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A37C-FE90-43C8-9571-6045C6A629C5}" type="datetimeFigureOut">
              <a:rPr lang="zh-TW" altLang="en-US" smtClean="0"/>
              <a:t>2019/2/14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5A0F-B0BB-4E6D-98E5-E43900DF2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241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A37C-FE90-43C8-9571-6045C6A629C5}" type="datetimeFigureOut">
              <a:rPr lang="zh-TW" altLang="en-US" smtClean="0"/>
              <a:t>2019/2/14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5A0F-B0BB-4E6D-98E5-E43900DF2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406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A37C-FE90-43C8-9571-6045C6A629C5}" type="datetimeFigureOut">
              <a:rPr lang="zh-TW" altLang="en-US" smtClean="0"/>
              <a:t>2019/2/14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5A0F-B0BB-4E6D-98E5-E43900DF2E1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3402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A37C-FE90-43C8-9571-6045C6A629C5}" type="datetimeFigureOut">
              <a:rPr lang="zh-TW" altLang="en-US" smtClean="0"/>
              <a:t>2019/2/14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5A0F-B0BB-4E6D-98E5-E43900DF2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6236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A37C-FE90-43C8-9571-6045C6A629C5}" type="datetimeFigureOut">
              <a:rPr lang="zh-TW" altLang="en-US" smtClean="0"/>
              <a:t>2019/2/14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5A0F-B0BB-4E6D-98E5-E43900DF2E1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9511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A37C-FE90-43C8-9571-6045C6A629C5}" type="datetimeFigureOut">
              <a:rPr lang="zh-TW" altLang="en-US" smtClean="0"/>
              <a:t>2019/2/14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5A0F-B0BB-4E6D-98E5-E43900DF2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0116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A37C-FE90-43C8-9571-6045C6A629C5}" type="datetimeFigureOut">
              <a:rPr lang="zh-TW" altLang="en-US" smtClean="0"/>
              <a:t>2019/2/14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5A0F-B0BB-4E6D-98E5-E43900DF2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5114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A37C-FE90-43C8-9571-6045C6A629C5}" type="datetimeFigureOut">
              <a:rPr lang="zh-TW" altLang="en-US" smtClean="0"/>
              <a:t>2019/2/14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5A0F-B0BB-4E6D-98E5-E43900DF2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5095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A37C-FE90-43C8-9571-6045C6A629C5}" type="datetimeFigureOut">
              <a:rPr lang="zh-TW" altLang="en-US" smtClean="0"/>
              <a:t>2019/2/14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5A0F-B0BB-4E6D-98E5-E43900DF2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954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A37C-FE90-43C8-9571-6045C6A629C5}" type="datetimeFigureOut">
              <a:rPr lang="zh-TW" altLang="en-US" smtClean="0"/>
              <a:t>2019/2/14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5A0F-B0BB-4E6D-98E5-E43900DF2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438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A37C-FE90-43C8-9571-6045C6A629C5}" type="datetimeFigureOut">
              <a:rPr lang="zh-TW" altLang="en-US" smtClean="0"/>
              <a:t>2019/2/14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5A0F-B0BB-4E6D-98E5-E43900DF2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0098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A37C-FE90-43C8-9571-6045C6A629C5}" type="datetimeFigureOut">
              <a:rPr lang="zh-TW" altLang="en-US" smtClean="0"/>
              <a:t>2019/2/14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5A0F-B0BB-4E6D-98E5-E43900DF2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7485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A37C-FE90-43C8-9571-6045C6A629C5}" type="datetimeFigureOut">
              <a:rPr lang="zh-TW" altLang="en-US" smtClean="0"/>
              <a:t>2019/2/14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5A0F-B0BB-4E6D-98E5-E43900DF2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3598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A37C-FE90-43C8-9571-6045C6A629C5}" type="datetimeFigureOut">
              <a:rPr lang="zh-TW" altLang="en-US" smtClean="0"/>
              <a:t>2019/2/14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5A0F-B0BB-4E6D-98E5-E43900DF2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817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A37C-FE90-43C8-9571-6045C6A629C5}" type="datetimeFigureOut">
              <a:rPr lang="zh-TW" altLang="en-US" smtClean="0"/>
              <a:t>2019/2/14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5A0F-B0BB-4E6D-98E5-E43900DF2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0884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8A37C-FE90-43C8-9571-6045C6A629C5}" type="datetimeFigureOut">
              <a:rPr lang="zh-TW" altLang="en-US" smtClean="0"/>
              <a:t>2019/2/14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615A0F-B0BB-4E6D-98E5-E43900DF2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0545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8A37C-FE90-43C8-9571-6045C6A629C5}" type="datetimeFigureOut">
              <a:rPr lang="zh-TW" altLang="en-US" smtClean="0"/>
              <a:t>2019/2/14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2615A0F-B0BB-4E6D-98E5-E43900DF2E1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66500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大考中心興趣量表施測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輔導室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7836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學校代碼</a:t>
            </a:r>
            <a:r>
              <a:rPr lang="en-US" altLang="zh-TW" dirty="0" smtClean="0">
                <a:solidFill>
                  <a:srgbClr val="FF0000"/>
                </a:solidFill>
              </a:rPr>
              <a:t>304</a:t>
            </a:r>
            <a:br>
              <a:rPr lang="en-US" altLang="zh-TW" dirty="0" smtClean="0">
                <a:solidFill>
                  <a:srgbClr val="FF0000"/>
                </a:solidFill>
              </a:rPr>
            </a:br>
            <a:r>
              <a:rPr lang="zh-TW" altLang="en-US" dirty="0" smtClean="0"/>
              <a:t>通行</a:t>
            </a:r>
            <a:r>
              <a:rPr lang="zh-TW" altLang="en-US" dirty="0"/>
              <a:t>碼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2621749"/>
            <a:ext cx="8596312" cy="295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039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選取班級資料</a:t>
            </a:r>
            <a:r>
              <a:rPr lang="en-US" altLang="zh-TW" dirty="0" smtClean="0">
                <a:solidFill>
                  <a:srgbClr val="FF0000"/>
                </a:solidFill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務必正確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225" y="2160588"/>
            <a:ext cx="7972681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155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測驗開始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825247"/>
            <a:ext cx="8371246" cy="330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60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67" y="1047929"/>
            <a:ext cx="10086975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43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70" y="0"/>
            <a:ext cx="118244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590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76200"/>
            <a:ext cx="11191875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02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61" y="0"/>
            <a:ext cx="11073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43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290512"/>
            <a:ext cx="10306050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91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886" y="207034"/>
            <a:ext cx="8844742" cy="560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3246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t="8363"/>
          <a:stretch/>
        </p:blipFill>
        <p:spPr>
          <a:xfrm>
            <a:off x="319177" y="1270000"/>
            <a:ext cx="8799213" cy="4615131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2600" dirty="0">
                <a:solidFill>
                  <a:srgbClr val="001B36"/>
                </a:solidFill>
                <a:latin typeface="Tahoma" panose="020B0604030504040204" pitchFamily="34" charset="0"/>
                <a:ea typeface="文鼎粗隸" panose="03000809000000000000" pitchFamily="65" charset="-120"/>
                <a:cs typeface="+mn-cs"/>
              </a:rPr>
              <a:t>區分值：</a:t>
            </a:r>
            <a:r>
              <a:rPr kumimoji="1" lang="zh-TW" altLang="en-US" sz="2600" dirty="0">
                <a:solidFill>
                  <a:srgbClr val="A50021"/>
                </a:solidFill>
                <a:latin typeface="Tahoma" panose="020B0604030504040204" pitchFamily="34" charset="0"/>
                <a:ea typeface="新細明體" panose="02020500000000000000" pitchFamily="18" charset="-120"/>
                <a:cs typeface="+mn-cs"/>
              </a:rPr>
              <a:t>指傾向某一類型的清晰程度</a:t>
            </a:r>
            <a:r>
              <a:rPr kumimoji="1" lang="zh-TW" altLang="en-US" sz="2600" dirty="0">
                <a:solidFill>
                  <a:prstClr val="black"/>
                </a:solidFill>
                <a:latin typeface="Tahoma" panose="020B0604030504040204" pitchFamily="34" charset="0"/>
                <a:ea typeface="新細明體" panose="02020500000000000000" pitchFamily="18" charset="-120"/>
                <a:cs typeface="+mn-cs"/>
              </a:rPr>
              <a:t>～類型分數差距</a:t>
            </a:r>
            <a:br>
              <a:rPr kumimoji="1" lang="zh-TW" altLang="en-US" sz="2600" dirty="0">
                <a:solidFill>
                  <a:prstClr val="black"/>
                </a:solidFill>
                <a:latin typeface="Tahoma" panose="020B0604030504040204" pitchFamily="34" charset="0"/>
                <a:ea typeface="新細明體" panose="02020500000000000000" pitchFamily="18" charset="-120"/>
                <a:cs typeface="+mn-cs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4844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登入大考中心網站</a:t>
            </a:r>
            <a:r>
              <a:rPr lang="en-US" altLang="zh-TW" dirty="0"/>
              <a:t>http://www.ceec.edu.tw/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6656" y="3577431"/>
            <a:ext cx="50387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0132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924" y="1457865"/>
            <a:ext cx="8836594" cy="4728444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 fontAlgn="base">
              <a:spcBef>
                <a:spcPct val="50000"/>
              </a:spcBef>
              <a:spcAft>
                <a:spcPct val="0"/>
              </a:spcAft>
            </a:pPr>
            <a:r>
              <a:rPr kumimoji="1" lang="zh-TW" altLang="en-US" sz="2600" dirty="0">
                <a:solidFill>
                  <a:srgbClr val="001B36"/>
                </a:solidFill>
                <a:latin typeface="Tahoma" panose="020B0604030504040204" pitchFamily="34" charset="0"/>
                <a:ea typeface="文鼎粗隸" panose="03000809000000000000" pitchFamily="65" charset="-120"/>
                <a:cs typeface="+mn-cs"/>
              </a:rPr>
              <a:t>諧和度：</a:t>
            </a:r>
            <a:r>
              <a:rPr kumimoji="1" lang="zh-TW" altLang="en-US" sz="2600" dirty="0">
                <a:solidFill>
                  <a:srgbClr val="A50021"/>
                </a:solidFill>
                <a:latin typeface="Tahoma" panose="020B0604030504040204" pitchFamily="34" charset="0"/>
                <a:ea typeface="新細明體" panose="02020500000000000000" pitchFamily="18" charset="-120"/>
                <a:cs typeface="+mn-cs"/>
              </a:rPr>
              <a:t>指人與環境匹配的程度</a:t>
            </a:r>
            <a:r>
              <a:rPr kumimoji="1" lang="zh-TW" altLang="en-US" sz="2600" dirty="0">
                <a:solidFill>
                  <a:prstClr val="black"/>
                </a:solidFill>
                <a:latin typeface="Tahoma" panose="020B0604030504040204" pitchFamily="34" charset="0"/>
                <a:ea typeface="新細明體" panose="02020500000000000000" pitchFamily="18" charset="-120"/>
                <a:cs typeface="+mn-cs"/>
              </a:rPr>
              <a:t>～興趣＆抓週代碼</a:t>
            </a:r>
            <a:r>
              <a:rPr kumimoji="1" lang="zh-TW" altLang="en-US" dirty="0">
                <a:solidFill>
                  <a:prstClr val="black"/>
                </a:solidFill>
                <a:latin typeface="Tahoma" panose="020B0604030504040204" pitchFamily="34" charset="0"/>
                <a:ea typeface="文鼎古印體" panose="03000809000000000000" pitchFamily="65" charset="-120"/>
                <a:cs typeface="+mn-cs"/>
              </a:rPr>
              <a:t/>
            </a:r>
            <a:br>
              <a:rPr kumimoji="1" lang="zh-TW" altLang="en-US" dirty="0">
                <a:solidFill>
                  <a:prstClr val="black"/>
                </a:solidFill>
                <a:latin typeface="Tahoma" panose="020B0604030504040204" pitchFamily="34" charset="0"/>
                <a:ea typeface="文鼎古印體" panose="03000809000000000000" pitchFamily="65" charset="-120"/>
                <a:cs typeface="+mn-cs"/>
              </a:rPr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8196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興趣光譜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547690"/>
            <a:ext cx="7756919" cy="455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7714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學群地圖</a:t>
            </a:r>
            <a:endParaRPr lang="zh-TW" alt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3412" y="1433428"/>
            <a:ext cx="8160588" cy="546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903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學群地圖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817" y="1442648"/>
            <a:ext cx="9394429" cy="507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29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生涯交通圖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1451252"/>
            <a:ext cx="8466666" cy="521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生涯交通圖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8687" y="1437670"/>
            <a:ext cx="7479102" cy="5191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634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結果報告書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2423" y="1530788"/>
            <a:ext cx="6245524" cy="521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2291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</a:rPr>
              <a:t>擴大生涯選擇的可能性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自己原先認知的某興趣類型分數高，則興趣量表不應只被當成印證的工具，尚應看看其他亦為高分的興趣類型，是否被自己忽略了。</a:t>
            </a:r>
          </a:p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若全部類型偏低，可能對題目的意涵不瞭解。</a:t>
            </a:r>
          </a:p>
          <a:p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興趣量表只是選組或未來選系的參考指標之一，與能力無關，面對生涯抉擇仍應參考個人能力與環境資訊，多面向思考後再做抉擇。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19099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進行學生註冊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2811110"/>
            <a:ext cx="8596312" cy="2580393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7479102" y="2303252"/>
            <a:ext cx="2165231" cy="1397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2790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620" y="2061713"/>
            <a:ext cx="9096375" cy="260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1513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750" y="161925"/>
            <a:ext cx="10096500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796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14" y="1085220"/>
            <a:ext cx="9324975" cy="387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236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點選生涯測驗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378" y="1270000"/>
            <a:ext cx="3752850" cy="4972050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5158596" y="3226279"/>
            <a:ext cx="2165231" cy="13974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013764" y="2085675"/>
            <a:ext cx="32563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solidFill>
                  <a:srgbClr val="FF0000"/>
                </a:solidFill>
              </a:rPr>
              <a:t>注意</a:t>
            </a:r>
            <a:r>
              <a:rPr lang="zh-TW" altLang="en-US" sz="4400" dirty="0">
                <a:solidFill>
                  <a:srgbClr val="FF0000"/>
                </a:solidFill>
              </a:rPr>
              <a:t>是</a:t>
            </a:r>
            <a:r>
              <a:rPr lang="zh-TW" altLang="en-US" sz="4400" dirty="0" smtClean="0">
                <a:solidFill>
                  <a:srgbClr val="FF0000"/>
                </a:solidFill>
              </a:rPr>
              <a:t>選擇興趣量表</a:t>
            </a:r>
            <a:r>
              <a:rPr lang="en-US" altLang="zh-TW" sz="4400" smtClean="0">
                <a:solidFill>
                  <a:srgbClr val="FF0000"/>
                </a:solidFill>
              </a:rPr>
              <a:t>!!</a:t>
            </a:r>
            <a:endParaRPr lang="zh-TW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96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興趣量表測驗介紹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130161"/>
            <a:ext cx="8596312" cy="232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338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775" y="1467748"/>
            <a:ext cx="8010525" cy="351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814360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65</TotalTime>
  <Words>191</Words>
  <Application>Microsoft Office PowerPoint</Application>
  <PresentationFormat>寬螢幕</PresentationFormat>
  <Paragraphs>22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37" baseType="lpstr">
      <vt:lpstr>文鼎古印體</vt:lpstr>
      <vt:lpstr>文鼎粗隸</vt:lpstr>
      <vt:lpstr>微軟正黑體</vt:lpstr>
      <vt:lpstr>新細明體</vt:lpstr>
      <vt:lpstr>標楷體</vt:lpstr>
      <vt:lpstr>Arial</vt:lpstr>
      <vt:lpstr>Tahoma</vt:lpstr>
      <vt:lpstr>Trebuchet MS</vt:lpstr>
      <vt:lpstr>Wingdings 3</vt:lpstr>
      <vt:lpstr>多面向</vt:lpstr>
      <vt:lpstr>大考中心興趣量表施測</vt:lpstr>
      <vt:lpstr>登入大考中心網站http://www.ceec.edu.tw/</vt:lpstr>
      <vt:lpstr>進行學生註冊</vt:lpstr>
      <vt:lpstr>PowerPoint 簡報</vt:lpstr>
      <vt:lpstr>PowerPoint 簡報</vt:lpstr>
      <vt:lpstr>PowerPoint 簡報</vt:lpstr>
      <vt:lpstr>點選生涯測驗</vt:lpstr>
      <vt:lpstr>興趣量表測驗介紹</vt:lpstr>
      <vt:lpstr>PowerPoint 簡報</vt:lpstr>
      <vt:lpstr>學校代碼304 通行碼</vt:lpstr>
      <vt:lpstr>選取班級資料(務必正確)</vt:lpstr>
      <vt:lpstr>測驗開始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區分值：指傾向某一類型的清晰程度～類型分數差距 </vt:lpstr>
      <vt:lpstr>諧和度：指人與環境匹配的程度～興趣＆抓週代碼 </vt:lpstr>
      <vt:lpstr>興趣光譜</vt:lpstr>
      <vt:lpstr>學群地圖</vt:lpstr>
      <vt:lpstr>學群地圖</vt:lpstr>
      <vt:lpstr>生涯交通圖</vt:lpstr>
      <vt:lpstr>生涯交通圖</vt:lpstr>
      <vt:lpstr>結果報告書</vt:lpstr>
      <vt:lpstr>擴大生涯選擇的可能性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大考中心興趣量表施測</dc:title>
  <dc:creator>admin</dc:creator>
  <cp:lastModifiedBy>admin</cp:lastModifiedBy>
  <cp:revision>9</cp:revision>
  <dcterms:created xsi:type="dcterms:W3CDTF">2019-02-14T00:22:23Z</dcterms:created>
  <dcterms:modified xsi:type="dcterms:W3CDTF">2019-02-14T01:28:45Z</dcterms:modified>
</cp:coreProperties>
</file>