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s/slide1.xml" ContentType="application/vnd.openxmlformats-officedocument.presentationml.slide+xml"/>
  <Default Extension="png" ContentType="image/pn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Default Extension="jpg" ContentType="image/jpg"/>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2192000" cy="6858000"/>
  <p:notesSz cx="12192000" cy="6858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noAutofit/>
          </a:bodyPr>
          <a:lstStyle/>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noAutofit/>
          </a:body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smtClean="0"/>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p:txBody>
      </p:sp>
      <p:sp>
        <p:nvSpPr>
          <p:cNvPr id="3" name="Holder 3"/>
          <p:cNvSpPr>
            <a:spLocks noGrp="1"/>
          </p:cNvSpPr>
          <p:nvPr>
            <p:ph type="body" idx="1"/>
          </p:nvPr>
        </p:nvSpPr>
        <p:spPr/>
        <p:txBody>
          <a:bodyPr lIns="0" tIns="0" rIns="0" bIns="0"/>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smtClean="0"/>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4904" y="0"/>
            <a:ext cx="60960" cy="961644"/>
          </a:xfrm>
          <a:custGeom>
            <a:avLst/>
            <a:gdLst/>
            <a:ahLst/>
            <a:cxnLst/>
            <a:rect l="l" t="t" r="r" b="b"/>
            <a:pathLst>
              <a:path w="60959" h="961644">
                <a:moveTo>
                  <a:pt x="0" y="961644"/>
                </a:moveTo>
                <a:lnTo>
                  <a:pt x="60960" y="961644"/>
                </a:lnTo>
                <a:lnTo>
                  <a:pt x="60960" y="0"/>
                </a:lnTo>
                <a:lnTo>
                  <a:pt x="0" y="0"/>
                </a:lnTo>
                <a:lnTo>
                  <a:pt x="0" y="961644"/>
                </a:lnTo>
                <a:close/>
              </a:path>
            </a:pathLst>
          </a:custGeom>
          <a:solidFill>
            <a:srgbClr val="1A7BAE"/>
          </a:solidFill>
        </p:spPr>
        <p:txBody>
          <a:bodyPr wrap="square" lIns="0" tIns="0" rIns="0" bIns="0" rtlCol="0">
            <a:noAutofit/>
          </a:bodyPr>
          <a:lstStyle/>
          <a:p/>
        </p:txBody>
      </p:sp>
      <p:sp>
        <p:nvSpPr>
          <p:cNvPr id="17" name="bk object 17"/>
          <p:cNvSpPr/>
          <p:nvPr/>
        </p:nvSpPr>
        <p:spPr>
          <a:xfrm>
            <a:off x="455676" y="0"/>
            <a:ext cx="60959" cy="961644"/>
          </a:xfrm>
          <a:custGeom>
            <a:avLst/>
            <a:gdLst/>
            <a:ahLst/>
            <a:cxnLst/>
            <a:rect l="l" t="t" r="r" b="b"/>
            <a:pathLst>
              <a:path w="60959" h="961644">
                <a:moveTo>
                  <a:pt x="0" y="961644"/>
                </a:moveTo>
                <a:lnTo>
                  <a:pt x="60959" y="961644"/>
                </a:lnTo>
                <a:lnTo>
                  <a:pt x="60959" y="0"/>
                </a:lnTo>
                <a:lnTo>
                  <a:pt x="0" y="0"/>
                </a:lnTo>
                <a:lnTo>
                  <a:pt x="0" y="961644"/>
                </a:lnTo>
                <a:close/>
              </a:path>
            </a:pathLst>
          </a:custGeom>
          <a:solidFill>
            <a:srgbClr val="1A7BAE"/>
          </a:solidFill>
        </p:spPr>
        <p:txBody>
          <a:bodyPr wrap="square" lIns="0" tIns="0" rIns="0" bIns="0" rtlCol="0">
            <a:noAutofit/>
          </a:bodyPr>
          <a:lstStyle/>
          <a:p/>
        </p:txBody>
      </p:sp>
      <p:sp>
        <p:nvSpPr>
          <p:cNvPr id="18" name="bk object 18"/>
          <p:cNvSpPr/>
          <p:nvPr/>
        </p:nvSpPr>
        <p:spPr>
          <a:xfrm>
            <a:off x="11815571" y="6617207"/>
            <a:ext cx="60972" cy="240792"/>
          </a:xfrm>
          <a:custGeom>
            <a:avLst/>
            <a:gdLst/>
            <a:ahLst/>
            <a:cxnLst/>
            <a:rect l="l" t="t" r="r" b="b"/>
            <a:pathLst>
              <a:path w="60972" h="240792">
                <a:moveTo>
                  <a:pt x="0" y="240792"/>
                </a:moveTo>
                <a:lnTo>
                  <a:pt x="60972" y="240792"/>
                </a:lnTo>
                <a:lnTo>
                  <a:pt x="60972" y="0"/>
                </a:lnTo>
                <a:lnTo>
                  <a:pt x="0" y="0"/>
                </a:lnTo>
                <a:lnTo>
                  <a:pt x="0" y="240792"/>
                </a:lnTo>
                <a:close/>
              </a:path>
            </a:pathLst>
          </a:custGeom>
          <a:solidFill>
            <a:srgbClr val="1A7BAE"/>
          </a:solidFill>
        </p:spPr>
        <p:txBody>
          <a:bodyPr wrap="square" lIns="0" tIns="0" rIns="0" bIns="0" rtlCol="0">
            <a:noAutofit/>
          </a:bodyPr>
          <a:lstStyle/>
          <a:p/>
        </p:txBody>
      </p:sp>
      <p:sp>
        <p:nvSpPr>
          <p:cNvPr id="19" name="bk object 19"/>
          <p:cNvSpPr/>
          <p:nvPr/>
        </p:nvSpPr>
        <p:spPr>
          <a:xfrm>
            <a:off x="11736323" y="6617207"/>
            <a:ext cx="60959" cy="240792"/>
          </a:xfrm>
          <a:custGeom>
            <a:avLst/>
            <a:gdLst/>
            <a:ahLst/>
            <a:cxnLst/>
            <a:rect l="l" t="t" r="r" b="b"/>
            <a:pathLst>
              <a:path w="60959" h="240792">
                <a:moveTo>
                  <a:pt x="0" y="240792"/>
                </a:moveTo>
                <a:lnTo>
                  <a:pt x="60959" y="240792"/>
                </a:lnTo>
                <a:lnTo>
                  <a:pt x="60959" y="0"/>
                </a:lnTo>
                <a:lnTo>
                  <a:pt x="0" y="0"/>
                </a:lnTo>
                <a:lnTo>
                  <a:pt x="0" y="240792"/>
                </a:lnTo>
                <a:close/>
              </a:path>
            </a:pathLst>
          </a:custGeom>
          <a:solidFill>
            <a:srgbClr val="1A7BAE"/>
          </a:solidFill>
        </p:spPr>
        <p:txBody>
          <a:bodyPr wrap="square" lIns="0" tIns="0" rIns="0" bIns="0" rtlCol="0">
            <a:noAutofit/>
          </a:bodyPr>
          <a:lstStyle/>
          <a:p/>
        </p:txBody>
      </p:sp>
      <p:sp>
        <p:nvSpPr>
          <p:cNvPr id="20" name="bk object 20"/>
          <p:cNvSpPr/>
          <p:nvPr/>
        </p:nvSpPr>
        <p:spPr>
          <a:xfrm>
            <a:off x="694944" y="908303"/>
            <a:ext cx="4680521" cy="0"/>
          </a:xfrm>
          <a:custGeom>
            <a:avLst/>
            <a:gdLst/>
            <a:ahLst/>
            <a:cxnLst/>
            <a:rect l="l" t="t" r="r" b="b"/>
            <a:pathLst>
              <a:path w="4680521" h="0">
                <a:moveTo>
                  <a:pt x="0" y="0"/>
                </a:moveTo>
                <a:lnTo>
                  <a:pt x="4680521" y="0"/>
                </a:lnTo>
              </a:path>
            </a:pathLst>
          </a:custGeom>
          <a:ln w="9144">
            <a:solidFill>
              <a:srgbClr val="DADADA"/>
            </a:solidFill>
          </a:ln>
        </p:spPr>
        <p:txBody>
          <a:bodyPr wrap="square" lIns="0" tIns="0" rIns="0" bIns="0" rtlCol="0">
            <a:noAutofit/>
          </a:bodyPr>
          <a:lstStyle/>
          <a:p/>
        </p:txBody>
      </p:sp>
      <p:sp>
        <p:nvSpPr>
          <p:cNvPr id="21" name="bk object 21"/>
          <p:cNvSpPr/>
          <p:nvPr/>
        </p:nvSpPr>
        <p:spPr>
          <a:xfrm>
            <a:off x="11452859" y="0"/>
            <a:ext cx="565403" cy="768096"/>
          </a:xfrm>
          <a:custGeom>
            <a:avLst/>
            <a:gdLst/>
            <a:ahLst/>
            <a:cxnLst/>
            <a:rect l="l" t="t" r="r" b="b"/>
            <a:pathLst>
              <a:path w="565403" h="768096">
                <a:moveTo>
                  <a:pt x="565404" y="0"/>
                </a:moveTo>
                <a:lnTo>
                  <a:pt x="0" y="0"/>
                </a:lnTo>
                <a:lnTo>
                  <a:pt x="0" y="614476"/>
                </a:lnTo>
                <a:lnTo>
                  <a:pt x="282702" y="768096"/>
                </a:lnTo>
                <a:lnTo>
                  <a:pt x="565404" y="614476"/>
                </a:lnTo>
                <a:lnTo>
                  <a:pt x="565404" y="0"/>
                </a:lnTo>
                <a:close/>
              </a:path>
            </a:pathLst>
          </a:custGeom>
          <a:solidFill>
            <a:srgbClr val="215968"/>
          </a:solidFill>
        </p:spPr>
        <p:txBody>
          <a:bodyPr wrap="square" lIns="0" tIns="0" rIns="0" bIns="0" rtlCol="0">
            <a:noAutofit/>
          </a:bodyPr>
          <a:lstStyle/>
          <a:p/>
        </p:txBody>
      </p:sp>
      <p:sp>
        <p:nvSpPr>
          <p:cNvPr id="2" name="Holder 2"/>
          <p:cNvSpPr>
            <a:spLocks noGrp="1"/>
          </p:cNvSpPr>
          <p:nvPr>
            <p:ph type="title"/>
          </p:nvPr>
        </p:nvSpPr>
        <p:spPr/>
        <p:txBody>
          <a:bodyPr lIns="0" tIns="0" rIns="0" bIns="0"/>
          <a:lstStyle/>
          <a:p/>
        </p:txBody>
      </p:sp>
      <p:sp>
        <p:nvSpPr>
          <p:cNvPr id="3" name="Holder 3"/>
          <p:cNvSpPr>
            <a:spLocks noGrp="1"/>
          </p:cNvSpPr>
          <p:nvPr>
            <p:ph idx="2" sz="half"/>
          </p:nvPr>
        </p:nvSpPr>
        <p:spPr>
          <a:xfrm>
            <a:off x="609600" y="1577340"/>
            <a:ext cx="5303520" cy="4526280"/>
          </a:xfrm>
          <a:prstGeom prst="rect">
            <a:avLst/>
          </a:prstGeom>
        </p:spPr>
        <p:txBody>
          <a:bodyPr wrap="square" lIns="0" tIns="0" rIns="0" bIns="0">
            <a:noAutofit/>
          </a:bodyPr>
          <a:lstStyle/>
          <a:p/>
        </p:txBody>
      </p:sp>
      <p:sp>
        <p:nvSpPr>
          <p:cNvPr id="4" name="Holder 4"/>
          <p:cNvSpPr>
            <a:spLocks noGrp="1"/>
          </p:cNvSpPr>
          <p:nvPr>
            <p:ph idx="3" sz="half"/>
          </p:nvPr>
        </p:nvSpPr>
        <p:spPr>
          <a:xfrm>
            <a:off x="7353710" y="1978897"/>
            <a:ext cx="4380994" cy="3744662"/>
          </a:xfrm>
          <a:prstGeom prst="rect">
            <a:avLst/>
          </a:prstGeom>
        </p:spPr>
        <p:txBody>
          <a:bodyPr wrap="square" lIns="0" tIns="0" rIns="0" bIns="0">
            <a:noAutofit/>
          </a:body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smtClean="0"/>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obj"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4904" y="0"/>
            <a:ext cx="60960" cy="961644"/>
          </a:xfrm>
          <a:custGeom>
            <a:avLst/>
            <a:gdLst/>
            <a:ahLst/>
            <a:cxnLst/>
            <a:rect l="l" t="t" r="r" b="b"/>
            <a:pathLst>
              <a:path w="60959" h="961644">
                <a:moveTo>
                  <a:pt x="0" y="961644"/>
                </a:moveTo>
                <a:lnTo>
                  <a:pt x="60960" y="961644"/>
                </a:lnTo>
                <a:lnTo>
                  <a:pt x="60960" y="0"/>
                </a:lnTo>
                <a:lnTo>
                  <a:pt x="0" y="0"/>
                </a:lnTo>
                <a:lnTo>
                  <a:pt x="0" y="961644"/>
                </a:lnTo>
                <a:close/>
              </a:path>
            </a:pathLst>
          </a:custGeom>
          <a:solidFill>
            <a:srgbClr val="1A7BAE"/>
          </a:solidFill>
        </p:spPr>
        <p:txBody>
          <a:bodyPr wrap="square" lIns="0" tIns="0" rIns="0" bIns="0" rtlCol="0">
            <a:noAutofit/>
          </a:bodyPr>
          <a:lstStyle/>
          <a:p/>
        </p:txBody>
      </p:sp>
      <p:sp>
        <p:nvSpPr>
          <p:cNvPr id="17" name="bk object 17"/>
          <p:cNvSpPr/>
          <p:nvPr/>
        </p:nvSpPr>
        <p:spPr>
          <a:xfrm>
            <a:off x="455676" y="0"/>
            <a:ext cx="60959" cy="961644"/>
          </a:xfrm>
          <a:custGeom>
            <a:avLst/>
            <a:gdLst/>
            <a:ahLst/>
            <a:cxnLst/>
            <a:rect l="l" t="t" r="r" b="b"/>
            <a:pathLst>
              <a:path w="60959" h="961644">
                <a:moveTo>
                  <a:pt x="0" y="961644"/>
                </a:moveTo>
                <a:lnTo>
                  <a:pt x="60959" y="961644"/>
                </a:lnTo>
                <a:lnTo>
                  <a:pt x="60959" y="0"/>
                </a:lnTo>
                <a:lnTo>
                  <a:pt x="0" y="0"/>
                </a:lnTo>
                <a:lnTo>
                  <a:pt x="0" y="961644"/>
                </a:lnTo>
                <a:close/>
              </a:path>
            </a:pathLst>
          </a:custGeom>
          <a:solidFill>
            <a:srgbClr val="1A7BAE"/>
          </a:solidFill>
        </p:spPr>
        <p:txBody>
          <a:bodyPr wrap="square" lIns="0" tIns="0" rIns="0" bIns="0" rtlCol="0">
            <a:noAutofit/>
          </a:bodyPr>
          <a:lstStyle/>
          <a:p/>
        </p:txBody>
      </p:sp>
      <p:sp>
        <p:nvSpPr>
          <p:cNvPr id="18" name="bk object 18"/>
          <p:cNvSpPr/>
          <p:nvPr/>
        </p:nvSpPr>
        <p:spPr>
          <a:xfrm>
            <a:off x="11815571" y="6617207"/>
            <a:ext cx="60972" cy="240792"/>
          </a:xfrm>
          <a:custGeom>
            <a:avLst/>
            <a:gdLst/>
            <a:ahLst/>
            <a:cxnLst/>
            <a:rect l="l" t="t" r="r" b="b"/>
            <a:pathLst>
              <a:path w="60972" h="240792">
                <a:moveTo>
                  <a:pt x="0" y="240792"/>
                </a:moveTo>
                <a:lnTo>
                  <a:pt x="60972" y="240792"/>
                </a:lnTo>
                <a:lnTo>
                  <a:pt x="60972" y="0"/>
                </a:lnTo>
                <a:lnTo>
                  <a:pt x="0" y="0"/>
                </a:lnTo>
                <a:lnTo>
                  <a:pt x="0" y="240792"/>
                </a:lnTo>
                <a:close/>
              </a:path>
            </a:pathLst>
          </a:custGeom>
          <a:solidFill>
            <a:srgbClr val="1A7BAE"/>
          </a:solidFill>
        </p:spPr>
        <p:txBody>
          <a:bodyPr wrap="square" lIns="0" tIns="0" rIns="0" bIns="0" rtlCol="0">
            <a:noAutofit/>
          </a:bodyPr>
          <a:lstStyle/>
          <a:p/>
        </p:txBody>
      </p:sp>
      <p:sp>
        <p:nvSpPr>
          <p:cNvPr id="19" name="bk object 19"/>
          <p:cNvSpPr/>
          <p:nvPr/>
        </p:nvSpPr>
        <p:spPr>
          <a:xfrm>
            <a:off x="11736323" y="6617207"/>
            <a:ext cx="60959" cy="240792"/>
          </a:xfrm>
          <a:custGeom>
            <a:avLst/>
            <a:gdLst/>
            <a:ahLst/>
            <a:cxnLst/>
            <a:rect l="l" t="t" r="r" b="b"/>
            <a:pathLst>
              <a:path w="60959" h="240792">
                <a:moveTo>
                  <a:pt x="0" y="240792"/>
                </a:moveTo>
                <a:lnTo>
                  <a:pt x="60959" y="240792"/>
                </a:lnTo>
                <a:lnTo>
                  <a:pt x="60959" y="0"/>
                </a:lnTo>
                <a:lnTo>
                  <a:pt x="0" y="0"/>
                </a:lnTo>
                <a:lnTo>
                  <a:pt x="0" y="240792"/>
                </a:lnTo>
                <a:close/>
              </a:path>
            </a:pathLst>
          </a:custGeom>
          <a:solidFill>
            <a:srgbClr val="1A7BAE"/>
          </a:solidFill>
        </p:spPr>
        <p:txBody>
          <a:bodyPr wrap="square" lIns="0" tIns="0" rIns="0" bIns="0" rtlCol="0">
            <a:noAutofit/>
          </a:bodyPr>
          <a:lstStyle/>
          <a:p/>
        </p:txBody>
      </p:sp>
      <p:sp>
        <p:nvSpPr>
          <p:cNvPr id="20" name="bk object 20"/>
          <p:cNvSpPr/>
          <p:nvPr/>
        </p:nvSpPr>
        <p:spPr>
          <a:xfrm>
            <a:off x="694944" y="908303"/>
            <a:ext cx="4680521" cy="0"/>
          </a:xfrm>
          <a:custGeom>
            <a:avLst/>
            <a:gdLst/>
            <a:ahLst/>
            <a:cxnLst/>
            <a:rect l="l" t="t" r="r" b="b"/>
            <a:pathLst>
              <a:path w="4680521" h="0">
                <a:moveTo>
                  <a:pt x="0" y="0"/>
                </a:moveTo>
                <a:lnTo>
                  <a:pt x="4680521" y="0"/>
                </a:lnTo>
              </a:path>
            </a:pathLst>
          </a:custGeom>
          <a:ln w="9144">
            <a:solidFill>
              <a:srgbClr val="DADADA"/>
            </a:solidFill>
          </a:ln>
        </p:spPr>
        <p:txBody>
          <a:bodyPr wrap="square" lIns="0" tIns="0" rIns="0" bIns="0" rtlCol="0">
            <a:noAutofit/>
          </a:bodyPr>
          <a:lstStyle/>
          <a:p/>
        </p:txBody>
      </p:sp>
      <p:sp>
        <p:nvSpPr>
          <p:cNvPr id="21" name="bk object 21"/>
          <p:cNvSpPr/>
          <p:nvPr/>
        </p:nvSpPr>
        <p:spPr>
          <a:xfrm>
            <a:off x="11452859" y="0"/>
            <a:ext cx="565403" cy="768096"/>
          </a:xfrm>
          <a:custGeom>
            <a:avLst/>
            <a:gdLst/>
            <a:ahLst/>
            <a:cxnLst/>
            <a:rect l="l" t="t" r="r" b="b"/>
            <a:pathLst>
              <a:path w="565403" h="768096">
                <a:moveTo>
                  <a:pt x="565404" y="0"/>
                </a:moveTo>
                <a:lnTo>
                  <a:pt x="0" y="0"/>
                </a:lnTo>
                <a:lnTo>
                  <a:pt x="0" y="614476"/>
                </a:lnTo>
                <a:lnTo>
                  <a:pt x="282702" y="768096"/>
                </a:lnTo>
                <a:lnTo>
                  <a:pt x="565404" y="614476"/>
                </a:lnTo>
                <a:lnTo>
                  <a:pt x="565404" y="0"/>
                </a:lnTo>
                <a:close/>
              </a:path>
            </a:pathLst>
          </a:custGeom>
          <a:solidFill>
            <a:srgbClr val="215968"/>
          </a:solidFill>
        </p:spPr>
        <p:txBody>
          <a:bodyPr wrap="square" lIns="0" tIns="0" rIns="0" bIns="0" rtlCol="0">
            <a:noAutofit/>
          </a:bodyPr>
          <a:lstStyle/>
          <a:p/>
        </p:txBody>
      </p:sp>
      <p:sp>
        <p:nvSpPr>
          <p:cNvPr id="2" name="Holder 2"/>
          <p:cNvSpPr>
            <a:spLocks noGrp="1"/>
          </p:cNvSpPr>
          <p:nvPr>
            <p:ph type="title"/>
          </p:nvPr>
        </p:nvSpPr>
        <p:spPr/>
        <p:txBody>
          <a:bodyPr lIns="0" tIns="0" rIns="0" bIns="0"/>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smtClean="0"/>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obj" showMasterSp="0">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4904" y="0"/>
            <a:ext cx="60960" cy="961644"/>
          </a:xfrm>
          <a:custGeom>
            <a:avLst/>
            <a:gdLst/>
            <a:ahLst/>
            <a:cxnLst/>
            <a:rect l="l" t="t" r="r" b="b"/>
            <a:pathLst>
              <a:path w="60959" h="961644">
                <a:moveTo>
                  <a:pt x="0" y="961644"/>
                </a:moveTo>
                <a:lnTo>
                  <a:pt x="60960" y="961644"/>
                </a:lnTo>
                <a:lnTo>
                  <a:pt x="60960" y="0"/>
                </a:lnTo>
                <a:lnTo>
                  <a:pt x="0" y="0"/>
                </a:lnTo>
                <a:lnTo>
                  <a:pt x="0" y="961644"/>
                </a:lnTo>
                <a:close/>
              </a:path>
            </a:pathLst>
          </a:custGeom>
          <a:solidFill>
            <a:srgbClr val="1A7BAE"/>
          </a:solidFill>
        </p:spPr>
        <p:txBody>
          <a:bodyPr wrap="square" lIns="0" tIns="0" rIns="0" bIns="0" rtlCol="0">
            <a:noAutofit/>
          </a:bodyPr>
          <a:lstStyle/>
          <a:p/>
        </p:txBody>
      </p:sp>
      <p:sp>
        <p:nvSpPr>
          <p:cNvPr id="17" name="bk object 17"/>
          <p:cNvSpPr/>
          <p:nvPr/>
        </p:nvSpPr>
        <p:spPr>
          <a:xfrm>
            <a:off x="455676" y="0"/>
            <a:ext cx="60959" cy="961644"/>
          </a:xfrm>
          <a:custGeom>
            <a:avLst/>
            <a:gdLst/>
            <a:ahLst/>
            <a:cxnLst/>
            <a:rect l="l" t="t" r="r" b="b"/>
            <a:pathLst>
              <a:path w="60959" h="961644">
                <a:moveTo>
                  <a:pt x="0" y="961644"/>
                </a:moveTo>
                <a:lnTo>
                  <a:pt x="60959" y="961644"/>
                </a:lnTo>
                <a:lnTo>
                  <a:pt x="60959" y="0"/>
                </a:lnTo>
                <a:lnTo>
                  <a:pt x="0" y="0"/>
                </a:lnTo>
                <a:lnTo>
                  <a:pt x="0" y="961644"/>
                </a:lnTo>
                <a:close/>
              </a:path>
            </a:pathLst>
          </a:custGeom>
          <a:solidFill>
            <a:srgbClr val="1A7BAE"/>
          </a:solidFill>
        </p:spPr>
        <p:txBody>
          <a:bodyPr wrap="square" lIns="0" tIns="0" rIns="0" bIns="0" rtlCol="0">
            <a:noAutofit/>
          </a:bodyPr>
          <a:lstStyle/>
          <a:p/>
        </p:txBody>
      </p:sp>
      <p:sp>
        <p:nvSpPr>
          <p:cNvPr id="18" name="bk object 18"/>
          <p:cNvSpPr/>
          <p:nvPr/>
        </p:nvSpPr>
        <p:spPr>
          <a:xfrm>
            <a:off x="11815571" y="6617207"/>
            <a:ext cx="60972" cy="240792"/>
          </a:xfrm>
          <a:custGeom>
            <a:avLst/>
            <a:gdLst/>
            <a:ahLst/>
            <a:cxnLst/>
            <a:rect l="l" t="t" r="r" b="b"/>
            <a:pathLst>
              <a:path w="60972" h="240792">
                <a:moveTo>
                  <a:pt x="0" y="240792"/>
                </a:moveTo>
                <a:lnTo>
                  <a:pt x="60972" y="240792"/>
                </a:lnTo>
                <a:lnTo>
                  <a:pt x="60972" y="0"/>
                </a:lnTo>
                <a:lnTo>
                  <a:pt x="0" y="0"/>
                </a:lnTo>
                <a:lnTo>
                  <a:pt x="0" y="240792"/>
                </a:lnTo>
                <a:close/>
              </a:path>
            </a:pathLst>
          </a:custGeom>
          <a:solidFill>
            <a:srgbClr val="1A7BAE"/>
          </a:solidFill>
        </p:spPr>
        <p:txBody>
          <a:bodyPr wrap="square" lIns="0" tIns="0" rIns="0" bIns="0" rtlCol="0">
            <a:noAutofit/>
          </a:bodyPr>
          <a:lstStyle/>
          <a:p/>
        </p:txBody>
      </p:sp>
      <p:sp>
        <p:nvSpPr>
          <p:cNvPr id="19" name="bk object 19"/>
          <p:cNvSpPr/>
          <p:nvPr/>
        </p:nvSpPr>
        <p:spPr>
          <a:xfrm>
            <a:off x="11736323" y="6617207"/>
            <a:ext cx="60959" cy="240792"/>
          </a:xfrm>
          <a:custGeom>
            <a:avLst/>
            <a:gdLst/>
            <a:ahLst/>
            <a:cxnLst/>
            <a:rect l="l" t="t" r="r" b="b"/>
            <a:pathLst>
              <a:path w="60959" h="240792">
                <a:moveTo>
                  <a:pt x="0" y="240792"/>
                </a:moveTo>
                <a:lnTo>
                  <a:pt x="60959" y="240792"/>
                </a:lnTo>
                <a:lnTo>
                  <a:pt x="60959" y="0"/>
                </a:lnTo>
                <a:lnTo>
                  <a:pt x="0" y="0"/>
                </a:lnTo>
                <a:lnTo>
                  <a:pt x="0" y="240792"/>
                </a:lnTo>
                <a:close/>
              </a:path>
            </a:pathLst>
          </a:custGeom>
          <a:solidFill>
            <a:srgbClr val="1A7BAE"/>
          </a:solidFill>
        </p:spPr>
        <p:txBody>
          <a:bodyPr wrap="square" lIns="0" tIns="0" rIns="0" bIns="0" rtlCol="0">
            <a:noAutofit/>
          </a:bodyPr>
          <a:lstStyle/>
          <a:p/>
        </p:txBody>
      </p:sp>
      <p:sp>
        <p:nvSpPr>
          <p:cNvPr id="20" name="bk object 20"/>
          <p:cNvSpPr/>
          <p:nvPr/>
        </p:nvSpPr>
        <p:spPr>
          <a:xfrm>
            <a:off x="694944" y="908303"/>
            <a:ext cx="4680521" cy="0"/>
          </a:xfrm>
          <a:custGeom>
            <a:avLst/>
            <a:gdLst/>
            <a:ahLst/>
            <a:cxnLst/>
            <a:rect l="l" t="t" r="r" b="b"/>
            <a:pathLst>
              <a:path w="4680521" h="0">
                <a:moveTo>
                  <a:pt x="0" y="0"/>
                </a:moveTo>
                <a:lnTo>
                  <a:pt x="4680521" y="0"/>
                </a:lnTo>
              </a:path>
            </a:pathLst>
          </a:custGeom>
          <a:ln w="9144">
            <a:solidFill>
              <a:srgbClr val="DADADA"/>
            </a:solidFill>
          </a:ln>
        </p:spPr>
        <p:txBody>
          <a:bodyPr wrap="square" lIns="0" tIns="0" rIns="0" bIns="0" rtlCol="0">
            <a:noAutofit/>
          </a:bodyPr>
          <a:lstStyle/>
          <a:p/>
        </p:txBody>
      </p:sp>
      <p:sp>
        <p:nvSpPr>
          <p:cNvPr id="21" name="bk object 21"/>
          <p:cNvSpPr/>
          <p:nvPr/>
        </p:nvSpPr>
        <p:spPr>
          <a:xfrm>
            <a:off x="11452859" y="0"/>
            <a:ext cx="565403" cy="768096"/>
          </a:xfrm>
          <a:custGeom>
            <a:avLst/>
            <a:gdLst/>
            <a:ahLst/>
            <a:cxnLst/>
            <a:rect l="l" t="t" r="r" b="b"/>
            <a:pathLst>
              <a:path w="565403" h="768096">
                <a:moveTo>
                  <a:pt x="565404" y="0"/>
                </a:moveTo>
                <a:lnTo>
                  <a:pt x="0" y="0"/>
                </a:lnTo>
                <a:lnTo>
                  <a:pt x="0" y="614476"/>
                </a:lnTo>
                <a:lnTo>
                  <a:pt x="282702" y="768096"/>
                </a:lnTo>
                <a:lnTo>
                  <a:pt x="565404" y="614476"/>
                </a:lnTo>
                <a:lnTo>
                  <a:pt x="565404" y="0"/>
                </a:lnTo>
                <a:close/>
              </a:path>
            </a:pathLst>
          </a:custGeom>
          <a:solidFill>
            <a:srgbClr val="215968"/>
          </a:solidFill>
        </p:spPr>
        <p:txBody>
          <a:bodyPr wrap="square" lIns="0" tIns="0" rIns="0" bIns="0" rtlCol="0">
            <a:noAutofit/>
          </a:bodyPr>
          <a:lstStyle/>
          <a:p/>
        </p:txBody>
      </p:sp>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smtClean="0"/>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4.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62110" y="186518"/>
            <a:ext cx="10667778" cy="499789"/>
          </a:xfrm>
          <a:prstGeom prst="rect">
            <a:avLst/>
          </a:prstGeom>
        </p:spPr>
        <p:txBody>
          <a:bodyPr wrap="square" lIns="0" tIns="0" rIns="0" bIns="0">
            <a:noAutofit/>
          </a:bodyPr>
          <a:lstStyle/>
          <a:p/>
        </p:txBody>
      </p:sp>
      <p:sp>
        <p:nvSpPr>
          <p:cNvPr id="3" name="Holder 3"/>
          <p:cNvSpPr>
            <a:spLocks noGrp="1"/>
          </p:cNvSpPr>
          <p:nvPr>
            <p:ph type="body" idx="1"/>
          </p:nvPr>
        </p:nvSpPr>
        <p:spPr>
          <a:xfrm>
            <a:off x="65686" y="1810593"/>
            <a:ext cx="12060626" cy="3471511"/>
          </a:xfrm>
          <a:prstGeom prst="rect">
            <a:avLst/>
          </a:prstGeom>
        </p:spPr>
        <p:txBody>
          <a:bodyPr wrap="square" lIns="0" tIns="0" rIns="0" bIns="0">
            <a:noAutofit/>
          </a:bodyPr>
          <a:lstStyle/>
          <a:p/>
        </p:txBody>
      </p:sp>
      <p:sp>
        <p:nvSpPr>
          <p:cNvPr id="4" name="Holder 4"/>
          <p:cNvSpPr>
            <a:spLocks noGrp="1"/>
          </p:cNvSpPr>
          <p:nvPr>
            <p:ph type="ftr" idx="5" sz="quarter"/>
          </p:nvPr>
        </p:nvSpPr>
        <p:spPr>
          <a:xfrm>
            <a:off x="4145280" y="6377940"/>
            <a:ext cx="3901439" cy="342900"/>
          </a:xfrm>
          <a:prstGeom prst="rect">
            <a:avLst/>
          </a:prstGeom>
        </p:spPr>
        <p:txBody>
          <a:bodyPr wrap="square" lIns="0" tIns="0" rIns="0" bIns="0">
            <a:no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609600" y="6377940"/>
            <a:ext cx="2804160" cy="34290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fld>
          </a:p>
        </p:txBody>
      </p:sp>
      <p:sp>
        <p:nvSpPr>
          <p:cNvPr id="6" name="Holder 6"/>
          <p:cNvSpPr>
            <a:spLocks noGrp="1"/>
          </p:cNvSpPr>
          <p:nvPr>
            <p:ph type="sldNum" idx="7" sz="quarter"/>
          </p:nvPr>
        </p:nvSpPr>
        <p:spPr>
          <a:xfrm>
            <a:off x="8778240" y="6377940"/>
            <a:ext cx="2804160" cy="3429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4.png"/><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jpg"/><Relationship Id="rId6" Type="http://schemas.openxmlformats.org/officeDocument/2006/relationships/image" Target="../media/image78.jpg"/><Relationship Id="rId7" Type="http://schemas.openxmlformats.org/officeDocument/2006/relationships/image" Target="../media/image79.png"/><Relationship Id="rId8" Type="http://schemas.openxmlformats.org/officeDocument/2006/relationships/image" Target="../media/image80.jpg"/><Relationship Id="rId9" Type="http://schemas.openxmlformats.org/officeDocument/2006/relationships/image" Target="../media/image81.png"/><Relationship Id="rId10" Type="http://schemas.openxmlformats.org/officeDocument/2006/relationships/image" Target="../media/image82.png"/><Relationship Id="rId11" Type="http://schemas.openxmlformats.org/officeDocument/2006/relationships/image" Target="../media/image83.png"/><Relationship Id="rId12" Type="http://schemas.openxmlformats.org/officeDocument/2006/relationships/image" Target="../media/image84.png"/><Relationship Id="rId13" Type="http://schemas.openxmlformats.org/officeDocument/2006/relationships/image" Target="../media/image85.png"/><Relationship Id="rId14" Type="http://schemas.openxmlformats.org/officeDocument/2006/relationships/image" Target="../media/image86.png"/><Relationship Id="rId15" Type="http://schemas.openxmlformats.org/officeDocument/2006/relationships/image" Target="../media/image87.png"/><Relationship Id="rId16" Type="http://schemas.openxmlformats.org/officeDocument/2006/relationships/image" Target="../media/image88.png"/><Relationship Id="rId17" Type="http://schemas.openxmlformats.org/officeDocument/2006/relationships/image" Target="../media/image89.png"/><Relationship Id="rId18" Type="http://schemas.openxmlformats.org/officeDocument/2006/relationships/image" Target="../media/image90.png"/><Relationship Id="rId19" Type="http://schemas.openxmlformats.org/officeDocument/2006/relationships/image" Target="../media/image91.png"/><Relationship Id="rId20" Type="http://schemas.openxmlformats.org/officeDocument/2006/relationships/image" Target="../media/image92.png"/><Relationship Id="rId21" Type="http://schemas.openxmlformats.org/officeDocument/2006/relationships/image" Target="../media/image93.png"/><Relationship Id="rId22" Type="http://schemas.openxmlformats.org/officeDocument/2006/relationships/image" Target="../media/image94.png"/><Relationship Id="rId23" Type="http://schemas.openxmlformats.org/officeDocument/2006/relationships/image" Target="../media/image95.png"/><Relationship Id="rId24" Type="http://schemas.openxmlformats.org/officeDocument/2006/relationships/image" Target="../media/image9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png"/><Relationship Id="rId3" Type="http://schemas.openxmlformats.org/officeDocument/2006/relationships/image" Target="../media/image98.png"/><Relationship Id="rId4" Type="http://schemas.openxmlformats.org/officeDocument/2006/relationships/image" Target="../media/image99.png"/><Relationship Id="rId5" Type="http://schemas.openxmlformats.org/officeDocument/2006/relationships/image" Target="../media/image1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10.png"/><Relationship Id="rId11" Type="http://schemas.openxmlformats.org/officeDocument/2006/relationships/image" Target="../media/image111.png"/><Relationship Id="rId12" Type="http://schemas.openxmlformats.org/officeDocument/2006/relationships/image" Target="../media/image112.png"/><Relationship Id="rId13" Type="http://schemas.openxmlformats.org/officeDocument/2006/relationships/image" Target="../media/image113.png"/><Relationship Id="rId14" Type="http://schemas.openxmlformats.org/officeDocument/2006/relationships/image" Target="../media/image114.png"/><Relationship Id="rId15" Type="http://schemas.openxmlformats.org/officeDocument/2006/relationships/image" Target="../media/image115.png"/><Relationship Id="rId16" Type="http://schemas.openxmlformats.org/officeDocument/2006/relationships/image" Target="../media/image116.png"/><Relationship Id="rId17" Type="http://schemas.openxmlformats.org/officeDocument/2006/relationships/image" Target="../media/image117.png"/><Relationship Id="rId18" Type="http://schemas.openxmlformats.org/officeDocument/2006/relationships/image" Target="../media/image118.png"/><Relationship Id="rId19" Type="http://schemas.openxmlformats.org/officeDocument/2006/relationships/image" Target="../media/image119.png"/><Relationship Id="rId20" Type="http://schemas.openxmlformats.org/officeDocument/2006/relationships/image" Target="../media/image120.png"/><Relationship Id="rId21" Type="http://schemas.openxmlformats.org/officeDocument/2006/relationships/image" Target="../media/image121.png"/><Relationship Id="rId22" Type="http://schemas.openxmlformats.org/officeDocument/2006/relationships/image" Target="../media/image122.png"/><Relationship Id="rId23" Type="http://schemas.openxmlformats.org/officeDocument/2006/relationships/image" Target="../media/image123.png"/><Relationship Id="rId24" Type="http://schemas.openxmlformats.org/officeDocument/2006/relationships/image" Target="../media/image124.png"/><Relationship Id="rId25" Type="http://schemas.openxmlformats.org/officeDocument/2006/relationships/image" Target="../media/image125.png"/><Relationship Id="rId26" Type="http://schemas.openxmlformats.org/officeDocument/2006/relationships/image" Target="../media/image126.png"/><Relationship Id="rId27" Type="http://schemas.openxmlformats.org/officeDocument/2006/relationships/image" Target="../media/image127.png"/><Relationship Id="rId28" Type="http://schemas.openxmlformats.org/officeDocument/2006/relationships/image" Target="../media/image128.png"/><Relationship Id="rId29" Type="http://schemas.openxmlformats.org/officeDocument/2006/relationships/image" Target="../media/image129.png"/><Relationship Id="rId30" Type="http://schemas.openxmlformats.org/officeDocument/2006/relationships/image" Target="../media/image130.png"/><Relationship Id="rId31" Type="http://schemas.openxmlformats.org/officeDocument/2006/relationships/image" Target="../media/image131.png"/><Relationship Id="rId32" Type="http://schemas.openxmlformats.org/officeDocument/2006/relationships/image" Target="../media/image132.png"/><Relationship Id="rId33" Type="http://schemas.openxmlformats.org/officeDocument/2006/relationships/image" Target="../media/image133.png"/><Relationship Id="rId34" Type="http://schemas.openxmlformats.org/officeDocument/2006/relationships/image" Target="../media/image1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5.jpg"/><Relationship Id="rId3" Type="http://schemas.openxmlformats.org/officeDocument/2006/relationships/image" Target="../media/image136.png"/><Relationship Id="rId4" Type="http://schemas.openxmlformats.org/officeDocument/2006/relationships/image" Target="../media/image137.png"/><Relationship Id="rId5" Type="http://schemas.openxmlformats.org/officeDocument/2006/relationships/image" Target="../media/image138.png"/><Relationship Id="rId6" Type="http://schemas.openxmlformats.org/officeDocument/2006/relationships/image" Target="../media/image139.png"/><Relationship Id="rId7" Type="http://schemas.openxmlformats.org/officeDocument/2006/relationships/image" Target="../media/image140.png"/><Relationship Id="rId8" Type="http://schemas.openxmlformats.org/officeDocument/2006/relationships/image" Target="../media/image141.png"/><Relationship Id="rId9" Type="http://schemas.openxmlformats.org/officeDocument/2006/relationships/image" Target="../media/image142.png"/><Relationship Id="rId10" Type="http://schemas.openxmlformats.org/officeDocument/2006/relationships/image" Target="../media/image143.png"/><Relationship Id="rId11" Type="http://schemas.openxmlformats.org/officeDocument/2006/relationships/image" Target="../media/image144.png"/><Relationship Id="rId12" Type="http://schemas.openxmlformats.org/officeDocument/2006/relationships/image" Target="../media/image145.png"/><Relationship Id="rId13" Type="http://schemas.openxmlformats.org/officeDocument/2006/relationships/image" Target="../media/image146.png"/><Relationship Id="rId14" Type="http://schemas.openxmlformats.org/officeDocument/2006/relationships/image" Target="../media/image147.png"/><Relationship Id="rId15" Type="http://schemas.openxmlformats.org/officeDocument/2006/relationships/image" Target="../media/image148.png"/><Relationship Id="rId16" Type="http://schemas.openxmlformats.org/officeDocument/2006/relationships/image" Target="../media/image149.png"/><Relationship Id="rId17" Type="http://schemas.openxmlformats.org/officeDocument/2006/relationships/image" Target="../media/image150.png"/><Relationship Id="rId18" Type="http://schemas.openxmlformats.org/officeDocument/2006/relationships/image" Target="../media/image1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3.png"/><Relationship Id="rId3" Type="http://schemas.openxmlformats.org/officeDocument/2006/relationships/image" Target="../media/image154.png"/><Relationship Id="rId4" Type="http://schemas.openxmlformats.org/officeDocument/2006/relationships/image" Target="../media/image155.png"/><Relationship Id="rId5" Type="http://schemas.openxmlformats.org/officeDocument/2006/relationships/image" Target="../media/image156.png"/><Relationship Id="rId6" Type="http://schemas.openxmlformats.org/officeDocument/2006/relationships/image" Target="../media/image157.png"/><Relationship Id="rId7" Type="http://schemas.openxmlformats.org/officeDocument/2006/relationships/image" Target="../media/image158.png"/><Relationship Id="rId8" Type="http://schemas.openxmlformats.org/officeDocument/2006/relationships/image" Target="../media/image159.png"/><Relationship Id="rId9" Type="http://schemas.openxmlformats.org/officeDocument/2006/relationships/image" Target="../media/image160.png"/><Relationship Id="rId10" Type="http://schemas.openxmlformats.org/officeDocument/2006/relationships/image" Target="../media/image161.png"/><Relationship Id="rId11" Type="http://schemas.openxmlformats.org/officeDocument/2006/relationships/image" Target="../media/image162.png"/><Relationship Id="rId12" Type="http://schemas.openxmlformats.org/officeDocument/2006/relationships/image" Target="../media/image16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4.jpg"/><Relationship Id="rId3" Type="http://schemas.openxmlformats.org/officeDocument/2006/relationships/image" Target="../media/image165.jpg"/><Relationship Id="rId4" Type="http://schemas.openxmlformats.org/officeDocument/2006/relationships/image" Target="../media/image166.png"/><Relationship Id="rId5" Type="http://schemas.openxmlformats.org/officeDocument/2006/relationships/image" Target="../media/image167.png"/><Relationship Id="rId6" Type="http://schemas.openxmlformats.org/officeDocument/2006/relationships/image" Target="../media/image168.png"/><Relationship Id="rId7" Type="http://schemas.openxmlformats.org/officeDocument/2006/relationships/image" Target="../media/image169.png"/><Relationship Id="rId8" Type="http://schemas.openxmlformats.org/officeDocument/2006/relationships/image" Target="../media/image170.png"/><Relationship Id="rId9" Type="http://schemas.openxmlformats.org/officeDocument/2006/relationships/image" Target="../media/image171.png"/><Relationship Id="rId10" Type="http://schemas.openxmlformats.org/officeDocument/2006/relationships/image" Target="../media/image172.png"/><Relationship Id="rId11" Type="http://schemas.openxmlformats.org/officeDocument/2006/relationships/image" Target="../media/image173.png"/><Relationship Id="rId12" Type="http://schemas.openxmlformats.org/officeDocument/2006/relationships/image" Target="../media/image174.png"/><Relationship Id="rId13" Type="http://schemas.openxmlformats.org/officeDocument/2006/relationships/image" Target="../media/image175.png"/><Relationship Id="rId14" Type="http://schemas.openxmlformats.org/officeDocument/2006/relationships/image" Target="../media/image176.png"/><Relationship Id="rId15" Type="http://schemas.openxmlformats.org/officeDocument/2006/relationships/image" Target="../media/image177.png"/><Relationship Id="rId16" Type="http://schemas.openxmlformats.org/officeDocument/2006/relationships/image" Target="../media/image178.png"/><Relationship Id="rId17" Type="http://schemas.openxmlformats.org/officeDocument/2006/relationships/image" Target="../media/image179.png"/><Relationship Id="rId18" Type="http://schemas.openxmlformats.org/officeDocument/2006/relationships/image" Target="../media/image180.png"/><Relationship Id="rId19" Type="http://schemas.openxmlformats.org/officeDocument/2006/relationships/image" Target="../media/image18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90.png"/><Relationship Id="rId11" Type="http://schemas.openxmlformats.org/officeDocument/2006/relationships/image" Target="../media/image191.png"/><Relationship Id="rId12" Type="http://schemas.openxmlformats.org/officeDocument/2006/relationships/image" Target="../media/image192.png"/><Relationship Id="rId13" Type="http://schemas.openxmlformats.org/officeDocument/2006/relationships/image" Target="../media/image193.png"/><Relationship Id="rId14" Type="http://schemas.openxmlformats.org/officeDocument/2006/relationships/image" Target="../media/image194.png"/><Relationship Id="rId15" Type="http://schemas.openxmlformats.org/officeDocument/2006/relationships/image" Target="../media/image19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6.png"/><Relationship Id="rId3" Type="http://schemas.openxmlformats.org/officeDocument/2006/relationships/image" Target="../media/image19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8.png"/><Relationship Id="rId3" Type="http://schemas.openxmlformats.org/officeDocument/2006/relationships/image" Target="../media/image19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4" Type="http://schemas.openxmlformats.org/officeDocument/2006/relationships/image" Target="../media/image31.png"/><Relationship Id="rId15" Type="http://schemas.openxmlformats.org/officeDocument/2006/relationships/image" Target="../media/image32.png"/><Relationship Id="rId16" Type="http://schemas.openxmlformats.org/officeDocument/2006/relationships/image" Target="../media/image33.png"/><Relationship Id="rId17" Type="http://schemas.openxmlformats.org/officeDocument/2006/relationships/image" Target="../media/image34.png"/><Relationship Id="rId18"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png"/><Relationship Id="rId14" Type="http://schemas.openxmlformats.org/officeDocument/2006/relationships/image" Target="../media/image48.png"/><Relationship Id="rId15" Type="http://schemas.openxmlformats.org/officeDocument/2006/relationships/image" Target="../media/image49.png"/><Relationship Id="rId16" Type="http://schemas.openxmlformats.org/officeDocument/2006/relationships/image" Target="../media/image50.png"/><Relationship Id="rId17" Type="http://schemas.openxmlformats.org/officeDocument/2006/relationships/image" Target="../media/image51.png"/><Relationship Id="rId18" Type="http://schemas.openxmlformats.org/officeDocument/2006/relationships/image" Target="../media/image52.png"/><Relationship Id="rId19" Type="http://schemas.openxmlformats.org/officeDocument/2006/relationships/image" Target="../media/image53.jpg"/><Relationship Id="rId20" Type="http://schemas.openxmlformats.org/officeDocument/2006/relationships/image" Target="../media/image5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3.png"/><Relationship Id="rId11" Type="http://schemas.openxmlformats.org/officeDocument/2006/relationships/image" Target="../media/image64.png"/><Relationship Id="rId12" Type="http://schemas.openxmlformats.org/officeDocument/2006/relationships/image" Target="../media/image65.png"/><Relationship Id="rId13" Type="http://schemas.openxmlformats.org/officeDocument/2006/relationships/image" Target="../media/image66.png"/><Relationship Id="rId14" Type="http://schemas.openxmlformats.org/officeDocument/2006/relationships/image" Target="../media/image67.png"/><Relationship Id="rId15" Type="http://schemas.openxmlformats.org/officeDocument/2006/relationships/image" Target="../media/image68.png"/><Relationship Id="rId16" Type="http://schemas.openxmlformats.org/officeDocument/2006/relationships/image" Target="../media/image69.png"/><Relationship Id="rId17" Type="http://schemas.openxmlformats.org/officeDocument/2006/relationships/image" Target="../media/image70.jpg"/><Relationship Id="rId18" Type="http://schemas.openxmlformats.org/officeDocument/2006/relationships/image" Target="../media/image71.png"/><Relationship Id="rId19" Type="http://schemas.openxmlformats.org/officeDocument/2006/relationships/image" Target="../media/image72.png"/><Relationship Id="rId20"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55035" y="0"/>
            <a:ext cx="1569719" cy="2705100"/>
          </a:xfrm>
          <a:custGeom>
            <a:avLst/>
            <a:gdLst/>
            <a:ahLst/>
            <a:cxnLst/>
            <a:rect l="l" t="t" r="r" b="b"/>
            <a:pathLst>
              <a:path w="1569719" h="2705100">
                <a:moveTo>
                  <a:pt x="1569720" y="0"/>
                </a:moveTo>
                <a:lnTo>
                  <a:pt x="0" y="0"/>
                </a:lnTo>
                <a:lnTo>
                  <a:pt x="5286" y="172385"/>
                </a:lnTo>
                <a:lnTo>
                  <a:pt x="19715" y="342315"/>
                </a:lnTo>
                <a:lnTo>
                  <a:pt x="43045" y="509548"/>
                </a:lnTo>
                <a:lnTo>
                  <a:pt x="75039" y="673842"/>
                </a:lnTo>
                <a:lnTo>
                  <a:pt x="115456" y="834953"/>
                </a:lnTo>
                <a:lnTo>
                  <a:pt x="164056" y="992641"/>
                </a:lnTo>
                <a:lnTo>
                  <a:pt x="220602" y="1146662"/>
                </a:lnTo>
                <a:lnTo>
                  <a:pt x="284852" y="1296775"/>
                </a:lnTo>
                <a:lnTo>
                  <a:pt x="356568" y="1442738"/>
                </a:lnTo>
                <a:lnTo>
                  <a:pt x="435511" y="1584307"/>
                </a:lnTo>
                <a:lnTo>
                  <a:pt x="521441" y="1721241"/>
                </a:lnTo>
                <a:lnTo>
                  <a:pt x="614118" y="1853298"/>
                </a:lnTo>
                <a:lnTo>
                  <a:pt x="713303" y="1980235"/>
                </a:lnTo>
                <a:lnTo>
                  <a:pt x="818757" y="2101811"/>
                </a:lnTo>
                <a:lnTo>
                  <a:pt x="930241" y="2217782"/>
                </a:lnTo>
                <a:lnTo>
                  <a:pt x="1047514" y="2327907"/>
                </a:lnTo>
                <a:lnTo>
                  <a:pt x="1170338" y="2431944"/>
                </a:lnTo>
                <a:lnTo>
                  <a:pt x="1298473" y="2529649"/>
                </a:lnTo>
                <a:lnTo>
                  <a:pt x="1431680" y="2620782"/>
                </a:lnTo>
                <a:lnTo>
                  <a:pt x="1569720" y="2705100"/>
                </a:lnTo>
                <a:lnTo>
                  <a:pt x="1569720" y="0"/>
                </a:lnTo>
                <a:close/>
              </a:path>
            </a:pathLst>
          </a:custGeom>
          <a:solidFill>
            <a:srgbClr val="BF3420"/>
          </a:solidFill>
        </p:spPr>
        <p:txBody>
          <a:bodyPr wrap="square" lIns="0" tIns="0" rIns="0" bIns="0" rtlCol="0">
            <a:noAutofit/>
          </a:bodyPr>
          <a:lstStyle/>
          <a:p/>
        </p:txBody>
      </p:sp>
      <p:sp>
        <p:nvSpPr>
          <p:cNvPr id="3" name="object 3"/>
          <p:cNvSpPr/>
          <p:nvPr/>
        </p:nvSpPr>
        <p:spPr>
          <a:xfrm>
            <a:off x="4524755" y="0"/>
            <a:ext cx="1571244" cy="3128772"/>
          </a:xfrm>
          <a:custGeom>
            <a:avLst/>
            <a:gdLst/>
            <a:ahLst/>
            <a:cxnLst/>
            <a:rect l="l" t="t" r="r" b="b"/>
            <a:pathLst>
              <a:path w="1571244" h="3128772">
                <a:moveTo>
                  <a:pt x="1571244" y="0"/>
                </a:moveTo>
                <a:lnTo>
                  <a:pt x="0" y="0"/>
                </a:lnTo>
                <a:lnTo>
                  <a:pt x="0" y="2705049"/>
                </a:lnTo>
                <a:lnTo>
                  <a:pt x="69725" y="2744727"/>
                </a:lnTo>
                <a:lnTo>
                  <a:pt x="140561" y="2782622"/>
                </a:lnTo>
                <a:lnTo>
                  <a:pt x="212479" y="2818706"/>
                </a:lnTo>
                <a:lnTo>
                  <a:pt x="285448" y="2852953"/>
                </a:lnTo>
                <a:lnTo>
                  <a:pt x="359438" y="2885334"/>
                </a:lnTo>
                <a:lnTo>
                  <a:pt x="434419" y="2915823"/>
                </a:lnTo>
                <a:lnTo>
                  <a:pt x="510361" y="2944393"/>
                </a:lnTo>
                <a:lnTo>
                  <a:pt x="587232" y="2971016"/>
                </a:lnTo>
                <a:lnTo>
                  <a:pt x="665004" y="2995665"/>
                </a:lnTo>
                <a:lnTo>
                  <a:pt x="743645" y="3018313"/>
                </a:lnTo>
                <a:lnTo>
                  <a:pt x="823126" y="3038934"/>
                </a:lnTo>
                <a:lnTo>
                  <a:pt x="903416" y="3057499"/>
                </a:lnTo>
                <a:lnTo>
                  <a:pt x="984485" y="3073981"/>
                </a:lnTo>
                <a:lnTo>
                  <a:pt x="1066303" y="3088355"/>
                </a:lnTo>
                <a:lnTo>
                  <a:pt x="1148840" y="3100591"/>
                </a:lnTo>
                <a:lnTo>
                  <a:pt x="1232064" y="3110664"/>
                </a:lnTo>
                <a:lnTo>
                  <a:pt x="1315948" y="3118545"/>
                </a:lnTo>
                <a:lnTo>
                  <a:pt x="1400459" y="3124208"/>
                </a:lnTo>
                <a:lnTo>
                  <a:pt x="1485567" y="3127626"/>
                </a:lnTo>
                <a:lnTo>
                  <a:pt x="1571244" y="3128772"/>
                </a:lnTo>
                <a:lnTo>
                  <a:pt x="1571244" y="0"/>
                </a:lnTo>
                <a:close/>
              </a:path>
            </a:pathLst>
          </a:custGeom>
          <a:solidFill>
            <a:srgbClr val="FDA907"/>
          </a:solidFill>
        </p:spPr>
        <p:txBody>
          <a:bodyPr wrap="square" lIns="0" tIns="0" rIns="0" bIns="0" rtlCol="0">
            <a:noAutofit/>
          </a:bodyPr>
          <a:lstStyle/>
          <a:p/>
        </p:txBody>
      </p:sp>
      <p:sp>
        <p:nvSpPr>
          <p:cNvPr id="4" name="object 4"/>
          <p:cNvSpPr/>
          <p:nvPr/>
        </p:nvSpPr>
        <p:spPr>
          <a:xfrm>
            <a:off x="7665719" y="0"/>
            <a:ext cx="1571244" cy="2705100"/>
          </a:xfrm>
          <a:custGeom>
            <a:avLst/>
            <a:gdLst/>
            <a:ahLst/>
            <a:cxnLst/>
            <a:rect l="l" t="t" r="r" b="b"/>
            <a:pathLst>
              <a:path w="1571244" h="2705100">
                <a:moveTo>
                  <a:pt x="1571244" y="0"/>
                </a:moveTo>
                <a:lnTo>
                  <a:pt x="0" y="0"/>
                </a:lnTo>
                <a:lnTo>
                  <a:pt x="0" y="2705100"/>
                </a:lnTo>
                <a:lnTo>
                  <a:pt x="138172" y="2620782"/>
                </a:lnTo>
                <a:lnTo>
                  <a:pt x="271507" y="2529649"/>
                </a:lnTo>
                <a:lnTo>
                  <a:pt x="399767" y="2431944"/>
                </a:lnTo>
                <a:lnTo>
                  <a:pt x="522710" y="2327907"/>
                </a:lnTo>
                <a:lnTo>
                  <a:pt x="640097" y="2217782"/>
                </a:lnTo>
                <a:lnTo>
                  <a:pt x="751689" y="2101811"/>
                </a:lnTo>
                <a:lnTo>
                  <a:pt x="857245" y="1980235"/>
                </a:lnTo>
                <a:lnTo>
                  <a:pt x="956527" y="1853298"/>
                </a:lnTo>
                <a:lnTo>
                  <a:pt x="1049295" y="1721241"/>
                </a:lnTo>
                <a:lnTo>
                  <a:pt x="1135308" y="1584307"/>
                </a:lnTo>
                <a:lnTo>
                  <a:pt x="1214328" y="1442738"/>
                </a:lnTo>
                <a:lnTo>
                  <a:pt x="1286114" y="1296775"/>
                </a:lnTo>
                <a:lnTo>
                  <a:pt x="1350427" y="1146662"/>
                </a:lnTo>
                <a:lnTo>
                  <a:pt x="1407028" y="992641"/>
                </a:lnTo>
                <a:lnTo>
                  <a:pt x="1455676" y="834953"/>
                </a:lnTo>
                <a:lnTo>
                  <a:pt x="1496132" y="673842"/>
                </a:lnTo>
                <a:lnTo>
                  <a:pt x="1528157" y="509548"/>
                </a:lnTo>
                <a:lnTo>
                  <a:pt x="1551510" y="342315"/>
                </a:lnTo>
                <a:lnTo>
                  <a:pt x="1565952" y="172385"/>
                </a:lnTo>
                <a:lnTo>
                  <a:pt x="1571244" y="0"/>
                </a:lnTo>
                <a:close/>
              </a:path>
            </a:pathLst>
          </a:custGeom>
          <a:solidFill>
            <a:srgbClr val="1A7BAE"/>
          </a:solidFill>
        </p:spPr>
        <p:txBody>
          <a:bodyPr wrap="square" lIns="0" tIns="0" rIns="0" bIns="0" rtlCol="0">
            <a:noAutofit/>
          </a:bodyPr>
          <a:lstStyle/>
          <a:p/>
        </p:txBody>
      </p:sp>
      <p:sp>
        <p:nvSpPr>
          <p:cNvPr id="5" name="object 5"/>
          <p:cNvSpPr/>
          <p:nvPr/>
        </p:nvSpPr>
        <p:spPr>
          <a:xfrm>
            <a:off x="6096000" y="0"/>
            <a:ext cx="1569720" cy="3128772"/>
          </a:xfrm>
          <a:custGeom>
            <a:avLst/>
            <a:gdLst/>
            <a:ahLst/>
            <a:cxnLst/>
            <a:rect l="l" t="t" r="r" b="b"/>
            <a:pathLst>
              <a:path w="1569720" h="3128772">
                <a:moveTo>
                  <a:pt x="1569720" y="0"/>
                </a:moveTo>
                <a:lnTo>
                  <a:pt x="0" y="0"/>
                </a:lnTo>
                <a:lnTo>
                  <a:pt x="0" y="3128772"/>
                </a:lnTo>
                <a:lnTo>
                  <a:pt x="85592" y="3127626"/>
                </a:lnTo>
                <a:lnTo>
                  <a:pt x="170618" y="3124209"/>
                </a:lnTo>
                <a:lnTo>
                  <a:pt x="255047" y="3118548"/>
                </a:lnTo>
                <a:lnTo>
                  <a:pt x="338848" y="3110668"/>
                </a:lnTo>
                <a:lnTo>
                  <a:pt x="421992" y="3100598"/>
                </a:lnTo>
                <a:lnTo>
                  <a:pt x="504448" y="3088365"/>
                </a:lnTo>
                <a:lnTo>
                  <a:pt x="586187" y="3073995"/>
                </a:lnTo>
                <a:lnTo>
                  <a:pt x="667177" y="3057516"/>
                </a:lnTo>
                <a:lnTo>
                  <a:pt x="747390" y="3038956"/>
                </a:lnTo>
                <a:lnTo>
                  <a:pt x="826793" y="3018340"/>
                </a:lnTo>
                <a:lnTo>
                  <a:pt x="905358" y="2995697"/>
                </a:lnTo>
                <a:lnTo>
                  <a:pt x="983054" y="2971054"/>
                </a:lnTo>
                <a:lnTo>
                  <a:pt x="1059852" y="2944437"/>
                </a:lnTo>
                <a:lnTo>
                  <a:pt x="1135719" y="2915875"/>
                </a:lnTo>
                <a:lnTo>
                  <a:pt x="1210628" y="2885393"/>
                </a:lnTo>
                <a:lnTo>
                  <a:pt x="1284546" y="2853019"/>
                </a:lnTo>
                <a:lnTo>
                  <a:pt x="1357445" y="2818781"/>
                </a:lnTo>
                <a:lnTo>
                  <a:pt x="1429293" y="2782706"/>
                </a:lnTo>
                <a:lnTo>
                  <a:pt x="1500062" y="2744819"/>
                </a:lnTo>
                <a:lnTo>
                  <a:pt x="1569720" y="2705150"/>
                </a:lnTo>
                <a:lnTo>
                  <a:pt x="1569720" y="0"/>
                </a:lnTo>
                <a:close/>
              </a:path>
            </a:pathLst>
          </a:custGeom>
          <a:solidFill>
            <a:srgbClr val="95BC49"/>
          </a:solidFill>
        </p:spPr>
        <p:txBody>
          <a:bodyPr wrap="square" lIns="0" tIns="0" rIns="0" bIns="0" rtlCol="0">
            <a:noAutofit/>
          </a:bodyPr>
          <a:lstStyle/>
          <a:p/>
        </p:txBody>
      </p:sp>
      <p:sp>
        <p:nvSpPr>
          <p:cNvPr id="6" name="object 6"/>
          <p:cNvSpPr/>
          <p:nvPr/>
        </p:nvSpPr>
        <p:spPr>
          <a:xfrm>
            <a:off x="2767031" y="0"/>
            <a:ext cx="6658162" cy="3308601"/>
          </a:xfrm>
          <a:custGeom>
            <a:avLst/>
            <a:gdLst/>
            <a:ahLst/>
            <a:cxnLst/>
            <a:rect l="l" t="t" r="r" b="b"/>
            <a:pathLst>
              <a:path w="6658162" h="3308601">
                <a:moveTo>
                  <a:pt x="6658162" y="0"/>
                </a:moveTo>
                <a:lnTo>
                  <a:pt x="6647600" y="255058"/>
                </a:lnTo>
                <a:lnTo>
                  <a:pt x="6614791" y="522053"/>
                </a:lnTo>
                <a:lnTo>
                  <a:pt x="6561340" y="782090"/>
                </a:lnTo>
                <a:lnTo>
                  <a:pt x="6488105" y="1034313"/>
                </a:lnTo>
                <a:lnTo>
                  <a:pt x="6395943" y="1277866"/>
                </a:lnTo>
                <a:lnTo>
                  <a:pt x="6285712" y="1511894"/>
                </a:lnTo>
                <a:lnTo>
                  <a:pt x="6158271" y="1735539"/>
                </a:lnTo>
                <a:lnTo>
                  <a:pt x="6014476" y="1947946"/>
                </a:lnTo>
                <a:lnTo>
                  <a:pt x="5855186" y="2148258"/>
                </a:lnTo>
                <a:lnTo>
                  <a:pt x="5681259" y="2335620"/>
                </a:lnTo>
                <a:lnTo>
                  <a:pt x="5493553" y="2509175"/>
                </a:lnTo>
                <a:lnTo>
                  <a:pt x="5292925" y="2668067"/>
                </a:lnTo>
                <a:lnTo>
                  <a:pt x="5080233" y="2811441"/>
                </a:lnTo>
                <a:lnTo>
                  <a:pt x="4856335" y="2938438"/>
                </a:lnTo>
                <a:lnTo>
                  <a:pt x="4622090" y="3048205"/>
                </a:lnTo>
                <a:lnTo>
                  <a:pt x="4378354" y="3139884"/>
                </a:lnTo>
                <a:lnTo>
                  <a:pt x="4125986" y="3212619"/>
                </a:lnTo>
                <a:lnTo>
                  <a:pt x="3865843" y="3265554"/>
                </a:lnTo>
                <a:lnTo>
                  <a:pt x="3598784" y="3297833"/>
                </a:lnTo>
                <a:lnTo>
                  <a:pt x="3325666" y="3308601"/>
                </a:lnTo>
                <a:lnTo>
                  <a:pt x="3052571" y="3297292"/>
                </a:lnTo>
                <a:lnTo>
                  <a:pt x="2785576" y="3264484"/>
                </a:lnTo>
                <a:lnTo>
                  <a:pt x="2525540" y="3211033"/>
                </a:lnTo>
                <a:lnTo>
                  <a:pt x="2273317" y="3137799"/>
                </a:lnTo>
                <a:lnTo>
                  <a:pt x="2029764" y="3045637"/>
                </a:lnTo>
                <a:lnTo>
                  <a:pt x="1795738" y="2935407"/>
                </a:lnTo>
                <a:lnTo>
                  <a:pt x="1572093" y="2807966"/>
                </a:lnTo>
                <a:lnTo>
                  <a:pt x="1359687" y="2664173"/>
                </a:lnTo>
                <a:lnTo>
                  <a:pt x="1159375" y="2504884"/>
                </a:lnTo>
                <a:lnTo>
                  <a:pt x="972014" y="2330958"/>
                </a:lnTo>
                <a:lnTo>
                  <a:pt x="798459" y="2143252"/>
                </a:lnTo>
                <a:lnTo>
                  <a:pt x="639567" y="1942625"/>
                </a:lnTo>
                <a:lnTo>
                  <a:pt x="496194" y="1729934"/>
                </a:lnTo>
                <a:lnTo>
                  <a:pt x="369196" y="1506037"/>
                </a:lnTo>
                <a:lnTo>
                  <a:pt x="259430" y="1271792"/>
                </a:lnTo>
                <a:lnTo>
                  <a:pt x="167750" y="1028057"/>
                </a:lnTo>
                <a:lnTo>
                  <a:pt x="95014" y="775690"/>
                </a:lnTo>
                <a:lnTo>
                  <a:pt x="42078" y="515548"/>
                </a:lnTo>
                <a:lnTo>
                  <a:pt x="9797" y="248489"/>
                </a:lnTo>
                <a:lnTo>
                  <a:pt x="0" y="0"/>
                </a:lnTo>
              </a:path>
            </a:pathLst>
          </a:custGeom>
          <a:ln w="9144">
            <a:solidFill>
              <a:srgbClr val="C0C0C0"/>
            </a:solidFill>
          </a:ln>
        </p:spPr>
        <p:txBody>
          <a:bodyPr wrap="square" lIns="0" tIns="0" rIns="0" bIns="0" rtlCol="0">
            <a:noAutofit/>
          </a:bodyPr>
          <a:lstStyle/>
          <a:p/>
        </p:txBody>
      </p:sp>
      <p:sp>
        <p:nvSpPr>
          <p:cNvPr id="7" name="object 7"/>
          <p:cNvSpPr/>
          <p:nvPr/>
        </p:nvSpPr>
        <p:spPr>
          <a:xfrm>
            <a:off x="5990844" y="3219198"/>
            <a:ext cx="210210" cy="208878"/>
          </a:xfrm>
          <a:custGeom>
            <a:avLst/>
            <a:gdLst/>
            <a:ahLst/>
            <a:cxnLst/>
            <a:rect l="l" t="t" r="r" b="b"/>
            <a:pathLst>
              <a:path w="210210" h="208878">
                <a:moveTo>
                  <a:pt x="94725" y="0"/>
                </a:moveTo>
                <a:lnTo>
                  <a:pt x="54417" y="12517"/>
                </a:lnTo>
                <a:lnTo>
                  <a:pt x="22942" y="39073"/>
                </a:lnTo>
                <a:lnTo>
                  <a:pt x="3940" y="76029"/>
                </a:lnTo>
                <a:lnTo>
                  <a:pt x="0" y="104645"/>
                </a:lnTo>
                <a:lnTo>
                  <a:pt x="279" y="112348"/>
                </a:lnTo>
                <a:lnTo>
                  <a:pt x="10844" y="150538"/>
                </a:lnTo>
                <a:lnTo>
                  <a:pt x="35380" y="181373"/>
                </a:lnTo>
                <a:lnTo>
                  <a:pt x="72078" y="201828"/>
                </a:lnTo>
                <a:lnTo>
                  <a:pt x="119132" y="208878"/>
                </a:lnTo>
                <a:lnTo>
                  <a:pt x="132856" y="206093"/>
                </a:lnTo>
                <a:lnTo>
                  <a:pt x="169264" y="187666"/>
                </a:lnTo>
                <a:lnTo>
                  <a:pt x="195873" y="156433"/>
                </a:lnTo>
                <a:lnTo>
                  <a:pt x="209270" y="115356"/>
                </a:lnTo>
                <a:lnTo>
                  <a:pt x="210210" y="99989"/>
                </a:lnTo>
                <a:lnTo>
                  <a:pt x="208698" y="86266"/>
                </a:lnTo>
                <a:lnTo>
                  <a:pt x="193999" y="49104"/>
                </a:lnTo>
                <a:lnTo>
                  <a:pt x="165780" y="20411"/>
                </a:lnTo>
                <a:lnTo>
                  <a:pt x="126258" y="3350"/>
                </a:lnTo>
                <a:lnTo>
                  <a:pt x="94725" y="0"/>
                </a:lnTo>
                <a:close/>
              </a:path>
            </a:pathLst>
          </a:custGeom>
          <a:solidFill>
            <a:srgbClr val="C0C0C0"/>
          </a:solidFill>
        </p:spPr>
        <p:txBody>
          <a:bodyPr wrap="square" lIns="0" tIns="0" rIns="0" bIns="0" rtlCol="0">
            <a:noAutofit/>
          </a:bodyPr>
          <a:lstStyle/>
          <a:p/>
        </p:txBody>
      </p:sp>
      <p:sp>
        <p:nvSpPr>
          <p:cNvPr id="8" name="object 8"/>
          <p:cNvSpPr/>
          <p:nvPr/>
        </p:nvSpPr>
        <p:spPr>
          <a:xfrm>
            <a:off x="8903208" y="5775959"/>
            <a:ext cx="3130295" cy="952499"/>
          </a:xfrm>
          <a:prstGeom prst="rect">
            <a:avLst/>
          </a:prstGeom>
          <a:blipFill>
            <a:blip r:embed="rId2" cstate="print"/>
            <a:stretch>
              <a:fillRect/>
            </a:stretch>
          </a:blipFill>
        </p:spPr>
        <p:txBody>
          <a:bodyPr wrap="square" lIns="0" tIns="0" rIns="0" bIns="0" rtlCol="0">
            <a:noAutofit/>
          </a:bodyPr>
          <a:lstStyle/>
          <a:p/>
        </p:txBody>
      </p:sp>
      <p:sp>
        <p:nvSpPr>
          <p:cNvPr id="9" name="object 9"/>
          <p:cNvSpPr txBox="1"/>
          <p:nvPr/>
        </p:nvSpPr>
        <p:spPr>
          <a:xfrm>
            <a:off x="1610233" y="3796197"/>
            <a:ext cx="8971915" cy="669925"/>
          </a:xfrm>
          <a:prstGeom prst="rect">
            <a:avLst/>
          </a:prstGeom>
        </p:spPr>
        <p:txBody>
          <a:bodyPr wrap="square" lIns="0" tIns="0" rIns="0" bIns="0" rtlCol="0" vert="horz">
            <a:noAutofit/>
          </a:bodyPr>
          <a:lstStyle/>
          <a:p>
            <a:pPr marL="12700">
              <a:lnSpc>
                <a:spcPts val="5275"/>
              </a:lnSpc>
            </a:pPr>
            <a:r>
              <a:rPr dirty="0" smtClean="0" sz="4400" b="1">
                <a:solidFill>
                  <a:srgbClr val="050505"/>
                </a:solidFill>
                <a:latin typeface="Microsoft YaHei"/>
                <a:cs typeface="Microsoft YaHei"/>
              </a:rPr>
              <a:t>高級中等教育階段學生</a:t>
            </a:r>
            <a:r>
              <a:rPr dirty="0" smtClean="0" sz="4400" spc="-15" b="1">
                <a:solidFill>
                  <a:srgbClr val="050505"/>
                </a:solidFill>
                <a:latin typeface="Microsoft YaHei"/>
                <a:cs typeface="Microsoft YaHei"/>
              </a:rPr>
              <a:t>學</a:t>
            </a:r>
            <a:r>
              <a:rPr dirty="0" smtClean="0" sz="4400" spc="0" b="1">
                <a:solidFill>
                  <a:srgbClr val="050505"/>
                </a:solidFill>
                <a:latin typeface="Microsoft YaHei"/>
                <a:cs typeface="Microsoft YaHei"/>
              </a:rPr>
              <a:t>習歷</a:t>
            </a:r>
            <a:r>
              <a:rPr dirty="0" smtClean="0" sz="4400" spc="-15" b="1">
                <a:solidFill>
                  <a:srgbClr val="050505"/>
                </a:solidFill>
                <a:latin typeface="Microsoft YaHei"/>
                <a:cs typeface="Microsoft YaHei"/>
              </a:rPr>
              <a:t>程</a:t>
            </a:r>
            <a:r>
              <a:rPr dirty="0" smtClean="0" sz="4400" spc="0" b="1">
                <a:solidFill>
                  <a:srgbClr val="050505"/>
                </a:solidFill>
                <a:latin typeface="Microsoft YaHei"/>
                <a:cs typeface="Microsoft YaHei"/>
              </a:rPr>
              <a:t>檔案</a:t>
            </a:r>
            <a:endParaRPr sz="4400">
              <a:latin typeface="Microsoft YaHei"/>
              <a:cs typeface="Microsoft YaHei"/>
            </a:endParaRPr>
          </a:p>
        </p:txBody>
      </p:sp>
      <p:sp>
        <p:nvSpPr>
          <p:cNvPr id="10" name="object 10"/>
          <p:cNvSpPr txBox="1"/>
          <p:nvPr/>
        </p:nvSpPr>
        <p:spPr>
          <a:xfrm>
            <a:off x="1762364" y="4601041"/>
            <a:ext cx="8667115" cy="1273175"/>
          </a:xfrm>
          <a:prstGeom prst="rect">
            <a:avLst/>
          </a:prstGeom>
        </p:spPr>
        <p:txBody>
          <a:bodyPr wrap="square" lIns="0" tIns="0" rIns="0" bIns="0" rtlCol="0" vert="horz">
            <a:noAutofit/>
          </a:bodyPr>
          <a:lstStyle/>
          <a:p>
            <a:pPr algn="ctr">
              <a:lnSpc>
                <a:spcPct val="100000"/>
              </a:lnSpc>
            </a:pPr>
            <a:r>
              <a:rPr dirty="0" smtClean="0" sz="4400" b="1">
                <a:solidFill>
                  <a:srgbClr val="1A7BAE"/>
                </a:solidFill>
                <a:latin typeface="Arial"/>
                <a:cs typeface="Arial"/>
              </a:rPr>
              <a:t>108</a:t>
            </a:r>
            <a:r>
              <a:rPr dirty="0" smtClean="0" sz="4400" b="1">
                <a:solidFill>
                  <a:srgbClr val="1A7BAE"/>
                </a:solidFill>
                <a:latin typeface="Microsoft YaHei"/>
                <a:cs typeface="Microsoft YaHei"/>
              </a:rPr>
              <a:t>學年度學生家長說明版</a:t>
            </a:r>
            <a:r>
              <a:rPr dirty="0" smtClean="0" sz="4400" spc="-125" b="1">
                <a:solidFill>
                  <a:srgbClr val="1A7BAE"/>
                </a:solidFill>
                <a:latin typeface="Microsoft YaHei"/>
                <a:cs typeface="Microsoft YaHei"/>
              </a:rPr>
              <a:t> </a:t>
            </a:r>
            <a:r>
              <a:rPr dirty="0" smtClean="0" sz="3200" spc="0" b="1">
                <a:solidFill>
                  <a:srgbClr val="1A7BAE"/>
                </a:solidFill>
                <a:latin typeface="Arial"/>
                <a:cs typeface="Arial"/>
              </a:rPr>
              <a:t>(</a:t>
            </a:r>
            <a:r>
              <a:rPr dirty="0" smtClean="0" sz="3000" spc="0" b="1">
                <a:solidFill>
                  <a:srgbClr val="1A7BAE"/>
                </a:solidFill>
                <a:latin typeface="Arial"/>
                <a:cs typeface="Arial"/>
              </a:rPr>
              <a:t>108</a:t>
            </a:r>
            <a:r>
              <a:rPr dirty="0" smtClean="0" sz="3000" spc="-10" b="1">
                <a:solidFill>
                  <a:srgbClr val="1A7BAE"/>
                </a:solidFill>
                <a:latin typeface="Arial"/>
                <a:cs typeface="Arial"/>
              </a:rPr>
              <a:t>.</a:t>
            </a:r>
            <a:r>
              <a:rPr dirty="0" smtClean="0" sz="3000" spc="0" b="1">
                <a:solidFill>
                  <a:srgbClr val="1A7BAE"/>
                </a:solidFill>
                <a:latin typeface="Arial"/>
                <a:cs typeface="Arial"/>
              </a:rPr>
              <a:t>07</a:t>
            </a:r>
            <a:r>
              <a:rPr dirty="0" smtClean="0" sz="3000" spc="-10" b="1">
                <a:solidFill>
                  <a:srgbClr val="1A7BAE"/>
                </a:solidFill>
                <a:latin typeface="Arial"/>
                <a:cs typeface="Arial"/>
              </a:rPr>
              <a:t>.</a:t>
            </a:r>
            <a:r>
              <a:rPr dirty="0" smtClean="0" sz="3000" spc="0" b="1">
                <a:solidFill>
                  <a:srgbClr val="1A7BAE"/>
                </a:solidFill>
                <a:latin typeface="Arial"/>
                <a:cs typeface="Arial"/>
              </a:rPr>
              <a:t>12</a:t>
            </a:r>
            <a:r>
              <a:rPr dirty="0" smtClean="0" sz="3200" spc="0" b="1">
                <a:solidFill>
                  <a:srgbClr val="1A7BAE"/>
                </a:solidFill>
                <a:latin typeface="Arial"/>
                <a:cs typeface="Arial"/>
              </a:rPr>
              <a:t>)</a:t>
            </a:r>
            <a:endParaRPr sz="3200">
              <a:latin typeface="Arial"/>
              <a:cs typeface="Arial"/>
            </a:endParaRPr>
          </a:p>
          <a:p>
            <a:pPr>
              <a:lnSpc>
                <a:spcPts val="1300"/>
              </a:lnSpc>
              <a:spcBef>
                <a:spcPts val="89"/>
              </a:spcBef>
            </a:pPr>
            <a:endParaRPr sz="1300"/>
          </a:p>
          <a:p>
            <a:pPr algn="ctr" marL="635">
              <a:lnSpc>
                <a:spcPts val="3354"/>
              </a:lnSpc>
            </a:pPr>
            <a:r>
              <a:rPr dirty="0" smtClean="0" sz="2800" spc="-30" b="1">
                <a:solidFill>
                  <a:srgbClr val="95BC49"/>
                </a:solidFill>
                <a:latin typeface="Microsoft YaHei"/>
                <a:cs typeface="Microsoft YaHei"/>
              </a:rPr>
              <a:t>國民及學前教育署高中職組</a:t>
            </a:r>
            <a:r>
              <a:rPr dirty="0" smtClean="0" sz="2800" spc="-10" b="1">
                <a:solidFill>
                  <a:srgbClr val="95BC49"/>
                </a:solidFill>
                <a:latin typeface="Microsoft YaHei"/>
                <a:cs typeface="Microsoft YaHei"/>
              </a:rPr>
              <a:t> </a:t>
            </a:r>
            <a:r>
              <a:rPr dirty="0" smtClean="0" sz="2800" spc="-30" b="1">
                <a:solidFill>
                  <a:srgbClr val="95BC49"/>
                </a:solidFill>
                <a:latin typeface="Microsoft YaHei"/>
                <a:cs typeface="Microsoft YaHei"/>
              </a:rPr>
              <a:t>編製</a:t>
            </a:r>
            <a:endParaRPr sz="2800">
              <a:latin typeface="Microsoft YaHei"/>
              <a:cs typeface="Microsoft YaHei"/>
            </a:endParaRPr>
          </a:p>
        </p:txBody>
      </p:sp>
    </p:spTree>
  </p:cSld>
  <p:clrMapOvr>
    <a:masterClrMapping/>
  </p:clrMapOvr>
  <p:transition spd="med">
    <p:fade thruBlk="0"/>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04101" y="199660"/>
            <a:ext cx="263525"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10</a:t>
            </a:r>
            <a:endParaRPr sz="1400">
              <a:latin typeface="Arial Black"/>
              <a:cs typeface="Arial Black"/>
            </a:endParaRPr>
          </a:p>
        </p:txBody>
      </p:sp>
      <p:sp>
        <p:nvSpPr>
          <p:cNvPr id="3" name="object 3"/>
          <p:cNvSpPr/>
          <p:nvPr/>
        </p:nvSpPr>
        <p:spPr>
          <a:xfrm>
            <a:off x="6600443" y="1124711"/>
            <a:ext cx="5202934" cy="5422390"/>
          </a:xfrm>
          <a:prstGeom prst="rect">
            <a:avLst/>
          </a:prstGeom>
          <a:blipFill>
            <a:blip r:embed="rId2" cstate="print"/>
            <a:stretch>
              <a:fillRect/>
            </a:stretch>
          </a:blipFill>
        </p:spPr>
        <p:txBody>
          <a:bodyPr wrap="square" lIns="0" tIns="0" rIns="0" bIns="0" rtlCol="0">
            <a:noAutofit/>
          </a:bodyPr>
          <a:lstStyle/>
          <a:p/>
        </p:txBody>
      </p:sp>
      <p:sp>
        <p:nvSpPr>
          <p:cNvPr id="4" name="object 4"/>
          <p:cNvSpPr/>
          <p:nvPr/>
        </p:nvSpPr>
        <p:spPr>
          <a:xfrm>
            <a:off x="6647688" y="1152144"/>
            <a:ext cx="5108448" cy="5327904"/>
          </a:xfrm>
          <a:prstGeom prst="rect">
            <a:avLst/>
          </a:prstGeom>
          <a:blipFill>
            <a:blip r:embed="rId3" cstate="print"/>
            <a:stretch>
              <a:fillRect/>
            </a:stretch>
          </a:blipFill>
        </p:spPr>
        <p:txBody>
          <a:bodyPr wrap="square" lIns="0" tIns="0" rIns="0" bIns="0" rtlCol="0">
            <a:noAutofit/>
          </a:bodyPr>
          <a:lstStyle/>
          <a:p/>
        </p:txBody>
      </p:sp>
      <p:sp>
        <p:nvSpPr>
          <p:cNvPr id="5" name="object 5"/>
          <p:cNvSpPr/>
          <p:nvPr/>
        </p:nvSpPr>
        <p:spPr>
          <a:xfrm>
            <a:off x="6647688" y="1152144"/>
            <a:ext cx="5108448" cy="5327904"/>
          </a:xfrm>
          <a:custGeom>
            <a:avLst/>
            <a:gdLst/>
            <a:ahLst/>
            <a:cxnLst/>
            <a:rect l="l" t="t" r="r" b="b"/>
            <a:pathLst>
              <a:path w="5108448" h="5327904">
                <a:moveTo>
                  <a:pt x="0" y="0"/>
                </a:moveTo>
                <a:lnTo>
                  <a:pt x="5108448" y="0"/>
                </a:lnTo>
                <a:lnTo>
                  <a:pt x="5108448" y="5327904"/>
                </a:lnTo>
                <a:lnTo>
                  <a:pt x="0" y="5327904"/>
                </a:lnTo>
                <a:lnTo>
                  <a:pt x="0" y="0"/>
                </a:lnTo>
                <a:close/>
              </a:path>
            </a:pathLst>
          </a:custGeom>
          <a:ln w="9144">
            <a:solidFill>
              <a:srgbClr val="DADADA"/>
            </a:solidFill>
          </a:ln>
        </p:spPr>
        <p:txBody>
          <a:bodyPr wrap="square" lIns="0" tIns="0" rIns="0" bIns="0" rtlCol="0">
            <a:noAutofit/>
          </a:bodyPr>
          <a:lstStyle/>
          <a:p/>
        </p:txBody>
      </p:sp>
      <p:sp>
        <p:nvSpPr>
          <p:cNvPr id="6" name="object 6"/>
          <p:cNvSpPr/>
          <p:nvPr/>
        </p:nvSpPr>
        <p:spPr>
          <a:xfrm>
            <a:off x="10635995" y="6031991"/>
            <a:ext cx="379475" cy="486156"/>
          </a:xfrm>
          <a:custGeom>
            <a:avLst/>
            <a:gdLst/>
            <a:ahLst/>
            <a:cxnLst/>
            <a:rect l="l" t="t" r="r" b="b"/>
            <a:pathLst>
              <a:path w="379475" h="486155">
                <a:moveTo>
                  <a:pt x="0" y="0"/>
                </a:moveTo>
                <a:lnTo>
                  <a:pt x="379475" y="0"/>
                </a:lnTo>
                <a:lnTo>
                  <a:pt x="379475" y="486156"/>
                </a:lnTo>
                <a:lnTo>
                  <a:pt x="0" y="486156"/>
                </a:lnTo>
                <a:lnTo>
                  <a:pt x="0" y="0"/>
                </a:lnTo>
                <a:close/>
              </a:path>
            </a:pathLst>
          </a:custGeom>
          <a:solidFill>
            <a:srgbClr val="546E7A"/>
          </a:solidFill>
        </p:spPr>
        <p:txBody>
          <a:bodyPr wrap="square" lIns="0" tIns="0" rIns="0" bIns="0" rtlCol="0">
            <a:noAutofit/>
          </a:bodyPr>
          <a:lstStyle/>
          <a:p/>
        </p:txBody>
      </p:sp>
      <p:sp>
        <p:nvSpPr>
          <p:cNvPr id="7" name="object 7"/>
          <p:cNvSpPr/>
          <p:nvPr/>
        </p:nvSpPr>
        <p:spPr>
          <a:xfrm>
            <a:off x="11012423" y="5887211"/>
            <a:ext cx="377951" cy="630936"/>
          </a:xfrm>
          <a:custGeom>
            <a:avLst/>
            <a:gdLst/>
            <a:ahLst/>
            <a:cxnLst/>
            <a:rect l="l" t="t" r="r" b="b"/>
            <a:pathLst>
              <a:path w="377951" h="630935">
                <a:moveTo>
                  <a:pt x="0" y="0"/>
                </a:moveTo>
                <a:lnTo>
                  <a:pt x="377951" y="0"/>
                </a:lnTo>
                <a:lnTo>
                  <a:pt x="377951" y="630936"/>
                </a:lnTo>
                <a:lnTo>
                  <a:pt x="0" y="630936"/>
                </a:lnTo>
                <a:lnTo>
                  <a:pt x="0" y="0"/>
                </a:lnTo>
                <a:close/>
              </a:path>
            </a:pathLst>
          </a:custGeom>
          <a:solidFill>
            <a:srgbClr val="5EC6D3"/>
          </a:solidFill>
        </p:spPr>
        <p:txBody>
          <a:bodyPr wrap="square" lIns="0" tIns="0" rIns="0" bIns="0" rtlCol="0">
            <a:noAutofit/>
          </a:bodyPr>
          <a:lstStyle/>
          <a:p/>
        </p:txBody>
      </p:sp>
      <p:sp>
        <p:nvSpPr>
          <p:cNvPr id="8" name="object 8"/>
          <p:cNvSpPr/>
          <p:nvPr/>
        </p:nvSpPr>
        <p:spPr>
          <a:xfrm>
            <a:off x="11387328" y="5756147"/>
            <a:ext cx="377951" cy="755904"/>
          </a:xfrm>
          <a:custGeom>
            <a:avLst/>
            <a:gdLst/>
            <a:ahLst/>
            <a:cxnLst/>
            <a:rect l="l" t="t" r="r" b="b"/>
            <a:pathLst>
              <a:path w="377951" h="755903">
                <a:moveTo>
                  <a:pt x="0" y="0"/>
                </a:moveTo>
                <a:lnTo>
                  <a:pt x="377951" y="0"/>
                </a:lnTo>
                <a:lnTo>
                  <a:pt x="377951" y="755903"/>
                </a:lnTo>
                <a:lnTo>
                  <a:pt x="0" y="755903"/>
                </a:lnTo>
                <a:lnTo>
                  <a:pt x="0" y="0"/>
                </a:lnTo>
                <a:close/>
              </a:path>
            </a:pathLst>
          </a:custGeom>
          <a:solidFill>
            <a:srgbClr val="F26D64"/>
          </a:solidFill>
        </p:spPr>
        <p:txBody>
          <a:bodyPr wrap="square" lIns="0" tIns="0" rIns="0" bIns="0" rtlCol="0">
            <a:noAutofit/>
          </a:bodyPr>
          <a:lstStyle/>
          <a:p/>
        </p:txBody>
      </p:sp>
      <p:sp>
        <p:nvSpPr>
          <p:cNvPr id="9" name="object 9"/>
          <p:cNvSpPr/>
          <p:nvPr/>
        </p:nvSpPr>
        <p:spPr>
          <a:xfrm>
            <a:off x="10261092" y="6152388"/>
            <a:ext cx="379475" cy="365760"/>
          </a:xfrm>
          <a:custGeom>
            <a:avLst/>
            <a:gdLst/>
            <a:ahLst/>
            <a:cxnLst/>
            <a:rect l="l" t="t" r="r" b="b"/>
            <a:pathLst>
              <a:path w="379475" h="365759">
                <a:moveTo>
                  <a:pt x="0" y="0"/>
                </a:moveTo>
                <a:lnTo>
                  <a:pt x="379475" y="0"/>
                </a:lnTo>
                <a:lnTo>
                  <a:pt x="379475" y="365760"/>
                </a:lnTo>
                <a:lnTo>
                  <a:pt x="0" y="365760"/>
                </a:lnTo>
                <a:lnTo>
                  <a:pt x="0" y="0"/>
                </a:lnTo>
                <a:close/>
              </a:path>
            </a:pathLst>
          </a:custGeom>
          <a:solidFill>
            <a:srgbClr val="E46C0A"/>
          </a:solidFill>
        </p:spPr>
        <p:txBody>
          <a:bodyPr wrap="square" lIns="0" tIns="0" rIns="0" bIns="0" rtlCol="0">
            <a:noAutofit/>
          </a:bodyPr>
          <a:lstStyle/>
          <a:p/>
        </p:txBody>
      </p:sp>
      <p:sp>
        <p:nvSpPr>
          <p:cNvPr id="10" name="object 10"/>
          <p:cNvSpPr/>
          <p:nvPr/>
        </p:nvSpPr>
        <p:spPr>
          <a:xfrm>
            <a:off x="4811267" y="2016251"/>
            <a:ext cx="1900427" cy="4062983"/>
          </a:xfrm>
          <a:prstGeom prst="rect">
            <a:avLst/>
          </a:prstGeom>
          <a:blipFill>
            <a:blip r:embed="rId4" cstate="print"/>
            <a:stretch>
              <a:fillRect/>
            </a:stretch>
          </a:blipFill>
        </p:spPr>
        <p:txBody>
          <a:bodyPr wrap="square" lIns="0" tIns="0" rIns="0" bIns="0" rtlCol="0">
            <a:noAutofit/>
          </a:bodyPr>
          <a:lstStyle/>
          <a:p/>
        </p:txBody>
      </p:sp>
      <p:sp>
        <p:nvSpPr>
          <p:cNvPr id="11" name="object 11"/>
          <p:cNvSpPr/>
          <p:nvPr/>
        </p:nvSpPr>
        <p:spPr>
          <a:xfrm>
            <a:off x="4872990" y="2125217"/>
            <a:ext cx="1775460" cy="3805428"/>
          </a:xfrm>
          <a:custGeom>
            <a:avLst/>
            <a:gdLst/>
            <a:ahLst/>
            <a:cxnLst/>
            <a:rect l="l" t="t" r="r" b="b"/>
            <a:pathLst>
              <a:path w="1775459" h="3805428">
                <a:moveTo>
                  <a:pt x="0" y="951356"/>
                </a:moveTo>
                <a:lnTo>
                  <a:pt x="887730" y="951356"/>
                </a:lnTo>
                <a:lnTo>
                  <a:pt x="887730" y="0"/>
                </a:lnTo>
                <a:lnTo>
                  <a:pt x="1775460" y="1902713"/>
                </a:lnTo>
                <a:lnTo>
                  <a:pt x="887730" y="3805428"/>
                </a:lnTo>
                <a:lnTo>
                  <a:pt x="887730" y="2854070"/>
                </a:lnTo>
                <a:lnTo>
                  <a:pt x="0" y="2854070"/>
                </a:lnTo>
                <a:lnTo>
                  <a:pt x="0" y="951356"/>
                </a:lnTo>
                <a:close/>
              </a:path>
            </a:pathLst>
          </a:custGeom>
          <a:ln w="38100">
            <a:solidFill>
              <a:srgbClr val="FFFFFF"/>
            </a:solidFill>
          </a:ln>
        </p:spPr>
        <p:txBody>
          <a:bodyPr wrap="square" lIns="0" tIns="0" rIns="0" bIns="0" rtlCol="0">
            <a:noAutofit/>
          </a:bodyPr>
          <a:lstStyle/>
          <a:p/>
        </p:txBody>
      </p:sp>
      <p:sp>
        <p:nvSpPr>
          <p:cNvPr id="12" name="object 12"/>
          <p:cNvSpPr txBox="1"/>
          <p:nvPr/>
        </p:nvSpPr>
        <p:spPr>
          <a:xfrm>
            <a:off x="689735" y="320854"/>
            <a:ext cx="5720715" cy="500380"/>
          </a:xfrm>
          <a:prstGeom prst="rect">
            <a:avLst/>
          </a:prstGeom>
        </p:spPr>
        <p:txBody>
          <a:bodyPr wrap="square" lIns="0" tIns="0" rIns="0" bIns="0" rtlCol="0" vert="horz">
            <a:noAutofit/>
          </a:bodyPr>
          <a:lstStyle/>
          <a:p>
            <a:pPr marL="12700">
              <a:lnSpc>
                <a:spcPct val="100000"/>
              </a:lnSpc>
            </a:pPr>
            <a:r>
              <a:rPr dirty="0" smtClean="0" sz="3200" b="1">
                <a:latin typeface="Microsoft YaHei"/>
                <a:cs typeface="Microsoft YaHei"/>
              </a:rPr>
              <a:t>學生學習歷程檔案有什</a:t>
            </a:r>
            <a:r>
              <a:rPr dirty="0" smtClean="0" sz="3200" spc="-15" b="1">
                <a:latin typeface="Microsoft YaHei"/>
                <a:cs typeface="Microsoft YaHei"/>
              </a:rPr>
              <a:t>麼</a:t>
            </a:r>
            <a:r>
              <a:rPr dirty="0" smtClean="0" sz="3200" spc="0" b="1">
                <a:latin typeface="Microsoft YaHei"/>
                <a:cs typeface="Microsoft YaHei"/>
              </a:rPr>
              <a:t>作用？</a:t>
            </a:r>
            <a:endParaRPr sz="3200">
              <a:latin typeface="Microsoft YaHei"/>
              <a:cs typeface="Microsoft YaHei"/>
            </a:endParaRPr>
          </a:p>
        </p:txBody>
      </p:sp>
      <p:sp>
        <p:nvSpPr>
          <p:cNvPr id="13" name="object 13"/>
          <p:cNvSpPr/>
          <p:nvPr/>
        </p:nvSpPr>
        <p:spPr>
          <a:xfrm>
            <a:off x="457962" y="1152905"/>
            <a:ext cx="4837176" cy="5327904"/>
          </a:xfrm>
          <a:custGeom>
            <a:avLst/>
            <a:gdLst/>
            <a:ahLst/>
            <a:cxnLst/>
            <a:rect l="l" t="t" r="r" b="b"/>
            <a:pathLst>
              <a:path w="4837176" h="5327904">
                <a:moveTo>
                  <a:pt x="0" y="0"/>
                </a:moveTo>
                <a:lnTo>
                  <a:pt x="4837176" y="0"/>
                </a:lnTo>
                <a:lnTo>
                  <a:pt x="4837176" y="5327904"/>
                </a:lnTo>
                <a:lnTo>
                  <a:pt x="0" y="5327904"/>
                </a:lnTo>
                <a:lnTo>
                  <a:pt x="0" y="0"/>
                </a:lnTo>
                <a:close/>
              </a:path>
            </a:pathLst>
          </a:custGeom>
          <a:solidFill>
            <a:srgbClr val="FFFFFF"/>
          </a:solidFill>
        </p:spPr>
        <p:txBody>
          <a:bodyPr wrap="square" lIns="0" tIns="0" rIns="0" bIns="0" rtlCol="0">
            <a:noAutofit/>
          </a:bodyPr>
          <a:lstStyle/>
          <a:p/>
        </p:txBody>
      </p:sp>
      <p:sp>
        <p:nvSpPr>
          <p:cNvPr id="14" name="object 14"/>
          <p:cNvSpPr/>
          <p:nvPr/>
        </p:nvSpPr>
        <p:spPr>
          <a:xfrm>
            <a:off x="457962" y="1152905"/>
            <a:ext cx="4837176" cy="5327904"/>
          </a:xfrm>
          <a:custGeom>
            <a:avLst/>
            <a:gdLst/>
            <a:ahLst/>
            <a:cxnLst/>
            <a:rect l="l" t="t" r="r" b="b"/>
            <a:pathLst>
              <a:path w="4837176" h="5327904">
                <a:moveTo>
                  <a:pt x="0" y="0"/>
                </a:moveTo>
                <a:lnTo>
                  <a:pt x="4837176" y="0"/>
                </a:lnTo>
                <a:lnTo>
                  <a:pt x="4837176" y="5327904"/>
                </a:lnTo>
                <a:lnTo>
                  <a:pt x="0" y="5327904"/>
                </a:lnTo>
                <a:lnTo>
                  <a:pt x="0" y="0"/>
                </a:lnTo>
                <a:close/>
              </a:path>
            </a:pathLst>
          </a:custGeom>
          <a:ln w="25908">
            <a:solidFill>
              <a:srgbClr val="BF3420"/>
            </a:solidFill>
            <a:prstDash val="lgDash"/>
          </a:ln>
        </p:spPr>
        <p:txBody>
          <a:bodyPr wrap="square" lIns="0" tIns="0" rIns="0" bIns="0" rtlCol="0">
            <a:noAutofit/>
          </a:bodyPr>
          <a:lstStyle/>
          <a:p/>
        </p:txBody>
      </p:sp>
      <p:sp>
        <p:nvSpPr>
          <p:cNvPr id="15" name="object 15"/>
          <p:cNvSpPr/>
          <p:nvPr/>
        </p:nvSpPr>
        <p:spPr>
          <a:xfrm>
            <a:off x="944880" y="4358640"/>
            <a:ext cx="1473707" cy="1117091"/>
          </a:xfrm>
          <a:prstGeom prst="rect">
            <a:avLst/>
          </a:prstGeom>
          <a:blipFill>
            <a:blip r:embed="rId5" cstate="print"/>
            <a:stretch>
              <a:fillRect/>
            </a:stretch>
          </a:blipFill>
        </p:spPr>
        <p:txBody>
          <a:bodyPr wrap="square" lIns="0" tIns="0" rIns="0" bIns="0" rtlCol="0">
            <a:noAutofit/>
          </a:bodyPr>
          <a:lstStyle/>
          <a:p/>
        </p:txBody>
      </p:sp>
      <p:sp>
        <p:nvSpPr>
          <p:cNvPr id="16" name="object 16"/>
          <p:cNvSpPr txBox="1"/>
          <p:nvPr/>
        </p:nvSpPr>
        <p:spPr>
          <a:xfrm>
            <a:off x="778088" y="5473144"/>
            <a:ext cx="1807210" cy="803275"/>
          </a:xfrm>
          <a:prstGeom prst="rect">
            <a:avLst/>
          </a:prstGeom>
        </p:spPr>
        <p:txBody>
          <a:bodyPr wrap="square" lIns="0" tIns="0" rIns="0" bIns="0" rtlCol="0" vert="horz">
            <a:noAutofit/>
          </a:bodyPr>
          <a:lstStyle/>
          <a:p>
            <a:pPr marL="12700" marR="12700" indent="126364">
              <a:lnSpc>
                <a:spcPct val="130000"/>
              </a:lnSpc>
            </a:pPr>
            <a:r>
              <a:rPr dirty="0" smtClean="0" sz="2000" b="1">
                <a:solidFill>
                  <a:srgbClr val="135C82"/>
                </a:solidFill>
                <a:latin typeface="微軟正黑體"/>
                <a:cs typeface="微軟正黑體"/>
              </a:rPr>
              <a:t>展現個人特色</a:t>
            </a:r>
            <a:r>
              <a:rPr dirty="0" smtClean="0" sz="2000" b="1">
                <a:solidFill>
                  <a:srgbClr val="135C82"/>
                </a:solidFill>
                <a:latin typeface="微軟正黑體"/>
                <a:cs typeface="微軟正黑體"/>
              </a:rPr>
              <a:t> 和適性學習軌跡</a:t>
            </a:r>
            <a:endParaRPr sz="2000">
              <a:latin typeface="微軟正黑體"/>
              <a:cs typeface="微軟正黑體"/>
            </a:endParaRPr>
          </a:p>
        </p:txBody>
      </p:sp>
      <p:sp>
        <p:nvSpPr>
          <p:cNvPr id="17" name="object 17"/>
          <p:cNvSpPr/>
          <p:nvPr/>
        </p:nvSpPr>
        <p:spPr>
          <a:xfrm>
            <a:off x="1028700" y="1370076"/>
            <a:ext cx="1333499" cy="1117091"/>
          </a:xfrm>
          <a:prstGeom prst="rect">
            <a:avLst/>
          </a:prstGeom>
          <a:blipFill>
            <a:blip r:embed="rId6" cstate="print"/>
            <a:stretch>
              <a:fillRect/>
            </a:stretch>
          </a:blipFill>
        </p:spPr>
        <p:txBody>
          <a:bodyPr wrap="square" lIns="0" tIns="0" rIns="0" bIns="0" rtlCol="0">
            <a:noAutofit/>
          </a:bodyPr>
          <a:lstStyle/>
          <a:p/>
        </p:txBody>
      </p:sp>
      <p:sp>
        <p:nvSpPr>
          <p:cNvPr id="18" name="object 18"/>
          <p:cNvSpPr txBox="1"/>
          <p:nvPr/>
        </p:nvSpPr>
        <p:spPr>
          <a:xfrm>
            <a:off x="1046074" y="2511150"/>
            <a:ext cx="1297940" cy="803275"/>
          </a:xfrm>
          <a:prstGeom prst="rect">
            <a:avLst/>
          </a:prstGeom>
        </p:spPr>
        <p:txBody>
          <a:bodyPr wrap="square" lIns="0" tIns="0" rIns="0" bIns="0" rtlCol="0" vert="horz">
            <a:noAutofit/>
          </a:bodyPr>
          <a:lstStyle/>
          <a:p>
            <a:pPr marL="140335" marR="12700" indent="-128270">
              <a:lnSpc>
                <a:spcPct val="130000"/>
              </a:lnSpc>
            </a:pPr>
            <a:r>
              <a:rPr dirty="0" smtClean="0" sz="2000" b="1">
                <a:latin typeface="微軟正黑體"/>
                <a:cs typeface="微軟正黑體"/>
              </a:rPr>
              <a:t>回應新課綱</a:t>
            </a:r>
            <a:r>
              <a:rPr dirty="0" smtClean="0" sz="2000" b="1">
                <a:latin typeface="微軟正黑體"/>
                <a:cs typeface="微軟正黑體"/>
              </a:rPr>
              <a:t> 課程特色</a:t>
            </a:r>
            <a:endParaRPr sz="2000">
              <a:latin typeface="微軟正黑體"/>
              <a:cs typeface="微軟正黑體"/>
            </a:endParaRPr>
          </a:p>
        </p:txBody>
      </p:sp>
      <p:sp>
        <p:nvSpPr>
          <p:cNvPr id="19" name="object 19"/>
          <p:cNvSpPr/>
          <p:nvPr/>
        </p:nvSpPr>
        <p:spPr>
          <a:xfrm>
            <a:off x="3427476" y="1298447"/>
            <a:ext cx="1115567" cy="1115567"/>
          </a:xfrm>
          <a:prstGeom prst="rect">
            <a:avLst/>
          </a:prstGeom>
          <a:blipFill>
            <a:blip r:embed="rId7" cstate="print"/>
            <a:stretch>
              <a:fillRect/>
            </a:stretch>
          </a:blipFill>
        </p:spPr>
        <p:txBody>
          <a:bodyPr wrap="square" lIns="0" tIns="0" rIns="0" bIns="0" rtlCol="0">
            <a:noAutofit/>
          </a:bodyPr>
          <a:lstStyle/>
          <a:p/>
        </p:txBody>
      </p:sp>
      <p:sp>
        <p:nvSpPr>
          <p:cNvPr id="20" name="object 20"/>
          <p:cNvSpPr txBox="1"/>
          <p:nvPr/>
        </p:nvSpPr>
        <p:spPr>
          <a:xfrm>
            <a:off x="3082182" y="2506747"/>
            <a:ext cx="1807210" cy="803275"/>
          </a:xfrm>
          <a:prstGeom prst="rect">
            <a:avLst/>
          </a:prstGeom>
        </p:spPr>
        <p:txBody>
          <a:bodyPr wrap="square" lIns="0" tIns="0" rIns="0" bIns="0" rtlCol="0" vert="horz">
            <a:noAutofit/>
          </a:bodyPr>
          <a:lstStyle/>
          <a:p>
            <a:pPr marL="12700" marR="12700" indent="126364">
              <a:lnSpc>
                <a:spcPct val="130000"/>
              </a:lnSpc>
            </a:pPr>
            <a:r>
              <a:rPr dirty="0" smtClean="0" sz="2000" b="1">
                <a:solidFill>
                  <a:srgbClr val="135C82"/>
                </a:solidFill>
                <a:latin typeface="微軟正黑體"/>
                <a:cs typeface="微軟正黑體"/>
              </a:rPr>
              <a:t>呈現考試難以</a:t>
            </a:r>
            <a:r>
              <a:rPr dirty="0" smtClean="0" sz="2000" b="1">
                <a:solidFill>
                  <a:srgbClr val="135C82"/>
                </a:solidFill>
                <a:latin typeface="微軟正黑體"/>
                <a:cs typeface="微軟正黑體"/>
              </a:rPr>
              <a:t> 評量的學習成果</a:t>
            </a:r>
            <a:endParaRPr sz="2000">
              <a:latin typeface="微軟正黑體"/>
              <a:cs typeface="微軟正黑體"/>
            </a:endParaRPr>
          </a:p>
        </p:txBody>
      </p:sp>
      <p:sp>
        <p:nvSpPr>
          <p:cNvPr id="21" name="object 21"/>
          <p:cNvSpPr/>
          <p:nvPr/>
        </p:nvSpPr>
        <p:spPr>
          <a:xfrm>
            <a:off x="3334511" y="4293108"/>
            <a:ext cx="445007" cy="1115567"/>
          </a:xfrm>
          <a:prstGeom prst="rect">
            <a:avLst/>
          </a:prstGeom>
          <a:blipFill>
            <a:blip r:embed="rId8" cstate="print"/>
            <a:stretch>
              <a:fillRect/>
            </a:stretch>
          </a:blipFill>
        </p:spPr>
        <p:txBody>
          <a:bodyPr wrap="square" lIns="0" tIns="0" rIns="0" bIns="0" rtlCol="0">
            <a:noAutofit/>
          </a:bodyPr>
          <a:lstStyle/>
          <a:p/>
        </p:txBody>
      </p:sp>
      <p:sp>
        <p:nvSpPr>
          <p:cNvPr id="22" name="object 22"/>
          <p:cNvSpPr/>
          <p:nvPr/>
        </p:nvSpPr>
        <p:spPr>
          <a:xfrm>
            <a:off x="3767328" y="4498850"/>
            <a:ext cx="870203" cy="844296"/>
          </a:xfrm>
          <a:custGeom>
            <a:avLst/>
            <a:gdLst/>
            <a:ahLst/>
            <a:cxnLst/>
            <a:rect l="l" t="t" r="r" b="b"/>
            <a:pathLst>
              <a:path w="870203" h="844296">
                <a:moveTo>
                  <a:pt x="729488" y="0"/>
                </a:moveTo>
                <a:lnTo>
                  <a:pt x="130839" y="341"/>
                </a:lnTo>
                <a:lnTo>
                  <a:pt x="89160" y="9745"/>
                </a:lnTo>
                <a:lnTo>
                  <a:pt x="53203" y="30518"/>
                </a:lnTo>
                <a:lnTo>
                  <a:pt x="25001" y="60627"/>
                </a:lnTo>
                <a:lnTo>
                  <a:pt x="6589" y="98037"/>
                </a:lnTo>
                <a:lnTo>
                  <a:pt x="0" y="140716"/>
                </a:lnTo>
                <a:lnTo>
                  <a:pt x="341" y="713456"/>
                </a:lnTo>
                <a:lnTo>
                  <a:pt x="9745" y="755135"/>
                </a:lnTo>
                <a:lnTo>
                  <a:pt x="30518" y="791092"/>
                </a:lnTo>
                <a:lnTo>
                  <a:pt x="60627" y="819294"/>
                </a:lnTo>
                <a:lnTo>
                  <a:pt x="98037" y="837706"/>
                </a:lnTo>
                <a:lnTo>
                  <a:pt x="140716" y="844296"/>
                </a:lnTo>
                <a:lnTo>
                  <a:pt x="739364" y="843954"/>
                </a:lnTo>
                <a:lnTo>
                  <a:pt x="781043" y="834550"/>
                </a:lnTo>
                <a:lnTo>
                  <a:pt x="817000" y="813777"/>
                </a:lnTo>
                <a:lnTo>
                  <a:pt x="845202" y="783668"/>
                </a:lnTo>
                <a:lnTo>
                  <a:pt x="863614" y="746258"/>
                </a:lnTo>
                <a:lnTo>
                  <a:pt x="870204" y="703580"/>
                </a:lnTo>
                <a:lnTo>
                  <a:pt x="869862" y="130839"/>
                </a:lnTo>
                <a:lnTo>
                  <a:pt x="860458" y="89160"/>
                </a:lnTo>
                <a:lnTo>
                  <a:pt x="839685" y="53203"/>
                </a:lnTo>
                <a:lnTo>
                  <a:pt x="809576" y="25001"/>
                </a:lnTo>
                <a:lnTo>
                  <a:pt x="772166" y="6589"/>
                </a:lnTo>
                <a:lnTo>
                  <a:pt x="729488" y="0"/>
                </a:lnTo>
                <a:close/>
              </a:path>
            </a:pathLst>
          </a:custGeom>
          <a:solidFill>
            <a:srgbClr val="F8841D"/>
          </a:solidFill>
        </p:spPr>
        <p:txBody>
          <a:bodyPr wrap="square" lIns="0" tIns="0" rIns="0" bIns="0" rtlCol="0">
            <a:noAutofit/>
          </a:bodyPr>
          <a:lstStyle/>
          <a:p/>
        </p:txBody>
      </p:sp>
      <p:sp>
        <p:nvSpPr>
          <p:cNvPr id="23" name="object 23"/>
          <p:cNvSpPr/>
          <p:nvPr/>
        </p:nvSpPr>
        <p:spPr>
          <a:xfrm>
            <a:off x="3902964" y="4623815"/>
            <a:ext cx="598931" cy="595883"/>
          </a:xfrm>
          <a:custGeom>
            <a:avLst/>
            <a:gdLst/>
            <a:ahLst/>
            <a:cxnLst/>
            <a:rect l="l" t="t" r="r" b="b"/>
            <a:pathLst>
              <a:path w="598931" h="595883">
                <a:moveTo>
                  <a:pt x="299465" y="0"/>
                </a:moveTo>
                <a:lnTo>
                  <a:pt x="250520" y="3858"/>
                </a:lnTo>
                <a:lnTo>
                  <a:pt x="204225" y="15043"/>
                </a:lnTo>
                <a:lnTo>
                  <a:pt x="161171" y="32969"/>
                </a:lnTo>
                <a:lnTo>
                  <a:pt x="121946" y="57048"/>
                </a:lnTo>
                <a:lnTo>
                  <a:pt x="87139" y="86696"/>
                </a:lnTo>
                <a:lnTo>
                  <a:pt x="57340" y="121326"/>
                </a:lnTo>
                <a:lnTo>
                  <a:pt x="33137" y="160351"/>
                </a:lnTo>
                <a:lnTo>
                  <a:pt x="15120" y="203186"/>
                </a:lnTo>
                <a:lnTo>
                  <a:pt x="3878" y="249245"/>
                </a:lnTo>
                <a:lnTo>
                  <a:pt x="0" y="297941"/>
                </a:lnTo>
                <a:lnTo>
                  <a:pt x="981" y="322583"/>
                </a:lnTo>
                <a:lnTo>
                  <a:pt x="8615" y="370033"/>
                </a:lnTo>
                <a:lnTo>
                  <a:pt x="23318" y="414554"/>
                </a:lnTo>
                <a:lnTo>
                  <a:pt x="44502" y="455557"/>
                </a:lnTo>
                <a:lnTo>
                  <a:pt x="71577" y="492458"/>
                </a:lnTo>
                <a:lnTo>
                  <a:pt x="103953" y="524670"/>
                </a:lnTo>
                <a:lnTo>
                  <a:pt x="141043" y="551607"/>
                </a:lnTo>
                <a:lnTo>
                  <a:pt x="182256" y="572683"/>
                </a:lnTo>
                <a:lnTo>
                  <a:pt x="227004" y="587312"/>
                </a:lnTo>
                <a:lnTo>
                  <a:pt x="274698" y="594907"/>
                </a:lnTo>
                <a:lnTo>
                  <a:pt x="299465" y="595883"/>
                </a:lnTo>
                <a:lnTo>
                  <a:pt x="323568" y="594907"/>
                </a:lnTo>
                <a:lnTo>
                  <a:pt x="370329" y="587312"/>
                </a:lnTo>
                <a:lnTo>
                  <a:pt x="414601" y="572683"/>
                </a:lnTo>
                <a:lnTo>
                  <a:pt x="455708" y="551607"/>
                </a:lnTo>
                <a:lnTo>
                  <a:pt x="483110" y="532383"/>
                </a:lnTo>
                <a:lnTo>
                  <a:pt x="279831" y="532383"/>
                </a:lnTo>
                <a:lnTo>
                  <a:pt x="266273" y="530822"/>
                </a:lnTo>
                <a:lnTo>
                  <a:pt x="227971" y="522326"/>
                </a:lnTo>
                <a:lnTo>
                  <a:pt x="181759" y="502104"/>
                </a:lnTo>
                <a:lnTo>
                  <a:pt x="150110" y="480270"/>
                </a:lnTo>
                <a:lnTo>
                  <a:pt x="137464" y="473773"/>
                </a:lnTo>
                <a:lnTo>
                  <a:pt x="137464" y="468896"/>
                </a:lnTo>
                <a:lnTo>
                  <a:pt x="132549" y="468896"/>
                </a:lnTo>
                <a:lnTo>
                  <a:pt x="132549" y="464007"/>
                </a:lnTo>
                <a:lnTo>
                  <a:pt x="127634" y="464007"/>
                </a:lnTo>
                <a:lnTo>
                  <a:pt x="122732" y="459117"/>
                </a:lnTo>
                <a:lnTo>
                  <a:pt x="122732" y="454240"/>
                </a:lnTo>
                <a:lnTo>
                  <a:pt x="117817" y="454240"/>
                </a:lnTo>
                <a:lnTo>
                  <a:pt x="96253" y="422067"/>
                </a:lnTo>
                <a:lnTo>
                  <a:pt x="78714" y="386978"/>
                </a:lnTo>
                <a:lnTo>
                  <a:pt x="67252" y="349994"/>
                </a:lnTo>
                <a:lnTo>
                  <a:pt x="63998" y="324789"/>
                </a:lnTo>
                <a:lnTo>
                  <a:pt x="98183" y="317474"/>
                </a:lnTo>
                <a:lnTo>
                  <a:pt x="98183" y="283286"/>
                </a:lnTo>
                <a:lnTo>
                  <a:pt x="63817" y="283286"/>
                </a:lnTo>
                <a:lnTo>
                  <a:pt x="65873" y="265893"/>
                </a:lnTo>
                <a:lnTo>
                  <a:pt x="78741" y="216353"/>
                </a:lnTo>
                <a:lnTo>
                  <a:pt x="100887" y="171692"/>
                </a:lnTo>
                <a:lnTo>
                  <a:pt x="131319" y="133097"/>
                </a:lnTo>
                <a:lnTo>
                  <a:pt x="169042" y="101756"/>
                </a:lnTo>
                <a:lnTo>
                  <a:pt x="213061" y="78854"/>
                </a:lnTo>
                <a:lnTo>
                  <a:pt x="262384" y="65580"/>
                </a:lnTo>
                <a:lnTo>
                  <a:pt x="279831" y="63499"/>
                </a:lnTo>
                <a:lnTo>
                  <a:pt x="483110" y="63499"/>
                </a:lnTo>
                <a:lnTo>
                  <a:pt x="474862" y="57048"/>
                </a:lnTo>
                <a:lnTo>
                  <a:pt x="435593" y="32969"/>
                </a:lnTo>
                <a:lnTo>
                  <a:pt x="392818" y="15043"/>
                </a:lnTo>
                <a:lnTo>
                  <a:pt x="347217" y="3858"/>
                </a:lnTo>
                <a:lnTo>
                  <a:pt x="323568" y="976"/>
                </a:lnTo>
                <a:lnTo>
                  <a:pt x="299465" y="0"/>
                </a:lnTo>
                <a:close/>
              </a:path>
              <a:path w="598931" h="595883">
                <a:moveTo>
                  <a:pt x="314197" y="498195"/>
                </a:moveTo>
                <a:lnTo>
                  <a:pt x="279831" y="498195"/>
                </a:lnTo>
                <a:lnTo>
                  <a:pt x="279831" y="532383"/>
                </a:lnTo>
                <a:lnTo>
                  <a:pt x="314197" y="532383"/>
                </a:lnTo>
                <a:lnTo>
                  <a:pt x="314197" y="498195"/>
                </a:lnTo>
                <a:close/>
              </a:path>
              <a:path w="598931" h="595883">
                <a:moveTo>
                  <a:pt x="483110" y="63499"/>
                </a:moveTo>
                <a:lnTo>
                  <a:pt x="314197" y="63499"/>
                </a:lnTo>
                <a:lnTo>
                  <a:pt x="327534" y="65670"/>
                </a:lnTo>
                <a:lnTo>
                  <a:pt x="340425" y="68283"/>
                </a:lnTo>
                <a:lnTo>
                  <a:pt x="388897" y="81818"/>
                </a:lnTo>
                <a:lnTo>
                  <a:pt x="407466" y="92798"/>
                </a:lnTo>
                <a:lnTo>
                  <a:pt x="412381" y="92798"/>
                </a:lnTo>
                <a:lnTo>
                  <a:pt x="422198" y="102565"/>
                </a:lnTo>
                <a:lnTo>
                  <a:pt x="427113" y="102565"/>
                </a:lnTo>
                <a:lnTo>
                  <a:pt x="432015" y="107454"/>
                </a:lnTo>
                <a:lnTo>
                  <a:pt x="436930" y="107454"/>
                </a:lnTo>
                <a:lnTo>
                  <a:pt x="456564" y="126987"/>
                </a:lnTo>
                <a:lnTo>
                  <a:pt x="461467" y="126987"/>
                </a:lnTo>
                <a:lnTo>
                  <a:pt x="461467" y="131876"/>
                </a:lnTo>
                <a:lnTo>
                  <a:pt x="466382" y="136766"/>
                </a:lnTo>
                <a:lnTo>
                  <a:pt x="471296" y="136766"/>
                </a:lnTo>
                <a:lnTo>
                  <a:pt x="471296" y="141643"/>
                </a:lnTo>
                <a:lnTo>
                  <a:pt x="476199" y="141643"/>
                </a:lnTo>
                <a:lnTo>
                  <a:pt x="476199" y="146532"/>
                </a:lnTo>
                <a:lnTo>
                  <a:pt x="481114" y="151409"/>
                </a:lnTo>
                <a:lnTo>
                  <a:pt x="481114" y="156298"/>
                </a:lnTo>
                <a:lnTo>
                  <a:pt x="486016" y="156298"/>
                </a:lnTo>
                <a:lnTo>
                  <a:pt x="486016" y="161175"/>
                </a:lnTo>
                <a:lnTo>
                  <a:pt x="495833" y="170954"/>
                </a:lnTo>
                <a:lnTo>
                  <a:pt x="495833" y="175831"/>
                </a:lnTo>
                <a:lnTo>
                  <a:pt x="505650" y="185597"/>
                </a:lnTo>
                <a:lnTo>
                  <a:pt x="505650" y="190487"/>
                </a:lnTo>
                <a:lnTo>
                  <a:pt x="511228" y="202132"/>
                </a:lnTo>
                <a:lnTo>
                  <a:pt x="516221" y="213843"/>
                </a:lnTo>
                <a:lnTo>
                  <a:pt x="528990" y="262720"/>
                </a:lnTo>
                <a:lnTo>
                  <a:pt x="530040" y="275787"/>
                </a:lnTo>
                <a:lnTo>
                  <a:pt x="500748" y="283286"/>
                </a:lnTo>
                <a:lnTo>
                  <a:pt x="500748" y="317474"/>
                </a:lnTo>
                <a:lnTo>
                  <a:pt x="530199" y="317474"/>
                </a:lnTo>
                <a:lnTo>
                  <a:pt x="528809" y="334171"/>
                </a:lnTo>
                <a:lnTo>
                  <a:pt x="517163" y="382027"/>
                </a:lnTo>
                <a:lnTo>
                  <a:pt x="495310" y="425531"/>
                </a:lnTo>
                <a:lnTo>
                  <a:pt x="464542" y="463396"/>
                </a:lnTo>
                <a:lnTo>
                  <a:pt x="426152" y="494336"/>
                </a:lnTo>
                <a:lnTo>
                  <a:pt x="381433" y="517068"/>
                </a:lnTo>
                <a:lnTo>
                  <a:pt x="331678" y="530304"/>
                </a:lnTo>
                <a:lnTo>
                  <a:pt x="314197" y="532383"/>
                </a:lnTo>
                <a:lnTo>
                  <a:pt x="483110" y="532383"/>
                </a:lnTo>
                <a:lnTo>
                  <a:pt x="525712" y="492458"/>
                </a:lnTo>
                <a:lnTo>
                  <a:pt x="553255" y="455557"/>
                </a:lnTo>
                <a:lnTo>
                  <a:pt x="574921" y="414554"/>
                </a:lnTo>
                <a:lnTo>
                  <a:pt x="590034" y="370033"/>
                </a:lnTo>
                <a:lnTo>
                  <a:pt x="597915" y="322583"/>
                </a:lnTo>
                <a:lnTo>
                  <a:pt x="598931" y="297941"/>
                </a:lnTo>
                <a:lnTo>
                  <a:pt x="597915" y="273300"/>
                </a:lnTo>
                <a:lnTo>
                  <a:pt x="590034" y="225850"/>
                </a:lnTo>
                <a:lnTo>
                  <a:pt x="574921" y="181329"/>
                </a:lnTo>
                <a:lnTo>
                  <a:pt x="553255" y="140326"/>
                </a:lnTo>
                <a:lnTo>
                  <a:pt x="525712" y="103425"/>
                </a:lnTo>
                <a:lnTo>
                  <a:pt x="492971" y="71213"/>
                </a:lnTo>
                <a:lnTo>
                  <a:pt x="483110" y="63499"/>
                </a:lnTo>
                <a:close/>
              </a:path>
              <a:path w="598931" h="595883">
                <a:moveTo>
                  <a:pt x="314197" y="63499"/>
                </a:moveTo>
                <a:lnTo>
                  <a:pt x="279831" y="63499"/>
                </a:lnTo>
                <a:lnTo>
                  <a:pt x="279831" y="97688"/>
                </a:lnTo>
                <a:lnTo>
                  <a:pt x="314197" y="97688"/>
                </a:lnTo>
                <a:lnTo>
                  <a:pt x="314197" y="63499"/>
                </a:lnTo>
                <a:close/>
              </a:path>
            </a:pathLst>
          </a:custGeom>
          <a:solidFill>
            <a:srgbClr val="FFFFFF"/>
          </a:solidFill>
        </p:spPr>
        <p:txBody>
          <a:bodyPr wrap="square" lIns="0" tIns="0" rIns="0" bIns="0" rtlCol="0">
            <a:noAutofit/>
          </a:bodyPr>
          <a:lstStyle/>
          <a:p/>
        </p:txBody>
      </p:sp>
      <p:sp>
        <p:nvSpPr>
          <p:cNvPr id="24" name="object 24"/>
          <p:cNvSpPr/>
          <p:nvPr/>
        </p:nvSpPr>
        <p:spPr>
          <a:xfrm>
            <a:off x="4120896" y="4776217"/>
            <a:ext cx="179832" cy="254507"/>
          </a:xfrm>
          <a:custGeom>
            <a:avLst/>
            <a:gdLst/>
            <a:ahLst/>
            <a:cxnLst/>
            <a:rect l="l" t="t" r="r" b="b"/>
            <a:pathLst>
              <a:path w="179832" h="254507">
                <a:moveTo>
                  <a:pt x="179832" y="0"/>
                </a:moveTo>
                <a:lnTo>
                  <a:pt x="44958" y="132143"/>
                </a:lnTo>
                <a:lnTo>
                  <a:pt x="44958" y="141935"/>
                </a:lnTo>
                <a:lnTo>
                  <a:pt x="0" y="254507"/>
                </a:lnTo>
                <a:lnTo>
                  <a:pt x="99910" y="176199"/>
                </a:lnTo>
                <a:lnTo>
                  <a:pt x="109893" y="171297"/>
                </a:lnTo>
                <a:lnTo>
                  <a:pt x="109893" y="161518"/>
                </a:lnTo>
                <a:lnTo>
                  <a:pt x="69938" y="161518"/>
                </a:lnTo>
                <a:lnTo>
                  <a:pt x="64935" y="156616"/>
                </a:lnTo>
                <a:lnTo>
                  <a:pt x="64935" y="137045"/>
                </a:lnTo>
                <a:lnTo>
                  <a:pt x="69938" y="132143"/>
                </a:lnTo>
                <a:lnTo>
                  <a:pt x="120821" y="132143"/>
                </a:lnTo>
                <a:lnTo>
                  <a:pt x="179832" y="0"/>
                </a:lnTo>
                <a:close/>
              </a:path>
              <a:path w="179832" h="254507">
                <a:moveTo>
                  <a:pt x="120821" y="132143"/>
                </a:moveTo>
                <a:lnTo>
                  <a:pt x="84924" y="132143"/>
                </a:lnTo>
                <a:lnTo>
                  <a:pt x="94907" y="137045"/>
                </a:lnTo>
                <a:lnTo>
                  <a:pt x="94907" y="156616"/>
                </a:lnTo>
                <a:lnTo>
                  <a:pt x="84924" y="161518"/>
                </a:lnTo>
                <a:lnTo>
                  <a:pt x="109893" y="161518"/>
                </a:lnTo>
                <a:lnTo>
                  <a:pt x="109893" y="156616"/>
                </a:lnTo>
                <a:lnTo>
                  <a:pt x="120821" y="132143"/>
                </a:lnTo>
                <a:close/>
              </a:path>
            </a:pathLst>
          </a:custGeom>
          <a:solidFill>
            <a:srgbClr val="FFFFFF"/>
          </a:solidFill>
        </p:spPr>
        <p:txBody>
          <a:bodyPr wrap="square" lIns="0" tIns="0" rIns="0" bIns="0" rtlCol="0">
            <a:noAutofit/>
          </a:bodyPr>
          <a:lstStyle/>
          <a:p/>
        </p:txBody>
      </p:sp>
      <p:sp>
        <p:nvSpPr>
          <p:cNvPr id="25" name="object 25"/>
          <p:cNvSpPr/>
          <p:nvPr/>
        </p:nvSpPr>
        <p:spPr>
          <a:xfrm>
            <a:off x="4191000" y="4916423"/>
            <a:ext cx="15239" cy="16763"/>
          </a:xfrm>
          <a:custGeom>
            <a:avLst/>
            <a:gdLst/>
            <a:ahLst/>
            <a:cxnLst/>
            <a:rect l="l" t="t" r="r" b="b"/>
            <a:pathLst>
              <a:path w="15239" h="16763">
                <a:moveTo>
                  <a:pt x="11823" y="0"/>
                </a:moveTo>
                <a:lnTo>
                  <a:pt x="3416" y="0"/>
                </a:lnTo>
                <a:lnTo>
                  <a:pt x="0" y="3746"/>
                </a:lnTo>
                <a:lnTo>
                  <a:pt x="0" y="13017"/>
                </a:lnTo>
                <a:lnTo>
                  <a:pt x="3416" y="16763"/>
                </a:lnTo>
                <a:lnTo>
                  <a:pt x="11823" y="16763"/>
                </a:lnTo>
                <a:lnTo>
                  <a:pt x="15240" y="13017"/>
                </a:lnTo>
                <a:lnTo>
                  <a:pt x="15240" y="3746"/>
                </a:lnTo>
                <a:lnTo>
                  <a:pt x="11823" y="0"/>
                </a:lnTo>
                <a:close/>
              </a:path>
            </a:pathLst>
          </a:custGeom>
          <a:solidFill>
            <a:srgbClr val="FFFFFF"/>
          </a:solidFill>
        </p:spPr>
        <p:txBody>
          <a:bodyPr wrap="square" lIns="0" tIns="0" rIns="0" bIns="0" rtlCol="0">
            <a:noAutofit/>
          </a:bodyPr>
          <a:lstStyle/>
          <a:p/>
        </p:txBody>
      </p:sp>
      <p:sp>
        <p:nvSpPr>
          <p:cNvPr id="26" name="object 26"/>
          <p:cNvSpPr txBox="1"/>
          <p:nvPr/>
        </p:nvSpPr>
        <p:spPr>
          <a:xfrm>
            <a:off x="3082183" y="5514310"/>
            <a:ext cx="1807210" cy="803275"/>
          </a:xfrm>
          <a:prstGeom prst="rect">
            <a:avLst/>
          </a:prstGeom>
        </p:spPr>
        <p:txBody>
          <a:bodyPr wrap="square" lIns="0" tIns="0" rIns="0" bIns="0" rtlCol="0" vert="horz">
            <a:noAutofit/>
          </a:bodyPr>
          <a:lstStyle/>
          <a:p>
            <a:pPr marL="12700" marR="12700" indent="126364">
              <a:lnSpc>
                <a:spcPct val="130000"/>
              </a:lnSpc>
            </a:pPr>
            <a:r>
              <a:rPr dirty="0" smtClean="0" sz="2000" b="1">
                <a:latin typeface="微軟正黑體"/>
                <a:cs typeface="微軟正黑體"/>
              </a:rPr>
              <a:t>協助學生生涯</a:t>
            </a:r>
            <a:r>
              <a:rPr dirty="0" smtClean="0" sz="2000" b="1">
                <a:latin typeface="微軟正黑體"/>
                <a:cs typeface="微軟正黑體"/>
              </a:rPr>
              <a:t> 探索及定向參考</a:t>
            </a:r>
            <a:endParaRPr sz="2000">
              <a:latin typeface="微軟正黑體"/>
              <a:cs typeface="微軟正黑體"/>
            </a:endParaRPr>
          </a:p>
        </p:txBody>
      </p:sp>
      <p:sp>
        <p:nvSpPr>
          <p:cNvPr id="27" name="object 27"/>
          <p:cNvSpPr/>
          <p:nvPr/>
        </p:nvSpPr>
        <p:spPr>
          <a:xfrm>
            <a:off x="6765035" y="1845564"/>
            <a:ext cx="626363" cy="662939"/>
          </a:xfrm>
          <a:prstGeom prst="rect">
            <a:avLst/>
          </a:prstGeom>
          <a:blipFill>
            <a:blip r:embed="rId9" cstate="print"/>
            <a:stretch>
              <a:fillRect/>
            </a:stretch>
          </a:blipFill>
        </p:spPr>
        <p:txBody>
          <a:bodyPr wrap="square" lIns="0" tIns="0" rIns="0" bIns="0" rtlCol="0">
            <a:noAutofit/>
          </a:bodyPr>
          <a:lstStyle/>
          <a:p/>
        </p:txBody>
      </p:sp>
      <p:sp>
        <p:nvSpPr>
          <p:cNvPr id="28" name="object 28"/>
          <p:cNvSpPr/>
          <p:nvPr/>
        </p:nvSpPr>
        <p:spPr>
          <a:xfrm>
            <a:off x="7078332" y="1887715"/>
            <a:ext cx="313066" cy="539038"/>
          </a:xfrm>
          <a:prstGeom prst="rect">
            <a:avLst/>
          </a:prstGeom>
          <a:blipFill>
            <a:blip r:embed="rId10" cstate="print"/>
            <a:stretch>
              <a:fillRect/>
            </a:stretch>
          </a:blipFill>
        </p:spPr>
        <p:txBody>
          <a:bodyPr wrap="square" lIns="0" tIns="0" rIns="0" bIns="0" rtlCol="0">
            <a:noAutofit/>
          </a:bodyPr>
          <a:lstStyle/>
          <a:p/>
        </p:txBody>
      </p:sp>
      <p:sp>
        <p:nvSpPr>
          <p:cNvPr id="29" name="object 29"/>
          <p:cNvSpPr/>
          <p:nvPr/>
        </p:nvSpPr>
        <p:spPr>
          <a:xfrm>
            <a:off x="6795516" y="1905000"/>
            <a:ext cx="565402" cy="618743"/>
          </a:xfrm>
          <a:prstGeom prst="rect">
            <a:avLst/>
          </a:prstGeom>
          <a:blipFill>
            <a:blip r:embed="rId11" cstate="print"/>
            <a:stretch>
              <a:fillRect/>
            </a:stretch>
          </a:blipFill>
        </p:spPr>
        <p:txBody>
          <a:bodyPr wrap="square" lIns="0" tIns="0" rIns="0" bIns="0" rtlCol="0">
            <a:noAutofit/>
          </a:bodyPr>
          <a:lstStyle/>
          <a:p/>
        </p:txBody>
      </p:sp>
      <p:sp>
        <p:nvSpPr>
          <p:cNvPr id="30" name="object 30"/>
          <p:cNvSpPr/>
          <p:nvPr/>
        </p:nvSpPr>
        <p:spPr>
          <a:xfrm>
            <a:off x="7078332" y="1905000"/>
            <a:ext cx="282586" cy="521754"/>
          </a:xfrm>
          <a:prstGeom prst="rect">
            <a:avLst/>
          </a:prstGeom>
          <a:blipFill>
            <a:blip r:embed="rId12" cstate="print"/>
            <a:stretch>
              <a:fillRect/>
            </a:stretch>
          </a:blipFill>
        </p:spPr>
        <p:txBody>
          <a:bodyPr wrap="square" lIns="0" tIns="0" rIns="0" bIns="0" rtlCol="0">
            <a:noAutofit/>
          </a:bodyPr>
          <a:lstStyle/>
          <a:p/>
        </p:txBody>
      </p:sp>
      <p:sp>
        <p:nvSpPr>
          <p:cNvPr id="31" name="object 31"/>
          <p:cNvSpPr/>
          <p:nvPr/>
        </p:nvSpPr>
        <p:spPr>
          <a:xfrm>
            <a:off x="6826757" y="1887473"/>
            <a:ext cx="502920" cy="539496"/>
          </a:xfrm>
          <a:custGeom>
            <a:avLst/>
            <a:gdLst/>
            <a:ahLst/>
            <a:cxnLst/>
            <a:rect l="l" t="t" r="r" b="b"/>
            <a:pathLst>
              <a:path w="502920" h="539496">
                <a:moveTo>
                  <a:pt x="251460" y="0"/>
                </a:moveTo>
                <a:lnTo>
                  <a:pt x="210672" y="3530"/>
                </a:lnTo>
                <a:lnTo>
                  <a:pt x="171980" y="13751"/>
                </a:lnTo>
                <a:lnTo>
                  <a:pt x="135900" y="30107"/>
                </a:lnTo>
                <a:lnTo>
                  <a:pt x="102952" y="52043"/>
                </a:lnTo>
                <a:lnTo>
                  <a:pt x="73652" y="79005"/>
                </a:lnTo>
                <a:lnTo>
                  <a:pt x="48518" y="110435"/>
                </a:lnTo>
                <a:lnTo>
                  <a:pt x="28068" y="145780"/>
                </a:lnTo>
                <a:lnTo>
                  <a:pt x="12819" y="184484"/>
                </a:lnTo>
                <a:lnTo>
                  <a:pt x="3291" y="225992"/>
                </a:lnTo>
                <a:lnTo>
                  <a:pt x="0" y="269748"/>
                </a:lnTo>
                <a:lnTo>
                  <a:pt x="833" y="291872"/>
                </a:lnTo>
                <a:lnTo>
                  <a:pt x="7308" y="334573"/>
                </a:lnTo>
                <a:lnTo>
                  <a:pt x="19761" y="374748"/>
                </a:lnTo>
                <a:lnTo>
                  <a:pt x="37675" y="411842"/>
                </a:lnTo>
                <a:lnTo>
                  <a:pt x="60531" y="445299"/>
                </a:lnTo>
                <a:lnTo>
                  <a:pt x="87813" y="474564"/>
                </a:lnTo>
                <a:lnTo>
                  <a:pt x="119002" y="499082"/>
                </a:lnTo>
                <a:lnTo>
                  <a:pt x="153581" y="518298"/>
                </a:lnTo>
                <a:lnTo>
                  <a:pt x="191032" y="531656"/>
                </a:lnTo>
                <a:lnTo>
                  <a:pt x="230836" y="538601"/>
                </a:lnTo>
                <a:lnTo>
                  <a:pt x="251460" y="539496"/>
                </a:lnTo>
                <a:lnTo>
                  <a:pt x="272083" y="538601"/>
                </a:lnTo>
                <a:lnTo>
                  <a:pt x="311887" y="531656"/>
                </a:lnTo>
                <a:lnTo>
                  <a:pt x="349338" y="518298"/>
                </a:lnTo>
                <a:lnTo>
                  <a:pt x="383917" y="499082"/>
                </a:lnTo>
                <a:lnTo>
                  <a:pt x="415106" y="474564"/>
                </a:lnTo>
                <a:lnTo>
                  <a:pt x="442388" y="445299"/>
                </a:lnTo>
                <a:lnTo>
                  <a:pt x="465244" y="411842"/>
                </a:lnTo>
                <a:lnTo>
                  <a:pt x="483158" y="374748"/>
                </a:lnTo>
                <a:lnTo>
                  <a:pt x="495611" y="334573"/>
                </a:lnTo>
                <a:lnTo>
                  <a:pt x="502086" y="291872"/>
                </a:lnTo>
                <a:lnTo>
                  <a:pt x="502920" y="269748"/>
                </a:lnTo>
                <a:lnTo>
                  <a:pt x="502086" y="247623"/>
                </a:lnTo>
                <a:lnTo>
                  <a:pt x="495611" y="204922"/>
                </a:lnTo>
                <a:lnTo>
                  <a:pt x="483158" y="164747"/>
                </a:lnTo>
                <a:lnTo>
                  <a:pt x="465244" y="127653"/>
                </a:lnTo>
                <a:lnTo>
                  <a:pt x="442388" y="94196"/>
                </a:lnTo>
                <a:lnTo>
                  <a:pt x="415106" y="64931"/>
                </a:lnTo>
                <a:lnTo>
                  <a:pt x="383917" y="40413"/>
                </a:lnTo>
                <a:lnTo>
                  <a:pt x="349338" y="21197"/>
                </a:lnTo>
                <a:lnTo>
                  <a:pt x="311887" y="7839"/>
                </a:lnTo>
                <a:lnTo>
                  <a:pt x="272083" y="894"/>
                </a:lnTo>
                <a:lnTo>
                  <a:pt x="251460" y="0"/>
                </a:lnTo>
                <a:close/>
              </a:path>
            </a:pathLst>
          </a:custGeom>
          <a:solidFill>
            <a:srgbClr val="95BC49"/>
          </a:solidFill>
        </p:spPr>
        <p:txBody>
          <a:bodyPr wrap="square" lIns="0" tIns="0" rIns="0" bIns="0" rtlCol="0">
            <a:noAutofit/>
          </a:bodyPr>
          <a:lstStyle/>
          <a:p/>
        </p:txBody>
      </p:sp>
      <p:sp>
        <p:nvSpPr>
          <p:cNvPr id="32" name="object 32"/>
          <p:cNvSpPr/>
          <p:nvPr/>
        </p:nvSpPr>
        <p:spPr>
          <a:xfrm>
            <a:off x="6826757" y="1887473"/>
            <a:ext cx="502920" cy="539496"/>
          </a:xfrm>
          <a:custGeom>
            <a:avLst/>
            <a:gdLst/>
            <a:ahLst/>
            <a:cxnLst/>
            <a:rect l="l" t="t" r="r" b="b"/>
            <a:pathLst>
              <a:path w="502920" h="539496">
                <a:moveTo>
                  <a:pt x="0" y="269748"/>
                </a:moveTo>
                <a:lnTo>
                  <a:pt x="3291" y="225992"/>
                </a:lnTo>
                <a:lnTo>
                  <a:pt x="12819" y="184484"/>
                </a:lnTo>
                <a:lnTo>
                  <a:pt x="28068" y="145780"/>
                </a:lnTo>
                <a:lnTo>
                  <a:pt x="48518" y="110435"/>
                </a:lnTo>
                <a:lnTo>
                  <a:pt x="73652" y="79005"/>
                </a:lnTo>
                <a:lnTo>
                  <a:pt x="102952" y="52043"/>
                </a:lnTo>
                <a:lnTo>
                  <a:pt x="135900" y="30107"/>
                </a:lnTo>
                <a:lnTo>
                  <a:pt x="171980" y="13751"/>
                </a:lnTo>
                <a:lnTo>
                  <a:pt x="210672" y="3530"/>
                </a:lnTo>
                <a:lnTo>
                  <a:pt x="251460" y="0"/>
                </a:lnTo>
                <a:lnTo>
                  <a:pt x="272083" y="894"/>
                </a:lnTo>
                <a:lnTo>
                  <a:pt x="311887" y="7839"/>
                </a:lnTo>
                <a:lnTo>
                  <a:pt x="349338" y="21197"/>
                </a:lnTo>
                <a:lnTo>
                  <a:pt x="383917" y="40413"/>
                </a:lnTo>
                <a:lnTo>
                  <a:pt x="415106" y="64931"/>
                </a:lnTo>
                <a:lnTo>
                  <a:pt x="442388" y="94196"/>
                </a:lnTo>
                <a:lnTo>
                  <a:pt x="465244" y="127653"/>
                </a:lnTo>
                <a:lnTo>
                  <a:pt x="483158" y="164747"/>
                </a:lnTo>
                <a:lnTo>
                  <a:pt x="495611" y="204922"/>
                </a:lnTo>
                <a:lnTo>
                  <a:pt x="502086" y="247623"/>
                </a:lnTo>
                <a:lnTo>
                  <a:pt x="502920" y="269748"/>
                </a:lnTo>
                <a:lnTo>
                  <a:pt x="502086" y="291872"/>
                </a:lnTo>
                <a:lnTo>
                  <a:pt x="495611" y="334573"/>
                </a:lnTo>
                <a:lnTo>
                  <a:pt x="483158" y="374748"/>
                </a:lnTo>
                <a:lnTo>
                  <a:pt x="465244" y="411842"/>
                </a:lnTo>
                <a:lnTo>
                  <a:pt x="442388" y="445299"/>
                </a:lnTo>
                <a:lnTo>
                  <a:pt x="415106" y="474564"/>
                </a:lnTo>
                <a:lnTo>
                  <a:pt x="383917" y="499082"/>
                </a:lnTo>
                <a:lnTo>
                  <a:pt x="349338" y="518298"/>
                </a:lnTo>
                <a:lnTo>
                  <a:pt x="311887" y="531656"/>
                </a:lnTo>
                <a:lnTo>
                  <a:pt x="272083" y="538601"/>
                </a:lnTo>
                <a:lnTo>
                  <a:pt x="251460" y="539496"/>
                </a:lnTo>
                <a:lnTo>
                  <a:pt x="230836" y="538601"/>
                </a:lnTo>
                <a:lnTo>
                  <a:pt x="191032" y="531656"/>
                </a:lnTo>
                <a:lnTo>
                  <a:pt x="153581" y="518298"/>
                </a:lnTo>
                <a:lnTo>
                  <a:pt x="119002" y="499082"/>
                </a:lnTo>
                <a:lnTo>
                  <a:pt x="87813" y="474564"/>
                </a:lnTo>
                <a:lnTo>
                  <a:pt x="60531" y="445299"/>
                </a:lnTo>
                <a:lnTo>
                  <a:pt x="37675" y="411842"/>
                </a:lnTo>
                <a:lnTo>
                  <a:pt x="19761" y="374748"/>
                </a:lnTo>
                <a:lnTo>
                  <a:pt x="7308" y="334573"/>
                </a:lnTo>
                <a:lnTo>
                  <a:pt x="833" y="291872"/>
                </a:lnTo>
                <a:lnTo>
                  <a:pt x="0" y="269748"/>
                </a:lnTo>
                <a:close/>
              </a:path>
            </a:pathLst>
          </a:custGeom>
          <a:ln w="38100">
            <a:solidFill>
              <a:srgbClr val="FFFFFF"/>
            </a:solidFill>
          </a:ln>
        </p:spPr>
        <p:txBody>
          <a:bodyPr wrap="square" lIns="0" tIns="0" rIns="0" bIns="0" rtlCol="0">
            <a:noAutofit/>
          </a:bodyPr>
          <a:lstStyle/>
          <a:p/>
        </p:txBody>
      </p:sp>
      <p:sp>
        <p:nvSpPr>
          <p:cNvPr id="33" name="object 33"/>
          <p:cNvSpPr txBox="1"/>
          <p:nvPr/>
        </p:nvSpPr>
        <p:spPr>
          <a:xfrm>
            <a:off x="6977509" y="2012349"/>
            <a:ext cx="200025" cy="302895"/>
          </a:xfrm>
          <a:prstGeom prst="rect">
            <a:avLst/>
          </a:prstGeom>
        </p:spPr>
        <p:txBody>
          <a:bodyPr wrap="square" lIns="0" tIns="0" rIns="0" bIns="0" rtlCol="0" vert="horz">
            <a:noAutofit/>
          </a:bodyPr>
          <a:lstStyle/>
          <a:p>
            <a:pPr marL="12700">
              <a:lnSpc>
                <a:spcPts val="2380"/>
              </a:lnSpc>
            </a:pPr>
            <a:r>
              <a:rPr dirty="0" smtClean="0" sz="2000">
                <a:solidFill>
                  <a:srgbClr val="FFFFFF"/>
                </a:solidFill>
                <a:latin typeface="MS PGothic"/>
                <a:cs typeface="MS PGothic"/>
              </a:rPr>
              <a:t>１</a:t>
            </a:r>
            <a:endParaRPr sz="2000">
              <a:latin typeface="MS PGothic"/>
              <a:cs typeface="MS PGothic"/>
            </a:endParaRPr>
          </a:p>
        </p:txBody>
      </p:sp>
      <p:sp>
        <p:nvSpPr>
          <p:cNvPr id="34" name="object 34"/>
          <p:cNvSpPr/>
          <p:nvPr/>
        </p:nvSpPr>
        <p:spPr>
          <a:xfrm>
            <a:off x="6765035" y="2898648"/>
            <a:ext cx="626363" cy="664463"/>
          </a:xfrm>
          <a:prstGeom prst="rect">
            <a:avLst/>
          </a:prstGeom>
          <a:blipFill>
            <a:blip r:embed="rId13" cstate="print"/>
            <a:stretch>
              <a:fillRect/>
            </a:stretch>
          </a:blipFill>
        </p:spPr>
        <p:txBody>
          <a:bodyPr wrap="square" lIns="0" tIns="0" rIns="0" bIns="0" rtlCol="0">
            <a:noAutofit/>
          </a:bodyPr>
          <a:lstStyle/>
          <a:p/>
        </p:txBody>
      </p:sp>
      <p:sp>
        <p:nvSpPr>
          <p:cNvPr id="35" name="object 35"/>
          <p:cNvSpPr/>
          <p:nvPr/>
        </p:nvSpPr>
        <p:spPr>
          <a:xfrm>
            <a:off x="7078332" y="2940367"/>
            <a:ext cx="313066" cy="541210"/>
          </a:xfrm>
          <a:prstGeom prst="rect">
            <a:avLst/>
          </a:prstGeom>
          <a:blipFill>
            <a:blip r:embed="rId14" cstate="print"/>
            <a:stretch>
              <a:fillRect/>
            </a:stretch>
          </a:blipFill>
        </p:spPr>
        <p:txBody>
          <a:bodyPr wrap="square" lIns="0" tIns="0" rIns="0" bIns="0" rtlCol="0">
            <a:noAutofit/>
          </a:bodyPr>
          <a:lstStyle/>
          <a:p/>
        </p:txBody>
      </p:sp>
      <p:sp>
        <p:nvSpPr>
          <p:cNvPr id="36" name="object 36"/>
          <p:cNvSpPr/>
          <p:nvPr/>
        </p:nvSpPr>
        <p:spPr>
          <a:xfrm>
            <a:off x="6795516" y="2959607"/>
            <a:ext cx="565402" cy="618743"/>
          </a:xfrm>
          <a:prstGeom prst="rect">
            <a:avLst/>
          </a:prstGeom>
          <a:blipFill>
            <a:blip r:embed="rId15" cstate="print"/>
            <a:stretch>
              <a:fillRect/>
            </a:stretch>
          </a:blipFill>
        </p:spPr>
        <p:txBody>
          <a:bodyPr wrap="square" lIns="0" tIns="0" rIns="0" bIns="0" rtlCol="0">
            <a:noAutofit/>
          </a:bodyPr>
          <a:lstStyle/>
          <a:p/>
        </p:txBody>
      </p:sp>
      <p:sp>
        <p:nvSpPr>
          <p:cNvPr id="37" name="object 37"/>
          <p:cNvSpPr/>
          <p:nvPr/>
        </p:nvSpPr>
        <p:spPr>
          <a:xfrm>
            <a:off x="7078332" y="2959607"/>
            <a:ext cx="282586" cy="521969"/>
          </a:xfrm>
          <a:prstGeom prst="rect">
            <a:avLst/>
          </a:prstGeom>
          <a:blipFill>
            <a:blip r:embed="rId16" cstate="print"/>
            <a:stretch>
              <a:fillRect/>
            </a:stretch>
          </a:blipFill>
        </p:spPr>
        <p:txBody>
          <a:bodyPr wrap="square" lIns="0" tIns="0" rIns="0" bIns="0" rtlCol="0">
            <a:noAutofit/>
          </a:bodyPr>
          <a:lstStyle/>
          <a:p/>
        </p:txBody>
      </p:sp>
      <p:sp>
        <p:nvSpPr>
          <p:cNvPr id="38" name="object 38"/>
          <p:cNvSpPr/>
          <p:nvPr/>
        </p:nvSpPr>
        <p:spPr>
          <a:xfrm>
            <a:off x="6826757" y="2940557"/>
            <a:ext cx="502920" cy="541020"/>
          </a:xfrm>
          <a:custGeom>
            <a:avLst/>
            <a:gdLst/>
            <a:ahLst/>
            <a:cxnLst/>
            <a:rect l="l" t="t" r="r" b="b"/>
            <a:pathLst>
              <a:path w="502920" h="541020">
                <a:moveTo>
                  <a:pt x="251460" y="0"/>
                </a:moveTo>
                <a:lnTo>
                  <a:pt x="210672" y="3540"/>
                </a:lnTo>
                <a:lnTo>
                  <a:pt x="171980" y="13790"/>
                </a:lnTo>
                <a:lnTo>
                  <a:pt x="135900" y="30193"/>
                </a:lnTo>
                <a:lnTo>
                  <a:pt x="102952" y="52191"/>
                </a:lnTo>
                <a:lnTo>
                  <a:pt x="73652" y="79228"/>
                </a:lnTo>
                <a:lnTo>
                  <a:pt x="48518" y="110748"/>
                </a:lnTo>
                <a:lnTo>
                  <a:pt x="28068" y="146193"/>
                </a:lnTo>
                <a:lnTo>
                  <a:pt x="12819" y="185006"/>
                </a:lnTo>
                <a:lnTo>
                  <a:pt x="3291" y="226630"/>
                </a:lnTo>
                <a:lnTo>
                  <a:pt x="0" y="270510"/>
                </a:lnTo>
                <a:lnTo>
                  <a:pt x="833" y="292696"/>
                </a:lnTo>
                <a:lnTo>
                  <a:pt x="7308" y="335518"/>
                </a:lnTo>
                <a:lnTo>
                  <a:pt x="19761" y="375806"/>
                </a:lnTo>
                <a:lnTo>
                  <a:pt x="37675" y="413005"/>
                </a:lnTo>
                <a:lnTo>
                  <a:pt x="60531" y="446556"/>
                </a:lnTo>
                <a:lnTo>
                  <a:pt x="87813" y="475904"/>
                </a:lnTo>
                <a:lnTo>
                  <a:pt x="119002" y="500492"/>
                </a:lnTo>
                <a:lnTo>
                  <a:pt x="153581" y="519762"/>
                </a:lnTo>
                <a:lnTo>
                  <a:pt x="191032" y="533158"/>
                </a:lnTo>
                <a:lnTo>
                  <a:pt x="230836" y="540123"/>
                </a:lnTo>
                <a:lnTo>
                  <a:pt x="251460" y="541020"/>
                </a:lnTo>
                <a:lnTo>
                  <a:pt x="272083" y="540123"/>
                </a:lnTo>
                <a:lnTo>
                  <a:pt x="311887" y="533158"/>
                </a:lnTo>
                <a:lnTo>
                  <a:pt x="349338" y="519762"/>
                </a:lnTo>
                <a:lnTo>
                  <a:pt x="383917" y="500492"/>
                </a:lnTo>
                <a:lnTo>
                  <a:pt x="415106" y="475904"/>
                </a:lnTo>
                <a:lnTo>
                  <a:pt x="442388" y="446556"/>
                </a:lnTo>
                <a:lnTo>
                  <a:pt x="465244" y="413005"/>
                </a:lnTo>
                <a:lnTo>
                  <a:pt x="483158" y="375806"/>
                </a:lnTo>
                <a:lnTo>
                  <a:pt x="495611" y="335518"/>
                </a:lnTo>
                <a:lnTo>
                  <a:pt x="502086" y="292696"/>
                </a:lnTo>
                <a:lnTo>
                  <a:pt x="502920" y="270510"/>
                </a:lnTo>
                <a:lnTo>
                  <a:pt x="502086" y="248323"/>
                </a:lnTo>
                <a:lnTo>
                  <a:pt x="495611" y="205501"/>
                </a:lnTo>
                <a:lnTo>
                  <a:pt x="483158" y="165213"/>
                </a:lnTo>
                <a:lnTo>
                  <a:pt x="465244" y="128014"/>
                </a:lnTo>
                <a:lnTo>
                  <a:pt x="442388" y="94463"/>
                </a:lnTo>
                <a:lnTo>
                  <a:pt x="415106" y="65115"/>
                </a:lnTo>
                <a:lnTo>
                  <a:pt x="383917" y="40527"/>
                </a:lnTo>
                <a:lnTo>
                  <a:pt x="349338" y="21257"/>
                </a:lnTo>
                <a:lnTo>
                  <a:pt x="311887" y="7861"/>
                </a:lnTo>
                <a:lnTo>
                  <a:pt x="272083" y="896"/>
                </a:lnTo>
                <a:lnTo>
                  <a:pt x="251460" y="0"/>
                </a:lnTo>
                <a:close/>
              </a:path>
            </a:pathLst>
          </a:custGeom>
          <a:solidFill>
            <a:srgbClr val="FDA907"/>
          </a:solidFill>
        </p:spPr>
        <p:txBody>
          <a:bodyPr wrap="square" lIns="0" tIns="0" rIns="0" bIns="0" rtlCol="0">
            <a:noAutofit/>
          </a:bodyPr>
          <a:lstStyle/>
          <a:p/>
        </p:txBody>
      </p:sp>
      <p:sp>
        <p:nvSpPr>
          <p:cNvPr id="39" name="object 39"/>
          <p:cNvSpPr/>
          <p:nvPr/>
        </p:nvSpPr>
        <p:spPr>
          <a:xfrm>
            <a:off x="6826757" y="2940557"/>
            <a:ext cx="502920" cy="541020"/>
          </a:xfrm>
          <a:custGeom>
            <a:avLst/>
            <a:gdLst/>
            <a:ahLst/>
            <a:cxnLst/>
            <a:rect l="l" t="t" r="r" b="b"/>
            <a:pathLst>
              <a:path w="502920" h="541020">
                <a:moveTo>
                  <a:pt x="0" y="270510"/>
                </a:moveTo>
                <a:lnTo>
                  <a:pt x="3291" y="226630"/>
                </a:lnTo>
                <a:lnTo>
                  <a:pt x="12819" y="185006"/>
                </a:lnTo>
                <a:lnTo>
                  <a:pt x="28068" y="146193"/>
                </a:lnTo>
                <a:lnTo>
                  <a:pt x="48518" y="110748"/>
                </a:lnTo>
                <a:lnTo>
                  <a:pt x="73652" y="79228"/>
                </a:lnTo>
                <a:lnTo>
                  <a:pt x="102952" y="52191"/>
                </a:lnTo>
                <a:lnTo>
                  <a:pt x="135900" y="30193"/>
                </a:lnTo>
                <a:lnTo>
                  <a:pt x="171980" y="13790"/>
                </a:lnTo>
                <a:lnTo>
                  <a:pt x="210672" y="3540"/>
                </a:lnTo>
                <a:lnTo>
                  <a:pt x="251460" y="0"/>
                </a:lnTo>
                <a:lnTo>
                  <a:pt x="272083" y="896"/>
                </a:lnTo>
                <a:lnTo>
                  <a:pt x="311887" y="7861"/>
                </a:lnTo>
                <a:lnTo>
                  <a:pt x="349338" y="21257"/>
                </a:lnTo>
                <a:lnTo>
                  <a:pt x="383917" y="40527"/>
                </a:lnTo>
                <a:lnTo>
                  <a:pt x="415106" y="65115"/>
                </a:lnTo>
                <a:lnTo>
                  <a:pt x="442388" y="94463"/>
                </a:lnTo>
                <a:lnTo>
                  <a:pt x="465244" y="128014"/>
                </a:lnTo>
                <a:lnTo>
                  <a:pt x="483158" y="165213"/>
                </a:lnTo>
                <a:lnTo>
                  <a:pt x="495611" y="205501"/>
                </a:lnTo>
                <a:lnTo>
                  <a:pt x="502086" y="248323"/>
                </a:lnTo>
                <a:lnTo>
                  <a:pt x="502920" y="270510"/>
                </a:lnTo>
                <a:lnTo>
                  <a:pt x="502086" y="292696"/>
                </a:lnTo>
                <a:lnTo>
                  <a:pt x="495611" y="335518"/>
                </a:lnTo>
                <a:lnTo>
                  <a:pt x="483158" y="375806"/>
                </a:lnTo>
                <a:lnTo>
                  <a:pt x="465244" y="413005"/>
                </a:lnTo>
                <a:lnTo>
                  <a:pt x="442388" y="446556"/>
                </a:lnTo>
                <a:lnTo>
                  <a:pt x="415106" y="475904"/>
                </a:lnTo>
                <a:lnTo>
                  <a:pt x="383917" y="500492"/>
                </a:lnTo>
                <a:lnTo>
                  <a:pt x="349338" y="519762"/>
                </a:lnTo>
                <a:lnTo>
                  <a:pt x="311887" y="533158"/>
                </a:lnTo>
                <a:lnTo>
                  <a:pt x="272083" y="540123"/>
                </a:lnTo>
                <a:lnTo>
                  <a:pt x="251460" y="541020"/>
                </a:lnTo>
                <a:lnTo>
                  <a:pt x="230836" y="540123"/>
                </a:lnTo>
                <a:lnTo>
                  <a:pt x="191032" y="533158"/>
                </a:lnTo>
                <a:lnTo>
                  <a:pt x="153581" y="519762"/>
                </a:lnTo>
                <a:lnTo>
                  <a:pt x="119002" y="500492"/>
                </a:lnTo>
                <a:lnTo>
                  <a:pt x="87813" y="475904"/>
                </a:lnTo>
                <a:lnTo>
                  <a:pt x="60531" y="446556"/>
                </a:lnTo>
                <a:lnTo>
                  <a:pt x="37675" y="413005"/>
                </a:lnTo>
                <a:lnTo>
                  <a:pt x="19761" y="375806"/>
                </a:lnTo>
                <a:lnTo>
                  <a:pt x="7308" y="335518"/>
                </a:lnTo>
                <a:lnTo>
                  <a:pt x="833" y="292696"/>
                </a:lnTo>
                <a:lnTo>
                  <a:pt x="0" y="270510"/>
                </a:lnTo>
                <a:close/>
              </a:path>
            </a:pathLst>
          </a:custGeom>
          <a:ln w="38100">
            <a:solidFill>
              <a:srgbClr val="FFFFFF"/>
            </a:solidFill>
          </a:ln>
        </p:spPr>
        <p:txBody>
          <a:bodyPr wrap="square" lIns="0" tIns="0" rIns="0" bIns="0" rtlCol="0">
            <a:noAutofit/>
          </a:bodyPr>
          <a:lstStyle/>
          <a:p/>
        </p:txBody>
      </p:sp>
      <p:sp>
        <p:nvSpPr>
          <p:cNvPr id="40" name="object 40"/>
          <p:cNvSpPr txBox="1"/>
          <p:nvPr/>
        </p:nvSpPr>
        <p:spPr>
          <a:xfrm>
            <a:off x="6977481" y="3066048"/>
            <a:ext cx="200025" cy="302895"/>
          </a:xfrm>
          <a:prstGeom prst="rect">
            <a:avLst/>
          </a:prstGeom>
        </p:spPr>
        <p:txBody>
          <a:bodyPr wrap="square" lIns="0" tIns="0" rIns="0" bIns="0" rtlCol="0" vert="horz">
            <a:noAutofit/>
          </a:bodyPr>
          <a:lstStyle/>
          <a:p>
            <a:pPr marL="12700">
              <a:lnSpc>
                <a:spcPts val="2380"/>
              </a:lnSpc>
            </a:pPr>
            <a:r>
              <a:rPr dirty="0" smtClean="0" sz="2000">
                <a:solidFill>
                  <a:srgbClr val="FFFFFF"/>
                </a:solidFill>
                <a:latin typeface="MS PGothic"/>
                <a:cs typeface="MS PGothic"/>
              </a:rPr>
              <a:t>２</a:t>
            </a:r>
            <a:endParaRPr sz="2000">
              <a:latin typeface="MS PGothic"/>
              <a:cs typeface="MS PGothic"/>
            </a:endParaRPr>
          </a:p>
        </p:txBody>
      </p:sp>
      <p:sp>
        <p:nvSpPr>
          <p:cNvPr id="41" name="object 41"/>
          <p:cNvSpPr/>
          <p:nvPr/>
        </p:nvSpPr>
        <p:spPr>
          <a:xfrm>
            <a:off x="6760464" y="3713988"/>
            <a:ext cx="627887" cy="662939"/>
          </a:xfrm>
          <a:prstGeom prst="rect">
            <a:avLst/>
          </a:prstGeom>
          <a:blipFill>
            <a:blip r:embed="rId17" cstate="print"/>
            <a:stretch>
              <a:fillRect/>
            </a:stretch>
          </a:blipFill>
        </p:spPr>
        <p:txBody>
          <a:bodyPr wrap="square" lIns="0" tIns="0" rIns="0" bIns="0" rtlCol="0">
            <a:noAutofit/>
          </a:bodyPr>
          <a:lstStyle/>
          <a:p/>
        </p:txBody>
      </p:sp>
      <p:sp>
        <p:nvSpPr>
          <p:cNvPr id="42" name="object 42"/>
          <p:cNvSpPr/>
          <p:nvPr/>
        </p:nvSpPr>
        <p:spPr>
          <a:xfrm>
            <a:off x="6790943" y="3773423"/>
            <a:ext cx="565402" cy="618743"/>
          </a:xfrm>
          <a:prstGeom prst="rect">
            <a:avLst/>
          </a:prstGeom>
          <a:blipFill>
            <a:blip r:embed="rId18" cstate="print"/>
            <a:stretch>
              <a:fillRect/>
            </a:stretch>
          </a:blipFill>
        </p:spPr>
        <p:txBody>
          <a:bodyPr wrap="square" lIns="0" tIns="0" rIns="0" bIns="0" rtlCol="0">
            <a:noAutofit/>
          </a:bodyPr>
          <a:lstStyle/>
          <a:p/>
        </p:txBody>
      </p:sp>
      <p:sp>
        <p:nvSpPr>
          <p:cNvPr id="43" name="object 43"/>
          <p:cNvSpPr/>
          <p:nvPr/>
        </p:nvSpPr>
        <p:spPr>
          <a:xfrm>
            <a:off x="7074534" y="3773423"/>
            <a:ext cx="281811" cy="521843"/>
          </a:xfrm>
          <a:prstGeom prst="rect">
            <a:avLst/>
          </a:prstGeom>
          <a:blipFill>
            <a:blip r:embed="rId19" cstate="print"/>
            <a:stretch>
              <a:fillRect/>
            </a:stretch>
          </a:blipFill>
        </p:spPr>
        <p:txBody>
          <a:bodyPr wrap="square" lIns="0" tIns="0" rIns="0" bIns="0" rtlCol="0">
            <a:noAutofit/>
          </a:bodyPr>
          <a:lstStyle/>
          <a:p/>
        </p:txBody>
      </p:sp>
      <p:sp>
        <p:nvSpPr>
          <p:cNvPr id="44" name="object 44"/>
          <p:cNvSpPr/>
          <p:nvPr/>
        </p:nvSpPr>
        <p:spPr>
          <a:xfrm>
            <a:off x="6822185" y="3755897"/>
            <a:ext cx="504444" cy="539496"/>
          </a:xfrm>
          <a:custGeom>
            <a:avLst/>
            <a:gdLst/>
            <a:ahLst/>
            <a:cxnLst/>
            <a:rect l="l" t="t" r="r" b="b"/>
            <a:pathLst>
              <a:path w="504444" h="539496">
                <a:moveTo>
                  <a:pt x="252222" y="0"/>
                </a:moveTo>
                <a:lnTo>
                  <a:pt x="211311" y="3530"/>
                </a:lnTo>
                <a:lnTo>
                  <a:pt x="172502" y="13751"/>
                </a:lnTo>
                <a:lnTo>
                  <a:pt x="136313" y="30107"/>
                </a:lnTo>
                <a:lnTo>
                  <a:pt x="103265" y="52043"/>
                </a:lnTo>
                <a:lnTo>
                  <a:pt x="73875" y="79005"/>
                </a:lnTo>
                <a:lnTo>
                  <a:pt x="48665" y="110435"/>
                </a:lnTo>
                <a:lnTo>
                  <a:pt x="28153" y="145780"/>
                </a:lnTo>
                <a:lnTo>
                  <a:pt x="12858" y="184484"/>
                </a:lnTo>
                <a:lnTo>
                  <a:pt x="3301" y="225992"/>
                </a:lnTo>
                <a:lnTo>
                  <a:pt x="0" y="269747"/>
                </a:lnTo>
                <a:lnTo>
                  <a:pt x="836" y="291872"/>
                </a:lnTo>
                <a:lnTo>
                  <a:pt x="7330" y="334573"/>
                </a:lnTo>
                <a:lnTo>
                  <a:pt x="19821" y="374748"/>
                </a:lnTo>
                <a:lnTo>
                  <a:pt x="37789" y="411842"/>
                </a:lnTo>
                <a:lnTo>
                  <a:pt x="60715" y="445299"/>
                </a:lnTo>
                <a:lnTo>
                  <a:pt x="88080" y="474564"/>
                </a:lnTo>
                <a:lnTo>
                  <a:pt x="119364" y="499082"/>
                </a:lnTo>
                <a:lnTo>
                  <a:pt x="154047" y="518298"/>
                </a:lnTo>
                <a:lnTo>
                  <a:pt x="191611" y="531656"/>
                </a:lnTo>
                <a:lnTo>
                  <a:pt x="231536" y="538601"/>
                </a:lnTo>
                <a:lnTo>
                  <a:pt x="252222" y="539495"/>
                </a:lnTo>
                <a:lnTo>
                  <a:pt x="272907" y="538601"/>
                </a:lnTo>
                <a:lnTo>
                  <a:pt x="312832" y="531656"/>
                </a:lnTo>
                <a:lnTo>
                  <a:pt x="350396" y="518298"/>
                </a:lnTo>
                <a:lnTo>
                  <a:pt x="385079" y="499082"/>
                </a:lnTo>
                <a:lnTo>
                  <a:pt x="416363" y="474564"/>
                </a:lnTo>
                <a:lnTo>
                  <a:pt x="443728" y="445299"/>
                </a:lnTo>
                <a:lnTo>
                  <a:pt x="466654" y="411842"/>
                </a:lnTo>
                <a:lnTo>
                  <a:pt x="484622" y="374748"/>
                </a:lnTo>
                <a:lnTo>
                  <a:pt x="497113" y="334573"/>
                </a:lnTo>
                <a:lnTo>
                  <a:pt x="503607" y="291872"/>
                </a:lnTo>
                <a:lnTo>
                  <a:pt x="504444" y="269747"/>
                </a:lnTo>
                <a:lnTo>
                  <a:pt x="503607" y="247623"/>
                </a:lnTo>
                <a:lnTo>
                  <a:pt x="497113" y="204922"/>
                </a:lnTo>
                <a:lnTo>
                  <a:pt x="484622" y="164747"/>
                </a:lnTo>
                <a:lnTo>
                  <a:pt x="466654" y="127653"/>
                </a:lnTo>
                <a:lnTo>
                  <a:pt x="443728" y="94196"/>
                </a:lnTo>
                <a:lnTo>
                  <a:pt x="416363" y="64931"/>
                </a:lnTo>
                <a:lnTo>
                  <a:pt x="385079" y="40413"/>
                </a:lnTo>
                <a:lnTo>
                  <a:pt x="350396" y="21197"/>
                </a:lnTo>
                <a:lnTo>
                  <a:pt x="312832" y="7839"/>
                </a:lnTo>
                <a:lnTo>
                  <a:pt x="272907" y="894"/>
                </a:lnTo>
                <a:lnTo>
                  <a:pt x="252222" y="0"/>
                </a:lnTo>
                <a:close/>
              </a:path>
            </a:pathLst>
          </a:custGeom>
          <a:solidFill>
            <a:srgbClr val="BF3420"/>
          </a:solidFill>
        </p:spPr>
        <p:txBody>
          <a:bodyPr wrap="square" lIns="0" tIns="0" rIns="0" bIns="0" rtlCol="0">
            <a:noAutofit/>
          </a:bodyPr>
          <a:lstStyle/>
          <a:p/>
        </p:txBody>
      </p:sp>
      <p:sp>
        <p:nvSpPr>
          <p:cNvPr id="45" name="object 45"/>
          <p:cNvSpPr/>
          <p:nvPr/>
        </p:nvSpPr>
        <p:spPr>
          <a:xfrm>
            <a:off x="6822185" y="3755897"/>
            <a:ext cx="504444" cy="539496"/>
          </a:xfrm>
          <a:custGeom>
            <a:avLst/>
            <a:gdLst/>
            <a:ahLst/>
            <a:cxnLst/>
            <a:rect l="l" t="t" r="r" b="b"/>
            <a:pathLst>
              <a:path w="504444" h="539496">
                <a:moveTo>
                  <a:pt x="0" y="269747"/>
                </a:moveTo>
                <a:lnTo>
                  <a:pt x="3301" y="225992"/>
                </a:lnTo>
                <a:lnTo>
                  <a:pt x="12858" y="184484"/>
                </a:lnTo>
                <a:lnTo>
                  <a:pt x="28153" y="145780"/>
                </a:lnTo>
                <a:lnTo>
                  <a:pt x="48665" y="110435"/>
                </a:lnTo>
                <a:lnTo>
                  <a:pt x="73875" y="79005"/>
                </a:lnTo>
                <a:lnTo>
                  <a:pt x="103265" y="52043"/>
                </a:lnTo>
                <a:lnTo>
                  <a:pt x="136313" y="30107"/>
                </a:lnTo>
                <a:lnTo>
                  <a:pt x="172502" y="13751"/>
                </a:lnTo>
                <a:lnTo>
                  <a:pt x="211311" y="3530"/>
                </a:lnTo>
                <a:lnTo>
                  <a:pt x="252222" y="0"/>
                </a:lnTo>
                <a:lnTo>
                  <a:pt x="272907" y="894"/>
                </a:lnTo>
                <a:lnTo>
                  <a:pt x="312832" y="7839"/>
                </a:lnTo>
                <a:lnTo>
                  <a:pt x="350396" y="21197"/>
                </a:lnTo>
                <a:lnTo>
                  <a:pt x="385079" y="40413"/>
                </a:lnTo>
                <a:lnTo>
                  <a:pt x="416363" y="64931"/>
                </a:lnTo>
                <a:lnTo>
                  <a:pt x="443728" y="94196"/>
                </a:lnTo>
                <a:lnTo>
                  <a:pt x="466654" y="127653"/>
                </a:lnTo>
                <a:lnTo>
                  <a:pt x="484622" y="164747"/>
                </a:lnTo>
                <a:lnTo>
                  <a:pt x="497113" y="204922"/>
                </a:lnTo>
                <a:lnTo>
                  <a:pt x="503607" y="247623"/>
                </a:lnTo>
                <a:lnTo>
                  <a:pt x="504444" y="269747"/>
                </a:lnTo>
                <a:lnTo>
                  <a:pt x="503607" y="291872"/>
                </a:lnTo>
                <a:lnTo>
                  <a:pt x="497113" y="334573"/>
                </a:lnTo>
                <a:lnTo>
                  <a:pt x="484622" y="374748"/>
                </a:lnTo>
                <a:lnTo>
                  <a:pt x="466654" y="411842"/>
                </a:lnTo>
                <a:lnTo>
                  <a:pt x="443728" y="445299"/>
                </a:lnTo>
                <a:lnTo>
                  <a:pt x="416363" y="474564"/>
                </a:lnTo>
                <a:lnTo>
                  <a:pt x="385079" y="499082"/>
                </a:lnTo>
                <a:lnTo>
                  <a:pt x="350396" y="518298"/>
                </a:lnTo>
                <a:lnTo>
                  <a:pt x="312832" y="531656"/>
                </a:lnTo>
                <a:lnTo>
                  <a:pt x="272907" y="538601"/>
                </a:lnTo>
                <a:lnTo>
                  <a:pt x="252222" y="539495"/>
                </a:lnTo>
                <a:lnTo>
                  <a:pt x="231536" y="538601"/>
                </a:lnTo>
                <a:lnTo>
                  <a:pt x="191611" y="531656"/>
                </a:lnTo>
                <a:lnTo>
                  <a:pt x="154047" y="518298"/>
                </a:lnTo>
                <a:lnTo>
                  <a:pt x="119364" y="499082"/>
                </a:lnTo>
                <a:lnTo>
                  <a:pt x="88080" y="474564"/>
                </a:lnTo>
                <a:lnTo>
                  <a:pt x="60715" y="445299"/>
                </a:lnTo>
                <a:lnTo>
                  <a:pt x="37789" y="411842"/>
                </a:lnTo>
                <a:lnTo>
                  <a:pt x="19821" y="374748"/>
                </a:lnTo>
                <a:lnTo>
                  <a:pt x="7330" y="334573"/>
                </a:lnTo>
                <a:lnTo>
                  <a:pt x="836" y="291872"/>
                </a:lnTo>
                <a:lnTo>
                  <a:pt x="0" y="269747"/>
                </a:lnTo>
                <a:close/>
              </a:path>
            </a:pathLst>
          </a:custGeom>
          <a:ln w="38100">
            <a:solidFill>
              <a:srgbClr val="FFFFFF"/>
            </a:solidFill>
          </a:ln>
        </p:spPr>
        <p:txBody>
          <a:bodyPr wrap="square" lIns="0" tIns="0" rIns="0" bIns="0" rtlCol="0">
            <a:noAutofit/>
          </a:bodyPr>
          <a:lstStyle/>
          <a:p/>
        </p:txBody>
      </p:sp>
      <p:sp>
        <p:nvSpPr>
          <p:cNvPr id="46" name="object 46"/>
          <p:cNvSpPr txBox="1"/>
          <p:nvPr/>
        </p:nvSpPr>
        <p:spPr>
          <a:xfrm>
            <a:off x="6973192" y="3880960"/>
            <a:ext cx="200025" cy="302895"/>
          </a:xfrm>
          <a:prstGeom prst="rect">
            <a:avLst/>
          </a:prstGeom>
        </p:spPr>
        <p:txBody>
          <a:bodyPr wrap="square" lIns="0" tIns="0" rIns="0" bIns="0" rtlCol="0" vert="horz">
            <a:noAutofit/>
          </a:bodyPr>
          <a:lstStyle/>
          <a:p>
            <a:pPr marL="12700">
              <a:lnSpc>
                <a:spcPts val="2380"/>
              </a:lnSpc>
            </a:pPr>
            <a:r>
              <a:rPr dirty="0" smtClean="0" sz="2000">
                <a:solidFill>
                  <a:srgbClr val="FFFFFF"/>
                </a:solidFill>
                <a:latin typeface="MS PGothic"/>
                <a:cs typeface="MS PGothic"/>
              </a:rPr>
              <a:t>３</a:t>
            </a:r>
            <a:endParaRPr sz="2000">
              <a:latin typeface="MS PGothic"/>
              <a:cs typeface="MS PGothic"/>
            </a:endParaRPr>
          </a:p>
        </p:txBody>
      </p:sp>
      <p:sp>
        <p:nvSpPr>
          <p:cNvPr id="47" name="object 47"/>
          <p:cNvSpPr/>
          <p:nvPr/>
        </p:nvSpPr>
        <p:spPr>
          <a:xfrm>
            <a:off x="6760464" y="4789932"/>
            <a:ext cx="627887" cy="662939"/>
          </a:xfrm>
          <a:prstGeom prst="rect">
            <a:avLst/>
          </a:prstGeom>
          <a:blipFill>
            <a:blip r:embed="rId20" cstate="print"/>
            <a:stretch>
              <a:fillRect/>
            </a:stretch>
          </a:blipFill>
        </p:spPr>
        <p:txBody>
          <a:bodyPr wrap="square" lIns="0" tIns="0" rIns="0" bIns="0" rtlCol="0">
            <a:noAutofit/>
          </a:bodyPr>
          <a:lstStyle/>
          <a:p/>
        </p:txBody>
      </p:sp>
      <p:sp>
        <p:nvSpPr>
          <p:cNvPr id="48" name="object 48"/>
          <p:cNvSpPr/>
          <p:nvPr/>
        </p:nvSpPr>
        <p:spPr>
          <a:xfrm>
            <a:off x="6790943" y="4849367"/>
            <a:ext cx="565402" cy="618743"/>
          </a:xfrm>
          <a:prstGeom prst="rect">
            <a:avLst/>
          </a:prstGeom>
          <a:blipFill>
            <a:blip r:embed="rId21" cstate="print"/>
            <a:stretch>
              <a:fillRect/>
            </a:stretch>
          </a:blipFill>
        </p:spPr>
        <p:txBody>
          <a:bodyPr wrap="square" lIns="0" tIns="0" rIns="0" bIns="0" rtlCol="0">
            <a:noAutofit/>
          </a:bodyPr>
          <a:lstStyle/>
          <a:p/>
        </p:txBody>
      </p:sp>
      <p:sp>
        <p:nvSpPr>
          <p:cNvPr id="49" name="object 49"/>
          <p:cNvSpPr/>
          <p:nvPr/>
        </p:nvSpPr>
        <p:spPr>
          <a:xfrm>
            <a:off x="7074534" y="4849367"/>
            <a:ext cx="281811" cy="521817"/>
          </a:xfrm>
          <a:prstGeom prst="rect">
            <a:avLst/>
          </a:prstGeom>
          <a:blipFill>
            <a:blip r:embed="rId22" cstate="print"/>
            <a:stretch>
              <a:fillRect/>
            </a:stretch>
          </a:blipFill>
        </p:spPr>
        <p:txBody>
          <a:bodyPr wrap="square" lIns="0" tIns="0" rIns="0" bIns="0" rtlCol="0">
            <a:noAutofit/>
          </a:bodyPr>
          <a:lstStyle/>
          <a:p/>
        </p:txBody>
      </p:sp>
      <p:sp>
        <p:nvSpPr>
          <p:cNvPr id="50" name="object 50"/>
          <p:cNvSpPr/>
          <p:nvPr/>
        </p:nvSpPr>
        <p:spPr>
          <a:xfrm>
            <a:off x="6822185" y="4831841"/>
            <a:ext cx="504444" cy="539496"/>
          </a:xfrm>
          <a:custGeom>
            <a:avLst/>
            <a:gdLst/>
            <a:ahLst/>
            <a:cxnLst/>
            <a:rect l="l" t="t" r="r" b="b"/>
            <a:pathLst>
              <a:path w="504444" h="539496">
                <a:moveTo>
                  <a:pt x="252222" y="0"/>
                </a:moveTo>
                <a:lnTo>
                  <a:pt x="211311" y="3530"/>
                </a:lnTo>
                <a:lnTo>
                  <a:pt x="172502" y="13751"/>
                </a:lnTo>
                <a:lnTo>
                  <a:pt x="136313" y="30107"/>
                </a:lnTo>
                <a:lnTo>
                  <a:pt x="103265" y="52043"/>
                </a:lnTo>
                <a:lnTo>
                  <a:pt x="73875" y="79005"/>
                </a:lnTo>
                <a:lnTo>
                  <a:pt x="48665" y="110435"/>
                </a:lnTo>
                <a:lnTo>
                  <a:pt x="28153" y="145780"/>
                </a:lnTo>
                <a:lnTo>
                  <a:pt x="12858" y="184484"/>
                </a:lnTo>
                <a:lnTo>
                  <a:pt x="3301" y="225992"/>
                </a:lnTo>
                <a:lnTo>
                  <a:pt x="0" y="269748"/>
                </a:lnTo>
                <a:lnTo>
                  <a:pt x="836" y="291872"/>
                </a:lnTo>
                <a:lnTo>
                  <a:pt x="7330" y="334573"/>
                </a:lnTo>
                <a:lnTo>
                  <a:pt x="19821" y="374748"/>
                </a:lnTo>
                <a:lnTo>
                  <a:pt x="37789" y="411842"/>
                </a:lnTo>
                <a:lnTo>
                  <a:pt x="60715" y="445299"/>
                </a:lnTo>
                <a:lnTo>
                  <a:pt x="88080" y="474564"/>
                </a:lnTo>
                <a:lnTo>
                  <a:pt x="119364" y="499082"/>
                </a:lnTo>
                <a:lnTo>
                  <a:pt x="154047" y="518298"/>
                </a:lnTo>
                <a:lnTo>
                  <a:pt x="191611" y="531656"/>
                </a:lnTo>
                <a:lnTo>
                  <a:pt x="231536" y="538601"/>
                </a:lnTo>
                <a:lnTo>
                  <a:pt x="252222" y="539496"/>
                </a:lnTo>
                <a:lnTo>
                  <a:pt x="272907" y="538601"/>
                </a:lnTo>
                <a:lnTo>
                  <a:pt x="312832" y="531656"/>
                </a:lnTo>
                <a:lnTo>
                  <a:pt x="350396" y="518298"/>
                </a:lnTo>
                <a:lnTo>
                  <a:pt x="385079" y="499082"/>
                </a:lnTo>
                <a:lnTo>
                  <a:pt x="416363" y="474564"/>
                </a:lnTo>
                <a:lnTo>
                  <a:pt x="443728" y="445299"/>
                </a:lnTo>
                <a:lnTo>
                  <a:pt x="466654" y="411842"/>
                </a:lnTo>
                <a:lnTo>
                  <a:pt x="484622" y="374748"/>
                </a:lnTo>
                <a:lnTo>
                  <a:pt x="497113" y="334573"/>
                </a:lnTo>
                <a:lnTo>
                  <a:pt x="503607" y="291872"/>
                </a:lnTo>
                <a:lnTo>
                  <a:pt x="504444" y="269748"/>
                </a:lnTo>
                <a:lnTo>
                  <a:pt x="503607" y="247623"/>
                </a:lnTo>
                <a:lnTo>
                  <a:pt x="497113" y="204922"/>
                </a:lnTo>
                <a:lnTo>
                  <a:pt x="484622" y="164747"/>
                </a:lnTo>
                <a:lnTo>
                  <a:pt x="466654" y="127653"/>
                </a:lnTo>
                <a:lnTo>
                  <a:pt x="443728" y="94196"/>
                </a:lnTo>
                <a:lnTo>
                  <a:pt x="416363" y="64931"/>
                </a:lnTo>
                <a:lnTo>
                  <a:pt x="385079" y="40413"/>
                </a:lnTo>
                <a:lnTo>
                  <a:pt x="350396" y="21197"/>
                </a:lnTo>
                <a:lnTo>
                  <a:pt x="312832" y="7839"/>
                </a:lnTo>
                <a:lnTo>
                  <a:pt x="272907" y="894"/>
                </a:lnTo>
                <a:lnTo>
                  <a:pt x="252222" y="0"/>
                </a:lnTo>
                <a:close/>
              </a:path>
            </a:pathLst>
          </a:custGeom>
          <a:solidFill>
            <a:srgbClr val="1A7BAE"/>
          </a:solidFill>
        </p:spPr>
        <p:txBody>
          <a:bodyPr wrap="square" lIns="0" tIns="0" rIns="0" bIns="0" rtlCol="0">
            <a:noAutofit/>
          </a:bodyPr>
          <a:lstStyle/>
          <a:p/>
        </p:txBody>
      </p:sp>
      <p:sp>
        <p:nvSpPr>
          <p:cNvPr id="51" name="object 51"/>
          <p:cNvSpPr/>
          <p:nvPr/>
        </p:nvSpPr>
        <p:spPr>
          <a:xfrm>
            <a:off x="6822185" y="4831841"/>
            <a:ext cx="504444" cy="539496"/>
          </a:xfrm>
          <a:custGeom>
            <a:avLst/>
            <a:gdLst/>
            <a:ahLst/>
            <a:cxnLst/>
            <a:rect l="l" t="t" r="r" b="b"/>
            <a:pathLst>
              <a:path w="504444" h="539496">
                <a:moveTo>
                  <a:pt x="0" y="269748"/>
                </a:moveTo>
                <a:lnTo>
                  <a:pt x="3301" y="225992"/>
                </a:lnTo>
                <a:lnTo>
                  <a:pt x="12858" y="184484"/>
                </a:lnTo>
                <a:lnTo>
                  <a:pt x="28153" y="145780"/>
                </a:lnTo>
                <a:lnTo>
                  <a:pt x="48665" y="110435"/>
                </a:lnTo>
                <a:lnTo>
                  <a:pt x="73875" y="79005"/>
                </a:lnTo>
                <a:lnTo>
                  <a:pt x="103265" y="52043"/>
                </a:lnTo>
                <a:lnTo>
                  <a:pt x="136313" y="30107"/>
                </a:lnTo>
                <a:lnTo>
                  <a:pt x="172502" y="13751"/>
                </a:lnTo>
                <a:lnTo>
                  <a:pt x="211311" y="3530"/>
                </a:lnTo>
                <a:lnTo>
                  <a:pt x="252222" y="0"/>
                </a:lnTo>
                <a:lnTo>
                  <a:pt x="272907" y="894"/>
                </a:lnTo>
                <a:lnTo>
                  <a:pt x="312832" y="7839"/>
                </a:lnTo>
                <a:lnTo>
                  <a:pt x="350396" y="21197"/>
                </a:lnTo>
                <a:lnTo>
                  <a:pt x="385079" y="40413"/>
                </a:lnTo>
                <a:lnTo>
                  <a:pt x="416363" y="64931"/>
                </a:lnTo>
                <a:lnTo>
                  <a:pt x="443728" y="94196"/>
                </a:lnTo>
                <a:lnTo>
                  <a:pt x="466654" y="127653"/>
                </a:lnTo>
                <a:lnTo>
                  <a:pt x="484622" y="164747"/>
                </a:lnTo>
                <a:lnTo>
                  <a:pt x="497113" y="204922"/>
                </a:lnTo>
                <a:lnTo>
                  <a:pt x="503607" y="247623"/>
                </a:lnTo>
                <a:lnTo>
                  <a:pt x="504444" y="269748"/>
                </a:lnTo>
                <a:lnTo>
                  <a:pt x="503607" y="291872"/>
                </a:lnTo>
                <a:lnTo>
                  <a:pt x="497113" y="334573"/>
                </a:lnTo>
                <a:lnTo>
                  <a:pt x="484622" y="374748"/>
                </a:lnTo>
                <a:lnTo>
                  <a:pt x="466654" y="411842"/>
                </a:lnTo>
                <a:lnTo>
                  <a:pt x="443728" y="445299"/>
                </a:lnTo>
                <a:lnTo>
                  <a:pt x="416363" y="474564"/>
                </a:lnTo>
                <a:lnTo>
                  <a:pt x="385079" y="499082"/>
                </a:lnTo>
                <a:lnTo>
                  <a:pt x="350396" y="518298"/>
                </a:lnTo>
                <a:lnTo>
                  <a:pt x="312832" y="531656"/>
                </a:lnTo>
                <a:lnTo>
                  <a:pt x="272907" y="538601"/>
                </a:lnTo>
                <a:lnTo>
                  <a:pt x="252222" y="539496"/>
                </a:lnTo>
                <a:lnTo>
                  <a:pt x="231536" y="538601"/>
                </a:lnTo>
                <a:lnTo>
                  <a:pt x="191611" y="531656"/>
                </a:lnTo>
                <a:lnTo>
                  <a:pt x="154047" y="518298"/>
                </a:lnTo>
                <a:lnTo>
                  <a:pt x="119364" y="499082"/>
                </a:lnTo>
                <a:lnTo>
                  <a:pt x="88080" y="474564"/>
                </a:lnTo>
                <a:lnTo>
                  <a:pt x="60715" y="445299"/>
                </a:lnTo>
                <a:lnTo>
                  <a:pt x="37789" y="411842"/>
                </a:lnTo>
                <a:lnTo>
                  <a:pt x="19821" y="374748"/>
                </a:lnTo>
                <a:lnTo>
                  <a:pt x="7330" y="334573"/>
                </a:lnTo>
                <a:lnTo>
                  <a:pt x="836" y="291872"/>
                </a:lnTo>
                <a:lnTo>
                  <a:pt x="0" y="269748"/>
                </a:lnTo>
                <a:close/>
              </a:path>
            </a:pathLst>
          </a:custGeom>
          <a:ln w="38100">
            <a:solidFill>
              <a:srgbClr val="FFFFFF"/>
            </a:solidFill>
          </a:ln>
        </p:spPr>
        <p:txBody>
          <a:bodyPr wrap="square" lIns="0" tIns="0" rIns="0" bIns="0" rtlCol="0">
            <a:noAutofit/>
          </a:bodyPr>
          <a:lstStyle/>
          <a:p/>
        </p:txBody>
      </p:sp>
      <p:sp>
        <p:nvSpPr>
          <p:cNvPr id="52" name="object 52"/>
          <p:cNvSpPr txBox="1"/>
          <p:nvPr/>
        </p:nvSpPr>
        <p:spPr>
          <a:xfrm>
            <a:off x="6973165" y="4956557"/>
            <a:ext cx="200025" cy="302895"/>
          </a:xfrm>
          <a:prstGeom prst="rect">
            <a:avLst/>
          </a:prstGeom>
        </p:spPr>
        <p:txBody>
          <a:bodyPr wrap="square" lIns="0" tIns="0" rIns="0" bIns="0" rtlCol="0" vert="horz">
            <a:noAutofit/>
          </a:bodyPr>
          <a:lstStyle/>
          <a:p>
            <a:pPr marL="12700">
              <a:lnSpc>
                <a:spcPts val="2380"/>
              </a:lnSpc>
            </a:pPr>
            <a:r>
              <a:rPr dirty="0" smtClean="0" sz="2000">
                <a:solidFill>
                  <a:srgbClr val="FFFFFF"/>
                </a:solidFill>
                <a:latin typeface="MS PGothic"/>
                <a:cs typeface="MS PGothic"/>
              </a:rPr>
              <a:t>４</a:t>
            </a:r>
            <a:endParaRPr sz="2000">
              <a:latin typeface="MS PGothic"/>
              <a:cs typeface="MS PGothic"/>
            </a:endParaRPr>
          </a:p>
        </p:txBody>
      </p:sp>
      <p:sp>
        <p:nvSpPr>
          <p:cNvPr id="53" name="object 53"/>
          <p:cNvSpPr txBox="1">
            <a:spLocks noGrp="1"/>
          </p:cNvSpPr>
          <p:nvPr>
            <p:ph idx="3" sz="half"/>
          </p:nvPr>
        </p:nvSpPr>
        <p:spPr>
          <a:prstGeom prst="rect"/>
        </p:spPr>
        <p:txBody>
          <a:bodyPr wrap="square" lIns="0" tIns="0" rIns="0" bIns="0" rtlCol="0" vert="horz">
            <a:noAutofit/>
          </a:bodyPr>
          <a:lstStyle/>
          <a:p>
            <a:pPr marL="12700" marR="12700" indent="26670">
              <a:lnSpc>
                <a:spcPct val="102200"/>
              </a:lnSpc>
            </a:pPr>
            <a:r>
              <a:rPr dirty="0" smtClean="0" sz="2000" b="1">
                <a:solidFill>
                  <a:srgbClr val="4B5F23"/>
                </a:solidFill>
                <a:latin typeface="微軟正黑體"/>
                <a:cs typeface="微軟正黑體"/>
              </a:rPr>
              <a:t>回應新課綱課程特色</a:t>
            </a:r>
            <a:r>
              <a:rPr dirty="0" smtClean="0" sz="2000" b="1">
                <a:solidFill>
                  <a:srgbClr val="4B5F23"/>
                </a:solidFill>
                <a:latin typeface="微軟正黑體"/>
                <a:cs typeface="微軟正黑體"/>
              </a:rPr>
              <a:t> </a:t>
            </a:r>
            <a:r>
              <a:rPr dirty="0" smtClean="0" sz="1600" spc="-20">
                <a:latin typeface="微軟正黑體"/>
                <a:cs typeface="微軟正黑體"/>
              </a:rPr>
              <a:t>學生修習各類課程所產生的課程學</a:t>
            </a:r>
            <a:r>
              <a:rPr dirty="0" smtClean="0" sz="1600" spc="-10">
                <a:latin typeface="微軟正黑體"/>
                <a:cs typeface="微軟正黑體"/>
              </a:rPr>
              <a:t>習</a:t>
            </a:r>
            <a:r>
              <a:rPr dirty="0" smtClean="0" sz="1600" spc="-20">
                <a:latin typeface="微軟正黑體"/>
                <a:cs typeface="微軟正黑體"/>
              </a:rPr>
              <a:t>成果及</a:t>
            </a:r>
            <a:r>
              <a:rPr dirty="0" smtClean="0" sz="1600" spc="-20">
                <a:latin typeface="微軟正黑體"/>
                <a:cs typeface="微軟正黑體"/>
              </a:rPr>
              <a:t> 多元表現，是學生學習表現真實展</a:t>
            </a:r>
            <a:r>
              <a:rPr dirty="0" smtClean="0" sz="1600" spc="-10">
                <a:latin typeface="微軟正黑體"/>
                <a:cs typeface="微軟正黑體"/>
              </a:rPr>
              <a:t>現</a:t>
            </a:r>
            <a:r>
              <a:rPr dirty="0" smtClean="0" sz="1600" spc="-20">
                <a:latin typeface="微軟正黑體"/>
                <a:cs typeface="微軟正黑體"/>
              </a:rPr>
              <a:t>，也是</a:t>
            </a:r>
            <a:r>
              <a:rPr dirty="0" smtClean="0" sz="1600" spc="-20">
                <a:latin typeface="微軟正黑體"/>
                <a:cs typeface="微軟正黑體"/>
              </a:rPr>
              <a:t> 學校課程實施成果的最好證明。</a:t>
            </a:r>
            <a:r>
              <a:rPr dirty="0" smtClean="0" sz="1600" spc="-5">
                <a:latin typeface="微軟正黑體"/>
                <a:cs typeface="微軟正黑體"/>
              </a:rPr>
              <a:t> </a:t>
            </a:r>
            <a:r>
              <a:rPr dirty="0" smtClean="0" sz="2000" spc="-5" b="1">
                <a:solidFill>
                  <a:srgbClr val="E46C0A"/>
                </a:solidFill>
                <a:latin typeface="微軟正黑體"/>
                <a:cs typeface="微軟正黑體"/>
              </a:rPr>
              <a:t>呈現考試難以評量的學</a:t>
            </a:r>
            <a:r>
              <a:rPr dirty="0" smtClean="0" sz="2000" spc="-15" b="1">
                <a:solidFill>
                  <a:srgbClr val="E46C0A"/>
                </a:solidFill>
                <a:latin typeface="微軟正黑體"/>
                <a:cs typeface="微軟正黑體"/>
              </a:rPr>
              <a:t>習</a:t>
            </a:r>
            <a:r>
              <a:rPr dirty="0" smtClean="0" sz="2000" spc="0" b="1">
                <a:solidFill>
                  <a:srgbClr val="E46C0A"/>
                </a:solidFill>
                <a:latin typeface="微軟正黑體"/>
                <a:cs typeface="微軟正黑體"/>
              </a:rPr>
              <a:t>成果</a:t>
            </a:r>
            <a:r>
              <a:rPr dirty="0" smtClean="0" sz="2000" spc="0" b="1">
                <a:solidFill>
                  <a:srgbClr val="E46C0A"/>
                </a:solidFill>
                <a:latin typeface="微軟正黑體"/>
                <a:cs typeface="微軟正黑體"/>
              </a:rPr>
              <a:t> </a:t>
            </a:r>
            <a:r>
              <a:rPr dirty="0" smtClean="0" sz="1600" spc="-20">
                <a:latin typeface="微軟正黑體"/>
                <a:cs typeface="微軟正黑體"/>
              </a:rPr>
              <a:t>尊重個</a:t>
            </a:r>
            <a:r>
              <a:rPr dirty="0" smtClean="0" sz="1600" spc="-10">
                <a:latin typeface="微軟正黑體"/>
                <a:cs typeface="微軟正黑體"/>
              </a:rPr>
              <a:t>別</a:t>
            </a:r>
            <a:r>
              <a:rPr dirty="0" smtClean="0" sz="1600" spc="-20">
                <a:latin typeface="微軟正黑體"/>
                <a:cs typeface="微軟正黑體"/>
              </a:rPr>
              <a:t>差異</a:t>
            </a:r>
            <a:r>
              <a:rPr dirty="0" smtClean="0" sz="1600" spc="-10">
                <a:latin typeface="微軟正黑體"/>
                <a:cs typeface="微軟正黑體"/>
              </a:rPr>
              <a:t>，</a:t>
            </a:r>
            <a:r>
              <a:rPr dirty="0" smtClean="0" sz="1600" spc="-20">
                <a:latin typeface="微軟正黑體"/>
                <a:cs typeface="微軟正黑體"/>
              </a:rPr>
              <a:t>重視考</a:t>
            </a:r>
            <a:r>
              <a:rPr dirty="0" smtClean="0" sz="1600" spc="-10">
                <a:latin typeface="微軟正黑體"/>
                <a:cs typeface="微軟正黑體"/>
              </a:rPr>
              <a:t>試</a:t>
            </a:r>
            <a:r>
              <a:rPr dirty="0" smtClean="0" sz="1600" spc="-20">
                <a:latin typeface="微軟正黑體"/>
                <a:cs typeface="微軟正黑體"/>
              </a:rPr>
              <a:t>成績</a:t>
            </a:r>
            <a:r>
              <a:rPr dirty="0" smtClean="0" sz="1600" spc="-10">
                <a:latin typeface="微軟正黑體"/>
                <a:cs typeface="微軟正黑體"/>
              </a:rPr>
              <a:t>以</a:t>
            </a:r>
            <a:r>
              <a:rPr dirty="0" smtClean="0" sz="1600" spc="-20">
                <a:latin typeface="微軟正黑體"/>
                <a:cs typeface="微軟正黑體"/>
              </a:rPr>
              <a:t>外的學</a:t>
            </a:r>
            <a:r>
              <a:rPr dirty="0" smtClean="0" sz="1600" spc="-10">
                <a:latin typeface="微軟正黑體"/>
                <a:cs typeface="微軟正黑體"/>
              </a:rPr>
              <a:t>習</a:t>
            </a:r>
            <a:r>
              <a:rPr dirty="0" smtClean="0" sz="1600" spc="-20">
                <a:latin typeface="微軟正黑體"/>
                <a:cs typeface="微軟正黑體"/>
              </a:rPr>
              <a:t>歷程，</a:t>
            </a:r>
            <a:r>
              <a:rPr dirty="0" smtClean="0" sz="1600" spc="-15">
                <a:latin typeface="微軟正黑體"/>
                <a:cs typeface="微軟正黑體"/>
              </a:rPr>
              <a:t> 呈現學生多元表現。</a:t>
            </a:r>
            <a:r>
              <a:rPr dirty="0" smtClean="0" sz="1600" spc="-5">
                <a:latin typeface="微軟正黑體"/>
                <a:cs typeface="微軟正黑體"/>
              </a:rPr>
              <a:t> </a:t>
            </a:r>
            <a:r>
              <a:rPr dirty="0" smtClean="0" sz="2000" spc="-5" b="1">
                <a:solidFill>
                  <a:srgbClr val="C00000"/>
                </a:solidFill>
                <a:latin typeface="微軟正黑體"/>
                <a:cs typeface="微軟正黑體"/>
              </a:rPr>
              <a:t>展現個人特色和適性學</a:t>
            </a:r>
            <a:r>
              <a:rPr dirty="0" smtClean="0" sz="2000" spc="-15" b="1">
                <a:solidFill>
                  <a:srgbClr val="C00000"/>
                </a:solidFill>
                <a:latin typeface="微軟正黑體"/>
                <a:cs typeface="微軟正黑體"/>
              </a:rPr>
              <a:t>習</a:t>
            </a:r>
            <a:r>
              <a:rPr dirty="0" smtClean="0" sz="2000" spc="0" b="1">
                <a:solidFill>
                  <a:srgbClr val="C00000"/>
                </a:solidFill>
                <a:latin typeface="微軟正黑體"/>
                <a:cs typeface="微軟正黑體"/>
              </a:rPr>
              <a:t>軌跡</a:t>
            </a:r>
            <a:r>
              <a:rPr dirty="0" smtClean="0" sz="2000" spc="0" b="1">
                <a:solidFill>
                  <a:srgbClr val="C00000"/>
                </a:solidFill>
                <a:latin typeface="微軟正黑體"/>
                <a:cs typeface="微軟正黑體"/>
              </a:rPr>
              <a:t> </a:t>
            </a:r>
            <a:r>
              <a:rPr dirty="0" smtClean="0" sz="1600" spc="-20">
                <a:latin typeface="微軟正黑體"/>
                <a:cs typeface="微軟正黑體"/>
              </a:rPr>
              <a:t>鼓勵學生定期紀錄並整理自己的學</a:t>
            </a:r>
            <a:r>
              <a:rPr dirty="0" smtClean="0" sz="1600" spc="-10">
                <a:latin typeface="微軟正黑體"/>
                <a:cs typeface="微軟正黑體"/>
              </a:rPr>
              <a:t>習</a:t>
            </a:r>
            <a:r>
              <a:rPr dirty="0" smtClean="0" sz="1600" spc="-20">
                <a:latin typeface="微軟正黑體"/>
                <a:cs typeface="微軟正黑體"/>
              </a:rPr>
              <a:t>表現，</a:t>
            </a:r>
            <a:r>
              <a:rPr dirty="0" smtClean="0" sz="1600" spc="-20">
                <a:latin typeface="微軟正黑體"/>
                <a:cs typeface="微軟正黑體"/>
              </a:rPr>
              <a:t> 重質不重量，展現個人學習表現的</a:t>
            </a:r>
            <a:r>
              <a:rPr dirty="0" smtClean="0" sz="1600" spc="-10">
                <a:latin typeface="微軟正黑體"/>
                <a:cs typeface="微軟正黑體"/>
              </a:rPr>
              <a:t>特</a:t>
            </a:r>
            <a:r>
              <a:rPr dirty="0" smtClean="0" sz="1600" spc="-20">
                <a:latin typeface="微軟正黑體"/>
                <a:cs typeface="微軟正黑體"/>
              </a:rPr>
              <a:t>色亮點</a:t>
            </a:r>
            <a:r>
              <a:rPr dirty="0" smtClean="0" sz="1600" spc="-15">
                <a:latin typeface="微軟正黑體"/>
                <a:cs typeface="微軟正黑體"/>
              </a:rPr>
              <a:t> 與學習軌跡。</a:t>
            </a:r>
            <a:r>
              <a:rPr dirty="0" smtClean="0" sz="1600" spc="-5">
                <a:latin typeface="微軟正黑體"/>
                <a:cs typeface="微軟正黑體"/>
              </a:rPr>
              <a:t> </a:t>
            </a:r>
            <a:r>
              <a:rPr dirty="0" smtClean="0" sz="2000" spc="-5" b="1">
                <a:solidFill>
                  <a:srgbClr val="0000FF"/>
                </a:solidFill>
                <a:latin typeface="微軟正黑體"/>
                <a:cs typeface="微軟正黑體"/>
              </a:rPr>
              <a:t>協助學生生涯探索及定</a:t>
            </a:r>
            <a:r>
              <a:rPr dirty="0" smtClean="0" sz="2000" spc="-15" b="1">
                <a:solidFill>
                  <a:srgbClr val="0000FF"/>
                </a:solidFill>
                <a:latin typeface="微軟正黑體"/>
                <a:cs typeface="微軟正黑體"/>
              </a:rPr>
              <a:t>向</a:t>
            </a:r>
            <a:r>
              <a:rPr dirty="0" smtClean="0" sz="2000" spc="0" b="1">
                <a:solidFill>
                  <a:srgbClr val="0000FF"/>
                </a:solidFill>
                <a:latin typeface="微軟正黑體"/>
                <a:cs typeface="微軟正黑體"/>
              </a:rPr>
              <a:t>參考</a:t>
            </a:r>
            <a:r>
              <a:rPr dirty="0" smtClean="0" sz="2000" spc="0" b="1">
                <a:solidFill>
                  <a:srgbClr val="0000FF"/>
                </a:solidFill>
                <a:latin typeface="微軟正黑體"/>
                <a:cs typeface="微軟正黑體"/>
              </a:rPr>
              <a:t> </a:t>
            </a:r>
            <a:r>
              <a:rPr dirty="0" smtClean="0" sz="1600" spc="-20">
                <a:latin typeface="微軟正黑體"/>
                <a:cs typeface="微軟正黑體"/>
              </a:rPr>
              <a:t>學生透過整理學習歷程檔案的過程</a:t>
            </a:r>
            <a:r>
              <a:rPr dirty="0" smtClean="0" sz="1600" spc="-10">
                <a:latin typeface="微軟正黑體"/>
                <a:cs typeface="微軟正黑體"/>
              </a:rPr>
              <a:t>中</a:t>
            </a:r>
            <a:r>
              <a:rPr dirty="0" smtClean="0" sz="1600" spc="-20">
                <a:latin typeface="微軟正黑體"/>
                <a:cs typeface="微軟正黑體"/>
              </a:rPr>
              <a:t>，可以</a:t>
            </a:r>
            <a:r>
              <a:rPr dirty="0" smtClean="0" sz="1600" spc="-15">
                <a:latin typeface="微軟正黑體"/>
                <a:cs typeface="微軟正黑體"/>
              </a:rPr>
              <a:t> 及早思</a:t>
            </a:r>
            <a:r>
              <a:rPr dirty="0" smtClean="0" sz="1600" spc="-10">
                <a:latin typeface="微軟正黑體"/>
                <a:cs typeface="微軟正黑體"/>
              </a:rPr>
              <a:t>索</a:t>
            </a:r>
            <a:r>
              <a:rPr dirty="0" smtClean="0" sz="1600" spc="-20">
                <a:latin typeface="微軟正黑體"/>
                <a:cs typeface="微軟正黑體"/>
              </a:rPr>
              <a:t>自我</a:t>
            </a:r>
            <a:r>
              <a:rPr dirty="0" smtClean="0" sz="1600" spc="-10">
                <a:latin typeface="微軟正黑體"/>
                <a:cs typeface="微軟正黑體"/>
              </a:rPr>
              <a:t>興</a:t>
            </a:r>
            <a:r>
              <a:rPr dirty="0" smtClean="0" sz="1600" spc="-20">
                <a:latin typeface="微軟正黑體"/>
                <a:cs typeface="微軟正黑體"/>
              </a:rPr>
              <a:t>趣性向</a:t>
            </a:r>
            <a:r>
              <a:rPr dirty="0" smtClean="0" sz="1600" spc="-10">
                <a:latin typeface="微軟正黑體"/>
                <a:cs typeface="微軟正黑體"/>
              </a:rPr>
              <a:t>，</a:t>
            </a:r>
            <a:r>
              <a:rPr dirty="0" smtClean="0" sz="1600" spc="-20">
                <a:latin typeface="微軟正黑體"/>
                <a:cs typeface="微軟正黑體"/>
              </a:rPr>
              <a:t>逐步</a:t>
            </a:r>
            <a:r>
              <a:rPr dirty="0" smtClean="0" sz="1600" spc="-10">
                <a:latin typeface="微軟正黑體"/>
                <a:cs typeface="微軟正黑體"/>
              </a:rPr>
              <a:t>釐</a:t>
            </a:r>
            <a:r>
              <a:rPr dirty="0" smtClean="0" sz="1600" spc="-20">
                <a:latin typeface="微軟正黑體"/>
                <a:cs typeface="微軟正黑體"/>
              </a:rPr>
              <a:t>清生涯</a:t>
            </a:r>
            <a:r>
              <a:rPr dirty="0" smtClean="0" sz="1600" spc="-10">
                <a:latin typeface="微軟正黑體"/>
                <a:cs typeface="微軟正黑體"/>
              </a:rPr>
              <a:t>定</a:t>
            </a:r>
            <a:r>
              <a:rPr dirty="0" smtClean="0" sz="1600" spc="-20">
                <a:latin typeface="微軟正黑體"/>
                <a:cs typeface="微軟正黑體"/>
              </a:rPr>
              <a:t>向。</a:t>
            </a:r>
            <a:endParaRPr sz="1600">
              <a:latin typeface="微軟正黑體"/>
              <a:cs typeface="微軟正黑體"/>
            </a:endParaRPr>
          </a:p>
        </p:txBody>
      </p:sp>
      <p:sp>
        <p:nvSpPr>
          <p:cNvPr id="54" name="object 54"/>
          <p:cNvSpPr/>
          <p:nvPr/>
        </p:nvSpPr>
        <p:spPr>
          <a:xfrm>
            <a:off x="6858000" y="1222247"/>
            <a:ext cx="4738114" cy="644651"/>
          </a:xfrm>
          <a:prstGeom prst="rect">
            <a:avLst/>
          </a:prstGeom>
          <a:blipFill>
            <a:blip r:embed="rId23" cstate="print"/>
            <a:stretch>
              <a:fillRect/>
            </a:stretch>
          </a:blipFill>
        </p:spPr>
        <p:txBody>
          <a:bodyPr wrap="square" lIns="0" tIns="0" rIns="0" bIns="0" rtlCol="0">
            <a:noAutofit/>
          </a:bodyPr>
          <a:lstStyle/>
          <a:p/>
        </p:txBody>
      </p:sp>
      <p:sp>
        <p:nvSpPr>
          <p:cNvPr id="55" name="object 55"/>
          <p:cNvSpPr/>
          <p:nvPr/>
        </p:nvSpPr>
        <p:spPr>
          <a:xfrm>
            <a:off x="6865619" y="1226820"/>
            <a:ext cx="4718303" cy="725423"/>
          </a:xfrm>
          <a:prstGeom prst="rect">
            <a:avLst/>
          </a:prstGeom>
          <a:blipFill>
            <a:blip r:embed="rId24" cstate="print"/>
            <a:stretch>
              <a:fillRect/>
            </a:stretch>
          </a:blipFill>
        </p:spPr>
        <p:txBody>
          <a:bodyPr wrap="square" lIns="0" tIns="0" rIns="0" bIns="0" rtlCol="0">
            <a:noAutofit/>
          </a:bodyPr>
          <a:lstStyle/>
          <a:p/>
        </p:txBody>
      </p:sp>
      <p:sp>
        <p:nvSpPr>
          <p:cNvPr id="56" name="object 56"/>
          <p:cNvSpPr/>
          <p:nvPr/>
        </p:nvSpPr>
        <p:spPr>
          <a:xfrm>
            <a:off x="6919721" y="1264158"/>
            <a:ext cx="4614672" cy="521208"/>
          </a:xfrm>
          <a:custGeom>
            <a:avLst/>
            <a:gdLst/>
            <a:ahLst/>
            <a:cxnLst/>
            <a:rect l="l" t="t" r="r" b="b"/>
            <a:pathLst>
              <a:path w="4614672" h="521208">
                <a:moveTo>
                  <a:pt x="0" y="0"/>
                </a:moveTo>
                <a:lnTo>
                  <a:pt x="4614672" y="0"/>
                </a:lnTo>
                <a:lnTo>
                  <a:pt x="4614672" y="521208"/>
                </a:lnTo>
                <a:lnTo>
                  <a:pt x="0" y="521208"/>
                </a:lnTo>
                <a:lnTo>
                  <a:pt x="0" y="0"/>
                </a:lnTo>
                <a:close/>
              </a:path>
            </a:pathLst>
          </a:custGeom>
          <a:solidFill>
            <a:srgbClr val="F79646"/>
          </a:solidFill>
        </p:spPr>
        <p:txBody>
          <a:bodyPr wrap="square" lIns="0" tIns="0" rIns="0" bIns="0" rtlCol="0">
            <a:noAutofit/>
          </a:bodyPr>
          <a:lstStyle/>
          <a:p/>
        </p:txBody>
      </p:sp>
      <p:sp>
        <p:nvSpPr>
          <p:cNvPr id="57" name="object 57"/>
          <p:cNvSpPr/>
          <p:nvPr/>
        </p:nvSpPr>
        <p:spPr>
          <a:xfrm>
            <a:off x="6919721" y="1264158"/>
            <a:ext cx="4614672" cy="521208"/>
          </a:xfrm>
          <a:custGeom>
            <a:avLst/>
            <a:gdLst/>
            <a:ahLst/>
            <a:cxnLst/>
            <a:rect l="l" t="t" r="r" b="b"/>
            <a:pathLst>
              <a:path w="4614672" h="521208">
                <a:moveTo>
                  <a:pt x="0" y="0"/>
                </a:moveTo>
                <a:lnTo>
                  <a:pt x="4614672" y="0"/>
                </a:lnTo>
                <a:lnTo>
                  <a:pt x="4614672" y="521208"/>
                </a:lnTo>
                <a:lnTo>
                  <a:pt x="0" y="521208"/>
                </a:lnTo>
                <a:lnTo>
                  <a:pt x="0" y="0"/>
                </a:lnTo>
                <a:close/>
              </a:path>
            </a:pathLst>
          </a:custGeom>
          <a:ln w="38100">
            <a:solidFill>
              <a:srgbClr val="FFFFFF"/>
            </a:solidFill>
          </a:ln>
        </p:spPr>
        <p:txBody>
          <a:bodyPr wrap="square" lIns="0" tIns="0" rIns="0" bIns="0" rtlCol="0">
            <a:noAutofit/>
          </a:bodyPr>
          <a:lstStyle/>
          <a:p/>
        </p:txBody>
      </p:sp>
      <p:sp>
        <p:nvSpPr>
          <p:cNvPr id="58" name="object 58"/>
          <p:cNvSpPr txBox="1"/>
          <p:nvPr/>
        </p:nvSpPr>
        <p:spPr>
          <a:xfrm>
            <a:off x="7079126" y="1331917"/>
            <a:ext cx="4292600" cy="375920"/>
          </a:xfrm>
          <a:prstGeom prst="rect">
            <a:avLst/>
          </a:prstGeom>
        </p:spPr>
        <p:txBody>
          <a:bodyPr wrap="square" lIns="0" tIns="0" rIns="0" bIns="0" rtlCol="0" vert="horz">
            <a:noAutofit/>
          </a:bodyPr>
          <a:lstStyle/>
          <a:p>
            <a:pPr marL="12700">
              <a:lnSpc>
                <a:spcPct val="100000"/>
              </a:lnSpc>
            </a:pPr>
            <a:r>
              <a:rPr dirty="0" smtClean="0" sz="2400" b="1">
                <a:solidFill>
                  <a:srgbClr val="FFFFFF"/>
                </a:solidFill>
                <a:latin typeface="微軟正黑體"/>
                <a:cs typeface="微軟正黑體"/>
              </a:rPr>
              <a:t>一步一腳印，累積學習歷程紀錄</a:t>
            </a:r>
            <a:endParaRPr sz="2400">
              <a:latin typeface="微軟正黑體"/>
              <a:cs typeface="微軟正黑體"/>
            </a:endParaRPr>
          </a:p>
        </p:txBody>
      </p:sp>
      <p:sp>
        <p:nvSpPr>
          <p:cNvPr id="59" name="object 59"/>
          <p:cNvSpPr/>
          <p:nvPr/>
        </p:nvSpPr>
        <p:spPr>
          <a:xfrm>
            <a:off x="16421" y="16423"/>
            <a:ext cx="221157" cy="221157"/>
          </a:xfrm>
          <a:custGeom>
            <a:avLst/>
            <a:gdLst/>
            <a:ahLst/>
            <a:cxnLst/>
            <a:rect l="l" t="t" r="r" b="b"/>
            <a:pathLst>
              <a:path w="221157" h="221157">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157" h="221157">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157" h="221157">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7F00"/>
          </a:solidFill>
        </p:spPr>
        <p:txBody>
          <a:bodyPr wrap="square" lIns="0" tIns="0" rIns="0" bIns="0" rtlCol="0">
            <a:noAutofit/>
          </a:bodyPr>
          <a:lstStyle/>
          <a:p/>
        </p:txBody>
      </p:sp>
      <p:sp>
        <p:nvSpPr>
          <p:cNvPr id="60" name="object 60"/>
          <p:cNvSpPr/>
          <p:nvPr/>
        </p:nvSpPr>
        <p:spPr>
          <a:xfrm>
            <a:off x="41216" y="54114"/>
            <a:ext cx="170590" cy="145848"/>
          </a:xfrm>
          <a:custGeom>
            <a:avLst/>
            <a:gdLst/>
            <a:ahLst/>
            <a:cxnLst/>
            <a:rect l="l" t="t" r="r" b="b"/>
            <a:pathLst>
              <a:path w="170590" h="145848">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noAutofit/>
          </a:bodyPr>
          <a:lstStyle/>
          <a:p/>
        </p:txBody>
      </p:sp>
      <p:sp>
        <p:nvSpPr>
          <p:cNvPr id="61" name="object 61"/>
          <p:cNvSpPr/>
          <p:nvPr/>
        </p:nvSpPr>
        <p:spPr>
          <a:xfrm>
            <a:off x="16421" y="16423"/>
            <a:ext cx="221157" cy="221157"/>
          </a:xfrm>
          <a:custGeom>
            <a:avLst/>
            <a:gdLst/>
            <a:ahLst/>
            <a:cxnLst/>
            <a:rect l="l" t="t" r="r" b="b"/>
            <a:pathLst>
              <a:path w="221157" h="221157">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noAutofit/>
          </a:bodyPr>
          <a:lstStyle/>
          <a:p/>
        </p:txBody>
      </p:sp>
      <p:sp>
        <p:nvSpPr>
          <p:cNvPr id="62" name="object 62"/>
          <p:cNvSpPr txBox="1"/>
          <p:nvPr/>
        </p:nvSpPr>
        <p:spPr>
          <a:xfrm>
            <a:off x="10261600" y="63500"/>
            <a:ext cx="1930400" cy="1219200"/>
          </a:xfrm>
          <a:prstGeom prst="rect">
            <a:avLst/>
          </a:prstGeom>
          <a:ln w="3175">
            <a:solidFill>
              <a:srgbClr val="000000"/>
            </a:solidFill>
          </a:ln>
        </p:spPr>
        <p:txBody>
          <a:bodyPr wrap="square" lIns="0" tIns="0" rIns="0" bIns="0" rtlCol="0" vert="horz">
            <a:noAutofit/>
          </a:bodyPr>
          <a:lstStyle/>
          <a:p>
            <a:pPr marL="25400">
              <a:lnSpc>
                <a:spcPct val="100000"/>
              </a:lnSpc>
            </a:pPr>
            <a:r>
              <a:rPr dirty="0" smtClean="0" sz="800" spc="-290" b="1" i="1">
                <a:latin typeface="Meiryo"/>
                <a:cs typeface="Meiryo"/>
              </a:rPr>
              <a:t>簡報者</a:t>
            </a:r>
            <a:endParaRPr sz="800">
              <a:latin typeface="Meiryo"/>
              <a:cs typeface="Meiryo"/>
            </a:endParaRPr>
          </a:p>
          <a:p>
            <a:pPr marL="25400">
              <a:lnSpc>
                <a:spcPct val="100000"/>
              </a:lnSpc>
              <a:spcBef>
                <a:spcPts val="40"/>
              </a:spcBef>
            </a:pPr>
            <a:r>
              <a:rPr dirty="0" smtClean="0" sz="800" i="1">
                <a:latin typeface="Arial"/>
                <a:cs typeface="Arial"/>
              </a:rPr>
              <a:t>2019-07-12 07:00:44</a:t>
            </a:r>
            <a:endParaRPr sz="800">
              <a:latin typeface="Arial"/>
              <a:cs typeface="Arial"/>
            </a:endParaRPr>
          </a:p>
          <a:p>
            <a:pPr marL="25400">
              <a:lnSpc>
                <a:spcPct val="100000"/>
              </a:lnSpc>
              <a:spcBef>
                <a:spcPts val="40"/>
              </a:spcBef>
            </a:pPr>
            <a:r>
              <a:rPr dirty="0" smtClean="0" sz="1000">
                <a:latin typeface="Arial"/>
                <a:cs typeface="Arial"/>
              </a:rPr>
              <a:t>--------------------------------------------</a:t>
            </a:r>
            <a:endParaRPr sz="1000">
              <a:latin typeface="Arial"/>
              <a:cs typeface="Arial"/>
            </a:endParaRPr>
          </a:p>
          <a:p>
            <a:pPr marL="25400" marR="25400">
              <a:lnSpc>
                <a:spcPct val="100000"/>
              </a:lnSpc>
            </a:pPr>
            <a:r>
              <a:rPr dirty="0" smtClean="0" sz="1000" spc="250">
                <a:latin typeface="Arial"/>
                <a:cs typeface="Arial"/>
              </a:rPr>
              <a:t>學生學習歷程檔案作用：一步一腳印，累積學習歷程紀綠</a:t>
            </a:r>
            <a:r>
              <a:rPr dirty="0" smtClean="0" sz="1000" spc="65">
                <a:latin typeface="Arial"/>
                <a:cs typeface="Arial"/>
              </a:rPr>
              <a:t> </a:t>
            </a:r>
            <a:r>
              <a:rPr dirty="0" smtClean="0" sz="1000" spc="100">
                <a:latin typeface="Arial"/>
                <a:cs typeface="Arial"/>
              </a:rPr>
              <a:t>1.回應新課綱的多元課程特色：說明詳如右圖內容</a:t>
            </a:r>
            <a:endParaRPr sz="1000">
              <a:latin typeface="Arial"/>
              <a:cs typeface="Arial"/>
            </a:endParaRPr>
          </a:p>
          <a:p>
            <a:pPr marL="25400" marR="25400">
              <a:lnSpc>
                <a:spcPct val="100000"/>
              </a:lnSpc>
            </a:pPr>
            <a:r>
              <a:rPr dirty="0" smtClean="0" sz="1000" spc="130">
                <a:latin typeface="Arial"/>
                <a:cs typeface="Arial"/>
              </a:rPr>
              <a:t>2.呈現考試難以評量的學習成果：說明詳如右圖內容</a:t>
            </a:r>
            <a:endParaRPr sz="1000">
              <a:latin typeface="Arial"/>
              <a:cs typeface="Arial"/>
            </a:endParaRPr>
          </a:p>
          <a:p>
            <a:pPr marL="25400" marR="25400">
              <a:lnSpc>
                <a:spcPct val="100000"/>
              </a:lnSpc>
            </a:pPr>
            <a:r>
              <a:rPr dirty="0" smtClean="0" sz="1000" spc="130">
                <a:latin typeface="Arial"/>
                <a:cs typeface="Arial"/>
              </a:rPr>
              <a:t>3.展現個人特色和適性學習軌跡：說明詳如右圖內容</a:t>
            </a:r>
            <a:endParaRPr sz="1000">
              <a:latin typeface="Arial"/>
              <a:cs typeface="Arial"/>
            </a:endParaRPr>
          </a:p>
          <a:p>
            <a:pPr marL="25400" marR="25400">
              <a:lnSpc>
                <a:spcPct val="100000"/>
              </a:lnSpc>
            </a:pPr>
            <a:r>
              <a:rPr dirty="0" smtClean="0" sz="1000" spc="110">
                <a:latin typeface="Arial"/>
                <a:cs typeface="Arial"/>
              </a:rPr>
              <a:t>4.協助學生生涯探索及定向參考：說明詳如右圖內容</a:t>
            </a:r>
            <a:endParaRPr sz="1000">
              <a:latin typeface="Arial"/>
              <a:cs typeface="Arial"/>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4904" y="0"/>
            <a:ext cx="60960" cy="961644"/>
          </a:xfrm>
          <a:custGeom>
            <a:avLst/>
            <a:gdLst/>
            <a:ahLst/>
            <a:cxnLst/>
            <a:rect l="l" t="t" r="r" b="b"/>
            <a:pathLst>
              <a:path w="60959" h="961644">
                <a:moveTo>
                  <a:pt x="0" y="961644"/>
                </a:moveTo>
                <a:lnTo>
                  <a:pt x="60960" y="961644"/>
                </a:lnTo>
                <a:lnTo>
                  <a:pt x="60960" y="0"/>
                </a:lnTo>
                <a:lnTo>
                  <a:pt x="0" y="0"/>
                </a:lnTo>
                <a:lnTo>
                  <a:pt x="0" y="961644"/>
                </a:lnTo>
                <a:close/>
              </a:path>
            </a:pathLst>
          </a:custGeom>
          <a:solidFill>
            <a:srgbClr val="1A7BAE"/>
          </a:solidFill>
        </p:spPr>
        <p:txBody>
          <a:bodyPr wrap="square" lIns="0" tIns="0" rIns="0" bIns="0" rtlCol="0">
            <a:noAutofit/>
          </a:bodyPr>
          <a:lstStyle/>
          <a:p/>
        </p:txBody>
      </p:sp>
      <p:sp>
        <p:nvSpPr>
          <p:cNvPr id="3" name="object 3"/>
          <p:cNvSpPr/>
          <p:nvPr/>
        </p:nvSpPr>
        <p:spPr>
          <a:xfrm>
            <a:off x="455676" y="0"/>
            <a:ext cx="60959" cy="961644"/>
          </a:xfrm>
          <a:custGeom>
            <a:avLst/>
            <a:gdLst/>
            <a:ahLst/>
            <a:cxnLst/>
            <a:rect l="l" t="t" r="r" b="b"/>
            <a:pathLst>
              <a:path w="60959" h="961644">
                <a:moveTo>
                  <a:pt x="0" y="961644"/>
                </a:moveTo>
                <a:lnTo>
                  <a:pt x="60959" y="961644"/>
                </a:lnTo>
                <a:lnTo>
                  <a:pt x="60959" y="0"/>
                </a:lnTo>
                <a:lnTo>
                  <a:pt x="0" y="0"/>
                </a:lnTo>
                <a:lnTo>
                  <a:pt x="0" y="961644"/>
                </a:lnTo>
                <a:close/>
              </a:path>
            </a:pathLst>
          </a:custGeom>
          <a:solidFill>
            <a:srgbClr val="1A7BAE"/>
          </a:solidFill>
        </p:spPr>
        <p:txBody>
          <a:bodyPr wrap="square" lIns="0" tIns="0" rIns="0" bIns="0" rtlCol="0">
            <a:noAutofit/>
          </a:bodyPr>
          <a:lstStyle/>
          <a:p/>
        </p:txBody>
      </p:sp>
      <p:sp>
        <p:nvSpPr>
          <p:cNvPr id="4" name="object 4"/>
          <p:cNvSpPr/>
          <p:nvPr/>
        </p:nvSpPr>
        <p:spPr>
          <a:xfrm>
            <a:off x="11815571" y="6617207"/>
            <a:ext cx="60972" cy="240792"/>
          </a:xfrm>
          <a:custGeom>
            <a:avLst/>
            <a:gdLst/>
            <a:ahLst/>
            <a:cxnLst/>
            <a:rect l="l" t="t" r="r" b="b"/>
            <a:pathLst>
              <a:path w="60972" h="240792">
                <a:moveTo>
                  <a:pt x="0" y="240792"/>
                </a:moveTo>
                <a:lnTo>
                  <a:pt x="60972" y="240792"/>
                </a:lnTo>
                <a:lnTo>
                  <a:pt x="60972" y="0"/>
                </a:lnTo>
                <a:lnTo>
                  <a:pt x="0" y="0"/>
                </a:lnTo>
                <a:lnTo>
                  <a:pt x="0" y="240792"/>
                </a:lnTo>
                <a:close/>
              </a:path>
            </a:pathLst>
          </a:custGeom>
          <a:solidFill>
            <a:srgbClr val="1A7BAE"/>
          </a:solidFill>
        </p:spPr>
        <p:txBody>
          <a:bodyPr wrap="square" lIns="0" tIns="0" rIns="0" bIns="0" rtlCol="0">
            <a:noAutofit/>
          </a:bodyPr>
          <a:lstStyle/>
          <a:p/>
        </p:txBody>
      </p:sp>
      <p:sp>
        <p:nvSpPr>
          <p:cNvPr id="5" name="object 5"/>
          <p:cNvSpPr/>
          <p:nvPr/>
        </p:nvSpPr>
        <p:spPr>
          <a:xfrm>
            <a:off x="11736323" y="6617207"/>
            <a:ext cx="60959" cy="240792"/>
          </a:xfrm>
          <a:custGeom>
            <a:avLst/>
            <a:gdLst/>
            <a:ahLst/>
            <a:cxnLst/>
            <a:rect l="l" t="t" r="r" b="b"/>
            <a:pathLst>
              <a:path w="60959" h="240792">
                <a:moveTo>
                  <a:pt x="0" y="240792"/>
                </a:moveTo>
                <a:lnTo>
                  <a:pt x="60959" y="240792"/>
                </a:lnTo>
                <a:lnTo>
                  <a:pt x="60959" y="0"/>
                </a:lnTo>
                <a:lnTo>
                  <a:pt x="0" y="0"/>
                </a:lnTo>
                <a:lnTo>
                  <a:pt x="0" y="240792"/>
                </a:lnTo>
                <a:close/>
              </a:path>
            </a:pathLst>
          </a:custGeom>
          <a:solidFill>
            <a:srgbClr val="1A7BAE"/>
          </a:solidFill>
        </p:spPr>
        <p:txBody>
          <a:bodyPr wrap="square" lIns="0" tIns="0" rIns="0" bIns="0" rtlCol="0">
            <a:noAutofit/>
          </a:bodyPr>
          <a:lstStyle/>
          <a:p/>
        </p:txBody>
      </p:sp>
      <p:sp>
        <p:nvSpPr>
          <p:cNvPr id="6" name="object 6"/>
          <p:cNvSpPr/>
          <p:nvPr/>
        </p:nvSpPr>
        <p:spPr>
          <a:xfrm>
            <a:off x="694944" y="908303"/>
            <a:ext cx="4680521" cy="0"/>
          </a:xfrm>
          <a:custGeom>
            <a:avLst/>
            <a:gdLst/>
            <a:ahLst/>
            <a:cxnLst/>
            <a:rect l="l" t="t" r="r" b="b"/>
            <a:pathLst>
              <a:path w="4680521" h="0">
                <a:moveTo>
                  <a:pt x="0" y="0"/>
                </a:moveTo>
                <a:lnTo>
                  <a:pt x="4680521" y="0"/>
                </a:lnTo>
              </a:path>
            </a:pathLst>
          </a:custGeom>
          <a:ln w="9144">
            <a:solidFill>
              <a:srgbClr val="DADADA"/>
            </a:solidFill>
          </a:ln>
        </p:spPr>
        <p:txBody>
          <a:bodyPr wrap="square" lIns="0" tIns="0" rIns="0" bIns="0" rtlCol="0">
            <a:noAutofit/>
          </a:bodyPr>
          <a:lstStyle/>
          <a:p/>
        </p:txBody>
      </p:sp>
      <p:sp>
        <p:nvSpPr>
          <p:cNvPr id="7" name="object 7"/>
          <p:cNvSpPr/>
          <p:nvPr/>
        </p:nvSpPr>
        <p:spPr>
          <a:xfrm>
            <a:off x="11452859" y="0"/>
            <a:ext cx="565403" cy="768096"/>
          </a:xfrm>
          <a:custGeom>
            <a:avLst/>
            <a:gdLst/>
            <a:ahLst/>
            <a:cxnLst/>
            <a:rect l="l" t="t" r="r" b="b"/>
            <a:pathLst>
              <a:path w="565403" h="768096">
                <a:moveTo>
                  <a:pt x="565404" y="0"/>
                </a:moveTo>
                <a:lnTo>
                  <a:pt x="0" y="0"/>
                </a:lnTo>
                <a:lnTo>
                  <a:pt x="0" y="614476"/>
                </a:lnTo>
                <a:lnTo>
                  <a:pt x="282702" y="768096"/>
                </a:lnTo>
                <a:lnTo>
                  <a:pt x="565404" y="614476"/>
                </a:lnTo>
                <a:lnTo>
                  <a:pt x="565404" y="0"/>
                </a:lnTo>
                <a:close/>
              </a:path>
            </a:pathLst>
          </a:custGeom>
          <a:solidFill>
            <a:srgbClr val="215968"/>
          </a:solidFill>
        </p:spPr>
        <p:txBody>
          <a:bodyPr wrap="square" lIns="0" tIns="0" rIns="0" bIns="0" rtlCol="0">
            <a:noAutofit/>
          </a:bodyPr>
          <a:lstStyle/>
          <a:p/>
        </p:txBody>
      </p:sp>
      <p:sp>
        <p:nvSpPr>
          <p:cNvPr id="8" name="object 8"/>
          <p:cNvSpPr txBox="1"/>
          <p:nvPr/>
        </p:nvSpPr>
        <p:spPr>
          <a:xfrm>
            <a:off x="11604101" y="199660"/>
            <a:ext cx="263525"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11</a:t>
            </a:r>
            <a:endParaRPr sz="1400">
              <a:latin typeface="Arial Black"/>
              <a:cs typeface="Arial Black"/>
            </a:endParaRPr>
          </a:p>
        </p:txBody>
      </p:sp>
      <p:sp>
        <p:nvSpPr>
          <p:cNvPr id="9" name="object 9"/>
          <p:cNvSpPr txBox="1"/>
          <p:nvPr/>
        </p:nvSpPr>
        <p:spPr>
          <a:xfrm>
            <a:off x="774142" y="280175"/>
            <a:ext cx="5313680" cy="500380"/>
          </a:xfrm>
          <a:prstGeom prst="rect">
            <a:avLst/>
          </a:prstGeom>
        </p:spPr>
        <p:txBody>
          <a:bodyPr wrap="square" lIns="0" tIns="0" rIns="0" bIns="0" rtlCol="0" vert="horz">
            <a:noAutofit/>
          </a:bodyPr>
          <a:lstStyle/>
          <a:p>
            <a:pPr marL="12700">
              <a:lnSpc>
                <a:spcPct val="100000"/>
              </a:lnSpc>
            </a:pPr>
            <a:r>
              <a:rPr dirty="0" smtClean="0" sz="3200" b="1">
                <a:latin typeface="Microsoft YaHei"/>
                <a:cs typeface="Microsoft YaHei"/>
              </a:rPr>
              <a:t>學生學習歷程檔案依循</a:t>
            </a:r>
            <a:r>
              <a:rPr dirty="0" smtClean="0" sz="3200" spc="-15" b="1">
                <a:latin typeface="Microsoft YaHei"/>
                <a:cs typeface="Microsoft YaHei"/>
              </a:rPr>
              <a:t>之</a:t>
            </a:r>
            <a:r>
              <a:rPr dirty="0" smtClean="0" sz="3200" spc="0" b="1">
                <a:latin typeface="Microsoft YaHei"/>
                <a:cs typeface="Microsoft YaHei"/>
              </a:rPr>
              <a:t>法規</a:t>
            </a:r>
            <a:endParaRPr sz="3200">
              <a:latin typeface="Microsoft YaHei"/>
              <a:cs typeface="Microsoft YaHei"/>
            </a:endParaRPr>
          </a:p>
        </p:txBody>
      </p:sp>
      <p:sp>
        <p:nvSpPr>
          <p:cNvPr id="10" name="object 10"/>
          <p:cNvSpPr/>
          <p:nvPr/>
        </p:nvSpPr>
        <p:spPr>
          <a:xfrm>
            <a:off x="743712" y="1554480"/>
            <a:ext cx="10882883" cy="5178550"/>
          </a:xfrm>
          <a:prstGeom prst="rect">
            <a:avLst/>
          </a:prstGeom>
          <a:blipFill>
            <a:blip r:embed="rId2" cstate="print"/>
            <a:stretch>
              <a:fillRect/>
            </a:stretch>
          </a:blipFill>
        </p:spPr>
        <p:txBody>
          <a:bodyPr wrap="square" lIns="0" tIns="0" rIns="0" bIns="0" rtlCol="0">
            <a:noAutofit/>
          </a:bodyPr>
          <a:lstStyle/>
          <a:p/>
        </p:txBody>
      </p:sp>
      <p:sp>
        <p:nvSpPr>
          <p:cNvPr id="11" name="object 11"/>
          <p:cNvSpPr/>
          <p:nvPr/>
        </p:nvSpPr>
        <p:spPr>
          <a:xfrm>
            <a:off x="643127" y="1632204"/>
            <a:ext cx="11039855" cy="5184646"/>
          </a:xfrm>
          <a:prstGeom prst="rect">
            <a:avLst/>
          </a:prstGeom>
          <a:blipFill>
            <a:blip r:embed="rId3" cstate="print"/>
            <a:stretch>
              <a:fillRect/>
            </a:stretch>
          </a:blipFill>
        </p:spPr>
        <p:txBody>
          <a:bodyPr wrap="square" lIns="0" tIns="0" rIns="0" bIns="0" rtlCol="0">
            <a:noAutofit/>
          </a:bodyPr>
          <a:lstStyle/>
          <a:p/>
        </p:txBody>
      </p:sp>
      <p:sp>
        <p:nvSpPr>
          <p:cNvPr id="12" name="object 12"/>
          <p:cNvSpPr/>
          <p:nvPr/>
        </p:nvSpPr>
        <p:spPr>
          <a:xfrm>
            <a:off x="11568874" y="1632204"/>
            <a:ext cx="114109" cy="5004816"/>
          </a:xfrm>
          <a:prstGeom prst="rect">
            <a:avLst/>
          </a:prstGeom>
          <a:blipFill>
            <a:blip r:embed="rId4" cstate="print"/>
            <a:stretch>
              <a:fillRect/>
            </a:stretch>
          </a:blipFill>
        </p:spPr>
        <p:txBody>
          <a:bodyPr wrap="square" lIns="0" tIns="0" rIns="0" bIns="0" rtlCol="0">
            <a:noAutofit/>
          </a:bodyPr>
          <a:lstStyle/>
          <a:p/>
        </p:txBody>
      </p:sp>
      <p:sp>
        <p:nvSpPr>
          <p:cNvPr id="13" name="object 13"/>
          <p:cNvSpPr/>
          <p:nvPr/>
        </p:nvSpPr>
        <p:spPr>
          <a:xfrm>
            <a:off x="801623" y="1574291"/>
            <a:ext cx="10767060" cy="5062728"/>
          </a:xfrm>
          <a:prstGeom prst="rect">
            <a:avLst/>
          </a:prstGeom>
          <a:blipFill>
            <a:blip r:embed="rId5" cstate="print"/>
            <a:stretch>
              <a:fillRect/>
            </a:stretch>
          </a:blipFill>
        </p:spPr>
        <p:txBody>
          <a:bodyPr wrap="square" lIns="0" tIns="0" rIns="0" bIns="0" rtlCol="0">
            <a:noAutofit/>
          </a:bodyPr>
          <a:lstStyle/>
          <a:p/>
        </p:txBody>
      </p:sp>
      <p:sp>
        <p:nvSpPr>
          <p:cNvPr id="14" name="object 14"/>
          <p:cNvSpPr/>
          <p:nvPr/>
        </p:nvSpPr>
        <p:spPr>
          <a:xfrm>
            <a:off x="801623" y="1574291"/>
            <a:ext cx="10767060" cy="5062728"/>
          </a:xfrm>
          <a:custGeom>
            <a:avLst/>
            <a:gdLst/>
            <a:ahLst/>
            <a:cxnLst/>
            <a:rect l="l" t="t" r="r" b="b"/>
            <a:pathLst>
              <a:path w="10767060" h="5062728">
                <a:moveTo>
                  <a:pt x="0" y="0"/>
                </a:moveTo>
                <a:lnTo>
                  <a:pt x="10767060" y="0"/>
                </a:lnTo>
                <a:lnTo>
                  <a:pt x="10767060" y="5062728"/>
                </a:lnTo>
                <a:lnTo>
                  <a:pt x="0" y="5062728"/>
                </a:lnTo>
                <a:lnTo>
                  <a:pt x="0" y="0"/>
                </a:lnTo>
                <a:close/>
              </a:path>
            </a:pathLst>
          </a:custGeom>
          <a:ln w="9144">
            <a:solidFill>
              <a:srgbClr val="323951"/>
            </a:solidFill>
            <a:prstDash val="dash"/>
          </a:ln>
        </p:spPr>
        <p:txBody>
          <a:bodyPr wrap="square" lIns="0" tIns="0" rIns="0" bIns="0" rtlCol="0">
            <a:noAutofit/>
          </a:bodyPr>
          <a:lstStyle/>
          <a:p/>
        </p:txBody>
      </p:sp>
      <p:sp>
        <p:nvSpPr>
          <p:cNvPr id="15" name="object 15"/>
          <p:cNvSpPr txBox="1"/>
          <p:nvPr/>
        </p:nvSpPr>
        <p:spPr>
          <a:xfrm>
            <a:off x="879649" y="1123577"/>
            <a:ext cx="10579100" cy="5419725"/>
          </a:xfrm>
          <a:prstGeom prst="rect">
            <a:avLst/>
          </a:prstGeom>
        </p:spPr>
        <p:txBody>
          <a:bodyPr wrap="square" lIns="0" tIns="0" rIns="0" bIns="0" rtlCol="0" vert="horz">
            <a:noAutofit/>
          </a:bodyPr>
          <a:lstStyle/>
          <a:p>
            <a:pPr marL="29209">
              <a:lnSpc>
                <a:spcPct val="100000"/>
              </a:lnSpc>
            </a:pPr>
            <a:r>
              <a:rPr dirty="0" smtClean="0" sz="2800" spc="-30">
                <a:latin typeface="Microsoft YaHei"/>
                <a:cs typeface="Microsoft YaHei"/>
              </a:rPr>
              <a:t>《</a:t>
            </a:r>
            <a:r>
              <a:rPr dirty="0" smtClean="0" sz="2800" spc="-30">
                <a:solidFill>
                  <a:srgbClr val="212121"/>
                </a:solidFill>
                <a:latin typeface="Microsoft YaHei"/>
                <a:cs typeface="Microsoft YaHei"/>
              </a:rPr>
              <a:t>十二年國民基本教育之</a:t>
            </a:r>
            <a:r>
              <a:rPr dirty="0" smtClean="0" sz="2800" spc="-15">
                <a:solidFill>
                  <a:srgbClr val="212121"/>
                </a:solidFill>
                <a:latin typeface="Arial"/>
                <a:cs typeface="Arial"/>
              </a:rPr>
              <a:t>108</a:t>
            </a:r>
            <a:r>
              <a:rPr dirty="0" smtClean="0" sz="2800" spc="-30">
                <a:solidFill>
                  <a:srgbClr val="212121"/>
                </a:solidFill>
                <a:latin typeface="Microsoft YaHei"/>
                <a:cs typeface="Microsoft YaHei"/>
              </a:rPr>
              <a:t>課綱</a:t>
            </a:r>
            <a:r>
              <a:rPr dirty="0" smtClean="0" sz="2800" spc="-20">
                <a:solidFill>
                  <a:srgbClr val="212121"/>
                </a:solidFill>
                <a:latin typeface="Microsoft YaHei"/>
                <a:cs typeface="Microsoft YaHei"/>
              </a:rPr>
              <a:t>推</a:t>
            </a:r>
            <a:r>
              <a:rPr dirty="0" smtClean="0" sz="2800" spc="-30">
                <a:solidFill>
                  <a:srgbClr val="212121"/>
                </a:solidFill>
                <a:latin typeface="Microsoft YaHei"/>
                <a:cs typeface="Microsoft YaHei"/>
              </a:rPr>
              <a:t>動配</a:t>
            </a:r>
            <a:r>
              <a:rPr dirty="0" smtClean="0" sz="2800" spc="-20">
                <a:solidFill>
                  <a:srgbClr val="212121"/>
                </a:solidFill>
                <a:latin typeface="Microsoft YaHei"/>
                <a:cs typeface="Microsoft YaHei"/>
              </a:rPr>
              <a:t>套</a:t>
            </a:r>
            <a:r>
              <a:rPr dirty="0" smtClean="0" sz="2800" spc="-30">
                <a:solidFill>
                  <a:srgbClr val="212121"/>
                </a:solidFill>
                <a:latin typeface="Microsoft YaHei"/>
                <a:cs typeface="Microsoft YaHei"/>
              </a:rPr>
              <a:t>措施</a:t>
            </a:r>
            <a:r>
              <a:rPr dirty="0" smtClean="0" sz="2800" spc="-30">
                <a:latin typeface="Microsoft YaHei"/>
                <a:cs typeface="Microsoft YaHei"/>
              </a:rPr>
              <a:t>》</a:t>
            </a:r>
            <a:endParaRPr sz="2800">
              <a:latin typeface="Microsoft YaHei"/>
              <a:cs typeface="Microsoft YaHei"/>
            </a:endParaRPr>
          </a:p>
          <a:p>
            <a:pPr>
              <a:lnSpc>
                <a:spcPts val="500"/>
              </a:lnSpc>
              <a:spcBef>
                <a:spcPts val="25"/>
              </a:spcBef>
            </a:pPr>
            <a:endParaRPr sz="500"/>
          </a:p>
          <a:p>
            <a:pPr>
              <a:lnSpc>
                <a:spcPts val="1000"/>
              </a:lnSpc>
            </a:pPr>
            <a:endParaRPr sz="1000"/>
          </a:p>
          <a:p>
            <a:pPr marL="12700">
              <a:lnSpc>
                <a:spcPct val="100000"/>
              </a:lnSpc>
            </a:pPr>
            <a:r>
              <a:rPr dirty="0" smtClean="0" sz="2800" spc="-30">
                <a:solidFill>
                  <a:srgbClr val="003399"/>
                </a:solidFill>
                <a:latin typeface="Wingdings"/>
                <a:cs typeface="Wingdings"/>
              </a:rPr>
              <a:t></a:t>
            </a:r>
            <a:r>
              <a:rPr dirty="0" smtClean="0" sz="2800" spc="-30" b="1">
                <a:solidFill>
                  <a:srgbClr val="003399"/>
                </a:solidFill>
                <a:latin typeface="微軟正黑體"/>
                <a:cs typeface="微軟正黑體"/>
              </a:rPr>
              <a:t>高級中等學校學生學習歷程檔案作</a:t>
            </a:r>
            <a:r>
              <a:rPr dirty="0" smtClean="0" sz="2800" spc="-20" b="1">
                <a:solidFill>
                  <a:srgbClr val="003399"/>
                </a:solidFill>
                <a:latin typeface="微軟正黑體"/>
                <a:cs typeface="微軟正黑體"/>
              </a:rPr>
              <a:t>業</a:t>
            </a:r>
            <a:r>
              <a:rPr dirty="0" smtClean="0" sz="2800" spc="-30" b="1">
                <a:solidFill>
                  <a:srgbClr val="003399"/>
                </a:solidFill>
                <a:latin typeface="微軟正黑體"/>
                <a:cs typeface="微軟正黑體"/>
              </a:rPr>
              <a:t>要點</a:t>
            </a:r>
            <a:endParaRPr sz="2800">
              <a:latin typeface="微軟正黑體"/>
              <a:cs typeface="微軟正黑體"/>
            </a:endParaRPr>
          </a:p>
          <a:p>
            <a:pPr>
              <a:lnSpc>
                <a:spcPts val="1000"/>
              </a:lnSpc>
            </a:pPr>
            <a:endParaRPr sz="1000"/>
          </a:p>
          <a:p>
            <a:pPr>
              <a:lnSpc>
                <a:spcPts val="1400"/>
              </a:lnSpc>
              <a:spcBef>
                <a:spcPts val="28"/>
              </a:spcBef>
            </a:pPr>
            <a:endParaRPr sz="1400"/>
          </a:p>
          <a:p>
            <a:pPr marL="812800" marR="170815" indent="-342900">
              <a:lnSpc>
                <a:spcPct val="100000"/>
              </a:lnSpc>
            </a:pPr>
            <a:r>
              <a:rPr dirty="0" smtClean="0" sz="2400">
                <a:latin typeface="Wingdings"/>
                <a:cs typeface="Wingdings"/>
              </a:rPr>
              <a:t></a:t>
            </a:r>
            <a:r>
              <a:rPr dirty="0" smtClean="0" sz="2400" spc="190">
                <a:latin typeface="Times New Roman"/>
                <a:cs typeface="Times New Roman"/>
              </a:rPr>
              <a:t> </a:t>
            </a:r>
            <a:r>
              <a:rPr dirty="0" smtClean="0" sz="2400" spc="0">
                <a:latin typeface="微軟正黑體"/>
                <a:cs typeface="微軟正黑體"/>
              </a:rPr>
              <a:t>源自</a:t>
            </a:r>
            <a:r>
              <a:rPr dirty="0" smtClean="0" sz="2400" spc="-15">
                <a:latin typeface="微軟正黑體"/>
                <a:cs typeface="微軟正黑體"/>
              </a:rPr>
              <a:t>106</a:t>
            </a:r>
            <a:r>
              <a:rPr dirty="0" smtClean="0" sz="2400" spc="-15">
                <a:latin typeface="微軟正黑體"/>
                <a:cs typeface="微軟正黑體"/>
              </a:rPr>
              <a:t>年</a:t>
            </a:r>
            <a:r>
              <a:rPr dirty="0" smtClean="0" sz="2400" spc="-15">
                <a:latin typeface="微軟正黑體"/>
                <a:cs typeface="微軟正黑體"/>
              </a:rPr>
              <a:t>7</a:t>
            </a:r>
            <a:r>
              <a:rPr dirty="0" smtClean="0" sz="2400" spc="-15">
                <a:latin typeface="微軟正黑體"/>
                <a:cs typeface="微軟正黑體"/>
              </a:rPr>
              <a:t>月</a:t>
            </a:r>
            <a:r>
              <a:rPr dirty="0" smtClean="0" sz="2400" spc="-15">
                <a:latin typeface="微軟正黑體"/>
                <a:cs typeface="微軟正黑體"/>
              </a:rPr>
              <a:t>26</a:t>
            </a:r>
            <a:r>
              <a:rPr dirty="0" smtClean="0" sz="2400" spc="-15">
                <a:latin typeface="微軟正黑體"/>
                <a:cs typeface="微軟正黑體"/>
              </a:rPr>
              <a:t>日訂定之「教育部國民及學前教育署建置高級中等教育</a:t>
            </a:r>
            <a:r>
              <a:rPr dirty="0" smtClean="0" sz="2400" spc="-15">
                <a:latin typeface="微軟正黑體"/>
                <a:cs typeface="微軟正黑體"/>
              </a:rPr>
              <a:t> 階段學生學習歷程檔案作業要點」。</a:t>
            </a:r>
            <a:endParaRPr sz="2400">
              <a:latin typeface="微軟正黑體"/>
              <a:cs typeface="微軟正黑體"/>
            </a:endParaRPr>
          </a:p>
          <a:p>
            <a:pPr>
              <a:lnSpc>
                <a:spcPts val="750"/>
              </a:lnSpc>
              <a:spcBef>
                <a:spcPts val="49"/>
              </a:spcBef>
            </a:pPr>
            <a:endParaRPr sz="750"/>
          </a:p>
          <a:p>
            <a:pPr>
              <a:lnSpc>
                <a:spcPts val="1000"/>
              </a:lnSpc>
            </a:pPr>
            <a:endParaRPr sz="1000"/>
          </a:p>
          <a:p>
            <a:pPr marL="812800" marR="170815" indent="-342900">
              <a:lnSpc>
                <a:spcPct val="100000"/>
              </a:lnSpc>
            </a:pPr>
            <a:r>
              <a:rPr dirty="0" smtClean="0" sz="2400">
                <a:latin typeface="Wingdings"/>
                <a:cs typeface="Wingdings"/>
              </a:rPr>
              <a:t></a:t>
            </a:r>
            <a:r>
              <a:rPr dirty="0" smtClean="0" sz="2400" spc="190">
                <a:latin typeface="Times New Roman"/>
                <a:cs typeface="Times New Roman"/>
              </a:rPr>
              <a:t> </a:t>
            </a:r>
            <a:r>
              <a:rPr dirty="0" smtClean="0" sz="2400" spc="0">
                <a:latin typeface="微軟正黑體"/>
                <a:cs typeface="微軟正黑體"/>
              </a:rPr>
              <a:t>考量一般教育與實驗教育之需求，於</a:t>
            </a:r>
            <a:r>
              <a:rPr dirty="0" smtClean="0" sz="2400" spc="-15">
                <a:latin typeface="微軟正黑體"/>
                <a:cs typeface="微軟正黑體"/>
              </a:rPr>
              <a:t>108</a:t>
            </a:r>
            <a:r>
              <a:rPr dirty="0" smtClean="0" sz="2400" spc="-15">
                <a:latin typeface="微軟正黑體"/>
                <a:cs typeface="微軟正黑體"/>
              </a:rPr>
              <a:t>年</a:t>
            </a:r>
            <a:r>
              <a:rPr dirty="0" smtClean="0" sz="2400" spc="-15">
                <a:latin typeface="微軟正黑體"/>
                <a:cs typeface="微軟正黑體"/>
              </a:rPr>
              <a:t>7</a:t>
            </a:r>
            <a:r>
              <a:rPr dirty="0" smtClean="0" sz="2400" spc="-15">
                <a:latin typeface="微軟正黑體"/>
                <a:cs typeface="微軟正黑體"/>
              </a:rPr>
              <a:t>月</a:t>
            </a:r>
            <a:r>
              <a:rPr dirty="0" smtClean="0" sz="2400" spc="-15">
                <a:latin typeface="微軟正黑體"/>
                <a:cs typeface="微軟正黑體"/>
              </a:rPr>
              <a:t>15</a:t>
            </a:r>
            <a:r>
              <a:rPr dirty="0" smtClean="0" sz="2400" spc="-15">
                <a:latin typeface="微軟正黑體"/>
                <a:cs typeface="微軟正黑體"/>
              </a:rPr>
              <a:t>日訂定發布「高級中等</a:t>
            </a:r>
            <a:r>
              <a:rPr dirty="0" smtClean="0" sz="2400" spc="-15">
                <a:latin typeface="微軟正黑體"/>
                <a:cs typeface="微軟正黑體"/>
              </a:rPr>
              <a:t> 學校學生學習歷程檔案作業要點」，並自</a:t>
            </a:r>
            <a:r>
              <a:rPr dirty="0" smtClean="0" sz="2400" spc="-15">
                <a:latin typeface="微軟正黑體"/>
                <a:cs typeface="微軟正黑體"/>
              </a:rPr>
              <a:t>108</a:t>
            </a:r>
            <a:r>
              <a:rPr dirty="0" smtClean="0" sz="2400" spc="-15">
                <a:latin typeface="微軟正黑體"/>
                <a:cs typeface="微軟正黑體"/>
              </a:rPr>
              <a:t>年</a:t>
            </a:r>
            <a:r>
              <a:rPr dirty="0" smtClean="0" sz="2400" spc="-15">
                <a:latin typeface="微軟正黑體"/>
                <a:cs typeface="微軟正黑體"/>
              </a:rPr>
              <a:t>8</a:t>
            </a:r>
            <a:r>
              <a:rPr dirty="0" smtClean="0" sz="2400" spc="-15">
                <a:latin typeface="微軟正黑體"/>
                <a:cs typeface="微軟正黑體"/>
              </a:rPr>
              <a:t>月</a:t>
            </a:r>
            <a:r>
              <a:rPr dirty="0" smtClean="0" sz="2400" spc="-15">
                <a:latin typeface="微軟正黑體"/>
                <a:cs typeface="微軟正黑體"/>
              </a:rPr>
              <a:t>1</a:t>
            </a:r>
            <a:r>
              <a:rPr dirty="0" smtClean="0" sz="2400" spc="-15">
                <a:latin typeface="微軟正黑體"/>
                <a:cs typeface="微軟正黑體"/>
              </a:rPr>
              <a:t>日生效。</a:t>
            </a:r>
            <a:endParaRPr sz="2400">
              <a:latin typeface="微軟正黑體"/>
              <a:cs typeface="微軟正黑體"/>
            </a:endParaRPr>
          </a:p>
          <a:p>
            <a:pPr>
              <a:lnSpc>
                <a:spcPts val="950"/>
              </a:lnSpc>
              <a:spcBef>
                <a:spcPts val="33"/>
              </a:spcBef>
            </a:pPr>
            <a:endParaRPr sz="950"/>
          </a:p>
          <a:p>
            <a:pPr>
              <a:lnSpc>
                <a:spcPts val="1000"/>
              </a:lnSpc>
            </a:pPr>
            <a:endParaRPr sz="1000"/>
          </a:p>
          <a:p>
            <a:pPr>
              <a:lnSpc>
                <a:spcPts val="1000"/>
              </a:lnSpc>
            </a:pPr>
            <a:endParaRPr sz="1000"/>
          </a:p>
          <a:p>
            <a:pPr marL="12700">
              <a:lnSpc>
                <a:spcPct val="100000"/>
              </a:lnSpc>
            </a:pPr>
            <a:r>
              <a:rPr dirty="0" smtClean="0" sz="2800" spc="-30">
                <a:solidFill>
                  <a:srgbClr val="003399"/>
                </a:solidFill>
                <a:latin typeface="Wingdings"/>
                <a:cs typeface="Wingdings"/>
              </a:rPr>
              <a:t></a:t>
            </a:r>
            <a:r>
              <a:rPr dirty="0" smtClean="0" sz="2800" spc="-30" b="1">
                <a:solidFill>
                  <a:srgbClr val="003399"/>
                </a:solidFill>
                <a:latin typeface="微軟正黑體"/>
                <a:cs typeface="微軟正黑體"/>
              </a:rPr>
              <a:t>學校學生學習歷程檔案作業補充規定</a:t>
            </a:r>
            <a:endParaRPr sz="2800">
              <a:latin typeface="微軟正黑體"/>
              <a:cs typeface="微軟正黑體"/>
            </a:endParaRPr>
          </a:p>
          <a:p>
            <a:pPr>
              <a:lnSpc>
                <a:spcPts val="800"/>
              </a:lnSpc>
              <a:spcBef>
                <a:spcPts val="16"/>
              </a:spcBef>
            </a:pPr>
            <a:endParaRPr sz="800"/>
          </a:p>
          <a:p>
            <a:pPr>
              <a:lnSpc>
                <a:spcPts val="1000"/>
              </a:lnSpc>
            </a:pPr>
            <a:endParaRPr sz="1000"/>
          </a:p>
          <a:p>
            <a:pPr marL="469900">
              <a:lnSpc>
                <a:spcPct val="100000"/>
              </a:lnSpc>
            </a:pPr>
            <a:r>
              <a:rPr dirty="0" smtClean="0" sz="2400">
                <a:solidFill>
                  <a:srgbClr val="FF0000"/>
                </a:solidFill>
                <a:latin typeface="Wingdings"/>
                <a:cs typeface="Wingdings"/>
              </a:rPr>
              <a:t></a:t>
            </a:r>
            <a:r>
              <a:rPr dirty="0" smtClean="0" sz="2400" spc="190">
                <a:solidFill>
                  <a:srgbClr val="FF0000"/>
                </a:solidFill>
                <a:latin typeface="Times New Roman"/>
                <a:cs typeface="Times New Roman"/>
              </a:rPr>
              <a:t> </a:t>
            </a:r>
            <a:r>
              <a:rPr dirty="0" smtClean="0" sz="2400" spc="0">
                <a:solidFill>
                  <a:srgbClr val="FF0000"/>
                </a:solidFill>
                <a:latin typeface="微軟正黑體"/>
                <a:cs typeface="微軟正黑體"/>
              </a:rPr>
              <a:t>配合前項作業要點修訂，國教署另函發修正範本供學校參考。</a:t>
            </a:r>
            <a:endParaRPr sz="2400">
              <a:latin typeface="微軟正黑體"/>
              <a:cs typeface="微軟正黑體"/>
            </a:endParaRPr>
          </a:p>
          <a:p>
            <a:pPr>
              <a:lnSpc>
                <a:spcPts val="750"/>
              </a:lnSpc>
              <a:spcBef>
                <a:spcPts val="49"/>
              </a:spcBef>
            </a:pPr>
            <a:endParaRPr sz="750"/>
          </a:p>
          <a:p>
            <a:pPr>
              <a:lnSpc>
                <a:spcPts val="1000"/>
              </a:lnSpc>
            </a:pPr>
            <a:endParaRPr sz="1000"/>
          </a:p>
          <a:p>
            <a:pPr marL="812800" marR="12700" indent="-342900">
              <a:lnSpc>
                <a:spcPct val="100000"/>
              </a:lnSpc>
            </a:pPr>
            <a:r>
              <a:rPr dirty="0" smtClean="0" sz="2400">
                <a:solidFill>
                  <a:srgbClr val="FF0000"/>
                </a:solidFill>
                <a:latin typeface="Wingdings"/>
                <a:cs typeface="Wingdings"/>
              </a:rPr>
              <a:t></a:t>
            </a:r>
            <a:r>
              <a:rPr dirty="0" smtClean="0" sz="2400" spc="190">
                <a:solidFill>
                  <a:srgbClr val="FF0000"/>
                </a:solidFill>
                <a:latin typeface="Times New Roman"/>
                <a:cs typeface="Times New Roman"/>
              </a:rPr>
              <a:t> </a:t>
            </a:r>
            <a:r>
              <a:rPr dirty="0" smtClean="0" sz="2400" spc="0">
                <a:solidFill>
                  <a:srgbClr val="FF0000"/>
                </a:solidFill>
                <a:latin typeface="微軟正黑體"/>
                <a:cs typeface="微軟正黑體"/>
              </a:rPr>
              <a:t>各校所定補充規定應針對校內作業程序訂有明確內容，經校務會議通過後</a:t>
            </a:r>
            <a:r>
              <a:rPr dirty="0" smtClean="0" sz="2400" spc="0">
                <a:solidFill>
                  <a:srgbClr val="FF0000"/>
                </a:solidFill>
                <a:latin typeface="微軟正黑體"/>
                <a:cs typeface="微軟正黑體"/>
              </a:rPr>
              <a:t> 公告於學校資訊網。</a:t>
            </a:r>
            <a:endParaRPr sz="2400">
              <a:latin typeface="微軟正黑體"/>
              <a:cs typeface="微軟正黑體"/>
            </a:endParaRPr>
          </a:p>
        </p:txBody>
      </p:sp>
      <p:sp>
        <p:nvSpPr>
          <p:cNvPr id="16" name="object 16"/>
          <p:cNvSpPr/>
          <p:nvPr/>
        </p:nvSpPr>
        <p:spPr>
          <a:xfrm>
            <a:off x="16421" y="16423"/>
            <a:ext cx="221157" cy="221157"/>
          </a:xfrm>
          <a:custGeom>
            <a:avLst/>
            <a:gdLst/>
            <a:ahLst/>
            <a:cxnLst/>
            <a:rect l="l" t="t" r="r" b="b"/>
            <a:pathLst>
              <a:path w="221157" h="221157">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157" h="221157">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157" h="221157">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7F00"/>
          </a:solidFill>
        </p:spPr>
        <p:txBody>
          <a:bodyPr wrap="square" lIns="0" tIns="0" rIns="0" bIns="0" rtlCol="0">
            <a:noAutofit/>
          </a:bodyPr>
          <a:lstStyle/>
          <a:p/>
        </p:txBody>
      </p:sp>
      <p:sp>
        <p:nvSpPr>
          <p:cNvPr id="17" name="object 17"/>
          <p:cNvSpPr/>
          <p:nvPr/>
        </p:nvSpPr>
        <p:spPr>
          <a:xfrm>
            <a:off x="41216" y="54114"/>
            <a:ext cx="170590" cy="145848"/>
          </a:xfrm>
          <a:custGeom>
            <a:avLst/>
            <a:gdLst/>
            <a:ahLst/>
            <a:cxnLst/>
            <a:rect l="l" t="t" r="r" b="b"/>
            <a:pathLst>
              <a:path w="170590" h="145848">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noAutofit/>
          </a:bodyPr>
          <a:lstStyle/>
          <a:p/>
        </p:txBody>
      </p:sp>
      <p:sp>
        <p:nvSpPr>
          <p:cNvPr id="18" name="object 18"/>
          <p:cNvSpPr/>
          <p:nvPr/>
        </p:nvSpPr>
        <p:spPr>
          <a:xfrm>
            <a:off x="16421" y="16423"/>
            <a:ext cx="221157" cy="221157"/>
          </a:xfrm>
          <a:custGeom>
            <a:avLst/>
            <a:gdLst/>
            <a:ahLst/>
            <a:cxnLst/>
            <a:rect l="l" t="t" r="r" b="b"/>
            <a:pathLst>
              <a:path w="221157" h="221157">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noAutofit/>
          </a:bodyPr>
          <a:lstStyle/>
          <a:p/>
        </p:txBody>
      </p:sp>
      <p:sp>
        <p:nvSpPr>
          <p:cNvPr id="19" name="object 19"/>
          <p:cNvSpPr txBox="1"/>
          <p:nvPr/>
        </p:nvSpPr>
        <p:spPr>
          <a:xfrm>
            <a:off x="10261600" y="63500"/>
            <a:ext cx="1930400" cy="1219200"/>
          </a:xfrm>
          <a:prstGeom prst="rect">
            <a:avLst/>
          </a:prstGeom>
          <a:ln w="3175">
            <a:solidFill>
              <a:srgbClr val="000000"/>
            </a:solidFill>
          </a:ln>
        </p:spPr>
        <p:txBody>
          <a:bodyPr wrap="square" lIns="0" tIns="0" rIns="0" bIns="0" rtlCol="0" vert="horz">
            <a:noAutofit/>
          </a:bodyPr>
          <a:lstStyle/>
          <a:p>
            <a:pPr marL="25400">
              <a:lnSpc>
                <a:spcPct val="100000"/>
              </a:lnSpc>
            </a:pPr>
            <a:r>
              <a:rPr dirty="0" smtClean="0" sz="800" spc="-290" b="1" i="1">
                <a:latin typeface="Meiryo"/>
                <a:cs typeface="Meiryo"/>
              </a:rPr>
              <a:t>簡報者</a:t>
            </a:r>
            <a:endParaRPr sz="800">
              <a:latin typeface="Meiryo"/>
              <a:cs typeface="Meiryo"/>
            </a:endParaRPr>
          </a:p>
          <a:p>
            <a:pPr marL="25400">
              <a:lnSpc>
                <a:spcPct val="100000"/>
              </a:lnSpc>
              <a:spcBef>
                <a:spcPts val="40"/>
              </a:spcBef>
            </a:pPr>
            <a:r>
              <a:rPr dirty="0" smtClean="0" sz="800" i="1">
                <a:latin typeface="Arial"/>
                <a:cs typeface="Arial"/>
              </a:rPr>
              <a:t>2019-07-12 07:00:45</a:t>
            </a:r>
            <a:endParaRPr sz="800">
              <a:latin typeface="Arial"/>
              <a:cs typeface="Arial"/>
            </a:endParaRPr>
          </a:p>
          <a:p>
            <a:pPr marL="25400">
              <a:lnSpc>
                <a:spcPct val="100000"/>
              </a:lnSpc>
              <a:spcBef>
                <a:spcPts val="40"/>
              </a:spcBef>
            </a:pPr>
            <a:r>
              <a:rPr dirty="0" smtClean="0" sz="1000">
                <a:latin typeface="Arial"/>
                <a:cs typeface="Arial"/>
              </a:rPr>
              <a:t>--------------------------------------------</a:t>
            </a:r>
            <a:endParaRPr sz="1000">
              <a:latin typeface="Arial"/>
              <a:cs typeface="Arial"/>
            </a:endParaRPr>
          </a:p>
          <a:p>
            <a:pPr marL="25400" marR="25400">
              <a:lnSpc>
                <a:spcPct val="100000"/>
              </a:lnSpc>
            </a:pPr>
            <a:r>
              <a:rPr dirty="0" smtClean="0" sz="1000" spc="235">
                <a:latin typeface="Arial"/>
                <a:cs typeface="Arial"/>
              </a:rPr>
              <a:t>1.新修訂之高級中等學校學生學習歷程檔案作業要點。</a:t>
            </a:r>
            <a:endParaRPr sz="1000">
              <a:latin typeface="Arial"/>
              <a:cs typeface="Arial"/>
            </a:endParaRPr>
          </a:p>
          <a:p>
            <a:pPr marL="25400" marR="25400">
              <a:lnSpc>
                <a:spcPct val="100000"/>
              </a:lnSpc>
            </a:pPr>
            <a:r>
              <a:rPr dirty="0" smtClean="0" sz="1000" spc="200">
                <a:latin typeface="Arial"/>
                <a:cs typeface="Arial"/>
              </a:rPr>
              <a:t>2.依發布之作業要點函發學校學生學習歷程檔案作業補充規定(範例)，供各校工作小組參考修訂，並於校務會議修訂校內補充規定。</a:t>
            </a:r>
            <a:endParaRPr sz="1000">
              <a:latin typeface="Arial"/>
              <a:cs typeface="Arial"/>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2743200"/>
          </a:xfrm>
          <a:custGeom>
            <a:avLst/>
            <a:gdLst/>
            <a:ahLst/>
            <a:cxnLst/>
            <a:rect l="l" t="t" r="r" b="b"/>
            <a:pathLst>
              <a:path w="12192000" h="2743200">
                <a:moveTo>
                  <a:pt x="0" y="2743200"/>
                </a:moveTo>
                <a:lnTo>
                  <a:pt x="12192000" y="2743200"/>
                </a:lnTo>
                <a:lnTo>
                  <a:pt x="12192000" y="0"/>
                </a:lnTo>
                <a:lnTo>
                  <a:pt x="0" y="0"/>
                </a:lnTo>
                <a:lnTo>
                  <a:pt x="0" y="2743200"/>
                </a:lnTo>
                <a:close/>
              </a:path>
            </a:pathLst>
          </a:custGeom>
          <a:solidFill>
            <a:srgbClr val="95BC49"/>
          </a:solidFill>
        </p:spPr>
        <p:txBody>
          <a:bodyPr wrap="square" lIns="0" tIns="0" rIns="0" bIns="0" rtlCol="0">
            <a:noAutofit/>
          </a:bodyPr>
          <a:lstStyle/>
          <a:p/>
        </p:txBody>
      </p:sp>
      <p:sp>
        <p:nvSpPr>
          <p:cNvPr id="3" name="object 3"/>
          <p:cNvSpPr/>
          <p:nvPr/>
        </p:nvSpPr>
        <p:spPr>
          <a:xfrm>
            <a:off x="0" y="3590544"/>
            <a:ext cx="12192000" cy="3267455"/>
          </a:xfrm>
          <a:custGeom>
            <a:avLst/>
            <a:gdLst/>
            <a:ahLst/>
            <a:cxnLst/>
            <a:rect l="l" t="t" r="r" b="b"/>
            <a:pathLst>
              <a:path w="12192000" h="3267455">
                <a:moveTo>
                  <a:pt x="0" y="3267455"/>
                </a:moveTo>
                <a:lnTo>
                  <a:pt x="12192000" y="3267455"/>
                </a:lnTo>
                <a:lnTo>
                  <a:pt x="12192000" y="0"/>
                </a:lnTo>
                <a:lnTo>
                  <a:pt x="0" y="0"/>
                </a:lnTo>
                <a:lnTo>
                  <a:pt x="0" y="3267455"/>
                </a:lnTo>
                <a:close/>
              </a:path>
            </a:pathLst>
          </a:custGeom>
          <a:solidFill>
            <a:srgbClr val="95BC49"/>
          </a:solidFill>
        </p:spPr>
        <p:txBody>
          <a:bodyPr wrap="square" lIns="0" tIns="0" rIns="0" bIns="0" rtlCol="0">
            <a:noAutofit/>
          </a:bodyPr>
          <a:lstStyle/>
          <a:p/>
        </p:txBody>
      </p:sp>
      <p:sp>
        <p:nvSpPr>
          <p:cNvPr id="4" name="object 4"/>
          <p:cNvSpPr/>
          <p:nvPr/>
        </p:nvSpPr>
        <p:spPr>
          <a:xfrm>
            <a:off x="0" y="2743200"/>
            <a:ext cx="12192000" cy="847344"/>
          </a:xfrm>
          <a:custGeom>
            <a:avLst/>
            <a:gdLst/>
            <a:ahLst/>
            <a:cxnLst/>
            <a:rect l="l" t="t" r="r" b="b"/>
            <a:pathLst>
              <a:path w="12192000" h="847344">
                <a:moveTo>
                  <a:pt x="0" y="847344"/>
                </a:moveTo>
                <a:lnTo>
                  <a:pt x="12192000" y="847344"/>
                </a:lnTo>
                <a:lnTo>
                  <a:pt x="12192000" y="0"/>
                </a:lnTo>
                <a:lnTo>
                  <a:pt x="0" y="0"/>
                </a:lnTo>
                <a:lnTo>
                  <a:pt x="0" y="847344"/>
                </a:lnTo>
                <a:close/>
              </a:path>
            </a:pathLst>
          </a:custGeom>
          <a:solidFill>
            <a:srgbClr val="708F35"/>
          </a:solidFill>
        </p:spPr>
        <p:txBody>
          <a:bodyPr wrap="square" lIns="0" tIns="0" rIns="0" bIns="0" rtlCol="0">
            <a:noAutofit/>
          </a:bodyPr>
          <a:lstStyle/>
          <a:p/>
        </p:txBody>
      </p:sp>
      <p:sp>
        <p:nvSpPr>
          <p:cNvPr id="5" name="object 5"/>
          <p:cNvSpPr txBox="1"/>
          <p:nvPr/>
        </p:nvSpPr>
        <p:spPr>
          <a:xfrm>
            <a:off x="8607821" y="1865641"/>
            <a:ext cx="3076575" cy="906780"/>
          </a:xfrm>
          <a:prstGeom prst="rect">
            <a:avLst/>
          </a:prstGeom>
        </p:spPr>
        <p:txBody>
          <a:bodyPr wrap="square" lIns="0" tIns="0" rIns="0" bIns="0" rtlCol="0" vert="horz">
            <a:noAutofit/>
          </a:bodyPr>
          <a:lstStyle/>
          <a:p>
            <a:pPr marL="12700">
              <a:lnSpc>
                <a:spcPts val="7140"/>
              </a:lnSpc>
            </a:pPr>
            <a:r>
              <a:rPr dirty="0" smtClean="0" sz="6000" spc="-145">
                <a:solidFill>
                  <a:srgbClr val="FFFFFF"/>
                </a:solidFill>
                <a:latin typeface="Impact"/>
                <a:cs typeface="Impact"/>
              </a:rPr>
              <a:t>P</a:t>
            </a:r>
            <a:r>
              <a:rPr dirty="0" smtClean="0" sz="6000" spc="0">
                <a:solidFill>
                  <a:srgbClr val="FFFFFF"/>
                </a:solidFill>
                <a:latin typeface="Impact"/>
                <a:cs typeface="Impact"/>
              </a:rPr>
              <a:t>A</a:t>
            </a:r>
            <a:r>
              <a:rPr dirty="0" smtClean="0" sz="6000" spc="-10">
                <a:solidFill>
                  <a:srgbClr val="FFFFFF"/>
                </a:solidFill>
                <a:latin typeface="Impact"/>
                <a:cs typeface="Impact"/>
              </a:rPr>
              <a:t>R</a:t>
            </a:r>
            <a:r>
              <a:rPr dirty="0" smtClean="0" sz="6000" spc="0">
                <a:solidFill>
                  <a:srgbClr val="FFFFFF"/>
                </a:solidFill>
                <a:latin typeface="Impact"/>
                <a:cs typeface="Impact"/>
              </a:rPr>
              <a:t>T</a:t>
            </a:r>
            <a:r>
              <a:rPr dirty="0" smtClean="0" sz="6000" spc="5">
                <a:solidFill>
                  <a:srgbClr val="FFFFFF"/>
                </a:solidFill>
                <a:latin typeface="Impact"/>
                <a:cs typeface="Impact"/>
              </a:rPr>
              <a:t> </a:t>
            </a:r>
            <a:r>
              <a:rPr dirty="0" smtClean="0" sz="6000" spc="125">
                <a:solidFill>
                  <a:srgbClr val="FFFFFF"/>
                </a:solidFill>
                <a:latin typeface="Impact"/>
                <a:cs typeface="Impact"/>
              </a:rPr>
              <a:t>T</a:t>
            </a:r>
            <a:r>
              <a:rPr dirty="0" smtClean="0" sz="6000" spc="0">
                <a:solidFill>
                  <a:srgbClr val="FFFFFF"/>
                </a:solidFill>
                <a:latin typeface="Impact"/>
                <a:cs typeface="Impact"/>
              </a:rPr>
              <a:t>WO</a:t>
            </a:r>
            <a:endParaRPr sz="6000">
              <a:latin typeface="Impact"/>
              <a:cs typeface="Impact"/>
            </a:endParaRPr>
          </a:p>
        </p:txBody>
      </p:sp>
      <p:sp>
        <p:nvSpPr>
          <p:cNvPr id="6" name="object 6"/>
          <p:cNvSpPr/>
          <p:nvPr/>
        </p:nvSpPr>
        <p:spPr>
          <a:xfrm>
            <a:off x="0" y="0"/>
            <a:ext cx="8199118" cy="6858000"/>
          </a:xfrm>
          <a:prstGeom prst="rect">
            <a:avLst/>
          </a:prstGeom>
          <a:blipFill>
            <a:blip r:embed="rId2" cstate="print"/>
            <a:stretch>
              <a:fillRect/>
            </a:stretch>
          </a:blipFill>
        </p:spPr>
        <p:txBody>
          <a:bodyPr wrap="square" lIns="0" tIns="0" rIns="0" bIns="0" rtlCol="0">
            <a:noAutofit/>
          </a:bodyPr>
          <a:lstStyle/>
          <a:p/>
        </p:txBody>
      </p:sp>
      <p:sp>
        <p:nvSpPr>
          <p:cNvPr id="7" name="object 7"/>
          <p:cNvSpPr/>
          <p:nvPr/>
        </p:nvSpPr>
        <p:spPr>
          <a:xfrm>
            <a:off x="967308" y="737064"/>
            <a:ext cx="2955086" cy="5207000"/>
          </a:xfrm>
          <a:custGeom>
            <a:avLst/>
            <a:gdLst/>
            <a:ahLst/>
            <a:cxnLst/>
            <a:rect l="l" t="t" r="r" b="b"/>
            <a:pathLst>
              <a:path w="2955086" h="5207000">
                <a:moveTo>
                  <a:pt x="1785792" y="5194300"/>
                </a:moveTo>
                <a:lnTo>
                  <a:pt x="1154201" y="5194300"/>
                </a:lnTo>
                <a:lnTo>
                  <a:pt x="1206701" y="5207000"/>
                </a:lnTo>
                <a:lnTo>
                  <a:pt x="1738589" y="5207000"/>
                </a:lnTo>
                <a:lnTo>
                  <a:pt x="1785792" y="5194300"/>
                </a:lnTo>
                <a:close/>
              </a:path>
              <a:path w="2955086" h="5207000">
                <a:moveTo>
                  <a:pt x="1252728" y="3124199"/>
                </a:moveTo>
                <a:lnTo>
                  <a:pt x="0" y="3124199"/>
                </a:lnTo>
                <a:lnTo>
                  <a:pt x="44" y="3530600"/>
                </a:lnTo>
                <a:lnTo>
                  <a:pt x="267" y="3594100"/>
                </a:lnTo>
                <a:lnTo>
                  <a:pt x="1069" y="3657600"/>
                </a:lnTo>
                <a:lnTo>
                  <a:pt x="2406" y="3721100"/>
                </a:lnTo>
                <a:lnTo>
                  <a:pt x="4278" y="3784600"/>
                </a:lnTo>
                <a:lnTo>
                  <a:pt x="6684" y="3848100"/>
                </a:lnTo>
                <a:lnTo>
                  <a:pt x="9625" y="3911600"/>
                </a:lnTo>
                <a:lnTo>
                  <a:pt x="13102" y="3962400"/>
                </a:lnTo>
                <a:lnTo>
                  <a:pt x="17113" y="4025900"/>
                </a:lnTo>
                <a:lnTo>
                  <a:pt x="21659" y="4076700"/>
                </a:lnTo>
                <a:lnTo>
                  <a:pt x="26739" y="4127500"/>
                </a:lnTo>
                <a:lnTo>
                  <a:pt x="32355" y="4178300"/>
                </a:lnTo>
                <a:lnTo>
                  <a:pt x="38506" y="4229100"/>
                </a:lnTo>
                <a:lnTo>
                  <a:pt x="45191" y="4267200"/>
                </a:lnTo>
                <a:lnTo>
                  <a:pt x="52412" y="4305300"/>
                </a:lnTo>
                <a:lnTo>
                  <a:pt x="60168" y="4356100"/>
                </a:lnTo>
                <a:lnTo>
                  <a:pt x="68458" y="4394200"/>
                </a:lnTo>
                <a:lnTo>
                  <a:pt x="77284" y="4432300"/>
                </a:lnTo>
                <a:lnTo>
                  <a:pt x="86645" y="4457700"/>
                </a:lnTo>
                <a:lnTo>
                  <a:pt x="96541" y="4495800"/>
                </a:lnTo>
                <a:lnTo>
                  <a:pt x="106972" y="4521200"/>
                </a:lnTo>
                <a:lnTo>
                  <a:pt x="118251" y="4546600"/>
                </a:lnTo>
                <a:lnTo>
                  <a:pt x="130694" y="4584700"/>
                </a:lnTo>
                <a:lnTo>
                  <a:pt x="159067" y="4635500"/>
                </a:lnTo>
                <a:lnTo>
                  <a:pt x="192090" y="4686300"/>
                </a:lnTo>
                <a:lnTo>
                  <a:pt x="229765" y="4737100"/>
                </a:lnTo>
                <a:lnTo>
                  <a:pt x="272091" y="4787900"/>
                </a:lnTo>
                <a:lnTo>
                  <a:pt x="319068" y="4838700"/>
                </a:lnTo>
                <a:lnTo>
                  <a:pt x="370696" y="4889500"/>
                </a:lnTo>
                <a:lnTo>
                  <a:pt x="398254" y="4902200"/>
                </a:lnTo>
                <a:lnTo>
                  <a:pt x="426976" y="4927600"/>
                </a:lnTo>
                <a:lnTo>
                  <a:pt x="456860" y="4953000"/>
                </a:lnTo>
                <a:lnTo>
                  <a:pt x="487907" y="4978400"/>
                </a:lnTo>
                <a:lnTo>
                  <a:pt x="520118" y="4991100"/>
                </a:lnTo>
                <a:lnTo>
                  <a:pt x="553491" y="5016500"/>
                </a:lnTo>
                <a:lnTo>
                  <a:pt x="588085" y="5029200"/>
                </a:lnTo>
                <a:lnTo>
                  <a:pt x="623958" y="5054600"/>
                </a:lnTo>
                <a:lnTo>
                  <a:pt x="661111" y="5067300"/>
                </a:lnTo>
                <a:lnTo>
                  <a:pt x="699542" y="5080000"/>
                </a:lnTo>
                <a:lnTo>
                  <a:pt x="739252" y="5105400"/>
                </a:lnTo>
                <a:lnTo>
                  <a:pt x="780242" y="5118100"/>
                </a:lnTo>
                <a:lnTo>
                  <a:pt x="866057" y="5143500"/>
                </a:lnTo>
                <a:lnTo>
                  <a:pt x="956989" y="5168900"/>
                </a:lnTo>
                <a:lnTo>
                  <a:pt x="1004373" y="5168900"/>
                </a:lnTo>
                <a:lnTo>
                  <a:pt x="1102979" y="5194300"/>
                </a:lnTo>
                <a:lnTo>
                  <a:pt x="1832049" y="5194300"/>
                </a:lnTo>
                <a:lnTo>
                  <a:pt x="1877360" y="5181600"/>
                </a:lnTo>
                <a:lnTo>
                  <a:pt x="1921725" y="5181600"/>
                </a:lnTo>
                <a:lnTo>
                  <a:pt x="2007619" y="5156200"/>
                </a:lnTo>
                <a:lnTo>
                  <a:pt x="2049147" y="5156200"/>
                </a:lnTo>
                <a:lnTo>
                  <a:pt x="2129367" y="5130800"/>
                </a:lnTo>
                <a:lnTo>
                  <a:pt x="2205803" y="5105400"/>
                </a:lnTo>
                <a:lnTo>
                  <a:pt x="2278457" y="5080000"/>
                </a:lnTo>
                <a:lnTo>
                  <a:pt x="2313365" y="5054600"/>
                </a:lnTo>
                <a:lnTo>
                  <a:pt x="2347328" y="5041900"/>
                </a:lnTo>
                <a:lnTo>
                  <a:pt x="2380320" y="5029200"/>
                </a:lnTo>
                <a:lnTo>
                  <a:pt x="2412320" y="5003800"/>
                </a:lnTo>
                <a:lnTo>
                  <a:pt x="2443327" y="4991100"/>
                </a:lnTo>
                <a:lnTo>
                  <a:pt x="2473343" y="4965700"/>
                </a:lnTo>
                <a:lnTo>
                  <a:pt x="2502366" y="4940300"/>
                </a:lnTo>
                <a:lnTo>
                  <a:pt x="2530397" y="4927600"/>
                </a:lnTo>
                <a:lnTo>
                  <a:pt x="2583483" y="4876800"/>
                </a:lnTo>
                <a:lnTo>
                  <a:pt x="2632600" y="4826000"/>
                </a:lnTo>
                <a:lnTo>
                  <a:pt x="2677748" y="4775200"/>
                </a:lnTo>
                <a:lnTo>
                  <a:pt x="2718927" y="4724400"/>
                </a:lnTo>
                <a:lnTo>
                  <a:pt x="2756137" y="4660900"/>
                </a:lnTo>
                <a:lnTo>
                  <a:pt x="2773254" y="4635500"/>
                </a:lnTo>
                <a:lnTo>
                  <a:pt x="2789378" y="4597400"/>
                </a:lnTo>
                <a:lnTo>
                  <a:pt x="2804510" y="4572000"/>
                </a:lnTo>
                <a:lnTo>
                  <a:pt x="2818650" y="4533900"/>
                </a:lnTo>
                <a:lnTo>
                  <a:pt x="2831953" y="4508500"/>
                </a:lnTo>
                <a:lnTo>
                  <a:pt x="2844573" y="4470400"/>
                </a:lnTo>
                <a:lnTo>
                  <a:pt x="2856511" y="4432300"/>
                </a:lnTo>
                <a:lnTo>
                  <a:pt x="1383135" y="4432300"/>
                </a:lnTo>
                <a:lnTo>
                  <a:pt x="1370303" y="4419600"/>
                </a:lnTo>
                <a:lnTo>
                  <a:pt x="1358286" y="4419600"/>
                </a:lnTo>
                <a:lnTo>
                  <a:pt x="1347083" y="4406900"/>
                </a:lnTo>
                <a:lnTo>
                  <a:pt x="1336696" y="4406900"/>
                </a:lnTo>
                <a:lnTo>
                  <a:pt x="1327124" y="4394200"/>
                </a:lnTo>
                <a:lnTo>
                  <a:pt x="1318367" y="4394200"/>
                </a:lnTo>
                <a:lnTo>
                  <a:pt x="1310425" y="4381500"/>
                </a:lnTo>
                <a:lnTo>
                  <a:pt x="1303297" y="4368800"/>
                </a:lnTo>
                <a:lnTo>
                  <a:pt x="1296985" y="4356100"/>
                </a:lnTo>
                <a:lnTo>
                  <a:pt x="1291488" y="4356100"/>
                </a:lnTo>
                <a:lnTo>
                  <a:pt x="1280735" y="4318000"/>
                </a:lnTo>
                <a:lnTo>
                  <a:pt x="1271724" y="4279900"/>
                </a:lnTo>
                <a:lnTo>
                  <a:pt x="1269108" y="4254500"/>
                </a:lnTo>
                <a:lnTo>
                  <a:pt x="1266685" y="4241800"/>
                </a:lnTo>
                <a:lnTo>
                  <a:pt x="1264456" y="4216400"/>
                </a:lnTo>
                <a:lnTo>
                  <a:pt x="1262421" y="4203700"/>
                </a:lnTo>
                <a:lnTo>
                  <a:pt x="1260579" y="4178300"/>
                </a:lnTo>
                <a:lnTo>
                  <a:pt x="1258932" y="4152900"/>
                </a:lnTo>
                <a:lnTo>
                  <a:pt x="1257478" y="4140200"/>
                </a:lnTo>
                <a:lnTo>
                  <a:pt x="1256218" y="4114800"/>
                </a:lnTo>
                <a:lnTo>
                  <a:pt x="1255151" y="4089400"/>
                </a:lnTo>
                <a:lnTo>
                  <a:pt x="1254279" y="4051300"/>
                </a:lnTo>
                <a:lnTo>
                  <a:pt x="1253600" y="4025900"/>
                </a:lnTo>
                <a:lnTo>
                  <a:pt x="1253115" y="4000500"/>
                </a:lnTo>
                <a:lnTo>
                  <a:pt x="1252824" y="3962400"/>
                </a:lnTo>
                <a:lnTo>
                  <a:pt x="1252728" y="3124199"/>
                </a:lnTo>
                <a:close/>
              </a:path>
              <a:path w="2955086" h="5207000">
                <a:moveTo>
                  <a:pt x="2832524" y="774699"/>
                </a:moveTo>
                <a:lnTo>
                  <a:pt x="1547589" y="774699"/>
                </a:lnTo>
                <a:lnTo>
                  <a:pt x="1560106" y="787399"/>
                </a:lnTo>
                <a:lnTo>
                  <a:pt x="1583496" y="787399"/>
                </a:lnTo>
                <a:lnTo>
                  <a:pt x="1594369" y="800099"/>
                </a:lnTo>
                <a:lnTo>
                  <a:pt x="1604693" y="812799"/>
                </a:lnTo>
                <a:lnTo>
                  <a:pt x="1614469" y="812799"/>
                </a:lnTo>
                <a:lnTo>
                  <a:pt x="1623697" y="825499"/>
                </a:lnTo>
                <a:lnTo>
                  <a:pt x="1632376" y="838199"/>
                </a:lnTo>
                <a:lnTo>
                  <a:pt x="1640508" y="838199"/>
                </a:lnTo>
                <a:lnTo>
                  <a:pt x="1648091" y="850899"/>
                </a:lnTo>
                <a:lnTo>
                  <a:pt x="1653381" y="863599"/>
                </a:lnTo>
                <a:lnTo>
                  <a:pt x="1658400" y="876299"/>
                </a:lnTo>
                <a:lnTo>
                  <a:pt x="1663147" y="888999"/>
                </a:lnTo>
                <a:lnTo>
                  <a:pt x="1667623" y="888999"/>
                </a:lnTo>
                <a:lnTo>
                  <a:pt x="1671828" y="901699"/>
                </a:lnTo>
                <a:lnTo>
                  <a:pt x="1675761" y="914399"/>
                </a:lnTo>
                <a:lnTo>
                  <a:pt x="1679423" y="939799"/>
                </a:lnTo>
                <a:lnTo>
                  <a:pt x="1682814" y="952499"/>
                </a:lnTo>
                <a:lnTo>
                  <a:pt x="1685934" y="965199"/>
                </a:lnTo>
                <a:lnTo>
                  <a:pt x="1688782" y="977899"/>
                </a:lnTo>
                <a:lnTo>
                  <a:pt x="1691359" y="1003299"/>
                </a:lnTo>
                <a:lnTo>
                  <a:pt x="1693665" y="1015999"/>
                </a:lnTo>
                <a:lnTo>
                  <a:pt x="1695699" y="1041399"/>
                </a:lnTo>
                <a:lnTo>
                  <a:pt x="1697463" y="1054099"/>
                </a:lnTo>
                <a:lnTo>
                  <a:pt x="1698955" y="1079499"/>
                </a:lnTo>
                <a:lnTo>
                  <a:pt x="1701125" y="1130299"/>
                </a:lnTo>
                <a:lnTo>
                  <a:pt x="1702210" y="1181099"/>
                </a:lnTo>
                <a:lnTo>
                  <a:pt x="1702229" y="1498599"/>
                </a:lnTo>
                <a:lnTo>
                  <a:pt x="1701876" y="1523999"/>
                </a:lnTo>
                <a:lnTo>
                  <a:pt x="1701285" y="1549399"/>
                </a:lnTo>
                <a:lnTo>
                  <a:pt x="1700452" y="1574799"/>
                </a:lnTo>
                <a:lnTo>
                  <a:pt x="1699373" y="1600199"/>
                </a:lnTo>
                <a:lnTo>
                  <a:pt x="1698046" y="1612899"/>
                </a:lnTo>
                <a:lnTo>
                  <a:pt x="1696467" y="1638299"/>
                </a:lnTo>
                <a:lnTo>
                  <a:pt x="1694633" y="1650999"/>
                </a:lnTo>
                <a:lnTo>
                  <a:pt x="1692541" y="1676399"/>
                </a:lnTo>
                <a:lnTo>
                  <a:pt x="1690188" y="1689099"/>
                </a:lnTo>
                <a:lnTo>
                  <a:pt x="1687570" y="1714499"/>
                </a:lnTo>
                <a:lnTo>
                  <a:pt x="1684684" y="1727199"/>
                </a:lnTo>
                <a:lnTo>
                  <a:pt x="1681527" y="1739899"/>
                </a:lnTo>
                <a:lnTo>
                  <a:pt x="1678095" y="1765299"/>
                </a:lnTo>
                <a:lnTo>
                  <a:pt x="1674386" y="1777999"/>
                </a:lnTo>
                <a:lnTo>
                  <a:pt x="1670396" y="1790699"/>
                </a:lnTo>
                <a:lnTo>
                  <a:pt x="1666123" y="1803399"/>
                </a:lnTo>
                <a:lnTo>
                  <a:pt x="1661562" y="1828799"/>
                </a:lnTo>
                <a:lnTo>
                  <a:pt x="1645486" y="1866899"/>
                </a:lnTo>
                <a:lnTo>
                  <a:pt x="1632067" y="1892299"/>
                </a:lnTo>
                <a:lnTo>
                  <a:pt x="1624728" y="1892299"/>
                </a:lnTo>
                <a:lnTo>
                  <a:pt x="1616968" y="1904999"/>
                </a:lnTo>
                <a:lnTo>
                  <a:pt x="1608789" y="1917699"/>
                </a:lnTo>
                <a:lnTo>
                  <a:pt x="1600189" y="1930399"/>
                </a:lnTo>
                <a:lnTo>
                  <a:pt x="1591170" y="1943099"/>
                </a:lnTo>
                <a:lnTo>
                  <a:pt x="1581731" y="1943099"/>
                </a:lnTo>
                <a:lnTo>
                  <a:pt x="1571871" y="1955799"/>
                </a:lnTo>
                <a:lnTo>
                  <a:pt x="1561592" y="1955799"/>
                </a:lnTo>
                <a:lnTo>
                  <a:pt x="1550893" y="1968499"/>
                </a:lnTo>
                <a:lnTo>
                  <a:pt x="1539773" y="1968499"/>
                </a:lnTo>
                <a:lnTo>
                  <a:pt x="1528234" y="1981199"/>
                </a:lnTo>
                <a:lnTo>
                  <a:pt x="1516275" y="1981199"/>
                </a:lnTo>
                <a:lnTo>
                  <a:pt x="1503895" y="1993899"/>
                </a:lnTo>
                <a:lnTo>
                  <a:pt x="1464594" y="1993899"/>
                </a:lnTo>
                <a:lnTo>
                  <a:pt x="1448082" y="2006599"/>
                </a:lnTo>
                <a:lnTo>
                  <a:pt x="1339941" y="2006599"/>
                </a:lnTo>
                <a:lnTo>
                  <a:pt x="1313197" y="2019299"/>
                </a:lnTo>
                <a:lnTo>
                  <a:pt x="951953" y="2019299"/>
                </a:lnTo>
                <a:lnTo>
                  <a:pt x="951953" y="2755899"/>
                </a:lnTo>
                <a:lnTo>
                  <a:pt x="1206465" y="2755899"/>
                </a:lnTo>
                <a:lnTo>
                  <a:pt x="1232907" y="2768599"/>
                </a:lnTo>
                <a:lnTo>
                  <a:pt x="1326737" y="2768599"/>
                </a:lnTo>
                <a:lnTo>
                  <a:pt x="1347210" y="2781299"/>
                </a:lnTo>
                <a:lnTo>
                  <a:pt x="1401467" y="2781299"/>
                </a:lnTo>
                <a:lnTo>
                  <a:pt x="1417165" y="2793999"/>
                </a:lnTo>
                <a:lnTo>
                  <a:pt x="1444980" y="2793999"/>
                </a:lnTo>
                <a:lnTo>
                  <a:pt x="1457539" y="2806699"/>
                </a:lnTo>
                <a:lnTo>
                  <a:pt x="1469788" y="2806699"/>
                </a:lnTo>
                <a:lnTo>
                  <a:pt x="1481726" y="2819399"/>
                </a:lnTo>
                <a:lnTo>
                  <a:pt x="1493355" y="2819399"/>
                </a:lnTo>
                <a:lnTo>
                  <a:pt x="1504673" y="2832099"/>
                </a:lnTo>
                <a:lnTo>
                  <a:pt x="1515682" y="2832099"/>
                </a:lnTo>
                <a:lnTo>
                  <a:pt x="1526380" y="2844799"/>
                </a:lnTo>
                <a:lnTo>
                  <a:pt x="1536768" y="2844799"/>
                </a:lnTo>
                <a:lnTo>
                  <a:pt x="1546845" y="2857499"/>
                </a:lnTo>
                <a:lnTo>
                  <a:pt x="1556613" y="2870199"/>
                </a:lnTo>
                <a:lnTo>
                  <a:pt x="1566071" y="2870199"/>
                </a:lnTo>
                <a:lnTo>
                  <a:pt x="1575218" y="2882899"/>
                </a:lnTo>
                <a:lnTo>
                  <a:pt x="1584055" y="2895599"/>
                </a:lnTo>
                <a:lnTo>
                  <a:pt x="1592583" y="2908299"/>
                </a:lnTo>
                <a:lnTo>
                  <a:pt x="1600800" y="2908299"/>
                </a:lnTo>
                <a:lnTo>
                  <a:pt x="1623590" y="2946399"/>
                </a:lnTo>
                <a:lnTo>
                  <a:pt x="1643581" y="2984499"/>
                </a:lnTo>
                <a:lnTo>
                  <a:pt x="1655302" y="3022599"/>
                </a:lnTo>
                <a:lnTo>
                  <a:pt x="1660673" y="3035299"/>
                </a:lnTo>
                <a:lnTo>
                  <a:pt x="1665720" y="3047999"/>
                </a:lnTo>
                <a:lnTo>
                  <a:pt x="1670440" y="3073399"/>
                </a:lnTo>
                <a:lnTo>
                  <a:pt x="1674835" y="3086099"/>
                </a:lnTo>
                <a:lnTo>
                  <a:pt x="1678905" y="3111499"/>
                </a:lnTo>
                <a:lnTo>
                  <a:pt x="1682649" y="3124199"/>
                </a:lnTo>
                <a:lnTo>
                  <a:pt x="1686067" y="3149599"/>
                </a:lnTo>
                <a:lnTo>
                  <a:pt x="1691928" y="3187699"/>
                </a:lnTo>
                <a:lnTo>
                  <a:pt x="1696485" y="3238499"/>
                </a:lnTo>
                <a:lnTo>
                  <a:pt x="1699741" y="3289300"/>
                </a:lnTo>
                <a:lnTo>
                  <a:pt x="1701694" y="3340100"/>
                </a:lnTo>
                <a:lnTo>
                  <a:pt x="1702229" y="3784600"/>
                </a:lnTo>
                <a:lnTo>
                  <a:pt x="1701876" y="3835400"/>
                </a:lnTo>
                <a:lnTo>
                  <a:pt x="1701285" y="3873500"/>
                </a:lnTo>
                <a:lnTo>
                  <a:pt x="1700452" y="3911600"/>
                </a:lnTo>
                <a:lnTo>
                  <a:pt x="1699373" y="3962400"/>
                </a:lnTo>
                <a:lnTo>
                  <a:pt x="1698046" y="4000500"/>
                </a:lnTo>
                <a:lnTo>
                  <a:pt x="1696467" y="4025900"/>
                </a:lnTo>
                <a:lnTo>
                  <a:pt x="1694632" y="4064000"/>
                </a:lnTo>
                <a:lnTo>
                  <a:pt x="1692540" y="4102100"/>
                </a:lnTo>
                <a:lnTo>
                  <a:pt x="1687567" y="4152900"/>
                </a:lnTo>
                <a:lnTo>
                  <a:pt x="1681522" y="4203700"/>
                </a:lnTo>
                <a:lnTo>
                  <a:pt x="1674379" y="4254500"/>
                </a:lnTo>
                <a:lnTo>
                  <a:pt x="1670387" y="4267200"/>
                </a:lnTo>
                <a:lnTo>
                  <a:pt x="1666112" y="4292600"/>
                </a:lnTo>
                <a:lnTo>
                  <a:pt x="1651548" y="4330700"/>
                </a:lnTo>
                <a:lnTo>
                  <a:pt x="1631515" y="4368800"/>
                </a:lnTo>
                <a:lnTo>
                  <a:pt x="1623556" y="4381500"/>
                </a:lnTo>
                <a:lnTo>
                  <a:pt x="1614949" y="4381500"/>
                </a:lnTo>
                <a:lnTo>
                  <a:pt x="1605689" y="4394200"/>
                </a:lnTo>
                <a:lnTo>
                  <a:pt x="1595772" y="4406900"/>
                </a:lnTo>
                <a:lnTo>
                  <a:pt x="1585194" y="4406900"/>
                </a:lnTo>
                <a:lnTo>
                  <a:pt x="1573950" y="4419600"/>
                </a:lnTo>
                <a:lnTo>
                  <a:pt x="1549449" y="4419600"/>
                </a:lnTo>
                <a:lnTo>
                  <a:pt x="1536183" y="4432300"/>
                </a:lnTo>
                <a:lnTo>
                  <a:pt x="2856511" y="4432300"/>
                </a:lnTo>
                <a:lnTo>
                  <a:pt x="2867767" y="4394200"/>
                </a:lnTo>
                <a:lnTo>
                  <a:pt x="2878341" y="4356100"/>
                </a:lnTo>
                <a:lnTo>
                  <a:pt x="2888233" y="4318000"/>
                </a:lnTo>
                <a:lnTo>
                  <a:pt x="2897442" y="4279900"/>
                </a:lnTo>
                <a:lnTo>
                  <a:pt x="2905969" y="4229100"/>
                </a:lnTo>
                <a:lnTo>
                  <a:pt x="2913814" y="4191000"/>
                </a:lnTo>
                <a:lnTo>
                  <a:pt x="2920977" y="4140200"/>
                </a:lnTo>
                <a:lnTo>
                  <a:pt x="2927458" y="4089400"/>
                </a:lnTo>
                <a:lnTo>
                  <a:pt x="2933257" y="4051300"/>
                </a:lnTo>
                <a:lnTo>
                  <a:pt x="2938373" y="4000500"/>
                </a:lnTo>
                <a:lnTo>
                  <a:pt x="2942807" y="3949700"/>
                </a:lnTo>
                <a:lnTo>
                  <a:pt x="2946559" y="3886200"/>
                </a:lnTo>
                <a:lnTo>
                  <a:pt x="2949629" y="3835400"/>
                </a:lnTo>
                <a:lnTo>
                  <a:pt x="2952016" y="3784600"/>
                </a:lnTo>
                <a:lnTo>
                  <a:pt x="2953722" y="3721100"/>
                </a:lnTo>
                <a:lnTo>
                  <a:pt x="2954745" y="3670300"/>
                </a:lnTo>
                <a:lnTo>
                  <a:pt x="2955086" y="3606800"/>
                </a:lnTo>
                <a:lnTo>
                  <a:pt x="2954737" y="3530600"/>
                </a:lnTo>
                <a:lnTo>
                  <a:pt x="2953691" y="3454400"/>
                </a:lnTo>
                <a:lnTo>
                  <a:pt x="2951947" y="3378200"/>
                </a:lnTo>
                <a:lnTo>
                  <a:pt x="2949505" y="3314700"/>
                </a:lnTo>
                <a:lnTo>
                  <a:pt x="2946366" y="3238499"/>
                </a:lnTo>
                <a:lnTo>
                  <a:pt x="2942529" y="3174999"/>
                </a:lnTo>
                <a:lnTo>
                  <a:pt x="2937994" y="3111499"/>
                </a:lnTo>
                <a:lnTo>
                  <a:pt x="2932762" y="3060699"/>
                </a:lnTo>
                <a:lnTo>
                  <a:pt x="2926832" y="2997199"/>
                </a:lnTo>
                <a:lnTo>
                  <a:pt x="2920204" y="2946399"/>
                </a:lnTo>
                <a:lnTo>
                  <a:pt x="2912879" y="2895599"/>
                </a:lnTo>
                <a:lnTo>
                  <a:pt x="2904856" y="2857499"/>
                </a:lnTo>
                <a:lnTo>
                  <a:pt x="2896135" y="2806699"/>
                </a:lnTo>
                <a:lnTo>
                  <a:pt x="2886716" y="2768599"/>
                </a:lnTo>
                <a:lnTo>
                  <a:pt x="2876600" y="2730499"/>
                </a:lnTo>
                <a:lnTo>
                  <a:pt x="2865786" y="2692399"/>
                </a:lnTo>
                <a:lnTo>
                  <a:pt x="2854274" y="2666999"/>
                </a:lnTo>
                <a:lnTo>
                  <a:pt x="2842064" y="2628899"/>
                </a:lnTo>
                <a:lnTo>
                  <a:pt x="2829157" y="2603499"/>
                </a:lnTo>
                <a:lnTo>
                  <a:pt x="2815551" y="2578099"/>
                </a:lnTo>
                <a:lnTo>
                  <a:pt x="2801233" y="2565399"/>
                </a:lnTo>
                <a:lnTo>
                  <a:pt x="2786186" y="2539999"/>
                </a:lnTo>
                <a:lnTo>
                  <a:pt x="2770410" y="2527299"/>
                </a:lnTo>
                <a:lnTo>
                  <a:pt x="2753906" y="2501899"/>
                </a:lnTo>
                <a:lnTo>
                  <a:pt x="2736672" y="2476499"/>
                </a:lnTo>
                <a:lnTo>
                  <a:pt x="2718711" y="2463799"/>
                </a:lnTo>
                <a:lnTo>
                  <a:pt x="2700020" y="2451099"/>
                </a:lnTo>
                <a:lnTo>
                  <a:pt x="2680601" y="2425699"/>
                </a:lnTo>
                <a:lnTo>
                  <a:pt x="2660453" y="2412999"/>
                </a:lnTo>
                <a:lnTo>
                  <a:pt x="2639577" y="2400299"/>
                </a:lnTo>
                <a:lnTo>
                  <a:pt x="2617972" y="2374899"/>
                </a:lnTo>
                <a:lnTo>
                  <a:pt x="2572576" y="2349499"/>
                </a:lnTo>
                <a:lnTo>
                  <a:pt x="2524265" y="2324099"/>
                </a:lnTo>
                <a:lnTo>
                  <a:pt x="2473040" y="2298699"/>
                </a:lnTo>
                <a:lnTo>
                  <a:pt x="2418899" y="2273299"/>
                </a:lnTo>
                <a:lnTo>
                  <a:pt x="2390736" y="2273299"/>
                </a:lnTo>
                <a:lnTo>
                  <a:pt x="2419140" y="2247899"/>
                </a:lnTo>
                <a:lnTo>
                  <a:pt x="2446676" y="2235199"/>
                </a:lnTo>
                <a:lnTo>
                  <a:pt x="2473343" y="2222499"/>
                </a:lnTo>
                <a:lnTo>
                  <a:pt x="2499142" y="2209799"/>
                </a:lnTo>
                <a:lnTo>
                  <a:pt x="2524072" y="2184399"/>
                </a:lnTo>
                <a:lnTo>
                  <a:pt x="2548135" y="2171699"/>
                </a:lnTo>
                <a:lnTo>
                  <a:pt x="2571329" y="2158999"/>
                </a:lnTo>
                <a:lnTo>
                  <a:pt x="2593655" y="2133599"/>
                </a:lnTo>
                <a:lnTo>
                  <a:pt x="2615112" y="2120899"/>
                </a:lnTo>
                <a:lnTo>
                  <a:pt x="2635702" y="2108199"/>
                </a:lnTo>
                <a:lnTo>
                  <a:pt x="2655423" y="2082799"/>
                </a:lnTo>
                <a:lnTo>
                  <a:pt x="2674276" y="2070099"/>
                </a:lnTo>
                <a:lnTo>
                  <a:pt x="2692261" y="2057399"/>
                </a:lnTo>
                <a:lnTo>
                  <a:pt x="2709378" y="2031999"/>
                </a:lnTo>
                <a:lnTo>
                  <a:pt x="2725626" y="2019299"/>
                </a:lnTo>
                <a:lnTo>
                  <a:pt x="2741007" y="2006599"/>
                </a:lnTo>
                <a:lnTo>
                  <a:pt x="2755519" y="1981199"/>
                </a:lnTo>
                <a:lnTo>
                  <a:pt x="2769163" y="1968499"/>
                </a:lnTo>
                <a:lnTo>
                  <a:pt x="2781939" y="1943099"/>
                </a:lnTo>
                <a:lnTo>
                  <a:pt x="2793847" y="1930399"/>
                </a:lnTo>
                <a:lnTo>
                  <a:pt x="2805032" y="1904999"/>
                </a:lnTo>
                <a:lnTo>
                  <a:pt x="2825682" y="1866899"/>
                </a:lnTo>
                <a:lnTo>
                  <a:pt x="2844039" y="1816099"/>
                </a:lnTo>
                <a:lnTo>
                  <a:pt x="2860101" y="1765299"/>
                </a:lnTo>
                <a:lnTo>
                  <a:pt x="2873869" y="1714499"/>
                </a:lnTo>
                <a:lnTo>
                  <a:pt x="2879893" y="1676399"/>
                </a:lnTo>
                <a:lnTo>
                  <a:pt x="2885343" y="1650999"/>
                </a:lnTo>
                <a:lnTo>
                  <a:pt x="2890219" y="1612899"/>
                </a:lnTo>
                <a:lnTo>
                  <a:pt x="2894522" y="1587499"/>
                </a:lnTo>
                <a:lnTo>
                  <a:pt x="2898251" y="1549399"/>
                </a:lnTo>
                <a:lnTo>
                  <a:pt x="2901407" y="1511299"/>
                </a:lnTo>
                <a:lnTo>
                  <a:pt x="2903989" y="1473199"/>
                </a:lnTo>
                <a:lnTo>
                  <a:pt x="2905997" y="1435099"/>
                </a:lnTo>
                <a:lnTo>
                  <a:pt x="2907431" y="1396999"/>
                </a:lnTo>
                <a:lnTo>
                  <a:pt x="2908292" y="1358899"/>
                </a:lnTo>
                <a:lnTo>
                  <a:pt x="2908579" y="1320799"/>
                </a:lnTo>
                <a:lnTo>
                  <a:pt x="2907780" y="1257299"/>
                </a:lnTo>
                <a:lnTo>
                  <a:pt x="2905385" y="1193799"/>
                </a:lnTo>
                <a:lnTo>
                  <a:pt x="2901393" y="1142999"/>
                </a:lnTo>
                <a:lnTo>
                  <a:pt x="2895803" y="1079499"/>
                </a:lnTo>
                <a:lnTo>
                  <a:pt x="2888617" y="1028699"/>
                </a:lnTo>
                <a:lnTo>
                  <a:pt x="2879834" y="965199"/>
                </a:lnTo>
                <a:lnTo>
                  <a:pt x="2869453" y="914399"/>
                </a:lnTo>
                <a:lnTo>
                  <a:pt x="2857476" y="863599"/>
                </a:lnTo>
                <a:lnTo>
                  <a:pt x="2843902" y="812799"/>
                </a:lnTo>
                <a:lnTo>
                  <a:pt x="2832524" y="774699"/>
                </a:lnTo>
                <a:close/>
              </a:path>
              <a:path w="2955086" h="5207000">
                <a:moveTo>
                  <a:pt x="1785684" y="12699"/>
                </a:moveTo>
                <a:lnTo>
                  <a:pt x="978769" y="12699"/>
                </a:lnTo>
                <a:lnTo>
                  <a:pt x="862643" y="38099"/>
                </a:lnTo>
                <a:lnTo>
                  <a:pt x="754268" y="63499"/>
                </a:lnTo>
                <a:lnTo>
                  <a:pt x="653646" y="88899"/>
                </a:lnTo>
                <a:lnTo>
                  <a:pt x="606241" y="101599"/>
                </a:lnTo>
                <a:lnTo>
                  <a:pt x="560775" y="114299"/>
                </a:lnTo>
                <a:lnTo>
                  <a:pt x="517246" y="139699"/>
                </a:lnTo>
                <a:lnTo>
                  <a:pt x="475656" y="152399"/>
                </a:lnTo>
                <a:lnTo>
                  <a:pt x="436004" y="177799"/>
                </a:lnTo>
                <a:lnTo>
                  <a:pt x="398290" y="203199"/>
                </a:lnTo>
                <a:lnTo>
                  <a:pt x="362513" y="228599"/>
                </a:lnTo>
                <a:lnTo>
                  <a:pt x="328676" y="241299"/>
                </a:lnTo>
                <a:lnTo>
                  <a:pt x="296630" y="279399"/>
                </a:lnTo>
                <a:lnTo>
                  <a:pt x="266228" y="304799"/>
                </a:lnTo>
                <a:lnTo>
                  <a:pt x="237469" y="330199"/>
                </a:lnTo>
                <a:lnTo>
                  <a:pt x="210354" y="368299"/>
                </a:lnTo>
                <a:lnTo>
                  <a:pt x="184882" y="406399"/>
                </a:lnTo>
                <a:lnTo>
                  <a:pt x="161053" y="444499"/>
                </a:lnTo>
                <a:lnTo>
                  <a:pt x="138867" y="482599"/>
                </a:lnTo>
                <a:lnTo>
                  <a:pt x="118325" y="520699"/>
                </a:lnTo>
                <a:lnTo>
                  <a:pt x="99426" y="571499"/>
                </a:lnTo>
                <a:lnTo>
                  <a:pt x="82170" y="622299"/>
                </a:lnTo>
                <a:lnTo>
                  <a:pt x="66558" y="660399"/>
                </a:lnTo>
                <a:lnTo>
                  <a:pt x="52589" y="723899"/>
                </a:lnTo>
                <a:lnTo>
                  <a:pt x="40263" y="774699"/>
                </a:lnTo>
                <a:lnTo>
                  <a:pt x="29581" y="825499"/>
                </a:lnTo>
                <a:lnTo>
                  <a:pt x="20542" y="888999"/>
                </a:lnTo>
                <a:lnTo>
                  <a:pt x="13147" y="952499"/>
                </a:lnTo>
                <a:lnTo>
                  <a:pt x="7395" y="1015999"/>
                </a:lnTo>
                <a:lnTo>
                  <a:pt x="3286" y="1079499"/>
                </a:lnTo>
                <a:lnTo>
                  <a:pt x="821" y="1142999"/>
                </a:lnTo>
                <a:lnTo>
                  <a:pt x="0" y="1219199"/>
                </a:lnTo>
                <a:lnTo>
                  <a:pt x="0" y="1650999"/>
                </a:lnTo>
                <a:lnTo>
                  <a:pt x="1252728" y="1650999"/>
                </a:lnTo>
                <a:lnTo>
                  <a:pt x="1252848" y="1206499"/>
                </a:lnTo>
                <a:lnTo>
                  <a:pt x="1253212" y="1181099"/>
                </a:lnTo>
                <a:lnTo>
                  <a:pt x="1254679" y="1130299"/>
                </a:lnTo>
                <a:lnTo>
                  <a:pt x="1257151" y="1079499"/>
                </a:lnTo>
                <a:lnTo>
                  <a:pt x="1260648" y="1041399"/>
                </a:lnTo>
                <a:lnTo>
                  <a:pt x="1262788" y="1015999"/>
                </a:lnTo>
                <a:lnTo>
                  <a:pt x="1265192" y="990599"/>
                </a:lnTo>
                <a:lnTo>
                  <a:pt x="1267863" y="977899"/>
                </a:lnTo>
                <a:lnTo>
                  <a:pt x="1270804" y="965199"/>
                </a:lnTo>
                <a:lnTo>
                  <a:pt x="1274017" y="939799"/>
                </a:lnTo>
                <a:lnTo>
                  <a:pt x="1285318" y="901699"/>
                </a:lnTo>
                <a:lnTo>
                  <a:pt x="1299166" y="863599"/>
                </a:lnTo>
                <a:lnTo>
                  <a:pt x="1310818" y="838199"/>
                </a:lnTo>
                <a:lnTo>
                  <a:pt x="1317898" y="838199"/>
                </a:lnTo>
                <a:lnTo>
                  <a:pt x="1325620" y="825499"/>
                </a:lnTo>
                <a:lnTo>
                  <a:pt x="1333998" y="812799"/>
                </a:lnTo>
                <a:lnTo>
                  <a:pt x="1343052" y="812799"/>
                </a:lnTo>
                <a:lnTo>
                  <a:pt x="1352797" y="800099"/>
                </a:lnTo>
                <a:lnTo>
                  <a:pt x="1363251" y="800099"/>
                </a:lnTo>
                <a:lnTo>
                  <a:pt x="1374430" y="787399"/>
                </a:lnTo>
                <a:lnTo>
                  <a:pt x="1399034" y="787399"/>
                </a:lnTo>
                <a:lnTo>
                  <a:pt x="1412493" y="774699"/>
                </a:lnTo>
                <a:lnTo>
                  <a:pt x="2832524" y="774699"/>
                </a:lnTo>
                <a:lnTo>
                  <a:pt x="2828731" y="761999"/>
                </a:lnTo>
                <a:lnTo>
                  <a:pt x="2811963" y="711199"/>
                </a:lnTo>
                <a:lnTo>
                  <a:pt x="2793598" y="673099"/>
                </a:lnTo>
                <a:lnTo>
                  <a:pt x="2773636" y="622299"/>
                </a:lnTo>
                <a:lnTo>
                  <a:pt x="2752077" y="584199"/>
                </a:lnTo>
                <a:lnTo>
                  <a:pt x="2728921" y="533399"/>
                </a:lnTo>
                <a:lnTo>
                  <a:pt x="2704168" y="495299"/>
                </a:lnTo>
                <a:lnTo>
                  <a:pt x="2677818" y="457199"/>
                </a:lnTo>
                <a:lnTo>
                  <a:pt x="2649871" y="419099"/>
                </a:lnTo>
                <a:lnTo>
                  <a:pt x="2620327" y="380999"/>
                </a:lnTo>
                <a:lnTo>
                  <a:pt x="2589187" y="342899"/>
                </a:lnTo>
                <a:lnTo>
                  <a:pt x="2555807" y="304799"/>
                </a:lnTo>
                <a:lnTo>
                  <a:pt x="2519544" y="279399"/>
                </a:lnTo>
                <a:lnTo>
                  <a:pt x="2480397" y="241299"/>
                </a:lnTo>
                <a:lnTo>
                  <a:pt x="2438366" y="215899"/>
                </a:lnTo>
                <a:lnTo>
                  <a:pt x="2393450" y="190499"/>
                </a:lnTo>
                <a:lnTo>
                  <a:pt x="2345651" y="165099"/>
                </a:lnTo>
                <a:lnTo>
                  <a:pt x="2294968" y="139699"/>
                </a:lnTo>
                <a:lnTo>
                  <a:pt x="2241401" y="126999"/>
                </a:lnTo>
                <a:lnTo>
                  <a:pt x="2184951" y="101599"/>
                </a:lnTo>
                <a:lnTo>
                  <a:pt x="2125616" y="76199"/>
                </a:lnTo>
                <a:lnTo>
                  <a:pt x="1998295" y="50799"/>
                </a:lnTo>
                <a:lnTo>
                  <a:pt x="1859438" y="25399"/>
                </a:lnTo>
                <a:lnTo>
                  <a:pt x="1785684" y="12699"/>
                </a:lnTo>
                <a:close/>
              </a:path>
              <a:path w="2955086" h="5207000">
                <a:moveTo>
                  <a:pt x="1629525" y="0"/>
                </a:moveTo>
                <a:lnTo>
                  <a:pt x="1102647" y="0"/>
                </a:lnTo>
                <a:lnTo>
                  <a:pt x="1039739" y="12699"/>
                </a:lnTo>
                <a:lnTo>
                  <a:pt x="1709047" y="12699"/>
                </a:lnTo>
                <a:lnTo>
                  <a:pt x="1629525" y="0"/>
                </a:lnTo>
                <a:close/>
              </a:path>
            </a:pathLst>
          </a:custGeom>
          <a:solidFill>
            <a:srgbClr val="FFFFFF"/>
          </a:solidFill>
        </p:spPr>
        <p:txBody>
          <a:bodyPr wrap="square" lIns="0" tIns="0" rIns="0" bIns="0" rtlCol="0">
            <a:noAutofit/>
          </a:bodyPr>
          <a:lstStyle/>
          <a:p/>
        </p:txBody>
      </p:sp>
      <p:sp>
        <p:nvSpPr>
          <p:cNvPr id="8" name="object 8"/>
          <p:cNvSpPr txBox="1"/>
          <p:nvPr/>
        </p:nvSpPr>
        <p:spPr>
          <a:xfrm>
            <a:off x="5518674" y="2820649"/>
            <a:ext cx="6165850" cy="660400"/>
          </a:xfrm>
          <a:prstGeom prst="rect">
            <a:avLst/>
          </a:prstGeom>
        </p:spPr>
        <p:txBody>
          <a:bodyPr wrap="square" lIns="0" tIns="0" rIns="0" bIns="0" rtlCol="0" vert="horz">
            <a:noAutofit/>
          </a:bodyPr>
          <a:lstStyle/>
          <a:p>
            <a:pPr marL="12700">
              <a:lnSpc>
                <a:spcPct val="100000"/>
              </a:lnSpc>
            </a:pPr>
            <a:r>
              <a:rPr dirty="0" smtClean="0" sz="4250">
                <a:solidFill>
                  <a:srgbClr val="FFFFFF"/>
                </a:solidFill>
                <a:latin typeface="Microsoft YaHei"/>
                <a:cs typeface="Microsoft YaHei"/>
              </a:rPr>
              <a:t>學生學習</a:t>
            </a:r>
            <a:r>
              <a:rPr dirty="0" smtClean="0" sz="4250" spc="-15">
                <a:solidFill>
                  <a:srgbClr val="FFFFFF"/>
                </a:solidFill>
                <a:latin typeface="Microsoft YaHei"/>
                <a:cs typeface="Microsoft YaHei"/>
              </a:rPr>
              <a:t>歷</a:t>
            </a:r>
            <a:r>
              <a:rPr dirty="0" smtClean="0" sz="4250" spc="-15">
                <a:solidFill>
                  <a:srgbClr val="FFFFFF"/>
                </a:solidFill>
                <a:latin typeface="Microsoft YaHei"/>
                <a:cs typeface="Microsoft YaHei"/>
              </a:rPr>
              <a:t>程</a:t>
            </a:r>
            <a:r>
              <a:rPr dirty="0" smtClean="0" sz="4250" spc="-15">
                <a:solidFill>
                  <a:srgbClr val="FFFFFF"/>
                </a:solidFill>
                <a:latin typeface="Microsoft YaHei"/>
                <a:cs typeface="Microsoft YaHei"/>
              </a:rPr>
              <a:t>檔</a:t>
            </a:r>
            <a:r>
              <a:rPr dirty="0" smtClean="0" sz="4250" spc="0">
                <a:solidFill>
                  <a:srgbClr val="FFFFFF"/>
                </a:solidFill>
                <a:latin typeface="Microsoft YaHei"/>
                <a:cs typeface="Microsoft YaHei"/>
              </a:rPr>
              <a:t>案</a:t>
            </a:r>
            <a:r>
              <a:rPr dirty="0" smtClean="0" sz="4250" spc="-10">
                <a:solidFill>
                  <a:srgbClr val="FFFFFF"/>
                </a:solidFill>
                <a:latin typeface="Arial"/>
                <a:cs typeface="Arial"/>
              </a:rPr>
              <a:t>-</a:t>
            </a:r>
            <a:r>
              <a:rPr dirty="0" smtClean="0" sz="4250" spc="0">
                <a:solidFill>
                  <a:srgbClr val="FFFFFF"/>
                </a:solidFill>
                <a:latin typeface="Microsoft YaHei"/>
                <a:cs typeface="Microsoft YaHei"/>
              </a:rPr>
              <a:t>認</a:t>
            </a:r>
            <a:r>
              <a:rPr dirty="0" smtClean="0" sz="4250" spc="-15">
                <a:solidFill>
                  <a:srgbClr val="FFFFFF"/>
                </a:solidFill>
                <a:latin typeface="Microsoft YaHei"/>
                <a:cs typeface="Microsoft YaHei"/>
              </a:rPr>
              <a:t>識篇</a:t>
            </a:r>
            <a:endParaRPr sz="4250">
              <a:latin typeface="Microsoft YaHei"/>
              <a:cs typeface="Microsoft YaHei"/>
            </a:endParaRPr>
          </a:p>
        </p:txBody>
      </p:sp>
      <p:sp>
        <p:nvSpPr>
          <p:cNvPr id="9" name="object 9"/>
          <p:cNvSpPr txBox="1"/>
          <p:nvPr/>
        </p:nvSpPr>
        <p:spPr>
          <a:xfrm>
            <a:off x="7544070" y="3619478"/>
            <a:ext cx="4140200" cy="671195"/>
          </a:xfrm>
          <a:prstGeom prst="rect">
            <a:avLst/>
          </a:prstGeom>
        </p:spPr>
        <p:txBody>
          <a:bodyPr wrap="square" lIns="0" tIns="0" rIns="0" bIns="0" rtlCol="0" vert="horz">
            <a:noAutofit/>
          </a:bodyPr>
          <a:lstStyle/>
          <a:p>
            <a:pPr marL="12700" marR="12700" indent="685800">
              <a:lnSpc>
                <a:spcPct val="120000"/>
              </a:lnSpc>
            </a:pPr>
            <a:r>
              <a:rPr dirty="0" smtClean="0" sz="1800">
                <a:latin typeface="Microsoft YaHei"/>
                <a:cs typeface="Microsoft YaHei"/>
              </a:rPr>
              <a:t>學生學習歷程檔案蒐集哪些資料？</a:t>
            </a:r>
            <a:r>
              <a:rPr dirty="0" smtClean="0" sz="1800">
                <a:latin typeface="Times New Roman"/>
                <a:cs typeface="Times New Roman"/>
              </a:rPr>
              <a:t> </a:t>
            </a:r>
            <a:r>
              <a:rPr dirty="0" smtClean="0" sz="1800">
                <a:latin typeface="Microsoft YaHei"/>
                <a:cs typeface="Microsoft YaHei"/>
              </a:rPr>
              <a:t>我的學習歷程檔案是怎樣被蒐集保存的？</a:t>
            </a:r>
            <a:endParaRPr sz="1800">
              <a:latin typeface="Microsoft YaHei"/>
              <a:cs typeface="Microsoft YaHei"/>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04101" y="199660"/>
            <a:ext cx="263525"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13</a:t>
            </a:r>
            <a:endParaRPr sz="1400">
              <a:latin typeface="Arial Black"/>
              <a:cs typeface="Arial Black"/>
            </a:endParaRPr>
          </a:p>
        </p:txBody>
      </p:sp>
      <p:sp>
        <p:nvSpPr>
          <p:cNvPr id="3" name="object 3"/>
          <p:cNvSpPr txBox="1"/>
          <p:nvPr/>
        </p:nvSpPr>
        <p:spPr>
          <a:xfrm>
            <a:off x="774065" y="287139"/>
            <a:ext cx="6000115" cy="500380"/>
          </a:xfrm>
          <a:prstGeom prst="rect">
            <a:avLst/>
          </a:prstGeom>
        </p:spPr>
        <p:txBody>
          <a:bodyPr wrap="square" lIns="0" tIns="0" rIns="0" bIns="0" rtlCol="0" vert="horz">
            <a:noAutofit/>
          </a:bodyPr>
          <a:lstStyle/>
          <a:p>
            <a:pPr marL="12700">
              <a:lnSpc>
                <a:spcPct val="100000"/>
              </a:lnSpc>
            </a:pPr>
            <a:r>
              <a:rPr dirty="0" smtClean="0" sz="3200" b="1">
                <a:latin typeface="Microsoft YaHei"/>
                <a:cs typeface="Microsoft YaHei"/>
              </a:rPr>
              <a:t>學生學習歷程檔案</a:t>
            </a:r>
            <a:r>
              <a:rPr dirty="0" smtClean="0" sz="3200" b="1">
                <a:solidFill>
                  <a:srgbClr val="0000FF"/>
                </a:solidFill>
                <a:latin typeface="Microsoft YaHei"/>
                <a:cs typeface="Microsoft YaHei"/>
              </a:rPr>
              <a:t>蒐集</a:t>
            </a:r>
            <a:r>
              <a:rPr dirty="0" smtClean="0" sz="3200" spc="-15" b="1">
                <a:solidFill>
                  <a:srgbClr val="0000FF"/>
                </a:solidFill>
                <a:latin typeface="Microsoft YaHei"/>
                <a:cs typeface="Microsoft YaHei"/>
              </a:rPr>
              <a:t>那</a:t>
            </a:r>
            <a:r>
              <a:rPr dirty="0" smtClean="0" sz="3200" spc="0" b="1">
                <a:solidFill>
                  <a:srgbClr val="0000FF"/>
                </a:solidFill>
                <a:latin typeface="Microsoft YaHei"/>
                <a:cs typeface="Microsoft YaHei"/>
              </a:rPr>
              <a:t>些資料</a:t>
            </a:r>
            <a:r>
              <a:rPr dirty="0" smtClean="0" sz="3200" spc="-440" b="1">
                <a:solidFill>
                  <a:srgbClr val="0000FF"/>
                </a:solidFill>
                <a:latin typeface="Microsoft YaHei"/>
                <a:cs typeface="Microsoft YaHei"/>
              </a:rPr>
              <a:t> </a:t>
            </a:r>
            <a:r>
              <a:rPr dirty="0" smtClean="0" sz="3200" spc="0">
                <a:solidFill>
                  <a:srgbClr val="0000FF"/>
                </a:solidFill>
                <a:latin typeface="Impact"/>
                <a:cs typeface="Impact"/>
              </a:rPr>
              <a:t>?</a:t>
            </a:r>
            <a:endParaRPr sz="3200">
              <a:latin typeface="Impact"/>
              <a:cs typeface="Impact"/>
            </a:endParaRPr>
          </a:p>
        </p:txBody>
      </p:sp>
      <p:sp>
        <p:nvSpPr>
          <p:cNvPr id="4" name="object 4"/>
          <p:cNvSpPr/>
          <p:nvPr/>
        </p:nvSpPr>
        <p:spPr>
          <a:xfrm>
            <a:off x="502919" y="1539252"/>
            <a:ext cx="2462783" cy="3002267"/>
          </a:xfrm>
          <a:prstGeom prst="rect">
            <a:avLst/>
          </a:prstGeom>
          <a:blipFill>
            <a:blip r:embed="rId2" cstate="print"/>
            <a:stretch>
              <a:fillRect/>
            </a:stretch>
          </a:blipFill>
        </p:spPr>
        <p:txBody>
          <a:bodyPr wrap="square" lIns="0" tIns="0" rIns="0" bIns="0" rtlCol="0">
            <a:noAutofit/>
          </a:bodyPr>
          <a:lstStyle/>
          <a:p/>
        </p:txBody>
      </p:sp>
      <p:sp>
        <p:nvSpPr>
          <p:cNvPr id="5" name="object 5"/>
          <p:cNvSpPr/>
          <p:nvPr/>
        </p:nvSpPr>
        <p:spPr>
          <a:xfrm>
            <a:off x="564641" y="1581150"/>
            <a:ext cx="2339340" cy="2878836"/>
          </a:xfrm>
          <a:custGeom>
            <a:avLst/>
            <a:gdLst/>
            <a:ahLst/>
            <a:cxnLst/>
            <a:rect l="l" t="t" r="r" b="b"/>
            <a:pathLst>
              <a:path w="2339340" h="2878836">
                <a:moveTo>
                  <a:pt x="0" y="0"/>
                </a:moveTo>
                <a:lnTo>
                  <a:pt x="2339340" y="0"/>
                </a:lnTo>
                <a:lnTo>
                  <a:pt x="2339340" y="2878836"/>
                </a:lnTo>
                <a:lnTo>
                  <a:pt x="0" y="2878836"/>
                </a:lnTo>
                <a:lnTo>
                  <a:pt x="0" y="0"/>
                </a:lnTo>
                <a:close/>
              </a:path>
            </a:pathLst>
          </a:custGeom>
          <a:solidFill>
            <a:srgbClr val="BF3420"/>
          </a:solidFill>
        </p:spPr>
        <p:txBody>
          <a:bodyPr wrap="square" lIns="0" tIns="0" rIns="0" bIns="0" rtlCol="0">
            <a:noAutofit/>
          </a:bodyPr>
          <a:lstStyle/>
          <a:p/>
        </p:txBody>
      </p:sp>
      <p:sp>
        <p:nvSpPr>
          <p:cNvPr id="6" name="object 6"/>
          <p:cNvSpPr/>
          <p:nvPr/>
        </p:nvSpPr>
        <p:spPr>
          <a:xfrm>
            <a:off x="564641" y="1581150"/>
            <a:ext cx="2339340" cy="2878836"/>
          </a:xfrm>
          <a:custGeom>
            <a:avLst/>
            <a:gdLst/>
            <a:ahLst/>
            <a:cxnLst/>
            <a:rect l="l" t="t" r="r" b="b"/>
            <a:pathLst>
              <a:path w="2339340" h="2878836">
                <a:moveTo>
                  <a:pt x="0" y="0"/>
                </a:moveTo>
                <a:lnTo>
                  <a:pt x="2339340" y="0"/>
                </a:lnTo>
                <a:lnTo>
                  <a:pt x="2339340" y="2878836"/>
                </a:lnTo>
                <a:lnTo>
                  <a:pt x="0" y="2878836"/>
                </a:lnTo>
                <a:lnTo>
                  <a:pt x="0" y="0"/>
                </a:lnTo>
                <a:close/>
              </a:path>
            </a:pathLst>
          </a:custGeom>
          <a:ln w="38100">
            <a:solidFill>
              <a:srgbClr val="FFFFFF"/>
            </a:solidFill>
          </a:ln>
        </p:spPr>
        <p:txBody>
          <a:bodyPr wrap="square" lIns="0" tIns="0" rIns="0" bIns="0" rtlCol="0">
            <a:noAutofit/>
          </a:bodyPr>
          <a:lstStyle/>
          <a:p/>
        </p:txBody>
      </p:sp>
      <p:sp>
        <p:nvSpPr>
          <p:cNvPr id="7" name="object 7"/>
          <p:cNvSpPr/>
          <p:nvPr/>
        </p:nvSpPr>
        <p:spPr>
          <a:xfrm>
            <a:off x="877824" y="1309115"/>
            <a:ext cx="1714499" cy="618743"/>
          </a:xfrm>
          <a:prstGeom prst="rect">
            <a:avLst/>
          </a:prstGeom>
          <a:blipFill>
            <a:blip r:embed="rId3" cstate="print"/>
            <a:stretch>
              <a:fillRect/>
            </a:stretch>
          </a:blipFill>
        </p:spPr>
        <p:txBody>
          <a:bodyPr wrap="square" lIns="0" tIns="0" rIns="0" bIns="0" rtlCol="0">
            <a:noAutofit/>
          </a:bodyPr>
          <a:lstStyle/>
          <a:p/>
        </p:txBody>
      </p:sp>
      <p:sp>
        <p:nvSpPr>
          <p:cNvPr id="8" name="object 8"/>
          <p:cNvSpPr/>
          <p:nvPr/>
        </p:nvSpPr>
        <p:spPr>
          <a:xfrm>
            <a:off x="925067" y="1336547"/>
            <a:ext cx="1620012" cy="524255"/>
          </a:xfrm>
          <a:prstGeom prst="rect">
            <a:avLst/>
          </a:prstGeom>
          <a:blipFill>
            <a:blip r:embed="rId4" cstate="print"/>
            <a:stretch>
              <a:fillRect/>
            </a:stretch>
          </a:blipFill>
        </p:spPr>
        <p:txBody>
          <a:bodyPr wrap="square" lIns="0" tIns="0" rIns="0" bIns="0" rtlCol="0">
            <a:noAutofit/>
          </a:bodyPr>
          <a:lstStyle/>
          <a:p/>
        </p:txBody>
      </p:sp>
      <p:sp>
        <p:nvSpPr>
          <p:cNvPr id="9" name="object 9"/>
          <p:cNvSpPr/>
          <p:nvPr/>
        </p:nvSpPr>
        <p:spPr>
          <a:xfrm>
            <a:off x="925067" y="1336547"/>
            <a:ext cx="1620012" cy="524255"/>
          </a:xfrm>
          <a:custGeom>
            <a:avLst/>
            <a:gdLst/>
            <a:ahLst/>
            <a:cxnLst/>
            <a:rect l="l" t="t" r="r" b="b"/>
            <a:pathLst>
              <a:path w="1620012" h="524255">
                <a:moveTo>
                  <a:pt x="0" y="0"/>
                </a:moveTo>
                <a:lnTo>
                  <a:pt x="1620012" y="0"/>
                </a:lnTo>
                <a:lnTo>
                  <a:pt x="1620012" y="524255"/>
                </a:lnTo>
                <a:lnTo>
                  <a:pt x="0" y="524255"/>
                </a:lnTo>
                <a:lnTo>
                  <a:pt x="0" y="0"/>
                </a:lnTo>
                <a:close/>
              </a:path>
            </a:pathLst>
          </a:custGeom>
          <a:ln w="9144">
            <a:solidFill>
              <a:srgbClr val="FDA701"/>
            </a:solidFill>
          </a:ln>
        </p:spPr>
        <p:txBody>
          <a:bodyPr wrap="square" lIns="0" tIns="0" rIns="0" bIns="0" rtlCol="0">
            <a:noAutofit/>
          </a:bodyPr>
          <a:lstStyle/>
          <a:p/>
        </p:txBody>
      </p:sp>
      <p:sp>
        <p:nvSpPr>
          <p:cNvPr id="10" name="object 10"/>
          <p:cNvSpPr txBox="1"/>
          <p:nvPr/>
        </p:nvSpPr>
        <p:spPr>
          <a:xfrm>
            <a:off x="1265421" y="1441694"/>
            <a:ext cx="939800" cy="287020"/>
          </a:xfrm>
          <a:prstGeom prst="rect">
            <a:avLst/>
          </a:prstGeom>
        </p:spPr>
        <p:txBody>
          <a:bodyPr wrap="square" lIns="0" tIns="0" rIns="0" bIns="0" rtlCol="0" vert="horz">
            <a:noAutofit/>
          </a:bodyPr>
          <a:lstStyle/>
          <a:p>
            <a:pPr marL="12700">
              <a:lnSpc>
                <a:spcPct val="100000"/>
              </a:lnSpc>
            </a:pPr>
            <a:r>
              <a:rPr dirty="0" smtClean="0" sz="1800">
                <a:latin typeface="Microsoft YaHei"/>
                <a:cs typeface="Microsoft YaHei"/>
              </a:rPr>
              <a:t>基本資料</a:t>
            </a:r>
            <a:endParaRPr sz="1800">
              <a:latin typeface="Microsoft YaHei"/>
              <a:cs typeface="Microsoft YaHei"/>
            </a:endParaRPr>
          </a:p>
        </p:txBody>
      </p:sp>
      <p:sp>
        <p:nvSpPr>
          <p:cNvPr id="11" name="object 11"/>
          <p:cNvSpPr/>
          <p:nvPr/>
        </p:nvSpPr>
        <p:spPr>
          <a:xfrm>
            <a:off x="3331464" y="1539252"/>
            <a:ext cx="2464307" cy="3002267"/>
          </a:xfrm>
          <a:prstGeom prst="rect">
            <a:avLst/>
          </a:prstGeom>
          <a:blipFill>
            <a:blip r:embed="rId5" cstate="print"/>
            <a:stretch>
              <a:fillRect/>
            </a:stretch>
          </a:blipFill>
        </p:spPr>
        <p:txBody>
          <a:bodyPr wrap="square" lIns="0" tIns="0" rIns="0" bIns="0" rtlCol="0">
            <a:noAutofit/>
          </a:bodyPr>
          <a:lstStyle/>
          <a:p/>
        </p:txBody>
      </p:sp>
      <p:sp>
        <p:nvSpPr>
          <p:cNvPr id="12" name="object 12"/>
          <p:cNvSpPr/>
          <p:nvPr/>
        </p:nvSpPr>
        <p:spPr>
          <a:xfrm>
            <a:off x="3393185" y="1581150"/>
            <a:ext cx="2340864" cy="2878836"/>
          </a:xfrm>
          <a:custGeom>
            <a:avLst/>
            <a:gdLst/>
            <a:ahLst/>
            <a:cxnLst/>
            <a:rect l="l" t="t" r="r" b="b"/>
            <a:pathLst>
              <a:path w="2340864" h="2878836">
                <a:moveTo>
                  <a:pt x="0" y="0"/>
                </a:moveTo>
                <a:lnTo>
                  <a:pt x="2340864" y="0"/>
                </a:lnTo>
                <a:lnTo>
                  <a:pt x="2340864" y="2878836"/>
                </a:lnTo>
                <a:lnTo>
                  <a:pt x="0" y="2878836"/>
                </a:lnTo>
                <a:lnTo>
                  <a:pt x="0" y="0"/>
                </a:lnTo>
                <a:close/>
              </a:path>
            </a:pathLst>
          </a:custGeom>
          <a:solidFill>
            <a:srgbClr val="FDA907"/>
          </a:solidFill>
        </p:spPr>
        <p:txBody>
          <a:bodyPr wrap="square" lIns="0" tIns="0" rIns="0" bIns="0" rtlCol="0">
            <a:noAutofit/>
          </a:bodyPr>
          <a:lstStyle/>
          <a:p/>
        </p:txBody>
      </p:sp>
      <p:sp>
        <p:nvSpPr>
          <p:cNvPr id="13" name="object 13"/>
          <p:cNvSpPr/>
          <p:nvPr/>
        </p:nvSpPr>
        <p:spPr>
          <a:xfrm>
            <a:off x="3393185" y="1581150"/>
            <a:ext cx="2340864" cy="2878836"/>
          </a:xfrm>
          <a:custGeom>
            <a:avLst/>
            <a:gdLst/>
            <a:ahLst/>
            <a:cxnLst/>
            <a:rect l="l" t="t" r="r" b="b"/>
            <a:pathLst>
              <a:path w="2340864" h="2878836">
                <a:moveTo>
                  <a:pt x="0" y="0"/>
                </a:moveTo>
                <a:lnTo>
                  <a:pt x="2340864" y="0"/>
                </a:lnTo>
                <a:lnTo>
                  <a:pt x="2340864" y="2878836"/>
                </a:lnTo>
                <a:lnTo>
                  <a:pt x="0" y="2878836"/>
                </a:lnTo>
                <a:lnTo>
                  <a:pt x="0" y="0"/>
                </a:lnTo>
                <a:close/>
              </a:path>
            </a:pathLst>
          </a:custGeom>
          <a:ln w="38100">
            <a:solidFill>
              <a:srgbClr val="FFFFFF"/>
            </a:solidFill>
          </a:ln>
        </p:spPr>
        <p:txBody>
          <a:bodyPr wrap="square" lIns="0" tIns="0" rIns="0" bIns="0" rtlCol="0">
            <a:noAutofit/>
          </a:bodyPr>
          <a:lstStyle/>
          <a:p/>
        </p:txBody>
      </p:sp>
      <p:sp>
        <p:nvSpPr>
          <p:cNvPr id="14" name="object 14"/>
          <p:cNvSpPr/>
          <p:nvPr/>
        </p:nvSpPr>
        <p:spPr>
          <a:xfrm>
            <a:off x="6161532" y="1539252"/>
            <a:ext cx="2462771" cy="3002267"/>
          </a:xfrm>
          <a:prstGeom prst="rect">
            <a:avLst/>
          </a:prstGeom>
          <a:blipFill>
            <a:blip r:embed="rId6" cstate="print"/>
            <a:stretch>
              <a:fillRect/>
            </a:stretch>
          </a:blipFill>
        </p:spPr>
        <p:txBody>
          <a:bodyPr wrap="square" lIns="0" tIns="0" rIns="0" bIns="0" rtlCol="0">
            <a:noAutofit/>
          </a:bodyPr>
          <a:lstStyle/>
          <a:p/>
        </p:txBody>
      </p:sp>
      <p:sp>
        <p:nvSpPr>
          <p:cNvPr id="15" name="object 15"/>
          <p:cNvSpPr/>
          <p:nvPr/>
        </p:nvSpPr>
        <p:spPr>
          <a:xfrm>
            <a:off x="6223253" y="1581150"/>
            <a:ext cx="2339340" cy="2878836"/>
          </a:xfrm>
          <a:custGeom>
            <a:avLst/>
            <a:gdLst/>
            <a:ahLst/>
            <a:cxnLst/>
            <a:rect l="l" t="t" r="r" b="b"/>
            <a:pathLst>
              <a:path w="2339340" h="2878836">
                <a:moveTo>
                  <a:pt x="0" y="0"/>
                </a:moveTo>
                <a:lnTo>
                  <a:pt x="2339340" y="0"/>
                </a:lnTo>
                <a:lnTo>
                  <a:pt x="2339340" y="2878836"/>
                </a:lnTo>
                <a:lnTo>
                  <a:pt x="0" y="2878836"/>
                </a:lnTo>
                <a:lnTo>
                  <a:pt x="0" y="0"/>
                </a:lnTo>
                <a:close/>
              </a:path>
            </a:pathLst>
          </a:custGeom>
          <a:solidFill>
            <a:srgbClr val="1A7BAE"/>
          </a:solidFill>
        </p:spPr>
        <p:txBody>
          <a:bodyPr wrap="square" lIns="0" tIns="0" rIns="0" bIns="0" rtlCol="0">
            <a:noAutofit/>
          </a:bodyPr>
          <a:lstStyle/>
          <a:p/>
        </p:txBody>
      </p:sp>
      <p:sp>
        <p:nvSpPr>
          <p:cNvPr id="16" name="object 16"/>
          <p:cNvSpPr/>
          <p:nvPr/>
        </p:nvSpPr>
        <p:spPr>
          <a:xfrm>
            <a:off x="6223253" y="1581150"/>
            <a:ext cx="2339340" cy="2878836"/>
          </a:xfrm>
          <a:custGeom>
            <a:avLst/>
            <a:gdLst/>
            <a:ahLst/>
            <a:cxnLst/>
            <a:rect l="l" t="t" r="r" b="b"/>
            <a:pathLst>
              <a:path w="2339340" h="2878836">
                <a:moveTo>
                  <a:pt x="0" y="0"/>
                </a:moveTo>
                <a:lnTo>
                  <a:pt x="2339340" y="0"/>
                </a:lnTo>
                <a:lnTo>
                  <a:pt x="2339340" y="2878836"/>
                </a:lnTo>
                <a:lnTo>
                  <a:pt x="0" y="2878836"/>
                </a:lnTo>
                <a:lnTo>
                  <a:pt x="0" y="0"/>
                </a:lnTo>
                <a:close/>
              </a:path>
            </a:pathLst>
          </a:custGeom>
          <a:ln w="38100">
            <a:solidFill>
              <a:srgbClr val="FFFFFF"/>
            </a:solidFill>
          </a:ln>
        </p:spPr>
        <p:txBody>
          <a:bodyPr wrap="square" lIns="0" tIns="0" rIns="0" bIns="0" rtlCol="0">
            <a:noAutofit/>
          </a:bodyPr>
          <a:lstStyle/>
          <a:p/>
        </p:txBody>
      </p:sp>
      <p:sp>
        <p:nvSpPr>
          <p:cNvPr id="17" name="object 17"/>
          <p:cNvSpPr/>
          <p:nvPr/>
        </p:nvSpPr>
        <p:spPr>
          <a:xfrm>
            <a:off x="8991600" y="1539252"/>
            <a:ext cx="2462771" cy="3002267"/>
          </a:xfrm>
          <a:prstGeom prst="rect">
            <a:avLst/>
          </a:prstGeom>
          <a:blipFill>
            <a:blip r:embed="rId7" cstate="print"/>
            <a:stretch>
              <a:fillRect/>
            </a:stretch>
          </a:blipFill>
        </p:spPr>
        <p:txBody>
          <a:bodyPr wrap="square" lIns="0" tIns="0" rIns="0" bIns="0" rtlCol="0">
            <a:noAutofit/>
          </a:bodyPr>
          <a:lstStyle/>
          <a:p/>
        </p:txBody>
      </p:sp>
      <p:sp>
        <p:nvSpPr>
          <p:cNvPr id="18" name="object 18"/>
          <p:cNvSpPr/>
          <p:nvPr/>
        </p:nvSpPr>
        <p:spPr>
          <a:xfrm>
            <a:off x="9053321" y="1581150"/>
            <a:ext cx="2339339" cy="2878836"/>
          </a:xfrm>
          <a:custGeom>
            <a:avLst/>
            <a:gdLst/>
            <a:ahLst/>
            <a:cxnLst/>
            <a:rect l="l" t="t" r="r" b="b"/>
            <a:pathLst>
              <a:path w="2339339" h="2878836">
                <a:moveTo>
                  <a:pt x="0" y="0"/>
                </a:moveTo>
                <a:lnTo>
                  <a:pt x="2339339" y="0"/>
                </a:lnTo>
                <a:lnTo>
                  <a:pt x="2339339" y="2878836"/>
                </a:lnTo>
                <a:lnTo>
                  <a:pt x="0" y="2878836"/>
                </a:lnTo>
                <a:lnTo>
                  <a:pt x="0" y="0"/>
                </a:lnTo>
                <a:close/>
              </a:path>
            </a:pathLst>
          </a:custGeom>
          <a:solidFill>
            <a:srgbClr val="95BC49"/>
          </a:solidFill>
        </p:spPr>
        <p:txBody>
          <a:bodyPr wrap="square" lIns="0" tIns="0" rIns="0" bIns="0" rtlCol="0">
            <a:noAutofit/>
          </a:bodyPr>
          <a:lstStyle/>
          <a:p/>
        </p:txBody>
      </p:sp>
      <p:sp>
        <p:nvSpPr>
          <p:cNvPr id="19" name="object 19"/>
          <p:cNvSpPr/>
          <p:nvPr/>
        </p:nvSpPr>
        <p:spPr>
          <a:xfrm>
            <a:off x="9053321" y="1581150"/>
            <a:ext cx="2339339" cy="2878836"/>
          </a:xfrm>
          <a:custGeom>
            <a:avLst/>
            <a:gdLst/>
            <a:ahLst/>
            <a:cxnLst/>
            <a:rect l="l" t="t" r="r" b="b"/>
            <a:pathLst>
              <a:path w="2339339" h="2878836">
                <a:moveTo>
                  <a:pt x="0" y="0"/>
                </a:moveTo>
                <a:lnTo>
                  <a:pt x="2339339" y="0"/>
                </a:lnTo>
                <a:lnTo>
                  <a:pt x="2339339" y="2878836"/>
                </a:lnTo>
                <a:lnTo>
                  <a:pt x="0" y="2878836"/>
                </a:lnTo>
                <a:lnTo>
                  <a:pt x="0" y="0"/>
                </a:lnTo>
                <a:close/>
              </a:path>
            </a:pathLst>
          </a:custGeom>
          <a:ln w="38100">
            <a:solidFill>
              <a:srgbClr val="FFFFFF"/>
            </a:solidFill>
          </a:ln>
        </p:spPr>
        <p:txBody>
          <a:bodyPr wrap="square" lIns="0" tIns="0" rIns="0" bIns="0" rtlCol="0">
            <a:noAutofit/>
          </a:bodyPr>
          <a:lstStyle/>
          <a:p/>
        </p:txBody>
      </p:sp>
      <p:sp>
        <p:nvSpPr>
          <p:cNvPr id="20" name="object 20"/>
          <p:cNvSpPr/>
          <p:nvPr/>
        </p:nvSpPr>
        <p:spPr>
          <a:xfrm>
            <a:off x="3683508" y="1309115"/>
            <a:ext cx="1712963" cy="618743"/>
          </a:xfrm>
          <a:prstGeom prst="rect">
            <a:avLst/>
          </a:prstGeom>
          <a:blipFill>
            <a:blip r:embed="rId8" cstate="print"/>
            <a:stretch>
              <a:fillRect/>
            </a:stretch>
          </a:blipFill>
        </p:spPr>
        <p:txBody>
          <a:bodyPr wrap="square" lIns="0" tIns="0" rIns="0" bIns="0" rtlCol="0">
            <a:noAutofit/>
          </a:bodyPr>
          <a:lstStyle/>
          <a:p/>
        </p:txBody>
      </p:sp>
      <p:sp>
        <p:nvSpPr>
          <p:cNvPr id="21" name="object 21"/>
          <p:cNvSpPr/>
          <p:nvPr/>
        </p:nvSpPr>
        <p:spPr>
          <a:xfrm>
            <a:off x="3730752" y="1336547"/>
            <a:ext cx="1618488" cy="524255"/>
          </a:xfrm>
          <a:prstGeom prst="rect">
            <a:avLst/>
          </a:prstGeom>
          <a:blipFill>
            <a:blip r:embed="rId9" cstate="print"/>
            <a:stretch>
              <a:fillRect/>
            </a:stretch>
          </a:blipFill>
        </p:spPr>
        <p:txBody>
          <a:bodyPr wrap="square" lIns="0" tIns="0" rIns="0" bIns="0" rtlCol="0">
            <a:noAutofit/>
          </a:bodyPr>
          <a:lstStyle/>
          <a:p/>
        </p:txBody>
      </p:sp>
      <p:sp>
        <p:nvSpPr>
          <p:cNvPr id="22" name="object 22"/>
          <p:cNvSpPr/>
          <p:nvPr/>
        </p:nvSpPr>
        <p:spPr>
          <a:xfrm>
            <a:off x="3730752" y="1336547"/>
            <a:ext cx="1618488" cy="524255"/>
          </a:xfrm>
          <a:custGeom>
            <a:avLst/>
            <a:gdLst/>
            <a:ahLst/>
            <a:cxnLst/>
            <a:rect l="l" t="t" r="r" b="b"/>
            <a:pathLst>
              <a:path w="1618488" h="524255">
                <a:moveTo>
                  <a:pt x="0" y="0"/>
                </a:moveTo>
                <a:lnTo>
                  <a:pt x="1618488" y="0"/>
                </a:lnTo>
                <a:lnTo>
                  <a:pt x="1618488" y="524255"/>
                </a:lnTo>
                <a:lnTo>
                  <a:pt x="0" y="524255"/>
                </a:lnTo>
                <a:lnTo>
                  <a:pt x="0" y="0"/>
                </a:lnTo>
                <a:close/>
              </a:path>
            </a:pathLst>
          </a:custGeom>
          <a:ln w="9143">
            <a:solidFill>
              <a:srgbClr val="FDA701"/>
            </a:solidFill>
          </a:ln>
        </p:spPr>
        <p:txBody>
          <a:bodyPr wrap="square" lIns="0" tIns="0" rIns="0" bIns="0" rtlCol="0">
            <a:noAutofit/>
          </a:bodyPr>
          <a:lstStyle/>
          <a:p/>
        </p:txBody>
      </p:sp>
      <p:sp>
        <p:nvSpPr>
          <p:cNvPr id="23" name="object 23"/>
          <p:cNvSpPr txBox="1"/>
          <p:nvPr/>
        </p:nvSpPr>
        <p:spPr>
          <a:xfrm>
            <a:off x="4069769" y="1441694"/>
            <a:ext cx="939800" cy="287020"/>
          </a:xfrm>
          <a:prstGeom prst="rect">
            <a:avLst/>
          </a:prstGeom>
        </p:spPr>
        <p:txBody>
          <a:bodyPr wrap="square" lIns="0" tIns="0" rIns="0" bIns="0" rtlCol="0" vert="horz">
            <a:noAutofit/>
          </a:bodyPr>
          <a:lstStyle/>
          <a:p>
            <a:pPr marL="12700">
              <a:lnSpc>
                <a:spcPct val="100000"/>
              </a:lnSpc>
            </a:pPr>
            <a:r>
              <a:rPr dirty="0" smtClean="0" sz="1800">
                <a:latin typeface="Microsoft YaHei"/>
                <a:cs typeface="Microsoft YaHei"/>
              </a:rPr>
              <a:t>修課紀錄</a:t>
            </a:r>
            <a:endParaRPr sz="1800">
              <a:latin typeface="Microsoft YaHei"/>
              <a:cs typeface="Microsoft YaHei"/>
            </a:endParaRPr>
          </a:p>
        </p:txBody>
      </p:sp>
      <p:sp>
        <p:nvSpPr>
          <p:cNvPr id="24" name="object 24"/>
          <p:cNvSpPr/>
          <p:nvPr/>
        </p:nvSpPr>
        <p:spPr>
          <a:xfrm>
            <a:off x="6534911" y="1309115"/>
            <a:ext cx="1712975" cy="618743"/>
          </a:xfrm>
          <a:prstGeom prst="rect">
            <a:avLst/>
          </a:prstGeom>
          <a:blipFill>
            <a:blip r:embed="rId10" cstate="print"/>
            <a:stretch>
              <a:fillRect/>
            </a:stretch>
          </a:blipFill>
        </p:spPr>
        <p:txBody>
          <a:bodyPr wrap="square" lIns="0" tIns="0" rIns="0" bIns="0" rtlCol="0">
            <a:noAutofit/>
          </a:bodyPr>
          <a:lstStyle/>
          <a:p/>
        </p:txBody>
      </p:sp>
      <p:sp>
        <p:nvSpPr>
          <p:cNvPr id="25" name="object 25"/>
          <p:cNvSpPr/>
          <p:nvPr/>
        </p:nvSpPr>
        <p:spPr>
          <a:xfrm>
            <a:off x="6525768" y="1357883"/>
            <a:ext cx="1731263" cy="565403"/>
          </a:xfrm>
          <a:prstGeom prst="rect">
            <a:avLst/>
          </a:prstGeom>
          <a:blipFill>
            <a:blip r:embed="rId11" cstate="print"/>
            <a:stretch>
              <a:fillRect/>
            </a:stretch>
          </a:blipFill>
        </p:spPr>
        <p:txBody>
          <a:bodyPr wrap="square" lIns="0" tIns="0" rIns="0" bIns="0" rtlCol="0">
            <a:noAutofit/>
          </a:bodyPr>
          <a:lstStyle/>
          <a:p/>
        </p:txBody>
      </p:sp>
      <p:sp>
        <p:nvSpPr>
          <p:cNvPr id="26" name="object 26"/>
          <p:cNvSpPr/>
          <p:nvPr/>
        </p:nvSpPr>
        <p:spPr>
          <a:xfrm>
            <a:off x="6582156" y="1336547"/>
            <a:ext cx="1618488" cy="524255"/>
          </a:xfrm>
          <a:prstGeom prst="rect">
            <a:avLst/>
          </a:prstGeom>
          <a:blipFill>
            <a:blip r:embed="rId12" cstate="print"/>
            <a:stretch>
              <a:fillRect/>
            </a:stretch>
          </a:blipFill>
        </p:spPr>
        <p:txBody>
          <a:bodyPr wrap="square" lIns="0" tIns="0" rIns="0" bIns="0" rtlCol="0">
            <a:noAutofit/>
          </a:bodyPr>
          <a:lstStyle/>
          <a:p/>
        </p:txBody>
      </p:sp>
      <p:sp>
        <p:nvSpPr>
          <p:cNvPr id="27" name="object 27"/>
          <p:cNvSpPr/>
          <p:nvPr/>
        </p:nvSpPr>
        <p:spPr>
          <a:xfrm>
            <a:off x="6582156" y="1336547"/>
            <a:ext cx="1618488" cy="524255"/>
          </a:xfrm>
          <a:custGeom>
            <a:avLst/>
            <a:gdLst/>
            <a:ahLst/>
            <a:cxnLst/>
            <a:rect l="l" t="t" r="r" b="b"/>
            <a:pathLst>
              <a:path w="1618488" h="524255">
                <a:moveTo>
                  <a:pt x="0" y="0"/>
                </a:moveTo>
                <a:lnTo>
                  <a:pt x="1618488" y="0"/>
                </a:lnTo>
                <a:lnTo>
                  <a:pt x="1618488" y="524255"/>
                </a:lnTo>
                <a:lnTo>
                  <a:pt x="0" y="524255"/>
                </a:lnTo>
                <a:lnTo>
                  <a:pt x="0" y="0"/>
                </a:lnTo>
                <a:close/>
              </a:path>
            </a:pathLst>
          </a:custGeom>
          <a:ln w="9143">
            <a:solidFill>
              <a:srgbClr val="FDA701"/>
            </a:solidFill>
          </a:ln>
        </p:spPr>
        <p:txBody>
          <a:bodyPr wrap="square" lIns="0" tIns="0" rIns="0" bIns="0" rtlCol="0">
            <a:noAutofit/>
          </a:bodyPr>
          <a:lstStyle/>
          <a:p/>
        </p:txBody>
      </p:sp>
      <p:sp>
        <p:nvSpPr>
          <p:cNvPr id="28" name="object 28"/>
          <p:cNvSpPr txBox="1"/>
          <p:nvPr/>
        </p:nvSpPr>
        <p:spPr>
          <a:xfrm>
            <a:off x="6692384" y="1441694"/>
            <a:ext cx="1397000" cy="287020"/>
          </a:xfrm>
          <a:prstGeom prst="rect">
            <a:avLst/>
          </a:prstGeom>
        </p:spPr>
        <p:txBody>
          <a:bodyPr wrap="square" lIns="0" tIns="0" rIns="0" bIns="0" rtlCol="0" vert="horz">
            <a:noAutofit/>
          </a:bodyPr>
          <a:lstStyle/>
          <a:p>
            <a:pPr marL="12700">
              <a:lnSpc>
                <a:spcPct val="100000"/>
              </a:lnSpc>
            </a:pPr>
            <a:r>
              <a:rPr dirty="0" smtClean="0" sz="1800">
                <a:latin typeface="Microsoft YaHei"/>
                <a:cs typeface="Microsoft YaHei"/>
              </a:rPr>
              <a:t>課程學習成果</a:t>
            </a:r>
            <a:endParaRPr sz="1800">
              <a:latin typeface="Microsoft YaHei"/>
              <a:cs typeface="Microsoft YaHei"/>
            </a:endParaRPr>
          </a:p>
        </p:txBody>
      </p:sp>
      <p:sp>
        <p:nvSpPr>
          <p:cNvPr id="29" name="object 29"/>
          <p:cNvSpPr/>
          <p:nvPr/>
        </p:nvSpPr>
        <p:spPr>
          <a:xfrm>
            <a:off x="9386316" y="1309115"/>
            <a:ext cx="1712975" cy="618743"/>
          </a:xfrm>
          <a:prstGeom prst="rect">
            <a:avLst/>
          </a:prstGeom>
          <a:blipFill>
            <a:blip r:embed="rId13" cstate="print"/>
            <a:stretch>
              <a:fillRect/>
            </a:stretch>
          </a:blipFill>
        </p:spPr>
        <p:txBody>
          <a:bodyPr wrap="square" lIns="0" tIns="0" rIns="0" bIns="0" rtlCol="0">
            <a:noAutofit/>
          </a:bodyPr>
          <a:lstStyle/>
          <a:p/>
        </p:txBody>
      </p:sp>
      <p:sp>
        <p:nvSpPr>
          <p:cNvPr id="30" name="object 30"/>
          <p:cNvSpPr/>
          <p:nvPr/>
        </p:nvSpPr>
        <p:spPr>
          <a:xfrm>
            <a:off x="9433559" y="1336547"/>
            <a:ext cx="1618488" cy="524255"/>
          </a:xfrm>
          <a:prstGeom prst="rect">
            <a:avLst/>
          </a:prstGeom>
          <a:blipFill>
            <a:blip r:embed="rId14" cstate="print"/>
            <a:stretch>
              <a:fillRect/>
            </a:stretch>
          </a:blipFill>
        </p:spPr>
        <p:txBody>
          <a:bodyPr wrap="square" lIns="0" tIns="0" rIns="0" bIns="0" rtlCol="0">
            <a:noAutofit/>
          </a:bodyPr>
          <a:lstStyle/>
          <a:p/>
        </p:txBody>
      </p:sp>
      <p:sp>
        <p:nvSpPr>
          <p:cNvPr id="31" name="object 31"/>
          <p:cNvSpPr/>
          <p:nvPr/>
        </p:nvSpPr>
        <p:spPr>
          <a:xfrm>
            <a:off x="9433559" y="1336547"/>
            <a:ext cx="1618488" cy="524255"/>
          </a:xfrm>
          <a:custGeom>
            <a:avLst/>
            <a:gdLst/>
            <a:ahLst/>
            <a:cxnLst/>
            <a:rect l="l" t="t" r="r" b="b"/>
            <a:pathLst>
              <a:path w="1618488" h="524255">
                <a:moveTo>
                  <a:pt x="0" y="0"/>
                </a:moveTo>
                <a:lnTo>
                  <a:pt x="1618488" y="0"/>
                </a:lnTo>
                <a:lnTo>
                  <a:pt x="1618488" y="524255"/>
                </a:lnTo>
                <a:lnTo>
                  <a:pt x="0" y="524255"/>
                </a:lnTo>
                <a:lnTo>
                  <a:pt x="0" y="0"/>
                </a:lnTo>
                <a:close/>
              </a:path>
            </a:pathLst>
          </a:custGeom>
          <a:ln w="9143">
            <a:solidFill>
              <a:srgbClr val="FDA701"/>
            </a:solidFill>
          </a:ln>
        </p:spPr>
        <p:txBody>
          <a:bodyPr wrap="square" lIns="0" tIns="0" rIns="0" bIns="0" rtlCol="0">
            <a:noAutofit/>
          </a:bodyPr>
          <a:lstStyle/>
          <a:p/>
        </p:txBody>
      </p:sp>
      <p:sp>
        <p:nvSpPr>
          <p:cNvPr id="32" name="object 32"/>
          <p:cNvSpPr txBox="1"/>
          <p:nvPr/>
        </p:nvSpPr>
        <p:spPr>
          <a:xfrm>
            <a:off x="9772200" y="1441694"/>
            <a:ext cx="939800" cy="287020"/>
          </a:xfrm>
          <a:prstGeom prst="rect">
            <a:avLst/>
          </a:prstGeom>
        </p:spPr>
        <p:txBody>
          <a:bodyPr wrap="square" lIns="0" tIns="0" rIns="0" bIns="0" rtlCol="0" vert="horz">
            <a:noAutofit/>
          </a:bodyPr>
          <a:lstStyle/>
          <a:p>
            <a:pPr marL="12700">
              <a:lnSpc>
                <a:spcPct val="100000"/>
              </a:lnSpc>
            </a:pPr>
            <a:r>
              <a:rPr dirty="0" smtClean="0" sz="1800">
                <a:latin typeface="Microsoft YaHei"/>
                <a:cs typeface="Microsoft YaHei"/>
              </a:rPr>
              <a:t>多元表現</a:t>
            </a:r>
            <a:endParaRPr sz="1800">
              <a:latin typeface="Microsoft YaHei"/>
              <a:cs typeface="Microsoft YaHei"/>
            </a:endParaRPr>
          </a:p>
        </p:txBody>
      </p:sp>
      <p:sp>
        <p:nvSpPr>
          <p:cNvPr id="33" name="object 33"/>
          <p:cNvSpPr/>
          <p:nvPr/>
        </p:nvSpPr>
        <p:spPr>
          <a:xfrm>
            <a:off x="1283208" y="2189988"/>
            <a:ext cx="900683" cy="845819"/>
          </a:xfrm>
          <a:prstGeom prst="rect">
            <a:avLst/>
          </a:prstGeom>
          <a:blipFill>
            <a:blip r:embed="rId15" cstate="print"/>
            <a:stretch>
              <a:fillRect/>
            </a:stretch>
          </a:blipFill>
        </p:spPr>
        <p:txBody>
          <a:bodyPr wrap="square" lIns="0" tIns="0" rIns="0" bIns="0" rtlCol="0">
            <a:noAutofit/>
          </a:bodyPr>
          <a:lstStyle/>
          <a:p/>
        </p:txBody>
      </p:sp>
      <p:sp>
        <p:nvSpPr>
          <p:cNvPr id="34" name="object 34"/>
          <p:cNvSpPr/>
          <p:nvPr/>
        </p:nvSpPr>
        <p:spPr>
          <a:xfrm>
            <a:off x="4090415" y="2199132"/>
            <a:ext cx="899159" cy="845819"/>
          </a:xfrm>
          <a:prstGeom prst="rect">
            <a:avLst/>
          </a:prstGeom>
          <a:blipFill>
            <a:blip r:embed="rId16" cstate="print"/>
            <a:stretch>
              <a:fillRect/>
            </a:stretch>
          </a:blipFill>
        </p:spPr>
        <p:txBody>
          <a:bodyPr wrap="square" lIns="0" tIns="0" rIns="0" bIns="0" rtlCol="0">
            <a:noAutofit/>
          </a:bodyPr>
          <a:lstStyle/>
          <a:p/>
        </p:txBody>
      </p:sp>
      <p:sp>
        <p:nvSpPr>
          <p:cNvPr id="35" name="object 35"/>
          <p:cNvSpPr/>
          <p:nvPr/>
        </p:nvSpPr>
        <p:spPr>
          <a:xfrm>
            <a:off x="6917435" y="2197608"/>
            <a:ext cx="900683" cy="847343"/>
          </a:xfrm>
          <a:prstGeom prst="rect">
            <a:avLst/>
          </a:prstGeom>
          <a:blipFill>
            <a:blip r:embed="rId17" cstate="print"/>
            <a:stretch>
              <a:fillRect/>
            </a:stretch>
          </a:blipFill>
        </p:spPr>
        <p:txBody>
          <a:bodyPr wrap="square" lIns="0" tIns="0" rIns="0" bIns="0" rtlCol="0">
            <a:noAutofit/>
          </a:bodyPr>
          <a:lstStyle/>
          <a:p/>
        </p:txBody>
      </p:sp>
      <p:sp>
        <p:nvSpPr>
          <p:cNvPr id="36" name="object 36"/>
          <p:cNvSpPr/>
          <p:nvPr/>
        </p:nvSpPr>
        <p:spPr>
          <a:xfrm>
            <a:off x="9771888" y="2189988"/>
            <a:ext cx="899159" cy="854963"/>
          </a:xfrm>
          <a:prstGeom prst="rect">
            <a:avLst/>
          </a:prstGeom>
          <a:blipFill>
            <a:blip r:embed="rId18" cstate="print"/>
            <a:stretch>
              <a:fillRect/>
            </a:stretch>
          </a:blipFill>
        </p:spPr>
        <p:txBody>
          <a:bodyPr wrap="square" lIns="0" tIns="0" rIns="0" bIns="0" rtlCol="0">
            <a:noAutofit/>
          </a:bodyPr>
          <a:lstStyle/>
          <a:p/>
        </p:txBody>
      </p:sp>
      <p:sp>
        <p:nvSpPr>
          <p:cNvPr id="37" name="object 37"/>
          <p:cNvSpPr/>
          <p:nvPr/>
        </p:nvSpPr>
        <p:spPr>
          <a:xfrm>
            <a:off x="792480" y="3252215"/>
            <a:ext cx="1880615" cy="940307"/>
          </a:xfrm>
          <a:prstGeom prst="rect">
            <a:avLst/>
          </a:prstGeom>
          <a:blipFill>
            <a:blip r:embed="rId19" cstate="print"/>
            <a:stretch>
              <a:fillRect/>
            </a:stretch>
          </a:blipFill>
        </p:spPr>
        <p:txBody>
          <a:bodyPr wrap="square" lIns="0" tIns="0" rIns="0" bIns="0" rtlCol="0">
            <a:noAutofit/>
          </a:bodyPr>
          <a:lstStyle/>
          <a:p/>
        </p:txBody>
      </p:sp>
      <p:sp>
        <p:nvSpPr>
          <p:cNvPr id="38" name="object 38"/>
          <p:cNvSpPr/>
          <p:nvPr/>
        </p:nvSpPr>
        <p:spPr>
          <a:xfrm>
            <a:off x="839724" y="3279647"/>
            <a:ext cx="1786127" cy="845819"/>
          </a:xfrm>
          <a:prstGeom prst="rect">
            <a:avLst/>
          </a:prstGeom>
          <a:blipFill>
            <a:blip r:embed="rId20" cstate="print"/>
            <a:stretch>
              <a:fillRect/>
            </a:stretch>
          </a:blipFill>
        </p:spPr>
        <p:txBody>
          <a:bodyPr wrap="square" lIns="0" tIns="0" rIns="0" bIns="0" rtlCol="0">
            <a:noAutofit/>
          </a:bodyPr>
          <a:lstStyle/>
          <a:p/>
        </p:txBody>
      </p:sp>
      <p:sp>
        <p:nvSpPr>
          <p:cNvPr id="39" name="object 39"/>
          <p:cNvSpPr/>
          <p:nvPr/>
        </p:nvSpPr>
        <p:spPr>
          <a:xfrm>
            <a:off x="839724" y="3279647"/>
            <a:ext cx="1786127" cy="845819"/>
          </a:xfrm>
          <a:custGeom>
            <a:avLst/>
            <a:gdLst/>
            <a:ahLst/>
            <a:cxnLst/>
            <a:rect l="l" t="t" r="r" b="b"/>
            <a:pathLst>
              <a:path w="1786127" h="845820">
                <a:moveTo>
                  <a:pt x="0" y="0"/>
                </a:moveTo>
                <a:lnTo>
                  <a:pt x="1786127" y="0"/>
                </a:lnTo>
                <a:lnTo>
                  <a:pt x="1786127" y="845819"/>
                </a:lnTo>
                <a:lnTo>
                  <a:pt x="0" y="845819"/>
                </a:lnTo>
                <a:lnTo>
                  <a:pt x="0" y="0"/>
                </a:lnTo>
                <a:close/>
              </a:path>
            </a:pathLst>
          </a:custGeom>
          <a:ln w="9144">
            <a:solidFill>
              <a:srgbClr val="BF301B"/>
            </a:solidFill>
          </a:ln>
        </p:spPr>
        <p:txBody>
          <a:bodyPr wrap="square" lIns="0" tIns="0" rIns="0" bIns="0" rtlCol="0">
            <a:noAutofit/>
          </a:bodyPr>
          <a:lstStyle/>
          <a:p/>
        </p:txBody>
      </p:sp>
      <p:sp>
        <p:nvSpPr>
          <p:cNvPr id="40" name="object 40"/>
          <p:cNvSpPr txBox="1"/>
          <p:nvPr/>
        </p:nvSpPr>
        <p:spPr>
          <a:xfrm>
            <a:off x="1185627" y="3456420"/>
            <a:ext cx="1095375" cy="503555"/>
          </a:xfrm>
          <a:prstGeom prst="rect">
            <a:avLst/>
          </a:prstGeom>
        </p:spPr>
        <p:txBody>
          <a:bodyPr wrap="square" lIns="0" tIns="0" rIns="0" bIns="0" rtlCol="0" vert="horz">
            <a:noAutofit/>
          </a:bodyPr>
          <a:lstStyle/>
          <a:p>
            <a:pPr marL="12700">
              <a:lnSpc>
                <a:spcPct val="100000"/>
              </a:lnSpc>
            </a:pPr>
            <a:r>
              <a:rPr dirty="0" smtClean="0" sz="1400">
                <a:latin typeface="Microsoft YaHei"/>
                <a:cs typeface="Microsoft YaHei"/>
              </a:rPr>
              <a:t>學生學籍資料</a:t>
            </a:r>
            <a:endParaRPr sz="1400">
              <a:latin typeface="Microsoft YaHei"/>
              <a:cs typeface="Microsoft YaHei"/>
            </a:endParaRPr>
          </a:p>
          <a:p>
            <a:pPr>
              <a:lnSpc>
                <a:spcPts val="500"/>
              </a:lnSpc>
              <a:spcBef>
                <a:spcPts val="4"/>
              </a:spcBef>
            </a:pPr>
            <a:endParaRPr sz="500"/>
          </a:p>
          <a:p>
            <a:pPr marL="41275">
              <a:lnSpc>
                <a:spcPct val="100000"/>
              </a:lnSpc>
            </a:pPr>
            <a:r>
              <a:rPr dirty="0" smtClean="0" sz="1400" spc="90">
                <a:latin typeface="Microsoft YaHei"/>
                <a:cs typeface="Microsoft YaHei"/>
              </a:rPr>
              <a:t>(</a:t>
            </a:r>
            <a:r>
              <a:rPr dirty="0" smtClean="0" sz="1400" spc="0">
                <a:latin typeface="Microsoft YaHei"/>
                <a:cs typeface="Microsoft YaHei"/>
              </a:rPr>
              <a:t>含幹部紀錄</a:t>
            </a:r>
            <a:r>
              <a:rPr dirty="0" smtClean="0" sz="1400" spc="95">
                <a:latin typeface="Microsoft YaHei"/>
                <a:cs typeface="Microsoft YaHei"/>
              </a:rPr>
              <a:t>)</a:t>
            </a:r>
            <a:endParaRPr sz="1400">
              <a:latin typeface="Microsoft YaHei"/>
              <a:cs typeface="Microsoft YaHei"/>
            </a:endParaRPr>
          </a:p>
        </p:txBody>
      </p:sp>
      <p:sp>
        <p:nvSpPr>
          <p:cNvPr id="41" name="object 41"/>
          <p:cNvSpPr/>
          <p:nvPr/>
        </p:nvSpPr>
        <p:spPr>
          <a:xfrm>
            <a:off x="3549396" y="3252215"/>
            <a:ext cx="2016251" cy="940307"/>
          </a:xfrm>
          <a:prstGeom prst="rect">
            <a:avLst/>
          </a:prstGeom>
          <a:blipFill>
            <a:blip r:embed="rId21" cstate="print"/>
            <a:stretch>
              <a:fillRect/>
            </a:stretch>
          </a:blipFill>
        </p:spPr>
        <p:txBody>
          <a:bodyPr wrap="square" lIns="0" tIns="0" rIns="0" bIns="0" rtlCol="0">
            <a:noAutofit/>
          </a:bodyPr>
          <a:lstStyle/>
          <a:p/>
        </p:txBody>
      </p:sp>
      <p:sp>
        <p:nvSpPr>
          <p:cNvPr id="42" name="object 42"/>
          <p:cNvSpPr/>
          <p:nvPr/>
        </p:nvSpPr>
        <p:spPr>
          <a:xfrm>
            <a:off x="5518353" y="3387852"/>
            <a:ext cx="79298" cy="736091"/>
          </a:xfrm>
          <a:prstGeom prst="rect">
            <a:avLst/>
          </a:prstGeom>
          <a:blipFill>
            <a:blip r:embed="rId22" cstate="print"/>
            <a:stretch>
              <a:fillRect/>
            </a:stretch>
          </a:blipFill>
        </p:spPr>
        <p:txBody>
          <a:bodyPr wrap="square" lIns="0" tIns="0" rIns="0" bIns="0" rtlCol="0">
            <a:noAutofit/>
          </a:bodyPr>
          <a:lstStyle/>
          <a:p/>
        </p:txBody>
      </p:sp>
      <p:sp>
        <p:nvSpPr>
          <p:cNvPr id="43" name="object 43"/>
          <p:cNvSpPr/>
          <p:nvPr/>
        </p:nvSpPr>
        <p:spPr>
          <a:xfrm>
            <a:off x="3515867" y="3387852"/>
            <a:ext cx="80619" cy="736091"/>
          </a:xfrm>
          <a:prstGeom prst="rect">
            <a:avLst/>
          </a:prstGeom>
          <a:blipFill>
            <a:blip r:embed="rId23" cstate="print"/>
            <a:stretch>
              <a:fillRect/>
            </a:stretch>
          </a:blipFill>
        </p:spPr>
        <p:txBody>
          <a:bodyPr wrap="square" lIns="0" tIns="0" rIns="0" bIns="0" rtlCol="0">
            <a:noAutofit/>
          </a:bodyPr>
          <a:lstStyle/>
          <a:p/>
        </p:txBody>
      </p:sp>
      <p:sp>
        <p:nvSpPr>
          <p:cNvPr id="44" name="object 44"/>
          <p:cNvSpPr/>
          <p:nvPr/>
        </p:nvSpPr>
        <p:spPr>
          <a:xfrm>
            <a:off x="3596640" y="3279647"/>
            <a:ext cx="1921764" cy="845819"/>
          </a:xfrm>
          <a:prstGeom prst="rect">
            <a:avLst/>
          </a:prstGeom>
          <a:blipFill>
            <a:blip r:embed="rId24" cstate="print"/>
            <a:stretch>
              <a:fillRect/>
            </a:stretch>
          </a:blipFill>
        </p:spPr>
        <p:txBody>
          <a:bodyPr wrap="square" lIns="0" tIns="0" rIns="0" bIns="0" rtlCol="0">
            <a:noAutofit/>
          </a:bodyPr>
          <a:lstStyle/>
          <a:p/>
        </p:txBody>
      </p:sp>
      <p:sp>
        <p:nvSpPr>
          <p:cNvPr id="45" name="object 45"/>
          <p:cNvSpPr/>
          <p:nvPr/>
        </p:nvSpPr>
        <p:spPr>
          <a:xfrm>
            <a:off x="3596640" y="3279647"/>
            <a:ext cx="1921764" cy="845819"/>
          </a:xfrm>
          <a:custGeom>
            <a:avLst/>
            <a:gdLst/>
            <a:ahLst/>
            <a:cxnLst/>
            <a:rect l="l" t="t" r="r" b="b"/>
            <a:pathLst>
              <a:path w="1921764" h="845820">
                <a:moveTo>
                  <a:pt x="0" y="0"/>
                </a:moveTo>
                <a:lnTo>
                  <a:pt x="1921764" y="0"/>
                </a:lnTo>
                <a:lnTo>
                  <a:pt x="1921764" y="845819"/>
                </a:lnTo>
                <a:lnTo>
                  <a:pt x="0" y="845819"/>
                </a:lnTo>
                <a:lnTo>
                  <a:pt x="0" y="0"/>
                </a:lnTo>
                <a:close/>
              </a:path>
            </a:pathLst>
          </a:custGeom>
          <a:ln w="9144">
            <a:solidFill>
              <a:srgbClr val="FDA701"/>
            </a:solidFill>
          </a:ln>
        </p:spPr>
        <p:txBody>
          <a:bodyPr wrap="square" lIns="0" tIns="0" rIns="0" bIns="0" rtlCol="0">
            <a:noAutofit/>
          </a:bodyPr>
          <a:lstStyle/>
          <a:p/>
        </p:txBody>
      </p:sp>
      <p:sp>
        <p:nvSpPr>
          <p:cNvPr id="46" name="object 46"/>
          <p:cNvSpPr txBox="1"/>
          <p:nvPr/>
        </p:nvSpPr>
        <p:spPr>
          <a:xfrm>
            <a:off x="3652754" y="3392412"/>
            <a:ext cx="1808480" cy="567690"/>
          </a:xfrm>
          <a:prstGeom prst="rect">
            <a:avLst/>
          </a:prstGeom>
        </p:spPr>
        <p:txBody>
          <a:bodyPr wrap="square" lIns="0" tIns="0" rIns="0" bIns="0" rtlCol="0" vert="horz">
            <a:noAutofit/>
          </a:bodyPr>
          <a:lstStyle/>
          <a:p>
            <a:pPr marL="102235" marR="12700" indent="-90170">
              <a:lnSpc>
                <a:spcPct val="130000"/>
              </a:lnSpc>
            </a:pPr>
            <a:r>
              <a:rPr dirty="0" smtClean="0" sz="1400">
                <a:latin typeface="Microsoft YaHei"/>
                <a:cs typeface="Microsoft YaHei"/>
              </a:rPr>
              <a:t>修習科目學分數和學業</a:t>
            </a:r>
            <a:r>
              <a:rPr dirty="0" smtClean="0" sz="1400">
                <a:latin typeface="Times New Roman"/>
                <a:cs typeface="Times New Roman"/>
              </a:rPr>
              <a:t> </a:t>
            </a:r>
            <a:r>
              <a:rPr dirty="0" smtClean="0" sz="1400">
                <a:latin typeface="Microsoft YaHei"/>
                <a:cs typeface="Microsoft YaHei"/>
              </a:rPr>
              <a:t>成績、課程諮詢紀錄</a:t>
            </a:r>
            <a:endParaRPr sz="1400">
              <a:latin typeface="Microsoft YaHei"/>
              <a:cs typeface="Microsoft YaHei"/>
            </a:endParaRPr>
          </a:p>
        </p:txBody>
      </p:sp>
      <p:sp>
        <p:nvSpPr>
          <p:cNvPr id="47" name="object 47"/>
          <p:cNvSpPr/>
          <p:nvPr/>
        </p:nvSpPr>
        <p:spPr>
          <a:xfrm>
            <a:off x="6440423" y="3252215"/>
            <a:ext cx="1901951" cy="940307"/>
          </a:xfrm>
          <a:prstGeom prst="rect">
            <a:avLst/>
          </a:prstGeom>
          <a:blipFill>
            <a:blip r:embed="rId25" cstate="print"/>
            <a:stretch>
              <a:fillRect/>
            </a:stretch>
          </a:blipFill>
        </p:spPr>
        <p:txBody>
          <a:bodyPr wrap="square" lIns="0" tIns="0" rIns="0" bIns="0" rtlCol="0">
            <a:noAutofit/>
          </a:bodyPr>
          <a:lstStyle/>
          <a:p/>
        </p:txBody>
      </p:sp>
      <p:sp>
        <p:nvSpPr>
          <p:cNvPr id="48" name="object 48"/>
          <p:cNvSpPr/>
          <p:nvPr/>
        </p:nvSpPr>
        <p:spPr>
          <a:xfrm>
            <a:off x="6498335" y="3279647"/>
            <a:ext cx="1786127" cy="845819"/>
          </a:xfrm>
          <a:prstGeom prst="rect">
            <a:avLst/>
          </a:prstGeom>
          <a:blipFill>
            <a:blip r:embed="rId26" cstate="print"/>
            <a:stretch>
              <a:fillRect/>
            </a:stretch>
          </a:blipFill>
        </p:spPr>
        <p:txBody>
          <a:bodyPr wrap="square" lIns="0" tIns="0" rIns="0" bIns="0" rtlCol="0">
            <a:noAutofit/>
          </a:bodyPr>
          <a:lstStyle/>
          <a:p/>
        </p:txBody>
      </p:sp>
      <p:sp>
        <p:nvSpPr>
          <p:cNvPr id="49" name="object 49"/>
          <p:cNvSpPr/>
          <p:nvPr/>
        </p:nvSpPr>
        <p:spPr>
          <a:xfrm>
            <a:off x="6498335" y="3279647"/>
            <a:ext cx="1786127" cy="845819"/>
          </a:xfrm>
          <a:custGeom>
            <a:avLst/>
            <a:gdLst/>
            <a:ahLst/>
            <a:cxnLst/>
            <a:rect l="l" t="t" r="r" b="b"/>
            <a:pathLst>
              <a:path w="1786127" h="845820">
                <a:moveTo>
                  <a:pt x="0" y="0"/>
                </a:moveTo>
                <a:lnTo>
                  <a:pt x="1786127" y="0"/>
                </a:lnTo>
                <a:lnTo>
                  <a:pt x="1786127" y="845819"/>
                </a:lnTo>
                <a:lnTo>
                  <a:pt x="0" y="845819"/>
                </a:lnTo>
                <a:lnTo>
                  <a:pt x="0" y="0"/>
                </a:lnTo>
                <a:close/>
              </a:path>
            </a:pathLst>
          </a:custGeom>
          <a:ln w="9144">
            <a:solidFill>
              <a:srgbClr val="46AAC5"/>
            </a:solidFill>
          </a:ln>
        </p:spPr>
        <p:txBody>
          <a:bodyPr wrap="square" lIns="0" tIns="0" rIns="0" bIns="0" rtlCol="0">
            <a:noAutofit/>
          </a:bodyPr>
          <a:lstStyle/>
          <a:p/>
        </p:txBody>
      </p:sp>
      <p:sp>
        <p:nvSpPr>
          <p:cNvPr id="50" name="object 50"/>
          <p:cNvSpPr txBox="1"/>
          <p:nvPr/>
        </p:nvSpPr>
        <p:spPr>
          <a:xfrm>
            <a:off x="6576833" y="3392412"/>
            <a:ext cx="1630680" cy="567690"/>
          </a:xfrm>
          <a:prstGeom prst="rect">
            <a:avLst/>
          </a:prstGeom>
        </p:spPr>
        <p:txBody>
          <a:bodyPr wrap="square" lIns="0" tIns="0" rIns="0" bIns="0" rtlCol="0" vert="horz">
            <a:noAutofit/>
          </a:bodyPr>
          <a:lstStyle/>
          <a:p>
            <a:pPr marL="12700" marR="12700" indent="28575">
              <a:lnSpc>
                <a:spcPct val="130000"/>
              </a:lnSpc>
            </a:pPr>
            <a:r>
              <a:rPr dirty="0" smtClean="0" sz="1400">
                <a:latin typeface="Microsoft YaHei"/>
                <a:cs typeface="Microsoft YaHei"/>
              </a:rPr>
              <a:t>修習科目</a:t>
            </a:r>
            <a:r>
              <a:rPr dirty="0" smtClean="0" sz="1400" spc="90">
                <a:latin typeface="Microsoft YaHei"/>
                <a:cs typeface="Microsoft YaHei"/>
              </a:rPr>
              <a:t>(</a:t>
            </a:r>
            <a:r>
              <a:rPr dirty="0" smtClean="0" sz="1400" spc="0">
                <a:latin typeface="Microsoft YaHei"/>
                <a:cs typeface="Microsoft YaHei"/>
              </a:rPr>
              <a:t>具學分數</a:t>
            </a:r>
            <a:r>
              <a:rPr dirty="0" smtClean="0" sz="1400" spc="95">
                <a:latin typeface="Microsoft YaHei"/>
                <a:cs typeface="Microsoft YaHei"/>
              </a:rPr>
              <a:t>)</a:t>
            </a:r>
            <a:r>
              <a:rPr dirty="0" smtClean="0" sz="1400" spc="90">
                <a:latin typeface="Times New Roman"/>
                <a:cs typeface="Times New Roman"/>
              </a:rPr>
              <a:t> </a:t>
            </a:r>
            <a:r>
              <a:rPr dirty="0" smtClean="0" sz="1400" spc="90">
                <a:latin typeface="Microsoft YaHei"/>
                <a:cs typeface="Microsoft YaHei"/>
              </a:rPr>
              <a:t>作業作品或書面報告</a:t>
            </a:r>
            <a:endParaRPr sz="1400">
              <a:latin typeface="Microsoft YaHei"/>
              <a:cs typeface="Microsoft YaHei"/>
            </a:endParaRPr>
          </a:p>
        </p:txBody>
      </p:sp>
      <p:sp>
        <p:nvSpPr>
          <p:cNvPr id="51" name="object 51"/>
          <p:cNvSpPr/>
          <p:nvPr/>
        </p:nvSpPr>
        <p:spPr>
          <a:xfrm>
            <a:off x="9291828" y="3252215"/>
            <a:ext cx="1901951" cy="940307"/>
          </a:xfrm>
          <a:prstGeom prst="rect">
            <a:avLst/>
          </a:prstGeom>
          <a:blipFill>
            <a:blip r:embed="rId27" cstate="print"/>
            <a:stretch>
              <a:fillRect/>
            </a:stretch>
          </a:blipFill>
        </p:spPr>
        <p:txBody>
          <a:bodyPr wrap="square" lIns="0" tIns="0" rIns="0" bIns="0" rtlCol="0">
            <a:noAutofit/>
          </a:bodyPr>
          <a:lstStyle/>
          <a:p/>
        </p:txBody>
      </p:sp>
      <p:sp>
        <p:nvSpPr>
          <p:cNvPr id="52" name="object 52"/>
          <p:cNvSpPr/>
          <p:nvPr/>
        </p:nvSpPr>
        <p:spPr>
          <a:xfrm>
            <a:off x="9349740" y="3279647"/>
            <a:ext cx="1786127" cy="845819"/>
          </a:xfrm>
          <a:prstGeom prst="rect">
            <a:avLst/>
          </a:prstGeom>
          <a:blipFill>
            <a:blip r:embed="rId28" cstate="print"/>
            <a:stretch>
              <a:fillRect/>
            </a:stretch>
          </a:blipFill>
        </p:spPr>
        <p:txBody>
          <a:bodyPr wrap="square" lIns="0" tIns="0" rIns="0" bIns="0" rtlCol="0">
            <a:noAutofit/>
          </a:bodyPr>
          <a:lstStyle/>
          <a:p/>
        </p:txBody>
      </p:sp>
      <p:sp>
        <p:nvSpPr>
          <p:cNvPr id="53" name="object 53"/>
          <p:cNvSpPr/>
          <p:nvPr/>
        </p:nvSpPr>
        <p:spPr>
          <a:xfrm>
            <a:off x="9349740" y="3279647"/>
            <a:ext cx="1786127" cy="845819"/>
          </a:xfrm>
          <a:custGeom>
            <a:avLst/>
            <a:gdLst/>
            <a:ahLst/>
            <a:cxnLst/>
            <a:rect l="l" t="t" r="r" b="b"/>
            <a:pathLst>
              <a:path w="1786127" h="845820">
                <a:moveTo>
                  <a:pt x="0" y="0"/>
                </a:moveTo>
                <a:lnTo>
                  <a:pt x="1786127" y="0"/>
                </a:lnTo>
                <a:lnTo>
                  <a:pt x="1786127" y="845819"/>
                </a:lnTo>
                <a:lnTo>
                  <a:pt x="0" y="845819"/>
                </a:lnTo>
                <a:lnTo>
                  <a:pt x="0" y="0"/>
                </a:lnTo>
                <a:close/>
              </a:path>
            </a:pathLst>
          </a:custGeom>
          <a:ln w="9144">
            <a:solidFill>
              <a:srgbClr val="92BB44"/>
            </a:solidFill>
          </a:ln>
        </p:spPr>
        <p:txBody>
          <a:bodyPr wrap="square" lIns="0" tIns="0" rIns="0" bIns="0" rtlCol="0">
            <a:noAutofit/>
          </a:bodyPr>
          <a:lstStyle/>
          <a:p/>
        </p:txBody>
      </p:sp>
      <p:sp>
        <p:nvSpPr>
          <p:cNvPr id="54" name="object 54"/>
          <p:cNvSpPr txBox="1"/>
          <p:nvPr/>
        </p:nvSpPr>
        <p:spPr>
          <a:xfrm>
            <a:off x="9428157" y="3392412"/>
            <a:ext cx="1630680" cy="567690"/>
          </a:xfrm>
          <a:prstGeom prst="rect">
            <a:avLst/>
          </a:prstGeom>
        </p:spPr>
        <p:txBody>
          <a:bodyPr wrap="square" lIns="0" tIns="0" rIns="0" bIns="0" rtlCol="0" vert="horz">
            <a:noAutofit/>
          </a:bodyPr>
          <a:lstStyle/>
          <a:p>
            <a:pPr marL="12700" marR="12700">
              <a:lnSpc>
                <a:spcPct val="130000"/>
              </a:lnSpc>
            </a:pPr>
            <a:r>
              <a:rPr dirty="0" smtClean="0" sz="1400">
                <a:latin typeface="Microsoft YaHei"/>
                <a:cs typeface="Microsoft YaHei"/>
              </a:rPr>
              <a:t>彈性學習時間、團體</a:t>
            </a:r>
            <a:r>
              <a:rPr dirty="0" smtClean="0" sz="1400">
                <a:latin typeface="Times New Roman"/>
                <a:cs typeface="Times New Roman"/>
              </a:rPr>
              <a:t> </a:t>
            </a:r>
            <a:r>
              <a:rPr dirty="0" smtClean="0" sz="1400">
                <a:latin typeface="Microsoft YaHei"/>
                <a:cs typeface="Microsoft YaHei"/>
              </a:rPr>
              <a:t>活動時間及其他表現</a:t>
            </a:r>
            <a:endParaRPr sz="1400">
              <a:latin typeface="Microsoft YaHei"/>
              <a:cs typeface="Microsoft YaHei"/>
            </a:endParaRPr>
          </a:p>
        </p:txBody>
      </p:sp>
      <p:sp>
        <p:nvSpPr>
          <p:cNvPr id="55" name="object 55"/>
          <p:cNvSpPr/>
          <p:nvPr/>
        </p:nvSpPr>
        <p:spPr>
          <a:xfrm>
            <a:off x="4011168" y="4600955"/>
            <a:ext cx="1103375" cy="1197863"/>
          </a:xfrm>
          <a:prstGeom prst="rect">
            <a:avLst/>
          </a:prstGeom>
          <a:blipFill>
            <a:blip r:embed="rId29" cstate="print"/>
            <a:stretch>
              <a:fillRect/>
            </a:stretch>
          </a:blipFill>
        </p:spPr>
        <p:txBody>
          <a:bodyPr wrap="square" lIns="0" tIns="0" rIns="0" bIns="0" rtlCol="0">
            <a:noAutofit/>
          </a:bodyPr>
          <a:lstStyle/>
          <a:p/>
        </p:txBody>
      </p:sp>
      <p:sp>
        <p:nvSpPr>
          <p:cNvPr id="56" name="object 56"/>
          <p:cNvSpPr txBox="1"/>
          <p:nvPr/>
        </p:nvSpPr>
        <p:spPr>
          <a:xfrm>
            <a:off x="4022679" y="5955543"/>
            <a:ext cx="1095375" cy="226060"/>
          </a:xfrm>
          <a:prstGeom prst="rect">
            <a:avLst/>
          </a:prstGeom>
        </p:spPr>
        <p:txBody>
          <a:bodyPr wrap="square" lIns="0" tIns="0" rIns="0" bIns="0" rtlCol="0" vert="horz">
            <a:noAutofit/>
          </a:bodyPr>
          <a:lstStyle/>
          <a:p>
            <a:pPr marL="12700">
              <a:lnSpc>
                <a:spcPct val="100000"/>
              </a:lnSpc>
            </a:pPr>
            <a:r>
              <a:rPr dirty="0" smtClean="0" sz="1400">
                <a:latin typeface="Microsoft YaHei"/>
                <a:cs typeface="Microsoft YaHei"/>
              </a:rPr>
              <a:t>學校負責登錄</a:t>
            </a:r>
            <a:endParaRPr sz="1400">
              <a:latin typeface="Microsoft YaHei"/>
              <a:cs typeface="Microsoft YaHei"/>
            </a:endParaRPr>
          </a:p>
        </p:txBody>
      </p:sp>
      <p:sp>
        <p:nvSpPr>
          <p:cNvPr id="57" name="object 57"/>
          <p:cNvSpPr/>
          <p:nvPr/>
        </p:nvSpPr>
        <p:spPr>
          <a:xfrm>
            <a:off x="6969252" y="4607052"/>
            <a:ext cx="534923" cy="1319783"/>
          </a:xfrm>
          <a:prstGeom prst="rect">
            <a:avLst/>
          </a:prstGeom>
          <a:blipFill>
            <a:blip r:embed="rId30" cstate="print"/>
            <a:stretch>
              <a:fillRect/>
            </a:stretch>
          </a:blipFill>
        </p:spPr>
        <p:txBody>
          <a:bodyPr wrap="square" lIns="0" tIns="0" rIns="0" bIns="0" rtlCol="0">
            <a:noAutofit/>
          </a:bodyPr>
          <a:lstStyle/>
          <a:p/>
        </p:txBody>
      </p:sp>
      <p:sp>
        <p:nvSpPr>
          <p:cNvPr id="58" name="object 58"/>
          <p:cNvSpPr/>
          <p:nvPr/>
        </p:nvSpPr>
        <p:spPr>
          <a:xfrm>
            <a:off x="7455407" y="4620767"/>
            <a:ext cx="618743" cy="1319783"/>
          </a:xfrm>
          <a:prstGeom prst="rect">
            <a:avLst/>
          </a:prstGeom>
          <a:blipFill>
            <a:blip r:embed="rId31" cstate="print"/>
            <a:stretch>
              <a:fillRect/>
            </a:stretch>
          </a:blipFill>
        </p:spPr>
        <p:txBody>
          <a:bodyPr wrap="square" lIns="0" tIns="0" rIns="0" bIns="0" rtlCol="0">
            <a:noAutofit/>
          </a:bodyPr>
          <a:lstStyle/>
          <a:p/>
        </p:txBody>
      </p:sp>
      <p:sp>
        <p:nvSpPr>
          <p:cNvPr id="59" name="object 59"/>
          <p:cNvSpPr txBox="1"/>
          <p:nvPr/>
        </p:nvSpPr>
        <p:spPr>
          <a:xfrm>
            <a:off x="6964427" y="5968437"/>
            <a:ext cx="1095375" cy="226060"/>
          </a:xfrm>
          <a:prstGeom prst="rect">
            <a:avLst/>
          </a:prstGeom>
        </p:spPr>
        <p:txBody>
          <a:bodyPr wrap="square" lIns="0" tIns="0" rIns="0" bIns="0" rtlCol="0" vert="horz">
            <a:noAutofit/>
          </a:bodyPr>
          <a:lstStyle/>
          <a:p>
            <a:pPr marL="12700">
              <a:lnSpc>
                <a:spcPct val="100000"/>
              </a:lnSpc>
            </a:pPr>
            <a:r>
              <a:rPr dirty="0" smtClean="0" sz="1400">
                <a:latin typeface="Microsoft YaHei"/>
                <a:cs typeface="Microsoft YaHei"/>
              </a:rPr>
              <a:t>學生自己上傳</a:t>
            </a:r>
            <a:endParaRPr sz="1400">
              <a:latin typeface="Microsoft YaHei"/>
              <a:cs typeface="Microsoft YaHei"/>
            </a:endParaRPr>
          </a:p>
        </p:txBody>
      </p:sp>
      <p:sp>
        <p:nvSpPr>
          <p:cNvPr id="60" name="object 60"/>
          <p:cNvSpPr/>
          <p:nvPr/>
        </p:nvSpPr>
        <p:spPr>
          <a:xfrm>
            <a:off x="9709404" y="4588764"/>
            <a:ext cx="533399" cy="1319783"/>
          </a:xfrm>
          <a:prstGeom prst="rect">
            <a:avLst/>
          </a:prstGeom>
          <a:blipFill>
            <a:blip r:embed="rId32" cstate="print"/>
            <a:stretch>
              <a:fillRect/>
            </a:stretch>
          </a:blipFill>
        </p:spPr>
        <p:txBody>
          <a:bodyPr wrap="square" lIns="0" tIns="0" rIns="0" bIns="0" rtlCol="0">
            <a:noAutofit/>
          </a:bodyPr>
          <a:lstStyle/>
          <a:p/>
        </p:txBody>
      </p:sp>
      <p:sp>
        <p:nvSpPr>
          <p:cNvPr id="61" name="object 61"/>
          <p:cNvSpPr/>
          <p:nvPr/>
        </p:nvSpPr>
        <p:spPr>
          <a:xfrm>
            <a:off x="10194035" y="4602479"/>
            <a:ext cx="620267" cy="1319784"/>
          </a:xfrm>
          <a:prstGeom prst="rect">
            <a:avLst/>
          </a:prstGeom>
          <a:blipFill>
            <a:blip r:embed="rId33" cstate="print"/>
            <a:stretch>
              <a:fillRect/>
            </a:stretch>
          </a:blipFill>
        </p:spPr>
        <p:txBody>
          <a:bodyPr wrap="square" lIns="0" tIns="0" rIns="0" bIns="0" rtlCol="0">
            <a:noAutofit/>
          </a:bodyPr>
          <a:lstStyle/>
          <a:p/>
        </p:txBody>
      </p:sp>
      <p:sp>
        <p:nvSpPr>
          <p:cNvPr id="62" name="object 62"/>
          <p:cNvSpPr txBox="1"/>
          <p:nvPr/>
        </p:nvSpPr>
        <p:spPr>
          <a:xfrm>
            <a:off x="9704062" y="5950010"/>
            <a:ext cx="1095375" cy="226060"/>
          </a:xfrm>
          <a:prstGeom prst="rect">
            <a:avLst/>
          </a:prstGeom>
        </p:spPr>
        <p:txBody>
          <a:bodyPr wrap="square" lIns="0" tIns="0" rIns="0" bIns="0" rtlCol="0" vert="horz">
            <a:noAutofit/>
          </a:bodyPr>
          <a:lstStyle/>
          <a:p>
            <a:pPr marL="12700">
              <a:lnSpc>
                <a:spcPct val="100000"/>
              </a:lnSpc>
            </a:pPr>
            <a:r>
              <a:rPr dirty="0" smtClean="0" sz="1400">
                <a:latin typeface="Microsoft YaHei"/>
                <a:cs typeface="Microsoft YaHei"/>
              </a:rPr>
              <a:t>學生自己上傳</a:t>
            </a:r>
            <a:endParaRPr sz="1400">
              <a:latin typeface="Microsoft YaHei"/>
              <a:cs typeface="Microsoft YaHei"/>
            </a:endParaRPr>
          </a:p>
        </p:txBody>
      </p:sp>
      <p:sp>
        <p:nvSpPr>
          <p:cNvPr id="63" name="object 63"/>
          <p:cNvSpPr/>
          <p:nvPr/>
        </p:nvSpPr>
        <p:spPr>
          <a:xfrm>
            <a:off x="1082039" y="4584191"/>
            <a:ext cx="1104899" cy="1197863"/>
          </a:xfrm>
          <a:prstGeom prst="rect">
            <a:avLst/>
          </a:prstGeom>
          <a:blipFill>
            <a:blip r:embed="rId34" cstate="print"/>
            <a:stretch>
              <a:fillRect/>
            </a:stretch>
          </a:blipFill>
        </p:spPr>
        <p:txBody>
          <a:bodyPr wrap="square" lIns="0" tIns="0" rIns="0" bIns="0" rtlCol="0">
            <a:noAutofit/>
          </a:bodyPr>
          <a:lstStyle/>
          <a:p/>
        </p:txBody>
      </p:sp>
      <p:sp>
        <p:nvSpPr>
          <p:cNvPr id="64" name="object 64"/>
          <p:cNvSpPr txBox="1"/>
          <p:nvPr/>
        </p:nvSpPr>
        <p:spPr>
          <a:xfrm>
            <a:off x="1094527" y="5938218"/>
            <a:ext cx="1095375" cy="226060"/>
          </a:xfrm>
          <a:prstGeom prst="rect">
            <a:avLst/>
          </a:prstGeom>
        </p:spPr>
        <p:txBody>
          <a:bodyPr wrap="square" lIns="0" tIns="0" rIns="0" bIns="0" rtlCol="0" vert="horz">
            <a:noAutofit/>
          </a:bodyPr>
          <a:lstStyle/>
          <a:p>
            <a:pPr marL="12700">
              <a:lnSpc>
                <a:spcPct val="100000"/>
              </a:lnSpc>
            </a:pPr>
            <a:r>
              <a:rPr dirty="0" smtClean="0" sz="1400">
                <a:latin typeface="Microsoft YaHei"/>
                <a:cs typeface="Microsoft YaHei"/>
              </a:rPr>
              <a:t>學校負責登錄</a:t>
            </a:r>
            <a:endParaRPr sz="1400">
              <a:latin typeface="Microsoft YaHei"/>
              <a:cs typeface="Microsoft YaHei"/>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04101" y="199660"/>
            <a:ext cx="263525"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14</a:t>
            </a:r>
            <a:endParaRPr sz="1400">
              <a:latin typeface="Arial Black"/>
              <a:cs typeface="Arial Black"/>
            </a:endParaRPr>
          </a:p>
        </p:txBody>
      </p:sp>
      <p:sp>
        <p:nvSpPr>
          <p:cNvPr id="3" name="object 3"/>
          <p:cNvSpPr txBox="1"/>
          <p:nvPr/>
        </p:nvSpPr>
        <p:spPr>
          <a:xfrm>
            <a:off x="774142" y="287210"/>
            <a:ext cx="6532880" cy="500380"/>
          </a:xfrm>
          <a:prstGeom prst="rect">
            <a:avLst/>
          </a:prstGeom>
        </p:spPr>
        <p:txBody>
          <a:bodyPr wrap="square" lIns="0" tIns="0" rIns="0" bIns="0" rtlCol="0" vert="horz">
            <a:noAutofit/>
          </a:bodyPr>
          <a:lstStyle/>
          <a:p>
            <a:pPr marL="12700">
              <a:lnSpc>
                <a:spcPct val="100000"/>
              </a:lnSpc>
            </a:pPr>
            <a:r>
              <a:rPr dirty="0" smtClean="0" sz="3200" b="1">
                <a:latin typeface="Microsoft YaHei"/>
                <a:cs typeface="Microsoft YaHei"/>
              </a:rPr>
              <a:t>學生學習歷程檔案</a:t>
            </a:r>
            <a:r>
              <a:rPr dirty="0" smtClean="0" sz="3200" b="1">
                <a:solidFill>
                  <a:srgbClr val="0000FF"/>
                </a:solidFill>
                <a:latin typeface="Microsoft YaHei"/>
                <a:cs typeface="Microsoft YaHei"/>
              </a:rPr>
              <a:t>蒐集</a:t>
            </a:r>
            <a:r>
              <a:rPr dirty="0" smtClean="0" sz="3200" spc="-15" b="1">
                <a:solidFill>
                  <a:srgbClr val="0000FF"/>
                </a:solidFill>
                <a:latin typeface="Microsoft YaHei"/>
                <a:cs typeface="Microsoft YaHei"/>
              </a:rPr>
              <a:t>項</a:t>
            </a:r>
            <a:r>
              <a:rPr dirty="0" smtClean="0" sz="3200" spc="0" b="1">
                <a:solidFill>
                  <a:srgbClr val="0000FF"/>
                </a:solidFill>
                <a:latin typeface="Microsoft YaHei"/>
                <a:cs typeface="Microsoft YaHei"/>
              </a:rPr>
              <a:t>目詳</a:t>
            </a:r>
            <a:r>
              <a:rPr dirty="0" smtClean="0" sz="3200" spc="-15" b="1">
                <a:solidFill>
                  <a:srgbClr val="0000FF"/>
                </a:solidFill>
                <a:latin typeface="Microsoft YaHei"/>
                <a:cs typeface="Microsoft YaHei"/>
              </a:rPr>
              <a:t>細</a:t>
            </a:r>
            <a:r>
              <a:rPr dirty="0" smtClean="0" sz="3200" spc="0" b="1">
                <a:solidFill>
                  <a:srgbClr val="0000FF"/>
                </a:solidFill>
                <a:latin typeface="Microsoft YaHei"/>
                <a:cs typeface="Microsoft YaHei"/>
              </a:rPr>
              <a:t>內容</a:t>
            </a:r>
            <a:endParaRPr sz="3200">
              <a:latin typeface="Microsoft YaHei"/>
              <a:cs typeface="Microsoft YaHei"/>
            </a:endParaRPr>
          </a:p>
        </p:txBody>
      </p:sp>
      <p:sp>
        <p:nvSpPr>
          <p:cNvPr id="5" name="object 5"/>
          <p:cNvSpPr txBox="1"/>
          <p:nvPr/>
        </p:nvSpPr>
        <p:spPr>
          <a:xfrm>
            <a:off x="10261600" y="63500"/>
            <a:ext cx="1930400" cy="1219200"/>
          </a:xfrm>
          <a:prstGeom prst="rect">
            <a:avLst/>
          </a:prstGeom>
          <a:ln w="3175">
            <a:solidFill>
              <a:srgbClr val="000000"/>
            </a:solidFill>
          </a:ln>
        </p:spPr>
        <p:txBody>
          <a:bodyPr wrap="square" lIns="0" tIns="0" rIns="0" bIns="0" rtlCol="0" vert="horz">
            <a:noAutofit/>
          </a:bodyPr>
          <a:lstStyle/>
          <a:p>
            <a:pPr marL="25400">
              <a:lnSpc>
                <a:spcPct val="100000"/>
              </a:lnSpc>
            </a:pPr>
            <a:r>
              <a:rPr dirty="0" smtClean="0" sz="800" spc="-290" b="1" i="1">
                <a:latin typeface="Meiryo"/>
                <a:cs typeface="Meiryo"/>
              </a:rPr>
              <a:t>簡報者</a:t>
            </a:r>
            <a:endParaRPr sz="800">
              <a:latin typeface="Meiryo"/>
              <a:cs typeface="Meiryo"/>
            </a:endParaRPr>
          </a:p>
          <a:p>
            <a:pPr marL="25400">
              <a:lnSpc>
                <a:spcPct val="100000"/>
              </a:lnSpc>
              <a:spcBef>
                <a:spcPts val="40"/>
              </a:spcBef>
            </a:pPr>
            <a:r>
              <a:rPr dirty="0" smtClean="0" sz="800" i="1">
                <a:latin typeface="Arial"/>
                <a:cs typeface="Arial"/>
              </a:rPr>
              <a:t>2019-07-12 07:00:46</a:t>
            </a:r>
            <a:endParaRPr sz="800">
              <a:latin typeface="Arial"/>
              <a:cs typeface="Arial"/>
            </a:endParaRPr>
          </a:p>
          <a:p>
            <a:pPr marL="25400">
              <a:lnSpc>
                <a:spcPct val="100000"/>
              </a:lnSpc>
              <a:spcBef>
                <a:spcPts val="40"/>
              </a:spcBef>
            </a:pPr>
            <a:r>
              <a:rPr dirty="0" smtClean="0" sz="1000">
                <a:latin typeface="Arial"/>
                <a:cs typeface="Arial"/>
              </a:rPr>
              <a:t>--------------------------------------------</a:t>
            </a:r>
            <a:endParaRPr sz="1000">
              <a:latin typeface="Arial"/>
              <a:cs typeface="Arial"/>
            </a:endParaRPr>
          </a:p>
          <a:p>
            <a:pPr marL="25400" marR="25400">
              <a:lnSpc>
                <a:spcPct val="100000"/>
              </a:lnSpc>
            </a:pPr>
            <a:r>
              <a:rPr dirty="0" smtClean="0" sz="1000" spc="90">
                <a:latin typeface="Arial"/>
                <a:cs typeface="Arial"/>
              </a:rPr>
              <a:t>一、學習歷程學校平臺蒐集之資料：依作業要點之第三點第一項、第四點；另補充說明如下：</a:t>
            </a:r>
            <a:endParaRPr sz="1000">
              <a:latin typeface="Arial"/>
              <a:cs typeface="Arial"/>
            </a:endParaRPr>
          </a:p>
          <a:p>
            <a:pPr marL="25400" marR="25400">
              <a:lnSpc>
                <a:spcPct val="100000"/>
              </a:lnSpc>
            </a:pPr>
            <a:r>
              <a:rPr dirty="0" smtClean="0" sz="1000" spc="60">
                <a:latin typeface="Arial"/>
                <a:cs typeface="Arial"/>
              </a:rPr>
              <a:t>    1.校級、班級及社團幹部經歷歸類於基本資料，非多元表現，故與多元表現之件數無關。</a:t>
            </a:r>
            <a:endParaRPr sz="1000">
              <a:latin typeface="Arial"/>
              <a:cs typeface="Arial"/>
            </a:endParaRPr>
          </a:p>
          <a:p>
            <a:pPr marL="25400" marR="25400">
              <a:lnSpc>
                <a:spcPct val="100000"/>
              </a:lnSpc>
            </a:pPr>
            <a:r>
              <a:rPr dirty="0" smtClean="0" sz="1000" spc="225">
                <a:latin typeface="Arial"/>
                <a:cs typeface="Arial"/>
              </a:rPr>
              <a:t>    2.修課紀錄：學校報經各該主管機關備查之課程計畫所開設各科目課程之學業成績及課程諮詢紀錄(課程諮詢紀錄不提交至中央資料庫)。</a:t>
            </a:r>
            <a:endParaRPr sz="1000">
              <a:latin typeface="Arial"/>
              <a:cs typeface="Arial"/>
            </a:endParaRPr>
          </a:p>
          <a:p>
            <a:pPr marL="25400" marR="25400">
              <a:lnSpc>
                <a:spcPct val="100000"/>
              </a:lnSpc>
            </a:pPr>
            <a:r>
              <a:rPr dirty="0" smtClean="0" sz="1000" spc="160">
                <a:latin typeface="Arial"/>
                <a:cs typeface="Arial"/>
              </a:rPr>
              <a:t>    3.課程學習成果：學生每學期皆可上傳，學年結束經學生勾選件數=第一學期件數+第二學期件數=至多6件，再由學校提交至中央資料庫。</a:t>
            </a:r>
            <a:endParaRPr sz="1000">
              <a:latin typeface="Arial"/>
              <a:cs typeface="Arial"/>
            </a:endParaRPr>
          </a:p>
          <a:p>
            <a:pPr marL="25400" marR="25400">
              <a:lnSpc>
                <a:spcPct val="100000"/>
              </a:lnSpc>
            </a:pPr>
            <a:r>
              <a:rPr dirty="0" smtClean="0" sz="1000" spc="85">
                <a:latin typeface="Arial"/>
                <a:cs typeface="Arial"/>
              </a:rPr>
              <a:t>       舉例：某校規定學生每學期可上傳6件，某生於上、下學期各上傳6件並經任課教師認證通過，該學年結束學校提交前，學生可自主勾選件數之組合：                    6+0、0+6、1+5、5+1、2+4、4+2、3+3等勾選組合皆符合規定。</a:t>
            </a:r>
            <a:endParaRPr sz="1000">
              <a:latin typeface="Arial"/>
              <a:cs typeface="Arial"/>
            </a:endParaRPr>
          </a:p>
          <a:p>
            <a:pPr marL="25400" marR="25400">
              <a:lnSpc>
                <a:spcPct val="100000"/>
              </a:lnSpc>
            </a:pPr>
            <a:r>
              <a:rPr dirty="0" smtClean="0" sz="1000" spc="90">
                <a:latin typeface="Arial"/>
                <a:cs typeface="Arial"/>
              </a:rPr>
              <a:t>   4.多元表現：對應新課綱之彈性學習時間、團體活動時間及其他表現。</a:t>
            </a:r>
            <a:endParaRPr sz="1000">
              <a:latin typeface="Arial"/>
              <a:cs typeface="Arial"/>
            </a:endParaRPr>
          </a:p>
          <a:p>
            <a:pPr marL="25400" marR="25400">
              <a:lnSpc>
                <a:spcPct val="100000"/>
              </a:lnSpc>
            </a:pPr>
            <a:r>
              <a:rPr dirty="0" smtClean="0" sz="1000" spc="165">
                <a:latin typeface="Arial"/>
                <a:cs typeface="Arial"/>
              </a:rPr>
              <a:t>      (1)彈性學習時間：含學生自主學習、選手培訓、充實(增廣)/補強性教學、學校特色活動等，藉由多元學習活動，拓展學生學習面向，駔進學生適性發展。</a:t>
            </a:r>
            <a:endParaRPr sz="1000">
              <a:latin typeface="Arial"/>
              <a:cs typeface="Arial"/>
            </a:endParaRPr>
          </a:p>
          <a:p>
            <a:pPr marL="25400" marR="25400">
              <a:lnSpc>
                <a:spcPct val="100000"/>
              </a:lnSpc>
            </a:pPr>
            <a:r>
              <a:rPr dirty="0" smtClean="0" sz="1000" spc="75">
                <a:latin typeface="Arial"/>
                <a:cs typeface="Arial"/>
              </a:rPr>
              <a:t>      (2)團體活動時間：含班級活動、社團活動、學生自治會活動、學生服務學習活動及週會或講座。</a:t>
            </a:r>
            <a:endParaRPr sz="1000">
              <a:latin typeface="Arial"/>
              <a:cs typeface="Arial"/>
            </a:endParaRPr>
          </a:p>
          <a:p>
            <a:pPr marL="25400" marR="25400">
              <a:lnSpc>
                <a:spcPct val="100000"/>
              </a:lnSpc>
            </a:pPr>
            <a:r>
              <a:rPr dirty="0" smtClean="0" sz="1000" spc="90">
                <a:latin typeface="Arial"/>
                <a:cs typeface="Arial"/>
              </a:rPr>
              <a:t>      (3)其他表現：學生參加校內外之各項表現。</a:t>
            </a:r>
            <a:endParaRPr sz="1000">
              <a:latin typeface="Arial"/>
              <a:cs typeface="Arial"/>
            </a:endParaRPr>
          </a:p>
          <a:p>
            <a:pPr marL="25400" marR="25400">
              <a:lnSpc>
                <a:spcPts val="4400"/>
              </a:lnSpc>
            </a:pPr>
            <a:r>
              <a:rPr dirty="0" smtClean="0" sz="1000" spc="90">
                <a:latin typeface="Arial"/>
                <a:cs typeface="Arial"/>
              </a:rPr>
              <a:t>二、學習歷程中央資料庫蒐集項目之內容：依作業要點之第三點第二項、第四點</a:t>
            </a:r>
            <a:endParaRPr sz="1000">
              <a:latin typeface="Arial"/>
              <a:cs typeface="Arial"/>
            </a:endParaRPr>
          </a:p>
        </p:txBody>
      </p:sp>
      <p:graphicFrame>
        <p:nvGraphicFramePr>
          <p:cNvPr id="4" name="object 4"/>
          <p:cNvGraphicFramePr>
            <a:graphicFrameLocks noGrp="1"/>
          </p:cNvGraphicFramePr>
          <p:nvPr/>
        </p:nvGraphicFramePr>
        <p:xfrm>
          <a:off x="478392" y="981296"/>
          <a:ext cx="11470934" cy="5659203"/>
        </p:xfrm>
        <a:graphic>
          <a:graphicData uri="http://schemas.openxmlformats.org/drawingml/2006/table">
            <a:tbl>
              <a:tblPr firstRow="1" bandRow="1">
                <a:tableStyleId>{2D5ABB26-0587-4C30-8999-92F81FD0307C}</a:tableStyleId>
              </a:tblPr>
              <a:tblGrid>
                <a:gridCol w="1415976"/>
                <a:gridCol w="4652467"/>
                <a:gridCol w="208279"/>
                <a:gridCol w="1427036"/>
                <a:gridCol w="3748124"/>
              </a:tblGrid>
              <a:tr h="485790">
                <a:tc gridSpan="2">
                  <a:txBody>
                    <a:bodyPr/>
                    <a:lstStyle/>
                    <a:p>
                      <a:pPr marL="1807210">
                        <a:lnSpc>
                          <a:spcPct val="100000"/>
                        </a:lnSpc>
                      </a:pPr>
                      <a:r>
                        <a:rPr dirty="0" smtClean="0" sz="2400" b="1">
                          <a:solidFill>
                            <a:srgbClr val="FFFFFF"/>
                          </a:solidFill>
                          <a:latin typeface="Microsoft YaHei"/>
                          <a:cs typeface="Microsoft YaHei"/>
                        </a:rPr>
                        <a:t>學習歷程學校平臺</a:t>
                      </a:r>
                      <a:endParaRPr sz="2400">
                        <a:latin typeface="Microsoft YaHei"/>
                        <a:cs typeface="Microsoft YaHe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F3420"/>
                    </a:solidFill>
                  </a:tcPr>
                </a:tc>
                <a:tc hMerge="1">
                  <a:txBody>
                    <a:bodyPr/>
                    <a:lstStyle/>
                    <a:p>
                      <a:pPr/>
                    </a:p>
                  </a:txBody>
                  <a:tcPr marL="0" marR="0" marB="0" marT="0"/>
                </a:tc>
                <a:tc>
                  <a:txBody>
                    <a:bodyPr/>
                    <a:lstStyle/>
                    <a:p>
                      <a:pPr/>
                      <a:endParaRPr sz="2400">
                        <a:latin typeface="Microsoft YaHei"/>
                        <a:cs typeface="Microsoft YaHe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8F4F8"/>
                    </a:solidFill>
                  </a:tcPr>
                </a:tc>
                <a:tc gridSpan="2">
                  <a:txBody>
                    <a:bodyPr/>
                    <a:lstStyle/>
                    <a:p>
                      <a:pPr marL="1208405">
                        <a:lnSpc>
                          <a:spcPct val="100000"/>
                        </a:lnSpc>
                      </a:pPr>
                      <a:r>
                        <a:rPr dirty="0" smtClean="0" sz="2400" b="1">
                          <a:solidFill>
                            <a:srgbClr val="FFFFFF"/>
                          </a:solidFill>
                          <a:latin typeface="Microsoft YaHei"/>
                          <a:cs typeface="Microsoft YaHei"/>
                        </a:rPr>
                        <a:t>學習歷程中央資料庫</a:t>
                      </a:r>
                      <a:endParaRPr sz="2400">
                        <a:latin typeface="Microsoft YaHei"/>
                        <a:cs typeface="Microsoft YaHe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DA907"/>
                    </a:solidFill>
                  </a:tcPr>
                </a:tc>
                <a:tc hMerge="1">
                  <a:txBody>
                    <a:bodyPr/>
                    <a:lstStyle/>
                    <a:p>
                      <a:pPr/>
                    </a:p>
                  </a:txBody>
                  <a:tcPr marL="0" marR="0" marB="0" marT="0"/>
                </a:tc>
              </a:tr>
              <a:tr h="421017">
                <a:tc>
                  <a:txBody>
                    <a:bodyPr/>
                    <a:lstStyle/>
                    <a:p>
                      <a:pPr marL="446405">
                        <a:lnSpc>
                          <a:spcPct val="100000"/>
                        </a:lnSpc>
                      </a:pPr>
                      <a:r>
                        <a:rPr dirty="0" smtClean="0" sz="2000">
                          <a:latin typeface="Microsoft YaHei"/>
                          <a:cs typeface="Microsoft YaHei"/>
                        </a:rPr>
                        <a:t>項目</a:t>
                      </a:r>
                      <a:endParaRPr sz="2000">
                        <a:latin typeface="Microsoft YaHei"/>
                        <a:cs typeface="Microsoft YaHei"/>
                      </a:endParaRPr>
                    </a:p>
                  </a:txBody>
                  <a:tcPr marL="0" marR="0" marB="0" marT="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EDD9C"/>
                    </a:solidFill>
                  </a:tcPr>
                </a:tc>
                <a:tc>
                  <a:txBody>
                    <a:bodyPr/>
                    <a:lstStyle/>
                    <a:p>
                      <a:pPr algn="ctr" marR="0">
                        <a:lnSpc>
                          <a:spcPct val="100000"/>
                        </a:lnSpc>
                      </a:pPr>
                      <a:r>
                        <a:rPr dirty="0" smtClean="0" sz="2000">
                          <a:latin typeface="Microsoft YaHei"/>
                          <a:cs typeface="Microsoft YaHei"/>
                        </a:rPr>
                        <a:t>內容</a:t>
                      </a:r>
                      <a:endParaRPr sz="2000">
                        <a:latin typeface="Microsoft YaHei"/>
                        <a:cs typeface="Microsoft YaHei"/>
                      </a:endParaRPr>
                    </a:p>
                  </a:txBody>
                  <a:tcPr marL="0" marR="0" marB="0" marT="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EDD9C"/>
                    </a:solidFill>
                  </a:tcPr>
                </a:tc>
                <a:tc>
                  <a:txBody>
                    <a:bodyPr/>
                    <a:lstStyle/>
                    <a:p>
                      <a:pPr/>
                      <a:endParaRPr sz="2000">
                        <a:latin typeface="Microsoft YaHei"/>
                        <a:cs typeface="Microsoft YaHei"/>
                      </a:endParaRPr>
                    </a:p>
                  </a:txBody>
                  <a:tcPr marL="0" marR="0" marB="0" marT="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8F4F8"/>
                    </a:solidFill>
                  </a:tcPr>
                </a:tc>
                <a:tc>
                  <a:txBody>
                    <a:bodyPr/>
                    <a:lstStyle/>
                    <a:p>
                      <a:pPr marL="452755">
                        <a:lnSpc>
                          <a:spcPct val="100000"/>
                        </a:lnSpc>
                      </a:pPr>
                      <a:r>
                        <a:rPr dirty="0" smtClean="0" sz="2000">
                          <a:latin typeface="Microsoft YaHei"/>
                          <a:cs typeface="Microsoft YaHei"/>
                        </a:rPr>
                        <a:t>項目</a:t>
                      </a:r>
                      <a:endParaRPr sz="2000">
                        <a:latin typeface="Microsoft YaHei"/>
                        <a:cs typeface="Microsoft YaHei"/>
                      </a:endParaRPr>
                    </a:p>
                  </a:txBody>
                  <a:tcPr marL="0" marR="0" marB="0" marT="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EDD9C"/>
                    </a:solidFill>
                  </a:tcPr>
                </a:tc>
                <a:tc>
                  <a:txBody>
                    <a:bodyPr/>
                    <a:lstStyle/>
                    <a:p>
                      <a:pPr algn="ctr" marR="635">
                        <a:lnSpc>
                          <a:spcPct val="100000"/>
                        </a:lnSpc>
                      </a:pPr>
                      <a:r>
                        <a:rPr dirty="0" smtClean="0" sz="2000">
                          <a:latin typeface="Microsoft YaHei"/>
                          <a:cs typeface="Microsoft YaHei"/>
                        </a:rPr>
                        <a:t>內容</a:t>
                      </a:r>
                      <a:endParaRPr sz="2000">
                        <a:latin typeface="Microsoft YaHei"/>
                        <a:cs typeface="Microsoft YaHei"/>
                      </a:endParaRPr>
                    </a:p>
                  </a:txBody>
                  <a:tcPr marL="0" marR="0" marB="0" marT="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EDD9C"/>
                    </a:solidFill>
                  </a:tcPr>
                </a:tc>
              </a:tr>
              <a:tr h="744877">
                <a:tc>
                  <a:txBody>
                    <a:bodyPr/>
                    <a:lstStyle/>
                    <a:p>
                      <a:pPr marL="84455">
                        <a:lnSpc>
                          <a:spcPct val="100000"/>
                        </a:lnSpc>
                      </a:pPr>
                      <a:r>
                        <a:rPr dirty="0" smtClean="0" sz="2000" b="1">
                          <a:solidFill>
                            <a:srgbClr val="BF3420"/>
                          </a:solidFill>
                          <a:latin typeface="微軟正黑體"/>
                          <a:cs typeface="微軟正黑體"/>
                        </a:rPr>
                        <a:t>基本資料</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7"/>
                    </a:solidFill>
                  </a:tcPr>
                </a:tc>
                <a:tc>
                  <a:txBody>
                    <a:bodyPr/>
                    <a:lstStyle/>
                    <a:p>
                      <a:pPr marL="84455">
                        <a:lnSpc>
                          <a:spcPct val="100000"/>
                        </a:lnSpc>
                      </a:pPr>
                      <a:r>
                        <a:rPr dirty="0" smtClean="0" sz="2000">
                          <a:latin typeface="微軟正黑體"/>
                          <a:cs typeface="微軟正黑體"/>
                        </a:rPr>
                        <a:t>學生學籍資料</a:t>
                      </a:r>
                      <a:endParaRPr sz="2000">
                        <a:latin typeface="微軟正黑體"/>
                        <a:cs typeface="微軟正黑體"/>
                      </a:endParaRPr>
                    </a:p>
                    <a:p>
                      <a:pPr marL="84455">
                        <a:lnSpc>
                          <a:spcPct val="100000"/>
                        </a:lnSpc>
                      </a:pPr>
                      <a:r>
                        <a:rPr dirty="0" smtClean="0" sz="2000">
                          <a:latin typeface="Times New Roman"/>
                          <a:cs typeface="Times New Roman"/>
                        </a:rPr>
                        <a:t>(</a:t>
                      </a:r>
                      <a:r>
                        <a:rPr dirty="0" smtClean="0" sz="2000">
                          <a:latin typeface="微軟正黑體"/>
                          <a:cs typeface="微軟正黑體"/>
                        </a:rPr>
                        <a:t>含校級、班級及社</a:t>
                      </a:r>
                      <a:r>
                        <a:rPr dirty="0" smtClean="0" sz="2000" spc="-15">
                          <a:latin typeface="微軟正黑體"/>
                          <a:cs typeface="微軟正黑體"/>
                        </a:rPr>
                        <a:t>團</a:t>
                      </a:r>
                      <a:r>
                        <a:rPr dirty="0" smtClean="0" sz="2000" spc="0">
                          <a:latin typeface="微軟正黑體"/>
                          <a:cs typeface="微軟正黑體"/>
                        </a:rPr>
                        <a:t>幹部</a:t>
                      </a:r>
                      <a:r>
                        <a:rPr dirty="0" smtClean="0" sz="2000" spc="-15">
                          <a:latin typeface="微軟正黑體"/>
                          <a:cs typeface="微軟正黑體"/>
                        </a:rPr>
                        <a:t>紀</a:t>
                      </a:r>
                      <a:r>
                        <a:rPr dirty="0" smtClean="0" sz="2000" spc="0">
                          <a:latin typeface="微軟正黑體"/>
                          <a:cs typeface="微軟正黑體"/>
                        </a:rPr>
                        <a:t>錄</a:t>
                      </a:r>
                      <a:r>
                        <a:rPr dirty="0" smtClean="0" sz="2000" spc="0">
                          <a:latin typeface="Times New Roman"/>
                          <a:cs typeface="Times New Roman"/>
                        </a:rPr>
                        <a:t>)</a:t>
                      </a:r>
                      <a:endParaRPr sz="2000">
                        <a:latin typeface="Times New Roman"/>
                        <a:cs typeface="Times New Roman"/>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7"/>
                    </a:solidFill>
                  </a:tcPr>
                </a:tc>
                <a:tc>
                  <a:txBody>
                    <a:bodyPr/>
                    <a:lstStyle/>
                    <a:p>
                      <a:pPr/>
                      <a:endParaRPr sz="2000">
                        <a:latin typeface="Times New Roman"/>
                        <a:cs typeface="Times New Roman"/>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4F8"/>
                    </a:solidFill>
                  </a:tcPr>
                </a:tc>
                <a:tc>
                  <a:txBody>
                    <a:bodyPr/>
                    <a:lstStyle/>
                    <a:p>
                      <a:pPr marL="84455">
                        <a:lnSpc>
                          <a:spcPct val="100000"/>
                        </a:lnSpc>
                      </a:pPr>
                      <a:r>
                        <a:rPr dirty="0" smtClean="0" sz="2000" b="1">
                          <a:solidFill>
                            <a:srgbClr val="E46C0A"/>
                          </a:solidFill>
                          <a:latin typeface="微軟正黑體"/>
                          <a:cs typeface="微軟正黑體"/>
                        </a:rPr>
                        <a:t>基本資料</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7"/>
                    </a:solidFill>
                  </a:tcPr>
                </a:tc>
                <a:tc>
                  <a:txBody>
                    <a:bodyPr/>
                    <a:lstStyle/>
                    <a:p>
                      <a:pPr marL="84455">
                        <a:lnSpc>
                          <a:spcPct val="100000"/>
                        </a:lnSpc>
                      </a:pPr>
                      <a:r>
                        <a:rPr dirty="0" smtClean="0" sz="2000">
                          <a:latin typeface="微軟正黑體"/>
                          <a:cs typeface="微軟正黑體"/>
                        </a:rPr>
                        <a:t>同學習歷程學校平臺之</a:t>
                      </a:r>
                      <a:r>
                        <a:rPr dirty="0" smtClean="0" sz="2000" spc="-15">
                          <a:latin typeface="微軟正黑體"/>
                          <a:cs typeface="微軟正黑體"/>
                        </a:rPr>
                        <a:t>資料</a:t>
                      </a:r>
                      <a:endParaRPr sz="2000">
                        <a:latin typeface="微軟正黑體"/>
                        <a:cs typeface="微軟正黑體"/>
                      </a:endParaRPr>
                    </a:p>
                    <a:p>
                      <a:pPr marL="84455">
                        <a:lnSpc>
                          <a:spcPct val="100000"/>
                        </a:lnSpc>
                      </a:pPr>
                      <a:r>
                        <a:rPr dirty="0" smtClean="0" sz="2000">
                          <a:latin typeface="微軟正黑體"/>
                          <a:cs typeface="微軟正黑體"/>
                        </a:rPr>
                        <a:t>●</a:t>
                      </a:r>
                      <a:r>
                        <a:rPr dirty="0" smtClean="0" sz="2000">
                          <a:solidFill>
                            <a:srgbClr val="3333FF"/>
                          </a:solidFill>
                          <a:latin typeface="微軟正黑體"/>
                          <a:cs typeface="微軟正黑體"/>
                        </a:rPr>
                        <a:t>學校</a:t>
                      </a:r>
                      <a:r>
                        <a:rPr dirty="0" smtClean="0" sz="2000" b="1">
                          <a:solidFill>
                            <a:srgbClr val="3333FF"/>
                          </a:solidFill>
                          <a:latin typeface="微軟正黑體"/>
                          <a:cs typeface="微軟正黑體"/>
                        </a:rPr>
                        <a:t>每學期提交</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7"/>
                    </a:solidFill>
                  </a:tcPr>
                </a:tc>
              </a:tr>
              <a:tr h="365854">
                <a:tc rowSpan="3">
                  <a:txBody>
                    <a:bodyPr/>
                    <a:lstStyle/>
                    <a:p>
                      <a:pPr marL="84455">
                        <a:lnSpc>
                          <a:spcPct val="100000"/>
                        </a:lnSpc>
                      </a:pPr>
                      <a:r>
                        <a:rPr dirty="0" smtClean="0" sz="2000" b="1">
                          <a:solidFill>
                            <a:srgbClr val="BF3420"/>
                          </a:solidFill>
                          <a:latin typeface="微軟正黑體"/>
                          <a:cs typeface="微軟正黑體"/>
                        </a:rPr>
                        <a:t>修課紀錄</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DCC"/>
                    </a:solidFill>
                  </a:tcPr>
                </a:tc>
                <a:tc>
                  <a:txBody>
                    <a:bodyPr/>
                    <a:lstStyle/>
                    <a:p>
                      <a:pPr marL="84455">
                        <a:lnSpc>
                          <a:spcPct val="100000"/>
                        </a:lnSpc>
                      </a:pPr>
                      <a:r>
                        <a:rPr dirty="0" smtClean="0" sz="2000" spc="95">
                          <a:latin typeface="微軟正黑體"/>
                          <a:cs typeface="微軟正黑體"/>
                        </a:rPr>
                        <a:t>學校報經各該主管機關備查之課程計</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8CDCC"/>
                    </a:solidFill>
                  </a:tcPr>
                </a:tc>
                <a:tc rowSpan="3">
                  <a:txBody>
                    <a:bodyPr/>
                    <a:lstStyle/>
                    <a:p>
                      <a:pP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4F8"/>
                    </a:solidFill>
                  </a:tcPr>
                </a:tc>
                <a:tc rowSpan="3">
                  <a:txBody>
                    <a:bodyPr/>
                    <a:lstStyle/>
                    <a:p>
                      <a:pPr marL="85090">
                        <a:lnSpc>
                          <a:spcPct val="100000"/>
                        </a:lnSpc>
                      </a:pPr>
                      <a:r>
                        <a:rPr dirty="0" smtClean="0" sz="2000" b="1">
                          <a:solidFill>
                            <a:srgbClr val="E46C0A"/>
                          </a:solidFill>
                          <a:latin typeface="微軟正黑體"/>
                          <a:cs typeface="微軟正黑體"/>
                        </a:rPr>
                        <a:t>修課紀錄</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DCC"/>
                    </a:solidFill>
                  </a:tcPr>
                </a:tc>
                <a:tc>
                  <a:txBody>
                    <a:bodyPr/>
                    <a:lstStyle/>
                    <a:p>
                      <a:pPr marL="85090">
                        <a:lnSpc>
                          <a:spcPct val="100000"/>
                        </a:lnSpc>
                      </a:pPr>
                      <a:r>
                        <a:rPr dirty="0" smtClean="0" sz="2000">
                          <a:latin typeface="微軟正黑體"/>
                          <a:cs typeface="微軟正黑體"/>
                        </a:rPr>
                        <a:t>同學習歷程學校平臺之</a:t>
                      </a:r>
                      <a:r>
                        <a:rPr dirty="0" smtClean="0" sz="2000" spc="-15">
                          <a:latin typeface="微軟正黑體"/>
                          <a:cs typeface="微軟正黑體"/>
                        </a:rPr>
                        <a:t>資</a:t>
                      </a:r>
                      <a:r>
                        <a:rPr dirty="0" smtClean="0" sz="2000" spc="0">
                          <a:latin typeface="微軟正黑體"/>
                          <a:cs typeface="微軟正黑體"/>
                        </a:rPr>
                        <a:t>料；不</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8CDCC"/>
                    </a:solidFill>
                  </a:tcPr>
                </a:tc>
              </a:tr>
              <a:tr h="319789">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DCC"/>
                    </a:solidFill>
                  </a:tcPr>
                </a:tc>
                <a:tc>
                  <a:txBody>
                    <a:bodyPr/>
                    <a:lstStyle/>
                    <a:p>
                      <a:pPr marL="84455">
                        <a:lnSpc>
                          <a:spcPct val="100000"/>
                        </a:lnSpc>
                      </a:pPr>
                      <a:r>
                        <a:rPr dirty="0" smtClean="0" sz="2000" spc="95">
                          <a:latin typeface="微軟正黑體"/>
                          <a:cs typeface="微軟正黑體"/>
                        </a:rPr>
                        <a:t>畫所開設、有採計學分之科目</a:t>
                      </a:r>
                      <a:r>
                        <a:rPr dirty="0" smtClean="0" sz="2000" spc="85">
                          <a:latin typeface="Times New Roman"/>
                          <a:cs typeface="Times New Roman"/>
                        </a:rPr>
                        <a:t>/</a:t>
                      </a:r>
                      <a:r>
                        <a:rPr dirty="0" smtClean="0" sz="2000" spc="95">
                          <a:latin typeface="微軟正黑體"/>
                          <a:cs typeface="微軟正黑體"/>
                        </a:rPr>
                        <a:t>課程</a:t>
                      </a:r>
                      <a:r>
                        <a:rPr dirty="0" smtClean="0" sz="2000" spc="0">
                          <a:latin typeface="微軟正黑體"/>
                          <a:cs typeface="微軟正黑體"/>
                        </a:rPr>
                        <a:t>學</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solidFill>
                      <a:srgbClr val="E8CDCC"/>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4F8"/>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DCC"/>
                    </a:solidFill>
                  </a:tcPr>
                </a:tc>
                <a:tc>
                  <a:txBody>
                    <a:bodyPr/>
                    <a:lstStyle/>
                    <a:p>
                      <a:pPr marL="85090">
                        <a:lnSpc>
                          <a:spcPct val="100000"/>
                        </a:lnSpc>
                      </a:pPr>
                      <a:r>
                        <a:rPr dirty="0" smtClean="0" sz="2000">
                          <a:latin typeface="微軟正黑體"/>
                          <a:cs typeface="微軟正黑體"/>
                        </a:rPr>
                        <a:t>包括</a:t>
                      </a:r>
                      <a:r>
                        <a:rPr dirty="0" smtClean="0" sz="2000" b="1">
                          <a:solidFill>
                            <a:srgbClr val="7030A0"/>
                          </a:solidFill>
                          <a:latin typeface="微軟正黑體"/>
                          <a:cs typeface="微軟正黑體"/>
                        </a:rPr>
                        <a:t>課程諮詢紀錄</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solidFill>
                      <a:srgbClr val="E8CDCC"/>
                    </a:solidFill>
                  </a:tcPr>
                </a:tc>
              </a:tr>
              <a:tr h="383094">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DCC"/>
                    </a:solidFill>
                  </a:tcPr>
                </a:tc>
                <a:tc>
                  <a:txBody>
                    <a:bodyPr/>
                    <a:lstStyle/>
                    <a:p>
                      <a:pPr marL="84455">
                        <a:lnSpc>
                          <a:spcPct val="100000"/>
                        </a:lnSpc>
                      </a:pPr>
                      <a:r>
                        <a:rPr dirty="0" smtClean="0" sz="2000" spc="95">
                          <a:latin typeface="微軟正黑體"/>
                          <a:cs typeface="微軟正黑體"/>
                        </a:rPr>
                        <a:t>業成績及</a:t>
                      </a:r>
                      <a:r>
                        <a:rPr dirty="0" smtClean="0" sz="2000" spc="95" b="1">
                          <a:solidFill>
                            <a:srgbClr val="7030A0"/>
                          </a:solidFill>
                          <a:latin typeface="微軟正黑體"/>
                          <a:cs typeface="微軟正黑體"/>
                        </a:rPr>
                        <a:t>課程諮詢紀錄</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B w="12700">
                      <a:solidFill>
                        <a:srgbClr val="FFFFFF"/>
                      </a:solidFill>
                      <a:prstDash val="solid"/>
                    </a:lnB>
                    <a:solidFill>
                      <a:srgbClr val="E8CDCC"/>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4F8"/>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DCC"/>
                    </a:solidFill>
                  </a:tcPr>
                </a:tc>
                <a:tc>
                  <a:txBody>
                    <a:bodyPr/>
                    <a:lstStyle/>
                    <a:p>
                      <a:pPr marL="85090">
                        <a:lnSpc>
                          <a:spcPct val="100000"/>
                        </a:lnSpc>
                      </a:pPr>
                      <a:r>
                        <a:rPr dirty="0" smtClean="0" sz="2000">
                          <a:latin typeface="微軟正黑體"/>
                          <a:cs typeface="微軟正黑體"/>
                        </a:rPr>
                        <a:t>●</a:t>
                      </a:r>
                      <a:r>
                        <a:rPr dirty="0" smtClean="0" sz="2000">
                          <a:solidFill>
                            <a:srgbClr val="3333FF"/>
                          </a:solidFill>
                          <a:latin typeface="微軟正黑體"/>
                          <a:cs typeface="微軟正黑體"/>
                        </a:rPr>
                        <a:t>學校</a:t>
                      </a:r>
                      <a:r>
                        <a:rPr dirty="0" smtClean="0" sz="2000" b="1">
                          <a:solidFill>
                            <a:srgbClr val="3333FF"/>
                          </a:solidFill>
                          <a:latin typeface="微軟正黑體"/>
                          <a:cs typeface="微軟正黑體"/>
                        </a:rPr>
                        <a:t>每學期提交</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B w="12700">
                      <a:solidFill>
                        <a:srgbClr val="FFFFFF"/>
                      </a:solidFill>
                      <a:prstDash val="solid"/>
                    </a:lnB>
                    <a:solidFill>
                      <a:srgbClr val="E8CDCC"/>
                    </a:solidFill>
                  </a:tcPr>
                </a:tc>
              </a:tr>
              <a:tr h="365668">
                <a:tc rowSpan="3">
                  <a:txBody>
                    <a:bodyPr/>
                    <a:lstStyle/>
                    <a:p>
                      <a:pPr marL="85090" marR="299720">
                        <a:lnSpc>
                          <a:spcPts val="2390"/>
                        </a:lnSpc>
                      </a:pPr>
                      <a:r>
                        <a:rPr dirty="0" smtClean="0" sz="2000" b="1">
                          <a:solidFill>
                            <a:srgbClr val="BF3420"/>
                          </a:solidFill>
                          <a:latin typeface="微軟正黑體"/>
                          <a:cs typeface="微軟正黑體"/>
                        </a:rPr>
                        <a:t>課程學習</a:t>
                      </a:r>
                      <a:r>
                        <a:rPr dirty="0" smtClean="0" sz="2000" b="1">
                          <a:solidFill>
                            <a:srgbClr val="BF3420"/>
                          </a:solidFill>
                          <a:latin typeface="微軟正黑體"/>
                          <a:cs typeface="微軟正黑體"/>
                        </a:rPr>
                        <a:t> 成果</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7"/>
                    </a:solidFill>
                  </a:tcPr>
                </a:tc>
                <a:tc>
                  <a:txBody>
                    <a:bodyPr/>
                    <a:lstStyle/>
                    <a:p>
                      <a:pPr marL="85090">
                        <a:lnSpc>
                          <a:spcPct val="100000"/>
                        </a:lnSpc>
                      </a:pPr>
                      <a:r>
                        <a:rPr dirty="0" smtClean="0" sz="2000" b="1">
                          <a:solidFill>
                            <a:srgbClr val="002060"/>
                          </a:solidFill>
                          <a:latin typeface="微軟正黑體"/>
                          <a:cs typeface="微軟正黑體"/>
                        </a:rPr>
                        <a:t>（需任課教師認證）</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F4E8E7"/>
                    </a:solidFill>
                  </a:tcPr>
                </a:tc>
                <a:tc rowSpan="3">
                  <a:txBody>
                    <a:bodyPr/>
                    <a:lstStyle/>
                    <a:p>
                      <a:pP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4F8"/>
                    </a:solidFill>
                  </a:tcPr>
                </a:tc>
                <a:tc rowSpan="3">
                  <a:txBody>
                    <a:bodyPr/>
                    <a:lstStyle/>
                    <a:p>
                      <a:pPr marL="85090" marR="310515">
                        <a:lnSpc>
                          <a:spcPts val="2390"/>
                        </a:lnSpc>
                      </a:pPr>
                      <a:r>
                        <a:rPr dirty="0" smtClean="0" sz="2000" b="1">
                          <a:solidFill>
                            <a:srgbClr val="E46C0A"/>
                          </a:solidFill>
                          <a:latin typeface="微軟正黑體"/>
                          <a:cs typeface="微軟正黑體"/>
                        </a:rPr>
                        <a:t>課程學習</a:t>
                      </a:r>
                      <a:r>
                        <a:rPr dirty="0" smtClean="0" sz="2000" b="1">
                          <a:solidFill>
                            <a:srgbClr val="E46C0A"/>
                          </a:solidFill>
                          <a:latin typeface="微軟正黑體"/>
                          <a:cs typeface="微軟正黑體"/>
                        </a:rPr>
                        <a:t> 成果</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7"/>
                    </a:solidFill>
                  </a:tcPr>
                </a:tc>
                <a:tc>
                  <a:txBody>
                    <a:bodyPr/>
                    <a:lstStyle/>
                    <a:p>
                      <a:pPr marL="85090">
                        <a:lnSpc>
                          <a:spcPct val="100000"/>
                        </a:lnSpc>
                      </a:pPr>
                      <a:r>
                        <a:rPr dirty="0" smtClean="0" sz="2000">
                          <a:latin typeface="微軟正黑體"/>
                          <a:cs typeface="微軟正黑體"/>
                        </a:rPr>
                        <a:t>同學習歷程學校平臺之</a:t>
                      </a:r>
                      <a:r>
                        <a:rPr dirty="0" smtClean="0" sz="2000" spc="-15">
                          <a:latin typeface="微軟正黑體"/>
                          <a:cs typeface="微軟正黑體"/>
                        </a:rPr>
                        <a:t>資料</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F4E8E7"/>
                    </a:solidFill>
                  </a:tcPr>
                </a:tc>
              </a:tr>
              <a:tr h="915210">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7"/>
                    </a:solidFill>
                  </a:tcPr>
                </a:tc>
                <a:tc>
                  <a:txBody>
                    <a:bodyPr/>
                    <a:lstStyle/>
                    <a:p>
                      <a:pPr marL="85090" marR="204470">
                        <a:lnSpc>
                          <a:spcPct val="100000"/>
                        </a:lnSpc>
                      </a:pPr>
                      <a:r>
                        <a:rPr dirty="0" smtClean="0" sz="2000" spc="95">
                          <a:latin typeface="微軟正黑體"/>
                          <a:cs typeface="微軟正黑體"/>
                        </a:rPr>
                        <a:t>前款科目</a:t>
                      </a:r>
                      <a:r>
                        <a:rPr dirty="0" smtClean="0" sz="2000" spc="90">
                          <a:latin typeface="Times New Roman"/>
                          <a:cs typeface="Times New Roman"/>
                        </a:rPr>
                        <a:t>/</a:t>
                      </a:r>
                      <a:r>
                        <a:rPr dirty="0" smtClean="0" sz="2000" spc="95">
                          <a:latin typeface="微軟正黑體"/>
                          <a:cs typeface="微軟正黑體"/>
                        </a:rPr>
                        <a:t>課程產出之作業、作品及其</a:t>
                      </a:r>
                      <a:r>
                        <a:rPr dirty="0" smtClean="0" sz="2000" spc="95">
                          <a:latin typeface="微軟正黑體"/>
                          <a:cs typeface="微軟正黑體"/>
                        </a:rPr>
                        <a:t> 他學習成果</a:t>
                      </a:r>
                      <a:endParaRPr sz="2000">
                        <a:latin typeface="微軟正黑體"/>
                        <a:cs typeface="微軟正黑體"/>
                      </a:endParaRPr>
                    </a:p>
                    <a:p>
                      <a:pPr marL="85090">
                        <a:lnSpc>
                          <a:spcPct val="100000"/>
                        </a:lnSpc>
                        <a:spcBef>
                          <a:spcPts val="10"/>
                        </a:spcBef>
                      </a:pPr>
                      <a:r>
                        <a:rPr dirty="0" smtClean="0" sz="2000">
                          <a:latin typeface="微軟正黑體"/>
                          <a:cs typeface="微軟正黑體"/>
                        </a:rPr>
                        <a:t>●</a:t>
                      </a:r>
                      <a:r>
                        <a:rPr dirty="0" smtClean="0" sz="2000" b="1">
                          <a:solidFill>
                            <a:srgbClr val="BF3420"/>
                          </a:solidFill>
                          <a:latin typeface="微軟正黑體"/>
                          <a:cs typeface="微軟正黑體"/>
                        </a:rPr>
                        <a:t>每學期</a:t>
                      </a:r>
                      <a:r>
                        <a:rPr dirty="0" smtClean="0" sz="2000" b="1">
                          <a:solidFill>
                            <a:srgbClr val="00B050"/>
                          </a:solidFill>
                          <a:latin typeface="微軟正黑體"/>
                          <a:cs typeface="微軟正黑體"/>
                        </a:rPr>
                        <a:t>學生上傳時間</a:t>
                      </a:r>
                      <a:r>
                        <a:rPr dirty="0" smtClean="0" sz="2000" spc="-15" b="1">
                          <a:solidFill>
                            <a:srgbClr val="00B050"/>
                          </a:solidFill>
                          <a:latin typeface="微軟正黑體"/>
                          <a:cs typeface="微軟正黑體"/>
                        </a:rPr>
                        <a:t>及</a:t>
                      </a:r>
                      <a:r>
                        <a:rPr dirty="0" smtClean="0" sz="2000" spc="0" b="1">
                          <a:solidFill>
                            <a:srgbClr val="00B050"/>
                          </a:solidFill>
                          <a:latin typeface="微軟正黑體"/>
                          <a:cs typeface="微軟正黑體"/>
                        </a:rPr>
                        <a:t>件數</a:t>
                      </a:r>
                      <a:r>
                        <a:rPr dirty="0" smtClean="0" sz="2000" spc="-15" b="1">
                          <a:solidFill>
                            <a:srgbClr val="00B050"/>
                          </a:solidFill>
                          <a:latin typeface="微軟正黑體"/>
                          <a:cs typeface="微軟正黑體"/>
                        </a:rPr>
                        <a:t>由</a:t>
                      </a:r>
                      <a:r>
                        <a:rPr dirty="0" smtClean="0" sz="2000" spc="0" b="1">
                          <a:solidFill>
                            <a:srgbClr val="00B050"/>
                          </a:solidFill>
                          <a:latin typeface="微軟正黑體"/>
                          <a:cs typeface="微軟正黑體"/>
                        </a:rPr>
                        <a:t>學校自</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solidFill>
                      <a:srgbClr val="F4E8E7"/>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4F8"/>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7"/>
                    </a:solidFill>
                  </a:tcPr>
                </a:tc>
                <a:tc rowSpan="2">
                  <a:txBody>
                    <a:bodyPr/>
                    <a:lstStyle/>
                    <a:p>
                      <a:pPr marL="356235" marR="88265" indent="-271780">
                        <a:lnSpc>
                          <a:spcPct val="99800"/>
                        </a:lnSpc>
                      </a:pPr>
                      <a:r>
                        <a:rPr dirty="0" smtClean="0" sz="2000">
                          <a:latin typeface="微軟正黑體"/>
                          <a:cs typeface="微軟正黑體"/>
                        </a:rPr>
                        <a:t>●</a:t>
                      </a:r>
                      <a:r>
                        <a:rPr dirty="0" smtClean="0" sz="2000">
                          <a:solidFill>
                            <a:srgbClr val="3333FF"/>
                          </a:solidFill>
                          <a:latin typeface="微軟正黑體"/>
                          <a:cs typeface="微軟正黑體"/>
                        </a:rPr>
                        <a:t>學生自一學年上傳至</a:t>
                      </a:r>
                      <a:r>
                        <a:rPr dirty="0" smtClean="0" sz="2000" spc="-15">
                          <a:solidFill>
                            <a:srgbClr val="3333FF"/>
                          </a:solidFill>
                          <a:latin typeface="微軟正黑體"/>
                          <a:cs typeface="微軟正黑體"/>
                        </a:rPr>
                        <a:t>學</a:t>
                      </a:r>
                      <a:r>
                        <a:rPr dirty="0" smtClean="0" sz="2000" spc="0">
                          <a:solidFill>
                            <a:srgbClr val="3333FF"/>
                          </a:solidFill>
                          <a:latin typeface="微軟正黑體"/>
                          <a:cs typeface="微軟正黑體"/>
                        </a:rPr>
                        <a:t>校平臺</a:t>
                      </a:r>
                      <a:r>
                        <a:rPr dirty="0" smtClean="0" sz="2000" spc="0">
                          <a:solidFill>
                            <a:srgbClr val="3333FF"/>
                          </a:solidFill>
                          <a:latin typeface="微軟正黑體"/>
                          <a:cs typeface="微軟正黑體"/>
                        </a:rPr>
                        <a:t> 之課程學習成果</a:t>
                      </a:r>
                      <a:r>
                        <a:rPr dirty="0" smtClean="0" sz="2000" spc="0">
                          <a:solidFill>
                            <a:srgbClr val="3333FF"/>
                          </a:solidFill>
                          <a:latin typeface="標楷體"/>
                          <a:cs typeface="標楷體"/>
                        </a:rPr>
                        <a:t>，</a:t>
                      </a:r>
                      <a:r>
                        <a:rPr dirty="0" smtClean="0" sz="2000" spc="0">
                          <a:solidFill>
                            <a:srgbClr val="3333FF"/>
                          </a:solidFill>
                          <a:latin typeface="微軟正黑體"/>
                          <a:cs typeface="微軟正黑體"/>
                        </a:rPr>
                        <a:t>勾選</a:t>
                      </a:r>
                      <a:r>
                        <a:rPr dirty="0" smtClean="0" sz="2000" spc="-15">
                          <a:solidFill>
                            <a:srgbClr val="3333FF"/>
                          </a:solidFill>
                          <a:latin typeface="微軟正黑體"/>
                          <a:cs typeface="微軟正黑體"/>
                        </a:rPr>
                        <a:t>至</a:t>
                      </a:r>
                      <a:r>
                        <a:rPr dirty="0" smtClean="0" sz="2000" spc="0">
                          <a:solidFill>
                            <a:srgbClr val="3333FF"/>
                          </a:solidFill>
                          <a:latin typeface="微軟正黑體"/>
                          <a:cs typeface="微軟正黑體"/>
                        </a:rPr>
                        <a:t>多</a:t>
                      </a:r>
                      <a:r>
                        <a:rPr dirty="0" smtClean="0" sz="2000" spc="0" b="1">
                          <a:solidFill>
                            <a:srgbClr val="FF0000"/>
                          </a:solidFill>
                          <a:latin typeface="Times New Roman"/>
                          <a:cs typeface="Times New Roman"/>
                        </a:rPr>
                        <a:t>6</a:t>
                      </a:r>
                      <a:r>
                        <a:rPr dirty="0" smtClean="0" sz="2000" spc="0" b="1">
                          <a:solidFill>
                            <a:srgbClr val="FF0000"/>
                          </a:solidFill>
                          <a:latin typeface="Times New Roman"/>
                          <a:cs typeface="Times New Roman"/>
                        </a:rPr>
                        <a:t> </a:t>
                      </a:r>
                      <a:r>
                        <a:rPr dirty="0" smtClean="0" sz="2000" spc="0" b="1">
                          <a:solidFill>
                            <a:srgbClr val="FF0000"/>
                          </a:solidFill>
                          <a:latin typeface="微軟正黑體"/>
                          <a:cs typeface="微軟正黑體"/>
                        </a:rPr>
                        <a:t>件</a:t>
                      </a:r>
                      <a:r>
                        <a:rPr dirty="0" smtClean="0" sz="2000" spc="0">
                          <a:solidFill>
                            <a:srgbClr val="3333FF"/>
                          </a:solidFill>
                          <a:latin typeface="微軟正黑體"/>
                          <a:cs typeface="微軟正黑體"/>
                        </a:rPr>
                        <a:t>，由學校</a:t>
                      </a:r>
                      <a:r>
                        <a:rPr dirty="0" smtClean="0" sz="2000" spc="0" b="1">
                          <a:solidFill>
                            <a:srgbClr val="BF3420"/>
                          </a:solidFill>
                          <a:latin typeface="微軟正黑體"/>
                          <a:cs typeface="微軟正黑體"/>
                        </a:rPr>
                        <a:t>每學年提交</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B w="12700">
                      <a:solidFill>
                        <a:srgbClr val="FFFFFF"/>
                      </a:solidFill>
                      <a:prstDash val="solid"/>
                    </a:lnB>
                    <a:solidFill>
                      <a:srgbClr val="F4E8E7"/>
                    </a:solidFill>
                  </a:tcPr>
                </a:tc>
              </a:tr>
              <a:tr h="334560">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7"/>
                    </a:solidFill>
                  </a:tcPr>
                </a:tc>
                <a:tc>
                  <a:txBody>
                    <a:bodyPr/>
                    <a:lstStyle/>
                    <a:p>
                      <a:pPr marL="85090">
                        <a:lnSpc>
                          <a:spcPct val="100000"/>
                        </a:lnSpc>
                      </a:pPr>
                      <a:r>
                        <a:rPr dirty="0" smtClean="0" sz="2000" b="1">
                          <a:solidFill>
                            <a:srgbClr val="00B050"/>
                          </a:solidFill>
                          <a:latin typeface="微軟正黑體"/>
                          <a:cs typeface="微軟正黑體"/>
                        </a:rPr>
                        <a:t>訂</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B w="12700">
                      <a:solidFill>
                        <a:srgbClr val="FFFFFF"/>
                      </a:solidFill>
                      <a:prstDash val="solid"/>
                    </a:lnB>
                    <a:solidFill>
                      <a:srgbClr val="F4E8E7"/>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4F8"/>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8E7"/>
                    </a:solidFill>
                  </a:tcPr>
                </a:tc>
                <a:tc vMerge="1">
                  <a:txBody>
                    <a:bodyPr/>
                    <a:lstStyle/>
                    <a:p>
                      <a:pPr/>
                    </a:p>
                  </a:txBody>
                  <a:tcPr marL="0" marR="0" marB="0" marT="0">
                    <a:lnL w="12700">
                      <a:solidFill>
                        <a:srgbClr val="FFFFFF"/>
                      </a:solidFill>
                      <a:prstDash val="solid"/>
                    </a:lnL>
                    <a:lnR w="12700">
                      <a:solidFill>
                        <a:srgbClr val="FFFFFF"/>
                      </a:solidFill>
                      <a:prstDash val="solid"/>
                    </a:lnR>
                    <a:lnB w="12700">
                      <a:solidFill>
                        <a:srgbClr val="FFFFFF"/>
                      </a:solidFill>
                      <a:prstDash val="solid"/>
                    </a:lnB>
                    <a:solidFill>
                      <a:srgbClr val="F4E8E7"/>
                    </a:solidFill>
                  </a:tcPr>
                </a:tc>
              </a:tr>
              <a:tr h="367117">
                <a:tc rowSpan="3">
                  <a:txBody>
                    <a:bodyPr/>
                    <a:lstStyle/>
                    <a:p>
                      <a:pPr marL="85090">
                        <a:lnSpc>
                          <a:spcPct val="100000"/>
                        </a:lnSpc>
                      </a:pPr>
                      <a:r>
                        <a:rPr dirty="0" smtClean="0" sz="2000" b="1">
                          <a:solidFill>
                            <a:srgbClr val="BF3420"/>
                          </a:solidFill>
                          <a:latin typeface="微軟正黑體"/>
                          <a:cs typeface="微軟正黑體"/>
                        </a:rPr>
                        <a:t>多元表現</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DCC"/>
                    </a:solidFill>
                  </a:tcPr>
                </a:tc>
                <a:tc>
                  <a:txBody>
                    <a:bodyPr/>
                    <a:lstStyle/>
                    <a:p>
                      <a:pPr marL="85090">
                        <a:lnSpc>
                          <a:spcPct val="100000"/>
                        </a:lnSpc>
                      </a:pPr>
                      <a:r>
                        <a:rPr dirty="0" smtClean="0" sz="2000">
                          <a:latin typeface="微軟正黑體"/>
                          <a:cs typeface="微軟正黑體"/>
                        </a:rPr>
                        <a:t>彈性學習時間、團體活</a:t>
                      </a:r>
                      <a:r>
                        <a:rPr dirty="0" smtClean="0" sz="2000" spc="-15">
                          <a:latin typeface="微軟正黑體"/>
                          <a:cs typeface="微軟正黑體"/>
                        </a:rPr>
                        <a:t>動</a:t>
                      </a:r>
                      <a:r>
                        <a:rPr dirty="0" smtClean="0" sz="2000" spc="0">
                          <a:latin typeface="微軟正黑體"/>
                          <a:cs typeface="微軟正黑體"/>
                        </a:rPr>
                        <a:t>時間</a:t>
                      </a:r>
                      <a:r>
                        <a:rPr dirty="0" smtClean="0" sz="2000" spc="-15">
                          <a:latin typeface="微軟正黑體"/>
                          <a:cs typeface="微軟正黑體"/>
                        </a:rPr>
                        <a:t>及</a:t>
                      </a:r>
                      <a:r>
                        <a:rPr dirty="0" smtClean="0" sz="2000" spc="0">
                          <a:latin typeface="微軟正黑體"/>
                          <a:cs typeface="微軟正黑體"/>
                        </a:rPr>
                        <a:t>其他表</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8CDCC"/>
                    </a:solidFill>
                  </a:tcPr>
                </a:tc>
                <a:tc rowSpan="3">
                  <a:txBody>
                    <a:bodyPr/>
                    <a:lstStyle/>
                    <a:p>
                      <a:pP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4F8"/>
                    </a:solidFill>
                  </a:tcPr>
                </a:tc>
                <a:tc rowSpan="3">
                  <a:txBody>
                    <a:bodyPr/>
                    <a:lstStyle/>
                    <a:p>
                      <a:pPr marL="85090">
                        <a:lnSpc>
                          <a:spcPct val="100000"/>
                        </a:lnSpc>
                      </a:pPr>
                      <a:r>
                        <a:rPr dirty="0" smtClean="0" sz="2000" b="1">
                          <a:solidFill>
                            <a:srgbClr val="E46C0A"/>
                          </a:solidFill>
                          <a:latin typeface="微軟正黑體"/>
                          <a:cs typeface="微軟正黑體"/>
                        </a:rPr>
                        <a:t>多元表現</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DCC"/>
                    </a:solidFill>
                  </a:tcPr>
                </a:tc>
                <a:tc>
                  <a:txBody>
                    <a:bodyPr/>
                    <a:lstStyle/>
                    <a:p>
                      <a:pPr marL="85090">
                        <a:lnSpc>
                          <a:spcPct val="100000"/>
                        </a:lnSpc>
                      </a:pPr>
                      <a:r>
                        <a:rPr dirty="0" smtClean="0" sz="2000">
                          <a:latin typeface="微軟正黑體"/>
                          <a:cs typeface="微軟正黑體"/>
                        </a:rPr>
                        <a:t>同學習歷程學校平臺之</a:t>
                      </a:r>
                      <a:r>
                        <a:rPr dirty="0" smtClean="0" sz="2000" spc="-15">
                          <a:latin typeface="微軟正黑體"/>
                          <a:cs typeface="微軟正黑體"/>
                        </a:rPr>
                        <a:t>資料</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solidFill>
                      <a:srgbClr val="E8CDCC"/>
                    </a:solidFill>
                  </a:tcPr>
                </a:tc>
              </a:tr>
              <a:tr h="609809">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DCC"/>
                    </a:solidFill>
                  </a:tcPr>
                </a:tc>
                <a:tc rowSpan="2">
                  <a:txBody>
                    <a:bodyPr/>
                    <a:lstStyle/>
                    <a:p>
                      <a:pPr marL="85090">
                        <a:lnSpc>
                          <a:spcPct val="100000"/>
                        </a:lnSpc>
                      </a:pPr>
                      <a:r>
                        <a:rPr dirty="0" smtClean="0" sz="2000">
                          <a:latin typeface="微軟正黑體"/>
                          <a:cs typeface="微軟正黑體"/>
                        </a:rPr>
                        <a:t>現</a:t>
                      </a:r>
                      <a:endParaRPr sz="2000">
                        <a:latin typeface="微軟正黑體"/>
                        <a:cs typeface="微軟正黑體"/>
                      </a:endParaRPr>
                    </a:p>
                    <a:p>
                      <a:pPr marL="85090">
                        <a:lnSpc>
                          <a:spcPct val="100000"/>
                        </a:lnSpc>
                      </a:pPr>
                      <a:r>
                        <a:rPr dirty="0" smtClean="0" sz="2000">
                          <a:latin typeface="微軟正黑體"/>
                          <a:cs typeface="微軟正黑體"/>
                        </a:rPr>
                        <a:t>●</a:t>
                      </a:r>
                      <a:r>
                        <a:rPr dirty="0" smtClean="0" sz="2000" b="1">
                          <a:solidFill>
                            <a:srgbClr val="00B050"/>
                          </a:solidFill>
                          <a:latin typeface="微軟正黑體"/>
                          <a:cs typeface="微軟正黑體"/>
                        </a:rPr>
                        <a:t>學生上傳時間及件數</a:t>
                      </a:r>
                      <a:r>
                        <a:rPr dirty="0" smtClean="0" sz="2000" spc="-15" b="1">
                          <a:solidFill>
                            <a:srgbClr val="00B050"/>
                          </a:solidFill>
                          <a:latin typeface="微軟正黑體"/>
                          <a:cs typeface="微軟正黑體"/>
                        </a:rPr>
                        <a:t>由</a:t>
                      </a:r>
                      <a:r>
                        <a:rPr dirty="0" smtClean="0" sz="2000" spc="0" b="1">
                          <a:solidFill>
                            <a:srgbClr val="00B050"/>
                          </a:solidFill>
                          <a:latin typeface="微軟正黑體"/>
                          <a:cs typeface="微軟正黑體"/>
                        </a:rPr>
                        <a:t>學校</a:t>
                      </a:r>
                      <a:r>
                        <a:rPr dirty="0" smtClean="0" sz="2000" spc="-15" b="1">
                          <a:solidFill>
                            <a:srgbClr val="00B050"/>
                          </a:solidFill>
                          <a:latin typeface="微軟正黑體"/>
                          <a:cs typeface="微軟正黑體"/>
                        </a:rPr>
                        <a:t>自</a:t>
                      </a:r>
                      <a:r>
                        <a:rPr dirty="0" smtClean="0" sz="2000" spc="0" b="1">
                          <a:solidFill>
                            <a:srgbClr val="00B050"/>
                          </a:solidFill>
                          <a:latin typeface="微軟正黑體"/>
                          <a:cs typeface="微軟正黑體"/>
                        </a:rPr>
                        <a:t>訂</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B w="12700">
                      <a:solidFill>
                        <a:srgbClr val="FFFFFF"/>
                      </a:solidFill>
                      <a:prstDash val="solid"/>
                    </a:lnB>
                    <a:solidFill>
                      <a:srgbClr val="E8CDCC"/>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4F8"/>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DCC"/>
                    </a:solidFill>
                  </a:tcPr>
                </a:tc>
                <a:tc>
                  <a:txBody>
                    <a:bodyPr/>
                    <a:lstStyle/>
                    <a:p>
                      <a:pPr marL="356870" marR="101600" indent="-271780">
                        <a:lnSpc>
                          <a:spcPts val="2390"/>
                        </a:lnSpc>
                      </a:pPr>
                      <a:r>
                        <a:rPr dirty="0" smtClean="0" sz="2000">
                          <a:latin typeface="微軟正黑體"/>
                          <a:cs typeface="微軟正黑體"/>
                        </a:rPr>
                        <a:t>●</a:t>
                      </a:r>
                      <a:r>
                        <a:rPr dirty="0" smtClean="0" sz="2000" spc="-50">
                          <a:solidFill>
                            <a:srgbClr val="3333FF"/>
                          </a:solidFill>
                          <a:latin typeface="微軟正黑體"/>
                          <a:cs typeface="微軟正黑體"/>
                        </a:rPr>
                        <a:t>學生</a:t>
                      </a:r>
                      <a:r>
                        <a:rPr dirty="0" smtClean="0" sz="2000" spc="0">
                          <a:solidFill>
                            <a:srgbClr val="3333FF"/>
                          </a:solidFill>
                          <a:latin typeface="微軟正黑體"/>
                          <a:cs typeface="微軟正黑體"/>
                        </a:rPr>
                        <a:t>自一學年上傳</a:t>
                      </a:r>
                      <a:r>
                        <a:rPr dirty="0" smtClean="0" sz="2000" spc="-15">
                          <a:solidFill>
                            <a:srgbClr val="3333FF"/>
                          </a:solidFill>
                          <a:latin typeface="微軟正黑體"/>
                          <a:cs typeface="微軟正黑體"/>
                        </a:rPr>
                        <a:t>至</a:t>
                      </a:r>
                      <a:r>
                        <a:rPr dirty="0" smtClean="0" sz="2000" spc="0">
                          <a:solidFill>
                            <a:srgbClr val="3333FF"/>
                          </a:solidFill>
                          <a:latin typeface="微軟正黑體"/>
                          <a:cs typeface="微軟正黑體"/>
                        </a:rPr>
                        <a:t>學校</a:t>
                      </a:r>
                      <a:r>
                        <a:rPr dirty="0" smtClean="0" sz="2000" spc="-15">
                          <a:solidFill>
                            <a:srgbClr val="3333FF"/>
                          </a:solidFill>
                          <a:latin typeface="微軟正黑體"/>
                          <a:cs typeface="微軟正黑體"/>
                        </a:rPr>
                        <a:t>平</a:t>
                      </a:r>
                      <a:r>
                        <a:rPr dirty="0" smtClean="0" sz="2000" spc="0">
                          <a:solidFill>
                            <a:srgbClr val="3333FF"/>
                          </a:solidFill>
                          <a:latin typeface="微軟正黑體"/>
                          <a:cs typeface="微軟正黑體"/>
                        </a:rPr>
                        <a:t>臺</a:t>
                      </a:r>
                      <a:r>
                        <a:rPr dirty="0" smtClean="0" sz="2000" spc="0">
                          <a:solidFill>
                            <a:srgbClr val="3333FF"/>
                          </a:solidFill>
                          <a:latin typeface="微軟正黑體"/>
                          <a:cs typeface="微軟正黑體"/>
                        </a:rPr>
                        <a:t> 之多元表現，</a:t>
                      </a:r>
                      <a:r>
                        <a:rPr dirty="0" smtClean="0" sz="2000" spc="-50">
                          <a:solidFill>
                            <a:srgbClr val="3333FF"/>
                          </a:solidFill>
                          <a:latin typeface="微軟正黑體"/>
                          <a:cs typeface="微軟正黑體"/>
                        </a:rPr>
                        <a:t>勾選至</a:t>
                      </a:r>
                      <a:r>
                        <a:rPr dirty="0" smtClean="0" sz="2000" spc="-65">
                          <a:solidFill>
                            <a:srgbClr val="3333FF"/>
                          </a:solidFill>
                          <a:latin typeface="微軟正黑體"/>
                          <a:cs typeface="微軟正黑體"/>
                        </a:rPr>
                        <a:t>多</a:t>
                      </a:r>
                      <a:r>
                        <a:rPr dirty="0" smtClean="0" sz="2000" spc="-55" b="1">
                          <a:solidFill>
                            <a:srgbClr val="FF0000"/>
                          </a:solidFill>
                          <a:latin typeface="Times New Roman"/>
                          <a:cs typeface="Times New Roman"/>
                        </a:rPr>
                        <a:t>10</a:t>
                      </a:r>
                      <a:r>
                        <a:rPr dirty="0" smtClean="0" sz="2000" spc="-50" b="1">
                          <a:solidFill>
                            <a:srgbClr val="FF0000"/>
                          </a:solidFill>
                          <a:latin typeface="微軟正黑體"/>
                          <a:cs typeface="微軟正黑體"/>
                        </a:rPr>
                        <a:t>件</a:t>
                      </a:r>
                      <a:r>
                        <a:rPr dirty="0" smtClean="0" sz="2000" spc="0">
                          <a:solidFill>
                            <a:srgbClr val="3333FF"/>
                          </a:solidFill>
                          <a:latin typeface="微軟正黑體"/>
                          <a:cs typeface="微軟正黑體"/>
                        </a:rPr>
                        <a:t>，</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solidFill>
                      <a:srgbClr val="E8CDCC"/>
                    </a:solidFill>
                  </a:tcPr>
                </a:tc>
              </a:tr>
              <a:tr h="333713">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DCC"/>
                    </a:solidFill>
                  </a:tcPr>
                </a:tc>
                <a:tc vMerge="1">
                  <a:txBody>
                    <a:bodyPr/>
                    <a:lstStyle/>
                    <a:p>
                      <a:pPr/>
                    </a:p>
                  </a:txBody>
                  <a:tcPr marL="0" marR="0" marB="0" marT="0">
                    <a:lnL w="12700">
                      <a:solidFill>
                        <a:srgbClr val="FFFFFF"/>
                      </a:solidFill>
                      <a:prstDash val="solid"/>
                    </a:lnL>
                    <a:lnR w="12700">
                      <a:solidFill>
                        <a:srgbClr val="FFFFFF"/>
                      </a:solidFill>
                      <a:prstDash val="solid"/>
                    </a:lnR>
                    <a:lnB w="12700">
                      <a:solidFill>
                        <a:srgbClr val="FFFFFF"/>
                      </a:solidFill>
                      <a:prstDash val="solid"/>
                    </a:lnB>
                    <a:solidFill>
                      <a:srgbClr val="E8CDCC"/>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F4F8"/>
                    </a:solidFill>
                  </a:tcPr>
                </a:tc>
                <a:tc vMerge="1">
                  <a:txBody>
                    <a:bodyPr/>
                    <a:lstStyle/>
                    <a:p>
                      <a:p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CDCC"/>
                    </a:solidFill>
                  </a:tcPr>
                </a:tc>
                <a:tc>
                  <a:txBody>
                    <a:bodyPr/>
                    <a:lstStyle/>
                    <a:p>
                      <a:pPr marL="356870">
                        <a:lnSpc>
                          <a:spcPct val="100000"/>
                        </a:lnSpc>
                      </a:pPr>
                      <a:r>
                        <a:rPr dirty="0" smtClean="0" sz="2000">
                          <a:solidFill>
                            <a:srgbClr val="3333FF"/>
                          </a:solidFill>
                          <a:latin typeface="微軟正黑體"/>
                          <a:cs typeface="微軟正黑體"/>
                        </a:rPr>
                        <a:t>由學校</a:t>
                      </a:r>
                      <a:r>
                        <a:rPr dirty="0" smtClean="0" sz="2000" b="1">
                          <a:solidFill>
                            <a:srgbClr val="BF3420"/>
                          </a:solidFill>
                          <a:latin typeface="微軟正黑體"/>
                          <a:cs typeface="微軟正黑體"/>
                        </a:rPr>
                        <a:t>每學年提交</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B w="12700">
                      <a:solidFill>
                        <a:srgbClr val="FFFFFF"/>
                      </a:solidFill>
                      <a:prstDash val="solid"/>
                    </a:lnB>
                    <a:solidFill>
                      <a:srgbClr val="E8CDCC"/>
                    </a:solidFill>
                  </a:tcPr>
                </a:tc>
              </a:tr>
            </a:tbl>
          </a:graphicData>
        </a:graphic>
      </p:graphicFrame>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04101" y="199660"/>
            <a:ext cx="263525"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15</a:t>
            </a:r>
            <a:endParaRPr sz="1400">
              <a:latin typeface="Arial Black"/>
              <a:cs typeface="Arial Black"/>
            </a:endParaRPr>
          </a:p>
        </p:txBody>
      </p:sp>
      <p:sp>
        <p:nvSpPr>
          <p:cNvPr id="3" name="object 3"/>
          <p:cNvSpPr txBox="1"/>
          <p:nvPr/>
        </p:nvSpPr>
        <p:spPr>
          <a:xfrm>
            <a:off x="774142" y="285686"/>
            <a:ext cx="6532880" cy="500380"/>
          </a:xfrm>
          <a:prstGeom prst="rect">
            <a:avLst/>
          </a:prstGeom>
        </p:spPr>
        <p:txBody>
          <a:bodyPr wrap="square" lIns="0" tIns="0" rIns="0" bIns="0" rtlCol="0" vert="horz">
            <a:noAutofit/>
          </a:bodyPr>
          <a:lstStyle/>
          <a:p>
            <a:pPr marL="12700">
              <a:lnSpc>
                <a:spcPct val="100000"/>
              </a:lnSpc>
            </a:pPr>
            <a:r>
              <a:rPr dirty="0" smtClean="0" sz="3200" b="1">
                <a:latin typeface="Microsoft YaHei"/>
                <a:cs typeface="Microsoft YaHei"/>
              </a:rPr>
              <a:t>學生學習歷程檔案的</a:t>
            </a:r>
            <a:r>
              <a:rPr dirty="0" smtClean="0" sz="3200" b="1">
                <a:solidFill>
                  <a:srgbClr val="3333FF"/>
                </a:solidFill>
                <a:latin typeface="Microsoft YaHei"/>
                <a:cs typeface="Microsoft YaHei"/>
              </a:rPr>
              <a:t>檔</a:t>
            </a:r>
            <a:r>
              <a:rPr dirty="0" smtClean="0" sz="3200" spc="-15" b="1">
                <a:solidFill>
                  <a:srgbClr val="3333FF"/>
                </a:solidFill>
                <a:latin typeface="Microsoft YaHei"/>
                <a:cs typeface="Microsoft YaHei"/>
              </a:rPr>
              <a:t>案</a:t>
            </a:r>
            <a:r>
              <a:rPr dirty="0" smtClean="0" sz="3200" spc="0" b="1">
                <a:solidFill>
                  <a:srgbClr val="3333FF"/>
                </a:solidFill>
                <a:latin typeface="Microsoft YaHei"/>
                <a:cs typeface="Microsoft YaHei"/>
              </a:rPr>
              <a:t>格</a:t>
            </a:r>
            <a:r>
              <a:rPr dirty="0" smtClean="0" sz="3200" spc="0" b="1">
                <a:solidFill>
                  <a:srgbClr val="0000FF"/>
                </a:solidFill>
                <a:latin typeface="Microsoft YaHei"/>
                <a:cs typeface="Microsoft YaHei"/>
              </a:rPr>
              <a:t>式</a:t>
            </a:r>
            <a:r>
              <a:rPr dirty="0" smtClean="0" sz="3200" spc="-15" b="1">
                <a:solidFill>
                  <a:srgbClr val="0000FF"/>
                </a:solidFill>
                <a:latin typeface="微軟正黑體"/>
                <a:cs typeface="微軟正黑體"/>
              </a:rPr>
              <a:t>、</a:t>
            </a:r>
            <a:r>
              <a:rPr dirty="0" smtClean="0" sz="3200" spc="0" b="1">
                <a:solidFill>
                  <a:srgbClr val="0000FF"/>
                </a:solidFill>
                <a:latin typeface="Microsoft YaHei"/>
                <a:cs typeface="Microsoft YaHei"/>
              </a:rPr>
              <a:t>大小</a:t>
            </a:r>
            <a:endParaRPr sz="3200">
              <a:latin typeface="Microsoft YaHei"/>
              <a:cs typeface="Microsoft YaHei"/>
            </a:endParaRPr>
          </a:p>
        </p:txBody>
      </p:sp>
      <p:sp>
        <p:nvSpPr>
          <p:cNvPr id="5" name="object 5"/>
          <p:cNvSpPr txBox="1"/>
          <p:nvPr/>
        </p:nvSpPr>
        <p:spPr>
          <a:xfrm>
            <a:off x="10261600" y="63500"/>
            <a:ext cx="1930400" cy="1219200"/>
          </a:xfrm>
          <a:prstGeom prst="rect">
            <a:avLst/>
          </a:prstGeom>
          <a:ln w="3175">
            <a:solidFill>
              <a:srgbClr val="000000"/>
            </a:solidFill>
          </a:ln>
        </p:spPr>
        <p:txBody>
          <a:bodyPr wrap="square" lIns="0" tIns="0" rIns="0" bIns="0" rtlCol="0" vert="horz">
            <a:noAutofit/>
          </a:bodyPr>
          <a:lstStyle/>
          <a:p>
            <a:pPr marL="25400">
              <a:lnSpc>
                <a:spcPct val="100000"/>
              </a:lnSpc>
            </a:pPr>
            <a:r>
              <a:rPr dirty="0" smtClean="0" sz="800" spc="-290" b="1" i="1">
                <a:latin typeface="Meiryo"/>
                <a:cs typeface="Meiryo"/>
              </a:rPr>
              <a:t>簡報者</a:t>
            </a:r>
            <a:endParaRPr sz="800">
              <a:latin typeface="Meiryo"/>
              <a:cs typeface="Meiryo"/>
            </a:endParaRPr>
          </a:p>
          <a:p>
            <a:pPr marL="25400">
              <a:lnSpc>
                <a:spcPct val="100000"/>
              </a:lnSpc>
              <a:spcBef>
                <a:spcPts val="40"/>
              </a:spcBef>
            </a:pPr>
            <a:r>
              <a:rPr dirty="0" smtClean="0" sz="800" i="1">
                <a:latin typeface="Arial"/>
                <a:cs typeface="Arial"/>
              </a:rPr>
              <a:t>2019-07-12 07:00:46</a:t>
            </a:r>
            <a:endParaRPr sz="800">
              <a:latin typeface="Arial"/>
              <a:cs typeface="Arial"/>
            </a:endParaRPr>
          </a:p>
          <a:p>
            <a:pPr marL="25400">
              <a:lnSpc>
                <a:spcPct val="100000"/>
              </a:lnSpc>
              <a:spcBef>
                <a:spcPts val="40"/>
              </a:spcBef>
            </a:pPr>
            <a:r>
              <a:rPr dirty="0" smtClean="0" sz="1000">
                <a:latin typeface="Arial"/>
                <a:cs typeface="Arial"/>
              </a:rPr>
              <a:t>--------------------------------------------</a:t>
            </a:r>
            <a:endParaRPr sz="1000">
              <a:latin typeface="Arial"/>
              <a:cs typeface="Arial"/>
            </a:endParaRPr>
          </a:p>
          <a:p>
            <a:pPr marL="25400" marR="25400">
              <a:lnSpc>
                <a:spcPct val="100000"/>
              </a:lnSpc>
            </a:pPr>
            <a:r>
              <a:rPr dirty="0" smtClean="0" sz="1000" spc="210">
                <a:latin typeface="Arial"/>
                <a:cs typeface="Arial"/>
              </a:rPr>
              <a:t>學生上傳之課程學習成果、多元表現，每件的檔案格式含文件、影音檔案至少一項，及簡述。</a:t>
            </a:r>
            <a:endParaRPr sz="1000">
              <a:latin typeface="Arial"/>
              <a:cs typeface="Arial"/>
            </a:endParaRPr>
          </a:p>
        </p:txBody>
      </p:sp>
      <p:graphicFrame>
        <p:nvGraphicFramePr>
          <p:cNvPr id="4" name="object 4"/>
          <p:cNvGraphicFramePr>
            <a:graphicFrameLocks noGrp="1"/>
          </p:cNvGraphicFramePr>
          <p:nvPr/>
        </p:nvGraphicFramePr>
        <p:xfrm>
          <a:off x="1629577" y="1098772"/>
          <a:ext cx="8787687" cy="5237839"/>
        </p:xfrm>
        <a:graphic>
          <a:graphicData uri="http://schemas.openxmlformats.org/drawingml/2006/table">
            <a:tbl>
              <a:tblPr firstRow="1" bandRow="1">
                <a:tableStyleId>{2D5ABB26-0587-4C30-8999-92F81FD0307C}</a:tableStyleId>
              </a:tblPr>
              <a:tblGrid>
                <a:gridCol w="2119826"/>
                <a:gridCol w="3861904"/>
                <a:gridCol w="2786905"/>
              </a:tblGrid>
              <a:tr h="640080">
                <a:tc gridSpan="2">
                  <a:txBody>
                    <a:bodyPr/>
                    <a:lstStyle/>
                    <a:p>
                      <a:pPr marL="546735">
                        <a:lnSpc>
                          <a:spcPct val="100000"/>
                        </a:lnSpc>
                        <a:tabLst>
                          <a:tab pos="3283585" algn="l"/>
                        </a:tabLst>
                      </a:pPr>
                      <a:r>
                        <a:rPr dirty="0" smtClean="0" sz="2000" b="1">
                          <a:solidFill>
                            <a:srgbClr val="FFFFFF"/>
                          </a:solidFill>
                          <a:latin typeface="Microsoft YaHei"/>
                          <a:cs typeface="Microsoft YaHei"/>
                        </a:rPr>
                        <a:t>資料項目	</a:t>
                      </a:r>
                      <a:r>
                        <a:rPr dirty="0" smtClean="0" sz="2000" b="1">
                          <a:solidFill>
                            <a:srgbClr val="FFFFFF"/>
                          </a:solidFill>
                          <a:latin typeface="Microsoft YaHei"/>
                          <a:cs typeface="Microsoft YaHei"/>
                        </a:rPr>
                        <a:t>檔案格式類型</a:t>
                      </a:r>
                      <a:endParaRPr sz="2000">
                        <a:latin typeface="Microsoft YaHei"/>
                        <a:cs typeface="Microsoft YaHei"/>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F3420"/>
                    </a:solidFill>
                  </a:tcPr>
                </a:tc>
                <a:tc hMerge="1">
                  <a:txBody>
                    <a:bodyPr/>
                    <a:lstStyle/>
                    <a:p>
                      <a:pPr/>
                    </a:p>
                  </a:txBody>
                  <a:tcPr marL="0" marR="0" marB="0" marT="0"/>
                </a:tc>
                <a:tc>
                  <a:txBody>
                    <a:bodyPr/>
                    <a:lstStyle/>
                    <a:p>
                      <a:pPr algn="ctr" marR="1270">
                        <a:lnSpc>
                          <a:spcPct val="100000"/>
                        </a:lnSpc>
                      </a:pPr>
                      <a:r>
                        <a:rPr dirty="0" smtClean="0" sz="2000" b="1">
                          <a:solidFill>
                            <a:srgbClr val="FFFFFF"/>
                          </a:solidFill>
                          <a:latin typeface="Microsoft YaHei"/>
                          <a:cs typeface="Microsoft YaHei"/>
                        </a:rPr>
                        <a:t>內容說明</a:t>
                      </a:r>
                      <a:endParaRPr sz="2000">
                        <a:latin typeface="Microsoft YaHei"/>
                        <a:cs typeface="Microsoft YaHei"/>
                      </a:endParaRPr>
                    </a:p>
                    <a:p>
                      <a:pPr algn="ctr" marL="0">
                        <a:lnSpc>
                          <a:spcPct val="100000"/>
                        </a:lnSpc>
                        <a:spcBef>
                          <a:spcPts val="15"/>
                        </a:spcBef>
                      </a:pPr>
                      <a:r>
                        <a:rPr dirty="0" smtClean="0" sz="1600" spc="-5" b="1">
                          <a:solidFill>
                            <a:srgbClr val="FFFFFF"/>
                          </a:solidFill>
                          <a:latin typeface="Arial"/>
                          <a:cs typeface="Arial"/>
                        </a:rPr>
                        <a:t>(</a:t>
                      </a:r>
                      <a:r>
                        <a:rPr dirty="0" smtClean="0" sz="1600" spc="0" b="1">
                          <a:solidFill>
                            <a:srgbClr val="FFFFFF"/>
                          </a:solidFill>
                          <a:latin typeface="Microsoft YaHei"/>
                          <a:cs typeface="Microsoft YaHei"/>
                        </a:rPr>
                        <a:t>檔案大小或簡述文字之字</a:t>
                      </a:r>
                      <a:r>
                        <a:rPr dirty="0" smtClean="0" sz="1600" spc="10" b="1">
                          <a:solidFill>
                            <a:srgbClr val="FFFFFF"/>
                          </a:solidFill>
                          <a:latin typeface="Microsoft YaHei"/>
                          <a:cs typeface="Microsoft YaHei"/>
                        </a:rPr>
                        <a:t>數</a:t>
                      </a:r>
                      <a:r>
                        <a:rPr dirty="0" smtClean="0" sz="1600" spc="0" b="1">
                          <a:solidFill>
                            <a:srgbClr val="FFFFFF"/>
                          </a:solidFill>
                          <a:latin typeface="Arial"/>
                          <a:cs typeface="Arial"/>
                        </a:rPr>
                        <a:t>)</a:t>
                      </a:r>
                      <a:endParaRPr sz="16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F3420"/>
                    </a:solidFill>
                  </a:tcPr>
                </a:tc>
              </a:tr>
              <a:tr h="509450">
                <a:tc rowSpan="2">
                  <a:txBody>
                    <a:bodyPr/>
                    <a:lstStyle/>
                    <a:p>
                      <a:pPr algn="ctr" marR="1270">
                        <a:lnSpc>
                          <a:spcPct val="100000"/>
                        </a:lnSpc>
                      </a:pPr>
                      <a:r>
                        <a:rPr dirty="0" smtClean="0" sz="2000" b="1">
                          <a:latin typeface="微軟正黑體"/>
                          <a:cs typeface="微軟正黑體"/>
                        </a:rPr>
                        <a:t>課程諮詢紀錄</a:t>
                      </a:r>
                      <a:endParaRPr sz="2000">
                        <a:latin typeface="微軟正黑體"/>
                        <a:cs typeface="微軟正黑體"/>
                      </a:endParaRPr>
                    </a:p>
                    <a:p>
                      <a:pPr algn="ctr" marL="1270">
                        <a:lnSpc>
                          <a:spcPct val="100000"/>
                        </a:lnSpc>
                      </a:pPr>
                      <a:r>
                        <a:rPr dirty="0" smtClean="0" sz="2000" b="1">
                          <a:latin typeface="Times New Roman"/>
                          <a:cs typeface="Times New Roman"/>
                        </a:rPr>
                        <a:t>(</a:t>
                      </a:r>
                      <a:r>
                        <a:rPr dirty="0" smtClean="0" sz="2000" b="1">
                          <a:latin typeface="微軟正黑體"/>
                          <a:cs typeface="微軟正黑體"/>
                        </a:rPr>
                        <a:t>只限校內平臺</a:t>
                      </a:r>
                      <a:r>
                        <a:rPr dirty="0" smtClean="0" sz="2000" b="1">
                          <a:latin typeface="Times New Roman"/>
                          <a:cs typeface="Times New Roman"/>
                        </a:rPr>
                        <a:t>)</a:t>
                      </a:r>
                      <a:endParaRPr sz="2000">
                        <a:latin typeface="Times New Roman"/>
                        <a:cs typeface="Times New Roman"/>
                      </a:endParaRPr>
                    </a:p>
                  </a:txBody>
                  <a:tcPr marL="0" marR="0" marB="0" marT="0">
                    <a:lnL w="12700">
                      <a:solidFill>
                        <a:srgbClr val="FFFFFF"/>
                      </a:solidFill>
                      <a:prstDash val="solid"/>
                    </a:lnL>
                    <a:lnT w="38100">
                      <a:solidFill>
                        <a:srgbClr val="FFFFFF"/>
                      </a:solidFill>
                      <a:prstDash val="solid"/>
                    </a:lnT>
                    <a:lnB w="12700">
                      <a:solidFill>
                        <a:srgbClr val="FFFFFF"/>
                      </a:solidFill>
                      <a:prstDash val="solid"/>
                    </a:lnB>
                    <a:solidFill>
                      <a:srgbClr val="FCD5B5"/>
                    </a:solidFill>
                  </a:tcPr>
                </a:tc>
                <a:tc>
                  <a:txBody>
                    <a:bodyPr/>
                    <a:lstStyle/>
                    <a:p>
                      <a:pPr marL="113664">
                        <a:lnSpc>
                          <a:spcPct val="100000"/>
                        </a:lnSpc>
                      </a:pPr>
                      <a:r>
                        <a:rPr dirty="0" smtClean="0" sz="2000">
                          <a:latin typeface="微軟正黑體"/>
                          <a:cs typeface="微軟正黑體"/>
                        </a:rPr>
                        <a:t>文件：</a:t>
                      </a:r>
                      <a:r>
                        <a:rPr dirty="0" smtClean="0" sz="2000">
                          <a:latin typeface="微軟正黑體"/>
                          <a:cs typeface="微軟正黑體"/>
                        </a:rPr>
                        <a:t>pd</a:t>
                      </a:r>
                      <a:r>
                        <a:rPr dirty="0" smtClean="0" sz="2000" spc="5">
                          <a:latin typeface="微軟正黑體"/>
                          <a:cs typeface="微軟正黑體"/>
                        </a:rPr>
                        <a:t>f</a:t>
                      </a:r>
                      <a:r>
                        <a:rPr dirty="0" smtClean="0" sz="2000" spc="-15">
                          <a:latin typeface="微軟正黑體"/>
                          <a:cs typeface="微軟正黑體"/>
                        </a:rPr>
                        <a:t>、</a:t>
                      </a:r>
                      <a:r>
                        <a:rPr dirty="0" smtClean="0" sz="2000" spc="-5">
                          <a:latin typeface="微軟正黑體"/>
                          <a:cs typeface="微軟正黑體"/>
                        </a:rPr>
                        <a:t>j</a:t>
                      </a:r>
                      <a:r>
                        <a:rPr dirty="0" smtClean="0" sz="2000" spc="-10">
                          <a:latin typeface="微軟正黑體"/>
                          <a:cs typeface="微軟正黑體"/>
                        </a:rPr>
                        <a:t>p</a:t>
                      </a:r>
                      <a:r>
                        <a:rPr dirty="0" smtClean="0" sz="2000" spc="-10">
                          <a:latin typeface="微軟正黑體"/>
                          <a:cs typeface="微軟正黑體"/>
                        </a:rPr>
                        <a:t>g</a:t>
                      </a:r>
                      <a:r>
                        <a:rPr dirty="0" smtClean="0" sz="2000" spc="0">
                          <a:latin typeface="微軟正黑體"/>
                          <a:cs typeface="微軟正黑體"/>
                        </a:rPr>
                        <a:t>、</a:t>
                      </a:r>
                      <a:r>
                        <a:rPr dirty="0" smtClean="0" sz="2000" spc="-10">
                          <a:latin typeface="微軟正黑體"/>
                          <a:cs typeface="微軟正黑體"/>
                        </a:rPr>
                        <a:t>p</a:t>
                      </a:r>
                      <a:r>
                        <a:rPr dirty="0" smtClean="0" sz="2000" spc="-10">
                          <a:latin typeface="微軟正黑體"/>
                          <a:cs typeface="微軟正黑體"/>
                        </a:rPr>
                        <a:t>n</a:t>
                      </a:r>
                      <a:r>
                        <a:rPr dirty="0" smtClean="0" sz="2000" spc="0">
                          <a:latin typeface="微軟正黑體"/>
                          <a:cs typeface="微軟正黑體"/>
                        </a:rPr>
                        <a:t>g</a:t>
                      </a:r>
                      <a:endParaRPr sz="2000">
                        <a:latin typeface="微軟正黑體"/>
                        <a:cs typeface="微軟正黑體"/>
                      </a:endParaRPr>
                    </a:p>
                  </a:txBody>
                  <a:tcPr marL="0" marR="0" marB="0" marT="0">
                    <a:lnR w="12700">
                      <a:solidFill>
                        <a:srgbClr val="FFFFFF"/>
                      </a:solidFill>
                      <a:prstDash val="solid"/>
                    </a:lnR>
                    <a:lnT w="38100">
                      <a:solidFill>
                        <a:srgbClr val="FFFFFF"/>
                      </a:solidFill>
                      <a:prstDash val="solid"/>
                    </a:lnT>
                    <a:lnB w="12700">
                      <a:solidFill>
                        <a:srgbClr val="FFFFFF"/>
                      </a:solidFill>
                      <a:prstDash val="solid"/>
                    </a:lnB>
                    <a:solidFill>
                      <a:srgbClr val="FCD5B5"/>
                    </a:solidFill>
                  </a:tcPr>
                </a:tc>
                <a:tc>
                  <a:txBody>
                    <a:bodyPr/>
                    <a:lstStyle/>
                    <a:p>
                      <a:pPr marL="347980">
                        <a:lnSpc>
                          <a:spcPct val="100000"/>
                        </a:lnSpc>
                      </a:pPr>
                      <a:r>
                        <a:rPr dirty="0" smtClean="0" sz="2000">
                          <a:latin typeface="微軟正黑體"/>
                          <a:cs typeface="微軟正黑體"/>
                        </a:rPr>
                        <a:t>每件固定上限</a:t>
                      </a:r>
                      <a:r>
                        <a:rPr dirty="0" smtClean="0" sz="2000">
                          <a:latin typeface="微軟正黑體"/>
                          <a:cs typeface="微軟正黑體"/>
                        </a:rPr>
                        <a:t>2</a:t>
                      </a:r>
                      <a:r>
                        <a:rPr dirty="0" smtClean="0" sz="2000" spc="-5">
                          <a:latin typeface="微軟正黑體"/>
                          <a:cs typeface="微軟正黑體"/>
                        </a:rPr>
                        <a:t>MB</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CD5B5"/>
                    </a:solidFill>
                  </a:tcPr>
                </a:tc>
              </a:tr>
              <a:tr h="509451">
                <a:tc vMerge="1">
                  <a:txBody>
                    <a:bodyPr/>
                    <a:lstStyle/>
                    <a:p>
                      <a:pPr/>
                    </a:p>
                  </a:txBody>
                  <a:tcPr marL="0" marR="0" marB="0" marT="0">
                    <a:lnL w="12700">
                      <a:solidFill>
                        <a:srgbClr val="FFFFFF"/>
                      </a:solidFill>
                      <a:prstDash val="solid"/>
                    </a:lnL>
                    <a:lnT w="38100">
                      <a:solidFill>
                        <a:srgbClr val="FFFFFF"/>
                      </a:solidFill>
                      <a:prstDash val="solid"/>
                    </a:lnT>
                    <a:lnB w="12700">
                      <a:solidFill>
                        <a:srgbClr val="FFFFFF"/>
                      </a:solidFill>
                      <a:prstDash val="solid"/>
                    </a:lnB>
                    <a:solidFill>
                      <a:srgbClr val="FCD5B5"/>
                    </a:solidFill>
                  </a:tcPr>
                </a:tc>
                <a:tc>
                  <a:txBody>
                    <a:bodyPr/>
                    <a:lstStyle/>
                    <a:p>
                      <a:pPr marL="113664">
                        <a:lnSpc>
                          <a:spcPct val="100000"/>
                        </a:lnSpc>
                      </a:pPr>
                      <a:r>
                        <a:rPr dirty="0" smtClean="0" sz="2000">
                          <a:latin typeface="微軟正黑體"/>
                          <a:cs typeface="微軟正黑體"/>
                        </a:rPr>
                        <a:t>簡述：文字</a:t>
                      </a:r>
                      <a:endParaRPr sz="2000">
                        <a:latin typeface="微軟正黑體"/>
                        <a:cs typeface="微軟正黑體"/>
                      </a:endParaRPr>
                    </a:p>
                  </a:txBody>
                  <a:tcPr marL="0" marR="0" marB="0" marT="0">
                    <a:lnR w="12700">
                      <a:solidFill>
                        <a:srgbClr val="FFFFFF"/>
                      </a:solidFill>
                      <a:prstDash val="solid"/>
                    </a:lnR>
                    <a:lnT w="12700">
                      <a:solidFill>
                        <a:srgbClr val="FFFFFF"/>
                      </a:solidFill>
                      <a:prstDash val="solid"/>
                    </a:lnT>
                    <a:lnB w="12700">
                      <a:solidFill>
                        <a:srgbClr val="FFFFFF"/>
                      </a:solidFill>
                      <a:prstDash val="solid"/>
                    </a:lnB>
                    <a:solidFill>
                      <a:srgbClr val="FCD5B5"/>
                    </a:solidFill>
                  </a:tcPr>
                </a:tc>
                <a:tc>
                  <a:txBody>
                    <a:bodyPr/>
                    <a:lstStyle/>
                    <a:p>
                      <a:pPr marL="401320">
                        <a:lnSpc>
                          <a:spcPct val="100000"/>
                        </a:lnSpc>
                      </a:pPr>
                      <a:r>
                        <a:rPr dirty="0" smtClean="0" sz="2000">
                          <a:latin typeface="微軟正黑體"/>
                          <a:cs typeface="微軟正黑體"/>
                        </a:rPr>
                        <a:t>每件</a:t>
                      </a:r>
                      <a:r>
                        <a:rPr dirty="0" smtClean="0" sz="2000">
                          <a:latin typeface="微軟正黑體"/>
                          <a:cs typeface="微軟正黑體"/>
                        </a:rPr>
                        <a:t>100</a:t>
                      </a:r>
                      <a:r>
                        <a:rPr dirty="0" smtClean="0" sz="2000">
                          <a:latin typeface="微軟正黑體"/>
                          <a:cs typeface="微軟正黑體"/>
                        </a:rPr>
                        <a:t>個字為限</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CD5B5"/>
                    </a:solidFill>
                  </a:tcPr>
                </a:tc>
              </a:tr>
              <a:tr h="509451">
                <a:tc rowSpan="3">
                  <a:txBody>
                    <a:bodyPr/>
                    <a:lstStyle/>
                    <a:p>
                      <a:pPr marL="292100">
                        <a:lnSpc>
                          <a:spcPct val="100000"/>
                        </a:lnSpc>
                      </a:pPr>
                      <a:r>
                        <a:rPr dirty="0" smtClean="0" sz="2000" b="1">
                          <a:latin typeface="微軟正黑體"/>
                          <a:cs typeface="微軟正黑體"/>
                        </a:rPr>
                        <a:t>課程學習成果</a:t>
                      </a:r>
                      <a:endParaRPr sz="2000">
                        <a:latin typeface="微軟正黑體"/>
                        <a:cs typeface="微軟正黑體"/>
                      </a:endParaRPr>
                    </a:p>
                  </a:txBody>
                  <a:tcPr marL="0" marR="0" marB="0" marT="0">
                    <a:lnL w="12700">
                      <a:solidFill>
                        <a:srgbClr val="FFFFFF"/>
                      </a:solidFill>
                      <a:prstDash val="solid"/>
                    </a:lnL>
                    <a:lnT w="12700">
                      <a:solidFill>
                        <a:srgbClr val="FFFFFF"/>
                      </a:solidFill>
                      <a:prstDash val="solid"/>
                    </a:lnT>
                    <a:lnB w="12700">
                      <a:solidFill>
                        <a:srgbClr val="FFFFFF"/>
                      </a:solidFill>
                      <a:prstDash val="solid"/>
                    </a:lnB>
                    <a:solidFill>
                      <a:srgbClr val="D5E4B6"/>
                    </a:solidFill>
                  </a:tcPr>
                </a:tc>
                <a:tc>
                  <a:txBody>
                    <a:bodyPr/>
                    <a:lstStyle/>
                    <a:p>
                      <a:pPr marL="113030">
                        <a:lnSpc>
                          <a:spcPct val="100000"/>
                        </a:lnSpc>
                      </a:pPr>
                      <a:r>
                        <a:rPr dirty="0" smtClean="0" sz="2000">
                          <a:latin typeface="微軟正黑體"/>
                          <a:cs typeface="微軟正黑體"/>
                        </a:rPr>
                        <a:t>文件：</a:t>
                      </a:r>
                      <a:r>
                        <a:rPr dirty="0" smtClean="0" sz="2000">
                          <a:latin typeface="微軟正黑體"/>
                          <a:cs typeface="微軟正黑體"/>
                        </a:rPr>
                        <a:t>pd</a:t>
                      </a:r>
                      <a:r>
                        <a:rPr dirty="0" smtClean="0" sz="2000" spc="5">
                          <a:latin typeface="微軟正黑體"/>
                          <a:cs typeface="微軟正黑體"/>
                        </a:rPr>
                        <a:t>f</a:t>
                      </a:r>
                      <a:r>
                        <a:rPr dirty="0" smtClean="0" sz="2000" spc="-15">
                          <a:latin typeface="微軟正黑體"/>
                          <a:cs typeface="微軟正黑體"/>
                        </a:rPr>
                        <a:t>、</a:t>
                      </a:r>
                      <a:r>
                        <a:rPr dirty="0" smtClean="0" sz="2000" spc="-5">
                          <a:latin typeface="微軟正黑體"/>
                          <a:cs typeface="微軟正黑體"/>
                        </a:rPr>
                        <a:t>j</a:t>
                      </a:r>
                      <a:r>
                        <a:rPr dirty="0" smtClean="0" sz="2000" spc="-10">
                          <a:latin typeface="微軟正黑體"/>
                          <a:cs typeface="微軟正黑體"/>
                        </a:rPr>
                        <a:t>p</a:t>
                      </a:r>
                      <a:r>
                        <a:rPr dirty="0" smtClean="0" sz="2000" spc="-10">
                          <a:latin typeface="微軟正黑體"/>
                          <a:cs typeface="微軟正黑體"/>
                        </a:rPr>
                        <a:t>g</a:t>
                      </a:r>
                      <a:r>
                        <a:rPr dirty="0" smtClean="0" sz="2000" spc="0">
                          <a:latin typeface="微軟正黑體"/>
                          <a:cs typeface="微軟正黑體"/>
                        </a:rPr>
                        <a:t>、</a:t>
                      </a:r>
                      <a:r>
                        <a:rPr dirty="0" smtClean="0" sz="2000" spc="-10">
                          <a:latin typeface="微軟正黑體"/>
                          <a:cs typeface="微軟正黑體"/>
                        </a:rPr>
                        <a:t>p</a:t>
                      </a:r>
                      <a:r>
                        <a:rPr dirty="0" smtClean="0" sz="2000" spc="-10">
                          <a:latin typeface="微軟正黑體"/>
                          <a:cs typeface="微軟正黑體"/>
                        </a:rPr>
                        <a:t>n</a:t>
                      </a:r>
                      <a:r>
                        <a:rPr dirty="0" smtClean="0" sz="2000" spc="0">
                          <a:latin typeface="微軟正黑體"/>
                          <a:cs typeface="微軟正黑體"/>
                        </a:rPr>
                        <a:t>g</a:t>
                      </a:r>
                      <a:endParaRPr sz="2000">
                        <a:latin typeface="微軟正黑體"/>
                        <a:cs typeface="微軟正黑體"/>
                      </a:endParaRPr>
                    </a:p>
                  </a:txBody>
                  <a:tcPr marL="0" marR="0" marB="0" marT="0">
                    <a:lnR w="12700">
                      <a:solidFill>
                        <a:srgbClr val="FFFFFF"/>
                      </a:solidFill>
                      <a:prstDash val="solid"/>
                    </a:lnR>
                    <a:lnT w="12700">
                      <a:solidFill>
                        <a:srgbClr val="FFFFFF"/>
                      </a:solidFill>
                      <a:prstDash val="solid"/>
                    </a:lnT>
                    <a:lnB w="12700">
                      <a:solidFill>
                        <a:srgbClr val="FFFFFF"/>
                      </a:solidFill>
                      <a:prstDash val="solid"/>
                    </a:lnB>
                    <a:solidFill>
                      <a:srgbClr val="D5E4B6"/>
                    </a:solidFill>
                  </a:tcPr>
                </a:tc>
                <a:tc>
                  <a:txBody>
                    <a:bodyPr/>
                    <a:lstStyle/>
                    <a:p>
                      <a:pPr marL="347980">
                        <a:lnSpc>
                          <a:spcPct val="100000"/>
                        </a:lnSpc>
                      </a:pPr>
                      <a:r>
                        <a:rPr dirty="0" smtClean="0" sz="2000">
                          <a:latin typeface="微軟正黑體"/>
                          <a:cs typeface="微軟正黑體"/>
                        </a:rPr>
                        <a:t>每件固定上限</a:t>
                      </a:r>
                      <a:r>
                        <a:rPr dirty="0" smtClean="0" sz="2000">
                          <a:latin typeface="微軟正黑體"/>
                          <a:cs typeface="微軟正黑體"/>
                        </a:rPr>
                        <a:t>2</a:t>
                      </a:r>
                      <a:r>
                        <a:rPr dirty="0" smtClean="0" sz="2000" spc="-5">
                          <a:latin typeface="微軟正黑體"/>
                          <a:cs typeface="微軟正黑體"/>
                        </a:rPr>
                        <a:t>MB</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E4B6"/>
                    </a:solidFill>
                  </a:tcPr>
                </a:tc>
              </a:tr>
              <a:tr h="509450">
                <a:tc vMerge="1">
                  <a:txBody>
                    <a:bodyPr/>
                    <a:lstStyle/>
                    <a:p>
                      <a:pPr/>
                    </a:p>
                  </a:txBody>
                  <a:tcPr marL="0" marR="0" marB="0" marT="0">
                    <a:lnL w="12700">
                      <a:solidFill>
                        <a:srgbClr val="FFFFFF"/>
                      </a:solidFill>
                      <a:prstDash val="solid"/>
                    </a:lnL>
                    <a:lnT w="12700">
                      <a:solidFill>
                        <a:srgbClr val="FFFFFF"/>
                      </a:solidFill>
                      <a:prstDash val="solid"/>
                    </a:lnT>
                    <a:lnB w="12700">
                      <a:solidFill>
                        <a:srgbClr val="FFFFFF"/>
                      </a:solidFill>
                      <a:prstDash val="solid"/>
                    </a:lnB>
                    <a:solidFill>
                      <a:srgbClr val="D5E4B6"/>
                    </a:solidFill>
                  </a:tcPr>
                </a:tc>
                <a:tc>
                  <a:txBody>
                    <a:bodyPr/>
                    <a:lstStyle/>
                    <a:p>
                      <a:pPr marL="113030">
                        <a:lnSpc>
                          <a:spcPct val="100000"/>
                        </a:lnSpc>
                      </a:pPr>
                      <a:r>
                        <a:rPr dirty="0" smtClean="0" sz="2000">
                          <a:latin typeface="微軟正黑體"/>
                          <a:cs typeface="微軟正黑體"/>
                        </a:rPr>
                        <a:t>影音檔案：</a:t>
                      </a:r>
                      <a:r>
                        <a:rPr dirty="0" smtClean="0" sz="2000">
                          <a:latin typeface="微軟正黑體"/>
                          <a:cs typeface="微軟正黑體"/>
                        </a:rPr>
                        <a:t>mp3</a:t>
                      </a:r>
                      <a:r>
                        <a:rPr dirty="0" smtClean="0" sz="2000" spc="-15">
                          <a:latin typeface="微軟正黑體"/>
                          <a:cs typeface="微軟正黑體"/>
                        </a:rPr>
                        <a:t>、</a:t>
                      </a:r>
                      <a:r>
                        <a:rPr dirty="0" smtClean="0" sz="2000" spc="-10">
                          <a:latin typeface="微軟正黑體"/>
                          <a:cs typeface="微軟正黑體"/>
                        </a:rPr>
                        <a:t>m</a:t>
                      </a:r>
                      <a:r>
                        <a:rPr dirty="0" smtClean="0" sz="2000" spc="0">
                          <a:latin typeface="微軟正黑體"/>
                          <a:cs typeface="微軟正黑體"/>
                        </a:rPr>
                        <a:t>p4</a:t>
                      </a:r>
                      <a:endParaRPr sz="2000">
                        <a:latin typeface="微軟正黑體"/>
                        <a:cs typeface="微軟正黑體"/>
                      </a:endParaRPr>
                    </a:p>
                  </a:txBody>
                  <a:tcPr marL="0" marR="0" marB="0" marT="0">
                    <a:lnR w="12700">
                      <a:solidFill>
                        <a:srgbClr val="FFFFFF"/>
                      </a:solidFill>
                      <a:prstDash val="solid"/>
                    </a:lnR>
                    <a:lnT w="12700">
                      <a:solidFill>
                        <a:srgbClr val="FFFFFF"/>
                      </a:solidFill>
                      <a:prstDash val="solid"/>
                    </a:lnT>
                    <a:lnB w="12700">
                      <a:solidFill>
                        <a:srgbClr val="FFFFFF"/>
                      </a:solidFill>
                      <a:prstDash val="solid"/>
                    </a:lnB>
                    <a:solidFill>
                      <a:srgbClr val="D5E4B6"/>
                    </a:solidFill>
                  </a:tcPr>
                </a:tc>
                <a:tc>
                  <a:txBody>
                    <a:bodyPr/>
                    <a:lstStyle/>
                    <a:p>
                      <a:pPr marL="347980">
                        <a:lnSpc>
                          <a:spcPct val="100000"/>
                        </a:lnSpc>
                      </a:pPr>
                      <a:r>
                        <a:rPr dirty="0" smtClean="0" sz="2000">
                          <a:latin typeface="微軟正黑體"/>
                          <a:cs typeface="微軟正黑體"/>
                        </a:rPr>
                        <a:t>每件固定上限</a:t>
                      </a:r>
                      <a:r>
                        <a:rPr dirty="0" smtClean="0" sz="2000">
                          <a:latin typeface="微軟正黑體"/>
                          <a:cs typeface="微軟正黑體"/>
                        </a:rPr>
                        <a:t>5</a:t>
                      </a:r>
                      <a:r>
                        <a:rPr dirty="0" smtClean="0" sz="2000" spc="-5">
                          <a:latin typeface="微軟正黑體"/>
                          <a:cs typeface="微軟正黑體"/>
                        </a:rPr>
                        <a:t>MB</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E4B6"/>
                    </a:solidFill>
                  </a:tcPr>
                </a:tc>
              </a:tr>
              <a:tr h="509451">
                <a:tc vMerge="1">
                  <a:txBody>
                    <a:bodyPr/>
                    <a:lstStyle/>
                    <a:p>
                      <a:pPr/>
                    </a:p>
                  </a:txBody>
                  <a:tcPr marL="0" marR="0" marB="0" marT="0">
                    <a:lnL w="12700">
                      <a:solidFill>
                        <a:srgbClr val="FFFFFF"/>
                      </a:solidFill>
                      <a:prstDash val="solid"/>
                    </a:lnL>
                    <a:lnT w="12700">
                      <a:solidFill>
                        <a:srgbClr val="FFFFFF"/>
                      </a:solidFill>
                      <a:prstDash val="solid"/>
                    </a:lnT>
                    <a:lnB w="12700">
                      <a:solidFill>
                        <a:srgbClr val="FFFFFF"/>
                      </a:solidFill>
                      <a:prstDash val="solid"/>
                    </a:lnB>
                    <a:solidFill>
                      <a:srgbClr val="D5E4B6"/>
                    </a:solidFill>
                  </a:tcPr>
                </a:tc>
                <a:tc>
                  <a:txBody>
                    <a:bodyPr/>
                    <a:lstStyle/>
                    <a:p>
                      <a:pPr marL="113030">
                        <a:lnSpc>
                          <a:spcPct val="100000"/>
                        </a:lnSpc>
                      </a:pPr>
                      <a:r>
                        <a:rPr dirty="0" smtClean="0" sz="2000">
                          <a:latin typeface="微軟正黑體"/>
                          <a:cs typeface="微軟正黑體"/>
                        </a:rPr>
                        <a:t>簡述：文字</a:t>
                      </a:r>
                      <a:endParaRPr sz="2000">
                        <a:latin typeface="微軟正黑體"/>
                        <a:cs typeface="微軟正黑體"/>
                      </a:endParaRPr>
                    </a:p>
                  </a:txBody>
                  <a:tcPr marL="0" marR="0" marB="0" marT="0">
                    <a:lnR w="12700">
                      <a:solidFill>
                        <a:srgbClr val="FFFFFF"/>
                      </a:solidFill>
                      <a:prstDash val="solid"/>
                    </a:lnR>
                    <a:lnT w="12700">
                      <a:solidFill>
                        <a:srgbClr val="FFFFFF"/>
                      </a:solidFill>
                      <a:prstDash val="solid"/>
                    </a:lnT>
                    <a:lnB w="12700">
                      <a:solidFill>
                        <a:srgbClr val="FFFFFF"/>
                      </a:solidFill>
                      <a:prstDash val="solid"/>
                    </a:lnB>
                    <a:solidFill>
                      <a:srgbClr val="D5E4B6"/>
                    </a:solidFill>
                  </a:tcPr>
                </a:tc>
                <a:tc>
                  <a:txBody>
                    <a:bodyPr/>
                    <a:lstStyle/>
                    <a:p>
                      <a:pPr marL="400685">
                        <a:lnSpc>
                          <a:spcPct val="100000"/>
                        </a:lnSpc>
                      </a:pPr>
                      <a:r>
                        <a:rPr dirty="0" smtClean="0" sz="2000">
                          <a:latin typeface="微軟正黑體"/>
                          <a:cs typeface="微軟正黑體"/>
                        </a:rPr>
                        <a:t>每件</a:t>
                      </a:r>
                      <a:r>
                        <a:rPr dirty="0" smtClean="0" sz="2000">
                          <a:latin typeface="微軟正黑體"/>
                          <a:cs typeface="微軟正黑體"/>
                        </a:rPr>
                        <a:t>100</a:t>
                      </a:r>
                      <a:r>
                        <a:rPr dirty="0" smtClean="0" sz="2000">
                          <a:latin typeface="微軟正黑體"/>
                          <a:cs typeface="微軟正黑體"/>
                        </a:rPr>
                        <a:t>個字為限</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5E4B6"/>
                    </a:solidFill>
                  </a:tcPr>
                </a:tc>
              </a:tr>
              <a:tr h="509450">
                <a:tc rowSpan="4">
                  <a:txBody>
                    <a:bodyPr/>
                    <a:lstStyle/>
                    <a:p>
                      <a:pPr marL="546100">
                        <a:lnSpc>
                          <a:spcPct val="100000"/>
                        </a:lnSpc>
                      </a:pPr>
                      <a:r>
                        <a:rPr dirty="0" smtClean="0" sz="2000" b="1">
                          <a:latin typeface="微軟正黑體"/>
                          <a:cs typeface="微軟正黑體"/>
                        </a:rPr>
                        <a:t>多元表現</a:t>
                      </a:r>
                      <a:endParaRPr sz="2000">
                        <a:latin typeface="微軟正黑體"/>
                        <a:cs typeface="微軟正黑體"/>
                      </a:endParaRPr>
                    </a:p>
                  </a:txBody>
                  <a:tcPr marL="0" marR="0" marB="0" marT="0">
                    <a:lnL w="12700">
                      <a:solidFill>
                        <a:srgbClr val="FFFFFF"/>
                      </a:solidFill>
                      <a:prstDash val="solid"/>
                    </a:lnL>
                    <a:lnT w="12700">
                      <a:solidFill>
                        <a:srgbClr val="FFFFFF"/>
                      </a:solidFill>
                      <a:prstDash val="solid"/>
                    </a:lnT>
                    <a:lnB w="12700">
                      <a:solidFill>
                        <a:srgbClr val="FFFFFF"/>
                      </a:solidFill>
                      <a:prstDash val="solid"/>
                    </a:lnB>
                    <a:solidFill>
                      <a:srgbClr val="DBEEF4"/>
                    </a:solidFill>
                  </a:tcPr>
                </a:tc>
                <a:tc>
                  <a:txBody>
                    <a:bodyPr/>
                    <a:lstStyle/>
                    <a:p>
                      <a:pPr marL="113030">
                        <a:lnSpc>
                          <a:spcPct val="100000"/>
                        </a:lnSpc>
                      </a:pPr>
                      <a:r>
                        <a:rPr dirty="0" smtClean="0" sz="2000">
                          <a:latin typeface="微軟正黑體"/>
                          <a:cs typeface="微軟正黑體"/>
                        </a:rPr>
                        <a:t>證明文件：</a:t>
                      </a:r>
                      <a:r>
                        <a:rPr dirty="0" smtClean="0" sz="2000">
                          <a:latin typeface="微軟正黑體"/>
                          <a:cs typeface="微軟正黑體"/>
                        </a:rPr>
                        <a:t>pd</a:t>
                      </a:r>
                      <a:r>
                        <a:rPr dirty="0" smtClean="0" sz="2000" spc="-10">
                          <a:latin typeface="微軟正黑體"/>
                          <a:cs typeface="微軟正黑體"/>
                        </a:rPr>
                        <a:t>f</a:t>
                      </a:r>
                      <a:r>
                        <a:rPr dirty="0" smtClean="0" sz="2000" spc="0">
                          <a:latin typeface="微軟正黑體"/>
                          <a:cs typeface="微軟正黑體"/>
                        </a:rPr>
                        <a:t>、</a:t>
                      </a:r>
                      <a:r>
                        <a:rPr dirty="0" smtClean="0" sz="2000" spc="-15">
                          <a:latin typeface="微軟正黑體"/>
                          <a:cs typeface="微軟正黑體"/>
                        </a:rPr>
                        <a:t>j</a:t>
                      </a:r>
                      <a:r>
                        <a:rPr dirty="0" smtClean="0" sz="2000" spc="0">
                          <a:latin typeface="微軟正黑體"/>
                          <a:cs typeface="微軟正黑體"/>
                        </a:rPr>
                        <a:t>p</a:t>
                      </a:r>
                      <a:r>
                        <a:rPr dirty="0" smtClean="0" sz="2000" spc="-10">
                          <a:latin typeface="微軟正黑體"/>
                          <a:cs typeface="微軟正黑體"/>
                        </a:rPr>
                        <a:t>g</a:t>
                      </a:r>
                      <a:r>
                        <a:rPr dirty="0" smtClean="0" sz="2000" spc="-15">
                          <a:latin typeface="微軟正黑體"/>
                          <a:cs typeface="微軟正黑體"/>
                        </a:rPr>
                        <a:t>、</a:t>
                      </a:r>
                      <a:r>
                        <a:rPr dirty="0" smtClean="0" sz="2000" spc="0">
                          <a:latin typeface="微軟正黑體"/>
                          <a:cs typeface="微軟正黑體"/>
                        </a:rPr>
                        <a:t>p</a:t>
                      </a:r>
                      <a:r>
                        <a:rPr dirty="0" smtClean="0" sz="2000" spc="-10">
                          <a:latin typeface="微軟正黑體"/>
                          <a:cs typeface="微軟正黑體"/>
                        </a:rPr>
                        <a:t>n</a:t>
                      </a:r>
                      <a:r>
                        <a:rPr dirty="0" smtClean="0" sz="2000" spc="0">
                          <a:latin typeface="微軟正黑體"/>
                          <a:cs typeface="微軟正黑體"/>
                        </a:rPr>
                        <a:t>g</a:t>
                      </a:r>
                      <a:endParaRPr sz="2000">
                        <a:latin typeface="微軟正黑體"/>
                        <a:cs typeface="微軟正黑體"/>
                      </a:endParaRPr>
                    </a:p>
                  </a:txBody>
                  <a:tcPr marL="0" marR="0" marB="0" marT="0">
                    <a:lnR w="12700">
                      <a:solidFill>
                        <a:srgbClr val="FFFFFF"/>
                      </a:solidFill>
                      <a:prstDash val="solid"/>
                    </a:lnR>
                    <a:lnT w="12700">
                      <a:solidFill>
                        <a:srgbClr val="FFFFFF"/>
                      </a:solidFill>
                      <a:prstDash val="solid"/>
                    </a:lnT>
                    <a:lnB w="12700">
                      <a:solidFill>
                        <a:srgbClr val="FFFFFF"/>
                      </a:solidFill>
                      <a:prstDash val="solid"/>
                    </a:lnB>
                    <a:solidFill>
                      <a:srgbClr val="DBEEF4"/>
                    </a:solidFill>
                  </a:tcPr>
                </a:tc>
                <a:tc>
                  <a:txBody>
                    <a:bodyPr/>
                    <a:lstStyle/>
                    <a:p>
                      <a:pPr marL="347345">
                        <a:lnSpc>
                          <a:spcPct val="100000"/>
                        </a:lnSpc>
                      </a:pPr>
                      <a:r>
                        <a:rPr dirty="0" smtClean="0" sz="2000">
                          <a:latin typeface="微軟正黑體"/>
                          <a:cs typeface="微軟正黑體"/>
                        </a:rPr>
                        <a:t>每件固定上限</a:t>
                      </a:r>
                      <a:r>
                        <a:rPr dirty="0" smtClean="0" sz="2000">
                          <a:latin typeface="微軟正黑體"/>
                          <a:cs typeface="微軟正黑體"/>
                        </a:rPr>
                        <a:t>2</a:t>
                      </a:r>
                      <a:r>
                        <a:rPr dirty="0" smtClean="0" sz="2000" spc="-5">
                          <a:latin typeface="微軟正黑體"/>
                          <a:cs typeface="微軟正黑體"/>
                        </a:rPr>
                        <a:t>MB</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EF4"/>
                    </a:solidFill>
                  </a:tcPr>
                </a:tc>
              </a:tr>
              <a:tr h="509451">
                <a:tc vMerge="1">
                  <a:txBody>
                    <a:bodyPr/>
                    <a:lstStyle/>
                    <a:p>
                      <a:pPr/>
                    </a:p>
                  </a:txBody>
                  <a:tcPr marL="0" marR="0" marB="0" marT="0">
                    <a:lnL w="12700">
                      <a:solidFill>
                        <a:srgbClr val="FFFFFF"/>
                      </a:solidFill>
                      <a:prstDash val="solid"/>
                    </a:lnL>
                    <a:lnT w="12700">
                      <a:solidFill>
                        <a:srgbClr val="FFFFFF"/>
                      </a:solidFill>
                      <a:prstDash val="solid"/>
                    </a:lnT>
                    <a:lnB w="12700">
                      <a:solidFill>
                        <a:srgbClr val="FFFFFF"/>
                      </a:solidFill>
                      <a:prstDash val="solid"/>
                    </a:lnB>
                    <a:solidFill>
                      <a:srgbClr val="DBEEF4"/>
                    </a:solidFill>
                  </a:tcPr>
                </a:tc>
                <a:tc>
                  <a:txBody>
                    <a:bodyPr/>
                    <a:lstStyle/>
                    <a:p>
                      <a:pPr marL="113030">
                        <a:lnSpc>
                          <a:spcPct val="100000"/>
                        </a:lnSpc>
                      </a:pPr>
                      <a:r>
                        <a:rPr dirty="0" smtClean="0" sz="2000">
                          <a:latin typeface="微軟正黑體"/>
                          <a:cs typeface="微軟正黑體"/>
                        </a:rPr>
                        <a:t>影音檔案：</a:t>
                      </a:r>
                      <a:r>
                        <a:rPr dirty="0" smtClean="0" sz="2000">
                          <a:latin typeface="微軟正黑體"/>
                          <a:cs typeface="微軟正黑體"/>
                        </a:rPr>
                        <a:t>mp3</a:t>
                      </a:r>
                      <a:r>
                        <a:rPr dirty="0" smtClean="0" sz="2000" spc="-15">
                          <a:latin typeface="微軟正黑體"/>
                          <a:cs typeface="微軟正黑體"/>
                        </a:rPr>
                        <a:t>、</a:t>
                      </a:r>
                      <a:r>
                        <a:rPr dirty="0" smtClean="0" sz="2000" spc="-10">
                          <a:latin typeface="微軟正黑體"/>
                          <a:cs typeface="微軟正黑體"/>
                        </a:rPr>
                        <a:t>m</a:t>
                      </a:r>
                      <a:r>
                        <a:rPr dirty="0" smtClean="0" sz="2000" spc="0">
                          <a:latin typeface="微軟正黑體"/>
                          <a:cs typeface="微軟正黑體"/>
                        </a:rPr>
                        <a:t>p4</a:t>
                      </a:r>
                      <a:endParaRPr sz="2000">
                        <a:latin typeface="微軟正黑體"/>
                        <a:cs typeface="微軟正黑體"/>
                      </a:endParaRPr>
                    </a:p>
                  </a:txBody>
                  <a:tcPr marL="0" marR="0" marB="0" marT="0">
                    <a:lnR w="12700">
                      <a:solidFill>
                        <a:srgbClr val="FFFFFF"/>
                      </a:solidFill>
                      <a:prstDash val="solid"/>
                    </a:lnR>
                    <a:lnT w="12700">
                      <a:solidFill>
                        <a:srgbClr val="FFFFFF"/>
                      </a:solidFill>
                      <a:prstDash val="solid"/>
                    </a:lnT>
                    <a:lnB w="12700">
                      <a:solidFill>
                        <a:srgbClr val="FFFFFF"/>
                      </a:solidFill>
                      <a:prstDash val="solid"/>
                    </a:lnB>
                    <a:solidFill>
                      <a:srgbClr val="DBEEF4"/>
                    </a:solidFill>
                  </a:tcPr>
                </a:tc>
                <a:tc>
                  <a:txBody>
                    <a:bodyPr/>
                    <a:lstStyle/>
                    <a:p>
                      <a:pPr marL="347345">
                        <a:lnSpc>
                          <a:spcPct val="100000"/>
                        </a:lnSpc>
                      </a:pPr>
                      <a:r>
                        <a:rPr dirty="0" smtClean="0" sz="2000">
                          <a:latin typeface="微軟正黑體"/>
                          <a:cs typeface="微軟正黑體"/>
                        </a:rPr>
                        <a:t>每件固定上限</a:t>
                      </a:r>
                      <a:r>
                        <a:rPr dirty="0" smtClean="0" sz="2000">
                          <a:latin typeface="微軟正黑體"/>
                          <a:cs typeface="微軟正黑體"/>
                        </a:rPr>
                        <a:t>5</a:t>
                      </a:r>
                      <a:r>
                        <a:rPr dirty="0" smtClean="0" sz="2000" spc="-5">
                          <a:latin typeface="微軟正黑體"/>
                          <a:cs typeface="微軟正黑體"/>
                        </a:rPr>
                        <a:t>MB</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EF4"/>
                    </a:solidFill>
                  </a:tcPr>
                </a:tc>
              </a:tr>
              <a:tr h="509450">
                <a:tc vMerge="1">
                  <a:txBody>
                    <a:bodyPr/>
                    <a:lstStyle/>
                    <a:p>
                      <a:pPr/>
                    </a:p>
                  </a:txBody>
                  <a:tcPr marL="0" marR="0" marB="0" marT="0">
                    <a:lnL w="12700">
                      <a:solidFill>
                        <a:srgbClr val="FFFFFF"/>
                      </a:solidFill>
                      <a:prstDash val="solid"/>
                    </a:lnL>
                    <a:lnT w="12700">
                      <a:solidFill>
                        <a:srgbClr val="FFFFFF"/>
                      </a:solidFill>
                      <a:prstDash val="solid"/>
                    </a:lnT>
                    <a:lnB w="12700">
                      <a:solidFill>
                        <a:srgbClr val="FFFFFF"/>
                      </a:solidFill>
                      <a:prstDash val="solid"/>
                    </a:lnB>
                    <a:solidFill>
                      <a:srgbClr val="DBEEF4"/>
                    </a:solidFill>
                  </a:tcPr>
                </a:tc>
                <a:tc>
                  <a:txBody>
                    <a:bodyPr/>
                    <a:lstStyle/>
                    <a:p>
                      <a:pPr marL="113030">
                        <a:lnSpc>
                          <a:spcPct val="100000"/>
                        </a:lnSpc>
                      </a:pPr>
                      <a:r>
                        <a:rPr dirty="0" smtClean="0" sz="2000">
                          <a:latin typeface="微軟正黑體"/>
                          <a:cs typeface="微軟正黑體"/>
                        </a:rPr>
                        <a:t>外部連結：文字</a:t>
                      </a:r>
                      <a:endParaRPr sz="2000">
                        <a:latin typeface="微軟正黑體"/>
                        <a:cs typeface="微軟正黑體"/>
                      </a:endParaRPr>
                    </a:p>
                  </a:txBody>
                  <a:tcPr marL="0" marR="0" marB="0" marT="0">
                    <a:lnR w="12700">
                      <a:solidFill>
                        <a:srgbClr val="FFFFFF"/>
                      </a:solidFill>
                      <a:prstDash val="solid"/>
                    </a:lnR>
                    <a:lnT w="12700">
                      <a:solidFill>
                        <a:srgbClr val="FFFFFF"/>
                      </a:solidFill>
                      <a:prstDash val="solid"/>
                    </a:lnT>
                    <a:lnB w="12700">
                      <a:solidFill>
                        <a:srgbClr val="FFFFFF"/>
                      </a:solidFill>
                      <a:prstDash val="solid"/>
                    </a:lnB>
                    <a:solidFill>
                      <a:srgbClr val="DBEEF4"/>
                    </a:solidFill>
                  </a:tcPr>
                </a:tc>
                <a:tc>
                  <a:txBody>
                    <a:bodyPr/>
                    <a:lstStyle/>
                    <a:p>
                      <a:pPr algn="ctr" marR="1905">
                        <a:lnSpc>
                          <a:spcPct val="100000"/>
                        </a:lnSpc>
                      </a:pPr>
                      <a:r>
                        <a:rPr dirty="0" smtClean="0" sz="2000" b="1">
                          <a:latin typeface="微軟正黑體"/>
                          <a:cs typeface="微軟正黑體"/>
                        </a:rPr>
                        <a:t>-</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EF4"/>
                    </a:solidFill>
                  </a:tcPr>
                </a:tc>
              </a:tr>
              <a:tr h="509451">
                <a:tc vMerge="1">
                  <a:txBody>
                    <a:bodyPr/>
                    <a:lstStyle/>
                    <a:p>
                      <a:pPr/>
                    </a:p>
                  </a:txBody>
                  <a:tcPr marL="0" marR="0" marB="0" marT="0">
                    <a:lnL w="12700">
                      <a:solidFill>
                        <a:srgbClr val="FFFFFF"/>
                      </a:solidFill>
                      <a:prstDash val="solid"/>
                    </a:lnL>
                    <a:lnT w="12700">
                      <a:solidFill>
                        <a:srgbClr val="FFFFFF"/>
                      </a:solidFill>
                      <a:prstDash val="solid"/>
                    </a:lnT>
                    <a:lnB w="12700">
                      <a:solidFill>
                        <a:srgbClr val="FFFFFF"/>
                      </a:solidFill>
                      <a:prstDash val="solid"/>
                    </a:lnB>
                    <a:solidFill>
                      <a:srgbClr val="DBEEF4"/>
                    </a:solidFill>
                  </a:tcPr>
                </a:tc>
                <a:tc>
                  <a:txBody>
                    <a:bodyPr/>
                    <a:lstStyle/>
                    <a:p>
                      <a:pPr marL="113030">
                        <a:lnSpc>
                          <a:spcPct val="100000"/>
                        </a:lnSpc>
                      </a:pPr>
                      <a:r>
                        <a:rPr dirty="0" smtClean="0" sz="2000">
                          <a:latin typeface="微軟正黑體"/>
                          <a:cs typeface="微軟正黑體"/>
                        </a:rPr>
                        <a:t>簡述：文字</a:t>
                      </a:r>
                      <a:endParaRPr sz="2000">
                        <a:latin typeface="微軟正黑體"/>
                        <a:cs typeface="微軟正黑體"/>
                      </a:endParaRPr>
                    </a:p>
                  </a:txBody>
                  <a:tcPr marL="0" marR="0" marB="0" marT="0">
                    <a:lnR w="12700">
                      <a:solidFill>
                        <a:srgbClr val="FFFFFF"/>
                      </a:solidFill>
                      <a:prstDash val="solid"/>
                    </a:lnR>
                    <a:lnT w="12700">
                      <a:solidFill>
                        <a:srgbClr val="FFFFFF"/>
                      </a:solidFill>
                      <a:prstDash val="solid"/>
                    </a:lnT>
                    <a:lnB w="12700">
                      <a:solidFill>
                        <a:srgbClr val="FFFFFF"/>
                      </a:solidFill>
                      <a:prstDash val="solid"/>
                    </a:lnB>
                    <a:solidFill>
                      <a:srgbClr val="DBEEF4"/>
                    </a:solidFill>
                  </a:tcPr>
                </a:tc>
                <a:tc>
                  <a:txBody>
                    <a:bodyPr/>
                    <a:lstStyle/>
                    <a:p>
                      <a:pPr marL="400685">
                        <a:lnSpc>
                          <a:spcPct val="100000"/>
                        </a:lnSpc>
                      </a:pPr>
                      <a:r>
                        <a:rPr dirty="0" smtClean="0" sz="2000">
                          <a:latin typeface="微軟正黑體"/>
                          <a:cs typeface="微軟正黑體"/>
                        </a:rPr>
                        <a:t>每件</a:t>
                      </a:r>
                      <a:r>
                        <a:rPr dirty="0" smtClean="0" sz="2000">
                          <a:latin typeface="微軟正黑體"/>
                          <a:cs typeface="微軟正黑體"/>
                        </a:rPr>
                        <a:t>100</a:t>
                      </a:r>
                      <a:r>
                        <a:rPr dirty="0" smtClean="0" sz="2000">
                          <a:latin typeface="微軟正黑體"/>
                          <a:cs typeface="微軟正黑體"/>
                        </a:rPr>
                        <a:t>個字為限</a:t>
                      </a:r>
                      <a:endParaRPr sz="2000">
                        <a:latin typeface="微軟正黑體"/>
                        <a:cs typeface="微軟正黑體"/>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EEF4"/>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04101" y="199660"/>
            <a:ext cx="263525"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16</a:t>
            </a:r>
            <a:endParaRPr sz="1400">
              <a:latin typeface="Arial Black"/>
              <a:cs typeface="Arial Black"/>
            </a:endParaRPr>
          </a:p>
        </p:txBody>
      </p:sp>
      <p:sp>
        <p:nvSpPr>
          <p:cNvPr id="3" name="object 3"/>
          <p:cNvSpPr txBox="1">
            <a:spLocks noGrp="1"/>
          </p:cNvSpPr>
          <p:nvPr>
            <p:ph type="title"/>
          </p:nvPr>
        </p:nvSpPr>
        <p:spPr>
          <a:prstGeom prst="rect"/>
        </p:spPr>
        <p:txBody>
          <a:bodyPr wrap="square" lIns="0" tIns="0" rIns="0" bIns="0" rtlCol="0" vert="horz">
            <a:noAutofit/>
          </a:bodyPr>
          <a:lstStyle/>
          <a:p>
            <a:pPr marL="24130">
              <a:lnSpc>
                <a:spcPct val="100000"/>
              </a:lnSpc>
            </a:pPr>
            <a:r>
              <a:rPr dirty="0" smtClean="0" sz="3200" b="1">
                <a:latin typeface="Microsoft YaHei"/>
                <a:cs typeface="Microsoft YaHei"/>
              </a:rPr>
              <a:t>學生學習歷程檔案是怎</a:t>
            </a:r>
            <a:r>
              <a:rPr dirty="0" smtClean="0" sz="3200" spc="-15" b="1">
                <a:latin typeface="Microsoft YaHei"/>
                <a:cs typeface="Microsoft YaHei"/>
              </a:rPr>
              <a:t>樣</a:t>
            </a:r>
            <a:r>
              <a:rPr dirty="0" smtClean="0" sz="3200" spc="0" b="1">
                <a:latin typeface="Microsoft YaHei"/>
                <a:cs typeface="Microsoft YaHei"/>
              </a:rPr>
              <a:t>被蒐</a:t>
            </a:r>
            <a:r>
              <a:rPr dirty="0" smtClean="0" sz="3200" spc="-15" b="1">
                <a:latin typeface="Microsoft YaHei"/>
                <a:cs typeface="Microsoft YaHei"/>
              </a:rPr>
              <a:t>集</a:t>
            </a:r>
            <a:r>
              <a:rPr dirty="0" smtClean="0" sz="3200" spc="0" b="1">
                <a:latin typeface="Microsoft YaHei"/>
                <a:cs typeface="Microsoft YaHei"/>
              </a:rPr>
              <a:t>保存</a:t>
            </a:r>
            <a:r>
              <a:rPr dirty="0" smtClean="0" sz="3200" spc="-15" b="1">
                <a:latin typeface="Microsoft YaHei"/>
                <a:cs typeface="Microsoft YaHei"/>
              </a:rPr>
              <a:t>的</a:t>
            </a:r>
            <a:r>
              <a:rPr dirty="0" smtClean="0" sz="3200" spc="0" b="1">
                <a:latin typeface="Microsoft YaHei"/>
                <a:cs typeface="Microsoft YaHei"/>
              </a:rPr>
              <a:t>？</a:t>
            </a:r>
            <a:endParaRPr sz="3200">
              <a:latin typeface="Microsoft YaHei"/>
              <a:cs typeface="Microsoft YaHei"/>
            </a:endParaRPr>
          </a:p>
        </p:txBody>
      </p:sp>
      <p:sp>
        <p:nvSpPr>
          <p:cNvPr id="4" name="object 4"/>
          <p:cNvSpPr/>
          <p:nvPr/>
        </p:nvSpPr>
        <p:spPr>
          <a:xfrm>
            <a:off x="9380219" y="2391155"/>
            <a:ext cx="1540762" cy="3538727"/>
          </a:xfrm>
          <a:prstGeom prst="rect">
            <a:avLst/>
          </a:prstGeom>
          <a:blipFill>
            <a:blip r:embed="rId2" cstate="print"/>
            <a:stretch>
              <a:fillRect/>
            </a:stretch>
          </a:blipFill>
        </p:spPr>
        <p:txBody>
          <a:bodyPr wrap="square" lIns="0" tIns="0" rIns="0" bIns="0" rtlCol="0">
            <a:noAutofit/>
          </a:bodyPr>
          <a:lstStyle/>
          <a:p/>
        </p:txBody>
      </p:sp>
      <p:sp>
        <p:nvSpPr>
          <p:cNvPr id="5" name="object 5"/>
          <p:cNvSpPr/>
          <p:nvPr/>
        </p:nvSpPr>
        <p:spPr>
          <a:xfrm>
            <a:off x="7171943" y="2587751"/>
            <a:ext cx="2116834" cy="1632203"/>
          </a:xfrm>
          <a:prstGeom prst="rect">
            <a:avLst/>
          </a:prstGeom>
          <a:blipFill>
            <a:blip r:embed="rId3" cstate="print"/>
            <a:stretch>
              <a:fillRect/>
            </a:stretch>
          </a:blipFill>
        </p:spPr>
        <p:txBody>
          <a:bodyPr wrap="square" lIns="0" tIns="0" rIns="0" bIns="0" rtlCol="0">
            <a:noAutofit/>
          </a:bodyPr>
          <a:lstStyle/>
          <a:p/>
        </p:txBody>
      </p:sp>
      <p:sp>
        <p:nvSpPr>
          <p:cNvPr id="6" name="object 6"/>
          <p:cNvSpPr/>
          <p:nvPr/>
        </p:nvSpPr>
        <p:spPr>
          <a:xfrm>
            <a:off x="7233666" y="2657092"/>
            <a:ext cx="1985772" cy="1453895"/>
          </a:xfrm>
          <a:custGeom>
            <a:avLst/>
            <a:gdLst/>
            <a:ahLst/>
            <a:cxnLst/>
            <a:rect l="l" t="t" r="r" b="b"/>
            <a:pathLst>
              <a:path w="1985772" h="1453895">
                <a:moveTo>
                  <a:pt x="0" y="294741"/>
                </a:moveTo>
                <a:lnTo>
                  <a:pt x="1279436" y="294741"/>
                </a:lnTo>
                <a:lnTo>
                  <a:pt x="1279436" y="0"/>
                </a:lnTo>
                <a:lnTo>
                  <a:pt x="1985772" y="726947"/>
                </a:lnTo>
                <a:lnTo>
                  <a:pt x="1279436" y="1453895"/>
                </a:lnTo>
                <a:lnTo>
                  <a:pt x="1279436" y="1159154"/>
                </a:lnTo>
                <a:lnTo>
                  <a:pt x="0" y="1159154"/>
                </a:lnTo>
                <a:lnTo>
                  <a:pt x="0" y="294741"/>
                </a:lnTo>
                <a:close/>
              </a:path>
            </a:pathLst>
          </a:custGeom>
          <a:ln w="38100">
            <a:solidFill>
              <a:srgbClr val="FFFFFF"/>
            </a:solidFill>
          </a:ln>
        </p:spPr>
        <p:txBody>
          <a:bodyPr wrap="square" lIns="0" tIns="0" rIns="0" bIns="0" rtlCol="0">
            <a:noAutofit/>
          </a:bodyPr>
          <a:lstStyle/>
          <a:p/>
        </p:txBody>
      </p:sp>
      <p:sp>
        <p:nvSpPr>
          <p:cNvPr id="7" name="object 7"/>
          <p:cNvSpPr txBox="1"/>
          <p:nvPr/>
        </p:nvSpPr>
        <p:spPr>
          <a:xfrm>
            <a:off x="7925227" y="3228770"/>
            <a:ext cx="534670" cy="317500"/>
          </a:xfrm>
          <a:prstGeom prst="rect">
            <a:avLst/>
          </a:prstGeom>
        </p:spPr>
        <p:txBody>
          <a:bodyPr wrap="square" lIns="0" tIns="0" rIns="0" bIns="0" rtlCol="0" vert="horz">
            <a:noAutofit/>
          </a:bodyPr>
          <a:lstStyle/>
          <a:p>
            <a:pPr marL="12700">
              <a:lnSpc>
                <a:spcPct val="100000"/>
              </a:lnSpc>
            </a:pPr>
            <a:r>
              <a:rPr dirty="0" smtClean="0" sz="2000">
                <a:latin typeface="Microsoft YaHei"/>
                <a:cs typeface="Microsoft YaHei"/>
              </a:rPr>
              <a:t>提交</a:t>
            </a:r>
            <a:endParaRPr sz="2000">
              <a:latin typeface="Microsoft YaHei"/>
              <a:cs typeface="Microsoft YaHei"/>
            </a:endParaRPr>
          </a:p>
        </p:txBody>
      </p:sp>
      <p:sp>
        <p:nvSpPr>
          <p:cNvPr id="8" name="object 8"/>
          <p:cNvSpPr/>
          <p:nvPr/>
        </p:nvSpPr>
        <p:spPr>
          <a:xfrm>
            <a:off x="550163" y="3102864"/>
            <a:ext cx="842771" cy="2034539"/>
          </a:xfrm>
          <a:prstGeom prst="rect">
            <a:avLst/>
          </a:prstGeom>
          <a:blipFill>
            <a:blip r:embed="rId4" cstate="print"/>
            <a:stretch>
              <a:fillRect/>
            </a:stretch>
          </a:blipFill>
        </p:spPr>
        <p:txBody>
          <a:bodyPr wrap="square" lIns="0" tIns="0" rIns="0" bIns="0" rtlCol="0">
            <a:noAutofit/>
          </a:bodyPr>
          <a:lstStyle/>
          <a:p/>
        </p:txBody>
      </p:sp>
      <p:sp>
        <p:nvSpPr>
          <p:cNvPr id="9" name="object 9"/>
          <p:cNvSpPr/>
          <p:nvPr/>
        </p:nvSpPr>
        <p:spPr>
          <a:xfrm>
            <a:off x="1315212" y="3122676"/>
            <a:ext cx="978407" cy="2036063"/>
          </a:xfrm>
          <a:prstGeom prst="rect">
            <a:avLst/>
          </a:prstGeom>
          <a:blipFill>
            <a:blip r:embed="rId5" cstate="print"/>
            <a:stretch>
              <a:fillRect/>
            </a:stretch>
          </a:blipFill>
        </p:spPr>
        <p:txBody>
          <a:bodyPr wrap="square" lIns="0" tIns="0" rIns="0" bIns="0" rtlCol="0">
            <a:noAutofit/>
          </a:bodyPr>
          <a:lstStyle/>
          <a:p/>
        </p:txBody>
      </p:sp>
      <p:sp>
        <p:nvSpPr>
          <p:cNvPr id="10" name="object 10"/>
          <p:cNvSpPr/>
          <p:nvPr/>
        </p:nvSpPr>
        <p:spPr>
          <a:xfrm>
            <a:off x="2481072" y="3192779"/>
            <a:ext cx="2660903" cy="1391411"/>
          </a:xfrm>
          <a:prstGeom prst="rect">
            <a:avLst/>
          </a:prstGeom>
          <a:blipFill>
            <a:blip r:embed="rId6" cstate="print"/>
            <a:stretch>
              <a:fillRect/>
            </a:stretch>
          </a:blipFill>
        </p:spPr>
        <p:txBody>
          <a:bodyPr wrap="square" lIns="0" tIns="0" rIns="0" bIns="0" rtlCol="0">
            <a:noAutofit/>
          </a:bodyPr>
          <a:lstStyle/>
          <a:p/>
        </p:txBody>
      </p:sp>
      <p:sp>
        <p:nvSpPr>
          <p:cNvPr id="11" name="object 11"/>
          <p:cNvSpPr/>
          <p:nvPr/>
        </p:nvSpPr>
        <p:spPr>
          <a:xfrm>
            <a:off x="2542794" y="3262121"/>
            <a:ext cx="2529840" cy="1213103"/>
          </a:xfrm>
          <a:prstGeom prst="rect">
            <a:avLst/>
          </a:prstGeom>
          <a:blipFill>
            <a:blip r:embed="rId7" cstate="print"/>
            <a:stretch>
              <a:fillRect/>
            </a:stretch>
          </a:blipFill>
        </p:spPr>
        <p:txBody>
          <a:bodyPr wrap="square" lIns="0" tIns="0" rIns="0" bIns="0" rtlCol="0">
            <a:noAutofit/>
          </a:bodyPr>
          <a:lstStyle/>
          <a:p/>
        </p:txBody>
      </p:sp>
      <p:sp>
        <p:nvSpPr>
          <p:cNvPr id="12" name="object 12"/>
          <p:cNvSpPr/>
          <p:nvPr/>
        </p:nvSpPr>
        <p:spPr>
          <a:xfrm>
            <a:off x="2542794" y="3262121"/>
            <a:ext cx="2529839" cy="1213104"/>
          </a:xfrm>
          <a:custGeom>
            <a:avLst/>
            <a:gdLst/>
            <a:ahLst/>
            <a:cxnLst/>
            <a:rect l="l" t="t" r="r" b="b"/>
            <a:pathLst>
              <a:path w="2529839" h="1213103">
                <a:moveTo>
                  <a:pt x="0" y="206857"/>
                </a:moveTo>
                <a:lnTo>
                  <a:pt x="1940496" y="206857"/>
                </a:lnTo>
                <a:lnTo>
                  <a:pt x="1940496" y="0"/>
                </a:lnTo>
                <a:lnTo>
                  <a:pt x="2529840" y="606552"/>
                </a:lnTo>
                <a:lnTo>
                  <a:pt x="1940496" y="1213104"/>
                </a:lnTo>
                <a:lnTo>
                  <a:pt x="1940496" y="1006246"/>
                </a:lnTo>
                <a:lnTo>
                  <a:pt x="0" y="1006246"/>
                </a:lnTo>
                <a:lnTo>
                  <a:pt x="0" y="206857"/>
                </a:lnTo>
                <a:close/>
              </a:path>
            </a:pathLst>
          </a:custGeom>
          <a:ln w="38100">
            <a:solidFill>
              <a:srgbClr val="FFFFFF"/>
            </a:solidFill>
          </a:ln>
        </p:spPr>
        <p:txBody>
          <a:bodyPr wrap="square" lIns="0" tIns="0" rIns="0" bIns="0" rtlCol="0">
            <a:noAutofit/>
          </a:bodyPr>
          <a:lstStyle/>
          <a:p/>
        </p:txBody>
      </p:sp>
      <p:sp>
        <p:nvSpPr>
          <p:cNvPr id="13" name="object 13"/>
          <p:cNvSpPr txBox="1"/>
          <p:nvPr/>
        </p:nvSpPr>
        <p:spPr>
          <a:xfrm>
            <a:off x="3345524" y="3712507"/>
            <a:ext cx="534670" cy="317500"/>
          </a:xfrm>
          <a:prstGeom prst="rect">
            <a:avLst/>
          </a:prstGeom>
        </p:spPr>
        <p:txBody>
          <a:bodyPr wrap="square" lIns="0" tIns="0" rIns="0" bIns="0" rtlCol="0" vert="horz">
            <a:noAutofit/>
          </a:bodyPr>
          <a:lstStyle/>
          <a:p>
            <a:pPr marL="12700">
              <a:lnSpc>
                <a:spcPct val="100000"/>
              </a:lnSpc>
            </a:pPr>
            <a:r>
              <a:rPr dirty="0" smtClean="0" sz="2000">
                <a:latin typeface="Microsoft YaHei"/>
                <a:cs typeface="Microsoft YaHei"/>
              </a:rPr>
              <a:t>上傳</a:t>
            </a:r>
            <a:endParaRPr sz="2000">
              <a:latin typeface="Microsoft YaHei"/>
              <a:cs typeface="Microsoft YaHei"/>
            </a:endParaRPr>
          </a:p>
        </p:txBody>
      </p:sp>
      <p:sp>
        <p:nvSpPr>
          <p:cNvPr id="14" name="object 14"/>
          <p:cNvSpPr/>
          <p:nvPr/>
        </p:nvSpPr>
        <p:spPr>
          <a:xfrm>
            <a:off x="7703819" y="4172711"/>
            <a:ext cx="944878" cy="1025651"/>
          </a:xfrm>
          <a:prstGeom prst="rect">
            <a:avLst/>
          </a:prstGeom>
          <a:blipFill>
            <a:blip r:embed="rId8" cstate="print"/>
            <a:stretch>
              <a:fillRect/>
            </a:stretch>
          </a:blipFill>
        </p:spPr>
        <p:txBody>
          <a:bodyPr wrap="square" lIns="0" tIns="0" rIns="0" bIns="0" rtlCol="0">
            <a:noAutofit/>
          </a:bodyPr>
          <a:lstStyle/>
          <a:p/>
        </p:txBody>
      </p:sp>
      <p:sp>
        <p:nvSpPr>
          <p:cNvPr id="15" name="object 15"/>
          <p:cNvSpPr txBox="1"/>
          <p:nvPr/>
        </p:nvSpPr>
        <p:spPr>
          <a:xfrm>
            <a:off x="7623309" y="5210964"/>
            <a:ext cx="1095375" cy="567690"/>
          </a:xfrm>
          <a:prstGeom prst="rect">
            <a:avLst/>
          </a:prstGeom>
        </p:spPr>
        <p:txBody>
          <a:bodyPr wrap="square" lIns="0" tIns="0" rIns="0" bIns="0" rtlCol="0" vert="horz">
            <a:noAutofit/>
          </a:bodyPr>
          <a:lstStyle/>
          <a:p>
            <a:pPr marL="12700" marR="12700">
              <a:lnSpc>
                <a:spcPct val="130000"/>
              </a:lnSpc>
            </a:pPr>
            <a:r>
              <a:rPr dirty="0" smtClean="0" sz="1400" b="1">
                <a:latin typeface="Microsoft YaHei"/>
                <a:cs typeface="Microsoft YaHei"/>
              </a:rPr>
              <a:t>由學校在規定</a:t>
            </a:r>
            <a:r>
              <a:rPr dirty="0" smtClean="0" sz="1400" b="1">
                <a:latin typeface="Microsoft YaHei"/>
                <a:cs typeface="Microsoft YaHei"/>
              </a:rPr>
              <a:t> 的時間內提交</a:t>
            </a:r>
            <a:endParaRPr sz="1400">
              <a:latin typeface="Microsoft YaHei"/>
              <a:cs typeface="Microsoft YaHei"/>
            </a:endParaRPr>
          </a:p>
        </p:txBody>
      </p:sp>
      <p:sp>
        <p:nvSpPr>
          <p:cNvPr id="16" name="object 16"/>
          <p:cNvSpPr/>
          <p:nvPr/>
        </p:nvSpPr>
        <p:spPr>
          <a:xfrm>
            <a:off x="3110483" y="4546091"/>
            <a:ext cx="2478023" cy="1365503"/>
          </a:xfrm>
          <a:prstGeom prst="rect">
            <a:avLst/>
          </a:prstGeom>
          <a:blipFill>
            <a:blip r:embed="rId9" cstate="print"/>
            <a:stretch>
              <a:fillRect/>
            </a:stretch>
          </a:blipFill>
        </p:spPr>
        <p:txBody>
          <a:bodyPr wrap="square" lIns="0" tIns="0" rIns="0" bIns="0" rtlCol="0">
            <a:noAutofit/>
          </a:bodyPr>
          <a:lstStyle/>
          <a:p/>
        </p:txBody>
      </p:sp>
      <p:sp>
        <p:nvSpPr>
          <p:cNvPr id="17" name="object 17"/>
          <p:cNvSpPr/>
          <p:nvPr/>
        </p:nvSpPr>
        <p:spPr>
          <a:xfrm>
            <a:off x="3723132" y="5562079"/>
            <a:ext cx="899159" cy="21856"/>
          </a:xfrm>
          <a:prstGeom prst="rect">
            <a:avLst/>
          </a:prstGeom>
          <a:blipFill>
            <a:blip r:embed="rId10" cstate="print"/>
            <a:stretch>
              <a:fillRect/>
            </a:stretch>
          </a:blipFill>
        </p:spPr>
        <p:txBody>
          <a:bodyPr wrap="square" lIns="0" tIns="0" rIns="0" bIns="0" rtlCol="0">
            <a:noAutofit/>
          </a:bodyPr>
          <a:lstStyle/>
          <a:p/>
        </p:txBody>
      </p:sp>
      <p:sp>
        <p:nvSpPr>
          <p:cNvPr id="18" name="object 18"/>
          <p:cNvSpPr/>
          <p:nvPr/>
        </p:nvSpPr>
        <p:spPr>
          <a:xfrm>
            <a:off x="3172205" y="4615430"/>
            <a:ext cx="2346960" cy="1187195"/>
          </a:xfrm>
          <a:custGeom>
            <a:avLst/>
            <a:gdLst/>
            <a:ahLst/>
            <a:cxnLst/>
            <a:rect l="l" t="t" r="r" b="b"/>
            <a:pathLst>
              <a:path w="2346960" h="1187196">
                <a:moveTo>
                  <a:pt x="0" y="240677"/>
                </a:moveTo>
                <a:lnTo>
                  <a:pt x="1770202" y="240677"/>
                </a:lnTo>
                <a:lnTo>
                  <a:pt x="1770202" y="0"/>
                </a:lnTo>
                <a:lnTo>
                  <a:pt x="2346960" y="593597"/>
                </a:lnTo>
                <a:lnTo>
                  <a:pt x="1770202" y="1187195"/>
                </a:lnTo>
                <a:lnTo>
                  <a:pt x="1770202" y="946530"/>
                </a:lnTo>
                <a:lnTo>
                  <a:pt x="0" y="946530"/>
                </a:lnTo>
                <a:lnTo>
                  <a:pt x="0" y="240677"/>
                </a:lnTo>
                <a:close/>
              </a:path>
            </a:pathLst>
          </a:custGeom>
          <a:ln w="38100">
            <a:solidFill>
              <a:srgbClr val="FFFFFF"/>
            </a:solidFill>
          </a:ln>
        </p:spPr>
        <p:txBody>
          <a:bodyPr wrap="square" lIns="0" tIns="0" rIns="0" bIns="0" rtlCol="0">
            <a:noAutofit/>
          </a:bodyPr>
          <a:lstStyle/>
          <a:p/>
        </p:txBody>
      </p:sp>
      <p:sp>
        <p:nvSpPr>
          <p:cNvPr id="19" name="object 19"/>
          <p:cNvSpPr txBox="1"/>
          <p:nvPr/>
        </p:nvSpPr>
        <p:spPr>
          <a:xfrm>
            <a:off x="3905341" y="5053153"/>
            <a:ext cx="534670" cy="317500"/>
          </a:xfrm>
          <a:prstGeom prst="rect">
            <a:avLst/>
          </a:prstGeom>
        </p:spPr>
        <p:txBody>
          <a:bodyPr wrap="square" lIns="0" tIns="0" rIns="0" bIns="0" rtlCol="0" vert="horz">
            <a:noAutofit/>
          </a:bodyPr>
          <a:lstStyle/>
          <a:p>
            <a:pPr marL="12700">
              <a:lnSpc>
                <a:spcPct val="100000"/>
              </a:lnSpc>
            </a:pPr>
            <a:r>
              <a:rPr dirty="0" smtClean="0" sz="2000">
                <a:latin typeface="Microsoft YaHei"/>
                <a:cs typeface="Microsoft YaHei"/>
              </a:rPr>
              <a:t>勾選</a:t>
            </a:r>
            <a:endParaRPr sz="2000">
              <a:latin typeface="Microsoft YaHei"/>
              <a:cs typeface="Microsoft YaHei"/>
            </a:endParaRPr>
          </a:p>
        </p:txBody>
      </p:sp>
      <p:sp>
        <p:nvSpPr>
          <p:cNvPr id="20" name="object 20"/>
          <p:cNvSpPr/>
          <p:nvPr/>
        </p:nvSpPr>
        <p:spPr>
          <a:xfrm>
            <a:off x="5286755" y="1318260"/>
            <a:ext cx="1743455" cy="4221480"/>
          </a:xfrm>
          <a:prstGeom prst="rect">
            <a:avLst/>
          </a:prstGeom>
          <a:blipFill>
            <a:blip r:embed="rId11" cstate="print"/>
            <a:stretch>
              <a:fillRect/>
            </a:stretch>
          </a:blipFill>
        </p:spPr>
        <p:txBody>
          <a:bodyPr wrap="square" lIns="0" tIns="0" rIns="0" bIns="0" rtlCol="0">
            <a:noAutofit/>
          </a:bodyPr>
          <a:lstStyle/>
          <a:p/>
        </p:txBody>
      </p:sp>
      <p:sp>
        <p:nvSpPr>
          <p:cNvPr id="21" name="object 21"/>
          <p:cNvSpPr/>
          <p:nvPr/>
        </p:nvSpPr>
        <p:spPr>
          <a:xfrm>
            <a:off x="495300" y="5113020"/>
            <a:ext cx="736091" cy="693419"/>
          </a:xfrm>
          <a:prstGeom prst="rect">
            <a:avLst/>
          </a:prstGeom>
          <a:blipFill>
            <a:blip r:embed="rId12" cstate="print"/>
            <a:stretch>
              <a:fillRect/>
            </a:stretch>
          </a:blipFill>
        </p:spPr>
        <p:txBody>
          <a:bodyPr wrap="square" lIns="0" tIns="0" rIns="0" bIns="0" rtlCol="0">
            <a:noAutofit/>
          </a:bodyPr>
          <a:lstStyle/>
          <a:p/>
        </p:txBody>
      </p:sp>
      <p:sp>
        <p:nvSpPr>
          <p:cNvPr id="22" name="object 22"/>
          <p:cNvSpPr txBox="1"/>
          <p:nvPr/>
        </p:nvSpPr>
        <p:spPr>
          <a:xfrm>
            <a:off x="1268529" y="5213747"/>
            <a:ext cx="1413510" cy="439420"/>
          </a:xfrm>
          <a:prstGeom prst="rect">
            <a:avLst/>
          </a:prstGeom>
        </p:spPr>
        <p:txBody>
          <a:bodyPr wrap="square" lIns="0" tIns="0" rIns="0" bIns="0" rtlCol="0" vert="horz">
            <a:noAutofit/>
          </a:bodyPr>
          <a:lstStyle/>
          <a:p>
            <a:pPr marL="12700">
              <a:lnSpc>
                <a:spcPct val="100000"/>
              </a:lnSpc>
            </a:pPr>
            <a:r>
              <a:rPr dirty="0" smtClean="0" sz="1400" b="1">
                <a:solidFill>
                  <a:srgbClr val="FF0000"/>
                </a:solidFill>
                <a:latin typeface="Microsoft YaHei"/>
                <a:cs typeface="Microsoft YaHei"/>
              </a:rPr>
              <a:t>課程學習成果</a:t>
            </a:r>
            <a:endParaRPr sz="1400">
              <a:latin typeface="Microsoft YaHei"/>
              <a:cs typeface="Microsoft YaHei"/>
            </a:endParaRPr>
          </a:p>
          <a:p>
            <a:pPr marL="12700">
              <a:lnSpc>
                <a:spcPct val="100000"/>
              </a:lnSpc>
            </a:pPr>
            <a:r>
              <a:rPr dirty="0" smtClean="0" sz="1400" b="1">
                <a:solidFill>
                  <a:srgbClr val="0D3E57"/>
                </a:solidFill>
                <a:latin typeface="Microsoft YaHei"/>
                <a:cs typeface="Microsoft YaHei"/>
              </a:rPr>
              <a:t>(</a:t>
            </a:r>
            <a:r>
              <a:rPr dirty="0" smtClean="0" sz="1400" b="1">
                <a:solidFill>
                  <a:srgbClr val="0D3E57"/>
                </a:solidFill>
                <a:latin typeface="Microsoft YaHei"/>
                <a:cs typeface="Microsoft YaHei"/>
              </a:rPr>
              <a:t>經任課教師認證</a:t>
            </a:r>
            <a:r>
              <a:rPr dirty="0" smtClean="0" sz="1400" b="1">
                <a:solidFill>
                  <a:srgbClr val="0D3E57"/>
                </a:solidFill>
                <a:latin typeface="Microsoft YaHei"/>
                <a:cs typeface="Microsoft YaHei"/>
              </a:rPr>
              <a:t>)</a:t>
            </a:r>
            <a:endParaRPr sz="1400">
              <a:latin typeface="Microsoft YaHei"/>
              <a:cs typeface="Microsoft YaHei"/>
            </a:endParaRPr>
          </a:p>
        </p:txBody>
      </p:sp>
      <p:sp>
        <p:nvSpPr>
          <p:cNvPr id="23" name="object 23"/>
          <p:cNvSpPr/>
          <p:nvPr/>
        </p:nvSpPr>
        <p:spPr>
          <a:xfrm>
            <a:off x="1139952" y="5751576"/>
            <a:ext cx="742187" cy="705611"/>
          </a:xfrm>
          <a:prstGeom prst="rect">
            <a:avLst/>
          </a:prstGeom>
          <a:blipFill>
            <a:blip r:embed="rId13" cstate="print"/>
            <a:stretch>
              <a:fillRect/>
            </a:stretch>
          </a:blipFill>
        </p:spPr>
        <p:txBody>
          <a:bodyPr wrap="square" lIns="0" tIns="0" rIns="0" bIns="0" rtlCol="0">
            <a:noAutofit/>
          </a:bodyPr>
          <a:lstStyle/>
          <a:p/>
        </p:txBody>
      </p:sp>
      <p:sp>
        <p:nvSpPr>
          <p:cNvPr id="24" name="object 24"/>
          <p:cNvSpPr txBox="1"/>
          <p:nvPr/>
        </p:nvSpPr>
        <p:spPr>
          <a:xfrm>
            <a:off x="1932509" y="5977270"/>
            <a:ext cx="739140" cy="226060"/>
          </a:xfrm>
          <a:prstGeom prst="rect">
            <a:avLst/>
          </a:prstGeom>
        </p:spPr>
        <p:txBody>
          <a:bodyPr wrap="square" lIns="0" tIns="0" rIns="0" bIns="0" rtlCol="0" vert="horz">
            <a:noAutofit/>
          </a:bodyPr>
          <a:lstStyle/>
          <a:p>
            <a:pPr marL="12700">
              <a:lnSpc>
                <a:spcPct val="100000"/>
              </a:lnSpc>
            </a:pPr>
            <a:r>
              <a:rPr dirty="0" smtClean="0" sz="1400" b="1">
                <a:solidFill>
                  <a:srgbClr val="FF0000"/>
                </a:solidFill>
                <a:latin typeface="Microsoft YaHei"/>
                <a:cs typeface="Microsoft YaHei"/>
              </a:rPr>
              <a:t>多元表現</a:t>
            </a:r>
            <a:endParaRPr sz="1400">
              <a:latin typeface="Microsoft YaHei"/>
              <a:cs typeface="Microsoft YaHei"/>
            </a:endParaRPr>
          </a:p>
        </p:txBody>
      </p:sp>
      <p:sp>
        <p:nvSpPr>
          <p:cNvPr id="25" name="object 25"/>
          <p:cNvSpPr/>
          <p:nvPr/>
        </p:nvSpPr>
        <p:spPr>
          <a:xfrm>
            <a:off x="443483" y="938783"/>
            <a:ext cx="1386839" cy="1504187"/>
          </a:xfrm>
          <a:prstGeom prst="rect">
            <a:avLst/>
          </a:prstGeom>
          <a:blipFill>
            <a:blip r:embed="rId14" cstate="print"/>
            <a:stretch>
              <a:fillRect/>
            </a:stretch>
          </a:blipFill>
        </p:spPr>
        <p:txBody>
          <a:bodyPr wrap="square" lIns="0" tIns="0" rIns="0" bIns="0" rtlCol="0">
            <a:noAutofit/>
          </a:bodyPr>
          <a:lstStyle/>
          <a:p/>
        </p:txBody>
      </p:sp>
      <p:sp>
        <p:nvSpPr>
          <p:cNvPr id="26" name="object 26"/>
          <p:cNvSpPr/>
          <p:nvPr/>
        </p:nvSpPr>
        <p:spPr>
          <a:xfrm>
            <a:off x="1905000" y="1194816"/>
            <a:ext cx="717803" cy="675131"/>
          </a:xfrm>
          <a:prstGeom prst="rect">
            <a:avLst/>
          </a:prstGeom>
          <a:blipFill>
            <a:blip r:embed="rId15" cstate="print"/>
            <a:stretch>
              <a:fillRect/>
            </a:stretch>
          </a:blipFill>
        </p:spPr>
        <p:txBody>
          <a:bodyPr wrap="square" lIns="0" tIns="0" rIns="0" bIns="0" rtlCol="0">
            <a:noAutofit/>
          </a:bodyPr>
          <a:lstStyle/>
          <a:p/>
        </p:txBody>
      </p:sp>
      <p:sp>
        <p:nvSpPr>
          <p:cNvPr id="27" name="object 27"/>
          <p:cNvSpPr/>
          <p:nvPr/>
        </p:nvSpPr>
        <p:spPr>
          <a:xfrm>
            <a:off x="4495863" y="1715477"/>
            <a:ext cx="646111" cy="1186891"/>
          </a:xfrm>
          <a:prstGeom prst="rect">
            <a:avLst/>
          </a:prstGeom>
          <a:blipFill>
            <a:blip r:embed="rId16" cstate="print"/>
            <a:stretch>
              <a:fillRect/>
            </a:stretch>
          </a:blipFill>
        </p:spPr>
        <p:txBody>
          <a:bodyPr wrap="square" lIns="0" tIns="0" rIns="0" bIns="0" rtlCol="0">
            <a:noAutofit/>
          </a:bodyPr>
          <a:lstStyle/>
          <a:p/>
        </p:txBody>
      </p:sp>
      <p:sp>
        <p:nvSpPr>
          <p:cNvPr id="28" name="object 28"/>
          <p:cNvSpPr/>
          <p:nvPr/>
        </p:nvSpPr>
        <p:spPr>
          <a:xfrm>
            <a:off x="3023616" y="2661970"/>
            <a:ext cx="899159" cy="21792"/>
          </a:xfrm>
          <a:prstGeom prst="rect">
            <a:avLst/>
          </a:prstGeom>
          <a:blipFill>
            <a:blip r:embed="rId17" cstate="print"/>
            <a:stretch>
              <a:fillRect/>
            </a:stretch>
          </a:blipFill>
        </p:spPr>
        <p:txBody>
          <a:bodyPr wrap="square" lIns="0" tIns="0" rIns="0" bIns="0" rtlCol="0">
            <a:noAutofit/>
          </a:bodyPr>
          <a:lstStyle/>
          <a:p/>
        </p:txBody>
      </p:sp>
      <p:sp>
        <p:nvSpPr>
          <p:cNvPr id="29" name="object 29"/>
          <p:cNvSpPr txBox="1"/>
          <p:nvPr/>
        </p:nvSpPr>
        <p:spPr>
          <a:xfrm>
            <a:off x="3070114" y="5666819"/>
            <a:ext cx="1808480" cy="822325"/>
          </a:xfrm>
          <a:prstGeom prst="rect">
            <a:avLst/>
          </a:prstGeom>
        </p:spPr>
        <p:txBody>
          <a:bodyPr wrap="square" lIns="0" tIns="0" rIns="0" bIns="0" rtlCol="0" vert="horz">
            <a:noAutofit/>
          </a:bodyPr>
          <a:lstStyle/>
          <a:p>
            <a:pPr marL="12700" marR="12700">
              <a:lnSpc>
                <a:spcPct val="126499"/>
              </a:lnSpc>
            </a:pPr>
            <a:r>
              <a:rPr dirty="0" smtClean="0" sz="1400" b="1">
                <a:solidFill>
                  <a:srgbClr val="135C82"/>
                </a:solidFill>
                <a:latin typeface="Microsoft YaHei"/>
                <a:cs typeface="Microsoft YaHei"/>
              </a:rPr>
              <a:t>學校在提交前會請同學</a:t>
            </a:r>
            <a:r>
              <a:rPr dirty="0" smtClean="0" sz="1400" b="1">
                <a:solidFill>
                  <a:srgbClr val="135C82"/>
                </a:solidFill>
                <a:latin typeface="Microsoft YaHei"/>
                <a:cs typeface="Microsoft YaHei"/>
              </a:rPr>
              <a:t> 勾選要提交的檔案</a:t>
            </a:r>
            <a:r>
              <a:rPr dirty="0" smtClean="0" sz="1400" b="1">
                <a:solidFill>
                  <a:srgbClr val="135C82"/>
                </a:solidFill>
                <a:latin typeface="Microsoft YaHei"/>
                <a:cs typeface="Microsoft YaHei"/>
              </a:rPr>
              <a:t> </a:t>
            </a:r>
            <a:r>
              <a:rPr dirty="0" smtClean="0" sz="1400" b="1">
                <a:solidFill>
                  <a:srgbClr val="FF0000"/>
                </a:solidFill>
                <a:latin typeface="Microsoft YaHei"/>
                <a:cs typeface="Microsoft YaHei"/>
              </a:rPr>
              <a:t>每學年提交</a:t>
            </a:r>
            <a:endParaRPr sz="1400">
              <a:latin typeface="Microsoft YaHei"/>
              <a:cs typeface="Microsoft YaHei"/>
            </a:endParaRPr>
          </a:p>
        </p:txBody>
      </p:sp>
      <p:sp>
        <p:nvSpPr>
          <p:cNvPr id="30" name="object 30"/>
          <p:cNvSpPr txBox="1"/>
          <p:nvPr/>
        </p:nvSpPr>
        <p:spPr>
          <a:xfrm>
            <a:off x="7756227" y="1114811"/>
            <a:ext cx="3404870" cy="744220"/>
          </a:xfrm>
          <a:prstGeom prst="rect">
            <a:avLst/>
          </a:prstGeom>
        </p:spPr>
        <p:txBody>
          <a:bodyPr wrap="square" lIns="0" tIns="0" rIns="0" bIns="0" rtlCol="0" vert="horz">
            <a:noAutofit/>
          </a:bodyPr>
          <a:lstStyle/>
          <a:p>
            <a:pPr marL="12700">
              <a:lnSpc>
                <a:spcPct val="100000"/>
              </a:lnSpc>
            </a:pPr>
            <a:r>
              <a:rPr dirty="0" smtClean="0" sz="1400" b="1">
                <a:solidFill>
                  <a:srgbClr val="BF3420"/>
                </a:solidFill>
                <a:latin typeface="微軟正黑體"/>
                <a:cs typeface="微軟正黑體"/>
              </a:rPr>
              <a:t>【註】</a:t>
            </a:r>
            <a:r>
              <a:rPr dirty="0" smtClean="0" sz="1400" b="1">
                <a:latin typeface="微軟正黑體"/>
                <a:cs typeface="微軟正黑體"/>
              </a:rPr>
              <a:t>學習歷程學校平</a:t>
            </a:r>
            <a:r>
              <a:rPr dirty="0" smtClean="0" sz="1400" spc="-15" b="1">
                <a:latin typeface="微軟正黑體"/>
                <a:cs typeface="微軟正黑體"/>
              </a:rPr>
              <a:t>臺</a:t>
            </a:r>
            <a:r>
              <a:rPr dirty="0" smtClean="0" sz="1400" spc="0" b="1">
                <a:latin typeface="微軟正黑體"/>
                <a:cs typeface="微軟正黑體"/>
              </a:rPr>
              <a:t>可能</a:t>
            </a:r>
            <a:r>
              <a:rPr dirty="0" smtClean="0" sz="1400" spc="-15" b="1">
                <a:latin typeface="微軟正黑體"/>
                <a:cs typeface="微軟正黑體"/>
              </a:rPr>
              <a:t>形</a:t>
            </a:r>
            <a:r>
              <a:rPr dirty="0" smtClean="0" sz="1400" spc="0" b="1">
                <a:latin typeface="微軟正黑體"/>
                <a:cs typeface="微軟正黑體"/>
              </a:rPr>
              <a:t>式：</a:t>
            </a:r>
            <a:endParaRPr sz="1400">
              <a:latin typeface="微軟正黑體"/>
              <a:cs typeface="微軟正黑體"/>
            </a:endParaRPr>
          </a:p>
          <a:p>
            <a:pPr>
              <a:lnSpc>
                <a:spcPts val="500"/>
              </a:lnSpc>
              <a:spcBef>
                <a:spcPts val="3"/>
              </a:spcBef>
            </a:pPr>
            <a:endParaRPr sz="500"/>
          </a:p>
          <a:p>
            <a:pPr marL="279400">
              <a:lnSpc>
                <a:spcPct val="100000"/>
              </a:lnSpc>
            </a:pPr>
            <a:r>
              <a:rPr dirty="0" smtClean="0" sz="1400">
                <a:solidFill>
                  <a:srgbClr val="1A7BAE"/>
                </a:solidFill>
                <a:latin typeface="Wingdings"/>
                <a:cs typeface="Wingdings"/>
              </a:rPr>
              <a:t></a:t>
            </a:r>
            <a:r>
              <a:rPr dirty="0" smtClean="0" sz="1400" spc="5">
                <a:solidFill>
                  <a:srgbClr val="1A7BAE"/>
                </a:solidFill>
                <a:latin typeface="Times New Roman"/>
                <a:cs typeface="Times New Roman"/>
              </a:rPr>
              <a:t> </a:t>
            </a:r>
            <a:r>
              <a:rPr dirty="0" smtClean="0" sz="1200" spc="0" b="1">
                <a:solidFill>
                  <a:srgbClr val="1A7BAE"/>
                </a:solidFill>
                <a:latin typeface="微軟正黑體"/>
                <a:cs typeface="微軟正黑體"/>
              </a:rPr>
              <a:t>校務行政系統 </a:t>
            </a:r>
            <a:r>
              <a:rPr dirty="0" smtClean="0" sz="1200" spc="-10" b="1">
                <a:solidFill>
                  <a:srgbClr val="1A7BAE"/>
                </a:solidFill>
                <a:latin typeface="微軟正黑體"/>
                <a:cs typeface="微軟正黑體"/>
              </a:rPr>
              <a:t>+</a:t>
            </a:r>
            <a:r>
              <a:rPr dirty="0" smtClean="0" sz="1200" spc="-10" b="1">
                <a:solidFill>
                  <a:srgbClr val="1A7BAE"/>
                </a:solidFill>
                <a:latin typeface="微軟正黑體"/>
                <a:cs typeface="微軟正黑體"/>
              </a:rPr>
              <a:t> </a:t>
            </a:r>
            <a:r>
              <a:rPr dirty="0" smtClean="0" sz="1200" spc="-10" b="1">
                <a:solidFill>
                  <a:srgbClr val="1A7BAE"/>
                </a:solidFill>
                <a:latin typeface="微軟正黑體"/>
                <a:cs typeface="微軟正黑體"/>
              </a:rPr>
              <a:t>校內學生學習歷程紀錄模組</a:t>
            </a:r>
            <a:endParaRPr sz="1200">
              <a:latin typeface="微軟正黑體"/>
              <a:cs typeface="微軟正黑體"/>
            </a:endParaRPr>
          </a:p>
          <a:p>
            <a:pPr marL="279400">
              <a:lnSpc>
                <a:spcPct val="100000"/>
              </a:lnSpc>
              <a:spcBef>
                <a:spcPts val="464"/>
              </a:spcBef>
            </a:pPr>
            <a:r>
              <a:rPr dirty="0" smtClean="0" sz="1200">
                <a:solidFill>
                  <a:srgbClr val="1A7BAE"/>
                </a:solidFill>
                <a:latin typeface="Wingdings"/>
                <a:cs typeface="Wingdings"/>
              </a:rPr>
              <a:t></a:t>
            </a:r>
            <a:r>
              <a:rPr dirty="0" smtClean="0" sz="1200">
                <a:solidFill>
                  <a:srgbClr val="1A7BAE"/>
                </a:solidFill>
                <a:latin typeface="Times New Roman"/>
                <a:cs typeface="Times New Roman"/>
              </a:rPr>
              <a:t> </a:t>
            </a:r>
            <a:r>
              <a:rPr dirty="0" smtClean="0" sz="1200" b="1">
                <a:solidFill>
                  <a:srgbClr val="1A7BAE"/>
                </a:solidFill>
                <a:latin typeface="微軟正黑體"/>
                <a:cs typeface="微軟正黑體"/>
              </a:rPr>
              <a:t>直接整合於校務行政系統</a:t>
            </a:r>
            <a:endParaRPr sz="1200">
              <a:latin typeface="微軟正黑體"/>
              <a:cs typeface="微軟正黑體"/>
            </a:endParaRPr>
          </a:p>
        </p:txBody>
      </p:sp>
      <p:sp>
        <p:nvSpPr>
          <p:cNvPr id="31" name="object 31"/>
          <p:cNvSpPr txBox="1"/>
          <p:nvPr/>
        </p:nvSpPr>
        <p:spPr>
          <a:xfrm>
            <a:off x="9393181" y="6057202"/>
            <a:ext cx="1452245" cy="226060"/>
          </a:xfrm>
          <a:prstGeom prst="rect">
            <a:avLst/>
          </a:prstGeom>
        </p:spPr>
        <p:txBody>
          <a:bodyPr wrap="square" lIns="0" tIns="0" rIns="0" bIns="0" rtlCol="0" vert="horz">
            <a:noAutofit/>
          </a:bodyPr>
          <a:lstStyle/>
          <a:p>
            <a:pPr marL="12700">
              <a:lnSpc>
                <a:spcPct val="100000"/>
              </a:lnSpc>
            </a:pPr>
            <a:r>
              <a:rPr dirty="0" smtClean="0" sz="1400">
                <a:solidFill>
                  <a:srgbClr val="FF0000"/>
                </a:solidFill>
                <a:latin typeface="Microsoft YaHei"/>
                <a:cs typeface="Microsoft YaHei"/>
              </a:rPr>
              <a:t>教育部建置的平台</a:t>
            </a:r>
            <a:endParaRPr sz="1400">
              <a:latin typeface="Microsoft YaHei"/>
              <a:cs typeface="Microsoft YaHei"/>
            </a:endParaRPr>
          </a:p>
        </p:txBody>
      </p:sp>
      <p:sp>
        <p:nvSpPr>
          <p:cNvPr id="32" name="object 32"/>
          <p:cNvSpPr txBox="1"/>
          <p:nvPr/>
        </p:nvSpPr>
        <p:spPr>
          <a:xfrm>
            <a:off x="5667970" y="5584151"/>
            <a:ext cx="1273810" cy="226060"/>
          </a:xfrm>
          <a:prstGeom prst="rect">
            <a:avLst/>
          </a:prstGeom>
        </p:spPr>
        <p:txBody>
          <a:bodyPr wrap="square" lIns="0" tIns="0" rIns="0" bIns="0" rtlCol="0" vert="horz">
            <a:noAutofit/>
          </a:bodyPr>
          <a:lstStyle/>
          <a:p>
            <a:pPr marL="12700">
              <a:lnSpc>
                <a:spcPct val="100000"/>
              </a:lnSpc>
            </a:pPr>
            <a:r>
              <a:rPr dirty="0" smtClean="0" sz="1400">
                <a:solidFill>
                  <a:srgbClr val="FF0000"/>
                </a:solidFill>
                <a:latin typeface="Microsoft YaHei"/>
                <a:cs typeface="Microsoft YaHei"/>
              </a:rPr>
              <a:t>學校建置的平台</a:t>
            </a:r>
            <a:endParaRPr sz="1400">
              <a:latin typeface="Microsoft YaHei"/>
              <a:cs typeface="Microsoft YaHei"/>
            </a:endParaRPr>
          </a:p>
        </p:txBody>
      </p:sp>
      <p:sp>
        <p:nvSpPr>
          <p:cNvPr id="33" name="object 33"/>
          <p:cNvSpPr txBox="1"/>
          <p:nvPr/>
        </p:nvSpPr>
        <p:spPr>
          <a:xfrm>
            <a:off x="2655031" y="1436865"/>
            <a:ext cx="739140" cy="226060"/>
          </a:xfrm>
          <a:prstGeom prst="rect">
            <a:avLst/>
          </a:prstGeom>
        </p:spPr>
        <p:txBody>
          <a:bodyPr wrap="square" lIns="0" tIns="0" rIns="0" bIns="0" rtlCol="0" vert="horz">
            <a:noAutofit/>
          </a:bodyPr>
          <a:lstStyle/>
          <a:p>
            <a:pPr marL="12700">
              <a:lnSpc>
                <a:spcPct val="100000"/>
              </a:lnSpc>
            </a:pPr>
            <a:r>
              <a:rPr dirty="0" smtClean="0" sz="1400" b="1">
                <a:solidFill>
                  <a:srgbClr val="0D3E57"/>
                </a:solidFill>
                <a:latin typeface="Microsoft YaHei"/>
                <a:cs typeface="Microsoft YaHei"/>
              </a:rPr>
              <a:t>基本資料</a:t>
            </a:r>
            <a:endParaRPr sz="1400">
              <a:latin typeface="Microsoft YaHei"/>
              <a:cs typeface="Microsoft YaHei"/>
            </a:endParaRPr>
          </a:p>
        </p:txBody>
      </p:sp>
      <p:sp>
        <p:nvSpPr>
          <p:cNvPr id="34" name="object 34"/>
          <p:cNvSpPr/>
          <p:nvPr/>
        </p:nvSpPr>
        <p:spPr>
          <a:xfrm>
            <a:off x="2221229" y="1715258"/>
            <a:ext cx="2851404" cy="1187196"/>
          </a:xfrm>
          <a:custGeom>
            <a:avLst/>
            <a:gdLst/>
            <a:ahLst/>
            <a:cxnLst/>
            <a:rect l="l" t="t" r="r" b="b"/>
            <a:pathLst>
              <a:path w="2851404" h="1187196">
                <a:moveTo>
                  <a:pt x="0" y="240677"/>
                </a:moveTo>
                <a:lnTo>
                  <a:pt x="2274646" y="240677"/>
                </a:lnTo>
                <a:lnTo>
                  <a:pt x="2274646" y="0"/>
                </a:lnTo>
                <a:lnTo>
                  <a:pt x="2851404" y="593598"/>
                </a:lnTo>
                <a:lnTo>
                  <a:pt x="2274646" y="1187196"/>
                </a:lnTo>
                <a:lnTo>
                  <a:pt x="2274646" y="946531"/>
                </a:lnTo>
                <a:lnTo>
                  <a:pt x="0" y="946531"/>
                </a:lnTo>
                <a:lnTo>
                  <a:pt x="0" y="240677"/>
                </a:lnTo>
                <a:close/>
              </a:path>
            </a:pathLst>
          </a:custGeom>
          <a:ln w="38100">
            <a:solidFill>
              <a:srgbClr val="FFFFFF"/>
            </a:solidFill>
          </a:ln>
        </p:spPr>
        <p:txBody>
          <a:bodyPr wrap="square" lIns="0" tIns="0" rIns="0" bIns="0" rtlCol="0">
            <a:noAutofit/>
          </a:bodyPr>
          <a:lstStyle/>
          <a:p/>
        </p:txBody>
      </p:sp>
      <p:sp>
        <p:nvSpPr>
          <p:cNvPr id="35" name="object 35"/>
          <p:cNvSpPr txBox="1"/>
          <p:nvPr/>
        </p:nvSpPr>
        <p:spPr>
          <a:xfrm>
            <a:off x="3206718" y="2153267"/>
            <a:ext cx="534670" cy="317500"/>
          </a:xfrm>
          <a:prstGeom prst="rect">
            <a:avLst/>
          </a:prstGeom>
        </p:spPr>
        <p:txBody>
          <a:bodyPr wrap="square" lIns="0" tIns="0" rIns="0" bIns="0" rtlCol="0" vert="horz">
            <a:noAutofit/>
          </a:bodyPr>
          <a:lstStyle/>
          <a:p>
            <a:pPr marL="12700">
              <a:lnSpc>
                <a:spcPct val="100000"/>
              </a:lnSpc>
            </a:pPr>
            <a:r>
              <a:rPr dirty="0" smtClean="0" sz="2000">
                <a:latin typeface="Microsoft YaHei"/>
                <a:cs typeface="Microsoft YaHei"/>
              </a:rPr>
              <a:t>登錄</a:t>
            </a:r>
            <a:endParaRPr sz="2000">
              <a:latin typeface="Microsoft YaHei"/>
              <a:cs typeface="Microsoft YaHei"/>
            </a:endParaRPr>
          </a:p>
        </p:txBody>
      </p:sp>
      <p:sp>
        <p:nvSpPr>
          <p:cNvPr id="36" name="object 36"/>
          <p:cNvSpPr txBox="1"/>
          <p:nvPr/>
        </p:nvSpPr>
        <p:spPr>
          <a:xfrm>
            <a:off x="4222220" y="1422343"/>
            <a:ext cx="739140" cy="226060"/>
          </a:xfrm>
          <a:prstGeom prst="rect">
            <a:avLst/>
          </a:prstGeom>
        </p:spPr>
        <p:txBody>
          <a:bodyPr wrap="square" lIns="0" tIns="0" rIns="0" bIns="0" rtlCol="0" vert="horz">
            <a:noAutofit/>
          </a:bodyPr>
          <a:lstStyle/>
          <a:p>
            <a:pPr marL="12700">
              <a:lnSpc>
                <a:spcPct val="100000"/>
              </a:lnSpc>
            </a:pPr>
            <a:r>
              <a:rPr dirty="0" smtClean="0" sz="1400" b="1">
                <a:solidFill>
                  <a:srgbClr val="0D3E57"/>
                </a:solidFill>
                <a:latin typeface="Microsoft YaHei"/>
                <a:cs typeface="Microsoft YaHei"/>
              </a:rPr>
              <a:t>修課記錄</a:t>
            </a:r>
            <a:endParaRPr sz="1400">
              <a:latin typeface="Microsoft YaHei"/>
              <a:cs typeface="Microsoft YaHei"/>
            </a:endParaRPr>
          </a:p>
        </p:txBody>
      </p:sp>
      <p:sp>
        <p:nvSpPr>
          <p:cNvPr id="37" name="object 37"/>
          <p:cNvSpPr/>
          <p:nvPr/>
        </p:nvSpPr>
        <p:spPr>
          <a:xfrm>
            <a:off x="3479291" y="1200912"/>
            <a:ext cx="711707" cy="669035"/>
          </a:xfrm>
          <a:prstGeom prst="rect">
            <a:avLst/>
          </a:prstGeom>
          <a:blipFill>
            <a:blip r:embed="rId18" cstate="print"/>
            <a:stretch>
              <a:fillRect/>
            </a:stretch>
          </a:blipFill>
        </p:spPr>
        <p:txBody>
          <a:bodyPr wrap="square" lIns="0" tIns="0" rIns="0" bIns="0" rtlCol="0">
            <a:noAutofit/>
          </a:bodyPr>
          <a:lstStyle/>
          <a:p/>
        </p:txBody>
      </p:sp>
      <p:sp>
        <p:nvSpPr>
          <p:cNvPr id="38" name="object 38"/>
          <p:cNvSpPr/>
          <p:nvPr/>
        </p:nvSpPr>
        <p:spPr>
          <a:xfrm>
            <a:off x="2609088" y="2066544"/>
            <a:ext cx="487680" cy="477011"/>
          </a:xfrm>
          <a:custGeom>
            <a:avLst/>
            <a:gdLst/>
            <a:ahLst/>
            <a:cxnLst/>
            <a:rect l="l" t="t" r="r" b="b"/>
            <a:pathLst>
              <a:path w="487680" h="477011">
                <a:moveTo>
                  <a:pt x="243840" y="0"/>
                </a:moveTo>
                <a:lnTo>
                  <a:pt x="204287" y="3121"/>
                </a:lnTo>
                <a:lnTo>
                  <a:pt x="166767" y="12159"/>
                </a:lnTo>
                <a:lnTo>
                  <a:pt x="115394" y="35733"/>
                </a:lnTo>
                <a:lnTo>
                  <a:pt x="71418" y="69856"/>
                </a:lnTo>
                <a:lnTo>
                  <a:pt x="36532" y="112870"/>
                </a:lnTo>
                <a:lnTo>
                  <a:pt x="12430" y="163119"/>
                </a:lnTo>
                <a:lnTo>
                  <a:pt x="808" y="218944"/>
                </a:lnTo>
                <a:lnTo>
                  <a:pt x="0" y="238505"/>
                </a:lnTo>
                <a:lnTo>
                  <a:pt x="808" y="258067"/>
                </a:lnTo>
                <a:lnTo>
                  <a:pt x="7086" y="295822"/>
                </a:lnTo>
                <a:lnTo>
                  <a:pt x="27216" y="348113"/>
                </a:lnTo>
                <a:lnTo>
                  <a:pt x="58696" y="393723"/>
                </a:lnTo>
                <a:lnTo>
                  <a:pt x="99830" y="430994"/>
                </a:lnTo>
                <a:lnTo>
                  <a:pt x="148925" y="458269"/>
                </a:lnTo>
                <a:lnTo>
                  <a:pt x="185241" y="470080"/>
                </a:lnTo>
                <a:lnTo>
                  <a:pt x="223841" y="476221"/>
                </a:lnTo>
                <a:lnTo>
                  <a:pt x="243840" y="477011"/>
                </a:lnTo>
                <a:lnTo>
                  <a:pt x="263838" y="476221"/>
                </a:lnTo>
                <a:lnTo>
                  <a:pt x="302438" y="470080"/>
                </a:lnTo>
                <a:lnTo>
                  <a:pt x="338754" y="458269"/>
                </a:lnTo>
                <a:lnTo>
                  <a:pt x="387849" y="430994"/>
                </a:lnTo>
                <a:lnTo>
                  <a:pt x="428983" y="393723"/>
                </a:lnTo>
                <a:lnTo>
                  <a:pt x="460463" y="348113"/>
                </a:lnTo>
                <a:lnTo>
                  <a:pt x="480593" y="295822"/>
                </a:lnTo>
                <a:lnTo>
                  <a:pt x="486871" y="258067"/>
                </a:lnTo>
                <a:lnTo>
                  <a:pt x="487680" y="238505"/>
                </a:lnTo>
                <a:lnTo>
                  <a:pt x="486871" y="218944"/>
                </a:lnTo>
                <a:lnTo>
                  <a:pt x="480593" y="181189"/>
                </a:lnTo>
                <a:lnTo>
                  <a:pt x="460463" y="128898"/>
                </a:lnTo>
                <a:lnTo>
                  <a:pt x="428983" y="83288"/>
                </a:lnTo>
                <a:lnTo>
                  <a:pt x="387849" y="46017"/>
                </a:lnTo>
                <a:lnTo>
                  <a:pt x="338754" y="18742"/>
                </a:lnTo>
                <a:lnTo>
                  <a:pt x="302438" y="6931"/>
                </a:lnTo>
                <a:lnTo>
                  <a:pt x="263838" y="790"/>
                </a:lnTo>
                <a:lnTo>
                  <a:pt x="243840" y="0"/>
                </a:lnTo>
                <a:close/>
              </a:path>
            </a:pathLst>
          </a:custGeom>
          <a:solidFill>
            <a:srgbClr val="135C82"/>
          </a:solidFill>
        </p:spPr>
        <p:txBody>
          <a:bodyPr wrap="square" lIns="0" tIns="0" rIns="0" bIns="0" rtlCol="0">
            <a:noAutofit/>
          </a:bodyPr>
          <a:lstStyle/>
          <a:p/>
        </p:txBody>
      </p:sp>
      <p:sp>
        <p:nvSpPr>
          <p:cNvPr id="39" name="object 39"/>
          <p:cNvSpPr txBox="1"/>
          <p:nvPr/>
        </p:nvSpPr>
        <p:spPr>
          <a:xfrm>
            <a:off x="2764726" y="2142632"/>
            <a:ext cx="175260" cy="317500"/>
          </a:xfrm>
          <a:prstGeom prst="rect">
            <a:avLst/>
          </a:prstGeom>
        </p:spPr>
        <p:txBody>
          <a:bodyPr wrap="square" lIns="0" tIns="0" rIns="0" bIns="0" rtlCol="0" vert="horz">
            <a:noAutofit/>
          </a:bodyPr>
          <a:lstStyle/>
          <a:p>
            <a:pPr marL="12700">
              <a:lnSpc>
                <a:spcPct val="100000"/>
              </a:lnSpc>
            </a:pPr>
            <a:r>
              <a:rPr dirty="0" smtClean="0" sz="2000" spc="95">
                <a:solidFill>
                  <a:srgbClr val="FFFFFF"/>
                </a:solidFill>
                <a:latin typeface="Microsoft YaHei"/>
                <a:cs typeface="Microsoft YaHei"/>
              </a:rPr>
              <a:t>1</a:t>
            </a:r>
            <a:endParaRPr sz="2000">
              <a:latin typeface="Microsoft YaHei"/>
              <a:cs typeface="Microsoft YaHei"/>
            </a:endParaRPr>
          </a:p>
        </p:txBody>
      </p:sp>
      <p:sp>
        <p:nvSpPr>
          <p:cNvPr id="40" name="object 40"/>
          <p:cNvSpPr/>
          <p:nvPr/>
        </p:nvSpPr>
        <p:spPr>
          <a:xfrm>
            <a:off x="2782823" y="3653028"/>
            <a:ext cx="486155" cy="477012"/>
          </a:xfrm>
          <a:custGeom>
            <a:avLst/>
            <a:gdLst/>
            <a:ahLst/>
            <a:cxnLst/>
            <a:rect l="l" t="t" r="r" b="b"/>
            <a:pathLst>
              <a:path w="486155" h="477012">
                <a:moveTo>
                  <a:pt x="243078" y="0"/>
                </a:moveTo>
                <a:lnTo>
                  <a:pt x="203648" y="3121"/>
                </a:lnTo>
                <a:lnTo>
                  <a:pt x="166245" y="12159"/>
                </a:lnTo>
                <a:lnTo>
                  <a:pt x="115033" y="35733"/>
                </a:lnTo>
                <a:lnTo>
                  <a:pt x="71194" y="69856"/>
                </a:lnTo>
                <a:lnTo>
                  <a:pt x="36417" y="112870"/>
                </a:lnTo>
                <a:lnTo>
                  <a:pt x="12391" y="163119"/>
                </a:lnTo>
                <a:lnTo>
                  <a:pt x="805" y="218944"/>
                </a:lnTo>
                <a:lnTo>
                  <a:pt x="0" y="238506"/>
                </a:lnTo>
                <a:lnTo>
                  <a:pt x="805" y="258067"/>
                </a:lnTo>
                <a:lnTo>
                  <a:pt x="7064" y="295822"/>
                </a:lnTo>
                <a:lnTo>
                  <a:pt x="27131" y="348113"/>
                </a:lnTo>
                <a:lnTo>
                  <a:pt x="58512" y="393723"/>
                </a:lnTo>
                <a:lnTo>
                  <a:pt x="99517" y="430994"/>
                </a:lnTo>
                <a:lnTo>
                  <a:pt x="148459" y="458269"/>
                </a:lnTo>
                <a:lnTo>
                  <a:pt x="203648" y="473890"/>
                </a:lnTo>
                <a:lnTo>
                  <a:pt x="243078" y="477012"/>
                </a:lnTo>
                <a:lnTo>
                  <a:pt x="263014" y="476221"/>
                </a:lnTo>
                <a:lnTo>
                  <a:pt x="301493" y="470080"/>
                </a:lnTo>
                <a:lnTo>
                  <a:pt x="354787" y="450390"/>
                </a:lnTo>
                <a:lnTo>
                  <a:pt x="401271" y="419599"/>
                </a:lnTo>
                <a:lnTo>
                  <a:pt x="439257" y="379365"/>
                </a:lnTo>
                <a:lnTo>
                  <a:pt x="467054" y="331343"/>
                </a:lnTo>
                <a:lnTo>
                  <a:pt x="482974" y="277193"/>
                </a:lnTo>
                <a:lnTo>
                  <a:pt x="486156" y="238506"/>
                </a:lnTo>
                <a:lnTo>
                  <a:pt x="485350" y="218944"/>
                </a:lnTo>
                <a:lnTo>
                  <a:pt x="479091" y="181189"/>
                </a:lnTo>
                <a:lnTo>
                  <a:pt x="459024" y="128898"/>
                </a:lnTo>
                <a:lnTo>
                  <a:pt x="427643" y="83288"/>
                </a:lnTo>
                <a:lnTo>
                  <a:pt x="386638" y="46017"/>
                </a:lnTo>
                <a:lnTo>
                  <a:pt x="337696" y="18742"/>
                </a:lnTo>
                <a:lnTo>
                  <a:pt x="282507" y="3121"/>
                </a:lnTo>
                <a:lnTo>
                  <a:pt x="243078" y="0"/>
                </a:lnTo>
                <a:close/>
              </a:path>
            </a:pathLst>
          </a:custGeom>
          <a:solidFill>
            <a:srgbClr val="BF3420"/>
          </a:solidFill>
        </p:spPr>
        <p:txBody>
          <a:bodyPr wrap="square" lIns="0" tIns="0" rIns="0" bIns="0" rtlCol="0">
            <a:noAutofit/>
          </a:bodyPr>
          <a:lstStyle/>
          <a:p/>
        </p:txBody>
      </p:sp>
      <p:sp>
        <p:nvSpPr>
          <p:cNvPr id="41" name="object 41"/>
          <p:cNvSpPr txBox="1"/>
          <p:nvPr/>
        </p:nvSpPr>
        <p:spPr>
          <a:xfrm>
            <a:off x="2937941" y="3728751"/>
            <a:ext cx="175260" cy="317500"/>
          </a:xfrm>
          <a:prstGeom prst="rect">
            <a:avLst/>
          </a:prstGeom>
        </p:spPr>
        <p:txBody>
          <a:bodyPr wrap="square" lIns="0" tIns="0" rIns="0" bIns="0" rtlCol="0" vert="horz">
            <a:noAutofit/>
          </a:bodyPr>
          <a:lstStyle/>
          <a:p>
            <a:pPr marL="12700">
              <a:lnSpc>
                <a:spcPct val="100000"/>
              </a:lnSpc>
            </a:pPr>
            <a:r>
              <a:rPr dirty="0" smtClean="0" sz="2000" spc="45">
                <a:solidFill>
                  <a:srgbClr val="FFFFFF"/>
                </a:solidFill>
                <a:latin typeface="Microsoft YaHei"/>
                <a:cs typeface="Microsoft YaHei"/>
              </a:rPr>
              <a:t>2</a:t>
            </a:r>
            <a:endParaRPr sz="2000">
              <a:latin typeface="Microsoft YaHei"/>
              <a:cs typeface="Microsoft YaHei"/>
            </a:endParaRPr>
          </a:p>
        </p:txBody>
      </p:sp>
      <p:sp>
        <p:nvSpPr>
          <p:cNvPr id="42" name="object 42"/>
          <p:cNvSpPr/>
          <p:nvPr/>
        </p:nvSpPr>
        <p:spPr>
          <a:xfrm>
            <a:off x="3346703" y="5000244"/>
            <a:ext cx="486155" cy="477012"/>
          </a:xfrm>
          <a:custGeom>
            <a:avLst/>
            <a:gdLst/>
            <a:ahLst/>
            <a:cxnLst/>
            <a:rect l="l" t="t" r="r" b="b"/>
            <a:pathLst>
              <a:path w="486155" h="477012">
                <a:moveTo>
                  <a:pt x="243078" y="0"/>
                </a:moveTo>
                <a:lnTo>
                  <a:pt x="203648" y="3121"/>
                </a:lnTo>
                <a:lnTo>
                  <a:pt x="166245" y="12159"/>
                </a:lnTo>
                <a:lnTo>
                  <a:pt x="115033" y="35733"/>
                </a:lnTo>
                <a:lnTo>
                  <a:pt x="71194" y="69856"/>
                </a:lnTo>
                <a:lnTo>
                  <a:pt x="36417" y="112870"/>
                </a:lnTo>
                <a:lnTo>
                  <a:pt x="12391" y="163119"/>
                </a:lnTo>
                <a:lnTo>
                  <a:pt x="805" y="218944"/>
                </a:lnTo>
                <a:lnTo>
                  <a:pt x="0" y="238505"/>
                </a:lnTo>
                <a:lnTo>
                  <a:pt x="805" y="258067"/>
                </a:lnTo>
                <a:lnTo>
                  <a:pt x="7064" y="295822"/>
                </a:lnTo>
                <a:lnTo>
                  <a:pt x="27131" y="348113"/>
                </a:lnTo>
                <a:lnTo>
                  <a:pt x="58512" y="393723"/>
                </a:lnTo>
                <a:lnTo>
                  <a:pt x="99517" y="430994"/>
                </a:lnTo>
                <a:lnTo>
                  <a:pt x="148459" y="458269"/>
                </a:lnTo>
                <a:lnTo>
                  <a:pt x="203648" y="473890"/>
                </a:lnTo>
                <a:lnTo>
                  <a:pt x="243078" y="477011"/>
                </a:lnTo>
                <a:lnTo>
                  <a:pt x="263014" y="476221"/>
                </a:lnTo>
                <a:lnTo>
                  <a:pt x="301493" y="470080"/>
                </a:lnTo>
                <a:lnTo>
                  <a:pt x="354787" y="450390"/>
                </a:lnTo>
                <a:lnTo>
                  <a:pt x="401271" y="419599"/>
                </a:lnTo>
                <a:lnTo>
                  <a:pt x="439257" y="379365"/>
                </a:lnTo>
                <a:lnTo>
                  <a:pt x="467054" y="331343"/>
                </a:lnTo>
                <a:lnTo>
                  <a:pt x="482974" y="277193"/>
                </a:lnTo>
                <a:lnTo>
                  <a:pt x="486156" y="238505"/>
                </a:lnTo>
                <a:lnTo>
                  <a:pt x="485350" y="218944"/>
                </a:lnTo>
                <a:lnTo>
                  <a:pt x="479091" y="181189"/>
                </a:lnTo>
                <a:lnTo>
                  <a:pt x="459024" y="128898"/>
                </a:lnTo>
                <a:lnTo>
                  <a:pt x="427643" y="83288"/>
                </a:lnTo>
                <a:lnTo>
                  <a:pt x="386638" y="46017"/>
                </a:lnTo>
                <a:lnTo>
                  <a:pt x="337696" y="18742"/>
                </a:lnTo>
                <a:lnTo>
                  <a:pt x="282507" y="3121"/>
                </a:lnTo>
                <a:lnTo>
                  <a:pt x="243078" y="0"/>
                </a:lnTo>
                <a:close/>
              </a:path>
            </a:pathLst>
          </a:custGeom>
          <a:solidFill>
            <a:srgbClr val="BF3420"/>
          </a:solidFill>
        </p:spPr>
        <p:txBody>
          <a:bodyPr wrap="square" lIns="0" tIns="0" rIns="0" bIns="0" rtlCol="0">
            <a:noAutofit/>
          </a:bodyPr>
          <a:lstStyle/>
          <a:p/>
        </p:txBody>
      </p:sp>
      <p:sp>
        <p:nvSpPr>
          <p:cNvPr id="43" name="object 43"/>
          <p:cNvSpPr txBox="1"/>
          <p:nvPr/>
        </p:nvSpPr>
        <p:spPr>
          <a:xfrm>
            <a:off x="3501948" y="5076093"/>
            <a:ext cx="175260" cy="317500"/>
          </a:xfrm>
          <a:prstGeom prst="rect">
            <a:avLst/>
          </a:prstGeom>
        </p:spPr>
        <p:txBody>
          <a:bodyPr wrap="square" lIns="0" tIns="0" rIns="0" bIns="0" rtlCol="0" vert="horz">
            <a:noAutofit/>
          </a:bodyPr>
          <a:lstStyle/>
          <a:p>
            <a:pPr marL="12700">
              <a:lnSpc>
                <a:spcPct val="100000"/>
              </a:lnSpc>
            </a:pPr>
            <a:r>
              <a:rPr dirty="0" smtClean="0" sz="2000" spc="85">
                <a:solidFill>
                  <a:srgbClr val="FFFFFF"/>
                </a:solidFill>
                <a:latin typeface="Microsoft YaHei"/>
                <a:cs typeface="Microsoft YaHei"/>
              </a:rPr>
              <a:t>3</a:t>
            </a:r>
            <a:endParaRPr sz="2000">
              <a:latin typeface="Microsoft YaHei"/>
              <a:cs typeface="Microsoft YaHei"/>
            </a:endParaRPr>
          </a:p>
        </p:txBody>
      </p:sp>
      <p:sp>
        <p:nvSpPr>
          <p:cNvPr id="44" name="object 44"/>
          <p:cNvSpPr/>
          <p:nvPr/>
        </p:nvSpPr>
        <p:spPr>
          <a:xfrm>
            <a:off x="7324343" y="3185160"/>
            <a:ext cx="486155" cy="478535"/>
          </a:xfrm>
          <a:custGeom>
            <a:avLst/>
            <a:gdLst/>
            <a:ahLst/>
            <a:cxnLst/>
            <a:rect l="l" t="t" r="r" b="b"/>
            <a:pathLst>
              <a:path w="486155" h="478535">
                <a:moveTo>
                  <a:pt x="243078" y="0"/>
                </a:moveTo>
                <a:lnTo>
                  <a:pt x="203648" y="3131"/>
                </a:lnTo>
                <a:lnTo>
                  <a:pt x="166245" y="12198"/>
                </a:lnTo>
                <a:lnTo>
                  <a:pt x="115033" y="35847"/>
                </a:lnTo>
                <a:lnTo>
                  <a:pt x="71194" y="70080"/>
                </a:lnTo>
                <a:lnTo>
                  <a:pt x="36417" y="113232"/>
                </a:lnTo>
                <a:lnTo>
                  <a:pt x="12391" y="163641"/>
                </a:lnTo>
                <a:lnTo>
                  <a:pt x="805" y="219644"/>
                </a:lnTo>
                <a:lnTo>
                  <a:pt x="0" y="239267"/>
                </a:lnTo>
                <a:lnTo>
                  <a:pt x="805" y="258891"/>
                </a:lnTo>
                <a:lnTo>
                  <a:pt x="7064" y="296766"/>
                </a:lnTo>
                <a:lnTo>
                  <a:pt x="27131" y="349225"/>
                </a:lnTo>
                <a:lnTo>
                  <a:pt x="58512" y="394980"/>
                </a:lnTo>
                <a:lnTo>
                  <a:pt x="99517" y="432370"/>
                </a:lnTo>
                <a:lnTo>
                  <a:pt x="148459" y="459733"/>
                </a:lnTo>
                <a:lnTo>
                  <a:pt x="203648" y="475404"/>
                </a:lnTo>
                <a:lnTo>
                  <a:pt x="243078" y="478535"/>
                </a:lnTo>
                <a:lnTo>
                  <a:pt x="263014" y="477742"/>
                </a:lnTo>
                <a:lnTo>
                  <a:pt x="301493" y="471582"/>
                </a:lnTo>
                <a:lnTo>
                  <a:pt x="354787" y="451829"/>
                </a:lnTo>
                <a:lnTo>
                  <a:pt x="401271" y="420939"/>
                </a:lnTo>
                <a:lnTo>
                  <a:pt x="439257" y="380576"/>
                </a:lnTo>
                <a:lnTo>
                  <a:pt x="467054" y="332401"/>
                </a:lnTo>
                <a:lnTo>
                  <a:pt x="482974" y="278078"/>
                </a:lnTo>
                <a:lnTo>
                  <a:pt x="486156" y="239267"/>
                </a:lnTo>
                <a:lnTo>
                  <a:pt x="485350" y="219644"/>
                </a:lnTo>
                <a:lnTo>
                  <a:pt x="479091" y="181769"/>
                </a:lnTo>
                <a:lnTo>
                  <a:pt x="459024" y="129310"/>
                </a:lnTo>
                <a:lnTo>
                  <a:pt x="427643" y="83555"/>
                </a:lnTo>
                <a:lnTo>
                  <a:pt x="386638" y="46165"/>
                </a:lnTo>
                <a:lnTo>
                  <a:pt x="337696" y="18802"/>
                </a:lnTo>
                <a:lnTo>
                  <a:pt x="282507" y="3131"/>
                </a:lnTo>
                <a:lnTo>
                  <a:pt x="243078" y="0"/>
                </a:lnTo>
                <a:close/>
              </a:path>
            </a:pathLst>
          </a:custGeom>
          <a:solidFill>
            <a:srgbClr val="135C82"/>
          </a:solidFill>
        </p:spPr>
        <p:txBody>
          <a:bodyPr wrap="square" lIns="0" tIns="0" rIns="0" bIns="0" rtlCol="0">
            <a:noAutofit/>
          </a:bodyPr>
          <a:lstStyle/>
          <a:p/>
        </p:txBody>
      </p:sp>
      <p:sp>
        <p:nvSpPr>
          <p:cNvPr id="45" name="object 45"/>
          <p:cNvSpPr txBox="1"/>
          <p:nvPr/>
        </p:nvSpPr>
        <p:spPr>
          <a:xfrm>
            <a:off x="7478834" y="3261494"/>
            <a:ext cx="175260" cy="317500"/>
          </a:xfrm>
          <a:prstGeom prst="rect">
            <a:avLst/>
          </a:prstGeom>
        </p:spPr>
        <p:txBody>
          <a:bodyPr wrap="square" lIns="0" tIns="0" rIns="0" bIns="0" rtlCol="0" vert="horz">
            <a:noAutofit/>
          </a:bodyPr>
          <a:lstStyle/>
          <a:p>
            <a:pPr marL="12700">
              <a:lnSpc>
                <a:spcPct val="100000"/>
              </a:lnSpc>
            </a:pPr>
            <a:r>
              <a:rPr dirty="0" smtClean="0" sz="2000" spc="-120">
                <a:solidFill>
                  <a:srgbClr val="FFFFFF"/>
                </a:solidFill>
                <a:latin typeface="Microsoft YaHei"/>
                <a:cs typeface="Microsoft YaHei"/>
              </a:rPr>
              <a:t>4</a:t>
            </a:r>
            <a:endParaRPr sz="2000">
              <a:latin typeface="Microsoft YaHei"/>
              <a:cs typeface="Microsoft YaHei"/>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2743200"/>
          </a:xfrm>
          <a:custGeom>
            <a:avLst/>
            <a:gdLst/>
            <a:ahLst/>
            <a:cxnLst/>
            <a:rect l="l" t="t" r="r" b="b"/>
            <a:pathLst>
              <a:path w="12192000" h="2743200">
                <a:moveTo>
                  <a:pt x="0" y="2743200"/>
                </a:moveTo>
                <a:lnTo>
                  <a:pt x="12192000" y="2743200"/>
                </a:lnTo>
                <a:lnTo>
                  <a:pt x="12192000" y="0"/>
                </a:lnTo>
                <a:lnTo>
                  <a:pt x="0" y="0"/>
                </a:lnTo>
                <a:lnTo>
                  <a:pt x="0" y="2743200"/>
                </a:lnTo>
                <a:close/>
              </a:path>
            </a:pathLst>
          </a:custGeom>
          <a:solidFill>
            <a:srgbClr val="FDA907"/>
          </a:solidFill>
        </p:spPr>
        <p:txBody>
          <a:bodyPr wrap="square" lIns="0" tIns="0" rIns="0" bIns="0" rtlCol="0">
            <a:noAutofit/>
          </a:bodyPr>
          <a:lstStyle/>
          <a:p/>
        </p:txBody>
      </p:sp>
      <p:sp>
        <p:nvSpPr>
          <p:cNvPr id="3" name="object 3"/>
          <p:cNvSpPr/>
          <p:nvPr/>
        </p:nvSpPr>
        <p:spPr>
          <a:xfrm>
            <a:off x="0" y="3590544"/>
            <a:ext cx="12192000" cy="3267455"/>
          </a:xfrm>
          <a:custGeom>
            <a:avLst/>
            <a:gdLst/>
            <a:ahLst/>
            <a:cxnLst/>
            <a:rect l="l" t="t" r="r" b="b"/>
            <a:pathLst>
              <a:path w="12192000" h="3267455">
                <a:moveTo>
                  <a:pt x="0" y="3267455"/>
                </a:moveTo>
                <a:lnTo>
                  <a:pt x="12192000" y="3267455"/>
                </a:lnTo>
                <a:lnTo>
                  <a:pt x="12192000" y="0"/>
                </a:lnTo>
                <a:lnTo>
                  <a:pt x="0" y="0"/>
                </a:lnTo>
                <a:lnTo>
                  <a:pt x="0" y="3267455"/>
                </a:lnTo>
                <a:close/>
              </a:path>
            </a:pathLst>
          </a:custGeom>
          <a:solidFill>
            <a:srgbClr val="FDA907"/>
          </a:solidFill>
        </p:spPr>
        <p:txBody>
          <a:bodyPr wrap="square" lIns="0" tIns="0" rIns="0" bIns="0" rtlCol="0">
            <a:noAutofit/>
          </a:bodyPr>
          <a:lstStyle/>
          <a:p/>
        </p:txBody>
      </p:sp>
      <p:sp>
        <p:nvSpPr>
          <p:cNvPr id="4" name="object 4"/>
          <p:cNvSpPr/>
          <p:nvPr/>
        </p:nvSpPr>
        <p:spPr>
          <a:xfrm>
            <a:off x="0" y="2743200"/>
            <a:ext cx="12192000" cy="847344"/>
          </a:xfrm>
          <a:custGeom>
            <a:avLst/>
            <a:gdLst/>
            <a:ahLst/>
            <a:cxnLst/>
            <a:rect l="l" t="t" r="r" b="b"/>
            <a:pathLst>
              <a:path w="12192000" h="847344">
                <a:moveTo>
                  <a:pt x="0" y="847344"/>
                </a:moveTo>
                <a:lnTo>
                  <a:pt x="12192000" y="847344"/>
                </a:lnTo>
                <a:lnTo>
                  <a:pt x="12192000" y="0"/>
                </a:lnTo>
                <a:lnTo>
                  <a:pt x="0" y="0"/>
                </a:lnTo>
                <a:lnTo>
                  <a:pt x="0" y="847344"/>
                </a:lnTo>
                <a:close/>
              </a:path>
            </a:pathLst>
          </a:custGeom>
          <a:solidFill>
            <a:srgbClr val="C18002"/>
          </a:solidFill>
        </p:spPr>
        <p:txBody>
          <a:bodyPr wrap="square" lIns="0" tIns="0" rIns="0" bIns="0" rtlCol="0">
            <a:noAutofit/>
          </a:bodyPr>
          <a:lstStyle/>
          <a:p/>
        </p:txBody>
      </p:sp>
      <p:sp>
        <p:nvSpPr>
          <p:cNvPr id="5" name="object 5"/>
          <p:cNvSpPr txBox="1"/>
          <p:nvPr/>
        </p:nvSpPr>
        <p:spPr>
          <a:xfrm>
            <a:off x="9116838" y="1867673"/>
            <a:ext cx="2568575" cy="668655"/>
          </a:xfrm>
          <a:prstGeom prst="rect">
            <a:avLst/>
          </a:prstGeom>
        </p:spPr>
        <p:txBody>
          <a:bodyPr wrap="square" lIns="0" tIns="0" rIns="0" bIns="0" rtlCol="0" vert="horz">
            <a:noAutofit/>
          </a:bodyPr>
          <a:lstStyle/>
          <a:p>
            <a:pPr marL="12700">
              <a:lnSpc>
                <a:spcPts val="5260"/>
              </a:lnSpc>
            </a:pPr>
            <a:r>
              <a:rPr dirty="0" smtClean="0" sz="4400" spc="-114">
                <a:solidFill>
                  <a:srgbClr val="FFFFFF"/>
                </a:solidFill>
                <a:latin typeface="Impact"/>
                <a:cs typeface="Impact"/>
              </a:rPr>
              <a:t>P</a:t>
            </a:r>
            <a:r>
              <a:rPr dirty="0" smtClean="0" sz="4400" spc="-10">
                <a:solidFill>
                  <a:srgbClr val="FFFFFF"/>
                </a:solidFill>
                <a:latin typeface="Impact"/>
                <a:cs typeface="Impact"/>
              </a:rPr>
              <a:t>A</a:t>
            </a:r>
            <a:r>
              <a:rPr dirty="0" smtClean="0" sz="4400" spc="0">
                <a:solidFill>
                  <a:srgbClr val="FFFFFF"/>
                </a:solidFill>
                <a:latin typeface="Impact"/>
                <a:cs typeface="Impact"/>
              </a:rPr>
              <a:t>RT </a:t>
            </a:r>
            <a:r>
              <a:rPr dirty="0" smtClean="0" sz="4400" spc="-5">
                <a:solidFill>
                  <a:srgbClr val="FFFFFF"/>
                </a:solidFill>
                <a:latin typeface="Impact"/>
                <a:cs typeface="Impact"/>
              </a:rPr>
              <a:t>T</a:t>
            </a:r>
            <a:r>
              <a:rPr dirty="0" smtClean="0" sz="4400" spc="0">
                <a:solidFill>
                  <a:srgbClr val="FFFFFF"/>
                </a:solidFill>
                <a:latin typeface="Impact"/>
                <a:cs typeface="Impact"/>
              </a:rPr>
              <a:t>HR</a:t>
            </a:r>
            <a:r>
              <a:rPr dirty="0" smtClean="0" sz="4400" spc="-10">
                <a:solidFill>
                  <a:srgbClr val="FFFFFF"/>
                </a:solidFill>
                <a:latin typeface="Impact"/>
                <a:cs typeface="Impact"/>
              </a:rPr>
              <a:t>E</a:t>
            </a:r>
            <a:r>
              <a:rPr dirty="0" smtClean="0" sz="4400" spc="0">
                <a:solidFill>
                  <a:srgbClr val="FFFFFF"/>
                </a:solidFill>
                <a:latin typeface="Impact"/>
                <a:cs typeface="Impact"/>
              </a:rPr>
              <a:t>E</a:t>
            </a:r>
            <a:endParaRPr sz="4400">
              <a:latin typeface="Impact"/>
              <a:cs typeface="Impact"/>
            </a:endParaRPr>
          </a:p>
        </p:txBody>
      </p:sp>
      <p:sp>
        <p:nvSpPr>
          <p:cNvPr id="6" name="object 6"/>
          <p:cNvSpPr/>
          <p:nvPr/>
        </p:nvSpPr>
        <p:spPr>
          <a:xfrm>
            <a:off x="0" y="0"/>
            <a:ext cx="8606026" cy="6858000"/>
          </a:xfrm>
          <a:prstGeom prst="rect">
            <a:avLst/>
          </a:prstGeom>
          <a:blipFill>
            <a:blip r:embed="rId2" cstate="print"/>
            <a:stretch>
              <a:fillRect/>
            </a:stretch>
          </a:blipFill>
        </p:spPr>
        <p:txBody>
          <a:bodyPr wrap="square" lIns="0" tIns="0" rIns="0" bIns="0" rtlCol="0">
            <a:noAutofit/>
          </a:bodyPr>
          <a:lstStyle/>
          <a:p/>
        </p:txBody>
      </p:sp>
      <p:sp>
        <p:nvSpPr>
          <p:cNvPr id="7" name="object 7"/>
          <p:cNvSpPr/>
          <p:nvPr/>
        </p:nvSpPr>
        <p:spPr>
          <a:xfrm>
            <a:off x="1423188" y="1070077"/>
            <a:ext cx="2741142" cy="5020246"/>
          </a:xfrm>
          <a:custGeom>
            <a:avLst/>
            <a:gdLst/>
            <a:ahLst/>
            <a:cxnLst/>
            <a:rect l="l" t="t" r="r" b="b"/>
            <a:pathLst>
              <a:path w="2741142" h="5020246">
                <a:moveTo>
                  <a:pt x="2741142" y="4136516"/>
                </a:moveTo>
                <a:lnTo>
                  <a:pt x="1488401" y="4136516"/>
                </a:lnTo>
                <a:lnTo>
                  <a:pt x="1488401" y="5020246"/>
                </a:lnTo>
                <a:lnTo>
                  <a:pt x="2741142" y="5020246"/>
                </a:lnTo>
                <a:lnTo>
                  <a:pt x="2741142" y="4136516"/>
                </a:lnTo>
                <a:close/>
              </a:path>
              <a:path w="2741142" h="5020246">
                <a:moveTo>
                  <a:pt x="2741142" y="0"/>
                </a:moveTo>
                <a:lnTo>
                  <a:pt x="1082192" y="0"/>
                </a:lnTo>
                <a:lnTo>
                  <a:pt x="0" y="3280676"/>
                </a:lnTo>
                <a:lnTo>
                  <a:pt x="0" y="4136516"/>
                </a:lnTo>
                <a:lnTo>
                  <a:pt x="3097733" y="4136516"/>
                </a:lnTo>
                <a:lnTo>
                  <a:pt x="3097733" y="3280676"/>
                </a:lnTo>
                <a:lnTo>
                  <a:pt x="934910" y="3280676"/>
                </a:lnTo>
                <a:lnTo>
                  <a:pt x="1488401" y="1144206"/>
                </a:lnTo>
                <a:lnTo>
                  <a:pt x="2741142" y="1144206"/>
                </a:lnTo>
                <a:lnTo>
                  <a:pt x="2741142" y="0"/>
                </a:lnTo>
                <a:close/>
              </a:path>
              <a:path w="2741142" h="5020246">
                <a:moveTo>
                  <a:pt x="2741142" y="1144206"/>
                </a:moveTo>
                <a:lnTo>
                  <a:pt x="1488401" y="1144206"/>
                </a:lnTo>
                <a:lnTo>
                  <a:pt x="1488401" y="3280676"/>
                </a:lnTo>
                <a:lnTo>
                  <a:pt x="2741142" y="3280676"/>
                </a:lnTo>
                <a:lnTo>
                  <a:pt x="2741142" y="1144206"/>
                </a:lnTo>
                <a:close/>
              </a:path>
            </a:pathLst>
          </a:custGeom>
          <a:solidFill>
            <a:srgbClr val="FFFFFF"/>
          </a:solidFill>
        </p:spPr>
        <p:txBody>
          <a:bodyPr wrap="square" lIns="0" tIns="0" rIns="0" bIns="0" rtlCol="0">
            <a:noAutofit/>
          </a:bodyPr>
          <a:lstStyle/>
          <a:p/>
        </p:txBody>
      </p:sp>
      <p:sp>
        <p:nvSpPr>
          <p:cNvPr id="8" name="object 8"/>
          <p:cNvSpPr txBox="1"/>
          <p:nvPr/>
        </p:nvSpPr>
        <p:spPr>
          <a:xfrm>
            <a:off x="5907293" y="2818870"/>
            <a:ext cx="5777230" cy="621665"/>
          </a:xfrm>
          <a:prstGeom prst="rect">
            <a:avLst/>
          </a:prstGeom>
        </p:spPr>
        <p:txBody>
          <a:bodyPr wrap="square" lIns="0" tIns="0" rIns="0" bIns="0" rtlCol="0" vert="horz">
            <a:noAutofit/>
          </a:bodyPr>
          <a:lstStyle/>
          <a:p>
            <a:pPr marL="12700">
              <a:lnSpc>
                <a:spcPct val="100000"/>
              </a:lnSpc>
            </a:pPr>
            <a:r>
              <a:rPr dirty="0" smtClean="0" sz="4000" spc="-40">
                <a:solidFill>
                  <a:srgbClr val="FFFFFF"/>
                </a:solidFill>
                <a:latin typeface="Microsoft YaHei"/>
                <a:cs typeface="Microsoft YaHei"/>
              </a:rPr>
              <a:t>學生學習歷程檔案</a:t>
            </a:r>
            <a:r>
              <a:rPr dirty="0" smtClean="0" sz="4000" spc="-15">
                <a:solidFill>
                  <a:srgbClr val="FFFFFF"/>
                </a:solidFill>
                <a:latin typeface="Arial"/>
                <a:cs typeface="Arial"/>
              </a:rPr>
              <a:t>-</a:t>
            </a:r>
            <a:r>
              <a:rPr dirty="0" smtClean="0" sz="4000" spc="-40">
                <a:solidFill>
                  <a:srgbClr val="FFFFFF"/>
                </a:solidFill>
                <a:latin typeface="Microsoft YaHei"/>
                <a:cs typeface="Microsoft YaHei"/>
              </a:rPr>
              <a:t>進路篇</a:t>
            </a:r>
            <a:endParaRPr sz="4000">
              <a:latin typeface="Microsoft YaHei"/>
              <a:cs typeface="Microsoft YaHei"/>
            </a:endParaRPr>
          </a:p>
        </p:txBody>
      </p:sp>
      <p:sp>
        <p:nvSpPr>
          <p:cNvPr id="9" name="object 9"/>
          <p:cNvSpPr txBox="1"/>
          <p:nvPr/>
        </p:nvSpPr>
        <p:spPr>
          <a:xfrm>
            <a:off x="5164590" y="3615414"/>
            <a:ext cx="6522084" cy="1106170"/>
          </a:xfrm>
          <a:prstGeom prst="rect">
            <a:avLst/>
          </a:prstGeom>
        </p:spPr>
        <p:txBody>
          <a:bodyPr wrap="square" lIns="0" tIns="0" rIns="0" bIns="0" rtlCol="0" vert="horz">
            <a:noAutofit/>
          </a:bodyPr>
          <a:lstStyle/>
          <a:p>
            <a:pPr algn="r" marL="12700" marR="12700" indent="1776730">
              <a:lnSpc>
                <a:spcPct val="119000"/>
              </a:lnSpc>
            </a:pPr>
            <a:r>
              <a:rPr dirty="0" smtClean="0" sz="2000">
                <a:latin typeface="Microsoft YaHei"/>
                <a:cs typeface="Microsoft YaHei"/>
              </a:rPr>
              <a:t>學生學習歷程檔案如何</a:t>
            </a:r>
            <a:r>
              <a:rPr dirty="0" smtClean="0" sz="2000" spc="-15">
                <a:latin typeface="Microsoft YaHei"/>
                <a:cs typeface="Microsoft YaHei"/>
              </a:rPr>
              <a:t>協</a:t>
            </a:r>
            <a:r>
              <a:rPr dirty="0" smtClean="0" sz="2000" spc="0">
                <a:latin typeface="Microsoft YaHei"/>
                <a:cs typeface="Microsoft YaHei"/>
              </a:rPr>
              <a:t>助我</a:t>
            </a:r>
            <a:r>
              <a:rPr dirty="0" smtClean="0" sz="2000" spc="-15">
                <a:latin typeface="Microsoft YaHei"/>
                <a:cs typeface="Microsoft YaHei"/>
              </a:rPr>
              <a:t>做</a:t>
            </a:r>
            <a:r>
              <a:rPr dirty="0" smtClean="0" sz="2000" spc="0">
                <a:latin typeface="Microsoft YaHei"/>
                <a:cs typeface="Microsoft YaHei"/>
              </a:rPr>
              <a:t>生涯</a:t>
            </a:r>
            <a:r>
              <a:rPr dirty="0" smtClean="0" sz="2000" spc="-15">
                <a:latin typeface="Microsoft YaHei"/>
                <a:cs typeface="Microsoft YaHei"/>
              </a:rPr>
              <a:t>定</a:t>
            </a:r>
            <a:r>
              <a:rPr dirty="0" smtClean="0" sz="2000" spc="0">
                <a:latin typeface="Microsoft YaHei"/>
                <a:cs typeface="Microsoft YaHei"/>
              </a:rPr>
              <a:t>向</a:t>
            </a:r>
            <a:r>
              <a:rPr dirty="0" smtClean="0" sz="2000" spc="0">
                <a:latin typeface="Arial"/>
                <a:cs typeface="Arial"/>
              </a:rPr>
              <a:t>?</a:t>
            </a:r>
            <a:r>
              <a:rPr dirty="0" smtClean="0" sz="2000" spc="0">
                <a:latin typeface="Arial"/>
                <a:cs typeface="Arial"/>
              </a:rPr>
              <a:t> </a:t>
            </a:r>
            <a:r>
              <a:rPr dirty="0" smtClean="0" sz="2000" spc="0">
                <a:latin typeface="Microsoft YaHei"/>
                <a:cs typeface="Microsoft YaHei"/>
              </a:rPr>
              <a:t>大學技專端如何取得學</a:t>
            </a:r>
            <a:r>
              <a:rPr dirty="0" smtClean="0" sz="2000" spc="-15">
                <a:latin typeface="Microsoft YaHei"/>
                <a:cs typeface="Microsoft YaHei"/>
              </a:rPr>
              <a:t>生</a:t>
            </a:r>
            <a:r>
              <a:rPr dirty="0" smtClean="0" sz="2000" spc="0">
                <a:latin typeface="Microsoft YaHei"/>
                <a:cs typeface="Microsoft YaHei"/>
              </a:rPr>
              <a:t>學習</a:t>
            </a:r>
            <a:r>
              <a:rPr dirty="0" smtClean="0" sz="2000" spc="-15">
                <a:latin typeface="Microsoft YaHei"/>
                <a:cs typeface="Microsoft YaHei"/>
              </a:rPr>
              <a:t>歷</a:t>
            </a:r>
            <a:r>
              <a:rPr dirty="0" smtClean="0" sz="2000" spc="0">
                <a:latin typeface="Microsoft YaHei"/>
                <a:cs typeface="Microsoft YaHei"/>
              </a:rPr>
              <a:t>程檔</a:t>
            </a:r>
            <a:r>
              <a:rPr dirty="0" smtClean="0" sz="2000" spc="-15">
                <a:latin typeface="Microsoft YaHei"/>
                <a:cs typeface="Microsoft YaHei"/>
              </a:rPr>
              <a:t>案</a:t>
            </a:r>
            <a:r>
              <a:rPr dirty="0" smtClean="0" sz="2000" spc="0">
                <a:latin typeface="Microsoft YaHei"/>
                <a:cs typeface="Microsoft YaHei"/>
              </a:rPr>
              <a:t>作為</a:t>
            </a:r>
            <a:r>
              <a:rPr dirty="0" smtClean="0" sz="2000" spc="-15">
                <a:latin typeface="Microsoft YaHei"/>
                <a:cs typeface="Microsoft YaHei"/>
              </a:rPr>
              <a:t>備</a:t>
            </a:r>
            <a:r>
              <a:rPr dirty="0" smtClean="0" sz="2000" spc="0">
                <a:latin typeface="Microsoft YaHei"/>
                <a:cs typeface="Microsoft YaHei"/>
              </a:rPr>
              <a:t>審參</a:t>
            </a:r>
            <a:r>
              <a:rPr dirty="0" smtClean="0" sz="2000" spc="-15">
                <a:latin typeface="Microsoft YaHei"/>
                <a:cs typeface="Microsoft YaHei"/>
              </a:rPr>
              <a:t>考</a:t>
            </a:r>
            <a:r>
              <a:rPr dirty="0" smtClean="0" sz="2000" spc="0">
                <a:latin typeface="Microsoft YaHei"/>
                <a:cs typeface="Microsoft YaHei"/>
              </a:rPr>
              <a:t>資料</a:t>
            </a:r>
            <a:r>
              <a:rPr dirty="0" smtClean="0" sz="2000" spc="0">
                <a:latin typeface="Arial"/>
                <a:cs typeface="Arial"/>
              </a:rPr>
              <a:t>?</a:t>
            </a:r>
            <a:r>
              <a:rPr dirty="0" smtClean="0" sz="2000" spc="0">
                <a:latin typeface="Arial"/>
                <a:cs typeface="Arial"/>
              </a:rPr>
              <a:t> </a:t>
            </a:r>
            <a:r>
              <a:rPr dirty="0" smtClean="0" sz="2000" spc="0">
                <a:latin typeface="Microsoft YaHei"/>
                <a:cs typeface="Microsoft YaHei"/>
              </a:rPr>
              <a:t>運用學生學習歷程檔案</a:t>
            </a:r>
            <a:r>
              <a:rPr dirty="0" smtClean="0" sz="2000" spc="-15">
                <a:latin typeface="Microsoft YaHei"/>
                <a:cs typeface="Microsoft YaHei"/>
              </a:rPr>
              <a:t>產</a:t>
            </a:r>
            <a:r>
              <a:rPr dirty="0" smtClean="0" sz="2000" spc="0">
                <a:latin typeface="Microsoft YaHei"/>
                <a:cs typeface="Microsoft YaHei"/>
              </a:rPr>
              <a:t>出升</a:t>
            </a:r>
            <a:r>
              <a:rPr dirty="0" smtClean="0" sz="2000" spc="-15">
                <a:latin typeface="Microsoft YaHei"/>
                <a:cs typeface="Microsoft YaHei"/>
              </a:rPr>
              <a:t>學</a:t>
            </a:r>
            <a:r>
              <a:rPr dirty="0" smtClean="0" sz="2000" spc="0">
                <a:latin typeface="Microsoft YaHei"/>
                <a:cs typeface="Microsoft YaHei"/>
              </a:rPr>
              <a:t>備審</a:t>
            </a:r>
            <a:r>
              <a:rPr dirty="0" smtClean="0" sz="2000" spc="-15">
                <a:latin typeface="Microsoft YaHei"/>
                <a:cs typeface="Microsoft YaHei"/>
              </a:rPr>
              <a:t>資</a:t>
            </a:r>
            <a:r>
              <a:rPr dirty="0" smtClean="0" sz="2000" spc="0">
                <a:latin typeface="Microsoft YaHei"/>
                <a:cs typeface="Microsoft YaHei"/>
              </a:rPr>
              <a:t>料有</a:t>
            </a:r>
            <a:r>
              <a:rPr dirty="0" smtClean="0" sz="2000" spc="-15">
                <a:latin typeface="Microsoft YaHei"/>
                <a:cs typeface="Microsoft YaHei"/>
              </a:rPr>
              <a:t>什</a:t>
            </a:r>
            <a:r>
              <a:rPr dirty="0" smtClean="0" sz="2000" spc="0">
                <a:latin typeface="Microsoft YaHei"/>
                <a:cs typeface="Microsoft YaHei"/>
              </a:rPr>
              <a:t>麼優</a:t>
            </a:r>
            <a:r>
              <a:rPr dirty="0" smtClean="0" sz="2000" spc="-15">
                <a:latin typeface="Microsoft YaHei"/>
                <a:cs typeface="Microsoft YaHei"/>
              </a:rPr>
              <a:t>點</a:t>
            </a:r>
            <a:r>
              <a:rPr dirty="0" smtClean="0" sz="2000" spc="0" b="1">
                <a:latin typeface="Arial Black"/>
                <a:cs typeface="Arial Black"/>
              </a:rPr>
              <a:t>?</a:t>
            </a:r>
            <a:endParaRPr sz="2000">
              <a:latin typeface="Arial Black"/>
              <a:cs typeface="Arial Black"/>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4904" y="0"/>
            <a:ext cx="60960" cy="961644"/>
          </a:xfrm>
          <a:custGeom>
            <a:avLst/>
            <a:gdLst/>
            <a:ahLst/>
            <a:cxnLst/>
            <a:rect l="l" t="t" r="r" b="b"/>
            <a:pathLst>
              <a:path w="60959" h="961644">
                <a:moveTo>
                  <a:pt x="0" y="961644"/>
                </a:moveTo>
                <a:lnTo>
                  <a:pt x="60960" y="961644"/>
                </a:lnTo>
                <a:lnTo>
                  <a:pt x="60960" y="0"/>
                </a:lnTo>
                <a:lnTo>
                  <a:pt x="0" y="0"/>
                </a:lnTo>
                <a:lnTo>
                  <a:pt x="0" y="961644"/>
                </a:lnTo>
                <a:close/>
              </a:path>
            </a:pathLst>
          </a:custGeom>
          <a:solidFill>
            <a:srgbClr val="FDA907"/>
          </a:solidFill>
        </p:spPr>
        <p:txBody>
          <a:bodyPr wrap="square" lIns="0" tIns="0" rIns="0" bIns="0" rtlCol="0">
            <a:noAutofit/>
          </a:bodyPr>
          <a:lstStyle/>
          <a:p/>
        </p:txBody>
      </p:sp>
      <p:sp>
        <p:nvSpPr>
          <p:cNvPr id="3" name="object 3"/>
          <p:cNvSpPr/>
          <p:nvPr/>
        </p:nvSpPr>
        <p:spPr>
          <a:xfrm>
            <a:off x="455676" y="0"/>
            <a:ext cx="60959" cy="961644"/>
          </a:xfrm>
          <a:custGeom>
            <a:avLst/>
            <a:gdLst/>
            <a:ahLst/>
            <a:cxnLst/>
            <a:rect l="l" t="t" r="r" b="b"/>
            <a:pathLst>
              <a:path w="60959" h="961644">
                <a:moveTo>
                  <a:pt x="0" y="961644"/>
                </a:moveTo>
                <a:lnTo>
                  <a:pt x="60959" y="961644"/>
                </a:lnTo>
                <a:lnTo>
                  <a:pt x="60959" y="0"/>
                </a:lnTo>
                <a:lnTo>
                  <a:pt x="0" y="0"/>
                </a:lnTo>
                <a:lnTo>
                  <a:pt x="0" y="961644"/>
                </a:lnTo>
                <a:close/>
              </a:path>
            </a:pathLst>
          </a:custGeom>
          <a:solidFill>
            <a:srgbClr val="FDA907"/>
          </a:solidFill>
        </p:spPr>
        <p:txBody>
          <a:bodyPr wrap="square" lIns="0" tIns="0" rIns="0" bIns="0" rtlCol="0">
            <a:noAutofit/>
          </a:bodyPr>
          <a:lstStyle/>
          <a:p/>
        </p:txBody>
      </p:sp>
      <p:sp>
        <p:nvSpPr>
          <p:cNvPr id="4" name="object 4"/>
          <p:cNvSpPr/>
          <p:nvPr/>
        </p:nvSpPr>
        <p:spPr>
          <a:xfrm>
            <a:off x="11815571" y="6617207"/>
            <a:ext cx="60972" cy="240792"/>
          </a:xfrm>
          <a:custGeom>
            <a:avLst/>
            <a:gdLst/>
            <a:ahLst/>
            <a:cxnLst/>
            <a:rect l="l" t="t" r="r" b="b"/>
            <a:pathLst>
              <a:path w="60972" h="240792">
                <a:moveTo>
                  <a:pt x="0" y="240792"/>
                </a:moveTo>
                <a:lnTo>
                  <a:pt x="60972" y="240792"/>
                </a:lnTo>
                <a:lnTo>
                  <a:pt x="60972" y="0"/>
                </a:lnTo>
                <a:lnTo>
                  <a:pt x="0" y="0"/>
                </a:lnTo>
                <a:lnTo>
                  <a:pt x="0" y="240792"/>
                </a:lnTo>
                <a:close/>
              </a:path>
            </a:pathLst>
          </a:custGeom>
          <a:solidFill>
            <a:srgbClr val="FDA907"/>
          </a:solidFill>
        </p:spPr>
        <p:txBody>
          <a:bodyPr wrap="square" lIns="0" tIns="0" rIns="0" bIns="0" rtlCol="0">
            <a:noAutofit/>
          </a:bodyPr>
          <a:lstStyle/>
          <a:p/>
        </p:txBody>
      </p:sp>
      <p:sp>
        <p:nvSpPr>
          <p:cNvPr id="5" name="object 5"/>
          <p:cNvSpPr/>
          <p:nvPr/>
        </p:nvSpPr>
        <p:spPr>
          <a:xfrm>
            <a:off x="11736323" y="6617207"/>
            <a:ext cx="60959" cy="240792"/>
          </a:xfrm>
          <a:custGeom>
            <a:avLst/>
            <a:gdLst/>
            <a:ahLst/>
            <a:cxnLst/>
            <a:rect l="l" t="t" r="r" b="b"/>
            <a:pathLst>
              <a:path w="60959" h="240792">
                <a:moveTo>
                  <a:pt x="0" y="240792"/>
                </a:moveTo>
                <a:lnTo>
                  <a:pt x="60959" y="240792"/>
                </a:lnTo>
                <a:lnTo>
                  <a:pt x="60959" y="0"/>
                </a:lnTo>
                <a:lnTo>
                  <a:pt x="0" y="0"/>
                </a:lnTo>
                <a:lnTo>
                  <a:pt x="0" y="240792"/>
                </a:lnTo>
                <a:close/>
              </a:path>
            </a:pathLst>
          </a:custGeom>
          <a:solidFill>
            <a:srgbClr val="FDA907"/>
          </a:solidFill>
        </p:spPr>
        <p:txBody>
          <a:bodyPr wrap="square" lIns="0" tIns="0" rIns="0" bIns="0" rtlCol="0">
            <a:noAutofit/>
          </a:bodyPr>
          <a:lstStyle/>
          <a:p/>
        </p:txBody>
      </p:sp>
      <p:sp>
        <p:nvSpPr>
          <p:cNvPr id="6" name="object 6"/>
          <p:cNvSpPr/>
          <p:nvPr/>
        </p:nvSpPr>
        <p:spPr>
          <a:xfrm>
            <a:off x="694944" y="908303"/>
            <a:ext cx="4680521" cy="0"/>
          </a:xfrm>
          <a:custGeom>
            <a:avLst/>
            <a:gdLst/>
            <a:ahLst/>
            <a:cxnLst/>
            <a:rect l="l" t="t" r="r" b="b"/>
            <a:pathLst>
              <a:path w="4680521" h="0">
                <a:moveTo>
                  <a:pt x="0" y="0"/>
                </a:moveTo>
                <a:lnTo>
                  <a:pt x="4680521" y="0"/>
                </a:lnTo>
              </a:path>
            </a:pathLst>
          </a:custGeom>
          <a:ln w="9144">
            <a:solidFill>
              <a:srgbClr val="DADADA"/>
            </a:solidFill>
          </a:ln>
        </p:spPr>
        <p:txBody>
          <a:bodyPr wrap="square" lIns="0" tIns="0" rIns="0" bIns="0" rtlCol="0">
            <a:noAutofit/>
          </a:bodyPr>
          <a:lstStyle/>
          <a:p/>
        </p:txBody>
      </p:sp>
      <p:sp>
        <p:nvSpPr>
          <p:cNvPr id="7" name="object 7"/>
          <p:cNvSpPr/>
          <p:nvPr/>
        </p:nvSpPr>
        <p:spPr>
          <a:xfrm>
            <a:off x="11452859" y="0"/>
            <a:ext cx="565403" cy="768096"/>
          </a:xfrm>
          <a:custGeom>
            <a:avLst/>
            <a:gdLst/>
            <a:ahLst/>
            <a:cxnLst/>
            <a:rect l="l" t="t" r="r" b="b"/>
            <a:pathLst>
              <a:path w="565403" h="768096">
                <a:moveTo>
                  <a:pt x="565404" y="0"/>
                </a:moveTo>
                <a:lnTo>
                  <a:pt x="0" y="0"/>
                </a:lnTo>
                <a:lnTo>
                  <a:pt x="0" y="614476"/>
                </a:lnTo>
                <a:lnTo>
                  <a:pt x="282702" y="768096"/>
                </a:lnTo>
                <a:lnTo>
                  <a:pt x="565404" y="614476"/>
                </a:lnTo>
                <a:lnTo>
                  <a:pt x="565404" y="0"/>
                </a:lnTo>
                <a:close/>
              </a:path>
            </a:pathLst>
          </a:custGeom>
          <a:solidFill>
            <a:srgbClr val="215968"/>
          </a:solidFill>
        </p:spPr>
        <p:txBody>
          <a:bodyPr wrap="square" lIns="0" tIns="0" rIns="0" bIns="0" rtlCol="0">
            <a:noAutofit/>
          </a:bodyPr>
          <a:lstStyle/>
          <a:p/>
        </p:txBody>
      </p:sp>
      <p:sp>
        <p:nvSpPr>
          <p:cNvPr id="8" name="object 8"/>
          <p:cNvSpPr txBox="1"/>
          <p:nvPr/>
        </p:nvSpPr>
        <p:spPr>
          <a:xfrm>
            <a:off x="11604101" y="199660"/>
            <a:ext cx="263525"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18</a:t>
            </a:r>
            <a:endParaRPr sz="1400">
              <a:latin typeface="Arial Black"/>
              <a:cs typeface="Arial Black"/>
            </a:endParaRPr>
          </a:p>
        </p:txBody>
      </p:sp>
      <p:sp>
        <p:nvSpPr>
          <p:cNvPr id="9" name="object 9"/>
          <p:cNvSpPr txBox="1"/>
          <p:nvPr/>
        </p:nvSpPr>
        <p:spPr>
          <a:xfrm>
            <a:off x="685558" y="130186"/>
            <a:ext cx="7752080" cy="500380"/>
          </a:xfrm>
          <a:prstGeom prst="rect">
            <a:avLst/>
          </a:prstGeom>
        </p:spPr>
        <p:txBody>
          <a:bodyPr wrap="square" lIns="0" tIns="0" rIns="0" bIns="0" rtlCol="0" vert="horz">
            <a:noAutofit/>
          </a:bodyPr>
          <a:lstStyle/>
          <a:p>
            <a:pPr marL="12700">
              <a:lnSpc>
                <a:spcPct val="100000"/>
              </a:lnSpc>
            </a:pPr>
            <a:r>
              <a:rPr dirty="0" smtClean="0" sz="3200" b="1">
                <a:latin typeface="Microsoft YaHei"/>
                <a:cs typeface="Microsoft YaHei"/>
              </a:rPr>
              <a:t>學習歷程檔案可以怎樣</a:t>
            </a:r>
            <a:r>
              <a:rPr dirty="0" smtClean="0" sz="3200" spc="-15" b="1">
                <a:latin typeface="Microsoft YaHei"/>
                <a:cs typeface="Microsoft YaHei"/>
              </a:rPr>
              <a:t>幫</a:t>
            </a:r>
            <a:r>
              <a:rPr dirty="0" smtClean="0" sz="3200" spc="0" b="1">
                <a:latin typeface="Microsoft YaHei"/>
                <a:cs typeface="Microsoft YaHei"/>
              </a:rPr>
              <a:t>助學</a:t>
            </a:r>
            <a:r>
              <a:rPr dirty="0" smtClean="0" sz="3200" spc="-15" b="1">
                <a:latin typeface="Microsoft YaHei"/>
                <a:cs typeface="Microsoft YaHei"/>
              </a:rPr>
              <a:t>生</a:t>
            </a:r>
            <a:r>
              <a:rPr dirty="0" smtClean="0" sz="3200" spc="0" b="1">
                <a:latin typeface="Microsoft YaHei"/>
                <a:cs typeface="Microsoft YaHei"/>
              </a:rPr>
              <a:t>生涯</a:t>
            </a:r>
            <a:r>
              <a:rPr dirty="0" smtClean="0" sz="3200" spc="-15" b="1">
                <a:latin typeface="Microsoft YaHei"/>
                <a:cs typeface="Microsoft YaHei"/>
              </a:rPr>
              <a:t>定</a:t>
            </a:r>
            <a:r>
              <a:rPr dirty="0" smtClean="0" sz="3200" spc="0" b="1">
                <a:latin typeface="Microsoft YaHei"/>
                <a:cs typeface="Microsoft YaHei"/>
              </a:rPr>
              <a:t>向？</a:t>
            </a:r>
            <a:endParaRPr sz="3200">
              <a:latin typeface="Microsoft YaHei"/>
              <a:cs typeface="Microsoft YaHei"/>
            </a:endParaRPr>
          </a:p>
        </p:txBody>
      </p:sp>
      <p:sp>
        <p:nvSpPr>
          <p:cNvPr id="10" name="object 10"/>
          <p:cNvSpPr/>
          <p:nvPr/>
        </p:nvSpPr>
        <p:spPr>
          <a:xfrm>
            <a:off x="252984" y="1383791"/>
            <a:ext cx="3808476" cy="3912107"/>
          </a:xfrm>
          <a:custGeom>
            <a:avLst/>
            <a:gdLst/>
            <a:ahLst/>
            <a:cxnLst/>
            <a:rect l="l" t="t" r="r" b="b"/>
            <a:pathLst>
              <a:path w="3808476" h="3912107">
                <a:moveTo>
                  <a:pt x="1904238" y="0"/>
                </a:moveTo>
                <a:lnTo>
                  <a:pt x="1748060" y="6484"/>
                </a:lnTo>
                <a:lnTo>
                  <a:pt x="1595359" y="25601"/>
                </a:lnTo>
                <a:lnTo>
                  <a:pt x="1446625" y="56848"/>
                </a:lnTo>
                <a:lnTo>
                  <a:pt x="1302349" y="99720"/>
                </a:lnTo>
                <a:lnTo>
                  <a:pt x="1163020" y="153716"/>
                </a:lnTo>
                <a:lnTo>
                  <a:pt x="1029128" y="218330"/>
                </a:lnTo>
                <a:lnTo>
                  <a:pt x="901164" y="293061"/>
                </a:lnTo>
                <a:lnTo>
                  <a:pt x="779617" y="377404"/>
                </a:lnTo>
                <a:lnTo>
                  <a:pt x="664978" y="470856"/>
                </a:lnTo>
                <a:lnTo>
                  <a:pt x="557736" y="572914"/>
                </a:lnTo>
                <a:lnTo>
                  <a:pt x="458382" y="683074"/>
                </a:lnTo>
                <a:lnTo>
                  <a:pt x="367405" y="800833"/>
                </a:lnTo>
                <a:lnTo>
                  <a:pt x="285297" y="925687"/>
                </a:lnTo>
                <a:lnTo>
                  <a:pt x="212546" y="1057133"/>
                </a:lnTo>
                <a:lnTo>
                  <a:pt x="149643" y="1194668"/>
                </a:lnTo>
                <a:lnTo>
                  <a:pt x="97078" y="1337789"/>
                </a:lnTo>
                <a:lnTo>
                  <a:pt x="55341" y="1485991"/>
                </a:lnTo>
                <a:lnTo>
                  <a:pt x="24923" y="1638771"/>
                </a:lnTo>
                <a:lnTo>
                  <a:pt x="6312" y="1795626"/>
                </a:lnTo>
                <a:lnTo>
                  <a:pt x="0" y="1956053"/>
                </a:lnTo>
                <a:lnTo>
                  <a:pt x="6312" y="2116481"/>
                </a:lnTo>
                <a:lnTo>
                  <a:pt x="24923" y="2273336"/>
                </a:lnTo>
                <a:lnTo>
                  <a:pt x="55341" y="2426116"/>
                </a:lnTo>
                <a:lnTo>
                  <a:pt x="97078" y="2574318"/>
                </a:lnTo>
                <a:lnTo>
                  <a:pt x="149643" y="2717439"/>
                </a:lnTo>
                <a:lnTo>
                  <a:pt x="212546" y="2854974"/>
                </a:lnTo>
                <a:lnTo>
                  <a:pt x="285297" y="2986420"/>
                </a:lnTo>
                <a:lnTo>
                  <a:pt x="367405" y="3111274"/>
                </a:lnTo>
                <a:lnTo>
                  <a:pt x="458382" y="3229033"/>
                </a:lnTo>
                <a:lnTo>
                  <a:pt x="557736" y="3339193"/>
                </a:lnTo>
                <a:lnTo>
                  <a:pt x="664978" y="3441251"/>
                </a:lnTo>
                <a:lnTo>
                  <a:pt x="779617" y="3534703"/>
                </a:lnTo>
                <a:lnTo>
                  <a:pt x="901164" y="3619046"/>
                </a:lnTo>
                <a:lnTo>
                  <a:pt x="1029128" y="3693777"/>
                </a:lnTo>
                <a:lnTo>
                  <a:pt x="1163020" y="3758391"/>
                </a:lnTo>
                <a:lnTo>
                  <a:pt x="1302349" y="3812387"/>
                </a:lnTo>
                <a:lnTo>
                  <a:pt x="1446625" y="3855259"/>
                </a:lnTo>
                <a:lnTo>
                  <a:pt x="1595359" y="3886506"/>
                </a:lnTo>
                <a:lnTo>
                  <a:pt x="1748060" y="3905623"/>
                </a:lnTo>
                <a:lnTo>
                  <a:pt x="1904238" y="3912107"/>
                </a:lnTo>
                <a:lnTo>
                  <a:pt x="2060415" y="3905623"/>
                </a:lnTo>
                <a:lnTo>
                  <a:pt x="2213116" y="3886506"/>
                </a:lnTo>
                <a:lnTo>
                  <a:pt x="2361850" y="3855259"/>
                </a:lnTo>
                <a:lnTo>
                  <a:pt x="2506126" y="3812387"/>
                </a:lnTo>
                <a:lnTo>
                  <a:pt x="2645455" y="3758391"/>
                </a:lnTo>
                <a:lnTo>
                  <a:pt x="2779347" y="3693777"/>
                </a:lnTo>
                <a:lnTo>
                  <a:pt x="2907311" y="3619046"/>
                </a:lnTo>
                <a:lnTo>
                  <a:pt x="3028858" y="3534703"/>
                </a:lnTo>
                <a:lnTo>
                  <a:pt x="3143497" y="3441251"/>
                </a:lnTo>
                <a:lnTo>
                  <a:pt x="3250739" y="3339193"/>
                </a:lnTo>
                <a:lnTo>
                  <a:pt x="3350093" y="3229033"/>
                </a:lnTo>
                <a:lnTo>
                  <a:pt x="3441070" y="3111274"/>
                </a:lnTo>
                <a:lnTo>
                  <a:pt x="3523178" y="2986420"/>
                </a:lnTo>
                <a:lnTo>
                  <a:pt x="3595929" y="2854974"/>
                </a:lnTo>
                <a:lnTo>
                  <a:pt x="3658832" y="2717439"/>
                </a:lnTo>
                <a:lnTo>
                  <a:pt x="3711397" y="2574318"/>
                </a:lnTo>
                <a:lnTo>
                  <a:pt x="3753134" y="2426116"/>
                </a:lnTo>
                <a:lnTo>
                  <a:pt x="3783552" y="2273336"/>
                </a:lnTo>
                <a:lnTo>
                  <a:pt x="3802163" y="2116481"/>
                </a:lnTo>
                <a:lnTo>
                  <a:pt x="3808476" y="1956053"/>
                </a:lnTo>
                <a:lnTo>
                  <a:pt x="3802163" y="1795626"/>
                </a:lnTo>
                <a:lnTo>
                  <a:pt x="3783552" y="1638771"/>
                </a:lnTo>
                <a:lnTo>
                  <a:pt x="3753134" y="1485991"/>
                </a:lnTo>
                <a:lnTo>
                  <a:pt x="3711397" y="1337789"/>
                </a:lnTo>
                <a:lnTo>
                  <a:pt x="3658832" y="1194668"/>
                </a:lnTo>
                <a:lnTo>
                  <a:pt x="3595929" y="1057133"/>
                </a:lnTo>
                <a:lnTo>
                  <a:pt x="3523178" y="925687"/>
                </a:lnTo>
                <a:lnTo>
                  <a:pt x="3441070" y="800833"/>
                </a:lnTo>
                <a:lnTo>
                  <a:pt x="3350093" y="683074"/>
                </a:lnTo>
                <a:lnTo>
                  <a:pt x="3250739" y="572914"/>
                </a:lnTo>
                <a:lnTo>
                  <a:pt x="3143497" y="470856"/>
                </a:lnTo>
                <a:lnTo>
                  <a:pt x="3028858" y="377404"/>
                </a:lnTo>
                <a:lnTo>
                  <a:pt x="2907311" y="293061"/>
                </a:lnTo>
                <a:lnTo>
                  <a:pt x="2779347" y="218330"/>
                </a:lnTo>
                <a:lnTo>
                  <a:pt x="2645455" y="153716"/>
                </a:lnTo>
                <a:lnTo>
                  <a:pt x="2506126" y="99720"/>
                </a:lnTo>
                <a:lnTo>
                  <a:pt x="2361850" y="56848"/>
                </a:lnTo>
                <a:lnTo>
                  <a:pt x="2213116" y="25601"/>
                </a:lnTo>
                <a:lnTo>
                  <a:pt x="2060415" y="6484"/>
                </a:lnTo>
                <a:lnTo>
                  <a:pt x="1904238" y="0"/>
                </a:lnTo>
                <a:close/>
              </a:path>
            </a:pathLst>
          </a:custGeom>
          <a:solidFill>
            <a:srgbClr val="C18002"/>
          </a:solidFill>
        </p:spPr>
        <p:txBody>
          <a:bodyPr wrap="square" lIns="0" tIns="0" rIns="0" bIns="0" rtlCol="0">
            <a:noAutofit/>
          </a:bodyPr>
          <a:lstStyle/>
          <a:p/>
        </p:txBody>
      </p:sp>
      <p:sp>
        <p:nvSpPr>
          <p:cNvPr id="11" name="object 11"/>
          <p:cNvSpPr/>
          <p:nvPr/>
        </p:nvSpPr>
        <p:spPr>
          <a:xfrm>
            <a:off x="446534" y="1699260"/>
            <a:ext cx="3429000" cy="760476"/>
          </a:xfrm>
          <a:custGeom>
            <a:avLst/>
            <a:gdLst/>
            <a:ahLst/>
            <a:cxnLst/>
            <a:rect l="l" t="t" r="r" b="b"/>
            <a:pathLst>
              <a:path w="3429000" h="760476">
                <a:moveTo>
                  <a:pt x="2796324" y="0"/>
                </a:moveTo>
                <a:lnTo>
                  <a:pt x="632675" y="0"/>
                </a:lnTo>
                <a:lnTo>
                  <a:pt x="592413" y="29205"/>
                </a:lnTo>
                <a:lnTo>
                  <a:pt x="552940" y="59452"/>
                </a:lnTo>
                <a:lnTo>
                  <a:pt x="514276" y="90722"/>
                </a:lnTo>
                <a:lnTo>
                  <a:pt x="476442" y="122996"/>
                </a:lnTo>
                <a:lnTo>
                  <a:pt x="439456" y="156255"/>
                </a:lnTo>
                <a:lnTo>
                  <a:pt x="403339" y="190481"/>
                </a:lnTo>
                <a:lnTo>
                  <a:pt x="368111" y="225653"/>
                </a:lnTo>
                <a:lnTo>
                  <a:pt x="333791" y="261754"/>
                </a:lnTo>
                <a:lnTo>
                  <a:pt x="300399" y="298765"/>
                </a:lnTo>
                <a:lnTo>
                  <a:pt x="267955" y="336665"/>
                </a:lnTo>
                <a:lnTo>
                  <a:pt x="236479" y="375438"/>
                </a:lnTo>
                <a:lnTo>
                  <a:pt x="205990" y="415062"/>
                </a:lnTo>
                <a:lnTo>
                  <a:pt x="176508" y="455520"/>
                </a:lnTo>
                <a:lnTo>
                  <a:pt x="148053" y="496793"/>
                </a:lnTo>
                <a:lnTo>
                  <a:pt x="120645" y="538861"/>
                </a:lnTo>
                <a:lnTo>
                  <a:pt x="94304" y="581707"/>
                </a:lnTo>
                <a:lnTo>
                  <a:pt x="69049" y="625310"/>
                </a:lnTo>
                <a:lnTo>
                  <a:pt x="44900" y="669651"/>
                </a:lnTo>
                <a:lnTo>
                  <a:pt x="21877" y="714713"/>
                </a:lnTo>
                <a:lnTo>
                  <a:pt x="0" y="760476"/>
                </a:lnTo>
                <a:lnTo>
                  <a:pt x="3429000" y="760476"/>
                </a:lnTo>
                <a:lnTo>
                  <a:pt x="3407122" y="714713"/>
                </a:lnTo>
                <a:lnTo>
                  <a:pt x="3384099" y="669651"/>
                </a:lnTo>
                <a:lnTo>
                  <a:pt x="3359949" y="625310"/>
                </a:lnTo>
                <a:lnTo>
                  <a:pt x="3334694" y="581707"/>
                </a:lnTo>
                <a:lnTo>
                  <a:pt x="3308352" y="538861"/>
                </a:lnTo>
                <a:lnTo>
                  <a:pt x="3280943" y="496793"/>
                </a:lnTo>
                <a:lnTo>
                  <a:pt x="3252488" y="455520"/>
                </a:lnTo>
                <a:lnTo>
                  <a:pt x="3223005" y="415062"/>
                </a:lnTo>
                <a:lnTo>
                  <a:pt x="3192516" y="375438"/>
                </a:lnTo>
                <a:lnTo>
                  <a:pt x="3161039" y="336665"/>
                </a:lnTo>
                <a:lnTo>
                  <a:pt x="3128595" y="298765"/>
                </a:lnTo>
                <a:lnTo>
                  <a:pt x="3095202" y="261754"/>
                </a:lnTo>
                <a:lnTo>
                  <a:pt x="3060882" y="225653"/>
                </a:lnTo>
                <a:lnTo>
                  <a:pt x="3025654" y="190481"/>
                </a:lnTo>
                <a:lnTo>
                  <a:pt x="2989537" y="156255"/>
                </a:lnTo>
                <a:lnTo>
                  <a:pt x="2952552" y="122996"/>
                </a:lnTo>
                <a:lnTo>
                  <a:pt x="2914719" y="90722"/>
                </a:lnTo>
                <a:lnTo>
                  <a:pt x="2876056" y="59452"/>
                </a:lnTo>
                <a:lnTo>
                  <a:pt x="2836584" y="29205"/>
                </a:lnTo>
                <a:lnTo>
                  <a:pt x="2796324" y="0"/>
                </a:lnTo>
                <a:close/>
              </a:path>
            </a:pathLst>
          </a:custGeom>
          <a:solidFill>
            <a:srgbClr val="FFFFFF"/>
          </a:solidFill>
        </p:spPr>
        <p:txBody>
          <a:bodyPr wrap="square" lIns="0" tIns="0" rIns="0" bIns="0" rtlCol="0">
            <a:noAutofit/>
          </a:bodyPr>
          <a:lstStyle/>
          <a:p/>
        </p:txBody>
      </p:sp>
      <p:sp>
        <p:nvSpPr>
          <p:cNvPr id="12" name="object 12"/>
          <p:cNvSpPr txBox="1"/>
          <p:nvPr/>
        </p:nvSpPr>
        <p:spPr>
          <a:xfrm>
            <a:off x="1260290" y="1851727"/>
            <a:ext cx="1800860" cy="438784"/>
          </a:xfrm>
          <a:prstGeom prst="rect">
            <a:avLst/>
          </a:prstGeom>
        </p:spPr>
        <p:txBody>
          <a:bodyPr wrap="square" lIns="0" tIns="0" rIns="0" bIns="0" rtlCol="0" vert="horz">
            <a:noAutofit/>
          </a:bodyPr>
          <a:lstStyle/>
          <a:p>
            <a:pPr marL="12700">
              <a:lnSpc>
                <a:spcPct val="100000"/>
              </a:lnSpc>
            </a:pPr>
            <a:r>
              <a:rPr dirty="0" smtClean="0" sz="2800" spc="-30" b="1">
                <a:solidFill>
                  <a:srgbClr val="815501"/>
                </a:solidFill>
                <a:latin typeface="Microsoft YaHei"/>
                <a:cs typeface="Microsoft YaHei"/>
              </a:rPr>
              <a:t>普通科學生</a:t>
            </a:r>
            <a:endParaRPr sz="2800">
              <a:latin typeface="Microsoft YaHei"/>
              <a:cs typeface="Microsoft YaHei"/>
            </a:endParaRPr>
          </a:p>
        </p:txBody>
      </p:sp>
      <p:sp>
        <p:nvSpPr>
          <p:cNvPr id="13" name="object 13"/>
          <p:cNvSpPr txBox="1"/>
          <p:nvPr/>
        </p:nvSpPr>
        <p:spPr>
          <a:xfrm>
            <a:off x="542969" y="2636496"/>
            <a:ext cx="3078480" cy="1230630"/>
          </a:xfrm>
          <a:prstGeom prst="rect">
            <a:avLst/>
          </a:prstGeom>
        </p:spPr>
        <p:txBody>
          <a:bodyPr wrap="square" lIns="0" tIns="0" rIns="0" bIns="0" rtlCol="0" vert="horz">
            <a:noAutofit/>
          </a:bodyPr>
          <a:lstStyle/>
          <a:p>
            <a:pPr algn="just" marL="12700" marR="12700">
              <a:lnSpc>
                <a:spcPct val="100000"/>
              </a:lnSpc>
            </a:pPr>
            <a:r>
              <a:rPr dirty="0" smtClean="0" sz="2000" b="1">
                <a:solidFill>
                  <a:srgbClr val="FFFFFF"/>
                </a:solidFill>
                <a:latin typeface="微軟正黑體"/>
                <a:cs typeface="微軟正黑體"/>
              </a:rPr>
              <a:t>透過生涯輔導、課程諮</a:t>
            </a:r>
            <a:r>
              <a:rPr dirty="0" smtClean="0" sz="2000" spc="-15" b="1">
                <a:solidFill>
                  <a:srgbClr val="FFFFFF"/>
                </a:solidFill>
                <a:latin typeface="微軟正黑體"/>
                <a:cs typeface="微軟正黑體"/>
              </a:rPr>
              <a:t>詢</a:t>
            </a:r>
            <a:r>
              <a:rPr dirty="0" smtClean="0" sz="2000" spc="0" b="1">
                <a:solidFill>
                  <a:srgbClr val="FFFFFF"/>
                </a:solidFill>
                <a:latin typeface="微軟正黑體"/>
                <a:cs typeface="微軟正黑體"/>
              </a:rPr>
              <a:t>，</a:t>
            </a:r>
            <a:r>
              <a:rPr dirty="0" smtClean="0" sz="2000" spc="0" b="1">
                <a:solidFill>
                  <a:srgbClr val="FFFFFF"/>
                </a:solidFill>
                <a:latin typeface="微軟正黑體"/>
                <a:cs typeface="微軟正黑體"/>
              </a:rPr>
              <a:t> 以及學習歷程檔案的蒐</a:t>
            </a:r>
            <a:r>
              <a:rPr dirty="0" smtClean="0" sz="2000" spc="-15" b="1">
                <a:solidFill>
                  <a:srgbClr val="FFFFFF"/>
                </a:solidFill>
                <a:latin typeface="微軟正黑體"/>
                <a:cs typeface="微軟正黑體"/>
              </a:rPr>
              <a:t>集</a:t>
            </a:r>
            <a:r>
              <a:rPr dirty="0" smtClean="0" sz="2000" spc="0" b="1">
                <a:solidFill>
                  <a:srgbClr val="FFFFFF"/>
                </a:solidFill>
                <a:latin typeface="微軟正黑體"/>
                <a:cs typeface="微軟正黑體"/>
              </a:rPr>
              <a:t>、</a:t>
            </a:r>
            <a:r>
              <a:rPr dirty="0" smtClean="0" sz="2000" spc="0" b="1">
                <a:solidFill>
                  <a:srgbClr val="FFFFFF"/>
                </a:solidFill>
                <a:latin typeface="微軟正黑體"/>
                <a:cs typeface="微軟正黑體"/>
              </a:rPr>
              <a:t> 檢視與反思，逐年定向</a:t>
            </a:r>
            <a:r>
              <a:rPr dirty="0" smtClean="0" sz="2000" spc="-15" b="1">
                <a:solidFill>
                  <a:srgbClr val="FFFFFF"/>
                </a:solidFill>
                <a:latin typeface="微軟正黑體"/>
                <a:cs typeface="微軟正黑體"/>
              </a:rPr>
              <a:t>生</a:t>
            </a:r>
            <a:r>
              <a:rPr dirty="0" smtClean="0" sz="2000" spc="0" b="1">
                <a:solidFill>
                  <a:srgbClr val="FFFFFF"/>
                </a:solidFill>
                <a:latin typeface="微軟正黑體"/>
                <a:cs typeface="微軟正黑體"/>
              </a:rPr>
              <a:t>涯</a:t>
            </a:r>
            <a:r>
              <a:rPr dirty="0" smtClean="0" sz="2000" spc="0" b="1">
                <a:solidFill>
                  <a:srgbClr val="FFFFFF"/>
                </a:solidFill>
                <a:latin typeface="微軟正黑體"/>
                <a:cs typeface="微軟正黑體"/>
              </a:rPr>
              <a:t> 及大學學群。</a:t>
            </a:r>
            <a:endParaRPr sz="2000">
              <a:latin typeface="微軟正黑體"/>
              <a:cs typeface="微軟正黑體"/>
            </a:endParaRPr>
          </a:p>
        </p:txBody>
      </p:sp>
      <p:sp>
        <p:nvSpPr>
          <p:cNvPr id="14" name="object 14"/>
          <p:cNvSpPr/>
          <p:nvPr/>
        </p:nvSpPr>
        <p:spPr>
          <a:xfrm>
            <a:off x="2523744" y="4535423"/>
            <a:ext cx="1642872" cy="864108"/>
          </a:xfrm>
          <a:custGeom>
            <a:avLst/>
            <a:gdLst/>
            <a:ahLst/>
            <a:cxnLst/>
            <a:rect l="l" t="t" r="r" b="b"/>
            <a:pathLst>
              <a:path w="1642872" h="864108">
                <a:moveTo>
                  <a:pt x="1404835" y="0"/>
                </a:moveTo>
                <a:lnTo>
                  <a:pt x="0" y="0"/>
                </a:lnTo>
                <a:lnTo>
                  <a:pt x="0" y="864108"/>
                </a:lnTo>
                <a:lnTo>
                  <a:pt x="1404835" y="864108"/>
                </a:lnTo>
                <a:lnTo>
                  <a:pt x="1642872" y="432054"/>
                </a:lnTo>
                <a:lnTo>
                  <a:pt x="1404835" y="0"/>
                </a:lnTo>
                <a:close/>
              </a:path>
            </a:pathLst>
          </a:custGeom>
          <a:solidFill>
            <a:srgbClr val="F8841D"/>
          </a:solidFill>
        </p:spPr>
        <p:txBody>
          <a:bodyPr wrap="square" lIns="0" tIns="0" rIns="0" bIns="0" rtlCol="0">
            <a:noAutofit/>
          </a:bodyPr>
          <a:lstStyle/>
          <a:p/>
        </p:txBody>
      </p:sp>
      <p:sp>
        <p:nvSpPr>
          <p:cNvPr id="15" name="object 15"/>
          <p:cNvSpPr/>
          <p:nvPr/>
        </p:nvSpPr>
        <p:spPr>
          <a:xfrm>
            <a:off x="2523744" y="4535423"/>
            <a:ext cx="1642872" cy="864108"/>
          </a:xfrm>
          <a:custGeom>
            <a:avLst/>
            <a:gdLst/>
            <a:ahLst/>
            <a:cxnLst/>
            <a:rect l="l" t="t" r="r" b="b"/>
            <a:pathLst>
              <a:path w="1642872" h="864108">
                <a:moveTo>
                  <a:pt x="0" y="0"/>
                </a:moveTo>
                <a:lnTo>
                  <a:pt x="1404835" y="0"/>
                </a:lnTo>
                <a:lnTo>
                  <a:pt x="1642872" y="432054"/>
                </a:lnTo>
                <a:lnTo>
                  <a:pt x="1404835" y="864108"/>
                </a:lnTo>
                <a:lnTo>
                  <a:pt x="0" y="864108"/>
                </a:lnTo>
                <a:lnTo>
                  <a:pt x="0" y="0"/>
                </a:lnTo>
                <a:close/>
              </a:path>
            </a:pathLst>
          </a:custGeom>
          <a:ln w="88392">
            <a:solidFill>
              <a:srgbClr val="546E7A"/>
            </a:solidFill>
          </a:ln>
        </p:spPr>
        <p:txBody>
          <a:bodyPr wrap="square" lIns="0" tIns="0" rIns="0" bIns="0" rtlCol="0">
            <a:noAutofit/>
          </a:bodyPr>
          <a:lstStyle/>
          <a:p/>
        </p:txBody>
      </p:sp>
      <p:sp>
        <p:nvSpPr>
          <p:cNvPr id="16" name="object 16"/>
          <p:cNvSpPr/>
          <p:nvPr/>
        </p:nvSpPr>
        <p:spPr>
          <a:xfrm>
            <a:off x="1281683" y="4535423"/>
            <a:ext cx="1548384" cy="864108"/>
          </a:xfrm>
          <a:custGeom>
            <a:avLst/>
            <a:gdLst/>
            <a:ahLst/>
            <a:cxnLst/>
            <a:rect l="l" t="t" r="r" b="b"/>
            <a:pathLst>
              <a:path w="1548384" h="864108">
                <a:moveTo>
                  <a:pt x="1310601" y="0"/>
                </a:moveTo>
                <a:lnTo>
                  <a:pt x="0" y="0"/>
                </a:lnTo>
                <a:lnTo>
                  <a:pt x="0" y="864108"/>
                </a:lnTo>
                <a:lnTo>
                  <a:pt x="1310601" y="864108"/>
                </a:lnTo>
                <a:lnTo>
                  <a:pt x="1548384" y="432054"/>
                </a:lnTo>
                <a:lnTo>
                  <a:pt x="1310601" y="0"/>
                </a:lnTo>
                <a:close/>
              </a:path>
            </a:pathLst>
          </a:custGeom>
          <a:solidFill>
            <a:srgbClr val="9BBB40"/>
          </a:solidFill>
        </p:spPr>
        <p:txBody>
          <a:bodyPr wrap="square" lIns="0" tIns="0" rIns="0" bIns="0" rtlCol="0">
            <a:noAutofit/>
          </a:bodyPr>
          <a:lstStyle/>
          <a:p/>
        </p:txBody>
      </p:sp>
      <p:sp>
        <p:nvSpPr>
          <p:cNvPr id="17" name="object 17"/>
          <p:cNvSpPr/>
          <p:nvPr/>
        </p:nvSpPr>
        <p:spPr>
          <a:xfrm>
            <a:off x="1281683" y="4535423"/>
            <a:ext cx="1548384" cy="864108"/>
          </a:xfrm>
          <a:custGeom>
            <a:avLst/>
            <a:gdLst/>
            <a:ahLst/>
            <a:cxnLst/>
            <a:rect l="l" t="t" r="r" b="b"/>
            <a:pathLst>
              <a:path w="1548384" h="864108">
                <a:moveTo>
                  <a:pt x="0" y="0"/>
                </a:moveTo>
                <a:lnTo>
                  <a:pt x="1310601" y="0"/>
                </a:lnTo>
                <a:lnTo>
                  <a:pt x="1548384" y="432054"/>
                </a:lnTo>
                <a:lnTo>
                  <a:pt x="1310601" y="864108"/>
                </a:lnTo>
                <a:lnTo>
                  <a:pt x="0" y="864108"/>
                </a:lnTo>
                <a:lnTo>
                  <a:pt x="0" y="0"/>
                </a:lnTo>
                <a:close/>
              </a:path>
            </a:pathLst>
          </a:custGeom>
          <a:ln w="88392">
            <a:solidFill>
              <a:srgbClr val="546E7A"/>
            </a:solidFill>
          </a:ln>
        </p:spPr>
        <p:txBody>
          <a:bodyPr wrap="square" lIns="0" tIns="0" rIns="0" bIns="0" rtlCol="0">
            <a:noAutofit/>
          </a:bodyPr>
          <a:lstStyle/>
          <a:p/>
        </p:txBody>
      </p:sp>
      <p:sp>
        <p:nvSpPr>
          <p:cNvPr id="18" name="object 18"/>
          <p:cNvSpPr/>
          <p:nvPr/>
        </p:nvSpPr>
        <p:spPr>
          <a:xfrm>
            <a:off x="152400" y="4535423"/>
            <a:ext cx="1394460" cy="864108"/>
          </a:xfrm>
          <a:custGeom>
            <a:avLst/>
            <a:gdLst/>
            <a:ahLst/>
            <a:cxnLst/>
            <a:rect l="l" t="t" r="r" b="b"/>
            <a:pathLst>
              <a:path w="1394460" h="864108">
                <a:moveTo>
                  <a:pt x="1156423" y="0"/>
                </a:moveTo>
                <a:lnTo>
                  <a:pt x="0" y="0"/>
                </a:lnTo>
                <a:lnTo>
                  <a:pt x="0" y="864108"/>
                </a:lnTo>
                <a:lnTo>
                  <a:pt x="1156423" y="864108"/>
                </a:lnTo>
                <a:lnTo>
                  <a:pt x="1394460" y="432054"/>
                </a:lnTo>
                <a:lnTo>
                  <a:pt x="1156423" y="0"/>
                </a:lnTo>
                <a:close/>
              </a:path>
            </a:pathLst>
          </a:custGeom>
          <a:solidFill>
            <a:srgbClr val="5EC6D3"/>
          </a:solidFill>
        </p:spPr>
        <p:txBody>
          <a:bodyPr wrap="square" lIns="0" tIns="0" rIns="0" bIns="0" rtlCol="0">
            <a:noAutofit/>
          </a:bodyPr>
          <a:lstStyle/>
          <a:p/>
        </p:txBody>
      </p:sp>
      <p:sp>
        <p:nvSpPr>
          <p:cNvPr id="19" name="object 19"/>
          <p:cNvSpPr/>
          <p:nvPr/>
        </p:nvSpPr>
        <p:spPr>
          <a:xfrm>
            <a:off x="152400" y="4535423"/>
            <a:ext cx="1394460" cy="864108"/>
          </a:xfrm>
          <a:custGeom>
            <a:avLst/>
            <a:gdLst/>
            <a:ahLst/>
            <a:cxnLst/>
            <a:rect l="l" t="t" r="r" b="b"/>
            <a:pathLst>
              <a:path w="1394460" h="864108">
                <a:moveTo>
                  <a:pt x="0" y="0"/>
                </a:moveTo>
                <a:lnTo>
                  <a:pt x="1156423" y="0"/>
                </a:lnTo>
                <a:lnTo>
                  <a:pt x="1394460" y="432054"/>
                </a:lnTo>
                <a:lnTo>
                  <a:pt x="1156423" y="864108"/>
                </a:lnTo>
                <a:lnTo>
                  <a:pt x="0" y="864108"/>
                </a:lnTo>
                <a:lnTo>
                  <a:pt x="0" y="0"/>
                </a:lnTo>
                <a:close/>
              </a:path>
            </a:pathLst>
          </a:custGeom>
          <a:ln w="88392">
            <a:solidFill>
              <a:srgbClr val="546E7A"/>
            </a:solidFill>
          </a:ln>
        </p:spPr>
        <p:txBody>
          <a:bodyPr wrap="square" lIns="0" tIns="0" rIns="0" bIns="0" rtlCol="0">
            <a:noAutofit/>
          </a:bodyPr>
          <a:lstStyle/>
          <a:p/>
        </p:txBody>
      </p:sp>
      <p:sp>
        <p:nvSpPr>
          <p:cNvPr id="20" name="object 20"/>
          <p:cNvSpPr/>
          <p:nvPr/>
        </p:nvSpPr>
        <p:spPr>
          <a:xfrm>
            <a:off x="1324355" y="4831153"/>
            <a:ext cx="312109" cy="272307"/>
          </a:xfrm>
          <a:custGeom>
            <a:avLst/>
            <a:gdLst/>
            <a:ahLst/>
            <a:cxnLst/>
            <a:rect l="l" t="t" r="r" b="b"/>
            <a:pathLst>
              <a:path w="312109" h="272307">
                <a:moveTo>
                  <a:pt x="151015" y="0"/>
                </a:moveTo>
                <a:lnTo>
                  <a:pt x="105935" y="7143"/>
                </a:lnTo>
                <a:lnTo>
                  <a:pt x="66377" y="24721"/>
                </a:lnTo>
                <a:lnTo>
                  <a:pt x="34334" y="50993"/>
                </a:lnTo>
                <a:lnTo>
                  <a:pt x="11802" y="84217"/>
                </a:lnTo>
                <a:lnTo>
                  <a:pt x="774" y="122654"/>
                </a:lnTo>
                <a:lnTo>
                  <a:pt x="0" y="136324"/>
                </a:lnTo>
                <a:lnTo>
                  <a:pt x="5" y="137494"/>
                </a:lnTo>
                <a:lnTo>
                  <a:pt x="6610" y="175495"/>
                </a:lnTo>
                <a:lnTo>
                  <a:pt x="24765" y="209278"/>
                </a:lnTo>
                <a:lnTo>
                  <a:pt x="53129" y="237312"/>
                </a:lnTo>
                <a:lnTo>
                  <a:pt x="90360" y="258064"/>
                </a:lnTo>
                <a:lnTo>
                  <a:pt x="135116" y="270002"/>
                </a:lnTo>
                <a:lnTo>
                  <a:pt x="168470" y="272307"/>
                </a:lnTo>
                <a:lnTo>
                  <a:pt x="183359" y="270658"/>
                </a:lnTo>
                <a:lnTo>
                  <a:pt x="224933" y="258642"/>
                </a:lnTo>
                <a:lnTo>
                  <a:pt x="260436" y="237032"/>
                </a:lnTo>
                <a:lnTo>
                  <a:pt x="288027" y="207130"/>
                </a:lnTo>
                <a:lnTo>
                  <a:pt x="305865" y="170238"/>
                </a:lnTo>
                <a:lnTo>
                  <a:pt x="312109" y="127657"/>
                </a:lnTo>
                <a:lnTo>
                  <a:pt x="310421" y="114473"/>
                </a:lnTo>
                <a:lnTo>
                  <a:pt x="297141" y="77622"/>
                </a:lnTo>
                <a:lnTo>
                  <a:pt x="272859" y="46102"/>
                </a:lnTo>
                <a:lnTo>
                  <a:pt x="239276" y="21561"/>
                </a:lnTo>
                <a:lnTo>
                  <a:pt x="198094" y="5644"/>
                </a:lnTo>
                <a:lnTo>
                  <a:pt x="151015" y="0"/>
                </a:lnTo>
                <a:close/>
              </a:path>
            </a:pathLst>
          </a:custGeom>
          <a:solidFill>
            <a:srgbClr val="9BBB40"/>
          </a:solidFill>
        </p:spPr>
        <p:txBody>
          <a:bodyPr wrap="square" lIns="0" tIns="0" rIns="0" bIns="0" rtlCol="0">
            <a:noAutofit/>
          </a:bodyPr>
          <a:lstStyle/>
          <a:p/>
        </p:txBody>
      </p:sp>
      <p:sp>
        <p:nvSpPr>
          <p:cNvPr id="21" name="object 21"/>
          <p:cNvSpPr/>
          <p:nvPr/>
        </p:nvSpPr>
        <p:spPr>
          <a:xfrm>
            <a:off x="1324355" y="4831153"/>
            <a:ext cx="312109" cy="272307"/>
          </a:xfrm>
          <a:custGeom>
            <a:avLst/>
            <a:gdLst/>
            <a:ahLst/>
            <a:cxnLst/>
            <a:rect l="l" t="t" r="r" b="b"/>
            <a:pathLst>
              <a:path w="312109" h="272307">
                <a:moveTo>
                  <a:pt x="0" y="136324"/>
                </a:moveTo>
                <a:lnTo>
                  <a:pt x="6749" y="96536"/>
                </a:lnTo>
                <a:lnTo>
                  <a:pt x="25668" y="61381"/>
                </a:lnTo>
                <a:lnTo>
                  <a:pt x="54763" y="32598"/>
                </a:lnTo>
                <a:lnTo>
                  <a:pt x="92037" y="11929"/>
                </a:lnTo>
                <a:lnTo>
                  <a:pt x="135498" y="1114"/>
                </a:lnTo>
                <a:lnTo>
                  <a:pt x="151015" y="0"/>
                </a:lnTo>
                <a:lnTo>
                  <a:pt x="167258" y="638"/>
                </a:lnTo>
                <a:lnTo>
                  <a:pt x="212561" y="9890"/>
                </a:lnTo>
                <a:lnTo>
                  <a:pt x="251399" y="28864"/>
                </a:lnTo>
                <a:lnTo>
                  <a:pt x="282070" y="55915"/>
                </a:lnTo>
                <a:lnTo>
                  <a:pt x="302874" y="89395"/>
                </a:lnTo>
                <a:lnTo>
                  <a:pt x="312109" y="127657"/>
                </a:lnTo>
                <a:lnTo>
                  <a:pt x="311429" y="142402"/>
                </a:lnTo>
                <a:lnTo>
                  <a:pt x="301116" y="183232"/>
                </a:lnTo>
                <a:lnTo>
                  <a:pt x="279822" y="217939"/>
                </a:lnTo>
                <a:lnTo>
                  <a:pt x="249390" y="245221"/>
                </a:lnTo>
                <a:lnTo>
                  <a:pt x="211658" y="263778"/>
                </a:lnTo>
                <a:lnTo>
                  <a:pt x="168470" y="272307"/>
                </a:lnTo>
                <a:lnTo>
                  <a:pt x="151474" y="271757"/>
                </a:lnTo>
                <a:lnTo>
                  <a:pt x="104509" y="263098"/>
                </a:lnTo>
                <a:lnTo>
                  <a:pt x="64621" y="245114"/>
                </a:lnTo>
                <a:lnTo>
                  <a:pt x="33152" y="219337"/>
                </a:lnTo>
                <a:lnTo>
                  <a:pt x="11444" y="187300"/>
                </a:lnTo>
                <a:lnTo>
                  <a:pt x="840" y="150535"/>
                </a:lnTo>
                <a:lnTo>
                  <a:pt x="0" y="136324"/>
                </a:lnTo>
                <a:close/>
              </a:path>
            </a:pathLst>
          </a:custGeom>
          <a:ln w="76200">
            <a:solidFill>
              <a:srgbClr val="546E7A"/>
            </a:solidFill>
          </a:ln>
        </p:spPr>
        <p:txBody>
          <a:bodyPr wrap="square" lIns="0" tIns="0" rIns="0" bIns="0" rtlCol="0">
            <a:noAutofit/>
          </a:bodyPr>
          <a:lstStyle/>
          <a:p/>
        </p:txBody>
      </p:sp>
      <p:sp>
        <p:nvSpPr>
          <p:cNvPr id="22" name="object 22"/>
          <p:cNvSpPr/>
          <p:nvPr/>
        </p:nvSpPr>
        <p:spPr>
          <a:xfrm>
            <a:off x="2575560" y="4831153"/>
            <a:ext cx="312109" cy="272307"/>
          </a:xfrm>
          <a:custGeom>
            <a:avLst/>
            <a:gdLst/>
            <a:ahLst/>
            <a:cxnLst/>
            <a:rect l="l" t="t" r="r" b="b"/>
            <a:pathLst>
              <a:path w="312109" h="272307">
                <a:moveTo>
                  <a:pt x="151015" y="0"/>
                </a:moveTo>
                <a:lnTo>
                  <a:pt x="105935" y="7143"/>
                </a:lnTo>
                <a:lnTo>
                  <a:pt x="66377" y="24721"/>
                </a:lnTo>
                <a:lnTo>
                  <a:pt x="34334" y="50993"/>
                </a:lnTo>
                <a:lnTo>
                  <a:pt x="11802" y="84217"/>
                </a:lnTo>
                <a:lnTo>
                  <a:pt x="774" y="122654"/>
                </a:lnTo>
                <a:lnTo>
                  <a:pt x="0" y="136324"/>
                </a:lnTo>
                <a:lnTo>
                  <a:pt x="5" y="137494"/>
                </a:lnTo>
                <a:lnTo>
                  <a:pt x="6610" y="175495"/>
                </a:lnTo>
                <a:lnTo>
                  <a:pt x="24765" y="209278"/>
                </a:lnTo>
                <a:lnTo>
                  <a:pt x="53129" y="237312"/>
                </a:lnTo>
                <a:lnTo>
                  <a:pt x="90360" y="258064"/>
                </a:lnTo>
                <a:lnTo>
                  <a:pt x="135116" y="270002"/>
                </a:lnTo>
                <a:lnTo>
                  <a:pt x="168470" y="272307"/>
                </a:lnTo>
                <a:lnTo>
                  <a:pt x="183359" y="270658"/>
                </a:lnTo>
                <a:lnTo>
                  <a:pt x="224933" y="258642"/>
                </a:lnTo>
                <a:lnTo>
                  <a:pt x="260436" y="237032"/>
                </a:lnTo>
                <a:lnTo>
                  <a:pt x="288027" y="207130"/>
                </a:lnTo>
                <a:lnTo>
                  <a:pt x="305865" y="170238"/>
                </a:lnTo>
                <a:lnTo>
                  <a:pt x="312109" y="127657"/>
                </a:lnTo>
                <a:lnTo>
                  <a:pt x="310421" y="114473"/>
                </a:lnTo>
                <a:lnTo>
                  <a:pt x="297141" y="77622"/>
                </a:lnTo>
                <a:lnTo>
                  <a:pt x="272859" y="46102"/>
                </a:lnTo>
                <a:lnTo>
                  <a:pt x="239276" y="21561"/>
                </a:lnTo>
                <a:lnTo>
                  <a:pt x="198094" y="5644"/>
                </a:lnTo>
                <a:lnTo>
                  <a:pt x="151015" y="0"/>
                </a:lnTo>
                <a:close/>
              </a:path>
            </a:pathLst>
          </a:custGeom>
          <a:solidFill>
            <a:srgbClr val="F8841D"/>
          </a:solidFill>
        </p:spPr>
        <p:txBody>
          <a:bodyPr wrap="square" lIns="0" tIns="0" rIns="0" bIns="0" rtlCol="0">
            <a:noAutofit/>
          </a:bodyPr>
          <a:lstStyle/>
          <a:p/>
        </p:txBody>
      </p:sp>
      <p:sp>
        <p:nvSpPr>
          <p:cNvPr id="23" name="object 23"/>
          <p:cNvSpPr/>
          <p:nvPr/>
        </p:nvSpPr>
        <p:spPr>
          <a:xfrm>
            <a:off x="2575560" y="4831153"/>
            <a:ext cx="312109" cy="272307"/>
          </a:xfrm>
          <a:custGeom>
            <a:avLst/>
            <a:gdLst/>
            <a:ahLst/>
            <a:cxnLst/>
            <a:rect l="l" t="t" r="r" b="b"/>
            <a:pathLst>
              <a:path w="312109" h="272307">
                <a:moveTo>
                  <a:pt x="0" y="136324"/>
                </a:moveTo>
                <a:lnTo>
                  <a:pt x="6749" y="96536"/>
                </a:lnTo>
                <a:lnTo>
                  <a:pt x="25668" y="61381"/>
                </a:lnTo>
                <a:lnTo>
                  <a:pt x="54763" y="32598"/>
                </a:lnTo>
                <a:lnTo>
                  <a:pt x="92037" y="11929"/>
                </a:lnTo>
                <a:lnTo>
                  <a:pt x="135498" y="1114"/>
                </a:lnTo>
                <a:lnTo>
                  <a:pt x="151015" y="0"/>
                </a:lnTo>
                <a:lnTo>
                  <a:pt x="167258" y="638"/>
                </a:lnTo>
                <a:lnTo>
                  <a:pt x="212561" y="9890"/>
                </a:lnTo>
                <a:lnTo>
                  <a:pt x="251399" y="28864"/>
                </a:lnTo>
                <a:lnTo>
                  <a:pt x="282070" y="55915"/>
                </a:lnTo>
                <a:lnTo>
                  <a:pt x="302874" y="89395"/>
                </a:lnTo>
                <a:lnTo>
                  <a:pt x="312109" y="127657"/>
                </a:lnTo>
                <a:lnTo>
                  <a:pt x="311429" y="142402"/>
                </a:lnTo>
                <a:lnTo>
                  <a:pt x="301116" y="183232"/>
                </a:lnTo>
                <a:lnTo>
                  <a:pt x="279822" y="217939"/>
                </a:lnTo>
                <a:lnTo>
                  <a:pt x="249390" y="245221"/>
                </a:lnTo>
                <a:lnTo>
                  <a:pt x="211658" y="263778"/>
                </a:lnTo>
                <a:lnTo>
                  <a:pt x="168470" y="272307"/>
                </a:lnTo>
                <a:lnTo>
                  <a:pt x="151474" y="271757"/>
                </a:lnTo>
                <a:lnTo>
                  <a:pt x="104509" y="263098"/>
                </a:lnTo>
                <a:lnTo>
                  <a:pt x="64621" y="245114"/>
                </a:lnTo>
                <a:lnTo>
                  <a:pt x="33152" y="219337"/>
                </a:lnTo>
                <a:lnTo>
                  <a:pt x="11444" y="187300"/>
                </a:lnTo>
                <a:lnTo>
                  <a:pt x="840" y="150535"/>
                </a:lnTo>
                <a:lnTo>
                  <a:pt x="0" y="136324"/>
                </a:lnTo>
                <a:close/>
              </a:path>
            </a:pathLst>
          </a:custGeom>
          <a:ln w="76200">
            <a:solidFill>
              <a:srgbClr val="546E7A"/>
            </a:solidFill>
          </a:ln>
        </p:spPr>
        <p:txBody>
          <a:bodyPr wrap="square" lIns="0" tIns="0" rIns="0" bIns="0" rtlCol="0">
            <a:noAutofit/>
          </a:bodyPr>
          <a:lstStyle/>
          <a:p/>
        </p:txBody>
      </p:sp>
      <p:sp>
        <p:nvSpPr>
          <p:cNvPr id="24" name="object 24"/>
          <p:cNvSpPr/>
          <p:nvPr/>
        </p:nvSpPr>
        <p:spPr>
          <a:xfrm>
            <a:off x="1374645" y="4927091"/>
            <a:ext cx="100584" cy="67056"/>
          </a:xfrm>
          <a:custGeom>
            <a:avLst/>
            <a:gdLst/>
            <a:ahLst/>
            <a:cxnLst/>
            <a:rect l="l" t="t" r="r" b="b"/>
            <a:pathLst>
              <a:path w="100584" h="67055">
                <a:moveTo>
                  <a:pt x="69926" y="0"/>
                </a:moveTo>
                <a:lnTo>
                  <a:pt x="34455" y="0"/>
                </a:lnTo>
                <a:lnTo>
                  <a:pt x="30657" y="609"/>
                </a:lnTo>
                <a:lnTo>
                  <a:pt x="26873" y="1511"/>
                </a:lnTo>
                <a:lnTo>
                  <a:pt x="19977" y="3924"/>
                </a:lnTo>
                <a:lnTo>
                  <a:pt x="17221" y="5435"/>
                </a:lnTo>
                <a:lnTo>
                  <a:pt x="14122" y="7848"/>
                </a:lnTo>
                <a:lnTo>
                  <a:pt x="11709" y="9664"/>
                </a:lnTo>
                <a:lnTo>
                  <a:pt x="685" y="30200"/>
                </a:lnTo>
                <a:lnTo>
                  <a:pt x="0" y="33527"/>
                </a:lnTo>
                <a:lnTo>
                  <a:pt x="685" y="36855"/>
                </a:lnTo>
                <a:lnTo>
                  <a:pt x="1041" y="40170"/>
                </a:lnTo>
                <a:lnTo>
                  <a:pt x="1727" y="43192"/>
                </a:lnTo>
                <a:lnTo>
                  <a:pt x="3098" y="46520"/>
                </a:lnTo>
                <a:lnTo>
                  <a:pt x="4825" y="49542"/>
                </a:lnTo>
                <a:lnTo>
                  <a:pt x="8953" y="54978"/>
                </a:lnTo>
                <a:lnTo>
                  <a:pt x="11709" y="57086"/>
                </a:lnTo>
                <a:lnTo>
                  <a:pt x="14122" y="59207"/>
                </a:lnTo>
                <a:lnTo>
                  <a:pt x="38582" y="67055"/>
                </a:lnTo>
                <a:lnTo>
                  <a:pt x="66141" y="67055"/>
                </a:lnTo>
                <a:lnTo>
                  <a:pt x="90246" y="59207"/>
                </a:lnTo>
                <a:lnTo>
                  <a:pt x="93357" y="57086"/>
                </a:lnTo>
                <a:lnTo>
                  <a:pt x="95415" y="55270"/>
                </a:lnTo>
                <a:lnTo>
                  <a:pt x="97142" y="52857"/>
                </a:lnTo>
                <a:lnTo>
                  <a:pt x="97654" y="52260"/>
                </a:lnTo>
                <a:lnTo>
                  <a:pt x="38582" y="52260"/>
                </a:lnTo>
                <a:lnTo>
                  <a:pt x="34099" y="51955"/>
                </a:lnTo>
                <a:lnTo>
                  <a:pt x="17221" y="33527"/>
                </a:lnTo>
                <a:lnTo>
                  <a:pt x="17564" y="29908"/>
                </a:lnTo>
                <a:lnTo>
                  <a:pt x="38582" y="14795"/>
                </a:lnTo>
                <a:lnTo>
                  <a:pt x="97596" y="14795"/>
                </a:lnTo>
                <a:lnTo>
                  <a:pt x="97142" y="14198"/>
                </a:lnTo>
                <a:lnTo>
                  <a:pt x="95415" y="11785"/>
                </a:lnTo>
                <a:lnTo>
                  <a:pt x="93357" y="9664"/>
                </a:lnTo>
                <a:lnTo>
                  <a:pt x="90246" y="7848"/>
                </a:lnTo>
                <a:lnTo>
                  <a:pt x="87502" y="5435"/>
                </a:lnTo>
                <a:lnTo>
                  <a:pt x="84391" y="3924"/>
                </a:lnTo>
                <a:lnTo>
                  <a:pt x="77508" y="1511"/>
                </a:lnTo>
                <a:lnTo>
                  <a:pt x="73723" y="609"/>
                </a:lnTo>
                <a:lnTo>
                  <a:pt x="69926" y="0"/>
                </a:lnTo>
                <a:close/>
              </a:path>
              <a:path w="100584" h="67055">
                <a:moveTo>
                  <a:pt x="100583" y="47726"/>
                </a:moveTo>
                <a:lnTo>
                  <a:pt x="79921" y="47726"/>
                </a:lnTo>
                <a:lnTo>
                  <a:pt x="76822" y="49542"/>
                </a:lnTo>
                <a:lnTo>
                  <a:pt x="73367" y="51041"/>
                </a:lnTo>
                <a:lnTo>
                  <a:pt x="69926" y="51955"/>
                </a:lnTo>
                <a:lnTo>
                  <a:pt x="66141" y="52260"/>
                </a:lnTo>
                <a:lnTo>
                  <a:pt x="97654" y="52260"/>
                </a:lnTo>
                <a:lnTo>
                  <a:pt x="99212" y="50444"/>
                </a:lnTo>
                <a:lnTo>
                  <a:pt x="100583" y="47726"/>
                </a:lnTo>
                <a:close/>
              </a:path>
              <a:path w="100584" h="67055">
                <a:moveTo>
                  <a:pt x="97596" y="14795"/>
                </a:moveTo>
                <a:lnTo>
                  <a:pt x="66141" y="14795"/>
                </a:lnTo>
                <a:lnTo>
                  <a:pt x="69926" y="15405"/>
                </a:lnTo>
                <a:lnTo>
                  <a:pt x="73367" y="16014"/>
                </a:lnTo>
                <a:lnTo>
                  <a:pt x="76822" y="17513"/>
                </a:lnTo>
                <a:lnTo>
                  <a:pt x="79921" y="19024"/>
                </a:lnTo>
                <a:lnTo>
                  <a:pt x="100583" y="19024"/>
                </a:lnTo>
                <a:lnTo>
                  <a:pt x="99212" y="16916"/>
                </a:lnTo>
                <a:lnTo>
                  <a:pt x="97596" y="14795"/>
                </a:lnTo>
                <a:close/>
              </a:path>
            </a:pathLst>
          </a:custGeom>
          <a:solidFill>
            <a:srgbClr val="FFFFFF"/>
          </a:solidFill>
        </p:spPr>
        <p:txBody>
          <a:bodyPr wrap="square" lIns="0" tIns="0" rIns="0" bIns="0" rtlCol="0">
            <a:noAutofit/>
          </a:bodyPr>
          <a:lstStyle/>
          <a:p/>
        </p:txBody>
      </p:sp>
      <p:sp>
        <p:nvSpPr>
          <p:cNvPr id="25" name="object 25"/>
          <p:cNvSpPr/>
          <p:nvPr/>
        </p:nvSpPr>
        <p:spPr>
          <a:xfrm>
            <a:off x="1491999" y="4927091"/>
            <a:ext cx="100584" cy="67056"/>
          </a:xfrm>
          <a:custGeom>
            <a:avLst/>
            <a:gdLst/>
            <a:ahLst/>
            <a:cxnLst/>
            <a:rect l="l" t="t" r="r" b="b"/>
            <a:pathLst>
              <a:path w="100584" h="67055">
                <a:moveTo>
                  <a:pt x="21005" y="47726"/>
                </a:moveTo>
                <a:lnTo>
                  <a:pt x="0" y="47726"/>
                </a:lnTo>
                <a:lnTo>
                  <a:pt x="1371" y="50444"/>
                </a:lnTo>
                <a:lnTo>
                  <a:pt x="3098" y="52857"/>
                </a:lnTo>
                <a:lnTo>
                  <a:pt x="5168" y="55270"/>
                </a:lnTo>
                <a:lnTo>
                  <a:pt x="7226" y="57086"/>
                </a:lnTo>
                <a:lnTo>
                  <a:pt x="10325" y="59207"/>
                </a:lnTo>
                <a:lnTo>
                  <a:pt x="13081" y="61315"/>
                </a:lnTo>
                <a:lnTo>
                  <a:pt x="34442" y="67055"/>
                </a:lnTo>
                <a:lnTo>
                  <a:pt x="62344" y="67055"/>
                </a:lnTo>
                <a:lnTo>
                  <a:pt x="69926" y="66446"/>
                </a:lnTo>
                <a:lnTo>
                  <a:pt x="73367" y="65544"/>
                </a:lnTo>
                <a:lnTo>
                  <a:pt x="77152" y="64642"/>
                </a:lnTo>
                <a:lnTo>
                  <a:pt x="80606" y="63131"/>
                </a:lnTo>
                <a:lnTo>
                  <a:pt x="83362" y="61315"/>
                </a:lnTo>
                <a:lnTo>
                  <a:pt x="86461" y="59207"/>
                </a:lnTo>
                <a:lnTo>
                  <a:pt x="88861" y="57086"/>
                </a:lnTo>
                <a:lnTo>
                  <a:pt x="91617" y="54978"/>
                </a:lnTo>
                <a:lnTo>
                  <a:pt x="93687" y="52260"/>
                </a:lnTo>
                <a:lnTo>
                  <a:pt x="34442" y="52260"/>
                </a:lnTo>
                <a:lnTo>
                  <a:pt x="30657" y="51955"/>
                </a:lnTo>
                <a:lnTo>
                  <a:pt x="27203" y="51041"/>
                </a:lnTo>
                <a:lnTo>
                  <a:pt x="23761" y="49542"/>
                </a:lnTo>
                <a:lnTo>
                  <a:pt x="21005" y="47726"/>
                </a:lnTo>
                <a:close/>
              </a:path>
              <a:path w="100584" h="67055">
                <a:moveTo>
                  <a:pt x="93687" y="14795"/>
                </a:moveTo>
                <a:lnTo>
                  <a:pt x="62344" y="14795"/>
                </a:lnTo>
                <a:lnTo>
                  <a:pt x="66471" y="15405"/>
                </a:lnTo>
                <a:lnTo>
                  <a:pt x="70269" y="16306"/>
                </a:lnTo>
                <a:lnTo>
                  <a:pt x="83362" y="33527"/>
                </a:lnTo>
                <a:lnTo>
                  <a:pt x="83007" y="37452"/>
                </a:lnTo>
                <a:lnTo>
                  <a:pt x="62344" y="52260"/>
                </a:lnTo>
                <a:lnTo>
                  <a:pt x="93687" y="52260"/>
                </a:lnTo>
                <a:lnTo>
                  <a:pt x="100584" y="33527"/>
                </a:lnTo>
                <a:lnTo>
                  <a:pt x="100241" y="30200"/>
                </a:lnTo>
                <a:lnTo>
                  <a:pt x="98856" y="23558"/>
                </a:lnTo>
                <a:lnTo>
                  <a:pt x="97485" y="20535"/>
                </a:lnTo>
                <a:lnTo>
                  <a:pt x="95758" y="17513"/>
                </a:lnTo>
                <a:lnTo>
                  <a:pt x="93687" y="14795"/>
                </a:lnTo>
                <a:close/>
              </a:path>
              <a:path w="100584" h="67055">
                <a:moveTo>
                  <a:pt x="66128" y="0"/>
                </a:moveTo>
                <a:lnTo>
                  <a:pt x="30657" y="0"/>
                </a:lnTo>
                <a:lnTo>
                  <a:pt x="26860" y="609"/>
                </a:lnTo>
                <a:lnTo>
                  <a:pt x="23075" y="1511"/>
                </a:lnTo>
                <a:lnTo>
                  <a:pt x="16179" y="3924"/>
                </a:lnTo>
                <a:lnTo>
                  <a:pt x="13081" y="5435"/>
                </a:lnTo>
                <a:lnTo>
                  <a:pt x="10325" y="7848"/>
                </a:lnTo>
                <a:lnTo>
                  <a:pt x="7226" y="9664"/>
                </a:lnTo>
                <a:lnTo>
                  <a:pt x="5168" y="11785"/>
                </a:lnTo>
                <a:lnTo>
                  <a:pt x="3098" y="14198"/>
                </a:lnTo>
                <a:lnTo>
                  <a:pt x="1371" y="16916"/>
                </a:lnTo>
                <a:lnTo>
                  <a:pt x="0" y="19024"/>
                </a:lnTo>
                <a:lnTo>
                  <a:pt x="21005" y="19024"/>
                </a:lnTo>
                <a:lnTo>
                  <a:pt x="23761" y="17513"/>
                </a:lnTo>
                <a:lnTo>
                  <a:pt x="27203" y="16014"/>
                </a:lnTo>
                <a:lnTo>
                  <a:pt x="30657" y="15405"/>
                </a:lnTo>
                <a:lnTo>
                  <a:pt x="34442" y="14795"/>
                </a:lnTo>
                <a:lnTo>
                  <a:pt x="93687" y="14795"/>
                </a:lnTo>
                <a:lnTo>
                  <a:pt x="91617" y="12382"/>
                </a:lnTo>
                <a:lnTo>
                  <a:pt x="88861" y="9664"/>
                </a:lnTo>
                <a:lnTo>
                  <a:pt x="86461" y="7848"/>
                </a:lnTo>
                <a:lnTo>
                  <a:pt x="83362" y="5435"/>
                </a:lnTo>
                <a:lnTo>
                  <a:pt x="80606" y="3924"/>
                </a:lnTo>
                <a:lnTo>
                  <a:pt x="77152" y="2717"/>
                </a:lnTo>
                <a:lnTo>
                  <a:pt x="73367" y="1511"/>
                </a:lnTo>
                <a:lnTo>
                  <a:pt x="69926" y="609"/>
                </a:lnTo>
                <a:lnTo>
                  <a:pt x="66128" y="0"/>
                </a:lnTo>
                <a:close/>
              </a:path>
            </a:pathLst>
          </a:custGeom>
          <a:solidFill>
            <a:srgbClr val="FFFFFF"/>
          </a:solidFill>
        </p:spPr>
        <p:txBody>
          <a:bodyPr wrap="square" lIns="0" tIns="0" rIns="0" bIns="0" rtlCol="0">
            <a:noAutofit/>
          </a:bodyPr>
          <a:lstStyle/>
          <a:p/>
        </p:txBody>
      </p:sp>
      <p:sp>
        <p:nvSpPr>
          <p:cNvPr id="26" name="object 26"/>
          <p:cNvSpPr/>
          <p:nvPr/>
        </p:nvSpPr>
        <p:spPr>
          <a:xfrm>
            <a:off x="1443222" y="4953000"/>
            <a:ext cx="85344" cy="13716"/>
          </a:xfrm>
          <a:custGeom>
            <a:avLst/>
            <a:gdLst/>
            <a:ahLst/>
            <a:cxnLst/>
            <a:rect l="l" t="t" r="r" b="b"/>
            <a:pathLst>
              <a:path w="85344" h="13716">
                <a:moveTo>
                  <a:pt x="77711" y="0"/>
                </a:moveTo>
                <a:lnTo>
                  <a:pt x="8331" y="0"/>
                </a:lnTo>
                <a:lnTo>
                  <a:pt x="4864" y="609"/>
                </a:lnTo>
                <a:lnTo>
                  <a:pt x="3479" y="1524"/>
                </a:lnTo>
                <a:lnTo>
                  <a:pt x="2082" y="2133"/>
                </a:lnTo>
                <a:lnTo>
                  <a:pt x="1397" y="3352"/>
                </a:lnTo>
                <a:lnTo>
                  <a:pt x="1041" y="4267"/>
                </a:lnTo>
                <a:lnTo>
                  <a:pt x="0" y="5486"/>
                </a:lnTo>
                <a:lnTo>
                  <a:pt x="0" y="8534"/>
                </a:lnTo>
                <a:lnTo>
                  <a:pt x="1041" y="9753"/>
                </a:lnTo>
                <a:lnTo>
                  <a:pt x="1397" y="10972"/>
                </a:lnTo>
                <a:lnTo>
                  <a:pt x="2082" y="11887"/>
                </a:lnTo>
                <a:lnTo>
                  <a:pt x="3479" y="12801"/>
                </a:lnTo>
                <a:lnTo>
                  <a:pt x="4864" y="13411"/>
                </a:lnTo>
                <a:lnTo>
                  <a:pt x="6591" y="13716"/>
                </a:lnTo>
                <a:lnTo>
                  <a:pt x="79451" y="13716"/>
                </a:lnTo>
                <a:lnTo>
                  <a:pt x="80835" y="13411"/>
                </a:lnTo>
                <a:lnTo>
                  <a:pt x="81876" y="12801"/>
                </a:lnTo>
                <a:lnTo>
                  <a:pt x="83261" y="11887"/>
                </a:lnTo>
                <a:lnTo>
                  <a:pt x="83959" y="10972"/>
                </a:lnTo>
                <a:lnTo>
                  <a:pt x="85001" y="9753"/>
                </a:lnTo>
                <a:lnTo>
                  <a:pt x="85344" y="8534"/>
                </a:lnTo>
                <a:lnTo>
                  <a:pt x="85344" y="5486"/>
                </a:lnTo>
                <a:lnTo>
                  <a:pt x="85001" y="4267"/>
                </a:lnTo>
                <a:lnTo>
                  <a:pt x="83959" y="3352"/>
                </a:lnTo>
                <a:lnTo>
                  <a:pt x="83261" y="2133"/>
                </a:lnTo>
                <a:lnTo>
                  <a:pt x="81876" y="1524"/>
                </a:lnTo>
                <a:lnTo>
                  <a:pt x="80835" y="609"/>
                </a:lnTo>
                <a:lnTo>
                  <a:pt x="79451" y="304"/>
                </a:lnTo>
                <a:lnTo>
                  <a:pt x="77711" y="0"/>
                </a:lnTo>
                <a:close/>
              </a:path>
            </a:pathLst>
          </a:custGeom>
          <a:solidFill>
            <a:srgbClr val="FFFFFF"/>
          </a:solidFill>
        </p:spPr>
        <p:txBody>
          <a:bodyPr wrap="square" lIns="0" tIns="0" rIns="0" bIns="0" rtlCol="0">
            <a:noAutofit/>
          </a:bodyPr>
          <a:lstStyle/>
          <a:p/>
        </p:txBody>
      </p:sp>
      <p:sp>
        <p:nvSpPr>
          <p:cNvPr id="27" name="object 27"/>
          <p:cNvSpPr/>
          <p:nvPr/>
        </p:nvSpPr>
        <p:spPr>
          <a:xfrm>
            <a:off x="2622801" y="4927091"/>
            <a:ext cx="100584" cy="67056"/>
          </a:xfrm>
          <a:custGeom>
            <a:avLst/>
            <a:gdLst/>
            <a:ahLst/>
            <a:cxnLst/>
            <a:rect l="l" t="t" r="r" b="b"/>
            <a:pathLst>
              <a:path w="100584" h="67055">
                <a:moveTo>
                  <a:pt x="69926" y="0"/>
                </a:moveTo>
                <a:lnTo>
                  <a:pt x="34455" y="0"/>
                </a:lnTo>
                <a:lnTo>
                  <a:pt x="30657" y="609"/>
                </a:lnTo>
                <a:lnTo>
                  <a:pt x="26873" y="1511"/>
                </a:lnTo>
                <a:lnTo>
                  <a:pt x="19977" y="3924"/>
                </a:lnTo>
                <a:lnTo>
                  <a:pt x="17221" y="5435"/>
                </a:lnTo>
                <a:lnTo>
                  <a:pt x="14122" y="7848"/>
                </a:lnTo>
                <a:lnTo>
                  <a:pt x="11709" y="9664"/>
                </a:lnTo>
                <a:lnTo>
                  <a:pt x="685" y="30200"/>
                </a:lnTo>
                <a:lnTo>
                  <a:pt x="0" y="33527"/>
                </a:lnTo>
                <a:lnTo>
                  <a:pt x="685" y="36855"/>
                </a:lnTo>
                <a:lnTo>
                  <a:pt x="1041" y="40170"/>
                </a:lnTo>
                <a:lnTo>
                  <a:pt x="1727" y="43192"/>
                </a:lnTo>
                <a:lnTo>
                  <a:pt x="3098" y="46520"/>
                </a:lnTo>
                <a:lnTo>
                  <a:pt x="4826" y="49542"/>
                </a:lnTo>
                <a:lnTo>
                  <a:pt x="8953" y="54978"/>
                </a:lnTo>
                <a:lnTo>
                  <a:pt x="11709" y="57086"/>
                </a:lnTo>
                <a:lnTo>
                  <a:pt x="14122" y="59207"/>
                </a:lnTo>
                <a:lnTo>
                  <a:pt x="38582" y="67055"/>
                </a:lnTo>
                <a:lnTo>
                  <a:pt x="66141" y="67055"/>
                </a:lnTo>
                <a:lnTo>
                  <a:pt x="90246" y="59207"/>
                </a:lnTo>
                <a:lnTo>
                  <a:pt x="93357" y="57086"/>
                </a:lnTo>
                <a:lnTo>
                  <a:pt x="95415" y="55270"/>
                </a:lnTo>
                <a:lnTo>
                  <a:pt x="97142" y="52857"/>
                </a:lnTo>
                <a:lnTo>
                  <a:pt x="97654" y="52260"/>
                </a:lnTo>
                <a:lnTo>
                  <a:pt x="38582" y="52260"/>
                </a:lnTo>
                <a:lnTo>
                  <a:pt x="34099" y="51955"/>
                </a:lnTo>
                <a:lnTo>
                  <a:pt x="17221" y="33527"/>
                </a:lnTo>
                <a:lnTo>
                  <a:pt x="17564" y="29908"/>
                </a:lnTo>
                <a:lnTo>
                  <a:pt x="38582" y="14795"/>
                </a:lnTo>
                <a:lnTo>
                  <a:pt x="97596" y="14795"/>
                </a:lnTo>
                <a:lnTo>
                  <a:pt x="97142" y="14198"/>
                </a:lnTo>
                <a:lnTo>
                  <a:pt x="95415" y="11785"/>
                </a:lnTo>
                <a:lnTo>
                  <a:pt x="93357" y="9664"/>
                </a:lnTo>
                <a:lnTo>
                  <a:pt x="90246" y="7848"/>
                </a:lnTo>
                <a:lnTo>
                  <a:pt x="87503" y="5435"/>
                </a:lnTo>
                <a:lnTo>
                  <a:pt x="84391" y="3924"/>
                </a:lnTo>
                <a:lnTo>
                  <a:pt x="77508" y="1511"/>
                </a:lnTo>
                <a:lnTo>
                  <a:pt x="73723" y="609"/>
                </a:lnTo>
                <a:lnTo>
                  <a:pt x="69926" y="0"/>
                </a:lnTo>
                <a:close/>
              </a:path>
              <a:path w="100584" h="67055">
                <a:moveTo>
                  <a:pt x="100584" y="47726"/>
                </a:moveTo>
                <a:lnTo>
                  <a:pt x="79921" y="47726"/>
                </a:lnTo>
                <a:lnTo>
                  <a:pt x="76822" y="49542"/>
                </a:lnTo>
                <a:lnTo>
                  <a:pt x="73367" y="51041"/>
                </a:lnTo>
                <a:lnTo>
                  <a:pt x="69926" y="51955"/>
                </a:lnTo>
                <a:lnTo>
                  <a:pt x="66141" y="52260"/>
                </a:lnTo>
                <a:lnTo>
                  <a:pt x="97654" y="52260"/>
                </a:lnTo>
                <a:lnTo>
                  <a:pt x="99212" y="50444"/>
                </a:lnTo>
                <a:lnTo>
                  <a:pt x="100584" y="47726"/>
                </a:lnTo>
                <a:close/>
              </a:path>
              <a:path w="100584" h="67055">
                <a:moveTo>
                  <a:pt x="97596" y="14795"/>
                </a:moveTo>
                <a:lnTo>
                  <a:pt x="66141" y="14795"/>
                </a:lnTo>
                <a:lnTo>
                  <a:pt x="69926" y="15405"/>
                </a:lnTo>
                <a:lnTo>
                  <a:pt x="73367" y="16014"/>
                </a:lnTo>
                <a:lnTo>
                  <a:pt x="76822" y="17513"/>
                </a:lnTo>
                <a:lnTo>
                  <a:pt x="79921" y="19024"/>
                </a:lnTo>
                <a:lnTo>
                  <a:pt x="100584" y="19024"/>
                </a:lnTo>
                <a:lnTo>
                  <a:pt x="99212" y="16916"/>
                </a:lnTo>
                <a:lnTo>
                  <a:pt x="97596" y="14795"/>
                </a:lnTo>
                <a:close/>
              </a:path>
            </a:pathLst>
          </a:custGeom>
          <a:solidFill>
            <a:srgbClr val="FFFFFF"/>
          </a:solidFill>
        </p:spPr>
        <p:txBody>
          <a:bodyPr wrap="square" lIns="0" tIns="0" rIns="0" bIns="0" rtlCol="0">
            <a:noAutofit/>
          </a:bodyPr>
          <a:lstStyle/>
          <a:p/>
        </p:txBody>
      </p:sp>
      <p:sp>
        <p:nvSpPr>
          <p:cNvPr id="28" name="object 28"/>
          <p:cNvSpPr/>
          <p:nvPr/>
        </p:nvSpPr>
        <p:spPr>
          <a:xfrm>
            <a:off x="2741678" y="4927091"/>
            <a:ext cx="99059" cy="67056"/>
          </a:xfrm>
          <a:custGeom>
            <a:avLst/>
            <a:gdLst/>
            <a:ahLst/>
            <a:cxnLst/>
            <a:rect l="l" t="t" r="r" b="b"/>
            <a:pathLst>
              <a:path w="99059" h="67055">
                <a:moveTo>
                  <a:pt x="20688" y="47726"/>
                </a:moveTo>
                <a:lnTo>
                  <a:pt x="0" y="47726"/>
                </a:lnTo>
                <a:lnTo>
                  <a:pt x="1358" y="50444"/>
                </a:lnTo>
                <a:lnTo>
                  <a:pt x="3047" y="52857"/>
                </a:lnTo>
                <a:lnTo>
                  <a:pt x="5079" y="55270"/>
                </a:lnTo>
                <a:lnTo>
                  <a:pt x="7124" y="57086"/>
                </a:lnTo>
                <a:lnTo>
                  <a:pt x="10172" y="59207"/>
                </a:lnTo>
                <a:lnTo>
                  <a:pt x="12890" y="61315"/>
                </a:lnTo>
                <a:lnTo>
                  <a:pt x="33921" y="67055"/>
                </a:lnTo>
                <a:lnTo>
                  <a:pt x="61404" y="67055"/>
                </a:lnTo>
                <a:lnTo>
                  <a:pt x="68859" y="66446"/>
                </a:lnTo>
                <a:lnTo>
                  <a:pt x="72250" y="65544"/>
                </a:lnTo>
                <a:lnTo>
                  <a:pt x="75984" y="64642"/>
                </a:lnTo>
                <a:lnTo>
                  <a:pt x="79374" y="63131"/>
                </a:lnTo>
                <a:lnTo>
                  <a:pt x="82092" y="61315"/>
                </a:lnTo>
                <a:lnTo>
                  <a:pt x="85153" y="59207"/>
                </a:lnTo>
                <a:lnTo>
                  <a:pt x="87528" y="57086"/>
                </a:lnTo>
                <a:lnTo>
                  <a:pt x="90233" y="54978"/>
                </a:lnTo>
                <a:lnTo>
                  <a:pt x="92271" y="52260"/>
                </a:lnTo>
                <a:lnTo>
                  <a:pt x="33921" y="52260"/>
                </a:lnTo>
                <a:lnTo>
                  <a:pt x="30187" y="51955"/>
                </a:lnTo>
                <a:lnTo>
                  <a:pt x="26796" y="51041"/>
                </a:lnTo>
                <a:lnTo>
                  <a:pt x="23406" y="49542"/>
                </a:lnTo>
                <a:lnTo>
                  <a:pt x="20688" y="47726"/>
                </a:lnTo>
                <a:close/>
              </a:path>
              <a:path w="99059" h="67055">
                <a:moveTo>
                  <a:pt x="92278" y="14795"/>
                </a:moveTo>
                <a:lnTo>
                  <a:pt x="61404" y="14795"/>
                </a:lnTo>
                <a:lnTo>
                  <a:pt x="65468" y="15405"/>
                </a:lnTo>
                <a:lnTo>
                  <a:pt x="69202" y="16306"/>
                </a:lnTo>
                <a:lnTo>
                  <a:pt x="82092" y="33527"/>
                </a:lnTo>
                <a:lnTo>
                  <a:pt x="81749" y="37452"/>
                </a:lnTo>
                <a:lnTo>
                  <a:pt x="61404" y="52260"/>
                </a:lnTo>
                <a:lnTo>
                  <a:pt x="92271" y="52260"/>
                </a:lnTo>
                <a:lnTo>
                  <a:pt x="99059" y="33527"/>
                </a:lnTo>
                <a:lnTo>
                  <a:pt x="98717" y="30200"/>
                </a:lnTo>
                <a:lnTo>
                  <a:pt x="97358" y="23558"/>
                </a:lnTo>
                <a:lnTo>
                  <a:pt x="95999" y="20535"/>
                </a:lnTo>
                <a:lnTo>
                  <a:pt x="94310" y="17513"/>
                </a:lnTo>
                <a:lnTo>
                  <a:pt x="92278" y="14795"/>
                </a:lnTo>
                <a:close/>
              </a:path>
              <a:path w="99059" h="67055">
                <a:moveTo>
                  <a:pt x="65138" y="0"/>
                </a:moveTo>
                <a:lnTo>
                  <a:pt x="30187" y="0"/>
                </a:lnTo>
                <a:lnTo>
                  <a:pt x="26454" y="609"/>
                </a:lnTo>
                <a:lnTo>
                  <a:pt x="22720" y="1511"/>
                </a:lnTo>
                <a:lnTo>
                  <a:pt x="15938" y="3924"/>
                </a:lnTo>
                <a:lnTo>
                  <a:pt x="12890" y="5435"/>
                </a:lnTo>
                <a:lnTo>
                  <a:pt x="10172" y="7848"/>
                </a:lnTo>
                <a:lnTo>
                  <a:pt x="7124" y="9664"/>
                </a:lnTo>
                <a:lnTo>
                  <a:pt x="5079" y="11785"/>
                </a:lnTo>
                <a:lnTo>
                  <a:pt x="3047" y="14198"/>
                </a:lnTo>
                <a:lnTo>
                  <a:pt x="1358" y="16916"/>
                </a:lnTo>
                <a:lnTo>
                  <a:pt x="0" y="19024"/>
                </a:lnTo>
                <a:lnTo>
                  <a:pt x="20688" y="19024"/>
                </a:lnTo>
                <a:lnTo>
                  <a:pt x="23406" y="17513"/>
                </a:lnTo>
                <a:lnTo>
                  <a:pt x="26796" y="16014"/>
                </a:lnTo>
                <a:lnTo>
                  <a:pt x="30187" y="15405"/>
                </a:lnTo>
                <a:lnTo>
                  <a:pt x="33921" y="14795"/>
                </a:lnTo>
                <a:lnTo>
                  <a:pt x="92278" y="14795"/>
                </a:lnTo>
                <a:lnTo>
                  <a:pt x="90233" y="12382"/>
                </a:lnTo>
                <a:lnTo>
                  <a:pt x="87528" y="9664"/>
                </a:lnTo>
                <a:lnTo>
                  <a:pt x="85153" y="7848"/>
                </a:lnTo>
                <a:lnTo>
                  <a:pt x="82092" y="5435"/>
                </a:lnTo>
                <a:lnTo>
                  <a:pt x="79374" y="3924"/>
                </a:lnTo>
                <a:lnTo>
                  <a:pt x="75984" y="2717"/>
                </a:lnTo>
                <a:lnTo>
                  <a:pt x="72250" y="1511"/>
                </a:lnTo>
                <a:lnTo>
                  <a:pt x="68859" y="609"/>
                </a:lnTo>
                <a:lnTo>
                  <a:pt x="65138" y="0"/>
                </a:lnTo>
                <a:close/>
              </a:path>
            </a:pathLst>
          </a:custGeom>
          <a:solidFill>
            <a:srgbClr val="FFFFFF"/>
          </a:solidFill>
        </p:spPr>
        <p:txBody>
          <a:bodyPr wrap="square" lIns="0" tIns="0" rIns="0" bIns="0" rtlCol="0">
            <a:noAutofit/>
          </a:bodyPr>
          <a:lstStyle/>
          <a:p/>
        </p:txBody>
      </p:sp>
      <p:sp>
        <p:nvSpPr>
          <p:cNvPr id="29" name="object 29"/>
          <p:cNvSpPr/>
          <p:nvPr/>
        </p:nvSpPr>
        <p:spPr>
          <a:xfrm>
            <a:off x="2691378" y="4953000"/>
            <a:ext cx="85343" cy="13716"/>
          </a:xfrm>
          <a:custGeom>
            <a:avLst/>
            <a:gdLst/>
            <a:ahLst/>
            <a:cxnLst/>
            <a:rect l="l" t="t" r="r" b="b"/>
            <a:pathLst>
              <a:path w="85343" h="13716">
                <a:moveTo>
                  <a:pt x="77711" y="0"/>
                </a:moveTo>
                <a:lnTo>
                  <a:pt x="8331" y="0"/>
                </a:lnTo>
                <a:lnTo>
                  <a:pt x="4864" y="609"/>
                </a:lnTo>
                <a:lnTo>
                  <a:pt x="3479" y="1524"/>
                </a:lnTo>
                <a:lnTo>
                  <a:pt x="2082" y="2133"/>
                </a:lnTo>
                <a:lnTo>
                  <a:pt x="1397" y="3352"/>
                </a:lnTo>
                <a:lnTo>
                  <a:pt x="1041" y="4267"/>
                </a:lnTo>
                <a:lnTo>
                  <a:pt x="0" y="5486"/>
                </a:lnTo>
                <a:lnTo>
                  <a:pt x="0" y="8534"/>
                </a:lnTo>
                <a:lnTo>
                  <a:pt x="1041" y="9753"/>
                </a:lnTo>
                <a:lnTo>
                  <a:pt x="1397" y="10972"/>
                </a:lnTo>
                <a:lnTo>
                  <a:pt x="2082" y="11887"/>
                </a:lnTo>
                <a:lnTo>
                  <a:pt x="3479" y="12801"/>
                </a:lnTo>
                <a:lnTo>
                  <a:pt x="4864" y="13411"/>
                </a:lnTo>
                <a:lnTo>
                  <a:pt x="6591" y="13716"/>
                </a:lnTo>
                <a:lnTo>
                  <a:pt x="79451" y="13716"/>
                </a:lnTo>
                <a:lnTo>
                  <a:pt x="80835" y="13411"/>
                </a:lnTo>
                <a:lnTo>
                  <a:pt x="81876" y="12801"/>
                </a:lnTo>
                <a:lnTo>
                  <a:pt x="83261" y="11887"/>
                </a:lnTo>
                <a:lnTo>
                  <a:pt x="83959" y="10972"/>
                </a:lnTo>
                <a:lnTo>
                  <a:pt x="85001" y="9753"/>
                </a:lnTo>
                <a:lnTo>
                  <a:pt x="85344" y="8534"/>
                </a:lnTo>
                <a:lnTo>
                  <a:pt x="85344" y="5486"/>
                </a:lnTo>
                <a:lnTo>
                  <a:pt x="85001" y="4267"/>
                </a:lnTo>
                <a:lnTo>
                  <a:pt x="83959" y="3352"/>
                </a:lnTo>
                <a:lnTo>
                  <a:pt x="83261" y="2133"/>
                </a:lnTo>
                <a:lnTo>
                  <a:pt x="81876" y="1524"/>
                </a:lnTo>
                <a:lnTo>
                  <a:pt x="80835" y="609"/>
                </a:lnTo>
                <a:lnTo>
                  <a:pt x="79451" y="304"/>
                </a:lnTo>
                <a:lnTo>
                  <a:pt x="77711" y="0"/>
                </a:lnTo>
                <a:close/>
              </a:path>
            </a:pathLst>
          </a:custGeom>
          <a:solidFill>
            <a:srgbClr val="FFFFFF"/>
          </a:solidFill>
        </p:spPr>
        <p:txBody>
          <a:bodyPr wrap="square" lIns="0" tIns="0" rIns="0" bIns="0" rtlCol="0">
            <a:noAutofit/>
          </a:bodyPr>
          <a:lstStyle/>
          <a:p/>
        </p:txBody>
      </p:sp>
      <p:sp>
        <p:nvSpPr>
          <p:cNvPr id="30" name="object 30"/>
          <p:cNvSpPr txBox="1"/>
          <p:nvPr/>
        </p:nvSpPr>
        <p:spPr>
          <a:xfrm>
            <a:off x="416581" y="4614836"/>
            <a:ext cx="556260" cy="771525"/>
          </a:xfrm>
          <a:prstGeom prst="rect">
            <a:avLst/>
          </a:prstGeom>
        </p:spPr>
        <p:txBody>
          <a:bodyPr wrap="square" lIns="0" tIns="0" rIns="0" bIns="0" rtlCol="0" vert="horz">
            <a:noAutofit/>
          </a:bodyPr>
          <a:lstStyle/>
          <a:p>
            <a:pPr marL="34290">
              <a:lnSpc>
                <a:spcPct val="100000"/>
              </a:lnSpc>
            </a:pPr>
            <a:r>
              <a:rPr dirty="0" smtClean="0" sz="2000" b="1">
                <a:solidFill>
                  <a:srgbClr val="FFFFFF"/>
                </a:solidFill>
                <a:latin typeface="微軟正黑體"/>
                <a:cs typeface="微軟正黑體"/>
              </a:rPr>
              <a:t>探索</a:t>
            </a:r>
            <a:endParaRPr sz="2000">
              <a:latin typeface="微軟正黑體"/>
              <a:cs typeface="微軟正黑體"/>
            </a:endParaRPr>
          </a:p>
          <a:p>
            <a:pPr>
              <a:lnSpc>
                <a:spcPts val="1100"/>
              </a:lnSpc>
              <a:spcBef>
                <a:spcPts val="87"/>
              </a:spcBef>
            </a:pPr>
            <a:endParaRPr sz="1100"/>
          </a:p>
          <a:p>
            <a:pPr marL="12700">
              <a:lnSpc>
                <a:spcPct val="100000"/>
              </a:lnSpc>
            </a:pPr>
            <a:r>
              <a:rPr dirty="0" smtClean="0" sz="2000" b="1">
                <a:solidFill>
                  <a:srgbClr val="C00000"/>
                </a:solidFill>
                <a:latin typeface="微軟正黑體"/>
                <a:cs typeface="微軟正黑體"/>
              </a:rPr>
              <a:t>高一</a:t>
            </a:r>
            <a:endParaRPr sz="2000">
              <a:latin typeface="微軟正黑體"/>
              <a:cs typeface="微軟正黑體"/>
            </a:endParaRPr>
          </a:p>
        </p:txBody>
      </p:sp>
      <p:sp>
        <p:nvSpPr>
          <p:cNvPr id="31" name="object 31"/>
          <p:cNvSpPr txBox="1"/>
          <p:nvPr/>
        </p:nvSpPr>
        <p:spPr>
          <a:xfrm>
            <a:off x="1772854" y="4641815"/>
            <a:ext cx="581025" cy="744220"/>
          </a:xfrm>
          <a:prstGeom prst="rect">
            <a:avLst/>
          </a:prstGeom>
        </p:spPr>
        <p:txBody>
          <a:bodyPr wrap="square" lIns="0" tIns="0" rIns="0" bIns="0" rtlCol="0" vert="horz">
            <a:noAutofit/>
          </a:bodyPr>
          <a:lstStyle/>
          <a:p>
            <a:pPr marL="58419">
              <a:lnSpc>
                <a:spcPct val="100000"/>
              </a:lnSpc>
            </a:pPr>
            <a:r>
              <a:rPr dirty="0" smtClean="0" sz="2000" b="1">
                <a:solidFill>
                  <a:srgbClr val="FFFFFF"/>
                </a:solidFill>
                <a:latin typeface="微軟正黑體"/>
                <a:cs typeface="微軟正黑體"/>
              </a:rPr>
              <a:t>適性</a:t>
            </a:r>
            <a:endParaRPr sz="2000">
              <a:latin typeface="微軟正黑體"/>
              <a:cs typeface="微軟正黑體"/>
            </a:endParaRPr>
          </a:p>
          <a:p>
            <a:pPr>
              <a:lnSpc>
                <a:spcPts val="950"/>
              </a:lnSpc>
              <a:spcBef>
                <a:spcPts val="24"/>
              </a:spcBef>
            </a:pPr>
            <a:endParaRPr sz="950"/>
          </a:p>
          <a:p>
            <a:pPr marL="12700">
              <a:lnSpc>
                <a:spcPct val="100000"/>
              </a:lnSpc>
            </a:pPr>
            <a:r>
              <a:rPr dirty="0" smtClean="0" sz="2000" b="1">
                <a:solidFill>
                  <a:srgbClr val="C00000"/>
                </a:solidFill>
                <a:latin typeface="微軟正黑體"/>
                <a:cs typeface="微軟正黑體"/>
              </a:rPr>
              <a:t>高二</a:t>
            </a:r>
            <a:endParaRPr sz="2000">
              <a:latin typeface="微軟正黑體"/>
              <a:cs typeface="微軟正黑體"/>
            </a:endParaRPr>
          </a:p>
        </p:txBody>
      </p:sp>
      <p:sp>
        <p:nvSpPr>
          <p:cNvPr id="32" name="object 32"/>
          <p:cNvSpPr txBox="1"/>
          <p:nvPr/>
        </p:nvSpPr>
        <p:spPr>
          <a:xfrm>
            <a:off x="3038523" y="4631889"/>
            <a:ext cx="631825" cy="754380"/>
          </a:xfrm>
          <a:prstGeom prst="rect">
            <a:avLst/>
          </a:prstGeom>
        </p:spPr>
        <p:txBody>
          <a:bodyPr wrap="square" lIns="0" tIns="0" rIns="0" bIns="0" rtlCol="0" vert="horz">
            <a:noAutofit/>
          </a:bodyPr>
          <a:lstStyle/>
          <a:p>
            <a:pPr marL="109220">
              <a:lnSpc>
                <a:spcPct val="100000"/>
              </a:lnSpc>
            </a:pPr>
            <a:r>
              <a:rPr dirty="0" smtClean="0" sz="2000" b="1">
                <a:solidFill>
                  <a:srgbClr val="FFFFFF"/>
                </a:solidFill>
                <a:latin typeface="微軟正黑體"/>
                <a:cs typeface="微軟正黑體"/>
              </a:rPr>
              <a:t>定向</a:t>
            </a:r>
            <a:endParaRPr sz="2000">
              <a:latin typeface="微軟正黑體"/>
              <a:cs typeface="微軟正黑體"/>
            </a:endParaRPr>
          </a:p>
          <a:p>
            <a:pPr>
              <a:lnSpc>
                <a:spcPts val="1000"/>
              </a:lnSpc>
              <a:spcBef>
                <a:spcPts val="52"/>
              </a:spcBef>
            </a:pPr>
            <a:endParaRPr sz="1000"/>
          </a:p>
          <a:p>
            <a:pPr marL="12700">
              <a:lnSpc>
                <a:spcPct val="100000"/>
              </a:lnSpc>
            </a:pPr>
            <a:r>
              <a:rPr dirty="0" smtClean="0" sz="2000" b="1">
                <a:solidFill>
                  <a:srgbClr val="C00000"/>
                </a:solidFill>
                <a:latin typeface="微軟正黑體"/>
                <a:cs typeface="微軟正黑體"/>
              </a:rPr>
              <a:t>高三</a:t>
            </a:r>
            <a:endParaRPr sz="2000">
              <a:latin typeface="微軟正黑體"/>
              <a:cs typeface="微軟正黑體"/>
            </a:endParaRPr>
          </a:p>
        </p:txBody>
      </p:sp>
      <p:sp>
        <p:nvSpPr>
          <p:cNvPr id="33" name="object 33"/>
          <p:cNvSpPr/>
          <p:nvPr/>
        </p:nvSpPr>
        <p:spPr>
          <a:xfrm>
            <a:off x="4137659" y="1341119"/>
            <a:ext cx="3994403" cy="3995928"/>
          </a:xfrm>
          <a:custGeom>
            <a:avLst/>
            <a:gdLst/>
            <a:ahLst/>
            <a:cxnLst/>
            <a:rect l="l" t="t" r="r" b="b"/>
            <a:pathLst>
              <a:path w="3994404" h="3995928">
                <a:moveTo>
                  <a:pt x="1997202" y="0"/>
                </a:moveTo>
                <a:lnTo>
                  <a:pt x="1833400" y="6623"/>
                </a:lnTo>
                <a:lnTo>
                  <a:pt x="1673246" y="26150"/>
                </a:lnTo>
                <a:lnTo>
                  <a:pt x="1517252" y="58066"/>
                </a:lnTo>
                <a:lnTo>
                  <a:pt x="1365933" y="101858"/>
                </a:lnTo>
                <a:lnTo>
                  <a:pt x="1219802" y="157010"/>
                </a:lnTo>
                <a:lnTo>
                  <a:pt x="1079374" y="223010"/>
                </a:lnTo>
                <a:lnTo>
                  <a:pt x="945162" y="299342"/>
                </a:lnTo>
                <a:lnTo>
                  <a:pt x="817682" y="385492"/>
                </a:lnTo>
                <a:lnTo>
                  <a:pt x="697445" y="480947"/>
                </a:lnTo>
                <a:lnTo>
                  <a:pt x="584968" y="585192"/>
                </a:lnTo>
                <a:lnTo>
                  <a:pt x="480763" y="697712"/>
                </a:lnTo>
                <a:lnTo>
                  <a:pt x="385345" y="817994"/>
                </a:lnTo>
                <a:lnTo>
                  <a:pt x="299227" y="945524"/>
                </a:lnTo>
                <a:lnTo>
                  <a:pt x="222924" y="1079786"/>
                </a:lnTo>
                <a:lnTo>
                  <a:pt x="156950" y="1220268"/>
                </a:lnTo>
                <a:lnTo>
                  <a:pt x="101819" y="1366454"/>
                </a:lnTo>
                <a:lnTo>
                  <a:pt x="58044" y="1517831"/>
                </a:lnTo>
                <a:lnTo>
                  <a:pt x="26140" y="1673885"/>
                </a:lnTo>
                <a:lnTo>
                  <a:pt x="6620" y="1834100"/>
                </a:lnTo>
                <a:lnTo>
                  <a:pt x="0" y="1997964"/>
                </a:lnTo>
                <a:lnTo>
                  <a:pt x="6620" y="2161827"/>
                </a:lnTo>
                <a:lnTo>
                  <a:pt x="26140" y="2322042"/>
                </a:lnTo>
                <a:lnTo>
                  <a:pt x="58044" y="2478096"/>
                </a:lnTo>
                <a:lnTo>
                  <a:pt x="101819" y="2629473"/>
                </a:lnTo>
                <a:lnTo>
                  <a:pt x="156950" y="2775659"/>
                </a:lnTo>
                <a:lnTo>
                  <a:pt x="222924" y="2916141"/>
                </a:lnTo>
                <a:lnTo>
                  <a:pt x="299227" y="3050403"/>
                </a:lnTo>
                <a:lnTo>
                  <a:pt x="385345" y="3177933"/>
                </a:lnTo>
                <a:lnTo>
                  <a:pt x="480763" y="3298215"/>
                </a:lnTo>
                <a:lnTo>
                  <a:pt x="584968" y="3410735"/>
                </a:lnTo>
                <a:lnTo>
                  <a:pt x="697445" y="3514980"/>
                </a:lnTo>
                <a:lnTo>
                  <a:pt x="817682" y="3610435"/>
                </a:lnTo>
                <a:lnTo>
                  <a:pt x="945162" y="3696585"/>
                </a:lnTo>
                <a:lnTo>
                  <a:pt x="1079374" y="3772917"/>
                </a:lnTo>
                <a:lnTo>
                  <a:pt x="1219802" y="3838917"/>
                </a:lnTo>
                <a:lnTo>
                  <a:pt x="1365933" y="3894069"/>
                </a:lnTo>
                <a:lnTo>
                  <a:pt x="1517252" y="3937861"/>
                </a:lnTo>
                <a:lnTo>
                  <a:pt x="1673246" y="3969777"/>
                </a:lnTo>
                <a:lnTo>
                  <a:pt x="1833400" y="3989304"/>
                </a:lnTo>
                <a:lnTo>
                  <a:pt x="1997202" y="3995928"/>
                </a:lnTo>
                <a:lnTo>
                  <a:pt x="2161003" y="3989304"/>
                </a:lnTo>
                <a:lnTo>
                  <a:pt x="2321157" y="3969777"/>
                </a:lnTo>
                <a:lnTo>
                  <a:pt x="2477151" y="3937861"/>
                </a:lnTo>
                <a:lnTo>
                  <a:pt x="2628470" y="3894069"/>
                </a:lnTo>
                <a:lnTo>
                  <a:pt x="2774601" y="3838917"/>
                </a:lnTo>
                <a:lnTo>
                  <a:pt x="2915029" y="3772917"/>
                </a:lnTo>
                <a:lnTo>
                  <a:pt x="3049241" y="3696585"/>
                </a:lnTo>
                <a:lnTo>
                  <a:pt x="3176721" y="3610435"/>
                </a:lnTo>
                <a:lnTo>
                  <a:pt x="3296958" y="3514980"/>
                </a:lnTo>
                <a:lnTo>
                  <a:pt x="3409435" y="3410735"/>
                </a:lnTo>
                <a:lnTo>
                  <a:pt x="3513640" y="3298215"/>
                </a:lnTo>
                <a:lnTo>
                  <a:pt x="3609058" y="3177933"/>
                </a:lnTo>
                <a:lnTo>
                  <a:pt x="3695176" y="3050403"/>
                </a:lnTo>
                <a:lnTo>
                  <a:pt x="3771479" y="2916141"/>
                </a:lnTo>
                <a:lnTo>
                  <a:pt x="3837453" y="2775659"/>
                </a:lnTo>
                <a:lnTo>
                  <a:pt x="3892584" y="2629473"/>
                </a:lnTo>
                <a:lnTo>
                  <a:pt x="3936359" y="2478096"/>
                </a:lnTo>
                <a:lnTo>
                  <a:pt x="3968263" y="2322042"/>
                </a:lnTo>
                <a:lnTo>
                  <a:pt x="3987783" y="2161827"/>
                </a:lnTo>
                <a:lnTo>
                  <a:pt x="3994404" y="1997964"/>
                </a:lnTo>
                <a:lnTo>
                  <a:pt x="3987783" y="1834100"/>
                </a:lnTo>
                <a:lnTo>
                  <a:pt x="3968263" y="1673885"/>
                </a:lnTo>
                <a:lnTo>
                  <a:pt x="3936359" y="1517831"/>
                </a:lnTo>
                <a:lnTo>
                  <a:pt x="3892584" y="1366454"/>
                </a:lnTo>
                <a:lnTo>
                  <a:pt x="3837453" y="1220268"/>
                </a:lnTo>
                <a:lnTo>
                  <a:pt x="3771479" y="1079786"/>
                </a:lnTo>
                <a:lnTo>
                  <a:pt x="3695176" y="945524"/>
                </a:lnTo>
                <a:lnTo>
                  <a:pt x="3609058" y="817994"/>
                </a:lnTo>
                <a:lnTo>
                  <a:pt x="3513640" y="697712"/>
                </a:lnTo>
                <a:lnTo>
                  <a:pt x="3409435" y="585192"/>
                </a:lnTo>
                <a:lnTo>
                  <a:pt x="3296958" y="480947"/>
                </a:lnTo>
                <a:lnTo>
                  <a:pt x="3176721" y="385492"/>
                </a:lnTo>
                <a:lnTo>
                  <a:pt x="3049241" y="299342"/>
                </a:lnTo>
                <a:lnTo>
                  <a:pt x="2915029" y="223010"/>
                </a:lnTo>
                <a:lnTo>
                  <a:pt x="2774601" y="157010"/>
                </a:lnTo>
                <a:lnTo>
                  <a:pt x="2628470" y="101858"/>
                </a:lnTo>
                <a:lnTo>
                  <a:pt x="2477151" y="58066"/>
                </a:lnTo>
                <a:lnTo>
                  <a:pt x="2321157" y="26150"/>
                </a:lnTo>
                <a:lnTo>
                  <a:pt x="2161003" y="6623"/>
                </a:lnTo>
                <a:lnTo>
                  <a:pt x="1997202" y="0"/>
                </a:lnTo>
                <a:close/>
              </a:path>
            </a:pathLst>
          </a:custGeom>
          <a:solidFill>
            <a:srgbClr val="5EC6D3"/>
          </a:solidFill>
        </p:spPr>
        <p:txBody>
          <a:bodyPr wrap="square" lIns="0" tIns="0" rIns="0" bIns="0" rtlCol="0">
            <a:noAutofit/>
          </a:bodyPr>
          <a:lstStyle/>
          <a:p/>
        </p:txBody>
      </p:sp>
      <p:sp>
        <p:nvSpPr>
          <p:cNvPr id="34" name="object 34"/>
          <p:cNvSpPr/>
          <p:nvPr/>
        </p:nvSpPr>
        <p:spPr>
          <a:xfrm>
            <a:off x="4335776" y="1696211"/>
            <a:ext cx="3596640" cy="777239"/>
          </a:xfrm>
          <a:custGeom>
            <a:avLst/>
            <a:gdLst/>
            <a:ahLst/>
            <a:cxnLst/>
            <a:rect l="l" t="t" r="r" b="b"/>
            <a:pathLst>
              <a:path w="3596640" h="777239">
                <a:moveTo>
                  <a:pt x="2933039" y="0"/>
                </a:moveTo>
                <a:lnTo>
                  <a:pt x="663613" y="0"/>
                </a:lnTo>
                <a:lnTo>
                  <a:pt x="621382" y="29849"/>
                </a:lnTo>
                <a:lnTo>
                  <a:pt x="579980" y="60763"/>
                </a:lnTo>
                <a:lnTo>
                  <a:pt x="539426" y="92723"/>
                </a:lnTo>
                <a:lnTo>
                  <a:pt x="499742" y="125709"/>
                </a:lnTo>
                <a:lnTo>
                  <a:pt x="460948" y="159702"/>
                </a:lnTo>
                <a:lnTo>
                  <a:pt x="423066" y="194682"/>
                </a:lnTo>
                <a:lnTo>
                  <a:pt x="386115" y="230630"/>
                </a:lnTo>
                <a:lnTo>
                  <a:pt x="350117" y="267527"/>
                </a:lnTo>
                <a:lnTo>
                  <a:pt x="315092" y="305354"/>
                </a:lnTo>
                <a:lnTo>
                  <a:pt x="281062" y="344090"/>
                </a:lnTo>
                <a:lnTo>
                  <a:pt x="248046" y="383717"/>
                </a:lnTo>
                <a:lnTo>
                  <a:pt x="216066" y="424215"/>
                </a:lnTo>
                <a:lnTo>
                  <a:pt x="185142" y="465565"/>
                </a:lnTo>
                <a:lnTo>
                  <a:pt x="155296" y="507748"/>
                </a:lnTo>
                <a:lnTo>
                  <a:pt x="126547" y="550743"/>
                </a:lnTo>
                <a:lnTo>
                  <a:pt x="98917" y="594533"/>
                </a:lnTo>
                <a:lnTo>
                  <a:pt x="72427" y="639096"/>
                </a:lnTo>
                <a:lnTo>
                  <a:pt x="47097" y="684415"/>
                </a:lnTo>
                <a:lnTo>
                  <a:pt x="22947" y="730469"/>
                </a:lnTo>
                <a:lnTo>
                  <a:pt x="0" y="777240"/>
                </a:lnTo>
                <a:lnTo>
                  <a:pt x="3596640" y="777240"/>
                </a:lnTo>
                <a:lnTo>
                  <a:pt x="3573694" y="730469"/>
                </a:lnTo>
                <a:lnTo>
                  <a:pt x="3549546" y="684415"/>
                </a:lnTo>
                <a:lnTo>
                  <a:pt x="3524217" y="639096"/>
                </a:lnTo>
                <a:lnTo>
                  <a:pt x="3497728" y="594533"/>
                </a:lnTo>
                <a:lnTo>
                  <a:pt x="3470099" y="550743"/>
                </a:lnTo>
                <a:lnTo>
                  <a:pt x="3441352" y="507748"/>
                </a:lnTo>
                <a:lnTo>
                  <a:pt x="3411506" y="465565"/>
                </a:lnTo>
                <a:lnTo>
                  <a:pt x="3380583" y="424215"/>
                </a:lnTo>
                <a:lnTo>
                  <a:pt x="3348604" y="383717"/>
                </a:lnTo>
                <a:lnTo>
                  <a:pt x="3315589" y="344090"/>
                </a:lnTo>
                <a:lnTo>
                  <a:pt x="3281558" y="305354"/>
                </a:lnTo>
                <a:lnTo>
                  <a:pt x="3246534" y="267527"/>
                </a:lnTo>
                <a:lnTo>
                  <a:pt x="3210536" y="230630"/>
                </a:lnTo>
                <a:lnTo>
                  <a:pt x="3173586" y="194682"/>
                </a:lnTo>
                <a:lnTo>
                  <a:pt x="3135703" y="159702"/>
                </a:lnTo>
                <a:lnTo>
                  <a:pt x="3096910" y="125709"/>
                </a:lnTo>
                <a:lnTo>
                  <a:pt x="3057226" y="92723"/>
                </a:lnTo>
                <a:lnTo>
                  <a:pt x="3016672" y="60763"/>
                </a:lnTo>
                <a:lnTo>
                  <a:pt x="2975270" y="29849"/>
                </a:lnTo>
                <a:lnTo>
                  <a:pt x="2933039" y="0"/>
                </a:lnTo>
                <a:close/>
              </a:path>
            </a:pathLst>
          </a:custGeom>
          <a:solidFill>
            <a:srgbClr val="FFFFFF"/>
          </a:solidFill>
        </p:spPr>
        <p:txBody>
          <a:bodyPr wrap="square" lIns="0" tIns="0" rIns="0" bIns="0" rtlCol="0">
            <a:noAutofit/>
          </a:bodyPr>
          <a:lstStyle/>
          <a:p/>
        </p:txBody>
      </p:sp>
      <p:sp>
        <p:nvSpPr>
          <p:cNvPr id="35" name="object 35"/>
          <p:cNvSpPr txBox="1"/>
          <p:nvPr/>
        </p:nvSpPr>
        <p:spPr>
          <a:xfrm>
            <a:off x="5055959" y="1857540"/>
            <a:ext cx="2156460" cy="438784"/>
          </a:xfrm>
          <a:prstGeom prst="rect">
            <a:avLst/>
          </a:prstGeom>
        </p:spPr>
        <p:txBody>
          <a:bodyPr wrap="square" lIns="0" tIns="0" rIns="0" bIns="0" rtlCol="0" vert="horz">
            <a:noAutofit/>
          </a:bodyPr>
          <a:lstStyle/>
          <a:p>
            <a:pPr marL="12700">
              <a:lnSpc>
                <a:spcPct val="100000"/>
              </a:lnSpc>
            </a:pPr>
            <a:r>
              <a:rPr dirty="0" smtClean="0" sz="2800" spc="-30" b="1">
                <a:solidFill>
                  <a:srgbClr val="0070C0"/>
                </a:solidFill>
                <a:latin typeface="Microsoft YaHei"/>
                <a:cs typeface="Microsoft YaHei"/>
              </a:rPr>
              <a:t>專業群科學生</a:t>
            </a:r>
            <a:endParaRPr sz="2800">
              <a:latin typeface="Microsoft YaHei"/>
              <a:cs typeface="Microsoft YaHei"/>
            </a:endParaRPr>
          </a:p>
        </p:txBody>
      </p:sp>
      <p:sp>
        <p:nvSpPr>
          <p:cNvPr id="36" name="object 36"/>
          <p:cNvSpPr txBox="1"/>
          <p:nvPr/>
        </p:nvSpPr>
        <p:spPr>
          <a:xfrm>
            <a:off x="4707656" y="2636496"/>
            <a:ext cx="3075305" cy="1840230"/>
          </a:xfrm>
          <a:prstGeom prst="rect">
            <a:avLst/>
          </a:prstGeom>
        </p:spPr>
        <p:txBody>
          <a:bodyPr wrap="square" lIns="0" tIns="0" rIns="0" bIns="0" rtlCol="0" vert="horz">
            <a:noAutofit/>
          </a:bodyPr>
          <a:lstStyle/>
          <a:p>
            <a:pPr marL="12700" marR="12700">
              <a:lnSpc>
                <a:spcPct val="100000"/>
              </a:lnSpc>
            </a:pPr>
            <a:r>
              <a:rPr dirty="0" smtClean="0" sz="2000" b="1">
                <a:solidFill>
                  <a:srgbClr val="215968"/>
                </a:solidFill>
                <a:latin typeface="微軟正黑體"/>
                <a:cs typeface="微軟正黑體"/>
              </a:rPr>
              <a:t>透過生</a:t>
            </a:r>
            <a:r>
              <a:rPr dirty="0" smtClean="0" sz="2000" spc="-15" b="1">
                <a:solidFill>
                  <a:srgbClr val="215968"/>
                </a:solidFill>
                <a:latin typeface="微軟正黑體"/>
                <a:cs typeface="微軟正黑體"/>
              </a:rPr>
              <a:t>涯</a:t>
            </a:r>
            <a:r>
              <a:rPr dirty="0" smtClean="0" sz="2000" spc="0" b="1">
                <a:solidFill>
                  <a:srgbClr val="215968"/>
                </a:solidFill>
                <a:latin typeface="微軟正黑體"/>
                <a:cs typeface="微軟正黑體"/>
              </a:rPr>
              <a:t>輔</a:t>
            </a:r>
            <a:r>
              <a:rPr dirty="0" smtClean="0" sz="2000" spc="-15" b="1">
                <a:solidFill>
                  <a:srgbClr val="215968"/>
                </a:solidFill>
                <a:latin typeface="微軟正黑體"/>
                <a:cs typeface="微軟正黑體"/>
              </a:rPr>
              <a:t>導</a:t>
            </a:r>
            <a:r>
              <a:rPr dirty="0" smtClean="0" sz="2000" spc="0" b="1">
                <a:solidFill>
                  <a:srgbClr val="215968"/>
                </a:solidFill>
                <a:latin typeface="微軟正黑體"/>
                <a:cs typeface="微軟正黑體"/>
              </a:rPr>
              <a:t>、課程</a:t>
            </a:r>
            <a:r>
              <a:rPr dirty="0" smtClean="0" sz="2000" spc="-15" b="1">
                <a:solidFill>
                  <a:srgbClr val="215968"/>
                </a:solidFill>
                <a:latin typeface="微軟正黑體"/>
                <a:cs typeface="微軟正黑體"/>
              </a:rPr>
              <a:t>諮</a:t>
            </a:r>
            <a:r>
              <a:rPr dirty="0" smtClean="0" sz="2000" spc="0" b="1">
                <a:solidFill>
                  <a:srgbClr val="215968"/>
                </a:solidFill>
                <a:latin typeface="微軟正黑體"/>
                <a:cs typeface="微軟正黑體"/>
              </a:rPr>
              <a:t>詢，</a:t>
            </a:r>
            <a:r>
              <a:rPr dirty="0" smtClean="0" sz="2000" spc="0" b="1">
                <a:solidFill>
                  <a:srgbClr val="215968"/>
                </a:solidFill>
                <a:latin typeface="微軟正黑體"/>
                <a:cs typeface="微軟正黑體"/>
              </a:rPr>
              <a:t> 以及學</a:t>
            </a:r>
            <a:r>
              <a:rPr dirty="0" smtClean="0" sz="2000" spc="-15" b="1">
                <a:solidFill>
                  <a:srgbClr val="215968"/>
                </a:solidFill>
                <a:latin typeface="微軟正黑體"/>
                <a:cs typeface="微軟正黑體"/>
              </a:rPr>
              <a:t>習</a:t>
            </a:r>
            <a:r>
              <a:rPr dirty="0" smtClean="0" sz="2000" spc="0" b="1">
                <a:solidFill>
                  <a:srgbClr val="215968"/>
                </a:solidFill>
                <a:latin typeface="微軟正黑體"/>
                <a:cs typeface="微軟正黑體"/>
              </a:rPr>
              <a:t>歷</a:t>
            </a:r>
            <a:r>
              <a:rPr dirty="0" smtClean="0" sz="2000" spc="-15" b="1">
                <a:solidFill>
                  <a:srgbClr val="215968"/>
                </a:solidFill>
                <a:latin typeface="微軟正黑體"/>
                <a:cs typeface="微軟正黑體"/>
              </a:rPr>
              <a:t>程</a:t>
            </a:r>
            <a:r>
              <a:rPr dirty="0" smtClean="0" sz="2000" spc="0" b="1">
                <a:solidFill>
                  <a:srgbClr val="215968"/>
                </a:solidFill>
                <a:latin typeface="微軟正黑體"/>
                <a:cs typeface="微軟正黑體"/>
              </a:rPr>
              <a:t>檔案的</a:t>
            </a:r>
            <a:r>
              <a:rPr dirty="0" smtClean="0" sz="2000" spc="-15" b="1">
                <a:solidFill>
                  <a:srgbClr val="215968"/>
                </a:solidFill>
                <a:latin typeface="微軟正黑體"/>
                <a:cs typeface="微軟正黑體"/>
              </a:rPr>
              <a:t>蒐</a:t>
            </a:r>
            <a:r>
              <a:rPr dirty="0" smtClean="0" sz="2000" spc="0" b="1">
                <a:solidFill>
                  <a:srgbClr val="215968"/>
                </a:solidFill>
                <a:latin typeface="微軟正黑體"/>
                <a:cs typeface="微軟正黑體"/>
              </a:rPr>
              <a:t>集、</a:t>
            </a:r>
            <a:r>
              <a:rPr dirty="0" smtClean="0" sz="2000" spc="0" b="1">
                <a:solidFill>
                  <a:srgbClr val="215968"/>
                </a:solidFill>
                <a:latin typeface="微軟正黑體"/>
                <a:cs typeface="微軟正黑體"/>
              </a:rPr>
              <a:t> 檢視與反思，強化跨班、</a:t>
            </a:r>
            <a:r>
              <a:rPr dirty="0" smtClean="0" sz="2000" spc="0" b="1">
                <a:solidFill>
                  <a:srgbClr val="215968"/>
                </a:solidFill>
                <a:latin typeface="微軟正黑體"/>
                <a:cs typeface="微軟正黑體"/>
              </a:rPr>
              <a:t> 跨科及跨群等多元選修課</a:t>
            </a:r>
            <a:r>
              <a:rPr dirty="0" smtClean="0" sz="2000" spc="0" b="1">
                <a:solidFill>
                  <a:srgbClr val="215968"/>
                </a:solidFill>
                <a:latin typeface="微軟正黑體"/>
                <a:cs typeface="微軟正黑體"/>
              </a:rPr>
              <a:t> 程的學習，展現專業領域</a:t>
            </a:r>
            <a:r>
              <a:rPr dirty="0" smtClean="0" sz="2000" spc="0" b="1">
                <a:solidFill>
                  <a:srgbClr val="215968"/>
                </a:solidFill>
                <a:latin typeface="微軟正黑體"/>
                <a:cs typeface="微軟正黑體"/>
              </a:rPr>
              <a:t> 學習成果。</a:t>
            </a:r>
            <a:endParaRPr sz="2000">
              <a:latin typeface="微軟正黑體"/>
              <a:cs typeface="微軟正黑體"/>
            </a:endParaRPr>
          </a:p>
        </p:txBody>
      </p:sp>
      <p:sp>
        <p:nvSpPr>
          <p:cNvPr id="37" name="object 37"/>
          <p:cNvSpPr/>
          <p:nvPr/>
        </p:nvSpPr>
        <p:spPr>
          <a:xfrm>
            <a:off x="8330183" y="1284732"/>
            <a:ext cx="3781044" cy="3779520"/>
          </a:xfrm>
          <a:custGeom>
            <a:avLst/>
            <a:gdLst/>
            <a:ahLst/>
            <a:cxnLst/>
            <a:rect l="l" t="t" r="r" b="b"/>
            <a:pathLst>
              <a:path w="3781044" h="3779520">
                <a:moveTo>
                  <a:pt x="1890522" y="0"/>
                </a:moveTo>
                <a:lnTo>
                  <a:pt x="1735469" y="6264"/>
                </a:lnTo>
                <a:lnTo>
                  <a:pt x="1583869" y="24733"/>
                </a:lnTo>
                <a:lnTo>
                  <a:pt x="1436208" y="54921"/>
                </a:lnTo>
                <a:lnTo>
                  <a:pt x="1292971" y="96341"/>
                </a:lnTo>
                <a:lnTo>
                  <a:pt x="1154646" y="148506"/>
                </a:lnTo>
                <a:lnTo>
                  <a:pt x="1021718" y="210931"/>
                </a:lnTo>
                <a:lnTo>
                  <a:pt x="894676" y="283129"/>
                </a:lnTo>
                <a:lnTo>
                  <a:pt x="774004" y="364613"/>
                </a:lnTo>
                <a:lnTo>
                  <a:pt x="660191" y="454898"/>
                </a:lnTo>
                <a:lnTo>
                  <a:pt x="553721" y="553497"/>
                </a:lnTo>
                <a:lnTo>
                  <a:pt x="455082" y="659924"/>
                </a:lnTo>
                <a:lnTo>
                  <a:pt x="364761" y="773692"/>
                </a:lnTo>
                <a:lnTo>
                  <a:pt x="283243" y="894314"/>
                </a:lnTo>
                <a:lnTo>
                  <a:pt x="211016" y="1021306"/>
                </a:lnTo>
                <a:lnTo>
                  <a:pt x="148566" y="1154179"/>
                </a:lnTo>
                <a:lnTo>
                  <a:pt x="96380" y="1292449"/>
                </a:lnTo>
                <a:lnTo>
                  <a:pt x="54943" y="1435628"/>
                </a:lnTo>
                <a:lnTo>
                  <a:pt x="24743" y="1583231"/>
                </a:lnTo>
                <a:lnTo>
                  <a:pt x="6267" y="1734770"/>
                </a:lnTo>
                <a:lnTo>
                  <a:pt x="0" y="1889760"/>
                </a:lnTo>
                <a:lnTo>
                  <a:pt x="6267" y="2044749"/>
                </a:lnTo>
                <a:lnTo>
                  <a:pt x="24743" y="2196288"/>
                </a:lnTo>
                <a:lnTo>
                  <a:pt x="54943" y="2343891"/>
                </a:lnTo>
                <a:lnTo>
                  <a:pt x="96380" y="2487070"/>
                </a:lnTo>
                <a:lnTo>
                  <a:pt x="148566" y="2625340"/>
                </a:lnTo>
                <a:lnTo>
                  <a:pt x="211016" y="2758213"/>
                </a:lnTo>
                <a:lnTo>
                  <a:pt x="283243" y="2885205"/>
                </a:lnTo>
                <a:lnTo>
                  <a:pt x="364761" y="3005827"/>
                </a:lnTo>
                <a:lnTo>
                  <a:pt x="455082" y="3119595"/>
                </a:lnTo>
                <a:lnTo>
                  <a:pt x="553721" y="3226022"/>
                </a:lnTo>
                <a:lnTo>
                  <a:pt x="660191" y="3324621"/>
                </a:lnTo>
                <a:lnTo>
                  <a:pt x="774004" y="3414906"/>
                </a:lnTo>
                <a:lnTo>
                  <a:pt x="894676" y="3496390"/>
                </a:lnTo>
                <a:lnTo>
                  <a:pt x="1021718" y="3568588"/>
                </a:lnTo>
                <a:lnTo>
                  <a:pt x="1154646" y="3631013"/>
                </a:lnTo>
                <a:lnTo>
                  <a:pt x="1292971" y="3683178"/>
                </a:lnTo>
                <a:lnTo>
                  <a:pt x="1436208" y="3724598"/>
                </a:lnTo>
                <a:lnTo>
                  <a:pt x="1583869" y="3754786"/>
                </a:lnTo>
                <a:lnTo>
                  <a:pt x="1735469" y="3773255"/>
                </a:lnTo>
                <a:lnTo>
                  <a:pt x="1890522" y="3779520"/>
                </a:lnTo>
                <a:lnTo>
                  <a:pt x="2045574" y="3773255"/>
                </a:lnTo>
                <a:lnTo>
                  <a:pt x="2197174" y="3754786"/>
                </a:lnTo>
                <a:lnTo>
                  <a:pt x="2344835" y="3724598"/>
                </a:lnTo>
                <a:lnTo>
                  <a:pt x="2488072" y="3683178"/>
                </a:lnTo>
                <a:lnTo>
                  <a:pt x="2626397" y="3631013"/>
                </a:lnTo>
                <a:lnTo>
                  <a:pt x="2759325" y="3568588"/>
                </a:lnTo>
                <a:lnTo>
                  <a:pt x="2886367" y="3496390"/>
                </a:lnTo>
                <a:lnTo>
                  <a:pt x="3007039" y="3414906"/>
                </a:lnTo>
                <a:lnTo>
                  <a:pt x="3120852" y="3324621"/>
                </a:lnTo>
                <a:lnTo>
                  <a:pt x="3227322" y="3226022"/>
                </a:lnTo>
                <a:lnTo>
                  <a:pt x="3325961" y="3119595"/>
                </a:lnTo>
                <a:lnTo>
                  <a:pt x="3416282" y="3005827"/>
                </a:lnTo>
                <a:lnTo>
                  <a:pt x="3497800" y="2885205"/>
                </a:lnTo>
                <a:lnTo>
                  <a:pt x="3570027" y="2758213"/>
                </a:lnTo>
                <a:lnTo>
                  <a:pt x="3632477" y="2625340"/>
                </a:lnTo>
                <a:lnTo>
                  <a:pt x="3684663" y="2487070"/>
                </a:lnTo>
                <a:lnTo>
                  <a:pt x="3726100" y="2343891"/>
                </a:lnTo>
                <a:lnTo>
                  <a:pt x="3756300" y="2196288"/>
                </a:lnTo>
                <a:lnTo>
                  <a:pt x="3774776" y="2044749"/>
                </a:lnTo>
                <a:lnTo>
                  <a:pt x="3781044" y="1889760"/>
                </a:lnTo>
                <a:lnTo>
                  <a:pt x="3774776" y="1734770"/>
                </a:lnTo>
                <a:lnTo>
                  <a:pt x="3756300" y="1583231"/>
                </a:lnTo>
                <a:lnTo>
                  <a:pt x="3726100" y="1435628"/>
                </a:lnTo>
                <a:lnTo>
                  <a:pt x="3684663" y="1292449"/>
                </a:lnTo>
                <a:lnTo>
                  <a:pt x="3632477" y="1154179"/>
                </a:lnTo>
                <a:lnTo>
                  <a:pt x="3570027" y="1021306"/>
                </a:lnTo>
                <a:lnTo>
                  <a:pt x="3497800" y="894314"/>
                </a:lnTo>
                <a:lnTo>
                  <a:pt x="3416282" y="773692"/>
                </a:lnTo>
                <a:lnTo>
                  <a:pt x="3325961" y="659924"/>
                </a:lnTo>
                <a:lnTo>
                  <a:pt x="3227322" y="553497"/>
                </a:lnTo>
                <a:lnTo>
                  <a:pt x="3120852" y="454898"/>
                </a:lnTo>
                <a:lnTo>
                  <a:pt x="3007039" y="364613"/>
                </a:lnTo>
                <a:lnTo>
                  <a:pt x="2886367" y="283129"/>
                </a:lnTo>
                <a:lnTo>
                  <a:pt x="2759325" y="210931"/>
                </a:lnTo>
                <a:lnTo>
                  <a:pt x="2626397" y="148506"/>
                </a:lnTo>
                <a:lnTo>
                  <a:pt x="2488072" y="96341"/>
                </a:lnTo>
                <a:lnTo>
                  <a:pt x="2344835" y="54921"/>
                </a:lnTo>
                <a:lnTo>
                  <a:pt x="2197174" y="24733"/>
                </a:lnTo>
                <a:lnTo>
                  <a:pt x="2045574" y="6264"/>
                </a:lnTo>
                <a:lnTo>
                  <a:pt x="1890522" y="0"/>
                </a:lnTo>
                <a:close/>
              </a:path>
            </a:pathLst>
          </a:custGeom>
          <a:solidFill>
            <a:srgbClr val="F26D64"/>
          </a:solidFill>
        </p:spPr>
        <p:txBody>
          <a:bodyPr wrap="square" lIns="0" tIns="0" rIns="0" bIns="0" rtlCol="0">
            <a:noAutofit/>
          </a:bodyPr>
          <a:lstStyle/>
          <a:p/>
        </p:txBody>
      </p:sp>
      <p:sp>
        <p:nvSpPr>
          <p:cNvPr id="38" name="object 38"/>
          <p:cNvSpPr/>
          <p:nvPr/>
        </p:nvSpPr>
        <p:spPr>
          <a:xfrm>
            <a:off x="8519157" y="1620011"/>
            <a:ext cx="3403092" cy="736091"/>
          </a:xfrm>
          <a:custGeom>
            <a:avLst/>
            <a:gdLst/>
            <a:ahLst/>
            <a:cxnLst/>
            <a:rect l="l" t="t" r="r" b="b"/>
            <a:pathLst>
              <a:path w="3403092" h="736091">
                <a:moveTo>
                  <a:pt x="2775191" y="0"/>
                </a:moveTo>
                <a:lnTo>
                  <a:pt x="627900" y="0"/>
                </a:lnTo>
                <a:lnTo>
                  <a:pt x="587941" y="28269"/>
                </a:lnTo>
                <a:lnTo>
                  <a:pt x="548766" y="57548"/>
                </a:lnTo>
                <a:lnTo>
                  <a:pt x="510395" y="87817"/>
                </a:lnTo>
                <a:lnTo>
                  <a:pt x="472846" y="119057"/>
                </a:lnTo>
                <a:lnTo>
                  <a:pt x="436140" y="151251"/>
                </a:lnTo>
                <a:lnTo>
                  <a:pt x="400296" y="184379"/>
                </a:lnTo>
                <a:lnTo>
                  <a:pt x="365334" y="218425"/>
                </a:lnTo>
                <a:lnTo>
                  <a:pt x="331273" y="253369"/>
                </a:lnTo>
                <a:lnTo>
                  <a:pt x="298133" y="289193"/>
                </a:lnTo>
                <a:lnTo>
                  <a:pt x="265934" y="325878"/>
                </a:lnTo>
                <a:lnTo>
                  <a:pt x="234696" y="363407"/>
                </a:lnTo>
                <a:lnTo>
                  <a:pt x="204437" y="401761"/>
                </a:lnTo>
                <a:lnTo>
                  <a:pt x="175178" y="440922"/>
                </a:lnTo>
                <a:lnTo>
                  <a:pt x="146938" y="480871"/>
                </a:lnTo>
                <a:lnTo>
                  <a:pt x="119737" y="521590"/>
                </a:lnTo>
                <a:lnTo>
                  <a:pt x="93594" y="563060"/>
                </a:lnTo>
                <a:lnTo>
                  <a:pt x="68529" y="605264"/>
                </a:lnTo>
                <a:lnTo>
                  <a:pt x="44562" y="648183"/>
                </a:lnTo>
                <a:lnTo>
                  <a:pt x="21712" y="691798"/>
                </a:lnTo>
                <a:lnTo>
                  <a:pt x="0" y="736092"/>
                </a:lnTo>
                <a:lnTo>
                  <a:pt x="3403092" y="736092"/>
                </a:lnTo>
                <a:lnTo>
                  <a:pt x="3381380" y="691798"/>
                </a:lnTo>
                <a:lnTo>
                  <a:pt x="3358532" y="648183"/>
                </a:lnTo>
                <a:lnTo>
                  <a:pt x="3334566" y="605264"/>
                </a:lnTo>
                <a:lnTo>
                  <a:pt x="3309502" y="563060"/>
                </a:lnTo>
                <a:lnTo>
                  <a:pt x="3283360" y="521590"/>
                </a:lnTo>
                <a:lnTo>
                  <a:pt x="3256159" y="480871"/>
                </a:lnTo>
                <a:lnTo>
                  <a:pt x="3227919" y="440922"/>
                </a:lnTo>
                <a:lnTo>
                  <a:pt x="3198659" y="401761"/>
                </a:lnTo>
                <a:lnTo>
                  <a:pt x="3168400" y="363407"/>
                </a:lnTo>
                <a:lnTo>
                  <a:pt x="3137161" y="325878"/>
                </a:lnTo>
                <a:lnTo>
                  <a:pt x="3104962" y="289193"/>
                </a:lnTo>
                <a:lnTo>
                  <a:pt x="3071822" y="253369"/>
                </a:lnTo>
                <a:lnTo>
                  <a:pt x="3037760" y="218425"/>
                </a:lnTo>
                <a:lnTo>
                  <a:pt x="3002798" y="184379"/>
                </a:lnTo>
                <a:lnTo>
                  <a:pt x="2966953" y="151251"/>
                </a:lnTo>
                <a:lnTo>
                  <a:pt x="2930246" y="119057"/>
                </a:lnTo>
                <a:lnTo>
                  <a:pt x="2892697" y="87817"/>
                </a:lnTo>
                <a:lnTo>
                  <a:pt x="2854325" y="57548"/>
                </a:lnTo>
                <a:lnTo>
                  <a:pt x="2815150" y="28269"/>
                </a:lnTo>
                <a:lnTo>
                  <a:pt x="2775191" y="0"/>
                </a:lnTo>
                <a:close/>
              </a:path>
            </a:pathLst>
          </a:custGeom>
          <a:solidFill>
            <a:srgbClr val="FFFFFF"/>
          </a:solidFill>
        </p:spPr>
        <p:txBody>
          <a:bodyPr wrap="square" lIns="0" tIns="0" rIns="0" bIns="0" rtlCol="0">
            <a:noAutofit/>
          </a:bodyPr>
          <a:lstStyle/>
          <a:p/>
        </p:txBody>
      </p:sp>
      <p:sp>
        <p:nvSpPr>
          <p:cNvPr id="39" name="object 39"/>
          <p:cNvSpPr txBox="1"/>
          <p:nvPr/>
        </p:nvSpPr>
        <p:spPr>
          <a:xfrm>
            <a:off x="8800166" y="1762041"/>
            <a:ext cx="3075305" cy="2566035"/>
          </a:xfrm>
          <a:prstGeom prst="rect">
            <a:avLst/>
          </a:prstGeom>
        </p:spPr>
        <p:txBody>
          <a:bodyPr wrap="square" lIns="0" tIns="0" rIns="0" bIns="0" rtlCol="0" vert="horz">
            <a:noAutofit/>
          </a:bodyPr>
          <a:lstStyle/>
          <a:p>
            <a:pPr marL="354330">
              <a:lnSpc>
                <a:spcPct val="100000"/>
              </a:lnSpc>
            </a:pPr>
            <a:r>
              <a:rPr dirty="0" smtClean="0" sz="2800" spc="-30" b="1">
                <a:solidFill>
                  <a:srgbClr val="C00000"/>
                </a:solidFill>
                <a:latin typeface="微軟正黑體"/>
                <a:cs typeface="微軟正黑體"/>
              </a:rPr>
              <a:t>綜合高中學生</a:t>
            </a:r>
            <a:endParaRPr sz="2800">
              <a:latin typeface="微軟正黑體"/>
              <a:cs typeface="微軟正黑體"/>
            </a:endParaRPr>
          </a:p>
          <a:p>
            <a:pPr>
              <a:lnSpc>
                <a:spcPts val="1000"/>
              </a:lnSpc>
            </a:pPr>
            <a:endParaRPr sz="1000"/>
          </a:p>
          <a:p>
            <a:pPr>
              <a:lnSpc>
                <a:spcPts val="1300"/>
              </a:lnSpc>
              <a:spcBef>
                <a:spcPts val="54"/>
              </a:spcBef>
            </a:pPr>
            <a:endParaRPr sz="1300"/>
          </a:p>
          <a:p>
            <a:pPr marL="12700" marR="12700">
              <a:lnSpc>
                <a:spcPct val="100000"/>
              </a:lnSpc>
            </a:pPr>
            <a:r>
              <a:rPr dirty="0" smtClean="0" sz="2000" b="1">
                <a:latin typeface="微軟正黑體"/>
                <a:cs typeface="微軟正黑體"/>
              </a:rPr>
              <a:t>透過生</a:t>
            </a:r>
            <a:r>
              <a:rPr dirty="0" smtClean="0" sz="2000" spc="-15" b="1">
                <a:latin typeface="微軟正黑體"/>
                <a:cs typeface="微軟正黑體"/>
              </a:rPr>
              <a:t>涯</a:t>
            </a:r>
            <a:r>
              <a:rPr dirty="0" smtClean="0" sz="2000" spc="0" b="1">
                <a:latin typeface="微軟正黑體"/>
                <a:cs typeface="微軟正黑體"/>
              </a:rPr>
              <a:t>輔</a:t>
            </a:r>
            <a:r>
              <a:rPr dirty="0" smtClean="0" sz="2000" spc="-15" b="1">
                <a:latin typeface="微軟正黑體"/>
                <a:cs typeface="微軟正黑體"/>
              </a:rPr>
              <a:t>導</a:t>
            </a:r>
            <a:r>
              <a:rPr dirty="0" smtClean="0" sz="2000" spc="0" b="1">
                <a:latin typeface="微軟正黑體"/>
                <a:cs typeface="微軟正黑體"/>
              </a:rPr>
              <a:t>、課程</a:t>
            </a:r>
            <a:r>
              <a:rPr dirty="0" smtClean="0" sz="2000" spc="-15" b="1">
                <a:latin typeface="微軟正黑體"/>
                <a:cs typeface="微軟正黑體"/>
              </a:rPr>
              <a:t>諮</a:t>
            </a:r>
            <a:r>
              <a:rPr dirty="0" smtClean="0" sz="2000" spc="0" b="1">
                <a:latin typeface="微軟正黑體"/>
                <a:cs typeface="微軟正黑體"/>
              </a:rPr>
              <a:t>詢，</a:t>
            </a:r>
            <a:r>
              <a:rPr dirty="0" smtClean="0" sz="2000" spc="0" b="1">
                <a:latin typeface="微軟正黑體"/>
                <a:cs typeface="微軟正黑體"/>
              </a:rPr>
              <a:t> 以及學</a:t>
            </a:r>
            <a:r>
              <a:rPr dirty="0" smtClean="0" sz="2000" spc="-15" b="1">
                <a:latin typeface="微軟正黑體"/>
                <a:cs typeface="微軟正黑體"/>
              </a:rPr>
              <a:t>習</a:t>
            </a:r>
            <a:r>
              <a:rPr dirty="0" smtClean="0" sz="2000" spc="0" b="1">
                <a:latin typeface="微軟正黑體"/>
                <a:cs typeface="微軟正黑體"/>
              </a:rPr>
              <a:t>歷</a:t>
            </a:r>
            <a:r>
              <a:rPr dirty="0" smtClean="0" sz="2000" spc="-15" b="1">
                <a:latin typeface="微軟正黑體"/>
                <a:cs typeface="微軟正黑體"/>
              </a:rPr>
              <a:t>程</a:t>
            </a:r>
            <a:r>
              <a:rPr dirty="0" smtClean="0" sz="2000" spc="0" b="1">
                <a:latin typeface="微軟正黑體"/>
                <a:cs typeface="微軟正黑體"/>
              </a:rPr>
              <a:t>檔案的</a:t>
            </a:r>
            <a:r>
              <a:rPr dirty="0" smtClean="0" sz="2000" spc="-15" b="1">
                <a:latin typeface="微軟正黑體"/>
                <a:cs typeface="微軟正黑體"/>
              </a:rPr>
              <a:t>蒐</a:t>
            </a:r>
            <a:r>
              <a:rPr dirty="0" smtClean="0" sz="2000" spc="0" b="1">
                <a:latin typeface="微軟正黑體"/>
                <a:cs typeface="微軟正黑體"/>
              </a:rPr>
              <a:t>集、</a:t>
            </a:r>
            <a:r>
              <a:rPr dirty="0" smtClean="0" sz="2000" spc="0" b="1">
                <a:latin typeface="微軟正黑體"/>
                <a:cs typeface="微軟正黑體"/>
              </a:rPr>
              <a:t> 檢視與省思，可以更適性</a:t>
            </a:r>
            <a:r>
              <a:rPr dirty="0" smtClean="0" sz="2000" spc="0" b="1">
                <a:latin typeface="微軟正黑體"/>
                <a:cs typeface="微軟正黑體"/>
              </a:rPr>
              <a:t> 的選擇學術學程或專門學</a:t>
            </a:r>
            <a:r>
              <a:rPr dirty="0" smtClean="0" sz="2000" spc="0" b="1">
                <a:latin typeface="微軟正黑體"/>
                <a:cs typeface="微軟正黑體"/>
              </a:rPr>
              <a:t> 程，進一步銜接大學或技</a:t>
            </a:r>
            <a:r>
              <a:rPr dirty="0" smtClean="0" sz="2000" spc="0" b="1">
                <a:latin typeface="微軟正黑體"/>
                <a:cs typeface="微軟正黑體"/>
              </a:rPr>
              <a:t> 專校院之進路發展。</a:t>
            </a:r>
            <a:endParaRPr sz="2000">
              <a:latin typeface="微軟正黑體"/>
              <a:cs typeface="微軟正黑體"/>
            </a:endParaRPr>
          </a:p>
        </p:txBody>
      </p:sp>
      <p:sp>
        <p:nvSpPr>
          <p:cNvPr id="40" name="object 40"/>
          <p:cNvSpPr/>
          <p:nvPr/>
        </p:nvSpPr>
        <p:spPr>
          <a:xfrm>
            <a:off x="6591300" y="4556759"/>
            <a:ext cx="1315211" cy="812292"/>
          </a:xfrm>
          <a:custGeom>
            <a:avLst/>
            <a:gdLst/>
            <a:ahLst/>
            <a:cxnLst/>
            <a:rect l="l" t="t" r="r" b="b"/>
            <a:pathLst>
              <a:path w="1315211" h="812292">
                <a:moveTo>
                  <a:pt x="1091450" y="0"/>
                </a:moveTo>
                <a:lnTo>
                  <a:pt x="0" y="0"/>
                </a:lnTo>
                <a:lnTo>
                  <a:pt x="0" y="812292"/>
                </a:lnTo>
                <a:lnTo>
                  <a:pt x="1091450" y="812292"/>
                </a:lnTo>
                <a:lnTo>
                  <a:pt x="1315212" y="406146"/>
                </a:lnTo>
                <a:lnTo>
                  <a:pt x="1091450" y="0"/>
                </a:lnTo>
                <a:close/>
              </a:path>
            </a:pathLst>
          </a:custGeom>
          <a:solidFill>
            <a:srgbClr val="F8841D"/>
          </a:solidFill>
        </p:spPr>
        <p:txBody>
          <a:bodyPr wrap="square" lIns="0" tIns="0" rIns="0" bIns="0" rtlCol="0">
            <a:noAutofit/>
          </a:bodyPr>
          <a:lstStyle/>
          <a:p/>
        </p:txBody>
      </p:sp>
      <p:sp>
        <p:nvSpPr>
          <p:cNvPr id="41" name="object 41"/>
          <p:cNvSpPr/>
          <p:nvPr/>
        </p:nvSpPr>
        <p:spPr>
          <a:xfrm>
            <a:off x="6591300" y="4556759"/>
            <a:ext cx="1315211" cy="812292"/>
          </a:xfrm>
          <a:custGeom>
            <a:avLst/>
            <a:gdLst/>
            <a:ahLst/>
            <a:cxnLst/>
            <a:rect l="l" t="t" r="r" b="b"/>
            <a:pathLst>
              <a:path w="1315211" h="812292">
                <a:moveTo>
                  <a:pt x="0" y="0"/>
                </a:moveTo>
                <a:lnTo>
                  <a:pt x="1091450" y="0"/>
                </a:lnTo>
                <a:lnTo>
                  <a:pt x="1315212" y="406146"/>
                </a:lnTo>
                <a:lnTo>
                  <a:pt x="1091450" y="812292"/>
                </a:lnTo>
                <a:lnTo>
                  <a:pt x="0" y="812292"/>
                </a:lnTo>
                <a:lnTo>
                  <a:pt x="0" y="0"/>
                </a:lnTo>
                <a:close/>
              </a:path>
            </a:pathLst>
          </a:custGeom>
          <a:ln w="88392">
            <a:solidFill>
              <a:srgbClr val="546E7A"/>
            </a:solidFill>
          </a:ln>
        </p:spPr>
        <p:txBody>
          <a:bodyPr wrap="square" lIns="0" tIns="0" rIns="0" bIns="0" rtlCol="0">
            <a:noAutofit/>
          </a:bodyPr>
          <a:lstStyle/>
          <a:p/>
        </p:txBody>
      </p:sp>
      <p:sp>
        <p:nvSpPr>
          <p:cNvPr id="42" name="object 42"/>
          <p:cNvSpPr/>
          <p:nvPr/>
        </p:nvSpPr>
        <p:spPr>
          <a:xfrm>
            <a:off x="5436108" y="4556759"/>
            <a:ext cx="1417319" cy="812292"/>
          </a:xfrm>
          <a:custGeom>
            <a:avLst/>
            <a:gdLst/>
            <a:ahLst/>
            <a:cxnLst/>
            <a:rect l="l" t="t" r="r" b="b"/>
            <a:pathLst>
              <a:path w="1417319" h="812292">
                <a:moveTo>
                  <a:pt x="1193787" y="0"/>
                </a:moveTo>
                <a:lnTo>
                  <a:pt x="0" y="0"/>
                </a:lnTo>
                <a:lnTo>
                  <a:pt x="0" y="812292"/>
                </a:lnTo>
                <a:lnTo>
                  <a:pt x="1193787" y="812292"/>
                </a:lnTo>
                <a:lnTo>
                  <a:pt x="1417320" y="406146"/>
                </a:lnTo>
                <a:lnTo>
                  <a:pt x="1193787" y="0"/>
                </a:lnTo>
                <a:close/>
              </a:path>
            </a:pathLst>
          </a:custGeom>
          <a:solidFill>
            <a:srgbClr val="9BBB40"/>
          </a:solidFill>
        </p:spPr>
        <p:txBody>
          <a:bodyPr wrap="square" lIns="0" tIns="0" rIns="0" bIns="0" rtlCol="0">
            <a:noAutofit/>
          </a:bodyPr>
          <a:lstStyle/>
          <a:p/>
        </p:txBody>
      </p:sp>
      <p:sp>
        <p:nvSpPr>
          <p:cNvPr id="43" name="object 43"/>
          <p:cNvSpPr/>
          <p:nvPr/>
        </p:nvSpPr>
        <p:spPr>
          <a:xfrm>
            <a:off x="5436108" y="4556759"/>
            <a:ext cx="1417319" cy="812292"/>
          </a:xfrm>
          <a:custGeom>
            <a:avLst/>
            <a:gdLst/>
            <a:ahLst/>
            <a:cxnLst/>
            <a:rect l="l" t="t" r="r" b="b"/>
            <a:pathLst>
              <a:path w="1417319" h="812292">
                <a:moveTo>
                  <a:pt x="0" y="0"/>
                </a:moveTo>
                <a:lnTo>
                  <a:pt x="1193787" y="0"/>
                </a:lnTo>
                <a:lnTo>
                  <a:pt x="1417320" y="406146"/>
                </a:lnTo>
                <a:lnTo>
                  <a:pt x="1193787" y="812292"/>
                </a:lnTo>
                <a:lnTo>
                  <a:pt x="0" y="812292"/>
                </a:lnTo>
                <a:lnTo>
                  <a:pt x="0" y="0"/>
                </a:lnTo>
                <a:close/>
              </a:path>
            </a:pathLst>
          </a:custGeom>
          <a:ln w="88392">
            <a:solidFill>
              <a:srgbClr val="546E7A"/>
            </a:solidFill>
          </a:ln>
        </p:spPr>
        <p:txBody>
          <a:bodyPr wrap="square" lIns="0" tIns="0" rIns="0" bIns="0" rtlCol="0">
            <a:noAutofit/>
          </a:bodyPr>
          <a:lstStyle/>
          <a:p/>
        </p:txBody>
      </p:sp>
      <p:sp>
        <p:nvSpPr>
          <p:cNvPr id="44" name="object 44"/>
          <p:cNvSpPr/>
          <p:nvPr/>
        </p:nvSpPr>
        <p:spPr>
          <a:xfrm>
            <a:off x="4418076" y="4556759"/>
            <a:ext cx="1278636" cy="812292"/>
          </a:xfrm>
          <a:custGeom>
            <a:avLst/>
            <a:gdLst/>
            <a:ahLst/>
            <a:cxnLst/>
            <a:rect l="l" t="t" r="r" b="b"/>
            <a:pathLst>
              <a:path w="1278636" h="812292">
                <a:moveTo>
                  <a:pt x="1054874" y="0"/>
                </a:moveTo>
                <a:lnTo>
                  <a:pt x="0" y="0"/>
                </a:lnTo>
                <a:lnTo>
                  <a:pt x="0" y="812292"/>
                </a:lnTo>
                <a:lnTo>
                  <a:pt x="1054874" y="812292"/>
                </a:lnTo>
                <a:lnTo>
                  <a:pt x="1278636" y="406146"/>
                </a:lnTo>
                <a:lnTo>
                  <a:pt x="1054874" y="0"/>
                </a:lnTo>
                <a:close/>
              </a:path>
            </a:pathLst>
          </a:custGeom>
          <a:solidFill>
            <a:srgbClr val="5EC6D3"/>
          </a:solidFill>
        </p:spPr>
        <p:txBody>
          <a:bodyPr wrap="square" lIns="0" tIns="0" rIns="0" bIns="0" rtlCol="0">
            <a:noAutofit/>
          </a:bodyPr>
          <a:lstStyle/>
          <a:p/>
        </p:txBody>
      </p:sp>
      <p:sp>
        <p:nvSpPr>
          <p:cNvPr id="45" name="object 45"/>
          <p:cNvSpPr/>
          <p:nvPr/>
        </p:nvSpPr>
        <p:spPr>
          <a:xfrm>
            <a:off x="4418076" y="4556759"/>
            <a:ext cx="1278636" cy="812292"/>
          </a:xfrm>
          <a:custGeom>
            <a:avLst/>
            <a:gdLst/>
            <a:ahLst/>
            <a:cxnLst/>
            <a:rect l="l" t="t" r="r" b="b"/>
            <a:pathLst>
              <a:path w="1278636" h="812292">
                <a:moveTo>
                  <a:pt x="0" y="0"/>
                </a:moveTo>
                <a:lnTo>
                  <a:pt x="1054874" y="0"/>
                </a:lnTo>
                <a:lnTo>
                  <a:pt x="1278636" y="406146"/>
                </a:lnTo>
                <a:lnTo>
                  <a:pt x="1054874" y="812292"/>
                </a:lnTo>
                <a:lnTo>
                  <a:pt x="0" y="812292"/>
                </a:lnTo>
                <a:lnTo>
                  <a:pt x="0" y="0"/>
                </a:lnTo>
                <a:close/>
              </a:path>
            </a:pathLst>
          </a:custGeom>
          <a:ln w="88392">
            <a:solidFill>
              <a:srgbClr val="546E7A"/>
            </a:solidFill>
          </a:ln>
        </p:spPr>
        <p:txBody>
          <a:bodyPr wrap="square" lIns="0" tIns="0" rIns="0" bIns="0" rtlCol="0">
            <a:noAutofit/>
          </a:bodyPr>
          <a:lstStyle/>
          <a:p/>
        </p:txBody>
      </p:sp>
      <p:sp>
        <p:nvSpPr>
          <p:cNvPr id="46" name="object 46"/>
          <p:cNvSpPr/>
          <p:nvPr/>
        </p:nvSpPr>
        <p:spPr>
          <a:xfrm>
            <a:off x="5492562" y="4835657"/>
            <a:ext cx="286421" cy="254468"/>
          </a:xfrm>
          <a:custGeom>
            <a:avLst/>
            <a:gdLst/>
            <a:ahLst/>
            <a:cxnLst/>
            <a:rect l="l" t="t" r="r" b="b"/>
            <a:pathLst>
              <a:path w="286421" h="254468">
                <a:moveTo>
                  <a:pt x="141811" y="0"/>
                </a:moveTo>
                <a:lnTo>
                  <a:pt x="96917" y="6778"/>
                </a:lnTo>
                <a:lnTo>
                  <a:pt x="57964" y="24951"/>
                </a:lnTo>
                <a:lnTo>
                  <a:pt x="27270" y="52460"/>
                </a:lnTo>
                <a:lnTo>
                  <a:pt x="7153" y="87246"/>
                </a:lnTo>
                <a:lnTo>
                  <a:pt x="74" y="124899"/>
                </a:lnTo>
                <a:lnTo>
                  <a:pt x="0" y="131166"/>
                </a:lnTo>
                <a:lnTo>
                  <a:pt x="1266" y="144666"/>
                </a:lnTo>
                <a:lnTo>
                  <a:pt x="14044" y="182256"/>
                </a:lnTo>
                <a:lnTo>
                  <a:pt x="38677" y="213938"/>
                </a:lnTo>
                <a:lnTo>
                  <a:pt x="73082" y="237731"/>
                </a:lnTo>
                <a:lnTo>
                  <a:pt x="115182" y="251651"/>
                </a:lnTo>
                <a:lnTo>
                  <a:pt x="146496" y="254468"/>
                </a:lnTo>
                <a:lnTo>
                  <a:pt x="161798" y="253437"/>
                </a:lnTo>
                <a:lnTo>
                  <a:pt x="204426" y="242273"/>
                </a:lnTo>
                <a:lnTo>
                  <a:pt x="240380" y="220485"/>
                </a:lnTo>
                <a:lnTo>
                  <a:pt x="267398" y="189973"/>
                </a:lnTo>
                <a:lnTo>
                  <a:pt x="283215" y="152640"/>
                </a:lnTo>
                <a:lnTo>
                  <a:pt x="286421" y="124899"/>
                </a:lnTo>
                <a:lnTo>
                  <a:pt x="285323" y="111252"/>
                </a:lnTo>
                <a:lnTo>
                  <a:pt x="272902" y="73220"/>
                </a:lnTo>
                <a:lnTo>
                  <a:pt x="248511" y="41127"/>
                </a:lnTo>
                <a:lnTo>
                  <a:pt x="214367" y="17001"/>
                </a:lnTo>
                <a:lnTo>
                  <a:pt x="172688" y="2869"/>
                </a:lnTo>
                <a:lnTo>
                  <a:pt x="141811" y="0"/>
                </a:lnTo>
                <a:close/>
              </a:path>
            </a:pathLst>
          </a:custGeom>
          <a:solidFill>
            <a:srgbClr val="9BBB40"/>
          </a:solidFill>
        </p:spPr>
        <p:txBody>
          <a:bodyPr wrap="square" lIns="0" tIns="0" rIns="0" bIns="0" rtlCol="0">
            <a:noAutofit/>
          </a:bodyPr>
          <a:lstStyle/>
          <a:p/>
        </p:txBody>
      </p:sp>
      <p:sp>
        <p:nvSpPr>
          <p:cNvPr id="47" name="object 47"/>
          <p:cNvSpPr/>
          <p:nvPr/>
        </p:nvSpPr>
        <p:spPr>
          <a:xfrm>
            <a:off x="5492496" y="4835657"/>
            <a:ext cx="286488" cy="254468"/>
          </a:xfrm>
          <a:custGeom>
            <a:avLst/>
            <a:gdLst/>
            <a:ahLst/>
            <a:cxnLst/>
            <a:rect l="l" t="t" r="r" b="b"/>
            <a:pathLst>
              <a:path w="286488" h="254468">
                <a:moveTo>
                  <a:pt x="0" y="127248"/>
                </a:moveTo>
                <a:lnTo>
                  <a:pt x="7220" y="87246"/>
                </a:lnTo>
                <a:lnTo>
                  <a:pt x="27336" y="52460"/>
                </a:lnTo>
                <a:lnTo>
                  <a:pt x="58030" y="24951"/>
                </a:lnTo>
                <a:lnTo>
                  <a:pt x="96983" y="6778"/>
                </a:lnTo>
                <a:lnTo>
                  <a:pt x="141877" y="0"/>
                </a:lnTo>
                <a:lnTo>
                  <a:pt x="157570" y="729"/>
                </a:lnTo>
                <a:lnTo>
                  <a:pt x="201268" y="11080"/>
                </a:lnTo>
                <a:lnTo>
                  <a:pt x="238170" y="32100"/>
                </a:lnTo>
                <a:lnTo>
                  <a:pt x="266059" y="61762"/>
                </a:lnTo>
                <a:lnTo>
                  <a:pt x="282716" y="98040"/>
                </a:lnTo>
                <a:lnTo>
                  <a:pt x="286488" y="124899"/>
                </a:lnTo>
                <a:lnTo>
                  <a:pt x="285675" y="139008"/>
                </a:lnTo>
                <a:lnTo>
                  <a:pt x="274093" y="178193"/>
                </a:lnTo>
                <a:lnTo>
                  <a:pt x="250557" y="211190"/>
                </a:lnTo>
                <a:lnTo>
                  <a:pt x="217331" y="236097"/>
                </a:lnTo>
                <a:lnTo>
                  <a:pt x="176676" y="251013"/>
                </a:lnTo>
                <a:lnTo>
                  <a:pt x="146563" y="254468"/>
                </a:lnTo>
                <a:lnTo>
                  <a:pt x="130632" y="253755"/>
                </a:lnTo>
                <a:lnTo>
                  <a:pt x="86430" y="243566"/>
                </a:lnTo>
                <a:lnTo>
                  <a:pt x="49228" y="222844"/>
                </a:lnTo>
                <a:lnTo>
                  <a:pt x="21107" y="193571"/>
                </a:lnTo>
                <a:lnTo>
                  <a:pt x="4147" y="157730"/>
                </a:lnTo>
                <a:lnTo>
                  <a:pt x="0" y="127248"/>
                </a:lnTo>
                <a:close/>
              </a:path>
            </a:pathLst>
          </a:custGeom>
          <a:ln w="76200">
            <a:solidFill>
              <a:srgbClr val="546E7A"/>
            </a:solidFill>
          </a:ln>
        </p:spPr>
        <p:txBody>
          <a:bodyPr wrap="square" lIns="0" tIns="0" rIns="0" bIns="0" rtlCol="0">
            <a:noAutofit/>
          </a:bodyPr>
          <a:lstStyle/>
          <a:p/>
        </p:txBody>
      </p:sp>
      <p:sp>
        <p:nvSpPr>
          <p:cNvPr id="48" name="object 48"/>
          <p:cNvSpPr/>
          <p:nvPr/>
        </p:nvSpPr>
        <p:spPr>
          <a:xfrm>
            <a:off x="6638610" y="4835657"/>
            <a:ext cx="286421" cy="254468"/>
          </a:xfrm>
          <a:custGeom>
            <a:avLst/>
            <a:gdLst/>
            <a:ahLst/>
            <a:cxnLst/>
            <a:rect l="l" t="t" r="r" b="b"/>
            <a:pathLst>
              <a:path w="286421" h="254468">
                <a:moveTo>
                  <a:pt x="141811" y="0"/>
                </a:moveTo>
                <a:lnTo>
                  <a:pt x="96917" y="6778"/>
                </a:lnTo>
                <a:lnTo>
                  <a:pt x="57964" y="24951"/>
                </a:lnTo>
                <a:lnTo>
                  <a:pt x="27270" y="52460"/>
                </a:lnTo>
                <a:lnTo>
                  <a:pt x="7153" y="87246"/>
                </a:lnTo>
                <a:lnTo>
                  <a:pt x="74" y="124899"/>
                </a:lnTo>
                <a:lnTo>
                  <a:pt x="0" y="131166"/>
                </a:lnTo>
                <a:lnTo>
                  <a:pt x="1266" y="144666"/>
                </a:lnTo>
                <a:lnTo>
                  <a:pt x="14044" y="182256"/>
                </a:lnTo>
                <a:lnTo>
                  <a:pt x="38677" y="213938"/>
                </a:lnTo>
                <a:lnTo>
                  <a:pt x="73082" y="237731"/>
                </a:lnTo>
                <a:lnTo>
                  <a:pt x="115182" y="251651"/>
                </a:lnTo>
                <a:lnTo>
                  <a:pt x="146496" y="254468"/>
                </a:lnTo>
                <a:lnTo>
                  <a:pt x="161798" y="253437"/>
                </a:lnTo>
                <a:lnTo>
                  <a:pt x="204426" y="242273"/>
                </a:lnTo>
                <a:lnTo>
                  <a:pt x="240380" y="220485"/>
                </a:lnTo>
                <a:lnTo>
                  <a:pt x="267398" y="189973"/>
                </a:lnTo>
                <a:lnTo>
                  <a:pt x="283215" y="152640"/>
                </a:lnTo>
                <a:lnTo>
                  <a:pt x="286421" y="124899"/>
                </a:lnTo>
                <a:lnTo>
                  <a:pt x="285323" y="111252"/>
                </a:lnTo>
                <a:lnTo>
                  <a:pt x="272902" y="73220"/>
                </a:lnTo>
                <a:lnTo>
                  <a:pt x="248511" y="41127"/>
                </a:lnTo>
                <a:lnTo>
                  <a:pt x="214367" y="17001"/>
                </a:lnTo>
                <a:lnTo>
                  <a:pt x="172688" y="2869"/>
                </a:lnTo>
                <a:lnTo>
                  <a:pt x="141811" y="0"/>
                </a:lnTo>
                <a:close/>
              </a:path>
            </a:pathLst>
          </a:custGeom>
          <a:solidFill>
            <a:srgbClr val="F8841D"/>
          </a:solidFill>
        </p:spPr>
        <p:txBody>
          <a:bodyPr wrap="square" lIns="0" tIns="0" rIns="0" bIns="0" rtlCol="0">
            <a:noAutofit/>
          </a:bodyPr>
          <a:lstStyle/>
          <a:p/>
        </p:txBody>
      </p:sp>
      <p:sp>
        <p:nvSpPr>
          <p:cNvPr id="49" name="object 49"/>
          <p:cNvSpPr/>
          <p:nvPr/>
        </p:nvSpPr>
        <p:spPr>
          <a:xfrm>
            <a:off x="6638543" y="4835657"/>
            <a:ext cx="286488" cy="254468"/>
          </a:xfrm>
          <a:custGeom>
            <a:avLst/>
            <a:gdLst/>
            <a:ahLst/>
            <a:cxnLst/>
            <a:rect l="l" t="t" r="r" b="b"/>
            <a:pathLst>
              <a:path w="286488" h="254468">
                <a:moveTo>
                  <a:pt x="0" y="127248"/>
                </a:moveTo>
                <a:lnTo>
                  <a:pt x="7220" y="87246"/>
                </a:lnTo>
                <a:lnTo>
                  <a:pt x="27336" y="52460"/>
                </a:lnTo>
                <a:lnTo>
                  <a:pt x="58030" y="24951"/>
                </a:lnTo>
                <a:lnTo>
                  <a:pt x="96983" y="6778"/>
                </a:lnTo>
                <a:lnTo>
                  <a:pt x="141877" y="0"/>
                </a:lnTo>
                <a:lnTo>
                  <a:pt x="157570" y="729"/>
                </a:lnTo>
                <a:lnTo>
                  <a:pt x="201268" y="11080"/>
                </a:lnTo>
                <a:lnTo>
                  <a:pt x="238170" y="32100"/>
                </a:lnTo>
                <a:lnTo>
                  <a:pt x="266059" y="61762"/>
                </a:lnTo>
                <a:lnTo>
                  <a:pt x="282716" y="98040"/>
                </a:lnTo>
                <a:lnTo>
                  <a:pt x="286488" y="124899"/>
                </a:lnTo>
                <a:lnTo>
                  <a:pt x="285675" y="139008"/>
                </a:lnTo>
                <a:lnTo>
                  <a:pt x="274093" y="178193"/>
                </a:lnTo>
                <a:lnTo>
                  <a:pt x="250557" y="211190"/>
                </a:lnTo>
                <a:lnTo>
                  <a:pt x="217331" y="236097"/>
                </a:lnTo>
                <a:lnTo>
                  <a:pt x="176676" y="251013"/>
                </a:lnTo>
                <a:lnTo>
                  <a:pt x="146563" y="254468"/>
                </a:lnTo>
                <a:lnTo>
                  <a:pt x="130632" y="253755"/>
                </a:lnTo>
                <a:lnTo>
                  <a:pt x="86430" y="243566"/>
                </a:lnTo>
                <a:lnTo>
                  <a:pt x="49228" y="222844"/>
                </a:lnTo>
                <a:lnTo>
                  <a:pt x="21107" y="193571"/>
                </a:lnTo>
                <a:lnTo>
                  <a:pt x="4147" y="157730"/>
                </a:lnTo>
                <a:lnTo>
                  <a:pt x="0" y="127248"/>
                </a:lnTo>
                <a:close/>
              </a:path>
            </a:pathLst>
          </a:custGeom>
          <a:ln w="76200">
            <a:solidFill>
              <a:srgbClr val="546E7A"/>
            </a:solidFill>
          </a:ln>
        </p:spPr>
        <p:txBody>
          <a:bodyPr wrap="square" lIns="0" tIns="0" rIns="0" bIns="0" rtlCol="0">
            <a:noAutofit/>
          </a:bodyPr>
          <a:lstStyle/>
          <a:p/>
        </p:txBody>
      </p:sp>
      <p:sp>
        <p:nvSpPr>
          <p:cNvPr id="50" name="object 50"/>
          <p:cNvSpPr/>
          <p:nvPr/>
        </p:nvSpPr>
        <p:spPr>
          <a:xfrm>
            <a:off x="5538210" y="4924044"/>
            <a:ext cx="91439" cy="64007"/>
          </a:xfrm>
          <a:custGeom>
            <a:avLst/>
            <a:gdLst/>
            <a:ahLst/>
            <a:cxnLst/>
            <a:rect l="l" t="t" r="r" b="b"/>
            <a:pathLst>
              <a:path w="91439" h="64007">
                <a:moveTo>
                  <a:pt x="63576" y="0"/>
                </a:moveTo>
                <a:lnTo>
                  <a:pt x="31318" y="0"/>
                </a:lnTo>
                <a:lnTo>
                  <a:pt x="27876" y="571"/>
                </a:lnTo>
                <a:lnTo>
                  <a:pt x="24434" y="1447"/>
                </a:lnTo>
                <a:lnTo>
                  <a:pt x="18161" y="3746"/>
                </a:lnTo>
                <a:lnTo>
                  <a:pt x="15659" y="5194"/>
                </a:lnTo>
                <a:lnTo>
                  <a:pt x="12839" y="7492"/>
                </a:lnTo>
                <a:lnTo>
                  <a:pt x="10655" y="9220"/>
                </a:lnTo>
                <a:lnTo>
                  <a:pt x="635" y="28828"/>
                </a:lnTo>
                <a:lnTo>
                  <a:pt x="0" y="32003"/>
                </a:lnTo>
                <a:lnTo>
                  <a:pt x="635" y="35178"/>
                </a:lnTo>
                <a:lnTo>
                  <a:pt x="939" y="38341"/>
                </a:lnTo>
                <a:lnTo>
                  <a:pt x="1574" y="41224"/>
                </a:lnTo>
                <a:lnTo>
                  <a:pt x="2819" y="44399"/>
                </a:lnTo>
                <a:lnTo>
                  <a:pt x="4394" y="47282"/>
                </a:lnTo>
                <a:lnTo>
                  <a:pt x="8140" y="52476"/>
                </a:lnTo>
                <a:lnTo>
                  <a:pt x="10655" y="54495"/>
                </a:lnTo>
                <a:lnTo>
                  <a:pt x="12839" y="56514"/>
                </a:lnTo>
                <a:lnTo>
                  <a:pt x="35077" y="64007"/>
                </a:lnTo>
                <a:lnTo>
                  <a:pt x="60134" y="64007"/>
                </a:lnTo>
                <a:lnTo>
                  <a:pt x="82054" y="56514"/>
                </a:lnTo>
                <a:lnTo>
                  <a:pt x="84874" y="54495"/>
                </a:lnTo>
                <a:lnTo>
                  <a:pt x="86741" y="52768"/>
                </a:lnTo>
                <a:lnTo>
                  <a:pt x="88315" y="50457"/>
                </a:lnTo>
                <a:lnTo>
                  <a:pt x="88780" y="49885"/>
                </a:lnTo>
                <a:lnTo>
                  <a:pt x="35077" y="49885"/>
                </a:lnTo>
                <a:lnTo>
                  <a:pt x="31000" y="49593"/>
                </a:lnTo>
                <a:lnTo>
                  <a:pt x="15659" y="32003"/>
                </a:lnTo>
                <a:lnTo>
                  <a:pt x="15976" y="28549"/>
                </a:lnTo>
                <a:lnTo>
                  <a:pt x="35077" y="14122"/>
                </a:lnTo>
                <a:lnTo>
                  <a:pt x="88730" y="14122"/>
                </a:lnTo>
                <a:lnTo>
                  <a:pt x="88315" y="13550"/>
                </a:lnTo>
                <a:lnTo>
                  <a:pt x="86741" y="11239"/>
                </a:lnTo>
                <a:lnTo>
                  <a:pt x="84874" y="9220"/>
                </a:lnTo>
                <a:lnTo>
                  <a:pt x="82054" y="7492"/>
                </a:lnTo>
                <a:lnTo>
                  <a:pt x="79540" y="5194"/>
                </a:lnTo>
                <a:lnTo>
                  <a:pt x="76720" y="3746"/>
                </a:lnTo>
                <a:lnTo>
                  <a:pt x="70459" y="1447"/>
                </a:lnTo>
                <a:lnTo>
                  <a:pt x="67017" y="571"/>
                </a:lnTo>
                <a:lnTo>
                  <a:pt x="63576" y="0"/>
                </a:lnTo>
                <a:close/>
              </a:path>
              <a:path w="91439" h="64007">
                <a:moveTo>
                  <a:pt x="91440" y="45554"/>
                </a:moveTo>
                <a:lnTo>
                  <a:pt x="72656" y="45554"/>
                </a:lnTo>
                <a:lnTo>
                  <a:pt x="69837" y="47282"/>
                </a:lnTo>
                <a:lnTo>
                  <a:pt x="66700" y="48729"/>
                </a:lnTo>
                <a:lnTo>
                  <a:pt x="63576" y="49593"/>
                </a:lnTo>
                <a:lnTo>
                  <a:pt x="60134" y="49885"/>
                </a:lnTo>
                <a:lnTo>
                  <a:pt x="88780" y="49885"/>
                </a:lnTo>
                <a:lnTo>
                  <a:pt x="90195" y="48145"/>
                </a:lnTo>
                <a:lnTo>
                  <a:pt x="91440" y="45554"/>
                </a:lnTo>
                <a:close/>
              </a:path>
              <a:path w="91439" h="64007">
                <a:moveTo>
                  <a:pt x="88730" y="14122"/>
                </a:moveTo>
                <a:lnTo>
                  <a:pt x="60134" y="14122"/>
                </a:lnTo>
                <a:lnTo>
                  <a:pt x="63576" y="14706"/>
                </a:lnTo>
                <a:lnTo>
                  <a:pt x="66700" y="15278"/>
                </a:lnTo>
                <a:lnTo>
                  <a:pt x="69837" y="16725"/>
                </a:lnTo>
                <a:lnTo>
                  <a:pt x="72656" y="18160"/>
                </a:lnTo>
                <a:lnTo>
                  <a:pt x="91440" y="18160"/>
                </a:lnTo>
                <a:lnTo>
                  <a:pt x="90195" y="16141"/>
                </a:lnTo>
                <a:lnTo>
                  <a:pt x="88730" y="14122"/>
                </a:lnTo>
                <a:close/>
              </a:path>
            </a:pathLst>
          </a:custGeom>
          <a:solidFill>
            <a:srgbClr val="FFFFFF"/>
          </a:solidFill>
        </p:spPr>
        <p:txBody>
          <a:bodyPr wrap="square" lIns="0" tIns="0" rIns="0" bIns="0" rtlCol="0">
            <a:noAutofit/>
          </a:bodyPr>
          <a:lstStyle/>
          <a:p/>
        </p:txBody>
      </p:sp>
      <p:sp>
        <p:nvSpPr>
          <p:cNvPr id="51" name="object 51"/>
          <p:cNvSpPr/>
          <p:nvPr/>
        </p:nvSpPr>
        <p:spPr>
          <a:xfrm>
            <a:off x="5646416" y="4924044"/>
            <a:ext cx="91439" cy="64007"/>
          </a:xfrm>
          <a:custGeom>
            <a:avLst/>
            <a:gdLst/>
            <a:ahLst/>
            <a:cxnLst/>
            <a:rect l="l" t="t" r="r" b="b"/>
            <a:pathLst>
              <a:path w="91439" h="64007">
                <a:moveTo>
                  <a:pt x="19100" y="45554"/>
                </a:moveTo>
                <a:lnTo>
                  <a:pt x="0" y="45554"/>
                </a:lnTo>
                <a:lnTo>
                  <a:pt x="1257" y="48145"/>
                </a:lnTo>
                <a:lnTo>
                  <a:pt x="2819" y="50457"/>
                </a:lnTo>
                <a:lnTo>
                  <a:pt x="4699" y="52768"/>
                </a:lnTo>
                <a:lnTo>
                  <a:pt x="6578" y="54495"/>
                </a:lnTo>
                <a:lnTo>
                  <a:pt x="9398" y="56514"/>
                </a:lnTo>
                <a:lnTo>
                  <a:pt x="11899" y="58534"/>
                </a:lnTo>
                <a:lnTo>
                  <a:pt x="31318" y="64007"/>
                </a:lnTo>
                <a:lnTo>
                  <a:pt x="56680" y="64007"/>
                </a:lnTo>
                <a:lnTo>
                  <a:pt x="63576" y="63436"/>
                </a:lnTo>
                <a:lnTo>
                  <a:pt x="66700" y="62560"/>
                </a:lnTo>
                <a:lnTo>
                  <a:pt x="70154" y="61696"/>
                </a:lnTo>
                <a:lnTo>
                  <a:pt x="73279" y="60261"/>
                </a:lnTo>
                <a:lnTo>
                  <a:pt x="75780" y="58534"/>
                </a:lnTo>
                <a:lnTo>
                  <a:pt x="78600" y="56514"/>
                </a:lnTo>
                <a:lnTo>
                  <a:pt x="80797" y="54495"/>
                </a:lnTo>
                <a:lnTo>
                  <a:pt x="83299" y="52476"/>
                </a:lnTo>
                <a:lnTo>
                  <a:pt x="85174" y="49885"/>
                </a:lnTo>
                <a:lnTo>
                  <a:pt x="31318" y="49885"/>
                </a:lnTo>
                <a:lnTo>
                  <a:pt x="27876" y="49593"/>
                </a:lnTo>
                <a:lnTo>
                  <a:pt x="24739" y="48729"/>
                </a:lnTo>
                <a:lnTo>
                  <a:pt x="21615" y="47282"/>
                </a:lnTo>
                <a:lnTo>
                  <a:pt x="19100" y="45554"/>
                </a:lnTo>
                <a:close/>
              </a:path>
              <a:path w="91439" h="64007">
                <a:moveTo>
                  <a:pt x="85178" y="14122"/>
                </a:moveTo>
                <a:lnTo>
                  <a:pt x="56680" y="14122"/>
                </a:lnTo>
                <a:lnTo>
                  <a:pt x="60439" y="14706"/>
                </a:lnTo>
                <a:lnTo>
                  <a:pt x="63881" y="15570"/>
                </a:lnTo>
                <a:lnTo>
                  <a:pt x="75780" y="32003"/>
                </a:lnTo>
                <a:lnTo>
                  <a:pt x="75476" y="35750"/>
                </a:lnTo>
                <a:lnTo>
                  <a:pt x="56680" y="49885"/>
                </a:lnTo>
                <a:lnTo>
                  <a:pt x="85174" y="49885"/>
                </a:lnTo>
                <a:lnTo>
                  <a:pt x="91440" y="32003"/>
                </a:lnTo>
                <a:lnTo>
                  <a:pt x="91135" y="28828"/>
                </a:lnTo>
                <a:lnTo>
                  <a:pt x="89877" y="22491"/>
                </a:lnTo>
                <a:lnTo>
                  <a:pt x="88620" y="19608"/>
                </a:lnTo>
                <a:lnTo>
                  <a:pt x="87058" y="16725"/>
                </a:lnTo>
                <a:lnTo>
                  <a:pt x="85178" y="14122"/>
                </a:lnTo>
                <a:close/>
              </a:path>
              <a:path w="91439" h="64007">
                <a:moveTo>
                  <a:pt x="60121" y="0"/>
                </a:moveTo>
                <a:lnTo>
                  <a:pt x="27876" y="0"/>
                </a:lnTo>
                <a:lnTo>
                  <a:pt x="24434" y="571"/>
                </a:lnTo>
                <a:lnTo>
                  <a:pt x="20980" y="1447"/>
                </a:lnTo>
                <a:lnTo>
                  <a:pt x="14719" y="3746"/>
                </a:lnTo>
                <a:lnTo>
                  <a:pt x="11899" y="5194"/>
                </a:lnTo>
                <a:lnTo>
                  <a:pt x="9398" y="7492"/>
                </a:lnTo>
                <a:lnTo>
                  <a:pt x="6578" y="9220"/>
                </a:lnTo>
                <a:lnTo>
                  <a:pt x="4699" y="11239"/>
                </a:lnTo>
                <a:lnTo>
                  <a:pt x="2819" y="13550"/>
                </a:lnTo>
                <a:lnTo>
                  <a:pt x="1257" y="16141"/>
                </a:lnTo>
                <a:lnTo>
                  <a:pt x="0" y="18160"/>
                </a:lnTo>
                <a:lnTo>
                  <a:pt x="19100" y="18160"/>
                </a:lnTo>
                <a:lnTo>
                  <a:pt x="21615" y="16725"/>
                </a:lnTo>
                <a:lnTo>
                  <a:pt x="24739" y="15278"/>
                </a:lnTo>
                <a:lnTo>
                  <a:pt x="27876" y="14706"/>
                </a:lnTo>
                <a:lnTo>
                  <a:pt x="31318" y="14122"/>
                </a:lnTo>
                <a:lnTo>
                  <a:pt x="85178" y="14122"/>
                </a:lnTo>
                <a:lnTo>
                  <a:pt x="83299" y="11823"/>
                </a:lnTo>
                <a:lnTo>
                  <a:pt x="80797" y="9220"/>
                </a:lnTo>
                <a:lnTo>
                  <a:pt x="78600" y="7492"/>
                </a:lnTo>
                <a:lnTo>
                  <a:pt x="75780" y="5194"/>
                </a:lnTo>
                <a:lnTo>
                  <a:pt x="73279" y="3746"/>
                </a:lnTo>
                <a:lnTo>
                  <a:pt x="70154" y="2590"/>
                </a:lnTo>
                <a:lnTo>
                  <a:pt x="66700" y="1447"/>
                </a:lnTo>
                <a:lnTo>
                  <a:pt x="63576" y="571"/>
                </a:lnTo>
                <a:lnTo>
                  <a:pt x="60121" y="0"/>
                </a:lnTo>
                <a:close/>
              </a:path>
            </a:pathLst>
          </a:custGeom>
          <a:solidFill>
            <a:srgbClr val="FFFFFF"/>
          </a:solidFill>
        </p:spPr>
        <p:txBody>
          <a:bodyPr wrap="square" lIns="0" tIns="0" rIns="0" bIns="0" rtlCol="0">
            <a:noAutofit/>
          </a:bodyPr>
          <a:lstStyle/>
          <a:p/>
        </p:txBody>
      </p:sp>
      <p:sp>
        <p:nvSpPr>
          <p:cNvPr id="52" name="object 52"/>
          <p:cNvSpPr/>
          <p:nvPr/>
        </p:nvSpPr>
        <p:spPr>
          <a:xfrm>
            <a:off x="5602215" y="4949955"/>
            <a:ext cx="77724" cy="12179"/>
          </a:xfrm>
          <a:custGeom>
            <a:avLst/>
            <a:gdLst/>
            <a:ahLst/>
            <a:cxnLst/>
            <a:rect l="l" t="t" r="r" b="b"/>
            <a:pathLst>
              <a:path w="77724" h="12179">
                <a:moveTo>
                  <a:pt x="70777" y="0"/>
                </a:moveTo>
                <a:lnTo>
                  <a:pt x="7594" y="0"/>
                </a:lnTo>
                <a:lnTo>
                  <a:pt x="4432" y="533"/>
                </a:lnTo>
                <a:lnTo>
                  <a:pt x="3175" y="1346"/>
                </a:lnTo>
                <a:lnTo>
                  <a:pt x="1905" y="1892"/>
                </a:lnTo>
                <a:lnTo>
                  <a:pt x="1270" y="2971"/>
                </a:lnTo>
                <a:lnTo>
                  <a:pt x="952" y="3797"/>
                </a:lnTo>
                <a:lnTo>
                  <a:pt x="0" y="4864"/>
                </a:lnTo>
                <a:lnTo>
                  <a:pt x="0" y="7581"/>
                </a:lnTo>
                <a:lnTo>
                  <a:pt x="952" y="8661"/>
                </a:lnTo>
                <a:lnTo>
                  <a:pt x="1270" y="9753"/>
                </a:lnTo>
                <a:lnTo>
                  <a:pt x="1905" y="10566"/>
                </a:lnTo>
                <a:lnTo>
                  <a:pt x="3175" y="11379"/>
                </a:lnTo>
                <a:lnTo>
                  <a:pt x="4432" y="11925"/>
                </a:lnTo>
                <a:lnTo>
                  <a:pt x="6019" y="12179"/>
                </a:lnTo>
                <a:lnTo>
                  <a:pt x="72351" y="12179"/>
                </a:lnTo>
                <a:lnTo>
                  <a:pt x="73621" y="11925"/>
                </a:lnTo>
                <a:lnTo>
                  <a:pt x="74574" y="11379"/>
                </a:lnTo>
                <a:lnTo>
                  <a:pt x="75831" y="10566"/>
                </a:lnTo>
                <a:lnTo>
                  <a:pt x="76466" y="9753"/>
                </a:lnTo>
                <a:lnTo>
                  <a:pt x="77419" y="8661"/>
                </a:lnTo>
                <a:lnTo>
                  <a:pt x="77724" y="7581"/>
                </a:lnTo>
                <a:lnTo>
                  <a:pt x="77724" y="4864"/>
                </a:lnTo>
                <a:lnTo>
                  <a:pt x="77419" y="3797"/>
                </a:lnTo>
                <a:lnTo>
                  <a:pt x="76466" y="2971"/>
                </a:lnTo>
                <a:lnTo>
                  <a:pt x="75831" y="1892"/>
                </a:lnTo>
                <a:lnTo>
                  <a:pt x="74574" y="1346"/>
                </a:lnTo>
                <a:lnTo>
                  <a:pt x="73621" y="533"/>
                </a:lnTo>
                <a:lnTo>
                  <a:pt x="72351" y="266"/>
                </a:lnTo>
                <a:lnTo>
                  <a:pt x="70777" y="0"/>
                </a:lnTo>
                <a:close/>
              </a:path>
            </a:pathLst>
          </a:custGeom>
          <a:solidFill>
            <a:srgbClr val="FFFFFF"/>
          </a:solidFill>
        </p:spPr>
        <p:txBody>
          <a:bodyPr wrap="square" lIns="0" tIns="0" rIns="0" bIns="0" rtlCol="0">
            <a:noAutofit/>
          </a:bodyPr>
          <a:lstStyle/>
          <a:p/>
        </p:txBody>
      </p:sp>
      <p:sp>
        <p:nvSpPr>
          <p:cNvPr id="53" name="object 53"/>
          <p:cNvSpPr txBox="1"/>
          <p:nvPr/>
        </p:nvSpPr>
        <p:spPr>
          <a:xfrm>
            <a:off x="4495179" y="4688255"/>
            <a:ext cx="3305175" cy="614045"/>
          </a:xfrm>
          <a:prstGeom prst="rect">
            <a:avLst/>
          </a:prstGeom>
        </p:spPr>
        <p:txBody>
          <a:bodyPr wrap="square" lIns="0" tIns="0" rIns="0" bIns="0" rtlCol="0" vert="horz">
            <a:noAutofit/>
          </a:bodyPr>
          <a:lstStyle/>
          <a:p>
            <a:pPr algn="ctr">
              <a:lnSpc>
                <a:spcPct val="100000"/>
              </a:lnSpc>
              <a:tabLst>
                <a:tab pos="1219835" algn="l"/>
                <a:tab pos="2364740" algn="l"/>
              </a:tabLst>
            </a:pPr>
            <a:r>
              <a:rPr dirty="0" smtClean="0" sz="1800" b="1">
                <a:solidFill>
                  <a:srgbClr val="FFFFFF"/>
                </a:solidFill>
                <a:latin typeface="微軟正黑體"/>
                <a:cs typeface="微軟正黑體"/>
              </a:rPr>
              <a:t>專業核心	</a:t>
            </a:r>
            <a:r>
              <a:rPr dirty="0" smtClean="0" sz="1800" spc="-100" b="1">
                <a:solidFill>
                  <a:srgbClr val="FFFFFF"/>
                </a:solidFill>
                <a:latin typeface="微軟正黑體"/>
                <a:cs typeface="微軟正黑體"/>
              </a:rPr>
              <a:t>多元選</a:t>
            </a:r>
            <a:r>
              <a:rPr dirty="0" smtClean="0" sz="1800" spc="0" b="1">
                <a:solidFill>
                  <a:srgbClr val="FFFFFF"/>
                </a:solidFill>
                <a:latin typeface="微軟正黑體"/>
                <a:cs typeface="微軟正黑體"/>
              </a:rPr>
              <a:t>修	</a:t>
            </a:r>
            <a:r>
              <a:rPr dirty="0" smtClean="0" sz="1800" spc="0" b="1">
                <a:solidFill>
                  <a:srgbClr val="FFFFFF"/>
                </a:solidFill>
                <a:latin typeface="微軟正黑體"/>
                <a:cs typeface="微軟正黑體"/>
              </a:rPr>
              <a:t>跨域深化</a:t>
            </a:r>
            <a:endParaRPr sz="1800">
              <a:latin typeface="微軟正黑體"/>
              <a:cs typeface="微軟正黑體"/>
            </a:endParaRPr>
          </a:p>
          <a:p>
            <a:pPr algn="ctr" marR="81915">
              <a:lnSpc>
                <a:spcPct val="100000"/>
              </a:lnSpc>
              <a:spcBef>
                <a:spcPts val="185"/>
              </a:spcBef>
              <a:tabLst>
                <a:tab pos="1243330" algn="l"/>
                <a:tab pos="2402840" algn="l"/>
              </a:tabLst>
            </a:pPr>
            <a:r>
              <a:rPr dirty="0" smtClean="0" sz="2000" b="1">
                <a:solidFill>
                  <a:srgbClr val="C00000"/>
                </a:solidFill>
                <a:latin typeface="微軟正黑體"/>
                <a:cs typeface="微軟正黑體"/>
              </a:rPr>
              <a:t>高一	</a:t>
            </a:r>
            <a:r>
              <a:rPr dirty="0" smtClean="0" sz="2000" b="1">
                <a:solidFill>
                  <a:srgbClr val="C00000"/>
                </a:solidFill>
                <a:latin typeface="微軟正黑體"/>
                <a:cs typeface="微軟正黑體"/>
              </a:rPr>
              <a:t>高二	</a:t>
            </a:r>
            <a:r>
              <a:rPr dirty="0" smtClean="0" sz="2000" b="1">
                <a:solidFill>
                  <a:srgbClr val="C00000"/>
                </a:solidFill>
                <a:latin typeface="微軟正黑體"/>
                <a:cs typeface="微軟正黑體"/>
              </a:rPr>
              <a:t>高三</a:t>
            </a:r>
            <a:endParaRPr sz="2000">
              <a:latin typeface="微軟正黑體"/>
              <a:cs typeface="微軟正黑體"/>
            </a:endParaRPr>
          </a:p>
        </p:txBody>
      </p:sp>
      <p:sp>
        <p:nvSpPr>
          <p:cNvPr id="54" name="object 54"/>
          <p:cNvSpPr/>
          <p:nvPr/>
        </p:nvSpPr>
        <p:spPr>
          <a:xfrm>
            <a:off x="10768583" y="4532376"/>
            <a:ext cx="1197864" cy="812292"/>
          </a:xfrm>
          <a:custGeom>
            <a:avLst/>
            <a:gdLst/>
            <a:ahLst/>
            <a:cxnLst/>
            <a:rect l="l" t="t" r="r" b="b"/>
            <a:pathLst>
              <a:path w="1197864" h="812292">
                <a:moveTo>
                  <a:pt x="974102" y="0"/>
                </a:moveTo>
                <a:lnTo>
                  <a:pt x="0" y="0"/>
                </a:lnTo>
                <a:lnTo>
                  <a:pt x="0" y="812292"/>
                </a:lnTo>
                <a:lnTo>
                  <a:pt x="974102" y="812292"/>
                </a:lnTo>
                <a:lnTo>
                  <a:pt x="1197864" y="406146"/>
                </a:lnTo>
                <a:lnTo>
                  <a:pt x="974102" y="0"/>
                </a:lnTo>
                <a:close/>
              </a:path>
            </a:pathLst>
          </a:custGeom>
          <a:solidFill>
            <a:srgbClr val="F8841D"/>
          </a:solidFill>
        </p:spPr>
        <p:txBody>
          <a:bodyPr wrap="square" lIns="0" tIns="0" rIns="0" bIns="0" rtlCol="0">
            <a:noAutofit/>
          </a:bodyPr>
          <a:lstStyle/>
          <a:p/>
        </p:txBody>
      </p:sp>
      <p:sp>
        <p:nvSpPr>
          <p:cNvPr id="55" name="object 55"/>
          <p:cNvSpPr/>
          <p:nvPr/>
        </p:nvSpPr>
        <p:spPr>
          <a:xfrm>
            <a:off x="10768583" y="4532376"/>
            <a:ext cx="1197864" cy="812292"/>
          </a:xfrm>
          <a:custGeom>
            <a:avLst/>
            <a:gdLst/>
            <a:ahLst/>
            <a:cxnLst/>
            <a:rect l="l" t="t" r="r" b="b"/>
            <a:pathLst>
              <a:path w="1197864" h="812292">
                <a:moveTo>
                  <a:pt x="0" y="0"/>
                </a:moveTo>
                <a:lnTo>
                  <a:pt x="974102" y="0"/>
                </a:lnTo>
                <a:lnTo>
                  <a:pt x="1197864" y="406146"/>
                </a:lnTo>
                <a:lnTo>
                  <a:pt x="974102" y="812292"/>
                </a:lnTo>
                <a:lnTo>
                  <a:pt x="0" y="812292"/>
                </a:lnTo>
                <a:lnTo>
                  <a:pt x="0" y="0"/>
                </a:lnTo>
                <a:close/>
              </a:path>
            </a:pathLst>
          </a:custGeom>
          <a:ln w="88392">
            <a:solidFill>
              <a:srgbClr val="546E7A"/>
            </a:solidFill>
          </a:ln>
        </p:spPr>
        <p:txBody>
          <a:bodyPr wrap="square" lIns="0" tIns="0" rIns="0" bIns="0" rtlCol="0">
            <a:noAutofit/>
          </a:bodyPr>
          <a:lstStyle/>
          <a:p/>
        </p:txBody>
      </p:sp>
      <p:sp>
        <p:nvSpPr>
          <p:cNvPr id="56" name="object 56"/>
          <p:cNvSpPr/>
          <p:nvPr/>
        </p:nvSpPr>
        <p:spPr>
          <a:xfrm>
            <a:off x="9718547" y="4532376"/>
            <a:ext cx="1289303" cy="812292"/>
          </a:xfrm>
          <a:custGeom>
            <a:avLst/>
            <a:gdLst/>
            <a:ahLst/>
            <a:cxnLst/>
            <a:rect l="l" t="t" r="r" b="b"/>
            <a:pathLst>
              <a:path w="1289303" h="812292">
                <a:moveTo>
                  <a:pt x="1065784" y="0"/>
                </a:moveTo>
                <a:lnTo>
                  <a:pt x="0" y="0"/>
                </a:lnTo>
                <a:lnTo>
                  <a:pt x="0" y="812292"/>
                </a:lnTo>
                <a:lnTo>
                  <a:pt x="1065784" y="812292"/>
                </a:lnTo>
                <a:lnTo>
                  <a:pt x="1289304" y="406146"/>
                </a:lnTo>
                <a:lnTo>
                  <a:pt x="1065784" y="0"/>
                </a:lnTo>
                <a:close/>
              </a:path>
            </a:pathLst>
          </a:custGeom>
          <a:solidFill>
            <a:srgbClr val="9BBB40"/>
          </a:solidFill>
        </p:spPr>
        <p:txBody>
          <a:bodyPr wrap="square" lIns="0" tIns="0" rIns="0" bIns="0" rtlCol="0">
            <a:noAutofit/>
          </a:bodyPr>
          <a:lstStyle/>
          <a:p/>
        </p:txBody>
      </p:sp>
      <p:sp>
        <p:nvSpPr>
          <p:cNvPr id="57" name="object 57"/>
          <p:cNvSpPr/>
          <p:nvPr/>
        </p:nvSpPr>
        <p:spPr>
          <a:xfrm>
            <a:off x="9718547" y="4532376"/>
            <a:ext cx="1289303" cy="812292"/>
          </a:xfrm>
          <a:custGeom>
            <a:avLst/>
            <a:gdLst/>
            <a:ahLst/>
            <a:cxnLst/>
            <a:rect l="l" t="t" r="r" b="b"/>
            <a:pathLst>
              <a:path w="1289303" h="812292">
                <a:moveTo>
                  <a:pt x="0" y="0"/>
                </a:moveTo>
                <a:lnTo>
                  <a:pt x="1065784" y="0"/>
                </a:lnTo>
                <a:lnTo>
                  <a:pt x="1289304" y="406146"/>
                </a:lnTo>
                <a:lnTo>
                  <a:pt x="1065784" y="812292"/>
                </a:lnTo>
                <a:lnTo>
                  <a:pt x="0" y="812292"/>
                </a:lnTo>
                <a:lnTo>
                  <a:pt x="0" y="0"/>
                </a:lnTo>
                <a:close/>
              </a:path>
            </a:pathLst>
          </a:custGeom>
          <a:ln w="88392">
            <a:solidFill>
              <a:srgbClr val="546E7A"/>
            </a:solidFill>
          </a:ln>
        </p:spPr>
        <p:txBody>
          <a:bodyPr wrap="square" lIns="0" tIns="0" rIns="0" bIns="0" rtlCol="0">
            <a:noAutofit/>
          </a:bodyPr>
          <a:lstStyle/>
          <a:p/>
        </p:txBody>
      </p:sp>
      <p:sp>
        <p:nvSpPr>
          <p:cNvPr id="58" name="object 58"/>
          <p:cNvSpPr/>
          <p:nvPr/>
        </p:nvSpPr>
        <p:spPr>
          <a:xfrm>
            <a:off x="8791956" y="4532376"/>
            <a:ext cx="1162811" cy="812292"/>
          </a:xfrm>
          <a:custGeom>
            <a:avLst/>
            <a:gdLst/>
            <a:ahLst/>
            <a:cxnLst/>
            <a:rect l="l" t="t" r="r" b="b"/>
            <a:pathLst>
              <a:path w="1162811" h="812292">
                <a:moveTo>
                  <a:pt x="939050" y="0"/>
                </a:moveTo>
                <a:lnTo>
                  <a:pt x="0" y="0"/>
                </a:lnTo>
                <a:lnTo>
                  <a:pt x="0" y="812292"/>
                </a:lnTo>
                <a:lnTo>
                  <a:pt x="939050" y="812292"/>
                </a:lnTo>
                <a:lnTo>
                  <a:pt x="1162812" y="406146"/>
                </a:lnTo>
                <a:lnTo>
                  <a:pt x="939050" y="0"/>
                </a:lnTo>
                <a:close/>
              </a:path>
            </a:pathLst>
          </a:custGeom>
          <a:solidFill>
            <a:srgbClr val="5EC6D3"/>
          </a:solidFill>
        </p:spPr>
        <p:txBody>
          <a:bodyPr wrap="square" lIns="0" tIns="0" rIns="0" bIns="0" rtlCol="0">
            <a:noAutofit/>
          </a:bodyPr>
          <a:lstStyle/>
          <a:p/>
        </p:txBody>
      </p:sp>
      <p:sp>
        <p:nvSpPr>
          <p:cNvPr id="59" name="object 59"/>
          <p:cNvSpPr/>
          <p:nvPr/>
        </p:nvSpPr>
        <p:spPr>
          <a:xfrm>
            <a:off x="8791956" y="4532376"/>
            <a:ext cx="1162811" cy="812292"/>
          </a:xfrm>
          <a:custGeom>
            <a:avLst/>
            <a:gdLst/>
            <a:ahLst/>
            <a:cxnLst/>
            <a:rect l="l" t="t" r="r" b="b"/>
            <a:pathLst>
              <a:path w="1162811" h="812292">
                <a:moveTo>
                  <a:pt x="0" y="0"/>
                </a:moveTo>
                <a:lnTo>
                  <a:pt x="939050" y="0"/>
                </a:lnTo>
                <a:lnTo>
                  <a:pt x="1162812" y="406146"/>
                </a:lnTo>
                <a:lnTo>
                  <a:pt x="939050" y="812292"/>
                </a:lnTo>
                <a:lnTo>
                  <a:pt x="0" y="812292"/>
                </a:lnTo>
                <a:lnTo>
                  <a:pt x="0" y="0"/>
                </a:lnTo>
                <a:close/>
              </a:path>
            </a:pathLst>
          </a:custGeom>
          <a:ln w="88392">
            <a:solidFill>
              <a:srgbClr val="546E7A"/>
            </a:solidFill>
          </a:ln>
        </p:spPr>
        <p:txBody>
          <a:bodyPr wrap="square" lIns="0" tIns="0" rIns="0" bIns="0" rtlCol="0">
            <a:noAutofit/>
          </a:bodyPr>
          <a:lstStyle/>
          <a:p/>
        </p:txBody>
      </p:sp>
      <p:sp>
        <p:nvSpPr>
          <p:cNvPr id="60" name="object 60"/>
          <p:cNvSpPr/>
          <p:nvPr/>
        </p:nvSpPr>
        <p:spPr>
          <a:xfrm>
            <a:off x="9768840" y="4811388"/>
            <a:ext cx="261711" cy="253667"/>
          </a:xfrm>
          <a:custGeom>
            <a:avLst/>
            <a:gdLst/>
            <a:ahLst/>
            <a:cxnLst/>
            <a:rect l="l" t="t" r="r" b="b"/>
            <a:pathLst>
              <a:path w="261711" h="253667">
                <a:moveTo>
                  <a:pt x="125294" y="0"/>
                </a:moveTo>
                <a:lnTo>
                  <a:pt x="82833" y="8770"/>
                </a:lnTo>
                <a:lnTo>
                  <a:pt x="46713" y="29729"/>
                </a:lnTo>
                <a:lnTo>
                  <a:pt x="19380" y="60500"/>
                </a:lnTo>
                <a:lnTo>
                  <a:pt x="3282" y="98705"/>
                </a:lnTo>
                <a:lnTo>
                  <a:pt x="0" y="127132"/>
                </a:lnTo>
                <a:lnTo>
                  <a:pt x="40" y="130326"/>
                </a:lnTo>
                <a:lnTo>
                  <a:pt x="7626" y="169643"/>
                </a:lnTo>
                <a:lnTo>
                  <a:pt x="27341" y="203670"/>
                </a:lnTo>
                <a:lnTo>
                  <a:pt x="57764" y="230373"/>
                </a:lnTo>
                <a:lnTo>
                  <a:pt x="97475" y="247717"/>
                </a:lnTo>
                <a:lnTo>
                  <a:pt x="145056" y="253667"/>
                </a:lnTo>
                <a:lnTo>
                  <a:pt x="158921" y="251483"/>
                </a:lnTo>
                <a:lnTo>
                  <a:pt x="197030" y="236735"/>
                </a:lnTo>
                <a:lnTo>
                  <a:pt x="228207" y="210950"/>
                </a:lnTo>
                <a:lnTo>
                  <a:pt x="250266" y="175740"/>
                </a:lnTo>
                <a:lnTo>
                  <a:pt x="261018" y="132719"/>
                </a:lnTo>
                <a:lnTo>
                  <a:pt x="261711" y="116921"/>
                </a:lnTo>
                <a:lnTo>
                  <a:pt x="259787" y="103112"/>
                </a:lnTo>
                <a:lnTo>
                  <a:pt x="245322" y="65074"/>
                </a:lnTo>
                <a:lnTo>
                  <a:pt x="219365" y="33852"/>
                </a:lnTo>
                <a:lnTo>
                  <a:pt x="183908" y="11670"/>
                </a:lnTo>
                <a:lnTo>
                  <a:pt x="140942" y="752"/>
                </a:lnTo>
                <a:lnTo>
                  <a:pt x="125294" y="0"/>
                </a:lnTo>
                <a:close/>
              </a:path>
            </a:pathLst>
          </a:custGeom>
          <a:solidFill>
            <a:srgbClr val="9BBB40"/>
          </a:solidFill>
        </p:spPr>
        <p:txBody>
          <a:bodyPr wrap="square" lIns="0" tIns="0" rIns="0" bIns="0" rtlCol="0">
            <a:noAutofit/>
          </a:bodyPr>
          <a:lstStyle/>
          <a:p/>
        </p:txBody>
      </p:sp>
      <p:sp>
        <p:nvSpPr>
          <p:cNvPr id="61" name="object 61"/>
          <p:cNvSpPr/>
          <p:nvPr/>
        </p:nvSpPr>
        <p:spPr>
          <a:xfrm>
            <a:off x="9768840" y="4811388"/>
            <a:ext cx="261711" cy="253667"/>
          </a:xfrm>
          <a:custGeom>
            <a:avLst/>
            <a:gdLst/>
            <a:ahLst/>
            <a:cxnLst/>
            <a:rect l="l" t="t" r="r" b="b"/>
            <a:pathLst>
              <a:path w="261711" h="253667">
                <a:moveTo>
                  <a:pt x="0" y="127132"/>
                </a:moveTo>
                <a:lnTo>
                  <a:pt x="7248" y="85291"/>
                </a:lnTo>
                <a:lnTo>
                  <a:pt x="27363" y="49300"/>
                </a:lnTo>
                <a:lnTo>
                  <a:pt x="57898" y="21535"/>
                </a:lnTo>
                <a:lnTo>
                  <a:pt x="96403" y="4375"/>
                </a:lnTo>
                <a:lnTo>
                  <a:pt x="125294" y="0"/>
                </a:lnTo>
                <a:lnTo>
                  <a:pt x="140942" y="752"/>
                </a:lnTo>
                <a:lnTo>
                  <a:pt x="183908" y="11670"/>
                </a:lnTo>
                <a:lnTo>
                  <a:pt x="219365" y="33852"/>
                </a:lnTo>
                <a:lnTo>
                  <a:pt x="245322" y="65074"/>
                </a:lnTo>
                <a:lnTo>
                  <a:pt x="259787" y="103112"/>
                </a:lnTo>
                <a:lnTo>
                  <a:pt x="261711" y="116921"/>
                </a:lnTo>
                <a:lnTo>
                  <a:pt x="261018" y="132719"/>
                </a:lnTo>
                <a:lnTo>
                  <a:pt x="250266" y="175740"/>
                </a:lnTo>
                <a:lnTo>
                  <a:pt x="228207" y="210950"/>
                </a:lnTo>
                <a:lnTo>
                  <a:pt x="197030" y="236735"/>
                </a:lnTo>
                <a:lnTo>
                  <a:pt x="158921" y="251483"/>
                </a:lnTo>
                <a:lnTo>
                  <a:pt x="145056" y="253667"/>
                </a:lnTo>
                <a:lnTo>
                  <a:pt x="128409" y="253075"/>
                </a:lnTo>
                <a:lnTo>
                  <a:pt x="83293" y="243101"/>
                </a:lnTo>
                <a:lnTo>
                  <a:pt x="46520" y="222412"/>
                </a:lnTo>
                <a:lnTo>
                  <a:pt x="19509" y="193041"/>
                </a:lnTo>
                <a:lnTo>
                  <a:pt x="3680" y="157025"/>
                </a:lnTo>
                <a:lnTo>
                  <a:pt x="0" y="127132"/>
                </a:lnTo>
                <a:close/>
              </a:path>
            </a:pathLst>
          </a:custGeom>
          <a:ln w="76200">
            <a:solidFill>
              <a:srgbClr val="546E7A"/>
            </a:solidFill>
          </a:ln>
        </p:spPr>
        <p:txBody>
          <a:bodyPr wrap="square" lIns="0" tIns="0" rIns="0" bIns="0" rtlCol="0">
            <a:noAutofit/>
          </a:bodyPr>
          <a:lstStyle/>
          <a:p/>
        </p:txBody>
      </p:sp>
      <p:sp>
        <p:nvSpPr>
          <p:cNvPr id="62" name="object 62"/>
          <p:cNvSpPr/>
          <p:nvPr/>
        </p:nvSpPr>
        <p:spPr>
          <a:xfrm>
            <a:off x="10811256" y="4811364"/>
            <a:ext cx="260275" cy="253835"/>
          </a:xfrm>
          <a:custGeom>
            <a:avLst/>
            <a:gdLst/>
            <a:ahLst/>
            <a:cxnLst/>
            <a:rect l="l" t="t" r="r" b="b"/>
            <a:pathLst>
              <a:path w="260275" h="253835">
                <a:moveTo>
                  <a:pt x="125190" y="0"/>
                </a:moveTo>
                <a:lnTo>
                  <a:pt x="82791" y="8628"/>
                </a:lnTo>
                <a:lnTo>
                  <a:pt x="46701" y="29545"/>
                </a:lnTo>
                <a:lnTo>
                  <a:pt x="19380" y="60351"/>
                </a:lnTo>
                <a:lnTo>
                  <a:pt x="3282" y="98648"/>
                </a:lnTo>
                <a:lnTo>
                  <a:pt x="0" y="127157"/>
                </a:lnTo>
                <a:lnTo>
                  <a:pt x="6" y="128396"/>
                </a:lnTo>
                <a:lnTo>
                  <a:pt x="7057" y="168266"/>
                </a:lnTo>
                <a:lnTo>
                  <a:pt x="26380" y="202831"/>
                </a:lnTo>
                <a:lnTo>
                  <a:pt x="56453" y="230005"/>
                </a:lnTo>
                <a:lnTo>
                  <a:pt x="95753" y="247702"/>
                </a:lnTo>
                <a:lnTo>
                  <a:pt x="142760" y="253835"/>
                </a:lnTo>
                <a:lnTo>
                  <a:pt x="156693" y="251781"/>
                </a:lnTo>
                <a:lnTo>
                  <a:pt x="195024" y="237301"/>
                </a:lnTo>
                <a:lnTo>
                  <a:pt x="226426" y="211669"/>
                </a:lnTo>
                <a:lnTo>
                  <a:pt x="248678" y="176588"/>
                </a:lnTo>
                <a:lnTo>
                  <a:pt x="259559" y="133763"/>
                </a:lnTo>
                <a:lnTo>
                  <a:pt x="260275" y="118061"/>
                </a:lnTo>
                <a:lnTo>
                  <a:pt x="258470" y="104138"/>
                </a:lnTo>
                <a:lnTo>
                  <a:pt x="244297" y="65761"/>
                </a:lnTo>
                <a:lnTo>
                  <a:pt x="218582" y="34232"/>
                </a:lnTo>
                <a:lnTo>
                  <a:pt x="183371" y="11814"/>
                </a:lnTo>
                <a:lnTo>
                  <a:pt x="140712" y="765"/>
                </a:lnTo>
                <a:lnTo>
                  <a:pt x="125190" y="0"/>
                </a:lnTo>
                <a:close/>
              </a:path>
            </a:pathLst>
          </a:custGeom>
          <a:solidFill>
            <a:srgbClr val="F8841D"/>
          </a:solidFill>
        </p:spPr>
        <p:txBody>
          <a:bodyPr wrap="square" lIns="0" tIns="0" rIns="0" bIns="0" rtlCol="0">
            <a:noAutofit/>
          </a:bodyPr>
          <a:lstStyle/>
          <a:p/>
        </p:txBody>
      </p:sp>
      <p:sp>
        <p:nvSpPr>
          <p:cNvPr id="63" name="object 63"/>
          <p:cNvSpPr/>
          <p:nvPr/>
        </p:nvSpPr>
        <p:spPr>
          <a:xfrm>
            <a:off x="10811256" y="4811364"/>
            <a:ext cx="260275" cy="253835"/>
          </a:xfrm>
          <a:custGeom>
            <a:avLst/>
            <a:gdLst/>
            <a:ahLst/>
            <a:cxnLst/>
            <a:rect l="l" t="t" r="r" b="b"/>
            <a:pathLst>
              <a:path w="260275" h="253835">
                <a:moveTo>
                  <a:pt x="0" y="127157"/>
                </a:moveTo>
                <a:lnTo>
                  <a:pt x="7249" y="85198"/>
                </a:lnTo>
                <a:lnTo>
                  <a:pt x="27361" y="49131"/>
                </a:lnTo>
                <a:lnTo>
                  <a:pt x="57878" y="21355"/>
                </a:lnTo>
                <a:lnTo>
                  <a:pt x="96344" y="4268"/>
                </a:lnTo>
                <a:lnTo>
                  <a:pt x="125190" y="0"/>
                </a:lnTo>
                <a:lnTo>
                  <a:pt x="140712" y="765"/>
                </a:lnTo>
                <a:lnTo>
                  <a:pt x="183371" y="11814"/>
                </a:lnTo>
                <a:lnTo>
                  <a:pt x="218582" y="34232"/>
                </a:lnTo>
                <a:lnTo>
                  <a:pt x="244297" y="65761"/>
                </a:lnTo>
                <a:lnTo>
                  <a:pt x="258470" y="104138"/>
                </a:lnTo>
                <a:lnTo>
                  <a:pt x="260275" y="118061"/>
                </a:lnTo>
                <a:lnTo>
                  <a:pt x="259559" y="133763"/>
                </a:lnTo>
                <a:lnTo>
                  <a:pt x="248678" y="176588"/>
                </a:lnTo>
                <a:lnTo>
                  <a:pt x="226426" y="211669"/>
                </a:lnTo>
                <a:lnTo>
                  <a:pt x="195024" y="237301"/>
                </a:lnTo>
                <a:lnTo>
                  <a:pt x="156693" y="251781"/>
                </a:lnTo>
                <a:lnTo>
                  <a:pt x="142760" y="253835"/>
                </a:lnTo>
                <a:lnTo>
                  <a:pt x="126329" y="253204"/>
                </a:lnTo>
                <a:lnTo>
                  <a:pt x="81722" y="242985"/>
                </a:lnTo>
                <a:lnTo>
                  <a:pt x="45328" y="221897"/>
                </a:lnTo>
                <a:lnTo>
                  <a:pt x="18670" y="192027"/>
                </a:lnTo>
                <a:lnTo>
                  <a:pt x="3268" y="155462"/>
                </a:lnTo>
                <a:lnTo>
                  <a:pt x="0" y="127157"/>
                </a:lnTo>
                <a:close/>
              </a:path>
            </a:pathLst>
          </a:custGeom>
          <a:ln w="76200">
            <a:solidFill>
              <a:srgbClr val="546E7A"/>
            </a:solidFill>
          </a:ln>
        </p:spPr>
        <p:txBody>
          <a:bodyPr wrap="square" lIns="0" tIns="0" rIns="0" bIns="0" rtlCol="0">
            <a:noAutofit/>
          </a:bodyPr>
          <a:lstStyle/>
          <a:p/>
        </p:txBody>
      </p:sp>
      <p:sp>
        <p:nvSpPr>
          <p:cNvPr id="64" name="object 64"/>
          <p:cNvSpPr/>
          <p:nvPr/>
        </p:nvSpPr>
        <p:spPr>
          <a:xfrm>
            <a:off x="9811518" y="4901184"/>
            <a:ext cx="83807" cy="62483"/>
          </a:xfrm>
          <a:custGeom>
            <a:avLst/>
            <a:gdLst/>
            <a:ahLst/>
            <a:cxnLst/>
            <a:rect l="l" t="t" r="r" b="b"/>
            <a:pathLst>
              <a:path w="83807" h="62483">
                <a:moveTo>
                  <a:pt x="58267" y="0"/>
                </a:moveTo>
                <a:lnTo>
                  <a:pt x="28701" y="0"/>
                </a:lnTo>
                <a:lnTo>
                  <a:pt x="25539" y="558"/>
                </a:lnTo>
                <a:lnTo>
                  <a:pt x="22390" y="1409"/>
                </a:lnTo>
                <a:lnTo>
                  <a:pt x="16636" y="3657"/>
                </a:lnTo>
                <a:lnTo>
                  <a:pt x="14350" y="5067"/>
                </a:lnTo>
                <a:lnTo>
                  <a:pt x="11760" y="7315"/>
                </a:lnTo>
                <a:lnTo>
                  <a:pt x="9753" y="9004"/>
                </a:lnTo>
                <a:lnTo>
                  <a:pt x="571" y="28143"/>
                </a:lnTo>
                <a:lnTo>
                  <a:pt x="0" y="31242"/>
                </a:lnTo>
                <a:lnTo>
                  <a:pt x="571" y="34340"/>
                </a:lnTo>
                <a:lnTo>
                  <a:pt x="850" y="37439"/>
                </a:lnTo>
                <a:lnTo>
                  <a:pt x="1435" y="40246"/>
                </a:lnTo>
                <a:lnTo>
                  <a:pt x="2578" y="43345"/>
                </a:lnTo>
                <a:lnTo>
                  <a:pt x="4013" y="46164"/>
                </a:lnTo>
                <a:lnTo>
                  <a:pt x="7454" y="51231"/>
                </a:lnTo>
                <a:lnTo>
                  <a:pt x="9753" y="53200"/>
                </a:lnTo>
                <a:lnTo>
                  <a:pt x="11760" y="55168"/>
                </a:lnTo>
                <a:lnTo>
                  <a:pt x="32143" y="62484"/>
                </a:lnTo>
                <a:lnTo>
                  <a:pt x="55105" y="62484"/>
                </a:lnTo>
                <a:lnTo>
                  <a:pt x="75196" y="55168"/>
                </a:lnTo>
                <a:lnTo>
                  <a:pt x="77787" y="53200"/>
                </a:lnTo>
                <a:lnTo>
                  <a:pt x="79501" y="51511"/>
                </a:lnTo>
                <a:lnTo>
                  <a:pt x="80937" y="49250"/>
                </a:lnTo>
                <a:lnTo>
                  <a:pt x="81366" y="48691"/>
                </a:lnTo>
                <a:lnTo>
                  <a:pt x="32143" y="48691"/>
                </a:lnTo>
                <a:lnTo>
                  <a:pt x="28409" y="48412"/>
                </a:lnTo>
                <a:lnTo>
                  <a:pt x="14350" y="31242"/>
                </a:lnTo>
                <a:lnTo>
                  <a:pt x="14630" y="27863"/>
                </a:lnTo>
                <a:lnTo>
                  <a:pt x="32143" y="13792"/>
                </a:lnTo>
                <a:lnTo>
                  <a:pt x="81318" y="13792"/>
                </a:lnTo>
                <a:lnTo>
                  <a:pt x="80937" y="13233"/>
                </a:lnTo>
                <a:lnTo>
                  <a:pt x="79501" y="10972"/>
                </a:lnTo>
                <a:lnTo>
                  <a:pt x="77787" y="9004"/>
                </a:lnTo>
                <a:lnTo>
                  <a:pt x="75196" y="7315"/>
                </a:lnTo>
                <a:lnTo>
                  <a:pt x="72910" y="5067"/>
                </a:lnTo>
                <a:lnTo>
                  <a:pt x="70319" y="3657"/>
                </a:lnTo>
                <a:lnTo>
                  <a:pt x="64579" y="1409"/>
                </a:lnTo>
                <a:lnTo>
                  <a:pt x="61417" y="558"/>
                </a:lnTo>
                <a:lnTo>
                  <a:pt x="58267" y="0"/>
                </a:lnTo>
                <a:close/>
              </a:path>
              <a:path w="83807" h="62483">
                <a:moveTo>
                  <a:pt x="83807" y="44475"/>
                </a:moveTo>
                <a:lnTo>
                  <a:pt x="66586" y="44475"/>
                </a:lnTo>
                <a:lnTo>
                  <a:pt x="64007" y="46164"/>
                </a:lnTo>
                <a:lnTo>
                  <a:pt x="61137" y="47561"/>
                </a:lnTo>
                <a:lnTo>
                  <a:pt x="58267" y="48412"/>
                </a:lnTo>
                <a:lnTo>
                  <a:pt x="55105" y="48691"/>
                </a:lnTo>
                <a:lnTo>
                  <a:pt x="81366" y="48691"/>
                </a:lnTo>
                <a:lnTo>
                  <a:pt x="82664" y="47002"/>
                </a:lnTo>
                <a:lnTo>
                  <a:pt x="83807" y="44475"/>
                </a:lnTo>
                <a:close/>
              </a:path>
              <a:path w="83807" h="62483">
                <a:moveTo>
                  <a:pt x="81318" y="13792"/>
                </a:moveTo>
                <a:lnTo>
                  <a:pt x="55105" y="13792"/>
                </a:lnTo>
                <a:lnTo>
                  <a:pt x="58267" y="14351"/>
                </a:lnTo>
                <a:lnTo>
                  <a:pt x="61137" y="14922"/>
                </a:lnTo>
                <a:lnTo>
                  <a:pt x="64007" y="16319"/>
                </a:lnTo>
                <a:lnTo>
                  <a:pt x="66586" y="17729"/>
                </a:lnTo>
                <a:lnTo>
                  <a:pt x="83807" y="17729"/>
                </a:lnTo>
                <a:lnTo>
                  <a:pt x="82664" y="15760"/>
                </a:lnTo>
                <a:lnTo>
                  <a:pt x="81318" y="13792"/>
                </a:lnTo>
                <a:close/>
              </a:path>
            </a:pathLst>
          </a:custGeom>
          <a:solidFill>
            <a:srgbClr val="FFFFFF"/>
          </a:solidFill>
        </p:spPr>
        <p:txBody>
          <a:bodyPr wrap="square" lIns="0" tIns="0" rIns="0" bIns="0" rtlCol="0">
            <a:noAutofit/>
          </a:bodyPr>
          <a:lstStyle/>
          <a:p/>
        </p:txBody>
      </p:sp>
      <p:sp>
        <p:nvSpPr>
          <p:cNvPr id="65" name="object 65"/>
          <p:cNvSpPr/>
          <p:nvPr/>
        </p:nvSpPr>
        <p:spPr>
          <a:xfrm>
            <a:off x="9910574" y="4901184"/>
            <a:ext cx="82296" cy="62483"/>
          </a:xfrm>
          <a:custGeom>
            <a:avLst/>
            <a:gdLst/>
            <a:ahLst/>
            <a:cxnLst/>
            <a:rect l="l" t="t" r="r" b="b"/>
            <a:pathLst>
              <a:path w="82296" h="62483">
                <a:moveTo>
                  <a:pt x="17195" y="44475"/>
                </a:moveTo>
                <a:lnTo>
                  <a:pt x="0" y="44475"/>
                </a:lnTo>
                <a:lnTo>
                  <a:pt x="1130" y="47002"/>
                </a:lnTo>
                <a:lnTo>
                  <a:pt x="2540" y="49250"/>
                </a:lnTo>
                <a:lnTo>
                  <a:pt x="4229" y="51511"/>
                </a:lnTo>
                <a:lnTo>
                  <a:pt x="5918" y="53200"/>
                </a:lnTo>
                <a:lnTo>
                  <a:pt x="8458" y="55168"/>
                </a:lnTo>
                <a:lnTo>
                  <a:pt x="10706" y="57137"/>
                </a:lnTo>
                <a:lnTo>
                  <a:pt x="28181" y="62484"/>
                </a:lnTo>
                <a:lnTo>
                  <a:pt x="51015" y="62484"/>
                </a:lnTo>
                <a:lnTo>
                  <a:pt x="57213" y="61925"/>
                </a:lnTo>
                <a:lnTo>
                  <a:pt x="60032" y="61074"/>
                </a:lnTo>
                <a:lnTo>
                  <a:pt x="63131" y="60236"/>
                </a:lnTo>
                <a:lnTo>
                  <a:pt x="65951" y="58826"/>
                </a:lnTo>
                <a:lnTo>
                  <a:pt x="68199" y="57137"/>
                </a:lnTo>
                <a:lnTo>
                  <a:pt x="70739" y="55168"/>
                </a:lnTo>
                <a:lnTo>
                  <a:pt x="72707" y="53200"/>
                </a:lnTo>
                <a:lnTo>
                  <a:pt x="74968" y="51231"/>
                </a:lnTo>
                <a:lnTo>
                  <a:pt x="76661" y="48691"/>
                </a:lnTo>
                <a:lnTo>
                  <a:pt x="28181" y="48691"/>
                </a:lnTo>
                <a:lnTo>
                  <a:pt x="25082" y="48412"/>
                </a:lnTo>
                <a:lnTo>
                  <a:pt x="22263" y="47561"/>
                </a:lnTo>
                <a:lnTo>
                  <a:pt x="19443" y="46164"/>
                </a:lnTo>
                <a:lnTo>
                  <a:pt x="17195" y="44475"/>
                </a:lnTo>
                <a:close/>
              </a:path>
              <a:path w="82296" h="62483">
                <a:moveTo>
                  <a:pt x="76657" y="13792"/>
                </a:moveTo>
                <a:lnTo>
                  <a:pt x="51015" y="13792"/>
                </a:lnTo>
                <a:lnTo>
                  <a:pt x="54394" y="14351"/>
                </a:lnTo>
                <a:lnTo>
                  <a:pt x="57492" y="15201"/>
                </a:lnTo>
                <a:lnTo>
                  <a:pt x="68199" y="31242"/>
                </a:lnTo>
                <a:lnTo>
                  <a:pt x="67919" y="34899"/>
                </a:lnTo>
                <a:lnTo>
                  <a:pt x="51015" y="48691"/>
                </a:lnTo>
                <a:lnTo>
                  <a:pt x="76661" y="48691"/>
                </a:lnTo>
                <a:lnTo>
                  <a:pt x="82296" y="31242"/>
                </a:lnTo>
                <a:lnTo>
                  <a:pt x="82016" y="28143"/>
                </a:lnTo>
                <a:lnTo>
                  <a:pt x="80886" y="21958"/>
                </a:lnTo>
                <a:lnTo>
                  <a:pt x="79756" y="19138"/>
                </a:lnTo>
                <a:lnTo>
                  <a:pt x="78346" y="16319"/>
                </a:lnTo>
                <a:lnTo>
                  <a:pt x="76657" y="13792"/>
                </a:lnTo>
                <a:close/>
              </a:path>
              <a:path w="82296" h="62483">
                <a:moveTo>
                  <a:pt x="54114" y="0"/>
                </a:moveTo>
                <a:lnTo>
                  <a:pt x="25082" y="0"/>
                </a:lnTo>
                <a:lnTo>
                  <a:pt x="21983" y="558"/>
                </a:lnTo>
                <a:lnTo>
                  <a:pt x="18884" y="1409"/>
                </a:lnTo>
                <a:lnTo>
                  <a:pt x="13246" y="3657"/>
                </a:lnTo>
                <a:lnTo>
                  <a:pt x="10706" y="5067"/>
                </a:lnTo>
                <a:lnTo>
                  <a:pt x="8458" y="7315"/>
                </a:lnTo>
                <a:lnTo>
                  <a:pt x="5918" y="9004"/>
                </a:lnTo>
                <a:lnTo>
                  <a:pt x="4229" y="10972"/>
                </a:lnTo>
                <a:lnTo>
                  <a:pt x="2540" y="13233"/>
                </a:lnTo>
                <a:lnTo>
                  <a:pt x="1130" y="15760"/>
                </a:lnTo>
                <a:lnTo>
                  <a:pt x="0" y="17729"/>
                </a:lnTo>
                <a:lnTo>
                  <a:pt x="17195" y="17729"/>
                </a:lnTo>
                <a:lnTo>
                  <a:pt x="19443" y="16319"/>
                </a:lnTo>
                <a:lnTo>
                  <a:pt x="22263" y="14922"/>
                </a:lnTo>
                <a:lnTo>
                  <a:pt x="25082" y="14351"/>
                </a:lnTo>
                <a:lnTo>
                  <a:pt x="28181" y="13792"/>
                </a:lnTo>
                <a:lnTo>
                  <a:pt x="76657" y="13792"/>
                </a:lnTo>
                <a:lnTo>
                  <a:pt x="74968" y="11544"/>
                </a:lnTo>
                <a:lnTo>
                  <a:pt x="72707" y="9004"/>
                </a:lnTo>
                <a:lnTo>
                  <a:pt x="70739" y="7315"/>
                </a:lnTo>
                <a:lnTo>
                  <a:pt x="68199" y="5067"/>
                </a:lnTo>
                <a:lnTo>
                  <a:pt x="65951" y="3657"/>
                </a:lnTo>
                <a:lnTo>
                  <a:pt x="63131" y="2527"/>
                </a:lnTo>
                <a:lnTo>
                  <a:pt x="60032" y="1409"/>
                </a:lnTo>
                <a:lnTo>
                  <a:pt x="57213" y="558"/>
                </a:lnTo>
                <a:lnTo>
                  <a:pt x="54114" y="0"/>
                </a:lnTo>
                <a:close/>
              </a:path>
            </a:pathLst>
          </a:custGeom>
          <a:solidFill>
            <a:srgbClr val="FFFFFF"/>
          </a:solidFill>
        </p:spPr>
        <p:txBody>
          <a:bodyPr wrap="square" lIns="0" tIns="0" rIns="0" bIns="0" rtlCol="0">
            <a:noAutofit/>
          </a:bodyPr>
          <a:lstStyle/>
          <a:p/>
        </p:txBody>
      </p:sp>
      <p:sp>
        <p:nvSpPr>
          <p:cNvPr id="66" name="object 66"/>
          <p:cNvSpPr/>
          <p:nvPr/>
        </p:nvSpPr>
        <p:spPr>
          <a:xfrm>
            <a:off x="9869430" y="4925564"/>
            <a:ext cx="70103" cy="12192"/>
          </a:xfrm>
          <a:custGeom>
            <a:avLst/>
            <a:gdLst/>
            <a:ahLst/>
            <a:cxnLst/>
            <a:rect l="l" t="t" r="r" b="b"/>
            <a:pathLst>
              <a:path w="70103" h="12192">
                <a:moveTo>
                  <a:pt x="63817" y="0"/>
                </a:moveTo>
                <a:lnTo>
                  <a:pt x="6832" y="0"/>
                </a:lnTo>
                <a:lnTo>
                  <a:pt x="3987" y="546"/>
                </a:lnTo>
                <a:lnTo>
                  <a:pt x="2844" y="1358"/>
                </a:lnTo>
                <a:lnTo>
                  <a:pt x="1701" y="1892"/>
                </a:lnTo>
                <a:lnTo>
                  <a:pt x="1130" y="2984"/>
                </a:lnTo>
                <a:lnTo>
                  <a:pt x="838" y="3797"/>
                </a:lnTo>
                <a:lnTo>
                  <a:pt x="0" y="4876"/>
                </a:lnTo>
                <a:lnTo>
                  <a:pt x="0" y="7594"/>
                </a:lnTo>
                <a:lnTo>
                  <a:pt x="838" y="8674"/>
                </a:lnTo>
                <a:lnTo>
                  <a:pt x="1130" y="9766"/>
                </a:lnTo>
                <a:lnTo>
                  <a:pt x="1701" y="10579"/>
                </a:lnTo>
                <a:lnTo>
                  <a:pt x="2844" y="11379"/>
                </a:lnTo>
                <a:lnTo>
                  <a:pt x="3987" y="11925"/>
                </a:lnTo>
                <a:lnTo>
                  <a:pt x="5397" y="12192"/>
                </a:lnTo>
                <a:lnTo>
                  <a:pt x="65252" y="12192"/>
                </a:lnTo>
                <a:lnTo>
                  <a:pt x="66395" y="11925"/>
                </a:lnTo>
                <a:lnTo>
                  <a:pt x="67246" y="11379"/>
                </a:lnTo>
                <a:lnTo>
                  <a:pt x="68376" y="10579"/>
                </a:lnTo>
                <a:lnTo>
                  <a:pt x="68948" y="9766"/>
                </a:lnTo>
                <a:lnTo>
                  <a:pt x="69811" y="8674"/>
                </a:lnTo>
                <a:lnTo>
                  <a:pt x="70104" y="7594"/>
                </a:lnTo>
                <a:lnTo>
                  <a:pt x="70104" y="4876"/>
                </a:lnTo>
                <a:lnTo>
                  <a:pt x="69811" y="3797"/>
                </a:lnTo>
                <a:lnTo>
                  <a:pt x="68948" y="2984"/>
                </a:lnTo>
                <a:lnTo>
                  <a:pt x="68376" y="1892"/>
                </a:lnTo>
                <a:lnTo>
                  <a:pt x="67246" y="1358"/>
                </a:lnTo>
                <a:lnTo>
                  <a:pt x="66395" y="546"/>
                </a:lnTo>
                <a:lnTo>
                  <a:pt x="65252" y="279"/>
                </a:lnTo>
                <a:lnTo>
                  <a:pt x="63817" y="0"/>
                </a:lnTo>
                <a:close/>
              </a:path>
            </a:pathLst>
          </a:custGeom>
          <a:solidFill>
            <a:srgbClr val="FFFFFF"/>
          </a:solidFill>
        </p:spPr>
        <p:txBody>
          <a:bodyPr wrap="square" lIns="0" tIns="0" rIns="0" bIns="0" rtlCol="0">
            <a:noAutofit/>
          </a:bodyPr>
          <a:lstStyle/>
          <a:p/>
        </p:txBody>
      </p:sp>
      <p:sp>
        <p:nvSpPr>
          <p:cNvPr id="67" name="object 67"/>
          <p:cNvSpPr txBox="1"/>
          <p:nvPr/>
        </p:nvSpPr>
        <p:spPr>
          <a:xfrm>
            <a:off x="8968055" y="4648849"/>
            <a:ext cx="560705" cy="629285"/>
          </a:xfrm>
          <a:prstGeom prst="rect">
            <a:avLst/>
          </a:prstGeom>
        </p:spPr>
        <p:txBody>
          <a:bodyPr wrap="square" lIns="0" tIns="0" rIns="0" bIns="0" rtlCol="0" vert="horz">
            <a:noAutofit/>
          </a:bodyPr>
          <a:lstStyle/>
          <a:p>
            <a:pPr marL="38100">
              <a:lnSpc>
                <a:spcPct val="100000"/>
              </a:lnSpc>
            </a:pPr>
            <a:r>
              <a:rPr dirty="0" smtClean="0" sz="2000" b="1">
                <a:solidFill>
                  <a:srgbClr val="FFFFFF"/>
                </a:solidFill>
                <a:latin typeface="微軟正黑體"/>
                <a:cs typeface="微軟正黑體"/>
              </a:rPr>
              <a:t>試探</a:t>
            </a:r>
            <a:endParaRPr sz="2000">
              <a:latin typeface="微軟正黑體"/>
              <a:cs typeface="微軟正黑體"/>
            </a:endParaRPr>
          </a:p>
          <a:p>
            <a:pPr marL="12700">
              <a:lnSpc>
                <a:spcPct val="100000"/>
              </a:lnSpc>
              <a:spcBef>
                <a:spcPts val="65"/>
              </a:spcBef>
            </a:pPr>
            <a:r>
              <a:rPr dirty="0" smtClean="0" sz="2000" b="1">
                <a:solidFill>
                  <a:srgbClr val="C00000"/>
                </a:solidFill>
                <a:latin typeface="微軟正黑體"/>
                <a:cs typeface="微軟正黑體"/>
              </a:rPr>
              <a:t>高一</a:t>
            </a:r>
            <a:endParaRPr sz="2000">
              <a:latin typeface="微軟正黑體"/>
              <a:cs typeface="微軟正黑體"/>
            </a:endParaRPr>
          </a:p>
        </p:txBody>
      </p:sp>
      <p:sp>
        <p:nvSpPr>
          <p:cNvPr id="68" name="object 68"/>
          <p:cNvSpPr txBox="1"/>
          <p:nvPr/>
        </p:nvSpPr>
        <p:spPr>
          <a:xfrm>
            <a:off x="10099088" y="4648849"/>
            <a:ext cx="592455" cy="629285"/>
          </a:xfrm>
          <a:prstGeom prst="rect">
            <a:avLst/>
          </a:prstGeom>
        </p:spPr>
        <p:txBody>
          <a:bodyPr wrap="square" lIns="0" tIns="0" rIns="0" bIns="0" rtlCol="0" vert="horz">
            <a:noAutofit/>
          </a:bodyPr>
          <a:lstStyle/>
          <a:p>
            <a:pPr marL="70485">
              <a:lnSpc>
                <a:spcPct val="100000"/>
              </a:lnSpc>
            </a:pPr>
            <a:r>
              <a:rPr dirty="0" smtClean="0" sz="2000" b="1">
                <a:solidFill>
                  <a:srgbClr val="FFFFFF"/>
                </a:solidFill>
                <a:latin typeface="微軟正黑體"/>
                <a:cs typeface="微軟正黑體"/>
              </a:rPr>
              <a:t>分化</a:t>
            </a:r>
            <a:endParaRPr sz="2000">
              <a:latin typeface="微軟正黑體"/>
              <a:cs typeface="微軟正黑體"/>
            </a:endParaRPr>
          </a:p>
          <a:p>
            <a:pPr marL="12700">
              <a:lnSpc>
                <a:spcPct val="100000"/>
              </a:lnSpc>
              <a:spcBef>
                <a:spcPts val="65"/>
              </a:spcBef>
            </a:pPr>
            <a:r>
              <a:rPr dirty="0" smtClean="0" sz="2000" b="1">
                <a:solidFill>
                  <a:srgbClr val="C00000"/>
                </a:solidFill>
                <a:latin typeface="微軟正黑體"/>
                <a:cs typeface="微軟正黑體"/>
              </a:rPr>
              <a:t>高二</a:t>
            </a:r>
            <a:endParaRPr sz="2000">
              <a:latin typeface="微軟正黑體"/>
              <a:cs typeface="微軟正黑體"/>
            </a:endParaRPr>
          </a:p>
        </p:txBody>
      </p:sp>
      <p:sp>
        <p:nvSpPr>
          <p:cNvPr id="69" name="object 69"/>
          <p:cNvSpPr txBox="1"/>
          <p:nvPr/>
        </p:nvSpPr>
        <p:spPr>
          <a:xfrm>
            <a:off x="11153006" y="4648849"/>
            <a:ext cx="589280" cy="629285"/>
          </a:xfrm>
          <a:prstGeom prst="rect">
            <a:avLst/>
          </a:prstGeom>
        </p:spPr>
        <p:txBody>
          <a:bodyPr wrap="square" lIns="0" tIns="0" rIns="0" bIns="0" rtlCol="0" vert="horz">
            <a:noAutofit/>
          </a:bodyPr>
          <a:lstStyle/>
          <a:p>
            <a:pPr marL="67310">
              <a:lnSpc>
                <a:spcPct val="100000"/>
              </a:lnSpc>
            </a:pPr>
            <a:r>
              <a:rPr dirty="0" smtClean="0" sz="2000" b="1">
                <a:solidFill>
                  <a:srgbClr val="FFFFFF"/>
                </a:solidFill>
                <a:latin typeface="微軟正黑體"/>
                <a:cs typeface="微軟正黑體"/>
              </a:rPr>
              <a:t>專精</a:t>
            </a:r>
            <a:endParaRPr sz="2000">
              <a:latin typeface="微軟正黑體"/>
              <a:cs typeface="微軟正黑體"/>
            </a:endParaRPr>
          </a:p>
          <a:p>
            <a:pPr marL="12700">
              <a:lnSpc>
                <a:spcPct val="100000"/>
              </a:lnSpc>
              <a:spcBef>
                <a:spcPts val="65"/>
              </a:spcBef>
            </a:pPr>
            <a:r>
              <a:rPr dirty="0" smtClean="0" sz="2000" b="1">
                <a:solidFill>
                  <a:srgbClr val="C00000"/>
                </a:solidFill>
                <a:latin typeface="微軟正黑體"/>
                <a:cs typeface="微軟正黑體"/>
              </a:rPr>
              <a:t>高三</a:t>
            </a:r>
            <a:endParaRPr sz="2000">
              <a:latin typeface="微軟正黑體"/>
              <a:cs typeface="微軟正黑體"/>
            </a:endParaRPr>
          </a:p>
        </p:txBody>
      </p:sp>
      <p:sp>
        <p:nvSpPr>
          <p:cNvPr id="70" name="object 70"/>
          <p:cNvSpPr/>
          <p:nvPr/>
        </p:nvSpPr>
        <p:spPr>
          <a:xfrm>
            <a:off x="803148" y="6672745"/>
            <a:ext cx="177279" cy="90765"/>
          </a:xfrm>
          <a:prstGeom prst="rect">
            <a:avLst/>
          </a:prstGeom>
          <a:blipFill>
            <a:blip r:embed="rId2" cstate="print"/>
            <a:stretch>
              <a:fillRect/>
            </a:stretch>
          </a:blipFill>
        </p:spPr>
        <p:txBody>
          <a:bodyPr wrap="square" lIns="0" tIns="0" rIns="0" bIns="0" rtlCol="0">
            <a:noAutofit/>
          </a:bodyPr>
          <a:lstStyle/>
          <a:p/>
        </p:txBody>
      </p:sp>
      <p:sp>
        <p:nvSpPr>
          <p:cNvPr id="71" name="object 71"/>
          <p:cNvSpPr/>
          <p:nvPr/>
        </p:nvSpPr>
        <p:spPr>
          <a:xfrm>
            <a:off x="1526743" y="6673850"/>
            <a:ext cx="175564" cy="89661"/>
          </a:xfrm>
          <a:prstGeom prst="rect">
            <a:avLst/>
          </a:prstGeom>
          <a:blipFill>
            <a:blip r:embed="rId3" cstate="print"/>
            <a:stretch>
              <a:fillRect/>
            </a:stretch>
          </a:blipFill>
        </p:spPr>
        <p:txBody>
          <a:bodyPr wrap="square" lIns="0" tIns="0" rIns="0" bIns="0" rtlCol="0">
            <a:noAutofit/>
          </a:bodyPr>
          <a:lstStyle/>
          <a:p/>
        </p:txBody>
      </p:sp>
      <p:sp>
        <p:nvSpPr>
          <p:cNvPr id="72" name="object 72"/>
          <p:cNvSpPr/>
          <p:nvPr/>
        </p:nvSpPr>
        <p:spPr>
          <a:xfrm>
            <a:off x="562355" y="5678423"/>
            <a:ext cx="1382268" cy="1130808"/>
          </a:xfrm>
          <a:custGeom>
            <a:avLst/>
            <a:gdLst/>
            <a:ahLst/>
            <a:cxnLst/>
            <a:rect l="l" t="t" r="r" b="b"/>
            <a:pathLst>
              <a:path w="1382268" h="1130807">
                <a:moveTo>
                  <a:pt x="0" y="565404"/>
                </a:moveTo>
                <a:lnTo>
                  <a:pt x="2291" y="519031"/>
                </a:lnTo>
                <a:lnTo>
                  <a:pt x="9045" y="473691"/>
                </a:lnTo>
                <a:lnTo>
                  <a:pt x="20086" y="429529"/>
                </a:lnTo>
                <a:lnTo>
                  <a:pt x="35234" y="386691"/>
                </a:lnTo>
                <a:lnTo>
                  <a:pt x="54313" y="345321"/>
                </a:lnTo>
                <a:lnTo>
                  <a:pt x="77143" y="305566"/>
                </a:lnTo>
                <a:lnTo>
                  <a:pt x="103548" y="267571"/>
                </a:lnTo>
                <a:lnTo>
                  <a:pt x="133350" y="231482"/>
                </a:lnTo>
                <a:lnTo>
                  <a:pt x="166369" y="197443"/>
                </a:lnTo>
                <a:lnTo>
                  <a:pt x="202430" y="165601"/>
                </a:lnTo>
                <a:lnTo>
                  <a:pt x="241353" y="136101"/>
                </a:lnTo>
                <a:lnTo>
                  <a:pt x="282961" y="109089"/>
                </a:lnTo>
                <a:lnTo>
                  <a:pt x="327075" y="84709"/>
                </a:lnTo>
                <a:lnTo>
                  <a:pt x="373520" y="63108"/>
                </a:lnTo>
                <a:lnTo>
                  <a:pt x="422115" y="44431"/>
                </a:lnTo>
                <a:lnTo>
                  <a:pt x="472683" y="28824"/>
                </a:lnTo>
                <a:lnTo>
                  <a:pt x="525047" y="16431"/>
                </a:lnTo>
                <a:lnTo>
                  <a:pt x="579029" y="7400"/>
                </a:lnTo>
                <a:lnTo>
                  <a:pt x="634450" y="1874"/>
                </a:lnTo>
                <a:lnTo>
                  <a:pt x="691134" y="0"/>
                </a:lnTo>
                <a:lnTo>
                  <a:pt x="747817" y="1874"/>
                </a:lnTo>
                <a:lnTo>
                  <a:pt x="803238" y="7400"/>
                </a:lnTo>
                <a:lnTo>
                  <a:pt x="857220" y="16431"/>
                </a:lnTo>
                <a:lnTo>
                  <a:pt x="909584" y="28824"/>
                </a:lnTo>
                <a:lnTo>
                  <a:pt x="960152" y="44431"/>
                </a:lnTo>
                <a:lnTo>
                  <a:pt x="1008747" y="63108"/>
                </a:lnTo>
                <a:lnTo>
                  <a:pt x="1055192" y="84709"/>
                </a:lnTo>
                <a:lnTo>
                  <a:pt x="1099306" y="109089"/>
                </a:lnTo>
                <a:lnTo>
                  <a:pt x="1140914" y="136101"/>
                </a:lnTo>
                <a:lnTo>
                  <a:pt x="1179837" y="165601"/>
                </a:lnTo>
                <a:lnTo>
                  <a:pt x="1215898" y="197443"/>
                </a:lnTo>
                <a:lnTo>
                  <a:pt x="1248918" y="231482"/>
                </a:lnTo>
                <a:lnTo>
                  <a:pt x="1278719" y="267571"/>
                </a:lnTo>
                <a:lnTo>
                  <a:pt x="1305124" y="305566"/>
                </a:lnTo>
                <a:lnTo>
                  <a:pt x="1327954" y="345321"/>
                </a:lnTo>
                <a:lnTo>
                  <a:pt x="1347033" y="386691"/>
                </a:lnTo>
                <a:lnTo>
                  <a:pt x="1362181" y="429529"/>
                </a:lnTo>
                <a:lnTo>
                  <a:pt x="1373222" y="473691"/>
                </a:lnTo>
                <a:lnTo>
                  <a:pt x="1379976" y="519031"/>
                </a:lnTo>
                <a:lnTo>
                  <a:pt x="1382268" y="565404"/>
                </a:lnTo>
                <a:lnTo>
                  <a:pt x="1379976" y="611776"/>
                </a:lnTo>
                <a:lnTo>
                  <a:pt x="1373222" y="657116"/>
                </a:lnTo>
                <a:lnTo>
                  <a:pt x="1362181" y="701278"/>
                </a:lnTo>
                <a:lnTo>
                  <a:pt x="1347033" y="744116"/>
                </a:lnTo>
                <a:lnTo>
                  <a:pt x="1327954" y="785486"/>
                </a:lnTo>
                <a:lnTo>
                  <a:pt x="1305124" y="825241"/>
                </a:lnTo>
                <a:lnTo>
                  <a:pt x="1278719" y="863236"/>
                </a:lnTo>
                <a:lnTo>
                  <a:pt x="1248918" y="899325"/>
                </a:lnTo>
                <a:lnTo>
                  <a:pt x="1215898" y="933364"/>
                </a:lnTo>
                <a:lnTo>
                  <a:pt x="1179837" y="965206"/>
                </a:lnTo>
                <a:lnTo>
                  <a:pt x="1140914" y="994706"/>
                </a:lnTo>
                <a:lnTo>
                  <a:pt x="1099306" y="1021718"/>
                </a:lnTo>
                <a:lnTo>
                  <a:pt x="1055192" y="1046098"/>
                </a:lnTo>
                <a:lnTo>
                  <a:pt x="1008747" y="1067699"/>
                </a:lnTo>
                <a:lnTo>
                  <a:pt x="960152" y="1086376"/>
                </a:lnTo>
                <a:lnTo>
                  <a:pt x="909584" y="1101983"/>
                </a:lnTo>
                <a:lnTo>
                  <a:pt x="857220" y="1114376"/>
                </a:lnTo>
                <a:lnTo>
                  <a:pt x="803238" y="1123407"/>
                </a:lnTo>
                <a:lnTo>
                  <a:pt x="747817" y="1128933"/>
                </a:lnTo>
                <a:lnTo>
                  <a:pt x="691134" y="1130808"/>
                </a:lnTo>
                <a:lnTo>
                  <a:pt x="634450" y="1128933"/>
                </a:lnTo>
                <a:lnTo>
                  <a:pt x="579029" y="1123407"/>
                </a:lnTo>
                <a:lnTo>
                  <a:pt x="525047" y="1114376"/>
                </a:lnTo>
                <a:lnTo>
                  <a:pt x="472683" y="1101983"/>
                </a:lnTo>
                <a:lnTo>
                  <a:pt x="422115" y="1086376"/>
                </a:lnTo>
                <a:lnTo>
                  <a:pt x="373520" y="1067699"/>
                </a:lnTo>
                <a:lnTo>
                  <a:pt x="327075" y="1046098"/>
                </a:lnTo>
                <a:lnTo>
                  <a:pt x="282961" y="1021718"/>
                </a:lnTo>
                <a:lnTo>
                  <a:pt x="241353" y="994706"/>
                </a:lnTo>
                <a:lnTo>
                  <a:pt x="202430" y="965206"/>
                </a:lnTo>
                <a:lnTo>
                  <a:pt x="166369" y="933364"/>
                </a:lnTo>
                <a:lnTo>
                  <a:pt x="133349" y="899325"/>
                </a:lnTo>
                <a:lnTo>
                  <a:pt x="103548" y="863236"/>
                </a:lnTo>
                <a:lnTo>
                  <a:pt x="77143" y="825241"/>
                </a:lnTo>
                <a:lnTo>
                  <a:pt x="54313" y="785486"/>
                </a:lnTo>
                <a:lnTo>
                  <a:pt x="35234" y="744116"/>
                </a:lnTo>
                <a:lnTo>
                  <a:pt x="20086" y="701278"/>
                </a:lnTo>
                <a:lnTo>
                  <a:pt x="9045" y="657116"/>
                </a:lnTo>
                <a:lnTo>
                  <a:pt x="2291" y="611776"/>
                </a:lnTo>
                <a:lnTo>
                  <a:pt x="0" y="565404"/>
                </a:lnTo>
                <a:close/>
              </a:path>
            </a:pathLst>
          </a:custGeom>
          <a:ln w="9144">
            <a:solidFill>
              <a:srgbClr val="BF301B"/>
            </a:solidFill>
          </a:ln>
        </p:spPr>
        <p:txBody>
          <a:bodyPr wrap="square" lIns="0" tIns="0" rIns="0" bIns="0" rtlCol="0">
            <a:noAutofit/>
          </a:bodyPr>
          <a:lstStyle/>
          <a:p/>
        </p:txBody>
      </p:sp>
      <p:sp>
        <p:nvSpPr>
          <p:cNvPr id="73" name="object 73"/>
          <p:cNvSpPr txBox="1"/>
          <p:nvPr/>
        </p:nvSpPr>
        <p:spPr>
          <a:xfrm>
            <a:off x="985172" y="5928893"/>
            <a:ext cx="534670" cy="622300"/>
          </a:xfrm>
          <a:prstGeom prst="rect">
            <a:avLst/>
          </a:prstGeom>
        </p:spPr>
        <p:txBody>
          <a:bodyPr wrap="square" lIns="0" tIns="0" rIns="0" bIns="0" rtlCol="0" vert="horz">
            <a:noAutofit/>
          </a:bodyPr>
          <a:lstStyle/>
          <a:p>
            <a:pPr marL="12700" marR="12700">
              <a:lnSpc>
                <a:spcPct val="100000"/>
              </a:lnSpc>
            </a:pPr>
            <a:r>
              <a:rPr dirty="0" smtClean="0" sz="2000">
                <a:latin typeface="Microsoft YaHei"/>
                <a:cs typeface="Microsoft YaHei"/>
              </a:rPr>
              <a:t>生涯</a:t>
            </a:r>
            <a:r>
              <a:rPr dirty="0" smtClean="0" sz="2000">
                <a:latin typeface="Times New Roman"/>
                <a:cs typeface="Times New Roman"/>
              </a:rPr>
              <a:t> </a:t>
            </a:r>
            <a:r>
              <a:rPr dirty="0" smtClean="0" sz="2000">
                <a:latin typeface="Microsoft YaHei"/>
                <a:cs typeface="Microsoft YaHei"/>
              </a:rPr>
              <a:t>探索</a:t>
            </a:r>
            <a:endParaRPr sz="2000">
              <a:latin typeface="Microsoft YaHei"/>
              <a:cs typeface="Microsoft YaHei"/>
            </a:endParaRPr>
          </a:p>
        </p:txBody>
      </p:sp>
      <p:sp>
        <p:nvSpPr>
          <p:cNvPr id="74" name="object 74"/>
          <p:cNvSpPr/>
          <p:nvPr/>
        </p:nvSpPr>
        <p:spPr>
          <a:xfrm>
            <a:off x="3041904" y="6664718"/>
            <a:ext cx="101930" cy="60692"/>
          </a:xfrm>
          <a:prstGeom prst="rect">
            <a:avLst/>
          </a:prstGeom>
          <a:blipFill>
            <a:blip r:embed="rId4" cstate="print"/>
            <a:stretch>
              <a:fillRect/>
            </a:stretch>
          </a:blipFill>
        </p:spPr>
        <p:txBody>
          <a:bodyPr wrap="square" lIns="0" tIns="0" rIns="0" bIns="0" rtlCol="0">
            <a:noAutofit/>
          </a:bodyPr>
          <a:lstStyle/>
          <a:p/>
        </p:txBody>
      </p:sp>
      <p:sp>
        <p:nvSpPr>
          <p:cNvPr id="75" name="object 75"/>
          <p:cNvSpPr/>
          <p:nvPr/>
        </p:nvSpPr>
        <p:spPr>
          <a:xfrm>
            <a:off x="3493147" y="5606554"/>
            <a:ext cx="749668" cy="1198016"/>
          </a:xfrm>
          <a:prstGeom prst="rect">
            <a:avLst/>
          </a:prstGeom>
          <a:blipFill>
            <a:blip r:embed="rId5" cstate="print"/>
            <a:stretch>
              <a:fillRect/>
            </a:stretch>
          </a:blipFill>
        </p:spPr>
        <p:txBody>
          <a:bodyPr wrap="square" lIns="0" tIns="0" rIns="0" bIns="0" rtlCol="0">
            <a:noAutofit/>
          </a:bodyPr>
          <a:lstStyle/>
          <a:p/>
        </p:txBody>
      </p:sp>
      <p:sp>
        <p:nvSpPr>
          <p:cNvPr id="76" name="object 76"/>
          <p:cNvSpPr/>
          <p:nvPr/>
        </p:nvSpPr>
        <p:spPr>
          <a:xfrm>
            <a:off x="2790444" y="5606796"/>
            <a:ext cx="1405128" cy="1197864"/>
          </a:xfrm>
          <a:custGeom>
            <a:avLst/>
            <a:gdLst/>
            <a:ahLst/>
            <a:cxnLst/>
            <a:rect l="l" t="t" r="r" b="b"/>
            <a:pathLst>
              <a:path w="1405127" h="1197863">
                <a:moveTo>
                  <a:pt x="0" y="598931"/>
                </a:moveTo>
                <a:lnTo>
                  <a:pt x="2329" y="549809"/>
                </a:lnTo>
                <a:lnTo>
                  <a:pt x="9195" y="501781"/>
                </a:lnTo>
                <a:lnTo>
                  <a:pt x="20418" y="455000"/>
                </a:lnTo>
                <a:lnTo>
                  <a:pt x="35817" y="409621"/>
                </a:lnTo>
                <a:lnTo>
                  <a:pt x="55211" y="365799"/>
                </a:lnTo>
                <a:lnTo>
                  <a:pt x="78419" y="323686"/>
                </a:lnTo>
                <a:lnTo>
                  <a:pt x="105261" y="283438"/>
                </a:lnTo>
                <a:lnTo>
                  <a:pt x="135555" y="245209"/>
                </a:lnTo>
                <a:lnTo>
                  <a:pt x="169121" y="209152"/>
                </a:lnTo>
                <a:lnTo>
                  <a:pt x="205778" y="175421"/>
                </a:lnTo>
                <a:lnTo>
                  <a:pt x="245344" y="144172"/>
                </a:lnTo>
                <a:lnTo>
                  <a:pt x="287640" y="115558"/>
                </a:lnTo>
                <a:lnTo>
                  <a:pt x="332485" y="89733"/>
                </a:lnTo>
                <a:lnTo>
                  <a:pt x="379697" y="66851"/>
                </a:lnTo>
                <a:lnTo>
                  <a:pt x="429096" y="47066"/>
                </a:lnTo>
                <a:lnTo>
                  <a:pt x="480501" y="30533"/>
                </a:lnTo>
                <a:lnTo>
                  <a:pt x="533731" y="17406"/>
                </a:lnTo>
                <a:lnTo>
                  <a:pt x="588605" y="7838"/>
                </a:lnTo>
                <a:lnTo>
                  <a:pt x="644943" y="1985"/>
                </a:lnTo>
                <a:lnTo>
                  <a:pt x="702564" y="0"/>
                </a:lnTo>
                <a:lnTo>
                  <a:pt x="760184" y="1985"/>
                </a:lnTo>
                <a:lnTo>
                  <a:pt x="816522" y="7838"/>
                </a:lnTo>
                <a:lnTo>
                  <a:pt x="871396" y="17406"/>
                </a:lnTo>
                <a:lnTo>
                  <a:pt x="924626" y="30533"/>
                </a:lnTo>
                <a:lnTo>
                  <a:pt x="976031" y="47066"/>
                </a:lnTo>
                <a:lnTo>
                  <a:pt x="1025430" y="66851"/>
                </a:lnTo>
                <a:lnTo>
                  <a:pt x="1072642" y="89733"/>
                </a:lnTo>
                <a:lnTo>
                  <a:pt x="1117487" y="115558"/>
                </a:lnTo>
                <a:lnTo>
                  <a:pt x="1159783" y="144172"/>
                </a:lnTo>
                <a:lnTo>
                  <a:pt x="1199349" y="175421"/>
                </a:lnTo>
                <a:lnTo>
                  <a:pt x="1236006" y="209152"/>
                </a:lnTo>
                <a:lnTo>
                  <a:pt x="1269572" y="245209"/>
                </a:lnTo>
                <a:lnTo>
                  <a:pt x="1299866" y="283438"/>
                </a:lnTo>
                <a:lnTo>
                  <a:pt x="1326708" y="323686"/>
                </a:lnTo>
                <a:lnTo>
                  <a:pt x="1349916" y="365799"/>
                </a:lnTo>
                <a:lnTo>
                  <a:pt x="1369310" y="409621"/>
                </a:lnTo>
                <a:lnTo>
                  <a:pt x="1384709" y="455000"/>
                </a:lnTo>
                <a:lnTo>
                  <a:pt x="1395932" y="501781"/>
                </a:lnTo>
                <a:lnTo>
                  <a:pt x="1402798" y="549809"/>
                </a:lnTo>
                <a:lnTo>
                  <a:pt x="1405128" y="598931"/>
                </a:lnTo>
                <a:lnTo>
                  <a:pt x="1402798" y="648054"/>
                </a:lnTo>
                <a:lnTo>
                  <a:pt x="1395932" y="696082"/>
                </a:lnTo>
                <a:lnTo>
                  <a:pt x="1384709" y="742863"/>
                </a:lnTo>
                <a:lnTo>
                  <a:pt x="1369310" y="788242"/>
                </a:lnTo>
                <a:lnTo>
                  <a:pt x="1349916" y="832064"/>
                </a:lnTo>
                <a:lnTo>
                  <a:pt x="1326708" y="874177"/>
                </a:lnTo>
                <a:lnTo>
                  <a:pt x="1299866" y="914425"/>
                </a:lnTo>
                <a:lnTo>
                  <a:pt x="1269572" y="952654"/>
                </a:lnTo>
                <a:lnTo>
                  <a:pt x="1236006" y="988711"/>
                </a:lnTo>
                <a:lnTo>
                  <a:pt x="1199349" y="1022442"/>
                </a:lnTo>
                <a:lnTo>
                  <a:pt x="1159783" y="1053691"/>
                </a:lnTo>
                <a:lnTo>
                  <a:pt x="1117487" y="1082305"/>
                </a:lnTo>
                <a:lnTo>
                  <a:pt x="1072642" y="1108130"/>
                </a:lnTo>
                <a:lnTo>
                  <a:pt x="1025430" y="1131012"/>
                </a:lnTo>
                <a:lnTo>
                  <a:pt x="976031" y="1150797"/>
                </a:lnTo>
                <a:lnTo>
                  <a:pt x="924626" y="1167330"/>
                </a:lnTo>
                <a:lnTo>
                  <a:pt x="871396" y="1180457"/>
                </a:lnTo>
                <a:lnTo>
                  <a:pt x="816522" y="1190025"/>
                </a:lnTo>
                <a:lnTo>
                  <a:pt x="760184" y="1195878"/>
                </a:lnTo>
                <a:lnTo>
                  <a:pt x="702564" y="1197863"/>
                </a:lnTo>
                <a:lnTo>
                  <a:pt x="644943" y="1195878"/>
                </a:lnTo>
                <a:lnTo>
                  <a:pt x="588605" y="1190025"/>
                </a:lnTo>
                <a:lnTo>
                  <a:pt x="533731" y="1180457"/>
                </a:lnTo>
                <a:lnTo>
                  <a:pt x="480501" y="1167330"/>
                </a:lnTo>
                <a:lnTo>
                  <a:pt x="429096" y="1150797"/>
                </a:lnTo>
                <a:lnTo>
                  <a:pt x="379697" y="1131012"/>
                </a:lnTo>
                <a:lnTo>
                  <a:pt x="332485" y="1108130"/>
                </a:lnTo>
                <a:lnTo>
                  <a:pt x="287640" y="1082305"/>
                </a:lnTo>
                <a:lnTo>
                  <a:pt x="245344" y="1053691"/>
                </a:lnTo>
                <a:lnTo>
                  <a:pt x="205778" y="1022442"/>
                </a:lnTo>
                <a:lnTo>
                  <a:pt x="169121" y="988711"/>
                </a:lnTo>
                <a:lnTo>
                  <a:pt x="135555" y="952654"/>
                </a:lnTo>
                <a:lnTo>
                  <a:pt x="105261" y="914425"/>
                </a:lnTo>
                <a:lnTo>
                  <a:pt x="78419" y="874177"/>
                </a:lnTo>
                <a:lnTo>
                  <a:pt x="55211" y="832064"/>
                </a:lnTo>
                <a:lnTo>
                  <a:pt x="35817" y="788242"/>
                </a:lnTo>
                <a:lnTo>
                  <a:pt x="20418" y="742863"/>
                </a:lnTo>
                <a:lnTo>
                  <a:pt x="9195" y="696082"/>
                </a:lnTo>
                <a:lnTo>
                  <a:pt x="2329" y="648054"/>
                </a:lnTo>
                <a:lnTo>
                  <a:pt x="0" y="598931"/>
                </a:lnTo>
                <a:close/>
              </a:path>
            </a:pathLst>
          </a:custGeom>
          <a:ln w="9144">
            <a:solidFill>
              <a:srgbClr val="1679AE"/>
            </a:solidFill>
          </a:ln>
        </p:spPr>
        <p:txBody>
          <a:bodyPr wrap="square" lIns="0" tIns="0" rIns="0" bIns="0" rtlCol="0">
            <a:noAutofit/>
          </a:bodyPr>
          <a:lstStyle/>
          <a:p/>
        </p:txBody>
      </p:sp>
      <p:sp>
        <p:nvSpPr>
          <p:cNvPr id="77" name="object 77"/>
          <p:cNvSpPr txBox="1"/>
          <p:nvPr/>
        </p:nvSpPr>
        <p:spPr>
          <a:xfrm>
            <a:off x="3224964" y="5890143"/>
            <a:ext cx="534670" cy="622300"/>
          </a:xfrm>
          <a:prstGeom prst="rect">
            <a:avLst/>
          </a:prstGeom>
        </p:spPr>
        <p:txBody>
          <a:bodyPr wrap="square" lIns="0" tIns="0" rIns="0" bIns="0" rtlCol="0" vert="horz">
            <a:noAutofit/>
          </a:bodyPr>
          <a:lstStyle/>
          <a:p>
            <a:pPr marL="12700" marR="12700">
              <a:lnSpc>
                <a:spcPct val="100000"/>
              </a:lnSpc>
            </a:pPr>
            <a:r>
              <a:rPr dirty="0" smtClean="0" sz="2000">
                <a:latin typeface="Microsoft YaHei"/>
                <a:cs typeface="Microsoft YaHei"/>
              </a:rPr>
              <a:t>課程</a:t>
            </a:r>
            <a:r>
              <a:rPr dirty="0" smtClean="0" sz="2000">
                <a:latin typeface="Times New Roman"/>
                <a:cs typeface="Times New Roman"/>
              </a:rPr>
              <a:t> </a:t>
            </a:r>
            <a:r>
              <a:rPr dirty="0" smtClean="0" sz="2000">
                <a:latin typeface="Microsoft YaHei"/>
                <a:cs typeface="Microsoft YaHei"/>
              </a:rPr>
              <a:t>諮詢</a:t>
            </a:r>
            <a:endParaRPr sz="2000">
              <a:latin typeface="Microsoft YaHei"/>
              <a:cs typeface="Microsoft YaHei"/>
            </a:endParaRPr>
          </a:p>
        </p:txBody>
      </p:sp>
      <p:sp>
        <p:nvSpPr>
          <p:cNvPr id="78" name="object 78"/>
          <p:cNvSpPr/>
          <p:nvPr/>
        </p:nvSpPr>
        <p:spPr>
          <a:xfrm>
            <a:off x="6039675" y="5654040"/>
            <a:ext cx="315403" cy="245935"/>
          </a:xfrm>
          <a:prstGeom prst="rect">
            <a:avLst/>
          </a:prstGeom>
          <a:blipFill>
            <a:blip r:embed="rId6" cstate="print"/>
            <a:stretch>
              <a:fillRect/>
            </a:stretch>
          </a:blipFill>
        </p:spPr>
        <p:txBody>
          <a:bodyPr wrap="square" lIns="0" tIns="0" rIns="0" bIns="0" rtlCol="0">
            <a:noAutofit/>
          </a:bodyPr>
          <a:lstStyle/>
          <a:p/>
        </p:txBody>
      </p:sp>
      <p:sp>
        <p:nvSpPr>
          <p:cNvPr id="79" name="object 79"/>
          <p:cNvSpPr/>
          <p:nvPr/>
        </p:nvSpPr>
        <p:spPr>
          <a:xfrm>
            <a:off x="5201411" y="5654040"/>
            <a:ext cx="316585" cy="247675"/>
          </a:xfrm>
          <a:prstGeom prst="rect">
            <a:avLst/>
          </a:prstGeom>
          <a:blipFill>
            <a:blip r:embed="rId7" cstate="print"/>
            <a:stretch>
              <a:fillRect/>
            </a:stretch>
          </a:blipFill>
        </p:spPr>
        <p:txBody>
          <a:bodyPr wrap="square" lIns="0" tIns="0" rIns="0" bIns="0" rtlCol="0">
            <a:noAutofit/>
          </a:bodyPr>
          <a:lstStyle/>
          <a:p/>
        </p:txBody>
      </p:sp>
      <p:sp>
        <p:nvSpPr>
          <p:cNvPr id="80" name="object 80"/>
          <p:cNvSpPr/>
          <p:nvPr/>
        </p:nvSpPr>
        <p:spPr>
          <a:xfrm>
            <a:off x="5778830" y="6522034"/>
            <a:ext cx="576248" cy="293281"/>
          </a:xfrm>
          <a:prstGeom prst="rect">
            <a:avLst/>
          </a:prstGeom>
          <a:blipFill>
            <a:blip r:embed="rId8" cstate="print"/>
            <a:stretch>
              <a:fillRect/>
            </a:stretch>
          </a:blipFill>
        </p:spPr>
        <p:txBody>
          <a:bodyPr wrap="square" lIns="0" tIns="0" rIns="0" bIns="0" rtlCol="0">
            <a:noAutofit/>
          </a:bodyPr>
          <a:lstStyle/>
          <a:p/>
        </p:txBody>
      </p:sp>
      <p:sp>
        <p:nvSpPr>
          <p:cNvPr id="81" name="object 81"/>
          <p:cNvSpPr/>
          <p:nvPr/>
        </p:nvSpPr>
        <p:spPr>
          <a:xfrm>
            <a:off x="5106923" y="5606796"/>
            <a:ext cx="1344168" cy="1208532"/>
          </a:xfrm>
          <a:custGeom>
            <a:avLst/>
            <a:gdLst/>
            <a:ahLst/>
            <a:cxnLst/>
            <a:rect l="l" t="t" r="r" b="b"/>
            <a:pathLst>
              <a:path w="1344168" h="1208531">
                <a:moveTo>
                  <a:pt x="0" y="604265"/>
                </a:moveTo>
                <a:lnTo>
                  <a:pt x="2227" y="554706"/>
                </a:lnTo>
                <a:lnTo>
                  <a:pt x="8796" y="506250"/>
                </a:lnTo>
                <a:lnTo>
                  <a:pt x="19532" y="459052"/>
                </a:lnTo>
                <a:lnTo>
                  <a:pt x="34263" y="413269"/>
                </a:lnTo>
                <a:lnTo>
                  <a:pt x="52815" y="369056"/>
                </a:lnTo>
                <a:lnTo>
                  <a:pt x="75016" y="326569"/>
                </a:lnTo>
                <a:lnTo>
                  <a:pt x="100693" y="285962"/>
                </a:lnTo>
                <a:lnTo>
                  <a:pt x="129672" y="247392"/>
                </a:lnTo>
                <a:lnTo>
                  <a:pt x="161782" y="211014"/>
                </a:lnTo>
                <a:lnTo>
                  <a:pt x="196848" y="176984"/>
                </a:lnTo>
                <a:lnTo>
                  <a:pt x="234698" y="145456"/>
                </a:lnTo>
                <a:lnTo>
                  <a:pt x="275159" y="116587"/>
                </a:lnTo>
                <a:lnTo>
                  <a:pt x="318058" y="90532"/>
                </a:lnTo>
                <a:lnTo>
                  <a:pt x="363222" y="67446"/>
                </a:lnTo>
                <a:lnTo>
                  <a:pt x="410478" y="47485"/>
                </a:lnTo>
                <a:lnTo>
                  <a:pt x="459653" y="30805"/>
                </a:lnTo>
                <a:lnTo>
                  <a:pt x="510574" y="17561"/>
                </a:lnTo>
                <a:lnTo>
                  <a:pt x="563068" y="7908"/>
                </a:lnTo>
                <a:lnTo>
                  <a:pt x="616962" y="2003"/>
                </a:lnTo>
                <a:lnTo>
                  <a:pt x="672084" y="0"/>
                </a:lnTo>
                <a:lnTo>
                  <a:pt x="727205" y="2003"/>
                </a:lnTo>
                <a:lnTo>
                  <a:pt x="781099" y="7908"/>
                </a:lnTo>
                <a:lnTo>
                  <a:pt x="833593" y="17561"/>
                </a:lnTo>
                <a:lnTo>
                  <a:pt x="884514" y="30805"/>
                </a:lnTo>
                <a:lnTo>
                  <a:pt x="933689" y="47485"/>
                </a:lnTo>
                <a:lnTo>
                  <a:pt x="980945" y="67446"/>
                </a:lnTo>
                <a:lnTo>
                  <a:pt x="1026109" y="90532"/>
                </a:lnTo>
                <a:lnTo>
                  <a:pt x="1069008" y="116587"/>
                </a:lnTo>
                <a:lnTo>
                  <a:pt x="1109469" y="145456"/>
                </a:lnTo>
                <a:lnTo>
                  <a:pt x="1147319" y="176984"/>
                </a:lnTo>
                <a:lnTo>
                  <a:pt x="1182385" y="211014"/>
                </a:lnTo>
                <a:lnTo>
                  <a:pt x="1214495" y="247392"/>
                </a:lnTo>
                <a:lnTo>
                  <a:pt x="1243474" y="285962"/>
                </a:lnTo>
                <a:lnTo>
                  <a:pt x="1269151" y="326569"/>
                </a:lnTo>
                <a:lnTo>
                  <a:pt x="1291352" y="369056"/>
                </a:lnTo>
                <a:lnTo>
                  <a:pt x="1309904" y="413269"/>
                </a:lnTo>
                <a:lnTo>
                  <a:pt x="1324635" y="459052"/>
                </a:lnTo>
                <a:lnTo>
                  <a:pt x="1335371" y="506250"/>
                </a:lnTo>
                <a:lnTo>
                  <a:pt x="1341940" y="554706"/>
                </a:lnTo>
                <a:lnTo>
                  <a:pt x="1344168" y="604265"/>
                </a:lnTo>
                <a:lnTo>
                  <a:pt x="1341940" y="653825"/>
                </a:lnTo>
                <a:lnTo>
                  <a:pt x="1335371" y="702281"/>
                </a:lnTo>
                <a:lnTo>
                  <a:pt x="1324635" y="749479"/>
                </a:lnTo>
                <a:lnTo>
                  <a:pt x="1309904" y="795262"/>
                </a:lnTo>
                <a:lnTo>
                  <a:pt x="1291352" y="839475"/>
                </a:lnTo>
                <a:lnTo>
                  <a:pt x="1269151" y="881962"/>
                </a:lnTo>
                <a:lnTo>
                  <a:pt x="1243474" y="922569"/>
                </a:lnTo>
                <a:lnTo>
                  <a:pt x="1214495" y="961139"/>
                </a:lnTo>
                <a:lnTo>
                  <a:pt x="1182385" y="997517"/>
                </a:lnTo>
                <a:lnTo>
                  <a:pt x="1147319" y="1031547"/>
                </a:lnTo>
                <a:lnTo>
                  <a:pt x="1109469" y="1063075"/>
                </a:lnTo>
                <a:lnTo>
                  <a:pt x="1069008" y="1091944"/>
                </a:lnTo>
                <a:lnTo>
                  <a:pt x="1026109" y="1117999"/>
                </a:lnTo>
                <a:lnTo>
                  <a:pt x="980945" y="1141085"/>
                </a:lnTo>
                <a:lnTo>
                  <a:pt x="933689" y="1161046"/>
                </a:lnTo>
                <a:lnTo>
                  <a:pt x="884514" y="1177726"/>
                </a:lnTo>
                <a:lnTo>
                  <a:pt x="833593" y="1190970"/>
                </a:lnTo>
                <a:lnTo>
                  <a:pt x="781099" y="1200623"/>
                </a:lnTo>
                <a:lnTo>
                  <a:pt x="727205" y="1206528"/>
                </a:lnTo>
                <a:lnTo>
                  <a:pt x="672084" y="1208531"/>
                </a:lnTo>
                <a:lnTo>
                  <a:pt x="616962" y="1206528"/>
                </a:lnTo>
                <a:lnTo>
                  <a:pt x="563068" y="1200623"/>
                </a:lnTo>
                <a:lnTo>
                  <a:pt x="510574" y="1190970"/>
                </a:lnTo>
                <a:lnTo>
                  <a:pt x="459653" y="1177726"/>
                </a:lnTo>
                <a:lnTo>
                  <a:pt x="410478" y="1161046"/>
                </a:lnTo>
                <a:lnTo>
                  <a:pt x="363222" y="1141085"/>
                </a:lnTo>
                <a:lnTo>
                  <a:pt x="318058" y="1117999"/>
                </a:lnTo>
                <a:lnTo>
                  <a:pt x="275159" y="1091944"/>
                </a:lnTo>
                <a:lnTo>
                  <a:pt x="234698" y="1063075"/>
                </a:lnTo>
                <a:lnTo>
                  <a:pt x="196848" y="1031547"/>
                </a:lnTo>
                <a:lnTo>
                  <a:pt x="161782" y="997517"/>
                </a:lnTo>
                <a:lnTo>
                  <a:pt x="129672" y="961139"/>
                </a:lnTo>
                <a:lnTo>
                  <a:pt x="100693" y="922569"/>
                </a:lnTo>
                <a:lnTo>
                  <a:pt x="75016" y="881962"/>
                </a:lnTo>
                <a:lnTo>
                  <a:pt x="52815" y="839475"/>
                </a:lnTo>
                <a:lnTo>
                  <a:pt x="34263" y="795262"/>
                </a:lnTo>
                <a:lnTo>
                  <a:pt x="19532" y="749479"/>
                </a:lnTo>
                <a:lnTo>
                  <a:pt x="8796" y="702281"/>
                </a:lnTo>
                <a:lnTo>
                  <a:pt x="2227" y="653825"/>
                </a:lnTo>
                <a:lnTo>
                  <a:pt x="0" y="604265"/>
                </a:lnTo>
                <a:close/>
              </a:path>
            </a:pathLst>
          </a:custGeom>
          <a:ln w="9144">
            <a:solidFill>
              <a:srgbClr val="92BB44"/>
            </a:solidFill>
          </a:ln>
        </p:spPr>
        <p:txBody>
          <a:bodyPr wrap="square" lIns="0" tIns="0" rIns="0" bIns="0" rtlCol="0">
            <a:noAutofit/>
          </a:bodyPr>
          <a:lstStyle/>
          <a:p/>
        </p:txBody>
      </p:sp>
      <p:sp>
        <p:nvSpPr>
          <p:cNvPr id="82" name="object 82"/>
          <p:cNvSpPr txBox="1"/>
          <p:nvPr/>
        </p:nvSpPr>
        <p:spPr>
          <a:xfrm>
            <a:off x="5384387" y="5743077"/>
            <a:ext cx="789305" cy="927100"/>
          </a:xfrm>
          <a:prstGeom prst="rect">
            <a:avLst/>
          </a:prstGeom>
        </p:spPr>
        <p:txBody>
          <a:bodyPr wrap="square" lIns="0" tIns="0" rIns="0" bIns="0" rtlCol="0" vert="horz">
            <a:noAutofit/>
          </a:bodyPr>
          <a:lstStyle/>
          <a:p>
            <a:pPr algn="ctr" marL="12700" marR="12700">
              <a:lnSpc>
                <a:spcPct val="100000"/>
              </a:lnSpc>
            </a:pPr>
            <a:r>
              <a:rPr dirty="0" smtClean="0" sz="2000">
                <a:latin typeface="Microsoft YaHei"/>
                <a:cs typeface="Microsoft YaHei"/>
              </a:rPr>
              <a:t>修課和</a:t>
            </a:r>
            <a:r>
              <a:rPr dirty="0" smtClean="0" sz="2000">
                <a:latin typeface="Times New Roman"/>
                <a:cs typeface="Times New Roman"/>
              </a:rPr>
              <a:t> </a:t>
            </a:r>
            <a:r>
              <a:rPr dirty="0" smtClean="0" sz="2000">
                <a:latin typeface="Microsoft YaHei"/>
                <a:cs typeface="Microsoft YaHei"/>
              </a:rPr>
              <a:t>參與活</a:t>
            </a:r>
            <a:r>
              <a:rPr dirty="0" smtClean="0" sz="2000">
                <a:latin typeface="Times New Roman"/>
                <a:cs typeface="Times New Roman"/>
              </a:rPr>
              <a:t> </a:t>
            </a:r>
            <a:r>
              <a:rPr dirty="0" smtClean="0" sz="2000">
                <a:latin typeface="Microsoft YaHei"/>
                <a:cs typeface="Microsoft YaHei"/>
              </a:rPr>
              <a:t>動</a:t>
            </a:r>
            <a:endParaRPr sz="2000">
              <a:latin typeface="Microsoft YaHei"/>
              <a:cs typeface="Microsoft YaHei"/>
            </a:endParaRPr>
          </a:p>
        </p:txBody>
      </p:sp>
      <p:sp>
        <p:nvSpPr>
          <p:cNvPr id="83" name="object 83"/>
          <p:cNvSpPr/>
          <p:nvPr/>
        </p:nvSpPr>
        <p:spPr>
          <a:xfrm>
            <a:off x="8187638" y="5589828"/>
            <a:ext cx="576883" cy="173050"/>
          </a:xfrm>
          <a:prstGeom prst="rect">
            <a:avLst/>
          </a:prstGeom>
          <a:blipFill>
            <a:blip r:embed="rId9" cstate="print"/>
            <a:stretch>
              <a:fillRect/>
            </a:stretch>
          </a:blipFill>
        </p:spPr>
        <p:txBody>
          <a:bodyPr wrap="square" lIns="0" tIns="0" rIns="0" bIns="0" rtlCol="0">
            <a:noAutofit/>
          </a:bodyPr>
          <a:lstStyle/>
          <a:p/>
        </p:txBody>
      </p:sp>
      <p:sp>
        <p:nvSpPr>
          <p:cNvPr id="84" name="object 84"/>
          <p:cNvSpPr/>
          <p:nvPr/>
        </p:nvSpPr>
        <p:spPr>
          <a:xfrm>
            <a:off x="7610856" y="5489447"/>
            <a:ext cx="1153666" cy="273354"/>
          </a:xfrm>
          <a:prstGeom prst="rect">
            <a:avLst/>
          </a:prstGeom>
          <a:blipFill>
            <a:blip r:embed="rId10" cstate="print"/>
            <a:stretch>
              <a:fillRect/>
            </a:stretch>
          </a:blipFill>
        </p:spPr>
        <p:txBody>
          <a:bodyPr wrap="square" lIns="0" tIns="0" rIns="0" bIns="0" rtlCol="0">
            <a:noAutofit/>
          </a:bodyPr>
          <a:lstStyle/>
          <a:p/>
        </p:txBody>
      </p:sp>
      <p:sp>
        <p:nvSpPr>
          <p:cNvPr id="85" name="object 85"/>
          <p:cNvSpPr/>
          <p:nvPr/>
        </p:nvSpPr>
        <p:spPr>
          <a:xfrm>
            <a:off x="7610856" y="6631699"/>
            <a:ext cx="1153666" cy="226301"/>
          </a:xfrm>
          <a:prstGeom prst="rect">
            <a:avLst/>
          </a:prstGeom>
          <a:blipFill>
            <a:blip r:embed="rId11" cstate="print"/>
            <a:stretch>
              <a:fillRect/>
            </a:stretch>
          </a:blipFill>
        </p:spPr>
        <p:txBody>
          <a:bodyPr wrap="square" lIns="0" tIns="0" rIns="0" bIns="0" rtlCol="0">
            <a:noAutofit/>
          </a:bodyPr>
          <a:lstStyle/>
          <a:p/>
        </p:txBody>
      </p:sp>
      <p:sp>
        <p:nvSpPr>
          <p:cNvPr id="86" name="object 86"/>
          <p:cNvSpPr/>
          <p:nvPr/>
        </p:nvSpPr>
        <p:spPr>
          <a:xfrm>
            <a:off x="8187638" y="6631609"/>
            <a:ext cx="576883" cy="172847"/>
          </a:xfrm>
          <a:prstGeom prst="rect">
            <a:avLst/>
          </a:prstGeom>
          <a:blipFill>
            <a:blip r:embed="rId12" cstate="print"/>
            <a:stretch>
              <a:fillRect/>
            </a:stretch>
          </a:blipFill>
        </p:spPr>
        <p:txBody>
          <a:bodyPr wrap="square" lIns="0" tIns="0" rIns="0" bIns="0" rtlCol="0">
            <a:noAutofit/>
          </a:bodyPr>
          <a:lstStyle/>
          <a:p/>
        </p:txBody>
      </p:sp>
      <p:sp>
        <p:nvSpPr>
          <p:cNvPr id="87" name="object 87"/>
          <p:cNvSpPr/>
          <p:nvPr/>
        </p:nvSpPr>
        <p:spPr>
          <a:xfrm>
            <a:off x="7362443" y="5590032"/>
            <a:ext cx="1650492" cy="1214628"/>
          </a:xfrm>
          <a:custGeom>
            <a:avLst/>
            <a:gdLst/>
            <a:ahLst/>
            <a:cxnLst/>
            <a:rect l="l" t="t" r="r" b="b"/>
            <a:pathLst>
              <a:path w="1650492" h="1214627">
                <a:moveTo>
                  <a:pt x="0" y="607314"/>
                </a:moveTo>
                <a:lnTo>
                  <a:pt x="2735" y="557505"/>
                </a:lnTo>
                <a:lnTo>
                  <a:pt x="10801" y="508805"/>
                </a:lnTo>
                <a:lnTo>
                  <a:pt x="23984" y="461370"/>
                </a:lnTo>
                <a:lnTo>
                  <a:pt x="42072" y="415357"/>
                </a:lnTo>
                <a:lnTo>
                  <a:pt x="64852" y="370921"/>
                </a:lnTo>
                <a:lnTo>
                  <a:pt x="92113" y="328219"/>
                </a:lnTo>
                <a:lnTo>
                  <a:pt x="123642" y="287408"/>
                </a:lnTo>
                <a:lnTo>
                  <a:pt x="159226" y="248643"/>
                </a:lnTo>
                <a:lnTo>
                  <a:pt x="198653" y="212081"/>
                </a:lnTo>
                <a:lnTo>
                  <a:pt x="241711" y="177879"/>
                </a:lnTo>
                <a:lnTo>
                  <a:pt x="288187" y="146192"/>
                </a:lnTo>
                <a:lnTo>
                  <a:pt x="337868" y="117177"/>
                </a:lnTo>
                <a:lnTo>
                  <a:pt x="390544" y="90990"/>
                </a:lnTo>
                <a:lnTo>
                  <a:pt x="446000" y="67787"/>
                </a:lnTo>
                <a:lnTo>
                  <a:pt x="504025" y="47726"/>
                </a:lnTo>
                <a:lnTo>
                  <a:pt x="564406" y="30961"/>
                </a:lnTo>
                <a:lnTo>
                  <a:pt x="626931" y="17650"/>
                </a:lnTo>
                <a:lnTo>
                  <a:pt x="691388" y="7948"/>
                </a:lnTo>
                <a:lnTo>
                  <a:pt x="757563" y="2013"/>
                </a:lnTo>
                <a:lnTo>
                  <a:pt x="825246" y="0"/>
                </a:lnTo>
                <a:lnTo>
                  <a:pt x="892928" y="2013"/>
                </a:lnTo>
                <a:lnTo>
                  <a:pt x="959103" y="7948"/>
                </a:lnTo>
                <a:lnTo>
                  <a:pt x="1023560" y="17650"/>
                </a:lnTo>
                <a:lnTo>
                  <a:pt x="1086085" y="30961"/>
                </a:lnTo>
                <a:lnTo>
                  <a:pt x="1146466" y="47726"/>
                </a:lnTo>
                <a:lnTo>
                  <a:pt x="1204491" y="67787"/>
                </a:lnTo>
                <a:lnTo>
                  <a:pt x="1259947" y="90990"/>
                </a:lnTo>
                <a:lnTo>
                  <a:pt x="1312623" y="117177"/>
                </a:lnTo>
                <a:lnTo>
                  <a:pt x="1362304" y="146192"/>
                </a:lnTo>
                <a:lnTo>
                  <a:pt x="1408780" y="177879"/>
                </a:lnTo>
                <a:lnTo>
                  <a:pt x="1451838" y="212081"/>
                </a:lnTo>
                <a:lnTo>
                  <a:pt x="1491265" y="248643"/>
                </a:lnTo>
                <a:lnTo>
                  <a:pt x="1526849" y="287408"/>
                </a:lnTo>
                <a:lnTo>
                  <a:pt x="1558378" y="328219"/>
                </a:lnTo>
                <a:lnTo>
                  <a:pt x="1585639" y="370921"/>
                </a:lnTo>
                <a:lnTo>
                  <a:pt x="1608419" y="415357"/>
                </a:lnTo>
                <a:lnTo>
                  <a:pt x="1626507" y="461370"/>
                </a:lnTo>
                <a:lnTo>
                  <a:pt x="1639690" y="508805"/>
                </a:lnTo>
                <a:lnTo>
                  <a:pt x="1647756" y="557505"/>
                </a:lnTo>
                <a:lnTo>
                  <a:pt x="1650492" y="607314"/>
                </a:lnTo>
                <a:lnTo>
                  <a:pt x="1647756" y="657122"/>
                </a:lnTo>
                <a:lnTo>
                  <a:pt x="1639690" y="705822"/>
                </a:lnTo>
                <a:lnTo>
                  <a:pt x="1626507" y="753257"/>
                </a:lnTo>
                <a:lnTo>
                  <a:pt x="1608419" y="799270"/>
                </a:lnTo>
                <a:lnTo>
                  <a:pt x="1585639" y="843706"/>
                </a:lnTo>
                <a:lnTo>
                  <a:pt x="1558378" y="886408"/>
                </a:lnTo>
                <a:lnTo>
                  <a:pt x="1526849" y="927219"/>
                </a:lnTo>
                <a:lnTo>
                  <a:pt x="1491265" y="965984"/>
                </a:lnTo>
                <a:lnTo>
                  <a:pt x="1451838" y="1002546"/>
                </a:lnTo>
                <a:lnTo>
                  <a:pt x="1408780" y="1036748"/>
                </a:lnTo>
                <a:lnTo>
                  <a:pt x="1362304" y="1068435"/>
                </a:lnTo>
                <a:lnTo>
                  <a:pt x="1312623" y="1097450"/>
                </a:lnTo>
                <a:lnTo>
                  <a:pt x="1259947" y="1123637"/>
                </a:lnTo>
                <a:lnTo>
                  <a:pt x="1204491" y="1146840"/>
                </a:lnTo>
                <a:lnTo>
                  <a:pt x="1146466" y="1166901"/>
                </a:lnTo>
                <a:lnTo>
                  <a:pt x="1086085" y="1183666"/>
                </a:lnTo>
                <a:lnTo>
                  <a:pt x="1023560" y="1196977"/>
                </a:lnTo>
                <a:lnTo>
                  <a:pt x="959103" y="1206679"/>
                </a:lnTo>
                <a:lnTo>
                  <a:pt x="892928" y="1212614"/>
                </a:lnTo>
                <a:lnTo>
                  <a:pt x="825246" y="1214628"/>
                </a:lnTo>
                <a:lnTo>
                  <a:pt x="757563" y="1212614"/>
                </a:lnTo>
                <a:lnTo>
                  <a:pt x="691388" y="1206679"/>
                </a:lnTo>
                <a:lnTo>
                  <a:pt x="626931" y="1196977"/>
                </a:lnTo>
                <a:lnTo>
                  <a:pt x="564406" y="1183666"/>
                </a:lnTo>
                <a:lnTo>
                  <a:pt x="504025" y="1166901"/>
                </a:lnTo>
                <a:lnTo>
                  <a:pt x="446000" y="1146840"/>
                </a:lnTo>
                <a:lnTo>
                  <a:pt x="390544" y="1123637"/>
                </a:lnTo>
                <a:lnTo>
                  <a:pt x="337868" y="1097450"/>
                </a:lnTo>
                <a:lnTo>
                  <a:pt x="288187" y="1068435"/>
                </a:lnTo>
                <a:lnTo>
                  <a:pt x="241711" y="1036748"/>
                </a:lnTo>
                <a:lnTo>
                  <a:pt x="198653" y="1002546"/>
                </a:lnTo>
                <a:lnTo>
                  <a:pt x="159226" y="965984"/>
                </a:lnTo>
                <a:lnTo>
                  <a:pt x="123642" y="927219"/>
                </a:lnTo>
                <a:lnTo>
                  <a:pt x="92113" y="886408"/>
                </a:lnTo>
                <a:lnTo>
                  <a:pt x="64852" y="843706"/>
                </a:lnTo>
                <a:lnTo>
                  <a:pt x="42072" y="799270"/>
                </a:lnTo>
                <a:lnTo>
                  <a:pt x="23984" y="753257"/>
                </a:lnTo>
                <a:lnTo>
                  <a:pt x="10801" y="705822"/>
                </a:lnTo>
                <a:lnTo>
                  <a:pt x="2735" y="657122"/>
                </a:lnTo>
                <a:lnTo>
                  <a:pt x="0" y="607314"/>
                </a:lnTo>
                <a:close/>
              </a:path>
            </a:pathLst>
          </a:custGeom>
          <a:ln w="9144">
            <a:solidFill>
              <a:srgbClr val="F69240"/>
            </a:solidFill>
          </a:ln>
        </p:spPr>
        <p:txBody>
          <a:bodyPr wrap="square" lIns="0" tIns="0" rIns="0" bIns="0" rtlCol="0">
            <a:noAutofit/>
          </a:bodyPr>
          <a:lstStyle/>
          <a:p/>
        </p:txBody>
      </p:sp>
      <p:sp>
        <p:nvSpPr>
          <p:cNvPr id="88" name="object 88"/>
          <p:cNvSpPr txBox="1"/>
          <p:nvPr/>
        </p:nvSpPr>
        <p:spPr>
          <a:xfrm>
            <a:off x="7793119" y="5577428"/>
            <a:ext cx="789305" cy="1231900"/>
          </a:xfrm>
          <a:prstGeom prst="rect">
            <a:avLst/>
          </a:prstGeom>
        </p:spPr>
        <p:txBody>
          <a:bodyPr wrap="square" lIns="0" tIns="0" rIns="0" bIns="0" rtlCol="0" vert="horz">
            <a:noAutofit/>
          </a:bodyPr>
          <a:lstStyle/>
          <a:p>
            <a:pPr algn="ctr" marL="12700" marR="12700" indent="0">
              <a:lnSpc>
                <a:spcPct val="100000"/>
              </a:lnSpc>
            </a:pPr>
            <a:r>
              <a:rPr dirty="0" smtClean="0" sz="2000">
                <a:latin typeface="Microsoft YaHei"/>
                <a:cs typeface="Microsoft YaHei"/>
              </a:rPr>
              <a:t>學習歷</a:t>
            </a:r>
            <a:r>
              <a:rPr dirty="0" smtClean="0" sz="2000">
                <a:latin typeface="Times New Roman"/>
                <a:cs typeface="Times New Roman"/>
              </a:rPr>
              <a:t> </a:t>
            </a:r>
            <a:r>
              <a:rPr dirty="0" smtClean="0" sz="2000">
                <a:latin typeface="Microsoft YaHei"/>
                <a:cs typeface="Microsoft YaHei"/>
              </a:rPr>
              <a:t>程檔案</a:t>
            </a:r>
            <a:r>
              <a:rPr dirty="0" smtClean="0" sz="2000">
                <a:latin typeface="Times New Roman"/>
                <a:cs typeface="Times New Roman"/>
              </a:rPr>
              <a:t> </a:t>
            </a:r>
            <a:r>
              <a:rPr dirty="0" smtClean="0" sz="2000">
                <a:latin typeface="Microsoft YaHei"/>
                <a:cs typeface="Microsoft YaHei"/>
              </a:rPr>
              <a:t>蒐集及</a:t>
            </a:r>
            <a:r>
              <a:rPr dirty="0" smtClean="0" sz="2000">
                <a:latin typeface="Times New Roman"/>
                <a:cs typeface="Times New Roman"/>
              </a:rPr>
              <a:t> </a:t>
            </a:r>
            <a:r>
              <a:rPr dirty="0" smtClean="0" sz="2000">
                <a:latin typeface="Microsoft YaHei"/>
                <a:cs typeface="Microsoft YaHei"/>
              </a:rPr>
              <a:t>反思</a:t>
            </a:r>
            <a:endParaRPr sz="2000">
              <a:latin typeface="Microsoft YaHei"/>
              <a:cs typeface="Microsoft YaHei"/>
            </a:endParaRPr>
          </a:p>
        </p:txBody>
      </p:sp>
      <p:sp>
        <p:nvSpPr>
          <p:cNvPr id="89" name="object 89"/>
          <p:cNvSpPr/>
          <p:nvPr/>
        </p:nvSpPr>
        <p:spPr>
          <a:xfrm>
            <a:off x="9856469" y="5781294"/>
            <a:ext cx="2080260" cy="731520"/>
          </a:xfrm>
          <a:custGeom>
            <a:avLst/>
            <a:gdLst/>
            <a:ahLst/>
            <a:cxnLst/>
            <a:rect l="l" t="t" r="r" b="b"/>
            <a:pathLst>
              <a:path w="2080260" h="731520">
                <a:moveTo>
                  <a:pt x="0" y="0"/>
                </a:moveTo>
                <a:lnTo>
                  <a:pt x="2080260" y="0"/>
                </a:lnTo>
                <a:lnTo>
                  <a:pt x="2080260" y="731519"/>
                </a:lnTo>
                <a:lnTo>
                  <a:pt x="0" y="731519"/>
                </a:lnTo>
                <a:lnTo>
                  <a:pt x="0" y="0"/>
                </a:lnTo>
                <a:close/>
              </a:path>
            </a:pathLst>
          </a:custGeom>
          <a:ln w="25908">
            <a:solidFill>
              <a:srgbClr val="FDA907"/>
            </a:solidFill>
          </a:ln>
        </p:spPr>
        <p:txBody>
          <a:bodyPr wrap="square" lIns="0" tIns="0" rIns="0" bIns="0" rtlCol="0">
            <a:noAutofit/>
          </a:bodyPr>
          <a:lstStyle/>
          <a:p/>
        </p:txBody>
      </p:sp>
      <p:sp>
        <p:nvSpPr>
          <p:cNvPr id="90" name="object 90"/>
          <p:cNvSpPr txBox="1"/>
          <p:nvPr/>
        </p:nvSpPr>
        <p:spPr>
          <a:xfrm>
            <a:off x="9934022" y="5787353"/>
            <a:ext cx="1849755" cy="646430"/>
          </a:xfrm>
          <a:prstGeom prst="rect">
            <a:avLst/>
          </a:prstGeom>
        </p:spPr>
        <p:txBody>
          <a:bodyPr wrap="square" lIns="0" tIns="0" rIns="0" bIns="0" rtlCol="0" vert="horz">
            <a:noAutofit/>
          </a:bodyPr>
          <a:lstStyle/>
          <a:p>
            <a:pPr marL="12700" marR="12700">
              <a:lnSpc>
                <a:spcPct val="130000"/>
              </a:lnSpc>
            </a:pPr>
            <a:r>
              <a:rPr dirty="0" smtClean="0" sz="1600" spc="-20">
                <a:solidFill>
                  <a:srgbClr val="FF0000"/>
                </a:solidFill>
                <a:latin typeface="Microsoft YaHei"/>
                <a:cs typeface="Microsoft YaHei"/>
              </a:rPr>
              <a:t>藉由學習歷程檔案的</a:t>
            </a:r>
            <a:r>
              <a:rPr dirty="0" smtClean="0" sz="1600" spc="-5">
                <a:solidFill>
                  <a:srgbClr val="FF0000"/>
                </a:solidFill>
                <a:latin typeface="Times New Roman"/>
                <a:cs typeface="Times New Roman"/>
              </a:rPr>
              <a:t> </a:t>
            </a:r>
            <a:r>
              <a:rPr dirty="0" smtClean="0" sz="1600" spc="-20">
                <a:solidFill>
                  <a:srgbClr val="FF0000"/>
                </a:solidFill>
                <a:latin typeface="Microsoft YaHei"/>
                <a:cs typeface="Microsoft YaHei"/>
              </a:rPr>
              <a:t>檢視思考生涯定向</a:t>
            </a:r>
            <a:endParaRPr sz="1600">
              <a:latin typeface="Microsoft YaHei"/>
              <a:cs typeface="Microsoft YaHei"/>
            </a:endParaRPr>
          </a:p>
        </p:txBody>
      </p:sp>
      <p:sp>
        <p:nvSpPr>
          <p:cNvPr id="91" name="object 91"/>
          <p:cNvSpPr/>
          <p:nvPr/>
        </p:nvSpPr>
        <p:spPr>
          <a:xfrm>
            <a:off x="2065020" y="6027420"/>
            <a:ext cx="676656" cy="484632"/>
          </a:xfrm>
          <a:custGeom>
            <a:avLst/>
            <a:gdLst/>
            <a:ahLst/>
            <a:cxnLst/>
            <a:rect l="l" t="t" r="r" b="b"/>
            <a:pathLst>
              <a:path w="676656" h="484631">
                <a:moveTo>
                  <a:pt x="434340" y="0"/>
                </a:moveTo>
                <a:lnTo>
                  <a:pt x="434340" y="121157"/>
                </a:lnTo>
                <a:lnTo>
                  <a:pt x="0" y="121157"/>
                </a:lnTo>
                <a:lnTo>
                  <a:pt x="0" y="363473"/>
                </a:lnTo>
                <a:lnTo>
                  <a:pt x="434340" y="363473"/>
                </a:lnTo>
                <a:lnTo>
                  <a:pt x="434340" y="484631"/>
                </a:lnTo>
                <a:lnTo>
                  <a:pt x="676656" y="242315"/>
                </a:lnTo>
                <a:lnTo>
                  <a:pt x="434340" y="0"/>
                </a:lnTo>
                <a:close/>
              </a:path>
            </a:pathLst>
          </a:custGeom>
          <a:solidFill>
            <a:srgbClr val="BF3420"/>
          </a:solidFill>
        </p:spPr>
        <p:txBody>
          <a:bodyPr wrap="square" lIns="0" tIns="0" rIns="0" bIns="0" rtlCol="0">
            <a:noAutofit/>
          </a:bodyPr>
          <a:lstStyle/>
          <a:p/>
        </p:txBody>
      </p:sp>
      <p:sp>
        <p:nvSpPr>
          <p:cNvPr id="92" name="object 92"/>
          <p:cNvSpPr/>
          <p:nvPr/>
        </p:nvSpPr>
        <p:spPr>
          <a:xfrm>
            <a:off x="4276344" y="5996940"/>
            <a:ext cx="676655" cy="484631"/>
          </a:xfrm>
          <a:custGeom>
            <a:avLst/>
            <a:gdLst/>
            <a:ahLst/>
            <a:cxnLst/>
            <a:rect l="l" t="t" r="r" b="b"/>
            <a:pathLst>
              <a:path w="676655" h="484631">
                <a:moveTo>
                  <a:pt x="434340" y="0"/>
                </a:moveTo>
                <a:lnTo>
                  <a:pt x="434340" y="121158"/>
                </a:lnTo>
                <a:lnTo>
                  <a:pt x="0" y="121158"/>
                </a:lnTo>
                <a:lnTo>
                  <a:pt x="0" y="363474"/>
                </a:lnTo>
                <a:lnTo>
                  <a:pt x="434340" y="363474"/>
                </a:lnTo>
                <a:lnTo>
                  <a:pt x="434340" y="484632"/>
                </a:lnTo>
                <a:lnTo>
                  <a:pt x="676656" y="242316"/>
                </a:lnTo>
                <a:lnTo>
                  <a:pt x="434340" y="0"/>
                </a:lnTo>
                <a:close/>
              </a:path>
            </a:pathLst>
          </a:custGeom>
          <a:solidFill>
            <a:srgbClr val="BF3420"/>
          </a:solidFill>
        </p:spPr>
        <p:txBody>
          <a:bodyPr wrap="square" lIns="0" tIns="0" rIns="0" bIns="0" rtlCol="0">
            <a:noAutofit/>
          </a:bodyPr>
          <a:lstStyle/>
          <a:p/>
        </p:txBody>
      </p:sp>
      <p:sp>
        <p:nvSpPr>
          <p:cNvPr id="93" name="object 93"/>
          <p:cNvSpPr/>
          <p:nvPr/>
        </p:nvSpPr>
        <p:spPr>
          <a:xfrm>
            <a:off x="9113519" y="5996940"/>
            <a:ext cx="675131" cy="484631"/>
          </a:xfrm>
          <a:custGeom>
            <a:avLst/>
            <a:gdLst/>
            <a:ahLst/>
            <a:cxnLst/>
            <a:rect l="l" t="t" r="r" b="b"/>
            <a:pathLst>
              <a:path w="675131" h="484631">
                <a:moveTo>
                  <a:pt x="432816" y="0"/>
                </a:moveTo>
                <a:lnTo>
                  <a:pt x="432816" y="121158"/>
                </a:lnTo>
                <a:lnTo>
                  <a:pt x="0" y="121158"/>
                </a:lnTo>
                <a:lnTo>
                  <a:pt x="0" y="363474"/>
                </a:lnTo>
                <a:lnTo>
                  <a:pt x="432816" y="363474"/>
                </a:lnTo>
                <a:lnTo>
                  <a:pt x="432816" y="484632"/>
                </a:lnTo>
                <a:lnTo>
                  <a:pt x="675132" y="242316"/>
                </a:lnTo>
                <a:lnTo>
                  <a:pt x="432816" y="0"/>
                </a:lnTo>
                <a:close/>
              </a:path>
            </a:pathLst>
          </a:custGeom>
          <a:solidFill>
            <a:srgbClr val="BF3420"/>
          </a:solidFill>
        </p:spPr>
        <p:txBody>
          <a:bodyPr wrap="square" lIns="0" tIns="0" rIns="0" bIns="0" rtlCol="0">
            <a:noAutofit/>
          </a:bodyPr>
          <a:lstStyle/>
          <a:p/>
        </p:txBody>
      </p:sp>
      <p:sp>
        <p:nvSpPr>
          <p:cNvPr id="94" name="object 94"/>
          <p:cNvSpPr/>
          <p:nvPr/>
        </p:nvSpPr>
        <p:spPr>
          <a:xfrm>
            <a:off x="6615683" y="5996940"/>
            <a:ext cx="675131" cy="484631"/>
          </a:xfrm>
          <a:custGeom>
            <a:avLst/>
            <a:gdLst/>
            <a:ahLst/>
            <a:cxnLst/>
            <a:rect l="l" t="t" r="r" b="b"/>
            <a:pathLst>
              <a:path w="675131" h="484631">
                <a:moveTo>
                  <a:pt x="432816" y="0"/>
                </a:moveTo>
                <a:lnTo>
                  <a:pt x="432816" y="121158"/>
                </a:lnTo>
                <a:lnTo>
                  <a:pt x="0" y="121158"/>
                </a:lnTo>
                <a:lnTo>
                  <a:pt x="0" y="363474"/>
                </a:lnTo>
                <a:lnTo>
                  <a:pt x="432816" y="363474"/>
                </a:lnTo>
                <a:lnTo>
                  <a:pt x="432816" y="484632"/>
                </a:lnTo>
                <a:lnTo>
                  <a:pt x="675132" y="242316"/>
                </a:lnTo>
                <a:lnTo>
                  <a:pt x="432816" y="0"/>
                </a:lnTo>
                <a:close/>
              </a:path>
            </a:pathLst>
          </a:custGeom>
          <a:solidFill>
            <a:srgbClr val="BF3420"/>
          </a:solidFill>
        </p:spPr>
        <p:txBody>
          <a:bodyPr wrap="square" lIns="0" tIns="0" rIns="0" bIns="0" rtlCol="0">
            <a:noAutofit/>
          </a:bodyPr>
          <a:lstStyle/>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4904" y="0"/>
            <a:ext cx="60960" cy="961644"/>
          </a:xfrm>
          <a:custGeom>
            <a:avLst/>
            <a:gdLst/>
            <a:ahLst/>
            <a:cxnLst/>
            <a:rect l="l" t="t" r="r" b="b"/>
            <a:pathLst>
              <a:path w="60959" h="961644">
                <a:moveTo>
                  <a:pt x="0" y="961644"/>
                </a:moveTo>
                <a:lnTo>
                  <a:pt x="60960" y="961644"/>
                </a:lnTo>
                <a:lnTo>
                  <a:pt x="60960" y="0"/>
                </a:lnTo>
                <a:lnTo>
                  <a:pt x="0" y="0"/>
                </a:lnTo>
                <a:lnTo>
                  <a:pt x="0" y="961644"/>
                </a:lnTo>
                <a:close/>
              </a:path>
            </a:pathLst>
          </a:custGeom>
          <a:solidFill>
            <a:srgbClr val="FDA907"/>
          </a:solidFill>
        </p:spPr>
        <p:txBody>
          <a:bodyPr wrap="square" lIns="0" tIns="0" rIns="0" bIns="0" rtlCol="0">
            <a:noAutofit/>
          </a:bodyPr>
          <a:lstStyle/>
          <a:p/>
        </p:txBody>
      </p:sp>
      <p:sp>
        <p:nvSpPr>
          <p:cNvPr id="3" name="object 3"/>
          <p:cNvSpPr/>
          <p:nvPr/>
        </p:nvSpPr>
        <p:spPr>
          <a:xfrm>
            <a:off x="455676" y="0"/>
            <a:ext cx="60959" cy="961644"/>
          </a:xfrm>
          <a:custGeom>
            <a:avLst/>
            <a:gdLst/>
            <a:ahLst/>
            <a:cxnLst/>
            <a:rect l="l" t="t" r="r" b="b"/>
            <a:pathLst>
              <a:path w="60959" h="961644">
                <a:moveTo>
                  <a:pt x="0" y="961644"/>
                </a:moveTo>
                <a:lnTo>
                  <a:pt x="60959" y="961644"/>
                </a:lnTo>
                <a:lnTo>
                  <a:pt x="60959" y="0"/>
                </a:lnTo>
                <a:lnTo>
                  <a:pt x="0" y="0"/>
                </a:lnTo>
                <a:lnTo>
                  <a:pt x="0" y="961644"/>
                </a:lnTo>
                <a:close/>
              </a:path>
            </a:pathLst>
          </a:custGeom>
          <a:solidFill>
            <a:srgbClr val="FDA907"/>
          </a:solidFill>
        </p:spPr>
        <p:txBody>
          <a:bodyPr wrap="square" lIns="0" tIns="0" rIns="0" bIns="0" rtlCol="0">
            <a:noAutofit/>
          </a:bodyPr>
          <a:lstStyle/>
          <a:p/>
        </p:txBody>
      </p:sp>
      <p:sp>
        <p:nvSpPr>
          <p:cNvPr id="4" name="object 4"/>
          <p:cNvSpPr/>
          <p:nvPr/>
        </p:nvSpPr>
        <p:spPr>
          <a:xfrm>
            <a:off x="11815571" y="6617207"/>
            <a:ext cx="60972" cy="240792"/>
          </a:xfrm>
          <a:custGeom>
            <a:avLst/>
            <a:gdLst/>
            <a:ahLst/>
            <a:cxnLst/>
            <a:rect l="l" t="t" r="r" b="b"/>
            <a:pathLst>
              <a:path w="60972" h="240792">
                <a:moveTo>
                  <a:pt x="0" y="240792"/>
                </a:moveTo>
                <a:lnTo>
                  <a:pt x="60972" y="240792"/>
                </a:lnTo>
                <a:lnTo>
                  <a:pt x="60972" y="0"/>
                </a:lnTo>
                <a:lnTo>
                  <a:pt x="0" y="0"/>
                </a:lnTo>
                <a:lnTo>
                  <a:pt x="0" y="240792"/>
                </a:lnTo>
                <a:close/>
              </a:path>
            </a:pathLst>
          </a:custGeom>
          <a:solidFill>
            <a:srgbClr val="FDA907"/>
          </a:solidFill>
        </p:spPr>
        <p:txBody>
          <a:bodyPr wrap="square" lIns="0" tIns="0" rIns="0" bIns="0" rtlCol="0">
            <a:noAutofit/>
          </a:bodyPr>
          <a:lstStyle/>
          <a:p/>
        </p:txBody>
      </p:sp>
      <p:sp>
        <p:nvSpPr>
          <p:cNvPr id="5" name="object 5"/>
          <p:cNvSpPr/>
          <p:nvPr/>
        </p:nvSpPr>
        <p:spPr>
          <a:xfrm>
            <a:off x="11736323" y="6617207"/>
            <a:ext cx="60959" cy="240792"/>
          </a:xfrm>
          <a:custGeom>
            <a:avLst/>
            <a:gdLst/>
            <a:ahLst/>
            <a:cxnLst/>
            <a:rect l="l" t="t" r="r" b="b"/>
            <a:pathLst>
              <a:path w="60959" h="240792">
                <a:moveTo>
                  <a:pt x="0" y="240792"/>
                </a:moveTo>
                <a:lnTo>
                  <a:pt x="60959" y="240792"/>
                </a:lnTo>
                <a:lnTo>
                  <a:pt x="60959" y="0"/>
                </a:lnTo>
                <a:lnTo>
                  <a:pt x="0" y="0"/>
                </a:lnTo>
                <a:lnTo>
                  <a:pt x="0" y="240792"/>
                </a:lnTo>
                <a:close/>
              </a:path>
            </a:pathLst>
          </a:custGeom>
          <a:solidFill>
            <a:srgbClr val="FDA907"/>
          </a:solidFill>
        </p:spPr>
        <p:txBody>
          <a:bodyPr wrap="square" lIns="0" tIns="0" rIns="0" bIns="0" rtlCol="0">
            <a:noAutofit/>
          </a:bodyPr>
          <a:lstStyle/>
          <a:p/>
        </p:txBody>
      </p:sp>
      <p:sp>
        <p:nvSpPr>
          <p:cNvPr id="6" name="object 6"/>
          <p:cNvSpPr/>
          <p:nvPr/>
        </p:nvSpPr>
        <p:spPr>
          <a:xfrm>
            <a:off x="694944" y="908303"/>
            <a:ext cx="4680521" cy="0"/>
          </a:xfrm>
          <a:custGeom>
            <a:avLst/>
            <a:gdLst/>
            <a:ahLst/>
            <a:cxnLst/>
            <a:rect l="l" t="t" r="r" b="b"/>
            <a:pathLst>
              <a:path w="4680521" h="0">
                <a:moveTo>
                  <a:pt x="0" y="0"/>
                </a:moveTo>
                <a:lnTo>
                  <a:pt x="4680521" y="0"/>
                </a:lnTo>
              </a:path>
            </a:pathLst>
          </a:custGeom>
          <a:ln w="9144">
            <a:solidFill>
              <a:srgbClr val="DADADA"/>
            </a:solidFill>
          </a:ln>
        </p:spPr>
        <p:txBody>
          <a:bodyPr wrap="square" lIns="0" tIns="0" rIns="0" bIns="0" rtlCol="0">
            <a:noAutofit/>
          </a:bodyPr>
          <a:lstStyle/>
          <a:p/>
        </p:txBody>
      </p:sp>
      <p:sp>
        <p:nvSpPr>
          <p:cNvPr id="7" name="object 7"/>
          <p:cNvSpPr/>
          <p:nvPr/>
        </p:nvSpPr>
        <p:spPr>
          <a:xfrm>
            <a:off x="11452859" y="0"/>
            <a:ext cx="565403" cy="768096"/>
          </a:xfrm>
          <a:custGeom>
            <a:avLst/>
            <a:gdLst/>
            <a:ahLst/>
            <a:cxnLst/>
            <a:rect l="l" t="t" r="r" b="b"/>
            <a:pathLst>
              <a:path w="565403" h="768096">
                <a:moveTo>
                  <a:pt x="565404" y="0"/>
                </a:moveTo>
                <a:lnTo>
                  <a:pt x="0" y="0"/>
                </a:lnTo>
                <a:lnTo>
                  <a:pt x="0" y="614476"/>
                </a:lnTo>
                <a:lnTo>
                  <a:pt x="282702" y="768096"/>
                </a:lnTo>
                <a:lnTo>
                  <a:pt x="565404" y="614476"/>
                </a:lnTo>
                <a:lnTo>
                  <a:pt x="565404" y="0"/>
                </a:lnTo>
                <a:close/>
              </a:path>
            </a:pathLst>
          </a:custGeom>
          <a:solidFill>
            <a:srgbClr val="215968"/>
          </a:solidFill>
        </p:spPr>
        <p:txBody>
          <a:bodyPr wrap="square" lIns="0" tIns="0" rIns="0" bIns="0" rtlCol="0">
            <a:noAutofit/>
          </a:bodyPr>
          <a:lstStyle/>
          <a:p/>
        </p:txBody>
      </p:sp>
      <p:sp>
        <p:nvSpPr>
          <p:cNvPr id="8" name="object 8"/>
          <p:cNvSpPr txBox="1"/>
          <p:nvPr/>
        </p:nvSpPr>
        <p:spPr>
          <a:xfrm>
            <a:off x="11604101" y="199660"/>
            <a:ext cx="263525"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19</a:t>
            </a:r>
            <a:endParaRPr sz="1400">
              <a:latin typeface="Arial Black"/>
              <a:cs typeface="Arial Black"/>
            </a:endParaRPr>
          </a:p>
        </p:txBody>
      </p:sp>
      <p:sp>
        <p:nvSpPr>
          <p:cNvPr id="9" name="object 9"/>
          <p:cNvSpPr txBox="1"/>
          <p:nvPr/>
        </p:nvSpPr>
        <p:spPr>
          <a:xfrm>
            <a:off x="701040" y="280727"/>
            <a:ext cx="10383520" cy="500380"/>
          </a:xfrm>
          <a:prstGeom prst="rect">
            <a:avLst/>
          </a:prstGeom>
        </p:spPr>
        <p:txBody>
          <a:bodyPr wrap="square" lIns="0" tIns="0" rIns="0" bIns="0" rtlCol="0" vert="horz">
            <a:noAutofit/>
          </a:bodyPr>
          <a:lstStyle/>
          <a:p>
            <a:pPr marL="12700">
              <a:lnSpc>
                <a:spcPct val="100000"/>
              </a:lnSpc>
            </a:pPr>
            <a:r>
              <a:rPr dirty="0" smtClean="0" sz="3200" b="1">
                <a:latin typeface="Microsoft YaHei"/>
                <a:cs typeface="Microsoft YaHei"/>
              </a:rPr>
              <a:t>大專校院端如何取得學</a:t>
            </a:r>
            <a:r>
              <a:rPr dirty="0" smtClean="0" sz="3200" spc="-15" b="1">
                <a:latin typeface="Microsoft YaHei"/>
                <a:cs typeface="Microsoft YaHei"/>
              </a:rPr>
              <a:t>生</a:t>
            </a:r>
            <a:r>
              <a:rPr dirty="0" smtClean="0" sz="3200" spc="0" b="1">
                <a:latin typeface="Microsoft YaHei"/>
                <a:cs typeface="Microsoft YaHei"/>
              </a:rPr>
              <a:t>學習</a:t>
            </a:r>
            <a:r>
              <a:rPr dirty="0" smtClean="0" sz="3200" spc="-15" b="1">
                <a:latin typeface="Microsoft YaHei"/>
                <a:cs typeface="Microsoft YaHei"/>
              </a:rPr>
              <a:t>歷</a:t>
            </a:r>
            <a:r>
              <a:rPr dirty="0" smtClean="0" sz="3200" spc="0" b="1">
                <a:latin typeface="Microsoft YaHei"/>
                <a:cs typeface="Microsoft YaHei"/>
              </a:rPr>
              <a:t>程檔</a:t>
            </a:r>
            <a:r>
              <a:rPr dirty="0" smtClean="0" sz="3200" spc="-15" b="1">
                <a:latin typeface="Microsoft YaHei"/>
                <a:cs typeface="Microsoft YaHei"/>
              </a:rPr>
              <a:t>案</a:t>
            </a:r>
            <a:r>
              <a:rPr dirty="0" smtClean="0" sz="3200" spc="0" b="1">
                <a:latin typeface="Microsoft YaHei"/>
                <a:cs typeface="Microsoft YaHei"/>
              </a:rPr>
              <a:t>作為</a:t>
            </a:r>
            <a:r>
              <a:rPr dirty="0" smtClean="0" sz="3200" spc="-15" b="1">
                <a:latin typeface="Microsoft YaHei"/>
                <a:cs typeface="Microsoft YaHei"/>
              </a:rPr>
              <a:t>升</a:t>
            </a:r>
            <a:r>
              <a:rPr dirty="0" smtClean="0" sz="3200" spc="0" b="1">
                <a:latin typeface="Microsoft YaHei"/>
                <a:cs typeface="Microsoft YaHei"/>
              </a:rPr>
              <a:t>學備</a:t>
            </a:r>
            <a:r>
              <a:rPr dirty="0" smtClean="0" sz="3200" spc="-15" b="1">
                <a:latin typeface="Microsoft YaHei"/>
                <a:cs typeface="Microsoft YaHei"/>
              </a:rPr>
              <a:t>審</a:t>
            </a:r>
            <a:r>
              <a:rPr dirty="0" smtClean="0" sz="3200" spc="0" b="1">
                <a:latin typeface="Microsoft YaHei"/>
                <a:cs typeface="Microsoft YaHei"/>
              </a:rPr>
              <a:t>資料</a:t>
            </a:r>
            <a:r>
              <a:rPr dirty="0" smtClean="0" sz="3200" spc="0" b="1">
                <a:latin typeface="Microsoft YaHei"/>
                <a:cs typeface="Microsoft YaHei"/>
              </a:rPr>
              <a:t>?</a:t>
            </a:r>
            <a:endParaRPr sz="3200">
              <a:latin typeface="Microsoft YaHei"/>
              <a:cs typeface="Microsoft YaHei"/>
            </a:endParaRPr>
          </a:p>
        </p:txBody>
      </p:sp>
      <p:sp>
        <p:nvSpPr>
          <p:cNvPr id="10" name="object 10"/>
          <p:cNvSpPr/>
          <p:nvPr/>
        </p:nvSpPr>
        <p:spPr>
          <a:xfrm>
            <a:off x="1638300" y="879347"/>
            <a:ext cx="1426768" cy="3345179"/>
          </a:xfrm>
          <a:prstGeom prst="rect">
            <a:avLst/>
          </a:prstGeom>
          <a:blipFill>
            <a:blip r:embed="rId2" cstate="print"/>
            <a:stretch>
              <a:fillRect/>
            </a:stretch>
          </a:blipFill>
        </p:spPr>
        <p:txBody>
          <a:bodyPr wrap="square" lIns="0" tIns="0" rIns="0" bIns="0" rtlCol="0">
            <a:noAutofit/>
          </a:bodyPr>
          <a:lstStyle/>
          <a:p/>
        </p:txBody>
      </p:sp>
      <p:sp>
        <p:nvSpPr>
          <p:cNvPr id="11" name="object 11"/>
          <p:cNvSpPr/>
          <p:nvPr/>
        </p:nvSpPr>
        <p:spPr>
          <a:xfrm>
            <a:off x="5679947" y="917447"/>
            <a:ext cx="1327822" cy="3345179"/>
          </a:xfrm>
          <a:prstGeom prst="rect">
            <a:avLst/>
          </a:prstGeom>
          <a:blipFill>
            <a:blip r:embed="rId3" cstate="print"/>
            <a:stretch>
              <a:fillRect/>
            </a:stretch>
          </a:blipFill>
        </p:spPr>
        <p:txBody>
          <a:bodyPr wrap="square" lIns="0" tIns="0" rIns="0" bIns="0" rtlCol="0">
            <a:noAutofit/>
          </a:bodyPr>
          <a:lstStyle/>
          <a:p/>
        </p:txBody>
      </p:sp>
      <p:sp>
        <p:nvSpPr>
          <p:cNvPr id="12" name="object 12"/>
          <p:cNvSpPr/>
          <p:nvPr/>
        </p:nvSpPr>
        <p:spPr>
          <a:xfrm>
            <a:off x="2225039" y="4785359"/>
            <a:ext cx="659891" cy="1706879"/>
          </a:xfrm>
          <a:prstGeom prst="rect">
            <a:avLst/>
          </a:prstGeom>
          <a:blipFill>
            <a:blip r:embed="rId4" cstate="print"/>
            <a:stretch>
              <a:fillRect/>
            </a:stretch>
          </a:blipFill>
        </p:spPr>
        <p:txBody>
          <a:bodyPr wrap="square" lIns="0" tIns="0" rIns="0" bIns="0" rtlCol="0">
            <a:noAutofit/>
          </a:bodyPr>
          <a:lstStyle/>
          <a:p/>
        </p:txBody>
      </p:sp>
      <p:sp>
        <p:nvSpPr>
          <p:cNvPr id="13" name="object 13"/>
          <p:cNvSpPr/>
          <p:nvPr/>
        </p:nvSpPr>
        <p:spPr>
          <a:xfrm>
            <a:off x="2825496" y="4803647"/>
            <a:ext cx="766571" cy="1706879"/>
          </a:xfrm>
          <a:prstGeom prst="rect">
            <a:avLst/>
          </a:prstGeom>
          <a:blipFill>
            <a:blip r:embed="rId5" cstate="print"/>
            <a:stretch>
              <a:fillRect/>
            </a:stretch>
          </a:blipFill>
        </p:spPr>
        <p:txBody>
          <a:bodyPr wrap="square" lIns="0" tIns="0" rIns="0" bIns="0" rtlCol="0">
            <a:noAutofit/>
          </a:bodyPr>
          <a:lstStyle/>
          <a:p/>
        </p:txBody>
      </p:sp>
      <p:sp>
        <p:nvSpPr>
          <p:cNvPr id="14" name="object 14"/>
          <p:cNvSpPr/>
          <p:nvPr/>
        </p:nvSpPr>
        <p:spPr>
          <a:xfrm>
            <a:off x="3319271" y="1353311"/>
            <a:ext cx="2116835" cy="1380743"/>
          </a:xfrm>
          <a:prstGeom prst="rect">
            <a:avLst/>
          </a:prstGeom>
          <a:blipFill>
            <a:blip r:embed="rId6" cstate="print"/>
            <a:stretch>
              <a:fillRect/>
            </a:stretch>
          </a:blipFill>
        </p:spPr>
        <p:txBody>
          <a:bodyPr wrap="square" lIns="0" tIns="0" rIns="0" bIns="0" rtlCol="0">
            <a:noAutofit/>
          </a:bodyPr>
          <a:lstStyle/>
          <a:p/>
        </p:txBody>
      </p:sp>
      <p:sp>
        <p:nvSpPr>
          <p:cNvPr id="15" name="object 15"/>
          <p:cNvSpPr/>
          <p:nvPr/>
        </p:nvSpPr>
        <p:spPr>
          <a:xfrm>
            <a:off x="3750564" y="2381516"/>
            <a:ext cx="899159" cy="17258"/>
          </a:xfrm>
          <a:prstGeom prst="rect">
            <a:avLst/>
          </a:prstGeom>
          <a:blipFill>
            <a:blip r:embed="rId7" cstate="print"/>
            <a:stretch>
              <a:fillRect/>
            </a:stretch>
          </a:blipFill>
        </p:spPr>
        <p:txBody>
          <a:bodyPr wrap="square" lIns="0" tIns="0" rIns="0" bIns="0" rtlCol="0">
            <a:noAutofit/>
          </a:bodyPr>
          <a:lstStyle/>
          <a:p/>
        </p:txBody>
      </p:sp>
      <p:sp>
        <p:nvSpPr>
          <p:cNvPr id="16" name="object 16"/>
          <p:cNvSpPr/>
          <p:nvPr/>
        </p:nvSpPr>
        <p:spPr>
          <a:xfrm>
            <a:off x="3380994" y="1422653"/>
            <a:ext cx="1985771" cy="1202436"/>
          </a:xfrm>
          <a:prstGeom prst="rect">
            <a:avLst/>
          </a:prstGeom>
          <a:blipFill>
            <a:blip r:embed="rId8" cstate="print"/>
            <a:stretch>
              <a:fillRect/>
            </a:stretch>
          </a:blipFill>
        </p:spPr>
        <p:txBody>
          <a:bodyPr wrap="square" lIns="0" tIns="0" rIns="0" bIns="0" rtlCol="0">
            <a:noAutofit/>
          </a:bodyPr>
          <a:lstStyle/>
          <a:p/>
        </p:txBody>
      </p:sp>
      <p:sp>
        <p:nvSpPr>
          <p:cNvPr id="17" name="object 17"/>
          <p:cNvSpPr/>
          <p:nvPr/>
        </p:nvSpPr>
        <p:spPr>
          <a:xfrm>
            <a:off x="3380994" y="1422653"/>
            <a:ext cx="1985772" cy="1202436"/>
          </a:xfrm>
          <a:custGeom>
            <a:avLst/>
            <a:gdLst/>
            <a:ahLst/>
            <a:cxnLst/>
            <a:rect l="l" t="t" r="r" b="b"/>
            <a:pathLst>
              <a:path w="1985772" h="1202436">
                <a:moveTo>
                  <a:pt x="0" y="243763"/>
                </a:moveTo>
                <a:lnTo>
                  <a:pt x="1401610" y="243763"/>
                </a:lnTo>
                <a:lnTo>
                  <a:pt x="1401610" y="0"/>
                </a:lnTo>
                <a:lnTo>
                  <a:pt x="1985772" y="601218"/>
                </a:lnTo>
                <a:lnTo>
                  <a:pt x="1401610" y="1202436"/>
                </a:lnTo>
                <a:lnTo>
                  <a:pt x="1401610" y="958672"/>
                </a:lnTo>
                <a:lnTo>
                  <a:pt x="0" y="958672"/>
                </a:lnTo>
                <a:lnTo>
                  <a:pt x="0" y="243763"/>
                </a:lnTo>
                <a:close/>
              </a:path>
            </a:pathLst>
          </a:custGeom>
          <a:ln w="38100">
            <a:solidFill>
              <a:srgbClr val="FFFFFF"/>
            </a:solidFill>
          </a:ln>
        </p:spPr>
        <p:txBody>
          <a:bodyPr wrap="square" lIns="0" tIns="0" rIns="0" bIns="0" rtlCol="0">
            <a:noAutofit/>
          </a:bodyPr>
          <a:lstStyle/>
          <a:p/>
        </p:txBody>
      </p:sp>
      <p:sp>
        <p:nvSpPr>
          <p:cNvPr id="18" name="object 18"/>
          <p:cNvSpPr txBox="1"/>
          <p:nvPr/>
        </p:nvSpPr>
        <p:spPr>
          <a:xfrm>
            <a:off x="3932456" y="1867997"/>
            <a:ext cx="534670" cy="317500"/>
          </a:xfrm>
          <a:prstGeom prst="rect">
            <a:avLst/>
          </a:prstGeom>
        </p:spPr>
        <p:txBody>
          <a:bodyPr wrap="square" lIns="0" tIns="0" rIns="0" bIns="0" rtlCol="0" vert="horz">
            <a:noAutofit/>
          </a:bodyPr>
          <a:lstStyle/>
          <a:p>
            <a:pPr marL="12700">
              <a:lnSpc>
                <a:spcPct val="100000"/>
              </a:lnSpc>
            </a:pPr>
            <a:r>
              <a:rPr dirty="0" smtClean="0" sz="2000">
                <a:solidFill>
                  <a:srgbClr val="808080"/>
                </a:solidFill>
                <a:latin typeface="Microsoft YaHei"/>
                <a:cs typeface="Microsoft YaHei"/>
              </a:rPr>
              <a:t>介接</a:t>
            </a:r>
            <a:endParaRPr sz="2000">
              <a:latin typeface="Microsoft YaHei"/>
              <a:cs typeface="Microsoft YaHei"/>
            </a:endParaRPr>
          </a:p>
        </p:txBody>
      </p:sp>
      <p:sp>
        <p:nvSpPr>
          <p:cNvPr id="19" name="object 19"/>
          <p:cNvSpPr/>
          <p:nvPr/>
        </p:nvSpPr>
        <p:spPr>
          <a:xfrm>
            <a:off x="3621023" y="3797808"/>
            <a:ext cx="3020567" cy="1668779"/>
          </a:xfrm>
          <a:prstGeom prst="rect">
            <a:avLst/>
          </a:prstGeom>
          <a:blipFill>
            <a:blip r:embed="rId9" cstate="print"/>
            <a:stretch>
              <a:fillRect/>
            </a:stretch>
          </a:blipFill>
        </p:spPr>
        <p:txBody>
          <a:bodyPr wrap="square" lIns="0" tIns="0" rIns="0" bIns="0" rtlCol="0">
            <a:noAutofit/>
          </a:bodyPr>
          <a:lstStyle/>
          <a:p/>
        </p:txBody>
      </p:sp>
      <p:sp>
        <p:nvSpPr>
          <p:cNvPr id="20" name="object 20"/>
          <p:cNvSpPr/>
          <p:nvPr/>
        </p:nvSpPr>
        <p:spPr>
          <a:xfrm>
            <a:off x="3756659" y="3847134"/>
            <a:ext cx="2884931" cy="1581352"/>
          </a:xfrm>
          <a:prstGeom prst="rect">
            <a:avLst/>
          </a:prstGeom>
          <a:blipFill>
            <a:blip r:embed="rId10" cstate="print"/>
            <a:stretch>
              <a:fillRect/>
            </a:stretch>
          </a:blipFill>
        </p:spPr>
        <p:txBody>
          <a:bodyPr wrap="square" lIns="0" tIns="0" rIns="0" bIns="0" rtlCol="0">
            <a:noAutofit/>
          </a:bodyPr>
          <a:lstStyle/>
          <a:p/>
        </p:txBody>
      </p:sp>
      <p:sp>
        <p:nvSpPr>
          <p:cNvPr id="21" name="object 21"/>
          <p:cNvSpPr/>
          <p:nvPr/>
        </p:nvSpPr>
        <p:spPr>
          <a:xfrm>
            <a:off x="3682746" y="3847338"/>
            <a:ext cx="2869692" cy="1537715"/>
          </a:xfrm>
          <a:custGeom>
            <a:avLst/>
            <a:gdLst/>
            <a:ahLst/>
            <a:cxnLst/>
            <a:rect l="l" t="t" r="r" b="b"/>
            <a:pathLst>
              <a:path w="2869692" h="1537715">
                <a:moveTo>
                  <a:pt x="2651760" y="605002"/>
                </a:moveTo>
                <a:lnTo>
                  <a:pt x="1882914" y="605002"/>
                </a:lnTo>
                <a:lnTo>
                  <a:pt x="1882914" y="768857"/>
                </a:lnTo>
                <a:lnTo>
                  <a:pt x="0" y="768857"/>
                </a:lnTo>
                <a:lnTo>
                  <a:pt x="0" y="1537715"/>
                </a:lnTo>
                <a:lnTo>
                  <a:pt x="2651760" y="1537715"/>
                </a:lnTo>
                <a:lnTo>
                  <a:pt x="2651760" y="605002"/>
                </a:lnTo>
                <a:close/>
              </a:path>
              <a:path w="2869692" h="1537715">
                <a:moveTo>
                  <a:pt x="2267343" y="0"/>
                </a:moveTo>
                <a:lnTo>
                  <a:pt x="1664982" y="605002"/>
                </a:lnTo>
                <a:lnTo>
                  <a:pt x="2869692" y="605002"/>
                </a:lnTo>
                <a:lnTo>
                  <a:pt x="2267343" y="0"/>
                </a:lnTo>
                <a:close/>
              </a:path>
            </a:pathLst>
          </a:custGeom>
          <a:solidFill>
            <a:srgbClr val="D5E4B6"/>
          </a:solidFill>
        </p:spPr>
        <p:txBody>
          <a:bodyPr wrap="square" lIns="0" tIns="0" rIns="0" bIns="0" rtlCol="0">
            <a:noAutofit/>
          </a:bodyPr>
          <a:lstStyle/>
          <a:p/>
        </p:txBody>
      </p:sp>
      <p:sp>
        <p:nvSpPr>
          <p:cNvPr id="22" name="object 22"/>
          <p:cNvSpPr/>
          <p:nvPr/>
        </p:nvSpPr>
        <p:spPr>
          <a:xfrm>
            <a:off x="3682746" y="3847338"/>
            <a:ext cx="2869692" cy="1537715"/>
          </a:xfrm>
          <a:custGeom>
            <a:avLst/>
            <a:gdLst/>
            <a:ahLst/>
            <a:cxnLst/>
            <a:rect l="l" t="t" r="r" b="b"/>
            <a:pathLst>
              <a:path w="2869692" h="1537715">
                <a:moveTo>
                  <a:pt x="0" y="768857"/>
                </a:moveTo>
                <a:lnTo>
                  <a:pt x="1882914" y="768857"/>
                </a:lnTo>
                <a:lnTo>
                  <a:pt x="1882914" y="605002"/>
                </a:lnTo>
                <a:lnTo>
                  <a:pt x="1664982" y="605002"/>
                </a:lnTo>
                <a:lnTo>
                  <a:pt x="2267343" y="0"/>
                </a:lnTo>
                <a:lnTo>
                  <a:pt x="2869692" y="605002"/>
                </a:lnTo>
                <a:lnTo>
                  <a:pt x="2651760" y="605002"/>
                </a:lnTo>
                <a:lnTo>
                  <a:pt x="2651760" y="1537715"/>
                </a:lnTo>
                <a:lnTo>
                  <a:pt x="0" y="1537715"/>
                </a:lnTo>
                <a:lnTo>
                  <a:pt x="0" y="768857"/>
                </a:lnTo>
                <a:close/>
              </a:path>
            </a:pathLst>
          </a:custGeom>
          <a:ln w="38100">
            <a:solidFill>
              <a:srgbClr val="FFFFFF"/>
            </a:solidFill>
          </a:ln>
        </p:spPr>
        <p:txBody>
          <a:bodyPr wrap="square" lIns="0" tIns="0" rIns="0" bIns="0" rtlCol="0">
            <a:noAutofit/>
          </a:bodyPr>
          <a:lstStyle/>
          <a:p/>
        </p:txBody>
      </p:sp>
      <p:sp>
        <p:nvSpPr>
          <p:cNvPr id="23" name="object 23"/>
          <p:cNvSpPr txBox="1"/>
          <p:nvPr/>
        </p:nvSpPr>
        <p:spPr>
          <a:xfrm>
            <a:off x="4309196" y="4742816"/>
            <a:ext cx="1397000" cy="287020"/>
          </a:xfrm>
          <a:prstGeom prst="rect">
            <a:avLst/>
          </a:prstGeom>
        </p:spPr>
        <p:txBody>
          <a:bodyPr wrap="square" lIns="0" tIns="0" rIns="0" bIns="0" rtlCol="0" vert="horz">
            <a:noAutofit/>
          </a:bodyPr>
          <a:lstStyle/>
          <a:p>
            <a:pPr marL="12700">
              <a:lnSpc>
                <a:spcPct val="100000"/>
              </a:lnSpc>
            </a:pPr>
            <a:r>
              <a:rPr dirty="0" smtClean="0" sz="1800">
                <a:latin typeface="Microsoft YaHei"/>
                <a:cs typeface="Microsoft YaHei"/>
              </a:rPr>
              <a:t>上傳其他資料</a:t>
            </a:r>
            <a:endParaRPr sz="1800">
              <a:latin typeface="Microsoft YaHei"/>
              <a:cs typeface="Microsoft YaHei"/>
            </a:endParaRPr>
          </a:p>
        </p:txBody>
      </p:sp>
      <p:sp>
        <p:nvSpPr>
          <p:cNvPr id="24" name="object 24"/>
          <p:cNvSpPr/>
          <p:nvPr/>
        </p:nvSpPr>
        <p:spPr>
          <a:xfrm>
            <a:off x="7263383" y="1319783"/>
            <a:ext cx="2116834" cy="1380743"/>
          </a:xfrm>
          <a:prstGeom prst="rect">
            <a:avLst/>
          </a:prstGeom>
          <a:blipFill>
            <a:blip r:embed="rId11" cstate="print"/>
            <a:stretch>
              <a:fillRect/>
            </a:stretch>
          </a:blipFill>
        </p:spPr>
        <p:txBody>
          <a:bodyPr wrap="square" lIns="0" tIns="0" rIns="0" bIns="0" rtlCol="0">
            <a:noAutofit/>
          </a:bodyPr>
          <a:lstStyle/>
          <a:p/>
        </p:txBody>
      </p:sp>
      <p:sp>
        <p:nvSpPr>
          <p:cNvPr id="25" name="object 25"/>
          <p:cNvSpPr/>
          <p:nvPr/>
        </p:nvSpPr>
        <p:spPr>
          <a:xfrm>
            <a:off x="7438643" y="1389024"/>
            <a:ext cx="1941574" cy="1202715"/>
          </a:xfrm>
          <a:prstGeom prst="rect">
            <a:avLst/>
          </a:prstGeom>
          <a:blipFill>
            <a:blip r:embed="rId12" cstate="print"/>
            <a:stretch>
              <a:fillRect/>
            </a:stretch>
          </a:blipFill>
        </p:spPr>
        <p:txBody>
          <a:bodyPr wrap="square" lIns="0" tIns="0" rIns="0" bIns="0" rtlCol="0">
            <a:noAutofit/>
          </a:bodyPr>
          <a:lstStyle/>
          <a:p/>
        </p:txBody>
      </p:sp>
      <p:sp>
        <p:nvSpPr>
          <p:cNvPr id="26" name="object 26"/>
          <p:cNvSpPr/>
          <p:nvPr/>
        </p:nvSpPr>
        <p:spPr>
          <a:xfrm>
            <a:off x="7325106" y="1389125"/>
            <a:ext cx="1985772" cy="1202436"/>
          </a:xfrm>
          <a:custGeom>
            <a:avLst/>
            <a:gdLst/>
            <a:ahLst/>
            <a:cxnLst/>
            <a:rect l="l" t="t" r="r" b="b"/>
            <a:pathLst>
              <a:path w="1985772" h="1202436">
                <a:moveTo>
                  <a:pt x="0" y="243763"/>
                </a:moveTo>
                <a:lnTo>
                  <a:pt x="1401610" y="243763"/>
                </a:lnTo>
                <a:lnTo>
                  <a:pt x="1401610" y="0"/>
                </a:lnTo>
                <a:lnTo>
                  <a:pt x="1985772" y="601218"/>
                </a:lnTo>
                <a:lnTo>
                  <a:pt x="1401610" y="1202436"/>
                </a:lnTo>
                <a:lnTo>
                  <a:pt x="1401610" y="958672"/>
                </a:lnTo>
                <a:lnTo>
                  <a:pt x="0" y="958672"/>
                </a:lnTo>
                <a:lnTo>
                  <a:pt x="0" y="243763"/>
                </a:lnTo>
                <a:close/>
              </a:path>
            </a:pathLst>
          </a:custGeom>
          <a:ln w="38100">
            <a:solidFill>
              <a:srgbClr val="FFFFFF"/>
            </a:solidFill>
          </a:ln>
        </p:spPr>
        <p:txBody>
          <a:bodyPr wrap="square" lIns="0" tIns="0" rIns="0" bIns="0" rtlCol="0">
            <a:noAutofit/>
          </a:bodyPr>
          <a:lstStyle/>
          <a:p/>
        </p:txBody>
      </p:sp>
      <p:sp>
        <p:nvSpPr>
          <p:cNvPr id="27" name="object 27"/>
          <p:cNvSpPr/>
          <p:nvPr/>
        </p:nvSpPr>
        <p:spPr>
          <a:xfrm>
            <a:off x="9677400" y="1350264"/>
            <a:ext cx="1261872" cy="1202330"/>
          </a:xfrm>
          <a:prstGeom prst="rect">
            <a:avLst/>
          </a:prstGeom>
          <a:blipFill>
            <a:blip r:embed="rId13" cstate="print"/>
            <a:stretch>
              <a:fillRect/>
            </a:stretch>
          </a:blipFill>
        </p:spPr>
        <p:txBody>
          <a:bodyPr wrap="square" lIns="0" tIns="0" rIns="0" bIns="0" rtlCol="0">
            <a:noAutofit/>
          </a:bodyPr>
          <a:lstStyle/>
          <a:p/>
        </p:txBody>
      </p:sp>
      <p:sp>
        <p:nvSpPr>
          <p:cNvPr id="28" name="object 28"/>
          <p:cNvSpPr/>
          <p:nvPr/>
        </p:nvSpPr>
        <p:spPr>
          <a:xfrm>
            <a:off x="4495800" y="4506467"/>
            <a:ext cx="2918459" cy="1670303"/>
          </a:xfrm>
          <a:prstGeom prst="rect">
            <a:avLst/>
          </a:prstGeom>
          <a:blipFill>
            <a:blip r:embed="rId14" cstate="print"/>
            <a:stretch>
              <a:fillRect/>
            </a:stretch>
          </a:blipFill>
        </p:spPr>
        <p:txBody>
          <a:bodyPr wrap="square" lIns="0" tIns="0" rIns="0" bIns="0" rtlCol="0">
            <a:noAutofit/>
          </a:bodyPr>
          <a:lstStyle/>
          <a:p/>
        </p:txBody>
      </p:sp>
      <p:sp>
        <p:nvSpPr>
          <p:cNvPr id="29" name="object 29"/>
          <p:cNvSpPr/>
          <p:nvPr/>
        </p:nvSpPr>
        <p:spPr>
          <a:xfrm>
            <a:off x="6763563" y="4556137"/>
            <a:ext cx="650696" cy="1539252"/>
          </a:xfrm>
          <a:prstGeom prst="rect">
            <a:avLst/>
          </a:prstGeom>
          <a:blipFill>
            <a:blip r:embed="rId15" cstate="print"/>
            <a:stretch>
              <a:fillRect/>
            </a:stretch>
          </a:blipFill>
        </p:spPr>
        <p:txBody>
          <a:bodyPr wrap="square" lIns="0" tIns="0" rIns="0" bIns="0" rtlCol="0">
            <a:noAutofit/>
          </a:bodyPr>
          <a:lstStyle/>
          <a:p/>
        </p:txBody>
      </p:sp>
      <p:sp>
        <p:nvSpPr>
          <p:cNvPr id="30" name="object 30"/>
          <p:cNvSpPr/>
          <p:nvPr/>
        </p:nvSpPr>
        <p:spPr>
          <a:xfrm>
            <a:off x="5385815" y="6095390"/>
            <a:ext cx="899159" cy="21945"/>
          </a:xfrm>
          <a:prstGeom prst="rect">
            <a:avLst/>
          </a:prstGeom>
          <a:blipFill>
            <a:blip r:embed="rId16" cstate="print"/>
            <a:stretch>
              <a:fillRect/>
            </a:stretch>
          </a:blipFill>
        </p:spPr>
        <p:txBody>
          <a:bodyPr wrap="square" lIns="0" tIns="0" rIns="0" bIns="0" rtlCol="0">
            <a:noAutofit/>
          </a:bodyPr>
          <a:lstStyle/>
          <a:p/>
        </p:txBody>
      </p:sp>
      <p:sp>
        <p:nvSpPr>
          <p:cNvPr id="31" name="object 31"/>
          <p:cNvSpPr/>
          <p:nvPr/>
        </p:nvSpPr>
        <p:spPr>
          <a:xfrm>
            <a:off x="4557521" y="4556000"/>
            <a:ext cx="2767583" cy="1539239"/>
          </a:xfrm>
          <a:custGeom>
            <a:avLst/>
            <a:gdLst/>
            <a:ahLst/>
            <a:cxnLst/>
            <a:rect l="l" t="t" r="r" b="b"/>
            <a:pathLst>
              <a:path w="2767583" h="1539239">
                <a:moveTo>
                  <a:pt x="2557780" y="561530"/>
                </a:moveTo>
                <a:lnTo>
                  <a:pt x="1854542" y="561530"/>
                </a:lnTo>
                <a:lnTo>
                  <a:pt x="1854542" y="835990"/>
                </a:lnTo>
                <a:lnTo>
                  <a:pt x="0" y="835990"/>
                </a:lnTo>
                <a:lnTo>
                  <a:pt x="0" y="1539239"/>
                </a:lnTo>
                <a:lnTo>
                  <a:pt x="2557780" y="1539239"/>
                </a:lnTo>
                <a:lnTo>
                  <a:pt x="2557780" y="561530"/>
                </a:lnTo>
                <a:close/>
              </a:path>
              <a:path w="2767583" h="1539239">
                <a:moveTo>
                  <a:pt x="2206167" y="0"/>
                </a:moveTo>
                <a:lnTo>
                  <a:pt x="1644738" y="561530"/>
                </a:lnTo>
                <a:lnTo>
                  <a:pt x="2767584" y="561530"/>
                </a:lnTo>
                <a:lnTo>
                  <a:pt x="2206167" y="0"/>
                </a:lnTo>
                <a:close/>
              </a:path>
            </a:pathLst>
          </a:custGeom>
          <a:solidFill>
            <a:srgbClr val="FCD5B5"/>
          </a:solidFill>
        </p:spPr>
        <p:txBody>
          <a:bodyPr wrap="square" lIns="0" tIns="0" rIns="0" bIns="0" rtlCol="0">
            <a:noAutofit/>
          </a:bodyPr>
          <a:lstStyle/>
          <a:p/>
        </p:txBody>
      </p:sp>
      <p:sp>
        <p:nvSpPr>
          <p:cNvPr id="32" name="object 32"/>
          <p:cNvSpPr/>
          <p:nvPr/>
        </p:nvSpPr>
        <p:spPr>
          <a:xfrm>
            <a:off x="4557521" y="4556000"/>
            <a:ext cx="2767583" cy="1539239"/>
          </a:xfrm>
          <a:custGeom>
            <a:avLst/>
            <a:gdLst/>
            <a:ahLst/>
            <a:cxnLst/>
            <a:rect l="l" t="t" r="r" b="b"/>
            <a:pathLst>
              <a:path w="2767583" h="1539239">
                <a:moveTo>
                  <a:pt x="0" y="835990"/>
                </a:moveTo>
                <a:lnTo>
                  <a:pt x="1854542" y="835990"/>
                </a:lnTo>
                <a:lnTo>
                  <a:pt x="1854542" y="561530"/>
                </a:lnTo>
                <a:lnTo>
                  <a:pt x="1644738" y="561530"/>
                </a:lnTo>
                <a:lnTo>
                  <a:pt x="2206155" y="0"/>
                </a:lnTo>
                <a:lnTo>
                  <a:pt x="2767584" y="561530"/>
                </a:lnTo>
                <a:lnTo>
                  <a:pt x="2557780" y="561530"/>
                </a:lnTo>
                <a:lnTo>
                  <a:pt x="2557780" y="1539239"/>
                </a:lnTo>
                <a:lnTo>
                  <a:pt x="0" y="1539239"/>
                </a:lnTo>
                <a:lnTo>
                  <a:pt x="0" y="835990"/>
                </a:lnTo>
                <a:close/>
              </a:path>
            </a:pathLst>
          </a:custGeom>
          <a:ln w="38100">
            <a:solidFill>
              <a:srgbClr val="FFFFFF"/>
            </a:solidFill>
          </a:ln>
        </p:spPr>
        <p:txBody>
          <a:bodyPr wrap="square" lIns="0" tIns="0" rIns="0" bIns="0" rtlCol="0">
            <a:noAutofit/>
          </a:bodyPr>
          <a:lstStyle/>
          <a:p/>
        </p:txBody>
      </p:sp>
      <p:sp>
        <p:nvSpPr>
          <p:cNvPr id="33" name="object 33"/>
          <p:cNvSpPr/>
          <p:nvPr/>
        </p:nvSpPr>
        <p:spPr>
          <a:xfrm>
            <a:off x="7060692" y="3637788"/>
            <a:ext cx="3541775" cy="1110995"/>
          </a:xfrm>
          <a:prstGeom prst="rect">
            <a:avLst/>
          </a:prstGeom>
          <a:blipFill>
            <a:blip r:embed="rId17" cstate="print"/>
            <a:stretch>
              <a:fillRect/>
            </a:stretch>
          </a:blipFill>
        </p:spPr>
        <p:txBody>
          <a:bodyPr wrap="square" lIns="0" tIns="0" rIns="0" bIns="0" rtlCol="0">
            <a:noAutofit/>
          </a:bodyPr>
          <a:lstStyle/>
          <a:p/>
        </p:txBody>
      </p:sp>
      <p:sp>
        <p:nvSpPr>
          <p:cNvPr id="34" name="object 34"/>
          <p:cNvSpPr/>
          <p:nvPr/>
        </p:nvSpPr>
        <p:spPr>
          <a:xfrm>
            <a:off x="8346947" y="3735323"/>
            <a:ext cx="2258567" cy="970787"/>
          </a:xfrm>
          <a:prstGeom prst="rect">
            <a:avLst/>
          </a:prstGeom>
          <a:blipFill>
            <a:blip r:embed="rId18" cstate="print"/>
            <a:stretch>
              <a:fillRect/>
            </a:stretch>
          </a:blipFill>
        </p:spPr>
        <p:txBody>
          <a:bodyPr wrap="square" lIns="0" tIns="0" rIns="0" bIns="0" rtlCol="0">
            <a:noAutofit/>
          </a:bodyPr>
          <a:lstStyle/>
          <a:p/>
        </p:txBody>
      </p:sp>
      <p:sp>
        <p:nvSpPr>
          <p:cNvPr id="35" name="object 35"/>
          <p:cNvSpPr/>
          <p:nvPr/>
        </p:nvSpPr>
        <p:spPr>
          <a:xfrm>
            <a:off x="8398764" y="3666744"/>
            <a:ext cx="2154935" cy="1013459"/>
          </a:xfrm>
          <a:prstGeom prst="rect">
            <a:avLst/>
          </a:prstGeom>
          <a:blipFill>
            <a:blip r:embed="rId19" cstate="print"/>
            <a:stretch>
              <a:fillRect/>
            </a:stretch>
          </a:blipFill>
        </p:spPr>
        <p:txBody>
          <a:bodyPr wrap="square" lIns="0" tIns="0" rIns="0" bIns="0" rtlCol="0">
            <a:noAutofit/>
          </a:bodyPr>
          <a:lstStyle/>
          <a:p/>
        </p:txBody>
      </p:sp>
      <p:sp>
        <p:nvSpPr>
          <p:cNvPr id="36" name="object 36"/>
          <p:cNvSpPr/>
          <p:nvPr/>
        </p:nvSpPr>
        <p:spPr>
          <a:xfrm>
            <a:off x="8398764" y="3666744"/>
            <a:ext cx="2154935" cy="1013459"/>
          </a:xfrm>
          <a:custGeom>
            <a:avLst/>
            <a:gdLst/>
            <a:ahLst/>
            <a:cxnLst/>
            <a:rect l="l" t="t" r="r" b="b"/>
            <a:pathLst>
              <a:path w="2154935" h="1013459">
                <a:moveTo>
                  <a:pt x="0" y="0"/>
                </a:moveTo>
                <a:lnTo>
                  <a:pt x="2154935" y="0"/>
                </a:lnTo>
                <a:lnTo>
                  <a:pt x="2154935" y="1013459"/>
                </a:lnTo>
                <a:lnTo>
                  <a:pt x="0" y="1013459"/>
                </a:lnTo>
                <a:lnTo>
                  <a:pt x="0" y="0"/>
                </a:lnTo>
                <a:close/>
              </a:path>
            </a:pathLst>
          </a:custGeom>
          <a:ln w="12700">
            <a:solidFill>
              <a:srgbClr val="000000"/>
            </a:solidFill>
          </a:ln>
        </p:spPr>
        <p:txBody>
          <a:bodyPr wrap="square" lIns="0" tIns="0" rIns="0" bIns="0" rtlCol="0">
            <a:noAutofit/>
          </a:bodyPr>
          <a:lstStyle/>
          <a:p/>
        </p:txBody>
      </p:sp>
      <p:sp>
        <p:nvSpPr>
          <p:cNvPr id="37" name="object 37"/>
          <p:cNvSpPr/>
          <p:nvPr/>
        </p:nvSpPr>
        <p:spPr>
          <a:xfrm>
            <a:off x="7227728" y="3856767"/>
            <a:ext cx="991463" cy="692226"/>
          </a:xfrm>
          <a:custGeom>
            <a:avLst/>
            <a:gdLst/>
            <a:ahLst/>
            <a:cxnLst/>
            <a:rect l="l" t="t" r="r" b="b"/>
            <a:pathLst>
              <a:path w="991463" h="692226">
                <a:moveTo>
                  <a:pt x="991463" y="0"/>
                </a:moveTo>
                <a:lnTo>
                  <a:pt x="811872" y="0"/>
                </a:lnTo>
                <a:lnTo>
                  <a:pt x="0" y="692226"/>
                </a:lnTo>
              </a:path>
            </a:pathLst>
          </a:custGeom>
          <a:ln w="12700">
            <a:solidFill>
              <a:srgbClr val="000000"/>
            </a:solidFill>
          </a:ln>
        </p:spPr>
        <p:txBody>
          <a:bodyPr wrap="square" lIns="0" tIns="0" rIns="0" bIns="0" rtlCol="0">
            <a:noAutofit/>
          </a:bodyPr>
          <a:lstStyle/>
          <a:p/>
        </p:txBody>
      </p:sp>
      <p:sp>
        <p:nvSpPr>
          <p:cNvPr id="38" name="object 38"/>
          <p:cNvSpPr/>
          <p:nvPr/>
        </p:nvSpPr>
        <p:spPr>
          <a:xfrm>
            <a:off x="7179416" y="4511749"/>
            <a:ext cx="82702" cy="78435"/>
          </a:xfrm>
          <a:custGeom>
            <a:avLst/>
            <a:gdLst/>
            <a:ahLst/>
            <a:cxnLst/>
            <a:rect l="l" t="t" r="r" b="b"/>
            <a:pathLst>
              <a:path w="82702" h="78435">
                <a:moveTo>
                  <a:pt x="33261" y="0"/>
                </a:moveTo>
                <a:lnTo>
                  <a:pt x="0" y="78435"/>
                </a:lnTo>
                <a:lnTo>
                  <a:pt x="82702" y="57988"/>
                </a:lnTo>
                <a:lnTo>
                  <a:pt x="33261" y="0"/>
                </a:lnTo>
                <a:close/>
              </a:path>
            </a:pathLst>
          </a:custGeom>
          <a:solidFill>
            <a:srgbClr val="000000"/>
          </a:solidFill>
        </p:spPr>
        <p:txBody>
          <a:bodyPr wrap="square" lIns="0" tIns="0" rIns="0" bIns="0" rtlCol="0">
            <a:noAutofit/>
          </a:bodyPr>
          <a:lstStyle/>
          <a:p/>
        </p:txBody>
      </p:sp>
      <p:sp>
        <p:nvSpPr>
          <p:cNvPr id="39" name="object 39"/>
          <p:cNvSpPr/>
          <p:nvPr/>
        </p:nvSpPr>
        <p:spPr>
          <a:xfrm>
            <a:off x="4873752" y="5500115"/>
            <a:ext cx="486155" cy="478536"/>
          </a:xfrm>
          <a:custGeom>
            <a:avLst/>
            <a:gdLst/>
            <a:ahLst/>
            <a:cxnLst/>
            <a:rect l="l" t="t" r="r" b="b"/>
            <a:pathLst>
              <a:path w="486155" h="478536">
                <a:moveTo>
                  <a:pt x="243078" y="0"/>
                </a:moveTo>
                <a:lnTo>
                  <a:pt x="203648" y="3131"/>
                </a:lnTo>
                <a:lnTo>
                  <a:pt x="166245" y="12198"/>
                </a:lnTo>
                <a:lnTo>
                  <a:pt x="115033" y="35847"/>
                </a:lnTo>
                <a:lnTo>
                  <a:pt x="71194" y="70080"/>
                </a:lnTo>
                <a:lnTo>
                  <a:pt x="36417" y="113232"/>
                </a:lnTo>
                <a:lnTo>
                  <a:pt x="12391" y="163641"/>
                </a:lnTo>
                <a:lnTo>
                  <a:pt x="805" y="219644"/>
                </a:lnTo>
                <a:lnTo>
                  <a:pt x="0" y="239268"/>
                </a:lnTo>
                <a:lnTo>
                  <a:pt x="805" y="258891"/>
                </a:lnTo>
                <a:lnTo>
                  <a:pt x="7064" y="296766"/>
                </a:lnTo>
                <a:lnTo>
                  <a:pt x="27131" y="349225"/>
                </a:lnTo>
                <a:lnTo>
                  <a:pt x="58512" y="394980"/>
                </a:lnTo>
                <a:lnTo>
                  <a:pt x="99517" y="432370"/>
                </a:lnTo>
                <a:lnTo>
                  <a:pt x="148459" y="459733"/>
                </a:lnTo>
                <a:lnTo>
                  <a:pt x="203648" y="475404"/>
                </a:lnTo>
                <a:lnTo>
                  <a:pt x="243078" y="478536"/>
                </a:lnTo>
                <a:lnTo>
                  <a:pt x="263014" y="477742"/>
                </a:lnTo>
                <a:lnTo>
                  <a:pt x="301493" y="471582"/>
                </a:lnTo>
                <a:lnTo>
                  <a:pt x="354787" y="451829"/>
                </a:lnTo>
                <a:lnTo>
                  <a:pt x="401271" y="420939"/>
                </a:lnTo>
                <a:lnTo>
                  <a:pt x="439257" y="380576"/>
                </a:lnTo>
                <a:lnTo>
                  <a:pt x="467054" y="332401"/>
                </a:lnTo>
                <a:lnTo>
                  <a:pt x="482974" y="278078"/>
                </a:lnTo>
                <a:lnTo>
                  <a:pt x="486156" y="239268"/>
                </a:lnTo>
                <a:lnTo>
                  <a:pt x="485350" y="219644"/>
                </a:lnTo>
                <a:lnTo>
                  <a:pt x="479091" y="181769"/>
                </a:lnTo>
                <a:lnTo>
                  <a:pt x="459024" y="129310"/>
                </a:lnTo>
                <a:lnTo>
                  <a:pt x="427643" y="83555"/>
                </a:lnTo>
                <a:lnTo>
                  <a:pt x="386638" y="46165"/>
                </a:lnTo>
                <a:lnTo>
                  <a:pt x="337696" y="18802"/>
                </a:lnTo>
                <a:lnTo>
                  <a:pt x="282507" y="3131"/>
                </a:lnTo>
                <a:lnTo>
                  <a:pt x="243078" y="0"/>
                </a:lnTo>
                <a:close/>
              </a:path>
            </a:pathLst>
          </a:custGeom>
          <a:solidFill>
            <a:srgbClr val="BF3420"/>
          </a:solidFill>
        </p:spPr>
        <p:txBody>
          <a:bodyPr wrap="square" lIns="0" tIns="0" rIns="0" bIns="0" rtlCol="0">
            <a:noAutofit/>
          </a:bodyPr>
          <a:lstStyle/>
          <a:p/>
        </p:txBody>
      </p:sp>
      <p:sp>
        <p:nvSpPr>
          <p:cNvPr id="40" name="object 40"/>
          <p:cNvSpPr/>
          <p:nvPr/>
        </p:nvSpPr>
        <p:spPr>
          <a:xfrm>
            <a:off x="3788664" y="4440935"/>
            <a:ext cx="486156" cy="478536"/>
          </a:xfrm>
          <a:custGeom>
            <a:avLst/>
            <a:gdLst/>
            <a:ahLst/>
            <a:cxnLst/>
            <a:rect l="l" t="t" r="r" b="b"/>
            <a:pathLst>
              <a:path w="486156" h="478536">
                <a:moveTo>
                  <a:pt x="243078" y="0"/>
                </a:moveTo>
                <a:lnTo>
                  <a:pt x="203648" y="3131"/>
                </a:lnTo>
                <a:lnTo>
                  <a:pt x="166245" y="12198"/>
                </a:lnTo>
                <a:lnTo>
                  <a:pt x="115033" y="35847"/>
                </a:lnTo>
                <a:lnTo>
                  <a:pt x="71194" y="70080"/>
                </a:lnTo>
                <a:lnTo>
                  <a:pt x="36417" y="113232"/>
                </a:lnTo>
                <a:lnTo>
                  <a:pt x="12391" y="163641"/>
                </a:lnTo>
                <a:lnTo>
                  <a:pt x="805" y="219644"/>
                </a:lnTo>
                <a:lnTo>
                  <a:pt x="0" y="239268"/>
                </a:lnTo>
                <a:lnTo>
                  <a:pt x="805" y="258891"/>
                </a:lnTo>
                <a:lnTo>
                  <a:pt x="7064" y="296766"/>
                </a:lnTo>
                <a:lnTo>
                  <a:pt x="27131" y="349225"/>
                </a:lnTo>
                <a:lnTo>
                  <a:pt x="58512" y="394980"/>
                </a:lnTo>
                <a:lnTo>
                  <a:pt x="99517" y="432370"/>
                </a:lnTo>
                <a:lnTo>
                  <a:pt x="148459" y="459733"/>
                </a:lnTo>
                <a:lnTo>
                  <a:pt x="203648" y="475404"/>
                </a:lnTo>
                <a:lnTo>
                  <a:pt x="243078" y="478536"/>
                </a:lnTo>
                <a:lnTo>
                  <a:pt x="263014" y="477742"/>
                </a:lnTo>
                <a:lnTo>
                  <a:pt x="301493" y="471582"/>
                </a:lnTo>
                <a:lnTo>
                  <a:pt x="354787" y="451829"/>
                </a:lnTo>
                <a:lnTo>
                  <a:pt x="401271" y="420939"/>
                </a:lnTo>
                <a:lnTo>
                  <a:pt x="439257" y="380576"/>
                </a:lnTo>
                <a:lnTo>
                  <a:pt x="467054" y="332401"/>
                </a:lnTo>
                <a:lnTo>
                  <a:pt x="482974" y="278078"/>
                </a:lnTo>
                <a:lnTo>
                  <a:pt x="486156" y="239268"/>
                </a:lnTo>
                <a:lnTo>
                  <a:pt x="485350" y="219644"/>
                </a:lnTo>
                <a:lnTo>
                  <a:pt x="479091" y="181769"/>
                </a:lnTo>
                <a:lnTo>
                  <a:pt x="459024" y="129310"/>
                </a:lnTo>
                <a:lnTo>
                  <a:pt x="427643" y="83555"/>
                </a:lnTo>
                <a:lnTo>
                  <a:pt x="386638" y="46165"/>
                </a:lnTo>
                <a:lnTo>
                  <a:pt x="337696" y="18802"/>
                </a:lnTo>
                <a:lnTo>
                  <a:pt x="282507" y="3131"/>
                </a:lnTo>
                <a:lnTo>
                  <a:pt x="243078" y="0"/>
                </a:lnTo>
                <a:close/>
              </a:path>
            </a:pathLst>
          </a:custGeom>
          <a:solidFill>
            <a:srgbClr val="BF3420"/>
          </a:solidFill>
        </p:spPr>
        <p:txBody>
          <a:bodyPr wrap="square" lIns="0" tIns="0" rIns="0" bIns="0" rtlCol="0">
            <a:noAutofit/>
          </a:bodyPr>
          <a:lstStyle/>
          <a:p/>
        </p:txBody>
      </p:sp>
      <p:sp>
        <p:nvSpPr>
          <p:cNvPr id="41" name="object 41"/>
          <p:cNvSpPr txBox="1"/>
          <p:nvPr/>
        </p:nvSpPr>
        <p:spPr>
          <a:xfrm>
            <a:off x="3877904" y="4517924"/>
            <a:ext cx="2260600" cy="1386840"/>
          </a:xfrm>
          <a:prstGeom prst="rect">
            <a:avLst/>
          </a:prstGeom>
        </p:spPr>
        <p:txBody>
          <a:bodyPr wrap="square" lIns="0" tIns="0" rIns="0" bIns="0" rtlCol="0" vert="horz">
            <a:noAutofit/>
          </a:bodyPr>
          <a:lstStyle/>
          <a:p>
            <a:pPr marL="78105">
              <a:lnSpc>
                <a:spcPct val="100000"/>
              </a:lnSpc>
            </a:pPr>
            <a:r>
              <a:rPr dirty="0" smtClean="0" sz="2000" spc="45">
                <a:solidFill>
                  <a:srgbClr val="FFFFFF"/>
                </a:solidFill>
                <a:latin typeface="Microsoft YaHei"/>
                <a:cs typeface="Microsoft YaHei"/>
              </a:rPr>
              <a:t>2</a:t>
            </a:r>
            <a:endParaRPr sz="2000">
              <a:latin typeface="Microsoft YaHei"/>
              <a:cs typeface="Microsoft YaHei"/>
            </a:endParaRPr>
          </a:p>
          <a:p>
            <a:pPr>
              <a:lnSpc>
                <a:spcPts val="1000"/>
              </a:lnSpc>
            </a:pPr>
            <a:endParaRPr sz="1000"/>
          </a:p>
          <a:p>
            <a:pPr>
              <a:lnSpc>
                <a:spcPts val="1000"/>
              </a:lnSpc>
              <a:spcBef>
                <a:spcPts val="70"/>
              </a:spcBef>
            </a:pPr>
            <a:endParaRPr sz="1000"/>
          </a:p>
          <a:p>
            <a:pPr marL="12700">
              <a:lnSpc>
                <a:spcPct val="100000"/>
              </a:lnSpc>
            </a:pPr>
            <a:r>
              <a:rPr dirty="0" smtClean="0" sz="1200" spc="75">
                <a:solidFill>
                  <a:srgbClr val="808080"/>
                </a:solidFill>
                <a:latin typeface="Microsoft YaHei"/>
                <a:cs typeface="Microsoft YaHei"/>
              </a:rPr>
              <a:t>(</a:t>
            </a:r>
            <a:r>
              <a:rPr dirty="0" smtClean="0" sz="1200" spc="0">
                <a:solidFill>
                  <a:srgbClr val="808080"/>
                </a:solidFill>
                <a:latin typeface="Microsoft YaHei"/>
                <a:cs typeface="Microsoft YaHei"/>
              </a:rPr>
              <a:t>學習歷程自述、自傳或讀書計畫</a:t>
            </a:r>
            <a:r>
              <a:rPr dirty="0" smtClean="0" sz="1200" spc="80">
                <a:solidFill>
                  <a:srgbClr val="808080"/>
                </a:solidFill>
                <a:latin typeface="Microsoft YaHei"/>
                <a:cs typeface="Microsoft YaHei"/>
              </a:rPr>
              <a:t>)</a:t>
            </a:r>
            <a:endParaRPr sz="1200">
              <a:latin typeface="Microsoft YaHei"/>
              <a:cs typeface="Microsoft YaHei"/>
            </a:endParaRPr>
          </a:p>
          <a:p>
            <a:pPr>
              <a:lnSpc>
                <a:spcPts val="500"/>
              </a:lnSpc>
              <a:spcBef>
                <a:spcPts val="11"/>
              </a:spcBef>
            </a:pPr>
            <a:endParaRPr sz="500"/>
          </a:p>
          <a:p>
            <a:pPr>
              <a:lnSpc>
                <a:spcPts val="1000"/>
              </a:lnSpc>
            </a:pPr>
            <a:endParaRPr sz="1000"/>
          </a:p>
          <a:p>
            <a:pPr>
              <a:lnSpc>
                <a:spcPts val="1000"/>
              </a:lnSpc>
            </a:pPr>
            <a:endParaRPr sz="1000"/>
          </a:p>
          <a:p>
            <a:pPr marL="1162685">
              <a:lnSpc>
                <a:spcPct val="100000"/>
              </a:lnSpc>
              <a:tabLst>
                <a:tab pos="1702435" algn="l"/>
              </a:tabLst>
            </a:pPr>
            <a:r>
              <a:rPr dirty="0" smtClean="0" baseline="2777" sz="3000" spc="142">
                <a:solidFill>
                  <a:srgbClr val="FFFFFF"/>
                </a:solidFill>
                <a:latin typeface="Microsoft YaHei"/>
                <a:cs typeface="Microsoft YaHei"/>
              </a:rPr>
              <a:t>1</a:t>
            </a:r>
            <a:r>
              <a:rPr dirty="0" smtClean="0" baseline="2777" sz="3000" spc="142">
                <a:solidFill>
                  <a:srgbClr val="FFFFFF"/>
                </a:solidFill>
                <a:latin typeface="Times New Roman"/>
                <a:cs typeface="Times New Roman"/>
              </a:rPr>
              <a:t>	</a:t>
            </a:r>
            <a:r>
              <a:rPr dirty="0" smtClean="0" sz="2000" spc="95">
                <a:latin typeface="Microsoft YaHei"/>
                <a:cs typeface="Microsoft YaHei"/>
              </a:rPr>
              <a:t>勾選</a:t>
            </a:r>
            <a:endParaRPr sz="2000">
              <a:latin typeface="Microsoft YaHei"/>
              <a:cs typeface="Microsoft YaHei"/>
            </a:endParaRPr>
          </a:p>
        </p:txBody>
      </p:sp>
      <p:sp>
        <p:nvSpPr>
          <p:cNvPr id="42" name="object 42"/>
          <p:cNvSpPr txBox="1"/>
          <p:nvPr/>
        </p:nvSpPr>
        <p:spPr>
          <a:xfrm>
            <a:off x="7621686" y="1834014"/>
            <a:ext cx="1043940" cy="317500"/>
          </a:xfrm>
          <a:prstGeom prst="rect">
            <a:avLst/>
          </a:prstGeom>
        </p:spPr>
        <p:txBody>
          <a:bodyPr wrap="square" lIns="0" tIns="0" rIns="0" bIns="0" rtlCol="0" vert="horz">
            <a:noAutofit/>
          </a:bodyPr>
          <a:lstStyle/>
          <a:p>
            <a:pPr marL="12700">
              <a:lnSpc>
                <a:spcPct val="100000"/>
              </a:lnSpc>
            </a:pPr>
            <a:r>
              <a:rPr dirty="0" smtClean="0" sz="2000">
                <a:solidFill>
                  <a:srgbClr val="808080"/>
                </a:solidFill>
                <a:latin typeface="Microsoft YaHei"/>
                <a:cs typeface="Microsoft YaHei"/>
              </a:rPr>
              <a:t>提供備審</a:t>
            </a:r>
            <a:endParaRPr sz="2000">
              <a:latin typeface="Microsoft YaHei"/>
              <a:cs typeface="Microsoft YaHei"/>
            </a:endParaRPr>
          </a:p>
        </p:txBody>
      </p:sp>
      <p:sp>
        <p:nvSpPr>
          <p:cNvPr id="43" name="object 43"/>
          <p:cNvSpPr txBox="1"/>
          <p:nvPr/>
        </p:nvSpPr>
        <p:spPr>
          <a:xfrm>
            <a:off x="7244593" y="5422451"/>
            <a:ext cx="3441065" cy="591820"/>
          </a:xfrm>
          <a:prstGeom prst="rect">
            <a:avLst/>
          </a:prstGeom>
        </p:spPr>
        <p:txBody>
          <a:bodyPr wrap="square" lIns="0" tIns="0" rIns="0" bIns="0" rtlCol="0" vert="horz">
            <a:noAutofit/>
          </a:bodyPr>
          <a:lstStyle/>
          <a:p>
            <a:pPr marL="12700" marR="12700" indent="0">
              <a:lnSpc>
                <a:spcPct val="135700"/>
              </a:lnSpc>
            </a:pPr>
            <a:r>
              <a:rPr dirty="0" smtClean="0" sz="1400" b="1">
                <a:solidFill>
                  <a:srgbClr val="135C82"/>
                </a:solidFill>
                <a:latin typeface="Microsoft YaHei"/>
                <a:cs typeface="Microsoft YaHei"/>
              </a:rPr>
              <a:t>課程學習成果</a:t>
            </a:r>
            <a:r>
              <a:rPr dirty="0" smtClean="0" sz="1400">
                <a:solidFill>
                  <a:srgbClr val="135C82"/>
                </a:solidFill>
                <a:latin typeface="Microsoft YaHei"/>
                <a:cs typeface="Microsoft YaHei"/>
              </a:rPr>
              <a:t>：大學至</a:t>
            </a:r>
            <a:r>
              <a:rPr dirty="0" smtClean="0" sz="1400" spc="-15">
                <a:solidFill>
                  <a:srgbClr val="135C82"/>
                </a:solidFill>
                <a:latin typeface="Microsoft YaHei"/>
                <a:cs typeface="Microsoft YaHei"/>
              </a:rPr>
              <a:t>多</a:t>
            </a:r>
            <a:r>
              <a:rPr dirty="0" smtClean="0" sz="1400" spc="65">
                <a:solidFill>
                  <a:srgbClr val="135C82"/>
                </a:solidFill>
                <a:latin typeface="Microsoft YaHei"/>
                <a:cs typeface="Microsoft YaHei"/>
              </a:rPr>
              <a:t>3</a:t>
            </a:r>
            <a:r>
              <a:rPr dirty="0" smtClean="0" sz="1400" spc="0">
                <a:solidFill>
                  <a:srgbClr val="135C82"/>
                </a:solidFill>
                <a:latin typeface="Microsoft YaHei"/>
                <a:cs typeface="Microsoft YaHei"/>
              </a:rPr>
              <a:t>件</a:t>
            </a:r>
            <a:r>
              <a:rPr dirty="0" smtClean="0" sz="1400" spc="-15">
                <a:solidFill>
                  <a:srgbClr val="135C82"/>
                </a:solidFill>
                <a:latin typeface="Microsoft YaHei"/>
                <a:cs typeface="Microsoft YaHei"/>
              </a:rPr>
              <a:t>；</a:t>
            </a:r>
            <a:r>
              <a:rPr dirty="0" smtClean="0" sz="1400" spc="0">
                <a:solidFill>
                  <a:srgbClr val="135C82"/>
                </a:solidFill>
                <a:latin typeface="Microsoft YaHei"/>
                <a:cs typeface="Microsoft YaHei"/>
              </a:rPr>
              <a:t>技專</a:t>
            </a:r>
            <a:r>
              <a:rPr dirty="0" smtClean="0" sz="1400" spc="-15">
                <a:solidFill>
                  <a:srgbClr val="135C82"/>
                </a:solidFill>
                <a:latin typeface="Microsoft YaHei"/>
                <a:cs typeface="Microsoft YaHei"/>
              </a:rPr>
              <a:t>至</a:t>
            </a:r>
            <a:r>
              <a:rPr dirty="0" smtClean="0" sz="1400" spc="0">
                <a:solidFill>
                  <a:srgbClr val="135C82"/>
                </a:solidFill>
                <a:latin typeface="Microsoft YaHei"/>
                <a:cs typeface="Microsoft YaHei"/>
              </a:rPr>
              <a:t>多</a:t>
            </a:r>
            <a:r>
              <a:rPr dirty="0" smtClean="0" sz="1400" spc="5">
                <a:solidFill>
                  <a:srgbClr val="135C82"/>
                </a:solidFill>
                <a:latin typeface="Microsoft YaHei"/>
                <a:cs typeface="Microsoft YaHei"/>
              </a:rPr>
              <a:t>9</a:t>
            </a:r>
            <a:r>
              <a:rPr dirty="0" smtClean="0" sz="1400" spc="0">
                <a:solidFill>
                  <a:srgbClr val="135C82"/>
                </a:solidFill>
                <a:latin typeface="Microsoft YaHei"/>
                <a:cs typeface="Microsoft YaHei"/>
              </a:rPr>
              <a:t>件</a:t>
            </a:r>
            <a:r>
              <a:rPr dirty="0" smtClean="0" sz="1400" spc="0">
                <a:solidFill>
                  <a:srgbClr val="135C82"/>
                </a:solidFill>
                <a:latin typeface="Times New Roman"/>
                <a:cs typeface="Times New Roman"/>
              </a:rPr>
              <a:t> </a:t>
            </a:r>
            <a:r>
              <a:rPr dirty="0" smtClean="0" sz="1400" spc="0" b="1">
                <a:solidFill>
                  <a:srgbClr val="135C82"/>
                </a:solidFill>
                <a:latin typeface="Microsoft YaHei"/>
                <a:cs typeface="Microsoft YaHei"/>
              </a:rPr>
              <a:t>多元表現</a:t>
            </a:r>
            <a:r>
              <a:rPr dirty="0" smtClean="0" sz="1400" spc="0">
                <a:solidFill>
                  <a:srgbClr val="135C82"/>
                </a:solidFill>
                <a:latin typeface="Microsoft YaHei"/>
                <a:cs typeface="Microsoft YaHei"/>
              </a:rPr>
              <a:t>：至多</a:t>
            </a:r>
            <a:r>
              <a:rPr dirty="0" smtClean="0" sz="1400" spc="65">
                <a:solidFill>
                  <a:srgbClr val="135C82"/>
                </a:solidFill>
                <a:latin typeface="Microsoft YaHei"/>
                <a:cs typeface="Microsoft YaHei"/>
              </a:rPr>
              <a:t>1</a:t>
            </a:r>
            <a:r>
              <a:rPr dirty="0" smtClean="0" sz="1400" spc="-20">
                <a:solidFill>
                  <a:srgbClr val="135C82"/>
                </a:solidFill>
                <a:latin typeface="Microsoft YaHei"/>
                <a:cs typeface="Microsoft YaHei"/>
              </a:rPr>
              <a:t>0</a:t>
            </a:r>
            <a:r>
              <a:rPr dirty="0" smtClean="0" sz="1400" spc="-20">
                <a:solidFill>
                  <a:srgbClr val="135C82"/>
                </a:solidFill>
                <a:latin typeface="Microsoft YaHei"/>
                <a:cs typeface="Microsoft YaHei"/>
              </a:rPr>
              <a:t>件</a:t>
            </a:r>
            <a:endParaRPr sz="1400">
              <a:latin typeface="Microsoft YaHei"/>
              <a:cs typeface="Microsoft YaHei"/>
            </a:endParaRPr>
          </a:p>
        </p:txBody>
      </p:sp>
      <p:sp>
        <p:nvSpPr>
          <p:cNvPr id="44" name="object 44"/>
          <p:cNvSpPr txBox="1"/>
          <p:nvPr/>
        </p:nvSpPr>
        <p:spPr>
          <a:xfrm>
            <a:off x="9397127" y="2751073"/>
            <a:ext cx="1808480" cy="226060"/>
          </a:xfrm>
          <a:prstGeom prst="rect">
            <a:avLst/>
          </a:prstGeom>
        </p:spPr>
        <p:txBody>
          <a:bodyPr wrap="square" lIns="0" tIns="0" rIns="0" bIns="0" rtlCol="0" vert="horz">
            <a:noAutofit/>
          </a:bodyPr>
          <a:lstStyle/>
          <a:p>
            <a:pPr marL="12700">
              <a:lnSpc>
                <a:spcPct val="100000"/>
              </a:lnSpc>
            </a:pPr>
            <a:r>
              <a:rPr dirty="0" smtClean="0" sz="1400" b="1">
                <a:latin typeface="Microsoft YaHei"/>
                <a:cs typeface="Microsoft YaHei"/>
              </a:rPr>
              <a:t>大學或技專校院校校系</a:t>
            </a:r>
            <a:endParaRPr sz="1400">
              <a:latin typeface="Microsoft YaHei"/>
              <a:cs typeface="Microsoft YaHei"/>
            </a:endParaRPr>
          </a:p>
        </p:txBody>
      </p:sp>
      <p:sp>
        <p:nvSpPr>
          <p:cNvPr id="45" name="object 45"/>
          <p:cNvSpPr txBox="1"/>
          <p:nvPr/>
        </p:nvSpPr>
        <p:spPr>
          <a:xfrm>
            <a:off x="8483500" y="3761338"/>
            <a:ext cx="1986914" cy="781050"/>
          </a:xfrm>
          <a:prstGeom prst="rect">
            <a:avLst/>
          </a:prstGeom>
        </p:spPr>
        <p:txBody>
          <a:bodyPr wrap="square" lIns="0" tIns="0" rIns="0" bIns="0" rtlCol="0" vert="horz">
            <a:noAutofit/>
          </a:bodyPr>
          <a:lstStyle/>
          <a:p>
            <a:pPr algn="ctr" marL="12700" marR="12700">
              <a:lnSpc>
                <a:spcPct val="120000"/>
              </a:lnSpc>
            </a:pPr>
            <a:r>
              <a:rPr dirty="0" smtClean="0" sz="1400">
                <a:latin typeface="Microsoft YaHei"/>
                <a:cs typeface="Microsoft YaHei"/>
              </a:rPr>
              <a:t>同學有勾選的課程學習成</a:t>
            </a:r>
            <a:r>
              <a:rPr dirty="0" smtClean="0" sz="1400">
                <a:latin typeface="Times New Roman"/>
                <a:cs typeface="Times New Roman"/>
              </a:rPr>
              <a:t> </a:t>
            </a:r>
            <a:r>
              <a:rPr dirty="0" smtClean="0" sz="1400">
                <a:latin typeface="Microsoft YaHei"/>
                <a:cs typeface="Microsoft YaHei"/>
              </a:rPr>
              <a:t>果及多元表現，大學或技</a:t>
            </a:r>
            <a:r>
              <a:rPr dirty="0" smtClean="0" sz="1400">
                <a:latin typeface="Times New Roman"/>
                <a:cs typeface="Times New Roman"/>
              </a:rPr>
              <a:t> </a:t>
            </a:r>
            <a:r>
              <a:rPr dirty="0" smtClean="0" sz="1400">
                <a:latin typeface="Microsoft YaHei"/>
                <a:cs typeface="Microsoft YaHei"/>
              </a:rPr>
              <a:t>專校院校系才看得到。</a:t>
            </a:r>
            <a:endParaRPr sz="1400">
              <a:latin typeface="Microsoft YaHei"/>
              <a:cs typeface="Microsoft YaHei"/>
            </a:endParaRPr>
          </a:p>
        </p:txBody>
      </p:sp>
      <p:sp>
        <p:nvSpPr>
          <p:cNvPr id="46" name="object 46"/>
          <p:cNvSpPr/>
          <p:nvPr/>
        </p:nvSpPr>
        <p:spPr>
          <a:xfrm>
            <a:off x="8039100" y="2677153"/>
            <a:ext cx="0" cy="1182496"/>
          </a:xfrm>
          <a:custGeom>
            <a:avLst/>
            <a:gdLst/>
            <a:ahLst/>
            <a:cxnLst/>
            <a:rect l="l" t="t" r="r" b="b"/>
            <a:pathLst>
              <a:path w="0" h="1182497">
                <a:moveTo>
                  <a:pt x="0" y="1182496"/>
                </a:moveTo>
                <a:lnTo>
                  <a:pt x="0" y="0"/>
                </a:lnTo>
              </a:path>
            </a:pathLst>
          </a:custGeom>
          <a:ln w="12700">
            <a:solidFill>
              <a:srgbClr val="000000"/>
            </a:solidFill>
          </a:ln>
        </p:spPr>
        <p:txBody>
          <a:bodyPr wrap="square" lIns="0" tIns="0" rIns="0" bIns="0" rtlCol="0">
            <a:noAutofit/>
          </a:bodyPr>
          <a:lstStyle/>
          <a:p/>
        </p:txBody>
      </p:sp>
      <p:sp>
        <p:nvSpPr>
          <p:cNvPr id="47" name="object 47"/>
          <p:cNvSpPr/>
          <p:nvPr/>
        </p:nvSpPr>
        <p:spPr>
          <a:xfrm>
            <a:off x="8001005" y="2613657"/>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0000"/>
          </a:solidFill>
        </p:spPr>
        <p:txBody>
          <a:bodyPr wrap="square" lIns="0" tIns="0" rIns="0" bIns="0" rtlCol="0">
            <a:noAutofit/>
          </a:bodyPr>
          <a:lstStyle/>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2743200"/>
          </a:xfrm>
          <a:custGeom>
            <a:avLst/>
            <a:gdLst/>
            <a:ahLst/>
            <a:cxnLst/>
            <a:rect l="l" t="t" r="r" b="b"/>
            <a:pathLst>
              <a:path w="12192000" h="2743200">
                <a:moveTo>
                  <a:pt x="0" y="2743200"/>
                </a:moveTo>
                <a:lnTo>
                  <a:pt x="12192000" y="2743200"/>
                </a:lnTo>
                <a:lnTo>
                  <a:pt x="12192000" y="0"/>
                </a:lnTo>
                <a:lnTo>
                  <a:pt x="0" y="0"/>
                </a:lnTo>
                <a:lnTo>
                  <a:pt x="0" y="2743200"/>
                </a:lnTo>
                <a:close/>
              </a:path>
            </a:pathLst>
          </a:custGeom>
          <a:solidFill>
            <a:srgbClr val="BF3420"/>
          </a:solidFill>
        </p:spPr>
        <p:txBody>
          <a:bodyPr wrap="square" lIns="0" tIns="0" rIns="0" bIns="0" rtlCol="0">
            <a:noAutofit/>
          </a:bodyPr>
          <a:lstStyle/>
          <a:p/>
        </p:txBody>
      </p:sp>
      <p:sp>
        <p:nvSpPr>
          <p:cNvPr id="3" name="object 3"/>
          <p:cNvSpPr/>
          <p:nvPr/>
        </p:nvSpPr>
        <p:spPr>
          <a:xfrm>
            <a:off x="0" y="3590544"/>
            <a:ext cx="12192000" cy="3267455"/>
          </a:xfrm>
          <a:custGeom>
            <a:avLst/>
            <a:gdLst/>
            <a:ahLst/>
            <a:cxnLst/>
            <a:rect l="l" t="t" r="r" b="b"/>
            <a:pathLst>
              <a:path w="12192000" h="3267455">
                <a:moveTo>
                  <a:pt x="0" y="3267455"/>
                </a:moveTo>
                <a:lnTo>
                  <a:pt x="12192000" y="3267455"/>
                </a:lnTo>
                <a:lnTo>
                  <a:pt x="12192000" y="0"/>
                </a:lnTo>
                <a:lnTo>
                  <a:pt x="0" y="0"/>
                </a:lnTo>
                <a:lnTo>
                  <a:pt x="0" y="3267455"/>
                </a:lnTo>
                <a:close/>
              </a:path>
            </a:pathLst>
          </a:custGeom>
          <a:solidFill>
            <a:srgbClr val="BF3420"/>
          </a:solidFill>
        </p:spPr>
        <p:txBody>
          <a:bodyPr wrap="square" lIns="0" tIns="0" rIns="0" bIns="0" rtlCol="0">
            <a:noAutofit/>
          </a:bodyPr>
          <a:lstStyle/>
          <a:p/>
        </p:txBody>
      </p:sp>
      <p:sp>
        <p:nvSpPr>
          <p:cNvPr id="4" name="object 4"/>
          <p:cNvSpPr/>
          <p:nvPr/>
        </p:nvSpPr>
        <p:spPr>
          <a:xfrm>
            <a:off x="0" y="2743200"/>
            <a:ext cx="12192000" cy="847344"/>
          </a:xfrm>
          <a:custGeom>
            <a:avLst/>
            <a:gdLst/>
            <a:ahLst/>
            <a:cxnLst/>
            <a:rect l="l" t="t" r="r" b="b"/>
            <a:pathLst>
              <a:path w="12192000" h="847344">
                <a:moveTo>
                  <a:pt x="0" y="847344"/>
                </a:moveTo>
                <a:lnTo>
                  <a:pt x="12192000" y="847344"/>
                </a:lnTo>
                <a:lnTo>
                  <a:pt x="12192000" y="0"/>
                </a:lnTo>
                <a:lnTo>
                  <a:pt x="0" y="0"/>
                </a:lnTo>
                <a:lnTo>
                  <a:pt x="0" y="847344"/>
                </a:lnTo>
                <a:close/>
              </a:path>
            </a:pathLst>
          </a:custGeom>
          <a:solidFill>
            <a:srgbClr val="8F2718"/>
          </a:solidFill>
        </p:spPr>
        <p:txBody>
          <a:bodyPr wrap="square" lIns="0" tIns="0" rIns="0" bIns="0" rtlCol="0">
            <a:noAutofit/>
          </a:bodyPr>
          <a:lstStyle/>
          <a:p/>
        </p:txBody>
      </p:sp>
      <p:sp>
        <p:nvSpPr>
          <p:cNvPr id="5" name="object 5"/>
          <p:cNvSpPr txBox="1"/>
          <p:nvPr/>
        </p:nvSpPr>
        <p:spPr>
          <a:xfrm>
            <a:off x="8466090" y="1865641"/>
            <a:ext cx="3218180" cy="906780"/>
          </a:xfrm>
          <a:prstGeom prst="rect">
            <a:avLst/>
          </a:prstGeom>
        </p:spPr>
        <p:txBody>
          <a:bodyPr wrap="square" lIns="0" tIns="0" rIns="0" bIns="0" rtlCol="0" vert="horz">
            <a:noAutofit/>
          </a:bodyPr>
          <a:lstStyle/>
          <a:p>
            <a:pPr marL="12700">
              <a:lnSpc>
                <a:spcPts val="7140"/>
              </a:lnSpc>
            </a:pPr>
            <a:r>
              <a:rPr dirty="0" smtClean="0" sz="6000" spc="-145">
                <a:solidFill>
                  <a:srgbClr val="FFFFFF"/>
                </a:solidFill>
                <a:latin typeface="Impact"/>
                <a:cs typeface="Impact"/>
              </a:rPr>
              <a:t>P</a:t>
            </a:r>
            <a:r>
              <a:rPr dirty="0" smtClean="0" sz="6000" spc="0">
                <a:solidFill>
                  <a:srgbClr val="FFFFFF"/>
                </a:solidFill>
                <a:latin typeface="Impact"/>
                <a:cs typeface="Impact"/>
              </a:rPr>
              <a:t>A</a:t>
            </a:r>
            <a:r>
              <a:rPr dirty="0" smtClean="0" sz="6000" spc="-10">
                <a:solidFill>
                  <a:srgbClr val="FFFFFF"/>
                </a:solidFill>
                <a:latin typeface="Impact"/>
                <a:cs typeface="Impact"/>
              </a:rPr>
              <a:t>R</a:t>
            </a:r>
            <a:r>
              <a:rPr dirty="0" smtClean="0" sz="6000" spc="0">
                <a:solidFill>
                  <a:srgbClr val="FFFFFF"/>
                </a:solidFill>
                <a:latin typeface="Impact"/>
                <a:cs typeface="Impact"/>
              </a:rPr>
              <a:t>T</a:t>
            </a:r>
            <a:r>
              <a:rPr dirty="0" smtClean="0" sz="6000" spc="5">
                <a:solidFill>
                  <a:srgbClr val="FFFFFF"/>
                </a:solidFill>
                <a:latin typeface="Impact"/>
                <a:cs typeface="Impact"/>
              </a:rPr>
              <a:t> </a:t>
            </a:r>
            <a:r>
              <a:rPr dirty="0" smtClean="0" sz="6000" spc="0">
                <a:solidFill>
                  <a:srgbClr val="FFFFFF"/>
                </a:solidFill>
                <a:latin typeface="Impact"/>
                <a:cs typeface="Impact"/>
              </a:rPr>
              <a:t>FO</a:t>
            </a:r>
            <a:r>
              <a:rPr dirty="0" smtClean="0" sz="6000" spc="-10">
                <a:solidFill>
                  <a:srgbClr val="FFFFFF"/>
                </a:solidFill>
                <a:latin typeface="Impact"/>
                <a:cs typeface="Impact"/>
              </a:rPr>
              <a:t>UR</a:t>
            </a:r>
            <a:endParaRPr sz="6000">
              <a:latin typeface="Impact"/>
              <a:cs typeface="Impact"/>
            </a:endParaRPr>
          </a:p>
        </p:txBody>
      </p:sp>
      <p:sp>
        <p:nvSpPr>
          <p:cNvPr id="6" name="object 6"/>
          <p:cNvSpPr/>
          <p:nvPr/>
        </p:nvSpPr>
        <p:spPr>
          <a:xfrm>
            <a:off x="0" y="0"/>
            <a:ext cx="7709914" cy="6858000"/>
          </a:xfrm>
          <a:prstGeom prst="rect">
            <a:avLst/>
          </a:prstGeom>
          <a:blipFill>
            <a:blip r:embed="rId2" cstate="print"/>
            <a:stretch>
              <a:fillRect/>
            </a:stretch>
          </a:blipFill>
        </p:spPr>
        <p:txBody>
          <a:bodyPr wrap="square" lIns="0" tIns="0" rIns="0" bIns="0" rtlCol="0">
            <a:noAutofit/>
          </a:bodyPr>
          <a:lstStyle/>
          <a:p/>
        </p:txBody>
      </p:sp>
      <p:sp>
        <p:nvSpPr>
          <p:cNvPr id="7" name="object 7"/>
          <p:cNvSpPr/>
          <p:nvPr/>
        </p:nvSpPr>
        <p:spPr>
          <a:xfrm>
            <a:off x="1279361" y="974770"/>
            <a:ext cx="2117864" cy="5020246"/>
          </a:xfrm>
          <a:custGeom>
            <a:avLst/>
            <a:gdLst/>
            <a:ahLst/>
            <a:cxnLst/>
            <a:rect l="l" t="t" r="r" b="b"/>
            <a:pathLst>
              <a:path w="2117864" h="5020246">
                <a:moveTo>
                  <a:pt x="2117864" y="0"/>
                </a:moveTo>
                <a:lnTo>
                  <a:pt x="1379867" y="0"/>
                </a:lnTo>
                <a:lnTo>
                  <a:pt x="1331641" y="59802"/>
                </a:lnTo>
                <a:lnTo>
                  <a:pt x="1281228" y="117540"/>
                </a:lnTo>
                <a:lnTo>
                  <a:pt x="1228630" y="173215"/>
                </a:lnTo>
                <a:lnTo>
                  <a:pt x="1173845" y="226825"/>
                </a:lnTo>
                <a:lnTo>
                  <a:pt x="1116875" y="278372"/>
                </a:lnTo>
                <a:lnTo>
                  <a:pt x="1057718" y="327855"/>
                </a:lnTo>
                <a:lnTo>
                  <a:pt x="996376" y="375274"/>
                </a:lnTo>
                <a:lnTo>
                  <a:pt x="932848" y="420629"/>
                </a:lnTo>
                <a:lnTo>
                  <a:pt x="867133" y="463920"/>
                </a:lnTo>
                <a:lnTo>
                  <a:pt x="799233" y="505147"/>
                </a:lnTo>
                <a:lnTo>
                  <a:pt x="729146" y="544310"/>
                </a:lnTo>
                <a:lnTo>
                  <a:pt x="656874" y="581409"/>
                </a:lnTo>
                <a:lnTo>
                  <a:pt x="582416" y="616444"/>
                </a:lnTo>
                <a:lnTo>
                  <a:pt x="505771" y="649415"/>
                </a:lnTo>
                <a:lnTo>
                  <a:pt x="426941" y="680322"/>
                </a:lnTo>
                <a:lnTo>
                  <a:pt x="345925" y="709165"/>
                </a:lnTo>
                <a:lnTo>
                  <a:pt x="262722" y="735944"/>
                </a:lnTo>
                <a:lnTo>
                  <a:pt x="177334" y="760659"/>
                </a:lnTo>
                <a:lnTo>
                  <a:pt x="89760" y="783310"/>
                </a:lnTo>
                <a:lnTo>
                  <a:pt x="0" y="803897"/>
                </a:lnTo>
                <a:lnTo>
                  <a:pt x="0" y="1389176"/>
                </a:lnTo>
                <a:lnTo>
                  <a:pt x="166668" y="1389328"/>
                </a:lnTo>
                <a:lnTo>
                  <a:pt x="247344" y="1390548"/>
                </a:lnTo>
                <a:lnTo>
                  <a:pt x="321912" y="1393010"/>
                </a:lnTo>
                <a:lnTo>
                  <a:pt x="390416" y="1396732"/>
                </a:lnTo>
                <a:lnTo>
                  <a:pt x="452896" y="1401737"/>
                </a:lnTo>
                <a:lnTo>
                  <a:pt x="509397" y="1408044"/>
                </a:lnTo>
                <a:lnTo>
                  <a:pt x="559958" y="1415676"/>
                </a:lnTo>
                <a:lnTo>
                  <a:pt x="604623" y="1424652"/>
                </a:lnTo>
                <a:lnTo>
                  <a:pt x="643434" y="1434994"/>
                </a:lnTo>
                <a:lnTo>
                  <a:pt x="690765" y="1453112"/>
                </a:lnTo>
                <a:lnTo>
                  <a:pt x="727982" y="1474728"/>
                </a:lnTo>
                <a:lnTo>
                  <a:pt x="760076" y="1499352"/>
                </a:lnTo>
                <a:lnTo>
                  <a:pt x="787047" y="1526985"/>
                </a:lnTo>
                <a:lnTo>
                  <a:pt x="815040" y="1568510"/>
                </a:lnTo>
                <a:lnTo>
                  <a:pt x="833924" y="1615383"/>
                </a:lnTo>
                <a:lnTo>
                  <a:pt x="842524" y="1656153"/>
                </a:lnTo>
                <a:lnTo>
                  <a:pt x="849430" y="1715921"/>
                </a:lnTo>
                <a:lnTo>
                  <a:pt x="853337" y="1767395"/>
                </a:lnTo>
                <a:lnTo>
                  <a:pt x="856685" y="1828171"/>
                </a:lnTo>
                <a:lnTo>
                  <a:pt x="859475" y="1898251"/>
                </a:lnTo>
                <a:lnTo>
                  <a:pt x="860660" y="1936779"/>
                </a:lnTo>
                <a:lnTo>
                  <a:pt x="861707" y="1977632"/>
                </a:lnTo>
                <a:lnTo>
                  <a:pt x="862613" y="2020811"/>
                </a:lnTo>
                <a:lnTo>
                  <a:pt x="863380" y="2066316"/>
                </a:lnTo>
                <a:lnTo>
                  <a:pt x="864008" y="2114146"/>
                </a:lnTo>
                <a:lnTo>
                  <a:pt x="864496" y="2164302"/>
                </a:lnTo>
                <a:lnTo>
                  <a:pt x="864845" y="2216783"/>
                </a:lnTo>
                <a:lnTo>
                  <a:pt x="865054" y="2271590"/>
                </a:lnTo>
                <a:lnTo>
                  <a:pt x="865123" y="5020246"/>
                </a:lnTo>
                <a:lnTo>
                  <a:pt x="2117864" y="5020246"/>
                </a:lnTo>
                <a:lnTo>
                  <a:pt x="2117864" y="0"/>
                </a:lnTo>
                <a:close/>
              </a:path>
            </a:pathLst>
          </a:custGeom>
          <a:solidFill>
            <a:srgbClr val="FFFFFF"/>
          </a:solidFill>
        </p:spPr>
        <p:txBody>
          <a:bodyPr wrap="square" lIns="0" tIns="0" rIns="0" bIns="0" rtlCol="0">
            <a:noAutofit/>
          </a:bodyPr>
          <a:lstStyle/>
          <a:p/>
        </p:txBody>
      </p:sp>
      <p:sp>
        <p:nvSpPr>
          <p:cNvPr id="8" name="object 8"/>
          <p:cNvSpPr txBox="1"/>
          <p:nvPr/>
        </p:nvSpPr>
        <p:spPr>
          <a:xfrm>
            <a:off x="5518674" y="2820649"/>
            <a:ext cx="6165850" cy="660400"/>
          </a:xfrm>
          <a:prstGeom prst="rect">
            <a:avLst/>
          </a:prstGeom>
        </p:spPr>
        <p:txBody>
          <a:bodyPr wrap="square" lIns="0" tIns="0" rIns="0" bIns="0" rtlCol="0" vert="horz">
            <a:noAutofit/>
          </a:bodyPr>
          <a:lstStyle/>
          <a:p>
            <a:pPr marL="12700">
              <a:lnSpc>
                <a:spcPct val="100000"/>
              </a:lnSpc>
            </a:pPr>
            <a:r>
              <a:rPr dirty="0" smtClean="0" sz="4250">
                <a:solidFill>
                  <a:srgbClr val="FFFFFF"/>
                </a:solidFill>
                <a:latin typeface="Microsoft YaHei"/>
                <a:cs typeface="Microsoft YaHei"/>
              </a:rPr>
              <a:t>學生學習</a:t>
            </a:r>
            <a:r>
              <a:rPr dirty="0" smtClean="0" sz="4250" spc="-15">
                <a:solidFill>
                  <a:srgbClr val="FFFFFF"/>
                </a:solidFill>
                <a:latin typeface="Microsoft YaHei"/>
                <a:cs typeface="Microsoft YaHei"/>
              </a:rPr>
              <a:t>歷</a:t>
            </a:r>
            <a:r>
              <a:rPr dirty="0" smtClean="0" sz="4250" spc="-15">
                <a:solidFill>
                  <a:srgbClr val="FFFFFF"/>
                </a:solidFill>
                <a:latin typeface="Microsoft YaHei"/>
                <a:cs typeface="Microsoft YaHei"/>
              </a:rPr>
              <a:t>程</a:t>
            </a:r>
            <a:r>
              <a:rPr dirty="0" smtClean="0" sz="4250" spc="-15">
                <a:solidFill>
                  <a:srgbClr val="FFFFFF"/>
                </a:solidFill>
                <a:latin typeface="Microsoft YaHei"/>
                <a:cs typeface="Microsoft YaHei"/>
              </a:rPr>
              <a:t>檔</a:t>
            </a:r>
            <a:r>
              <a:rPr dirty="0" smtClean="0" sz="4250" spc="0">
                <a:solidFill>
                  <a:srgbClr val="FFFFFF"/>
                </a:solidFill>
                <a:latin typeface="Microsoft YaHei"/>
                <a:cs typeface="Microsoft YaHei"/>
              </a:rPr>
              <a:t>案</a:t>
            </a:r>
            <a:r>
              <a:rPr dirty="0" smtClean="0" sz="4250" spc="-10">
                <a:solidFill>
                  <a:srgbClr val="FFFFFF"/>
                </a:solidFill>
                <a:latin typeface="Arial"/>
                <a:cs typeface="Arial"/>
              </a:rPr>
              <a:t>-</a:t>
            </a:r>
            <a:r>
              <a:rPr dirty="0" smtClean="0" sz="4250" spc="0">
                <a:solidFill>
                  <a:srgbClr val="FFFFFF"/>
                </a:solidFill>
                <a:latin typeface="Microsoft YaHei"/>
                <a:cs typeface="Microsoft YaHei"/>
              </a:rPr>
              <a:t>角</a:t>
            </a:r>
            <a:r>
              <a:rPr dirty="0" smtClean="0" sz="4250" spc="-15">
                <a:solidFill>
                  <a:srgbClr val="FFFFFF"/>
                </a:solidFill>
                <a:latin typeface="Microsoft YaHei"/>
                <a:cs typeface="Microsoft YaHei"/>
              </a:rPr>
              <a:t>色篇</a:t>
            </a:r>
            <a:endParaRPr sz="4250">
              <a:latin typeface="Microsoft YaHei"/>
              <a:cs typeface="Microsoft YaHei"/>
            </a:endParaRPr>
          </a:p>
        </p:txBody>
      </p:sp>
      <p:sp>
        <p:nvSpPr>
          <p:cNvPr id="9" name="object 9"/>
          <p:cNvSpPr txBox="1"/>
          <p:nvPr/>
        </p:nvSpPr>
        <p:spPr>
          <a:xfrm>
            <a:off x="7996754" y="3596618"/>
            <a:ext cx="3688079" cy="890269"/>
          </a:xfrm>
          <a:prstGeom prst="rect">
            <a:avLst/>
          </a:prstGeom>
        </p:spPr>
        <p:txBody>
          <a:bodyPr wrap="square" lIns="0" tIns="0" rIns="0" bIns="0" rtlCol="0" vert="horz">
            <a:noAutofit/>
          </a:bodyPr>
          <a:lstStyle/>
          <a:p>
            <a:pPr marL="12700" marR="12700" indent="761365">
              <a:lnSpc>
                <a:spcPct val="120000"/>
              </a:lnSpc>
            </a:pPr>
            <a:r>
              <a:rPr dirty="0" smtClean="0" sz="2000">
                <a:solidFill>
                  <a:srgbClr val="FCD5B5"/>
                </a:solidFill>
                <a:latin typeface="Microsoft YaHei"/>
                <a:cs typeface="Microsoft YaHei"/>
              </a:rPr>
              <a:t>我是</a:t>
            </a:r>
            <a:r>
              <a:rPr dirty="0" smtClean="0" sz="2400">
                <a:solidFill>
                  <a:srgbClr val="FFFF00"/>
                </a:solidFill>
                <a:latin typeface="Microsoft YaHei"/>
                <a:cs typeface="Microsoft YaHei"/>
              </a:rPr>
              <a:t>學生</a:t>
            </a:r>
            <a:r>
              <a:rPr dirty="0" smtClean="0" sz="2000">
                <a:solidFill>
                  <a:srgbClr val="FCD5B5"/>
                </a:solidFill>
                <a:latin typeface="Microsoft YaHei"/>
                <a:cs typeface="Microsoft YaHei"/>
              </a:rPr>
              <a:t>，我要做什麼？</a:t>
            </a:r>
            <a:r>
              <a:rPr dirty="0" smtClean="0" sz="2000">
                <a:solidFill>
                  <a:srgbClr val="FCD5B5"/>
                </a:solidFill>
                <a:latin typeface="Times New Roman"/>
                <a:cs typeface="Times New Roman"/>
              </a:rPr>
              <a:t> </a:t>
            </a:r>
            <a:r>
              <a:rPr dirty="0" smtClean="0" sz="2000">
                <a:solidFill>
                  <a:srgbClr val="FCD5B5"/>
                </a:solidFill>
                <a:latin typeface="Microsoft YaHei"/>
                <a:cs typeface="Microsoft YaHei"/>
              </a:rPr>
              <a:t>我是學</a:t>
            </a:r>
            <a:r>
              <a:rPr dirty="0" smtClean="0" sz="2000" spc="-5">
                <a:solidFill>
                  <a:srgbClr val="FCD5B5"/>
                </a:solidFill>
                <a:latin typeface="Microsoft YaHei"/>
                <a:cs typeface="Microsoft YaHei"/>
              </a:rPr>
              <a:t>生</a:t>
            </a:r>
            <a:r>
              <a:rPr dirty="0" smtClean="0" sz="2400" spc="0">
                <a:solidFill>
                  <a:srgbClr val="FFFF00"/>
                </a:solidFill>
                <a:latin typeface="Microsoft YaHei"/>
                <a:cs typeface="Microsoft YaHei"/>
              </a:rPr>
              <a:t>家長</a:t>
            </a:r>
            <a:r>
              <a:rPr dirty="0" smtClean="0" sz="2000" spc="0">
                <a:solidFill>
                  <a:srgbClr val="FCD5B5"/>
                </a:solidFill>
                <a:latin typeface="Microsoft YaHei"/>
                <a:cs typeface="Microsoft YaHei"/>
              </a:rPr>
              <a:t>，我可以做什</a:t>
            </a:r>
            <a:r>
              <a:rPr dirty="0" smtClean="0" sz="2000" spc="-15">
                <a:solidFill>
                  <a:srgbClr val="FCD5B5"/>
                </a:solidFill>
                <a:latin typeface="Microsoft YaHei"/>
                <a:cs typeface="Microsoft YaHei"/>
              </a:rPr>
              <a:t>麼</a:t>
            </a:r>
            <a:r>
              <a:rPr dirty="0" smtClean="0" sz="2000" spc="0">
                <a:solidFill>
                  <a:srgbClr val="FCD5B5"/>
                </a:solidFill>
                <a:latin typeface="Microsoft YaHei"/>
                <a:cs typeface="Microsoft YaHei"/>
              </a:rPr>
              <a:t>？</a:t>
            </a:r>
            <a:endParaRPr sz="2000">
              <a:latin typeface="Microsoft YaHei"/>
              <a:cs typeface="Microsoft YaHei"/>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4904" y="0"/>
            <a:ext cx="60960" cy="961644"/>
          </a:xfrm>
          <a:custGeom>
            <a:avLst/>
            <a:gdLst/>
            <a:ahLst/>
            <a:cxnLst/>
            <a:rect l="l" t="t" r="r" b="b"/>
            <a:pathLst>
              <a:path w="60959" h="961644">
                <a:moveTo>
                  <a:pt x="0" y="961644"/>
                </a:moveTo>
                <a:lnTo>
                  <a:pt x="60960" y="961644"/>
                </a:lnTo>
                <a:lnTo>
                  <a:pt x="60960" y="0"/>
                </a:lnTo>
                <a:lnTo>
                  <a:pt x="0" y="0"/>
                </a:lnTo>
                <a:lnTo>
                  <a:pt x="0" y="961644"/>
                </a:lnTo>
                <a:close/>
              </a:path>
            </a:pathLst>
          </a:custGeom>
          <a:solidFill>
            <a:srgbClr val="FDA907"/>
          </a:solidFill>
        </p:spPr>
        <p:txBody>
          <a:bodyPr wrap="square" lIns="0" tIns="0" rIns="0" bIns="0" rtlCol="0">
            <a:noAutofit/>
          </a:bodyPr>
          <a:lstStyle/>
          <a:p/>
        </p:txBody>
      </p:sp>
      <p:sp>
        <p:nvSpPr>
          <p:cNvPr id="3" name="object 3"/>
          <p:cNvSpPr/>
          <p:nvPr/>
        </p:nvSpPr>
        <p:spPr>
          <a:xfrm>
            <a:off x="455676" y="0"/>
            <a:ext cx="60959" cy="961644"/>
          </a:xfrm>
          <a:custGeom>
            <a:avLst/>
            <a:gdLst/>
            <a:ahLst/>
            <a:cxnLst/>
            <a:rect l="l" t="t" r="r" b="b"/>
            <a:pathLst>
              <a:path w="60959" h="961644">
                <a:moveTo>
                  <a:pt x="0" y="961644"/>
                </a:moveTo>
                <a:lnTo>
                  <a:pt x="60959" y="961644"/>
                </a:lnTo>
                <a:lnTo>
                  <a:pt x="60959" y="0"/>
                </a:lnTo>
                <a:lnTo>
                  <a:pt x="0" y="0"/>
                </a:lnTo>
                <a:lnTo>
                  <a:pt x="0" y="961644"/>
                </a:lnTo>
                <a:close/>
              </a:path>
            </a:pathLst>
          </a:custGeom>
          <a:solidFill>
            <a:srgbClr val="FDA907"/>
          </a:solidFill>
        </p:spPr>
        <p:txBody>
          <a:bodyPr wrap="square" lIns="0" tIns="0" rIns="0" bIns="0" rtlCol="0">
            <a:noAutofit/>
          </a:bodyPr>
          <a:lstStyle/>
          <a:p/>
        </p:txBody>
      </p:sp>
      <p:sp>
        <p:nvSpPr>
          <p:cNvPr id="4" name="object 4"/>
          <p:cNvSpPr/>
          <p:nvPr/>
        </p:nvSpPr>
        <p:spPr>
          <a:xfrm>
            <a:off x="11815571" y="6617207"/>
            <a:ext cx="60972" cy="240792"/>
          </a:xfrm>
          <a:custGeom>
            <a:avLst/>
            <a:gdLst/>
            <a:ahLst/>
            <a:cxnLst/>
            <a:rect l="l" t="t" r="r" b="b"/>
            <a:pathLst>
              <a:path w="60972" h="240792">
                <a:moveTo>
                  <a:pt x="0" y="240792"/>
                </a:moveTo>
                <a:lnTo>
                  <a:pt x="60972" y="240792"/>
                </a:lnTo>
                <a:lnTo>
                  <a:pt x="60972" y="0"/>
                </a:lnTo>
                <a:lnTo>
                  <a:pt x="0" y="0"/>
                </a:lnTo>
                <a:lnTo>
                  <a:pt x="0" y="240792"/>
                </a:lnTo>
                <a:close/>
              </a:path>
            </a:pathLst>
          </a:custGeom>
          <a:solidFill>
            <a:srgbClr val="FDA907"/>
          </a:solidFill>
        </p:spPr>
        <p:txBody>
          <a:bodyPr wrap="square" lIns="0" tIns="0" rIns="0" bIns="0" rtlCol="0">
            <a:noAutofit/>
          </a:bodyPr>
          <a:lstStyle/>
          <a:p/>
        </p:txBody>
      </p:sp>
      <p:sp>
        <p:nvSpPr>
          <p:cNvPr id="5" name="object 5"/>
          <p:cNvSpPr/>
          <p:nvPr/>
        </p:nvSpPr>
        <p:spPr>
          <a:xfrm>
            <a:off x="11736323" y="6617207"/>
            <a:ext cx="60959" cy="240792"/>
          </a:xfrm>
          <a:custGeom>
            <a:avLst/>
            <a:gdLst/>
            <a:ahLst/>
            <a:cxnLst/>
            <a:rect l="l" t="t" r="r" b="b"/>
            <a:pathLst>
              <a:path w="60959" h="240792">
                <a:moveTo>
                  <a:pt x="0" y="240792"/>
                </a:moveTo>
                <a:lnTo>
                  <a:pt x="60959" y="240792"/>
                </a:lnTo>
                <a:lnTo>
                  <a:pt x="60959" y="0"/>
                </a:lnTo>
                <a:lnTo>
                  <a:pt x="0" y="0"/>
                </a:lnTo>
                <a:lnTo>
                  <a:pt x="0" y="240792"/>
                </a:lnTo>
                <a:close/>
              </a:path>
            </a:pathLst>
          </a:custGeom>
          <a:solidFill>
            <a:srgbClr val="FDA907"/>
          </a:solidFill>
        </p:spPr>
        <p:txBody>
          <a:bodyPr wrap="square" lIns="0" tIns="0" rIns="0" bIns="0" rtlCol="0">
            <a:noAutofit/>
          </a:bodyPr>
          <a:lstStyle/>
          <a:p/>
        </p:txBody>
      </p:sp>
      <p:sp>
        <p:nvSpPr>
          <p:cNvPr id="6" name="object 6"/>
          <p:cNvSpPr/>
          <p:nvPr/>
        </p:nvSpPr>
        <p:spPr>
          <a:xfrm>
            <a:off x="694944" y="908303"/>
            <a:ext cx="4680521" cy="0"/>
          </a:xfrm>
          <a:custGeom>
            <a:avLst/>
            <a:gdLst/>
            <a:ahLst/>
            <a:cxnLst/>
            <a:rect l="l" t="t" r="r" b="b"/>
            <a:pathLst>
              <a:path w="4680521" h="0">
                <a:moveTo>
                  <a:pt x="0" y="0"/>
                </a:moveTo>
                <a:lnTo>
                  <a:pt x="4680521" y="0"/>
                </a:lnTo>
              </a:path>
            </a:pathLst>
          </a:custGeom>
          <a:ln w="9144">
            <a:solidFill>
              <a:srgbClr val="DADADA"/>
            </a:solidFill>
          </a:ln>
        </p:spPr>
        <p:txBody>
          <a:bodyPr wrap="square" lIns="0" tIns="0" rIns="0" bIns="0" rtlCol="0">
            <a:noAutofit/>
          </a:bodyPr>
          <a:lstStyle/>
          <a:p/>
        </p:txBody>
      </p:sp>
      <p:sp>
        <p:nvSpPr>
          <p:cNvPr id="7" name="object 7"/>
          <p:cNvSpPr/>
          <p:nvPr/>
        </p:nvSpPr>
        <p:spPr>
          <a:xfrm>
            <a:off x="11452859" y="0"/>
            <a:ext cx="565403" cy="768096"/>
          </a:xfrm>
          <a:custGeom>
            <a:avLst/>
            <a:gdLst/>
            <a:ahLst/>
            <a:cxnLst/>
            <a:rect l="l" t="t" r="r" b="b"/>
            <a:pathLst>
              <a:path w="565403" h="768096">
                <a:moveTo>
                  <a:pt x="565404" y="0"/>
                </a:moveTo>
                <a:lnTo>
                  <a:pt x="0" y="0"/>
                </a:lnTo>
                <a:lnTo>
                  <a:pt x="0" y="614476"/>
                </a:lnTo>
                <a:lnTo>
                  <a:pt x="282702" y="768096"/>
                </a:lnTo>
                <a:lnTo>
                  <a:pt x="565404" y="614476"/>
                </a:lnTo>
                <a:lnTo>
                  <a:pt x="565404" y="0"/>
                </a:lnTo>
                <a:close/>
              </a:path>
            </a:pathLst>
          </a:custGeom>
          <a:solidFill>
            <a:srgbClr val="215968"/>
          </a:solidFill>
        </p:spPr>
        <p:txBody>
          <a:bodyPr wrap="square" lIns="0" tIns="0" rIns="0" bIns="0" rtlCol="0">
            <a:noAutofit/>
          </a:bodyPr>
          <a:lstStyle/>
          <a:p/>
        </p:txBody>
      </p:sp>
      <p:sp>
        <p:nvSpPr>
          <p:cNvPr id="8" name="object 8"/>
          <p:cNvSpPr txBox="1"/>
          <p:nvPr/>
        </p:nvSpPr>
        <p:spPr>
          <a:xfrm>
            <a:off x="11604101" y="199660"/>
            <a:ext cx="263525"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20</a:t>
            </a:r>
            <a:endParaRPr sz="1400">
              <a:latin typeface="Arial Black"/>
              <a:cs typeface="Arial Black"/>
            </a:endParaRPr>
          </a:p>
        </p:txBody>
      </p:sp>
      <p:sp>
        <p:nvSpPr>
          <p:cNvPr id="9" name="object 9"/>
          <p:cNvSpPr/>
          <p:nvPr/>
        </p:nvSpPr>
        <p:spPr>
          <a:xfrm>
            <a:off x="9349740" y="2028456"/>
            <a:ext cx="2589275" cy="2202166"/>
          </a:xfrm>
          <a:prstGeom prst="rect">
            <a:avLst/>
          </a:prstGeom>
          <a:blipFill>
            <a:blip r:embed="rId2" cstate="print"/>
            <a:stretch>
              <a:fillRect/>
            </a:stretch>
          </a:blipFill>
        </p:spPr>
        <p:txBody>
          <a:bodyPr wrap="square" lIns="0" tIns="0" rIns="0" bIns="0" rtlCol="0">
            <a:noAutofit/>
          </a:bodyPr>
          <a:lstStyle/>
          <a:p/>
        </p:txBody>
      </p:sp>
      <p:sp>
        <p:nvSpPr>
          <p:cNvPr id="10" name="object 10"/>
          <p:cNvSpPr/>
          <p:nvPr/>
        </p:nvSpPr>
        <p:spPr>
          <a:xfrm>
            <a:off x="9389129" y="2068117"/>
            <a:ext cx="2456243" cy="2070179"/>
          </a:xfrm>
          <a:custGeom>
            <a:avLst/>
            <a:gdLst/>
            <a:ahLst/>
            <a:cxnLst/>
            <a:rect l="l" t="t" r="r" b="b"/>
            <a:pathLst>
              <a:path w="2456243" h="2070179">
                <a:moveTo>
                  <a:pt x="2295397" y="0"/>
                </a:moveTo>
                <a:lnTo>
                  <a:pt x="0" y="1860003"/>
                </a:lnTo>
                <a:lnTo>
                  <a:pt x="133476" y="2024722"/>
                </a:lnTo>
                <a:lnTo>
                  <a:pt x="141954" y="2034160"/>
                </a:lnTo>
                <a:lnTo>
                  <a:pt x="182353" y="2061068"/>
                </a:lnTo>
                <a:lnTo>
                  <a:pt x="228839" y="2070179"/>
                </a:lnTo>
                <a:lnTo>
                  <a:pt x="240768" y="2069602"/>
                </a:lnTo>
                <a:lnTo>
                  <a:pt x="286789" y="2055632"/>
                </a:lnTo>
                <a:lnTo>
                  <a:pt x="2410790" y="337286"/>
                </a:lnTo>
                <a:lnTo>
                  <a:pt x="2442048" y="299303"/>
                </a:lnTo>
                <a:lnTo>
                  <a:pt x="2455665" y="253803"/>
                </a:lnTo>
                <a:lnTo>
                  <a:pt x="2456243" y="241924"/>
                </a:lnTo>
                <a:lnTo>
                  <a:pt x="2455670" y="230021"/>
                </a:lnTo>
                <a:lnTo>
                  <a:pt x="2441699" y="183973"/>
                </a:lnTo>
                <a:lnTo>
                  <a:pt x="2295397" y="0"/>
                </a:lnTo>
                <a:close/>
              </a:path>
            </a:pathLst>
          </a:custGeom>
          <a:solidFill>
            <a:srgbClr val="9999FF"/>
          </a:solidFill>
        </p:spPr>
        <p:txBody>
          <a:bodyPr wrap="square" lIns="0" tIns="0" rIns="0" bIns="0" rtlCol="0">
            <a:noAutofit/>
          </a:bodyPr>
          <a:lstStyle/>
          <a:p/>
        </p:txBody>
      </p:sp>
      <p:sp>
        <p:nvSpPr>
          <p:cNvPr id="11" name="object 11"/>
          <p:cNvSpPr/>
          <p:nvPr/>
        </p:nvSpPr>
        <p:spPr>
          <a:xfrm>
            <a:off x="9389129" y="2068116"/>
            <a:ext cx="2456243" cy="2070179"/>
          </a:xfrm>
          <a:custGeom>
            <a:avLst/>
            <a:gdLst/>
            <a:ahLst/>
            <a:cxnLst/>
            <a:rect l="l" t="t" r="r" b="b"/>
            <a:pathLst>
              <a:path w="2456243" h="2070179">
                <a:moveTo>
                  <a:pt x="306044" y="2042807"/>
                </a:moveTo>
                <a:lnTo>
                  <a:pt x="2410790" y="337286"/>
                </a:lnTo>
                <a:lnTo>
                  <a:pt x="2442048" y="299303"/>
                </a:lnTo>
                <a:lnTo>
                  <a:pt x="2455665" y="253803"/>
                </a:lnTo>
                <a:lnTo>
                  <a:pt x="2456243" y="241924"/>
                </a:lnTo>
                <a:lnTo>
                  <a:pt x="2455670" y="230021"/>
                </a:lnTo>
                <a:lnTo>
                  <a:pt x="2441699" y="183973"/>
                </a:lnTo>
                <a:lnTo>
                  <a:pt x="2295397" y="0"/>
                </a:lnTo>
                <a:lnTo>
                  <a:pt x="0" y="1860003"/>
                </a:lnTo>
                <a:lnTo>
                  <a:pt x="133476" y="2024722"/>
                </a:lnTo>
                <a:lnTo>
                  <a:pt x="171459" y="2055986"/>
                </a:lnTo>
                <a:lnTo>
                  <a:pt x="216960" y="2069602"/>
                </a:lnTo>
                <a:lnTo>
                  <a:pt x="228839" y="2070179"/>
                </a:lnTo>
                <a:lnTo>
                  <a:pt x="240741" y="2069606"/>
                </a:lnTo>
                <a:lnTo>
                  <a:pt x="286789" y="2055632"/>
                </a:lnTo>
                <a:lnTo>
                  <a:pt x="306044" y="2042807"/>
                </a:lnTo>
                <a:close/>
              </a:path>
            </a:pathLst>
          </a:custGeom>
          <a:ln w="25400">
            <a:solidFill>
              <a:srgbClr val="9999FF"/>
            </a:solidFill>
          </a:ln>
        </p:spPr>
        <p:txBody>
          <a:bodyPr wrap="square" lIns="0" tIns="0" rIns="0" bIns="0" rtlCol="0">
            <a:noAutofit/>
          </a:bodyPr>
          <a:lstStyle/>
          <a:p/>
        </p:txBody>
      </p:sp>
      <p:sp>
        <p:nvSpPr>
          <p:cNvPr id="12" name="object 12"/>
          <p:cNvSpPr txBox="1">
            <a:spLocks noGrp="1"/>
          </p:cNvSpPr>
          <p:nvPr>
            <p:ph type="title"/>
          </p:nvPr>
        </p:nvSpPr>
        <p:spPr>
          <a:prstGeom prst="rect"/>
        </p:spPr>
        <p:txBody>
          <a:bodyPr wrap="square" lIns="0" tIns="0" rIns="0" bIns="0" rtlCol="0" vert="horz">
            <a:noAutofit/>
          </a:bodyPr>
          <a:lstStyle/>
          <a:p>
            <a:pPr>
              <a:lnSpc>
                <a:spcPct val="100000"/>
              </a:lnSpc>
            </a:pPr>
            <a:r>
              <a:rPr dirty="0" smtClean="0" sz="3200" b="1">
                <a:latin typeface="Microsoft YaHei"/>
                <a:cs typeface="Microsoft YaHei"/>
              </a:rPr>
              <a:t>什麼時候大專校院端會</a:t>
            </a:r>
            <a:r>
              <a:rPr dirty="0" smtClean="0" sz="3200" spc="-15" b="1">
                <a:latin typeface="Microsoft YaHei"/>
                <a:cs typeface="Microsoft YaHei"/>
              </a:rPr>
              <a:t>告</a:t>
            </a:r>
            <a:r>
              <a:rPr dirty="0" smtClean="0" sz="3200" spc="0" b="1">
                <a:latin typeface="Microsoft YaHei"/>
                <a:cs typeface="Microsoft YaHei"/>
              </a:rPr>
              <a:t>訴大</a:t>
            </a:r>
            <a:r>
              <a:rPr dirty="0" smtClean="0" sz="3200" spc="-15" b="1">
                <a:latin typeface="Microsoft YaHei"/>
                <a:cs typeface="Microsoft YaHei"/>
              </a:rPr>
              <a:t>家</a:t>
            </a:r>
            <a:r>
              <a:rPr dirty="0" smtClean="0" sz="3200" spc="0" b="1">
                <a:latin typeface="Microsoft YaHei"/>
                <a:cs typeface="Microsoft YaHei"/>
              </a:rPr>
              <a:t>，想</a:t>
            </a:r>
            <a:r>
              <a:rPr dirty="0" smtClean="0" sz="3200" spc="-15" b="1">
                <a:latin typeface="Microsoft YaHei"/>
                <a:cs typeface="Microsoft YaHei"/>
              </a:rPr>
              <a:t>看</a:t>
            </a:r>
            <a:r>
              <a:rPr dirty="0" smtClean="0" sz="3200" spc="0" b="1">
                <a:latin typeface="Microsoft YaHei"/>
                <a:cs typeface="Microsoft YaHei"/>
              </a:rPr>
              <a:t>哪些</a:t>
            </a:r>
            <a:r>
              <a:rPr dirty="0" smtClean="0" sz="3200" spc="-15" b="1">
                <a:latin typeface="Microsoft YaHei"/>
                <a:cs typeface="Microsoft YaHei"/>
              </a:rPr>
              <a:t>學</a:t>
            </a:r>
            <a:r>
              <a:rPr dirty="0" smtClean="0" sz="3200" spc="0" b="1">
                <a:latin typeface="Microsoft YaHei"/>
                <a:cs typeface="Microsoft YaHei"/>
              </a:rPr>
              <a:t>習歷</a:t>
            </a:r>
            <a:r>
              <a:rPr dirty="0" smtClean="0" sz="3200" spc="-15" b="1">
                <a:latin typeface="Microsoft YaHei"/>
                <a:cs typeface="Microsoft YaHei"/>
              </a:rPr>
              <a:t>程</a:t>
            </a:r>
            <a:r>
              <a:rPr dirty="0" smtClean="0" sz="3200" spc="0" b="1">
                <a:latin typeface="Microsoft YaHei"/>
                <a:cs typeface="Microsoft YaHei"/>
              </a:rPr>
              <a:t>?</a:t>
            </a:r>
            <a:endParaRPr sz="3200">
              <a:latin typeface="Microsoft YaHei"/>
              <a:cs typeface="Microsoft YaHei"/>
            </a:endParaRPr>
          </a:p>
        </p:txBody>
      </p:sp>
      <p:sp>
        <p:nvSpPr>
          <p:cNvPr id="13" name="object 13"/>
          <p:cNvSpPr/>
          <p:nvPr/>
        </p:nvSpPr>
        <p:spPr>
          <a:xfrm>
            <a:off x="716280" y="746759"/>
            <a:ext cx="10088867" cy="906779"/>
          </a:xfrm>
          <a:prstGeom prst="rect">
            <a:avLst/>
          </a:prstGeom>
          <a:blipFill>
            <a:blip r:embed="rId3" cstate="print"/>
            <a:stretch>
              <a:fillRect/>
            </a:stretch>
          </a:blipFill>
        </p:spPr>
        <p:txBody>
          <a:bodyPr wrap="square" lIns="0" tIns="0" rIns="0" bIns="0" rtlCol="0">
            <a:noAutofit/>
          </a:bodyPr>
          <a:lstStyle/>
          <a:p/>
        </p:txBody>
      </p:sp>
      <p:sp>
        <p:nvSpPr>
          <p:cNvPr id="14" name="object 14"/>
          <p:cNvSpPr txBox="1"/>
          <p:nvPr/>
        </p:nvSpPr>
        <p:spPr>
          <a:xfrm>
            <a:off x="959260" y="874652"/>
            <a:ext cx="9550400" cy="466725"/>
          </a:xfrm>
          <a:prstGeom prst="rect">
            <a:avLst/>
          </a:prstGeom>
        </p:spPr>
        <p:txBody>
          <a:bodyPr wrap="square" lIns="0" tIns="0" rIns="0" bIns="0" rtlCol="0" vert="horz">
            <a:noAutofit/>
          </a:bodyPr>
          <a:lstStyle/>
          <a:p>
            <a:pPr marL="12700">
              <a:lnSpc>
                <a:spcPct val="100000"/>
              </a:lnSpc>
            </a:pPr>
            <a:r>
              <a:rPr dirty="0" smtClean="0" sz="3000" b="1">
                <a:solidFill>
                  <a:srgbClr val="F5750B"/>
                </a:solidFill>
                <a:latin typeface="微軟正黑體"/>
                <a:cs typeface="微軟正黑體"/>
              </a:rPr>
              <a:t>三階段公布大專校院申請或甄試參採學習歷程內容及期程</a:t>
            </a:r>
            <a:endParaRPr sz="3000">
              <a:latin typeface="微軟正黑體"/>
              <a:cs typeface="微軟正黑體"/>
            </a:endParaRPr>
          </a:p>
        </p:txBody>
      </p:sp>
      <p:sp>
        <p:nvSpPr>
          <p:cNvPr id="15" name="object 15"/>
          <p:cNvSpPr/>
          <p:nvPr/>
        </p:nvSpPr>
        <p:spPr>
          <a:xfrm>
            <a:off x="0" y="4256531"/>
            <a:ext cx="12191999" cy="176783"/>
          </a:xfrm>
          <a:prstGeom prst="rect">
            <a:avLst/>
          </a:prstGeom>
          <a:blipFill>
            <a:blip r:embed="rId4" cstate="print"/>
            <a:stretch>
              <a:fillRect/>
            </a:stretch>
          </a:blipFill>
        </p:spPr>
        <p:txBody>
          <a:bodyPr wrap="square" lIns="0" tIns="0" rIns="0" bIns="0" rtlCol="0">
            <a:noAutofit/>
          </a:bodyPr>
          <a:lstStyle/>
          <a:p/>
        </p:txBody>
      </p:sp>
      <p:sp>
        <p:nvSpPr>
          <p:cNvPr id="16" name="object 16"/>
          <p:cNvSpPr/>
          <p:nvPr/>
        </p:nvSpPr>
        <p:spPr>
          <a:xfrm>
            <a:off x="2577083" y="2161032"/>
            <a:ext cx="2674619" cy="2322575"/>
          </a:xfrm>
          <a:prstGeom prst="rect">
            <a:avLst/>
          </a:prstGeom>
          <a:blipFill>
            <a:blip r:embed="rId5" cstate="print"/>
            <a:stretch>
              <a:fillRect/>
            </a:stretch>
          </a:blipFill>
        </p:spPr>
        <p:txBody>
          <a:bodyPr wrap="square" lIns="0" tIns="0" rIns="0" bIns="0" rtlCol="0">
            <a:noAutofit/>
          </a:bodyPr>
          <a:lstStyle/>
          <a:p/>
        </p:txBody>
      </p:sp>
      <p:sp>
        <p:nvSpPr>
          <p:cNvPr id="17" name="object 17"/>
          <p:cNvSpPr/>
          <p:nvPr/>
        </p:nvSpPr>
        <p:spPr>
          <a:xfrm>
            <a:off x="2603030" y="2186671"/>
            <a:ext cx="2568655" cy="2216725"/>
          </a:xfrm>
          <a:custGeom>
            <a:avLst/>
            <a:gdLst/>
            <a:ahLst/>
            <a:cxnLst/>
            <a:rect l="l" t="t" r="r" b="b"/>
            <a:pathLst>
              <a:path w="2568655" h="2216725">
                <a:moveTo>
                  <a:pt x="2296134" y="0"/>
                </a:moveTo>
                <a:lnTo>
                  <a:pt x="0" y="1860613"/>
                </a:lnTo>
                <a:lnTo>
                  <a:pt x="226212" y="2139772"/>
                </a:lnTo>
                <a:lnTo>
                  <a:pt x="237484" y="2152589"/>
                </a:lnTo>
                <a:lnTo>
                  <a:pt x="275827" y="2184164"/>
                </a:lnTo>
                <a:lnTo>
                  <a:pt x="319378" y="2205262"/>
                </a:lnTo>
                <a:lnTo>
                  <a:pt x="366102" y="2215668"/>
                </a:lnTo>
                <a:lnTo>
                  <a:pt x="382031" y="2216725"/>
                </a:lnTo>
                <a:lnTo>
                  <a:pt x="398012" y="2216562"/>
                </a:lnTo>
                <a:lnTo>
                  <a:pt x="445511" y="2208679"/>
                </a:lnTo>
                <a:lnTo>
                  <a:pt x="490763" y="2189537"/>
                </a:lnTo>
                <a:lnTo>
                  <a:pt x="2491701" y="571627"/>
                </a:lnTo>
                <a:lnTo>
                  <a:pt x="2526722" y="535472"/>
                </a:lnTo>
                <a:lnTo>
                  <a:pt x="2551336" y="493433"/>
                </a:lnTo>
                <a:lnTo>
                  <a:pt x="2565330" y="447544"/>
                </a:lnTo>
                <a:lnTo>
                  <a:pt x="2568655" y="415814"/>
                </a:lnTo>
                <a:lnTo>
                  <a:pt x="2568492" y="399835"/>
                </a:lnTo>
                <a:lnTo>
                  <a:pt x="2560608" y="352338"/>
                </a:lnTo>
                <a:lnTo>
                  <a:pt x="2541467" y="307087"/>
                </a:lnTo>
                <a:lnTo>
                  <a:pt x="2296134" y="0"/>
                </a:lnTo>
                <a:close/>
              </a:path>
            </a:pathLst>
          </a:custGeom>
          <a:solidFill>
            <a:srgbClr val="FF7373"/>
          </a:solidFill>
        </p:spPr>
        <p:txBody>
          <a:bodyPr wrap="square" lIns="0" tIns="0" rIns="0" bIns="0" rtlCol="0">
            <a:noAutofit/>
          </a:bodyPr>
          <a:lstStyle/>
          <a:p/>
        </p:txBody>
      </p:sp>
      <p:sp>
        <p:nvSpPr>
          <p:cNvPr id="18" name="object 18"/>
          <p:cNvSpPr/>
          <p:nvPr/>
        </p:nvSpPr>
        <p:spPr>
          <a:xfrm>
            <a:off x="2966448" y="2489102"/>
            <a:ext cx="2016997" cy="1674321"/>
          </a:xfrm>
          <a:prstGeom prst="rect">
            <a:avLst/>
          </a:prstGeom>
          <a:blipFill>
            <a:blip r:embed="rId6" cstate="print"/>
            <a:stretch>
              <a:fillRect/>
            </a:stretch>
          </a:blipFill>
        </p:spPr>
        <p:txBody>
          <a:bodyPr wrap="square" lIns="0" tIns="0" rIns="0" bIns="0" rtlCol="0">
            <a:noAutofit/>
          </a:bodyPr>
          <a:lstStyle/>
          <a:p/>
        </p:txBody>
      </p:sp>
      <p:sp>
        <p:nvSpPr>
          <p:cNvPr id="19" name="object 19"/>
          <p:cNvSpPr/>
          <p:nvPr/>
        </p:nvSpPr>
        <p:spPr>
          <a:xfrm>
            <a:off x="2285803" y="2094332"/>
            <a:ext cx="2216995" cy="1953927"/>
          </a:xfrm>
          <a:custGeom>
            <a:avLst/>
            <a:gdLst/>
            <a:ahLst/>
            <a:cxnLst/>
            <a:rect l="l" t="t" r="r" b="b"/>
            <a:pathLst>
              <a:path w="2216995" h="1953927">
                <a:moveTo>
                  <a:pt x="1772380" y="0"/>
                </a:moveTo>
                <a:lnTo>
                  <a:pt x="1716755" y="4861"/>
                </a:lnTo>
                <a:lnTo>
                  <a:pt x="1662953" y="22743"/>
                </a:lnTo>
                <a:lnTo>
                  <a:pt x="1629266" y="42020"/>
                </a:lnTo>
                <a:lnTo>
                  <a:pt x="89555" y="1288651"/>
                </a:lnTo>
                <a:lnTo>
                  <a:pt x="61052" y="1315826"/>
                </a:lnTo>
                <a:lnTo>
                  <a:pt x="37895" y="1346395"/>
                </a:lnTo>
                <a:lnTo>
                  <a:pt x="13342" y="1397079"/>
                </a:lnTo>
                <a:lnTo>
                  <a:pt x="1229" y="1451457"/>
                </a:lnTo>
                <a:lnTo>
                  <a:pt x="0" y="1469995"/>
                </a:lnTo>
                <a:lnTo>
                  <a:pt x="189" y="1488593"/>
                </a:lnTo>
                <a:lnTo>
                  <a:pt x="9363" y="1543874"/>
                </a:lnTo>
                <a:lnTo>
                  <a:pt x="31640" y="1596542"/>
                </a:lnTo>
                <a:lnTo>
                  <a:pt x="53893" y="1629036"/>
                </a:lnTo>
                <a:lnTo>
                  <a:pt x="317164" y="1953927"/>
                </a:lnTo>
                <a:lnTo>
                  <a:pt x="2216995" y="414459"/>
                </a:lnTo>
                <a:lnTo>
                  <a:pt x="1953724" y="89555"/>
                </a:lnTo>
                <a:lnTo>
                  <a:pt x="1926549" y="61052"/>
                </a:lnTo>
                <a:lnTo>
                  <a:pt x="1895980" y="37895"/>
                </a:lnTo>
                <a:lnTo>
                  <a:pt x="1845296" y="13342"/>
                </a:lnTo>
                <a:lnTo>
                  <a:pt x="1790918" y="1229"/>
                </a:lnTo>
                <a:lnTo>
                  <a:pt x="1772380" y="0"/>
                </a:lnTo>
                <a:close/>
              </a:path>
            </a:pathLst>
          </a:custGeom>
          <a:solidFill>
            <a:srgbClr val="C00000"/>
          </a:solidFill>
        </p:spPr>
        <p:txBody>
          <a:bodyPr wrap="square" lIns="0" tIns="0" rIns="0" bIns="0" rtlCol="0">
            <a:noAutofit/>
          </a:bodyPr>
          <a:lstStyle/>
          <a:p/>
        </p:txBody>
      </p:sp>
      <p:sp>
        <p:nvSpPr>
          <p:cNvPr id="20" name="object 20"/>
          <p:cNvSpPr/>
          <p:nvPr/>
        </p:nvSpPr>
        <p:spPr>
          <a:xfrm>
            <a:off x="2574229" y="2213486"/>
            <a:ext cx="1546331" cy="1528831"/>
          </a:xfrm>
          <a:prstGeom prst="rect">
            <a:avLst/>
          </a:prstGeom>
          <a:blipFill>
            <a:blip r:embed="rId7" cstate="print"/>
            <a:stretch>
              <a:fillRect/>
            </a:stretch>
          </a:blipFill>
        </p:spPr>
        <p:txBody>
          <a:bodyPr wrap="square" lIns="0" tIns="0" rIns="0" bIns="0" rtlCol="0">
            <a:noAutofit/>
          </a:bodyPr>
          <a:lstStyle/>
          <a:p/>
        </p:txBody>
      </p:sp>
      <p:sp>
        <p:nvSpPr>
          <p:cNvPr id="21" name="object 21"/>
          <p:cNvSpPr/>
          <p:nvPr/>
        </p:nvSpPr>
        <p:spPr>
          <a:xfrm>
            <a:off x="574547" y="3128771"/>
            <a:ext cx="2432303" cy="2432303"/>
          </a:xfrm>
          <a:prstGeom prst="rect">
            <a:avLst/>
          </a:prstGeom>
          <a:blipFill>
            <a:blip r:embed="rId8" cstate="print"/>
            <a:stretch>
              <a:fillRect/>
            </a:stretch>
          </a:blipFill>
        </p:spPr>
        <p:txBody>
          <a:bodyPr wrap="square" lIns="0" tIns="0" rIns="0" bIns="0" rtlCol="0">
            <a:noAutofit/>
          </a:bodyPr>
          <a:lstStyle/>
          <a:p/>
        </p:txBody>
      </p:sp>
      <p:sp>
        <p:nvSpPr>
          <p:cNvPr id="22" name="object 22"/>
          <p:cNvSpPr/>
          <p:nvPr/>
        </p:nvSpPr>
        <p:spPr>
          <a:xfrm>
            <a:off x="684276" y="3238500"/>
            <a:ext cx="2212848" cy="2212848"/>
          </a:xfrm>
          <a:custGeom>
            <a:avLst/>
            <a:gdLst/>
            <a:ahLst/>
            <a:cxnLst/>
            <a:rect l="l" t="t" r="r" b="b"/>
            <a:pathLst>
              <a:path w="2212848" h="2212848">
                <a:moveTo>
                  <a:pt x="1106424" y="0"/>
                </a:moveTo>
                <a:lnTo>
                  <a:pt x="1015680" y="3667"/>
                </a:lnTo>
                <a:lnTo>
                  <a:pt x="926956" y="14481"/>
                </a:lnTo>
                <a:lnTo>
                  <a:pt x="840537" y="32155"/>
                </a:lnTo>
                <a:lnTo>
                  <a:pt x="756708" y="56406"/>
                </a:lnTo>
                <a:lnTo>
                  <a:pt x="675754" y="86948"/>
                </a:lnTo>
                <a:lnTo>
                  <a:pt x="597958" y="123497"/>
                </a:lnTo>
                <a:lnTo>
                  <a:pt x="523607" y="165767"/>
                </a:lnTo>
                <a:lnTo>
                  <a:pt x="452984" y="213475"/>
                </a:lnTo>
                <a:lnTo>
                  <a:pt x="386375" y="266336"/>
                </a:lnTo>
                <a:lnTo>
                  <a:pt x="324064" y="324064"/>
                </a:lnTo>
                <a:lnTo>
                  <a:pt x="266336" y="386375"/>
                </a:lnTo>
                <a:lnTo>
                  <a:pt x="213475" y="452984"/>
                </a:lnTo>
                <a:lnTo>
                  <a:pt x="165767" y="523607"/>
                </a:lnTo>
                <a:lnTo>
                  <a:pt x="123497" y="597958"/>
                </a:lnTo>
                <a:lnTo>
                  <a:pt x="86948" y="675754"/>
                </a:lnTo>
                <a:lnTo>
                  <a:pt x="56406" y="756708"/>
                </a:lnTo>
                <a:lnTo>
                  <a:pt x="32155" y="840537"/>
                </a:lnTo>
                <a:lnTo>
                  <a:pt x="14481" y="926956"/>
                </a:lnTo>
                <a:lnTo>
                  <a:pt x="3667" y="1015680"/>
                </a:lnTo>
                <a:lnTo>
                  <a:pt x="0" y="1106424"/>
                </a:lnTo>
                <a:lnTo>
                  <a:pt x="3667" y="1197167"/>
                </a:lnTo>
                <a:lnTo>
                  <a:pt x="14481" y="1285891"/>
                </a:lnTo>
                <a:lnTo>
                  <a:pt x="32155" y="1372310"/>
                </a:lnTo>
                <a:lnTo>
                  <a:pt x="56406" y="1456139"/>
                </a:lnTo>
                <a:lnTo>
                  <a:pt x="86948" y="1537093"/>
                </a:lnTo>
                <a:lnTo>
                  <a:pt x="123497" y="1614889"/>
                </a:lnTo>
                <a:lnTo>
                  <a:pt x="165767" y="1689240"/>
                </a:lnTo>
                <a:lnTo>
                  <a:pt x="213475" y="1759863"/>
                </a:lnTo>
                <a:lnTo>
                  <a:pt x="266336" y="1826472"/>
                </a:lnTo>
                <a:lnTo>
                  <a:pt x="324064" y="1888783"/>
                </a:lnTo>
                <a:lnTo>
                  <a:pt x="386375" y="1946511"/>
                </a:lnTo>
                <a:lnTo>
                  <a:pt x="452984" y="1999372"/>
                </a:lnTo>
                <a:lnTo>
                  <a:pt x="523607" y="2047080"/>
                </a:lnTo>
                <a:lnTo>
                  <a:pt x="597958" y="2089350"/>
                </a:lnTo>
                <a:lnTo>
                  <a:pt x="675754" y="2125899"/>
                </a:lnTo>
                <a:lnTo>
                  <a:pt x="756708" y="2156441"/>
                </a:lnTo>
                <a:lnTo>
                  <a:pt x="840537" y="2180692"/>
                </a:lnTo>
                <a:lnTo>
                  <a:pt x="926956" y="2198366"/>
                </a:lnTo>
                <a:lnTo>
                  <a:pt x="1015680" y="2209180"/>
                </a:lnTo>
                <a:lnTo>
                  <a:pt x="1106424" y="2212848"/>
                </a:lnTo>
                <a:lnTo>
                  <a:pt x="1197167" y="2209180"/>
                </a:lnTo>
                <a:lnTo>
                  <a:pt x="1285891" y="2198366"/>
                </a:lnTo>
                <a:lnTo>
                  <a:pt x="1372310" y="2180692"/>
                </a:lnTo>
                <a:lnTo>
                  <a:pt x="1456139" y="2156441"/>
                </a:lnTo>
                <a:lnTo>
                  <a:pt x="1537093" y="2125899"/>
                </a:lnTo>
                <a:lnTo>
                  <a:pt x="1614889" y="2089350"/>
                </a:lnTo>
                <a:lnTo>
                  <a:pt x="1689240" y="2047080"/>
                </a:lnTo>
                <a:lnTo>
                  <a:pt x="1759863" y="1999372"/>
                </a:lnTo>
                <a:lnTo>
                  <a:pt x="1826472" y="1946511"/>
                </a:lnTo>
                <a:lnTo>
                  <a:pt x="1888783" y="1888783"/>
                </a:lnTo>
                <a:lnTo>
                  <a:pt x="1946511" y="1826472"/>
                </a:lnTo>
                <a:lnTo>
                  <a:pt x="1953987" y="1817052"/>
                </a:lnTo>
                <a:lnTo>
                  <a:pt x="1106424" y="1817052"/>
                </a:lnTo>
                <a:lnTo>
                  <a:pt x="1048141" y="1814696"/>
                </a:lnTo>
                <a:lnTo>
                  <a:pt x="991156" y="1807751"/>
                </a:lnTo>
                <a:lnTo>
                  <a:pt x="935652" y="1796399"/>
                </a:lnTo>
                <a:lnTo>
                  <a:pt x="881810" y="1780824"/>
                </a:lnTo>
                <a:lnTo>
                  <a:pt x="829815" y="1761207"/>
                </a:lnTo>
                <a:lnTo>
                  <a:pt x="779849" y="1737733"/>
                </a:lnTo>
                <a:lnTo>
                  <a:pt x="732095" y="1710583"/>
                </a:lnTo>
                <a:lnTo>
                  <a:pt x="686736" y="1679942"/>
                </a:lnTo>
                <a:lnTo>
                  <a:pt x="643955" y="1645991"/>
                </a:lnTo>
                <a:lnTo>
                  <a:pt x="603934" y="1608913"/>
                </a:lnTo>
                <a:lnTo>
                  <a:pt x="566856" y="1568892"/>
                </a:lnTo>
                <a:lnTo>
                  <a:pt x="532905" y="1526111"/>
                </a:lnTo>
                <a:lnTo>
                  <a:pt x="502264" y="1480752"/>
                </a:lnTo>
                <a:lnTo>
                  <a:pt x="475114" y="1432998"/>
                </a:lnTo>
                <a:lnTo>
                  <a:pt x="451640" y="1383032"/>
                </a:lnTo>
                <a:lnTo>
                  <a:pt x="432023" y="1331037"/>
                </a:lnTo>
                <a:lnTo>
                  <a:pt x="416448" y="1277195"/>
                </a:lnTo>
                <a:lnTo>
                  <a:pt x="405096" y="1221691"/>
                </a:lnTo>
                <a:lnTo>
                  <a:pt x="398151" y="1164706"/>
                </a:lnTo>
                <a:lnTo>
                  <a:pt x="395795" y="1106424"/>
                </a:lnTo>
                <a:lnTo>
                  <a:pt x="398151" y="1048141"/>
                </a:lnTo>
                <a:lnTo>
                  <a:pt x="405096" y="991156"/>
                </a:lnTo>
                <a:lnTo>
                  <a:pt x="416448" y="935652"/>
                </a:lnTo>
                <a:lnTo>
                  <a:pt x="432023" y="881810"/>
                </a:lnTo>
                <a:lnTo>
                  <a:pt x="451640" y="829815"/>
                </a:lnTo>
                <a:lnTo>
                  <a:pt x="475114" y="779849"/>
                </a:lnTo>
                <a:lnTo>
                  <a:pt x="502264" y="732095"/>
                </a:lnTo>
                <a:lnTo>
                  <a:pt x="532905" y="686736"/>
                </a:lnTo>
                <a:lnTo>
                  <a:pt x="566856" y="643955"/>
                </a:lnTo>
                <a:lnTo>
                  <a:pt x="603934" y="603934"/>
                </a:lnTo>
                <a:lnTo>
                  <a:pt x="643955" y="566856"/>
                </a:lnTo>
                <a:lnTo>
                  <a:pt x="686736" y="532905"/>
                </a:lnTo>
                <a:lnTo>
                  <a:pt x="732095" y="502264"/>
                </a:lnTo>
                <a:lnTo>
                  <a:pt x="779849" y="475114"/>
                </a:lnTo>
                <a:lnTo>
                  <a:pt x="829815" y="451640"/>
                </a:lnTo>
                <a:lnTo>
                  <a:pt x="881810" y="432023"/>
                </a:lnTo>
                <a:lnTo>
                  <a:pt x="935652" y="416448"/>
                </a:lnTo>
                <a:lnTo>
                  <a:pt x="991156" y="405096"/>
                </a:lnTo>
                <a:lnTo>
                  <a:pt x="1048141" y="398151"/>
                </a:lnTo>
                <a:lnTo>
                  <a:pt x="1106424" y="395795"/>
                </a:lnTo>
                <a:lnTo>
                  <a:pt x="1953987" y="395795"/>
                </a:lnTo>
                <a:lnTo>
                  <a:pt x="1946511" y="386375"/>
                </a:lnTo>
                <a:lnTo>
                  <a:pt x="1888783" y="324064"/>
                </a:lnTo>
                <a:lnTo>
                  <a:pt x="1826472" y="266336"/>
                </a:lnTo>
                <a:lnTo>
                  <a:pt x="1759863" y="213475"/>
                </a:lnTo>
                <a:lnTo>
                  <a:pt x="1689240" y="165767"/>
                </a:lnTo>
                <a:lnTo>
                  <a:pt x="1614889" y="123497"/>
                </a:lnTo>
                <a:lnTo>
                  <a:pt x="1537093" y="86948"/>
                </a:lnTo>
                <a:lnTo>
                  <a:pt x="1456139" y="56406"/>
                </a:lnTo>
                <a:lnTo>
                  <a:pt x="1372310" y="32155"/>
                </a:lnTo>
                <a:lnTo>
                  <a:pt x="1285891" y="14481"/>
                </a:lnTo>
                <a:lnTo>
                  <a:pt x="1197167" y="3667"/>
                </a:lnTo>
                <a:lnTo>
                  <a:pt x="1106424" y="0"/>
                </a:lnTo>
                <a:close/>
              </a:path>
              <a:path w="2212848" h="2212848">
                <a:moveTo>
                  <a:pt x="1953987" y="395795"/>
                </a:moveTo>
                <a:lnTo>
                  <a:pt x="1106424" y="395795"/>
                </a:lnTo>
                <a:lnTo>
                  <a:pt x="1164706" y="398151"/>
                </a:lnTo>
                <a:lnTo>
                  <a:pt x="1221691" y="405096"/>
                </a:lnTo>
                <a:lnTo>
                  <a:pt x="1277195" y="416448"/>
                </a:lnTo>
                <a:lnTo>
                  <a:pt x="1331037" y="432023"/>
                </a:lnTo>
                <a:lnTo>
                  <a:pt x="1383032" y="451640"/>
                </a:lnTo>
                <a:lnTo>
                  <a:pt x="1432998" y="475114"/>
                </a:lnTo>
                <a:lnTo>
                  <a:pt x="1480752" y="502264"/>
                </a:lnTo>
                <a:lnTo>
                  <a:pt x="1526111" y="532905"/>
                </a:lnTo>
                <a:lnTo>
                  <a:pt x="1568892" y="566856"/>
                </a:lnTo>
                <a:lnTo>
                  <a:pt x="1608913" y="603934"/>
                </a:lnTo>
                <a:lnTo>
                  <a:pt x="1645991" y="643955"/>
                </a:lnTo>
                <a:lnTo>
                  <a:pt x="1679942" y="686736"/>
                </a:lnTo>
                <a:lnTo>
                  <a:pt x="1710583" y="732095"/>
                </a:lnTo>
                <a:lnTo>
                  <a:pt x="1737733" y="779849"/>
                </a:lnTo>
                <a:lnTo>
                  <a:pt x="1761207" y="829815"/>
                </a:lnTo>
                <a:lnTo>
                  <a:pt x="1780824" y="881810"/>
                </a:lnTo>
                <a:lnTo>
                  <a:pt x="1796399" y="935652"/>
                </a:lnTo>
                <a:lnTo>
                  <a:pt x="1807751" y="991156"/>
                </a:lnTo>
                <a:lnTo>
                  <a:pt x="1814696" y="1048141"/>
                </a:lnTo>
                <a:lnTo>
                  <a:pt x="1817052" y="1106424"/>
                </a:lnTo>
                <a:lnTo>
                  <a:pt x="1814696" y="1164706"/>
                </a:lnTo>
                <a:lnTo>
                  <a:pt x="1807751" y="1221691"/>
                </a:lnTo>
                <a:lnTo>
                  <a:pt x="1796399" y="1277195"/>
                </a:lnTo>
                <a:lnTo>
                  <a:pt x="1780824" y="1331037"/>
                </a:lnTo>
                <a:lnTo>
                  <a:pt x="1761207" y="1383032"/>
                </a:lnTo>
                <a:lnTo>
                  <a:pt x="1737733" y="1432998"/>
                </a:lnTo>
                <a:lnTo>
                  <a:pt x="1710583" y="1480752"/>
                </a:lnTo>
                <a:lnTo>
                  <a:pt x="1679942" y="1526111"/>
                </a:lnTo>
                <a:lnTo>
                  <a:pt x="1645991" y="1568892"/>
                </a:lnTo>
                <a:lnTo>
                  <a:pt x="1608913" y="1608913"/>
                </a:lnTo>
                <a:lnTo>
                  <a:pt x="1568892" y="1645991"/>
                </a:lnTo>
                <a:lnTo>
                  <a:pt x="1526111" y="1679942"/>
                </a:lnTo>
                <a:lnTo>
                  <a:pt x="1480752" y="1710583"/>
                </a:lnTo>
                <a:lnTo>
                  <a:pt x="1432998" y="1737733"/>
                </a:lnTo>
                <a:lnTo>
                  <a:pt x="1383032" y="1761207"/>
                </a:lnTo>
                <a:lnTo>
                  <a:pt x="1331037" y="1780824"/>
                </a:lnTo>
                <a:lnTo>
                  <a:pt x="1277195" y="1796399"/>
                </a:lnTo>
                <a:lnTo>
                  <a:pt x="1221691" y="1807751"/>
                </a:lnTo>
                <a:lnTo>
                  <a:pt x="1164706" y="1814696"/>
                </a:lnTo>
                <a:lnTo>
                  <a:pt x="1106424" y="1817052"/>
                </a:lnTo>
                <a:lnTo>
                  <a:pt x="1953987" y="1817052"/>
                </a:lnTo>
                <a:lnTo>
                  <a:pt x="1999372" y="1759863"/>
                </a:lnTo>
                <a:lnTo>
                  <a:pt x="2047080" y="1689240"/>
                </a:lnTo>
                <a:lnTo>
                  <a:pt x="2089350" y="1614889"/>
                </a:lnTo>
                <a:lnTo>
                  <a:pt x="2125899" y="1537093"/>
                </a:lnTo>
                <a:lnTo>
                  <a:pt x="2156441" y="1456139"/>
                </a:lnTo>
                <a:lnTo>
                  <a:pt x="2180692" y="1372310"/>
                </a:lnTo>
                <a:lnTo>
                  <a:pt x="2198366" y="1285891"/>
                </a:lnTo>
                <a:lnTo>
                  <a:pt x="2209180" y="1197167"/>
                </a:lnTo>
                <a:lnTo>
                  <a:pt x="2212848" y="1106424"/>
                </a:lnTo>
                <a:lnTo>
                  <a:pt x="2209180" y="1015680"/>
                </a:lnTo>
                <a:lnTo>
                  <a:pt x="2198366" y="926956"/>
                </a:lnTo>
                <a:lnTo>
                  <a:pt x="2180692" y="840537"/>
                </a:lnTo>
                <a:lnTo>
                  <a:pt x="2156441" y="756708"/>
                </a:lnTo>
                <a:lnTo>
                  <a:pt x="2125899" y="675754"/>
                </a:lnTo>
                <a:lnTo>
                  <a:pt x="2089350" y="597958"/>
                </a:lnTo>
                <a:lnTo>
                  <a:pt x="2047080" y="523607"/>
                </a:lnTo>
                <a:lnTo>
                  <a:pt x="1999372" y="452984"/>
                </a:lnTo>
                <a:lnTo>
                  <a:pt x="1953987" y="395795"/>
                </a:lnTo>
                <a:close/>
              </a:path>
            </a:pathLst>
          </a:custGeom>
          <a:solidFill>
            <a:srgbClr val="FF0000"/>
          </a:solidFill>
        </p:spPr>
        <p:txBody>
          <a:bodyPr wrap="square" lIns="0" tIns="0" rIns="0" bIns="0" rtlCol="0">
            <a:noAutofit/>
          </a:bodyPr>
          <a:lstStyle/>
          <a:p/>
        </p:txBody>
      </p:sp>
      <p:sp>
        <p:nvSpPr>
          <p:cNvPr id="23" name="object 23"/>
          <p:cNvSpPr txBox="1"/>
          <p:nvPr/>
        </p:nvSpPr>
        <p:spPr>
          <a:xfrm>
            <a:off x="1344609" y="3964087"/>
            <a:ext cx="892810" cy="744220"/>
          </a:xfrm>
          <a:prstGeom prst="rect">
            <a:avLst/>
          </a:prstGeom>
        </p:spPr>
        <p:txBody>
          <a:bodyPr wrap="square" lIns="0" tIns="0" rIns="0" bIns="0" rtlCol="0" vert="horz">
            <a:noAutofit/>
          </a:bodyPr>
          <a:lstStyle/>
          <a:p>
            <a:pPr algn="ctr">
              <a:lnSpc>
                <a:spcPct val="100000"/>
              </a:lnSpc>
            </a:pPr>
            <a:r>
              <a:rPr dirty="0" smtClean="0" sz="2400" spc="-20" b="1">
                <a:latin typeface="Microsoft YaHei"/>
                <a:cs typeface="Microsoft YaHei"/>
              </a:rPr>
              <a:t>108</a:t>
            </a:r>
            <a:r>
              <a:rPr dirty="0" smtClean="0" sz="2400" spc="0" b="1">
                <a:latin typeface="Microsoft YaHei"/>
                <a:cs typeface="Microsoft YaHei"/>
              </a:rPr>
              <a:t>年</a:t>
            </a:r>
            <a:endParaRPr sz="2400">
              <a:latin typeface="Microsoft YaHei"/>
              <a:cs typeface="Microsoft YaHei"/>
            </a:endParaRPr>
          </a:p>
          <a:p>
            <a:pPr algn="ctr" marR="0">
              <a:lnSpc>
                <a:spcPct val="100000"/>
              </a:lnSpc>
            </a:pPr>
            <a:r>
              <a:rPr dirty="0" smtClean="0" sz="2400" spc="-20" b="1">
                <a:latin typeface="Microsoft YaHei"/>
                <a:cs typeface="Microsoft YaHei"/>
              </a:rPr>
              <a:t>4</a:t>
            </a:r>
            <a:r>
              <a:rPr dirty="0" smtClean="0" sz="2400" spc="0" b="1">
                <a:latin typeface="Microsoft YaHei"/>
                <a:cs typeface="Microsoft YaHei"/>
              </a:rPr>
              <a:t>月</a:t>
            </a:r>
            <a:endParaRPr sz="2400">
              <a:latin typeface="Microsoft YaHei"/>
              <a:cs typeface="Microsoft YaHei"/>
            </a:endParaRPr>
          </a:p>
        </p:txBody>
      </p:sp>
      <p:sp>
        <p:nvSpPr>
          <p:cNvPr id="24" name="object 24"/>
          <p:cNvSpPr/>
          <p:nvPr/>
        </p:nvSpPr>
        <p:spPr>
          <a:xfrm>
            <a:off x="5897879" y="2161032"/>
            <a:ext cx="2563367" cy="2176271"/>
          </a:xfrm>
          <a:prstGeom prst="rect">
            <a:avLst/>
          </a:prstGeom>
          <a:blipFill>
            <a:blip r:embed="rId9" cstate="print"/>
            <a:stretch>
              <a:fillRect/>
            </a:stretch>
          </a:blipFill>
        </p:spPr>
        <p:txBody>
          <a:bodyPr wrap="square" lIns="0" tIns="0" rIns="0" bIns="0" rtlCol="0">
            <a:noAutofit/>
          </a:bodyPr>
          <a:lstStyle/>
          <a:p/>
        </p:txBody>
      </p:sp>
      <p:sp>
        <p:nvSpPr>
          <p:cNvPr id="25" name="object 25"/>
          <p:cNvSpPr/>
          <p:nvPr/>
        </p:nvSpPr>
        <p:spPr>
          <a:xfrm>
            <a:off x="5924127" y="2187277"/>
            <a:ext cx="2456243" cy="2070179"/>
          </a:xfrm>
          <a:custGeom>
            <a:avLst/>
            <a:gdLst/>
            <a:ahLst/>
            <a:cxnLst/>
            <a:rect l="l" t="t" r="r" b="b"/>
            <a:pathLst>
              <a:path w="2456243" h="2070179">
                <a:moveTo>
                  <a:pt x="2295398" y="0"/>
                </a:moveTo>
                <a:lnTo>
                  <a:pt x="0" y="1860003"/>
                </a:lnTo>
                <a:lnTo>
                  <a:pt x="133477" y="2024722"/>
                </a:lnTo>
                <a:lnTo>
                  <a:pt x="141954" y="2034160"/>
                </a:lnTo>
                <a:lnTo>
                  <a:pt x="182353" y="2061068"/>
                </a:lnTo>
                <a:lnTo>
                  <a:pt x="228839" y="2070179"/>
                </a:lnTo>
                <a:lnTo>
                  <a:pt x="240768" y="2069602"/>
                </a:lnTo>
                <a:lnTo>
                  <a:pt x="286789" y="2055632"/>
                </a:lnTo>
                <a:lnTo>
                  <a:pt x="2410790" y="337286"/>
                </a:lnTo>
                <a:lnTo>
                  <a:pt x="2442048" y="299303"/>
                </a:lnTo>
                <a:lnTo>
                  <a:pt x="2455665" y="253803"/>
                </a:lnTo>
                <a:lnTo>
                  <a:pt x="2456243" y="241924"/>
                </a:lnTo>
                <a:lnTo>
                  <a:pt x="2455670" y="230021"/>
                </a:lnTo>
                <a:lnTo>
                  <a:pt x="2441699" y="183973"/>
                </a:lnTo>
                <a:lnTo>
                  <a:pt x="2295398" y="0"/>
                </a:lnTo>
                <a:close/>
              </a:path>
            </a:pathLst>
          </a:custGeom>
          <a:solidFill>
            <a:srgbClr val="FFE302"/>
          </a:solidFill>
        </p:spPr>
        <p:txBody>
          <a:bodyPr wrap="square" lIns="0" tIns="0" rIns="0" bIns="0" rtlCol="0">
            <a:noAutofit/>
          </a:bodyPr>
          <a:lstStyle/>
          <a:p/>
        </p:txBody>
      </p:sp>
      <p:sp>
        <p:nvSpPr>
          <p:cNvPr id="26" name="object 26"/>
          <p:cNvSpPr/>
          <p:nvPr/>
        </p:nvSpPr>
        <p:spPr>
          <a:xfrm>
            <a:off x="6383788" y="2674852"/>
            <a:ext cx="1436656" cy="1231353"/>
          </a:xfrm>
          <a:prstGeom prst="rect">
            <a:avLst/>
          </a:prstGeom>
          <a:blipFill>
            <a:blip r:embed="rId10" cstate="print"/>
            <a:stretch>
              <a:fillRect/>
            </a:stretch>
          </a:blipFill>
        </p:spPr>
        <p:txBody>
          <a:bodyPr wrap="square" lIns="0" tIns="0" rIns="0" bIns="0" rtlCol="0">
            <a:noAutofit/>
          </a:bodyPr>
          <a:lstStyle/>
          <a:p/>
        </p:txBody>
      </p:sp>
      <p:sp>
        <p:nvSpPr>
          <p:cNvPr id="27" name="object 27"/>
          <p:cNvSpPr/>
          <p:nvPr/>
        </p:nvSpPr>
        <p:spPr>
          <a:xfrm>
            <a:off x="5606897" y="2094332"/>
            <a:ext cx="2216995" cy="1953927"/>
          </a:xfrm>
          <a:custGeom>
            <a:avLst/>
            <a:gdLst/>
            <a:ahLst/>
            <a:cxnLst/>
            <a:rect l="l" t="t" r="r" b="b"/>
            <a:pathLst>
              <a:path w="2216995" h="1953927">
                <a:moveTo>
                  <a:pt x="1772380" y="0"/>
                </a:moveTo>
                <a:lnTo>
                  <a:pt x="1716755" y="4861"/>
                </a:lnTo>
                <a:lnTo>
                  <a:pt x="1662953" y="22743"/>
                </a:lnTo>
                <a:lnTo>
                  <a:pt x="1629266" y="42020"/>
                </a:lnTo>
                <a:lnTo>
                  <a:pt x="89555" y="1288651"/>
                </a:lnTo>
                <a:lnTo>
                  <a:pt x="61052" y="1315826"/>
                </a:lnTo>
                <a:lnTo>
                  <a:pt x="37895" y="1346395"/>
                </a:lnTo>
                <a:lnTo>
                  <a:pt x="13342" y="1397079"/>
                </a:lnTo>
                <a:lnTo>
                  <a:pt x="1229" y="1451457"/>
                </a:lnTo>
                <a:lnTo>
                  <a:pt x="0" y="1469995"/>
                </a:lnTo>
                <a:lnTo>
                  <a:pt x="189" y="1488593"/>
                </a:lnTo>
                <a:lnTo>
                  <a:pt x="9363" y="1543874"/>
                </a:lnTo>
                <a:lnTo>
                  <a:pt x="31640" y="1596542"/>
                </a:lnTo>
                <a:lnTo>
                  <a:pt x="53893" y="1629036"/>
                </a:lnTo>
                <a:lnTo>
                  <a:pt x="317164" y="1953927"/>
                </a:lnTo>
                <a:lnTo>
                  <a:pt x="2216995" y="414459"/>
                </a:lnTo>
                <a:lnTo>
                  <a:pt x="1953724" y="89555"/>
                </a:lnTo>
                <a:lnTo>
                  <a:pt x="1926549" y="61052"/>
                </a:lnTo>
                <a:lnTo>
                  <a:pt x="1895980" y="37895"/>
                </a:lnTo>
                <a:lnTo>
                  <a:pt x="1845296" y="13342"/>
                </a:lnTo>
                <a:lnTo>
                  <a:pt x="1790918" y="1229"/>
                </a:lnTo>
                <a:lnTo>
                  <a:pt x="1772380" y="0"/>
                </a:lnTo>
                <a:close/>
              </a:path>
            </a:pathLst>
          </a:custGeom>
          <a:solidFill>
            <a:srgbClr val="C39502"/>
          </a:solidFill>
        </p:spPr>
        <p:txBody>
          <a:bodyPr wrap="square" lIns="0" tIns="0" rIns="0" bIns="0" rtlCol="0">
            <a:noAutofit/>
          </a:bodyPr>
          <a:lstStyle/>
          <a:p/>
        </p:txBody>
      </p:sp>
      <p:sp>
        <p:nvSpPr>
          <p:cNvPr id="28" name="object 28"/>
          <p:cNvSpPr/>
          <p:nvPr/>
        </p:nvSpPr>
        <p:spPr>
          <a:xfrm>
            <a:off x="5895323" y="2238900"/>
            <a:ext cx="1533193" cy="1477485"/>
          </a:xfrm>
          <a:prstGeom prst="rect">
            <a:avLst/>
          </a:prstGeom>
          <a:blipFill>
            <a:blip r:embed="rId11" cstate="print"/>
            <a:stretch>
              <a:fillRect/>
            </a:stretch>
          </a:blipFill>
        </p:spPr>
        <p:txBody>
          <a:bodyPr wrap="square" lIns="0" tIns="0" rIns="0" bIns="0" rtlCol="0">
            <a:noAutofit/>
          </a:bodyPr>
          <a:lstStyle/>
          <a:p/>
        </p:txBody>
      </p:sp>
      <p:sp>
        <p:nvSpPr>
          <p:cNvPr id="29" name="object 29"/>
          <p:cNvSpPr/>
          <p:nvPr/>
        </p:nvSpPr>
        <p:spPr>
          <a:xfrm>
            <a:off x="3896867" y="3128771"/>
            <a:ext cx="2430779" cy="2432303"/>
          </a:xfrm>
          <a:prstGeom prst="rect">
            <a:avLst/>
          </a:prstGeom>
          <a:blipFill>
            <a:blip r:embed="rId12" cstate="print"/>
            <a:stretch>
              <a:fillRect/>
            </a:stretch>
          </a:blipFill>
        </p:spPr>
        <p:txBody>
          <a:bodyPr wrap="square" lIns="0" tIns="0" rIns="0" bIns="0" rtlCol="0">
            <a:noAutofit/>
          </a:bodyPr>
          <a:lstStyle/>
          <a:p/>
        </p:txBody>
      </p:sp>
      <p:sp>
        <p:nvSpPr>
          <p:cNvPr id="30" name="object 30"/>
          <p:cNvSpPr/>
          <p:nvPr/>
        </p:nvSpPr>
        <p:spPr>
          <a:xfrm>
            <a:off x="4006596" y="3238500"/>
            <a:ext cx="2211324" cy="2212848"/>
          </a:xfrm>
          <a:custGeom>
            <a:avLst/>
            <a:gdLst/>
            <a:ahLst/>
            <a:cxnLst/>
            <a:rect l="l" t="t" r="r" b="b"/>
            <a:pathLst>
              <a:path w="2211324" h="2212848">
                <a:moveTo>
                  <a:pt x="1105662" y="0"/>
                </a:moveTo>
                <a:lnTo>
                  <a:pt x="1014980" y="3667"/>
                </a:lnTo>
                <a:lnTo>
                  <a:pt x="926317" y="14481"/>
                </a:lnTo>
                <a:lnTo>
                  <a:pt x="839958" y="32155"/>
                </a:lnTo>
                <a:lnTo>
                  <a:pt x="756186" y="56406"/>
                </a:lnTo>
                <a:lnTo>
                  <a:pt x="675287" y="86948"/>
                </a:lnTo>
                <a:lnTo>
                  <a:pt x="597546" y="123497"/>
                </a:lnTo>
                <a:lnTo>
                  <a:pt x="523245" y="165767"/>
                </a:lnTo>
                <a:lnTo>
                  <a:pt x="452671" y="213475"/>
                </a:lnTo>
                <a:lnTo>
                  <a:pt x="386108" y="266336"/>
                </a:lnTo>
                <a:lnTo>
                  <a:pt x="323840" y="324064"/>
                </a:lnTo>
                <a:lnTo>
                  <a:pt x="266152" y="386375"/>
                </a:lnTo>
                <a:lnTo>
                  <a:pt x="213328" y="452984"/>
                </a:lnTo>
                <a:lnTo>
                  <a:pt x="165653" y="523607"/>
                </a:lnTo>
                <a:lnTo>
                  <a:pt x="123411" y="597958"/>
                </a:lnTo>
                <a:lnTo>
                  <a:pt x="86888" y="675754"/>
                </a:lnTo>
                <a:lnTo>
                  <a:pt x="56367" y="756708"/>
                </a:lnTo>
                <a:lnTo>
                  <a:pt x="32133" y="840537"/>
                </a:lnTo>
                <a:lnTo>
                  <a:pt x="14471" y="926956"/>
                </a:lnTo>
                <a:lnTo>
                  <a:pt x="3665" y="1015680"/>
                </a:lnTo>
                <a:lnTo>
                  <a:pt x="0" y="1106424"/>
                </a:lnTo>
                <a:lnTo>
                  <a:pt x="3665" y="1197167"/>
                </a:lnTo>
                <a:lnTo>
                  <a:pt x="14471" y="1285891"/>
                </a:lnTo>
                <a:lnTo>
                  <a:pt x="32133" y="1372310"/>
                </a:lnTo>
                <a:lnTo>
                  <a:pt x="56367" y="1456139"/>
                </a:lnTo>
                <a:lnTo>
                  <a:pt x="86888" y="1537093"/>
                </a:lnTo>
                <a:lnTo>
                  <a:pt x="123411" y="1614889"/>
                </a:lnTo>
                <a:lnTo>
                  <a:pt x="165653" y="1689240"/>
                </a:lnTo>
                <a:lnTo>
                  <a:pt x="213328" y="1759863"/>
                </a:lnTo>
                <a:lnTo>
                  <a:pt x="266152" y="1826472"/>
                </a:lnTo>
                <a:lnTo>
                  <a:pt x="323840" y="1888783"/>
                </a:lnTo>
                <a:lnTo>
                  <a:pt x="386108" y="1946511"/>
                </a:lnTo>
                <a:lnTo>
                  <a:pt x="452671" y="1999372"/>
                </a:lnTo>
                <a:lnTo>
                  <a:pt x="523245" y="2047080"/>
                </a:lnTo>
                <a:lnTo>
                  <a:pt x="597546" y="2089350"/>
                </a:lnTo>
                <a:lnTo>
                  <a:pt x="675287" y="2125899"/>
                </a:lnTo>
                <a:lnTo>
                  <a:pt x="756186" y="2156441"/>
                </a:lnTo>
                <a:lnTo>
                  <a:pt x="839958" y="2180692"/>
                </a:lnTo>
                <a:lnTo>
                  <a:pt x="926317" y="2198366"/>
                </a:lnTo>
                <a:lnTo>
                  <a:pt x="1014980" y="2209180"/>
                </a:lnTo>
                <a:lnTo>
                  <a:pt x="1105662" y="2212848"/>
                </a:lnTo>
                <a:lnTo>
                  <a:pt x="1196343" y="2209180"/>
                </a:lnTo>
                <a:lnTo>
                  <a:pt x="1285006" y="2198366"/>
                </a:lnTo>
                <a:lnTo>
                  <a:pt x="1371365" y="2180692"/>
                </a:lnTo>
                <a:lnTo>
                  <a:pt x="1455137" y="2156441"/>
                </a:lnTo>
                <a:lnTo>
                  <a:pt x="1536036" y="2125899"/>
                </a:lnTo>
                <a:lnTo>
                  <a:pt x="1613777" y="2089350"/>
                </a:lnTo>
                <a:lnTo>
                  <a:pt x="1688078" y="2047080"/>
                </a:lnTo>
                <a:lnTo>
                  <a:pt x="1758652" y="1999372"/>
                </a:lnTo>
                <a:lnTo>
                  <a:pt x="1825215" y="1946511"/>
                </a:lnTo>
                <a:lnTo>
                  <a:pt x="1887483" y="1888783"/>
                </a:lnTo>
                <a:lnTo>
                  <a:pt x="1945171" y="1826472"/>
                </a:lnTo>
                <a:lnTo>
                  <a:pt x="1952420" y="1817331"/>
                </a:lnTo>
                <a:lnTo>
                  <a:pt x="1105662" y="1817331"/>
                </a:lnTo>
                <a:lnTo>
                  <a:pt x="1047419" y="1814975"/>
                </a:lnTo>
                <a:lnTo>
                  <a:pt x="990472" y="1808027"/>
                </a:lnTo>
                <a:lnTo>
                  <a:pt x="935006" y="1796670"/>
                </a:lnTo>
                <a:lnTo>
                  <a:pt x="881201" y="1781089"/>
                </a:lnTo>
                <a:lnTo>
                  <a:pt x="829241" y="1761464"/>
                </a:lnTo>
                <a:lnTo>
                  <a:pt x="779309" y="1737981"/>
                </a:lnTo>
                <a:lnTo>
                  <a:pt x="731588" y="1710820"/>
                </a:lnTo>
                <a:lnTo>
                  <a:pt x="686259" y="1680167"/>
                </a:lnTo>
                <a:lnTo>
                  <a:pt x="643507" y="1646202"/>
                </a:lnTo>
                <a:lnTo>
                  <a:pt x="603513" y="1609110"/>
                </a:lnTo>
                <a:lnTo>
                  <a:pt x="566461" y="1569073"/>
                </a:lnTo>
                <a:lnTo>
                  <a:pt x="532533" y="1526275"/>
                </a:lnTo>
                <a:lnTo>
                  <a:pt x="501912" y="1480898"/>
                </a:lnTo>
                <a:lnTo>
                  <a:pt x="474781" y="1433125"/>
                </a:lnTo>
                <a:lnTo>
                  <a:pt x="451323" y="1383140"/>
                </a:lnTo>
                <a:lnTo>
                  <a:pt x="431719" y="1331124"/>
                </a:lnTo>
                <a:lnTo>
                  <a:pt x="416154" y="1277262"/>
                </a:lnTo>
                <a:lnTo>
                  <a:pt x="404810" y="1221736"/>
                </a:lnTo>
                <a:lnTo>
                  <a:pt x="397870" y="1164729"/>
                </a:lnTo>
                <a:lnTo>
                  <a:pt x="395516" y="1106424"/>
                </a:lnTo>
                <a:lnTo>
                  <a:pt x="397870" y="1048118"/>
                </a:lnTo>
                <a:lnTo>
                  <a:pt x="404810" y="991111"/>
                </a:lnTo>
                <a:lnTo>
                  <a:pt x="416154" y="935585"/>
                </a:lnTo>
                <a:lnTo>
                  <a:pt x="431719" y="881723"/>
                </a:lnTo>
                <a:lnTo>
                  <a:pt x="451323" y="829707"/>
                </a:lnTo>
                <a:lnTo>
                  <a:pt x="474781" y="779722"/>
                </a:lnTo>
                <a:lnTo>
                  <a:pt x="501912" y="731949"/>
                </a:lnTo>
                <a:lnTo>
                  <a:pt x="532533" y="686572"/>
                </a:lnTo>
                <a:lnTo>
                  <a:pt x="566461" y="643774"/>
                </a:lnTo>
                <a:lnTo>
                  <a:pt x="603513" y="603737"/>
                </a:lnTo>
                <a:lnTo>
                  <a:pt x="643507" y="566645"/>
                </a:lnTo>
                <a:lnTo>
                  <a:pt x="686259" y="532680"/>
                </a:lnTo>
                <a:lnTo>
                  <a:pt x="731588" y="502027"/>
                </a:lnTo>
                <a:lnTo>
                  <a:pt x="779309" y="474866"/>
                </a:lnTo>
                <a:lnTo>
                  <a:pt x="829241" y="451383"/>
                </a:lnTo>
                <a:lnTo>
                  <a:pt x="881201" y="431758"/>
                </a:lnTo>
                <a:lnTo>
                  <a:pt x="935006" y="416177"/>
                </a:lnTo>
                <a:lnTo>
                  <a:pt x="990472" y="404820"/>
                </a:lnTo>
                <a:lnTo>
                  <a:pt x="1047419" y="397872"/>
                </a:lnTo>
                <a:lnTo>
                  <a:pt x="1105662" y="395516"/>
                </a:lnTo>
                <a:lnTo>
                  <a:pt x="1952420" y="395516"/>
                </a:lnTo>
                <a:lnTo>
                  <a:pt x="1945171" y="386375"/>
                </a:lnTo>
                <a:lnTo>
                  <a:pt x="1887483" y="324064"/>
                </a:lnTo>
                <a:lnTo>
                  <a:pt x="1825215" y="266336"/>
                </a:lnTo>
                <a:lnTo>
                  <a:pt x="1758652" y="213475"/>
                </a:lnTo>
                <a:lnTo>
                  <a:pt x="1688078" y="165767"/>
                </a:lnTo>
                <a:lnTo>
                  <a:pt x="1613777" y="123497"/>
                </a:lnTo>
                <a:lnTo>
                  <a:pt x="1536036" y="86948"/>
                </a:lnTo>
                <a:lnTo>
                  <a:pt x="1455137" y="56406"/>
                </a:lnTo>
                <a:lnTo>
                  <a:pt x="1371365" y="32155"/>
                </a:lnTo>
                <a:lnTo>
                  <a:pt x="1285006" y="14481"/>
                </a:lnTo>
                <a:lnTo>
                  <a:pt x="1196343" y="3667"/>
                </a:lnTo>
                <a:lnTo>
                  <a:pt x="1105662" y="0"/>
                </a:lnTo>
                <a:close/>
              </a:path>
              <a:path w="2211324" h="2212848">
                <a:moveTo>
                  <a:pt x="1952420" y="395516"/>
                </a:moveTo>
                <a:lnTo>
                  <a:pt x="1105662" y="395516"/>
                </a:lnTo>
                <a:lnTo>
                  <a:pt x="1163904" y="397872"/>
                </a:lnTo>
                <a:lnTo>
                  <a:pt x="1220851" y="404820"/>
                </a:lnTo>
                <a:lnTo>
                  <a:pt x="1276317" y="416177"/>
                </a:lnTo>
                <a:lnTo>
                  <a:pt x="1330122" y="431758"/>
                </a:lnTo>
                <a:lnTo>
                  <a:pt x="1382082" y="451383"/>
                </a:lnTo>
                <a:lnTo>
                  <a:pt x="1432014" y="474866"/>
                </a:lnTo>
                <a:lnTo>
                  <a:pt x="1479735" y="502027"/>
                </a:lnTo>
                <a:lnTo>
                  <a:pt x="1525064" y="532680"/>
                </a:lnTo>
                <a:lnTo>
                  <a:pt x="1567816" y="566645"/>
                </a:lnTo>
                <a:lnTo>
                  <a:pt x="1607810" y="603737"/>
                </a:lnTo>
                <a:lnTo>
                  <a:pt x="1644862" y="643774"/>
                </a:lnTo>
                <a:lnTo>
                  <a:pt x="1678790" y="686572"/>
                </a:lnTo>
                <a:lnTo>
                  <a:pt x="1709411" y="731949"/>
                </a:lnTo>
                <a:lnTo>
                  <a:pt x="1736542" y="779722"/>
                </a:lnTo>
                <a:lnTo>
                  <a:pt x="1760000" y="829707"/>
                </a:lnTo>
                <a:lnTo>
                  <a:pt x="1779604" y="881723"/>
                </a:lnTo>
                <a:lnTo>
                  <a:pt x="1795169" y="935585"/>
                </a:lnTo>
                <a:lnTo>
                  <a:pt x="1806513" y="991111"/>
                </a:lnTo>
                <a:lnTo>
                  <a:pt x="1813453" y="1048118"/>
                </a:lnTo>
                <a:lnTo>
                  <a:pt x="1815807" y="1106424"/>
                </a:lnTo>
                <a:lnTo>
                  <a:pt x="1813453" y="1164729"/>
                </a:lnTo>
                <a:lnTo>
                  <a:pt x="1806513" y="1221736"/>
                </a:lnTo>
                <a:lnTo>
                  <a:pt x="1795169" y="1277262"/>
                </a:lnTo>
                <a:lnTo>
                  <a:pt x="1779604" y="1331124"/>
                </a:lnTo>
                <a:lnTo>
                  <a:pt x="1760000" y="1383140"/>
                </a:lnTo>
                <a:lnTo>
                  <a:pt x="1736542" y="1433125"/>
                </a:lnTo>
                <a:lnTo>
                  <a:pt x="1709411" y="1480898"/>
                </a:lnTo>
                <a:lnTo>
                  <a:pt x="1678790" y="1526275"/>
                </a:lnTo>
                <a:lnTo>
                  <a:pt x="1644862" y="1569073"/>
                </a:lnTo>
                <a:lnTo>
                  <a:pt x="1607810" y="1609110"/>
                </a:lnTo>
                <a:lnTo>
                  <a:pt x="1567816" y="1646202"/>
                </a:lnTo>
                <a:lnTo>
                  <a:pt x="1525064" y="1680167"/>
                </a:lnTo>
                <a:lnTo>
                  <a:pt x="1479735" y="1710820"/>
                </a:lnTo>
                <a:lnTo>
                  <a:pt x="1432014" y="1737981"/>
                </a:lnTo>
                <a:lnTo>
                  <a:pt x="1382082" y="1761464"/>
                </a:lnTo>
                <a:lnTo>
                  <a:pt x="1330122" y="1781089"/>
                </a:lnTo>
                <a:lnTo>
                  <a:pt x="1276317" y="1796670"/>
                </a:lnTo>
                <a:lnTo>
                  <a:pt x="1220851" y="1808027"/>
                </a:lnTo>
                <a:lnTo>
                  <a:pt x="1163904" y="1814975"/>
                </a:lnTo>
                <a:lnTo>
                  <a:pt x="1105662" y="1817331"/>
                </a:lnTo>
                <a:lnTo>
                  <a:pt x="1952420" y="1817331"/>
                </a:lnTo>
                <a:lnTo>
                  <a:pt x="1997995" y="1759863"/>
                </a:lnTo>
                <a:lnTo>
                  <a:pt x="2045670" y="1689240"/>
                </a:lnTo>
                <a:lnTo>
                  <a:pt x="2087912" y="1614889"/>
                </a:lnTo>
                <a:lnTo>
                  <a:pt x="2124435" y="1537093"/>
                </a:lnTo>
                <a:lnTo>
                  <a:pt x="2154956" y="1456139"/>
                </a:lnTo>
                <a:lnTo>
                  <a:pt x="2179190" y="1372310"/>
                </a:lnTo>
                <a:lnTo>
                  <a:pt x="2196852" y="1285891"/>
                </a:lnTo>
                <a:lnTo>
                  <a:pt x="2207658" y="1197167"/>
                </a:lnTo>
                <a:lnTo>
                  <a:pt x="2211324" y="1106424"/>
                </a:lnTo>
                <a:lnTo>
                  <a:pt x="2207658" y="1015680"/>
                </a:lnTo>
                <a:lnTo>
                  <a:pt x="2196852" y="926956"/>
                </a:lnTo>
                <a:lnTo>
                  <a:pt x="2179190" y="840537"/>
                </a:lnTo>
                <a:lnTo>
                  <a:pt x="2154956" y="756708"/>
                </a:lnTo>
                <a:lnTo>
                  <a:pt x="2124435" y="675754"/>
                </a:lnTo>
                <a:lnTo>
                  <a:pt x="2087912" y="597958"/>
                </a:lnTo>
                <a:lnTo>
                  <a:pt x="2045670" y="523607"/>
                </a:lnTo>
                <a:lnTo>
                  <a:pt x="1997995" y="452984"/>
                </a:lnTo>
                <a:lnTo>
                  <a:pt x="1952420" y="395516"/>
                </a:lnTo>
                <a:close/>
              </a:path>
            </a:pathLst>
          </a:custGeom>
          <a:solidFill>
            <a:srgbClr val="FFC000"/>
          </a:solidFill>
        </p:spPr>
        <p:txBody>
          <a:bodyPr wrap="square" lIns="0" tIns="0" rIns="0" bIns="0" rtlCol="0">
            <a:noAutofit/>
          </a:bodyPr>
          <a:lstStyle/>
          <a:p/>
        </p:txBody>
      </p:sp>
      <p:sp>
        <p:nvSpPr>
          <p:cNvPr id="31" name="object 31"/>
          <p:cNvSpPr txBox="1"/>
          <p:nvPr/>
        </p:nvSpPr>
        <p:spPr>
          <a:xfrm>
            <a:off x="4549880" y="3964087"/>
            <a:ext cx="1124585" cy="744220"/>
          </a:xfrm>
          <a:prstGeom prst="rect">
            <a:avLst/>
          </a:prstGeom>
        </p:spPr>
        <p:txBody>
          <a:bodyPr wrap="square" lIns="0" tIns="0" rIns="0" bIns="0" rtlCol="0" vert="horz">
            <a:noAutofit/>
          </a:bodyPr>
          <a:lstStyle/>
          <a:p>
            <a:pPr algn="ctr" marR="0">
              <a:lnSpc>
                <a:spcPct val="100000"/>
              </a:lnSpc>
            </a:pPr>
            <a:r>
              <a:rPr dirty="0" smtClean="0" sz="2400" spc="-20" b="1">
                <a:latin typeface="Microsoft YaHei"/>
                <a:cs typeface="Microsoft YaHei"/>
              </a:rPr>
              <a:t>108</a:t>
            </a:r>
            <a:r>
              <a:rPr dirty="0" smtClean="0" sz="2400" spc="0" b="1">
                <a:latin typeface="Microsoft YaHei"/>
                <a:cs typeface="Microsoft YaHei"/>
              </a:rPr>
              <a:t>年</a:t>
            </a:r>
            <a:endParaRPr sz="2400">
              <a:latin typeface="Microsoft YaHei"/>
              <a:cs typeface="Microsoft YaHei"/>
            </a:endParaRPr>
          </a:p>
          <a:p>
            <a:pPr algn="ctr">
              <a:lnSpc>
                <a:spcPct val="100000"/>
              </a:lnSpc>
            </a:pPr>
            <a:r>
              <a:rPr dirty="0" smtClean="0" sz="2400" spc="-25" b="1">
                <a:latin typeface="Microsoft YaHei"/>
                <a:cs typeface="Microsoft YaHei"/>
              </a:rPr>
              <a:t>8~11</a:t>
            </a:r>
            <a:r>
              <a:rPr dirty="0" smtClean="0" sz="2400" spc="0" b="1">
                <a:latin typeface="Microsoft YaHei"/>
                <a:cs typeface="Microsoft YaHei"/>
              </a:rPr>
              <a:t>月</a:t>
            </a:r>
            <a:endParaRPr sz="2400">
              <a:latin typeface="Microsoft YaHei"/>
              <a:cs typeface="Microsoft YaHei"/>
            </a:endParaRPr>
          </a:p>
        </p:txBody>
      </p:sp>
      <p:sp>
        <p:nvSpPr>
          <p:cNvPr id="32" name="object 32"/>
          <p:cNvSpPr/>
          <p:nvPr/>
        </p:nvSpPr>
        <p:spPr>
          <a:xfrm>
            <a:off x="8927989" y="2094332"/>
            <a:ext cx="2217000" cy="1953927"/>
          </a:xfrm>
          <a:custGeom>
            <a:avLst/>
            <a:gdLst/>
            <a:ahLst/>
            <a:cxnLst/>
            <a:rect l="l" t="t" r="r" b="b"/>
            <a:pathLst>
              <a:path w="2217000" h="1953927">
                <a:moveTo>
                  <a:pt x="1772384" y="0"/>
                </a:moveTo>
                <a:lnTo>
                  <a:pt x="1716759" y="4861"/>
                </a:lnTo>
                <a:lnTo>
                  <a:pt x="1662957" y="22743"/>
                </a:lnTo>
                <a:lnTo>
                  <a:pt x="1629270" y="42020"/>
                </a:lnTo>
                <a:lnTo>
                  <a:pt x="89559" y="1288651"/>
                </a:lnTo>
                <a:lnTo>
                  <a:pt x="61053" y="1315826"/>
                </a:lnTo>
                <a:lnTo>
                  <a:pt x="37894" y="1346395"/>
                </a:lnTo>
                <a:lnTo>
                  <a:pt x="13340" y="1397079"/>
                </a:lnTo>
                <a:lnTo>
                  <a:pt x="1229" y="1451457"/>
                </a:lnTo>
                <a:lnTo>
                  <a:pt x="0" y="1469995"/>
                </a:lnTo>
                <a:lnTo>
                  <a:pt x="189" y="1488593"/>
                </a:lnTo>
                <a:lnTo>
                  <a:pt x="9365" y="1543874"/>
                </a:lnTo>
                <a:lnTo>
                  <a:pt x="31644" y="1596542"/>
                </a:lnTo>
                <a:lnTo>
                  <a:pt x="53897" y="1629036"/>
                </a:lnTo>
                <a:lnTo>
                  <a:pt x="317168" y="1953927"/>
                </a:lnTo>
                <a:lnTo>
                  <a:pt x="2217000" y="414459"/>
                </a:lnTo>
                <a:lnTo>
                  <a:pt x="1953729" y="89555"/>
                </a:lnTo>
                <a:lnTo>
                  <a:pt x="1926553" y="61052"/>
                </a:lnTo>
                <a:lnTo>
                  <a:pt x="1895984" y="37895"/>
                </a:lnTo>
                <a:lnTo>
                  <a:pt x="1845300" y="13342"/>
                </a:lnTo>
                <a:lnTo>
                  <a:pt x="1790922" y="1229"/>
                </a:lnTo>
                <a:lnTo>
                  <a:pt x="1772384" y="0"/>
                </a:lnTo>
                <a:close/>
              </a:path>
            </a:pathLst>
          </a:custGeom>
          <a:solidFill>
            <a:srgbClr val="4D2070"/>
          </a:solidFill>
        </p:spPr>
        <p:txBody>
          <a:bodyPr wrap="square" lIns="0" tIns="0" rIns="0" bIns="0" rtlCol="0">
            <a:noAutofit/>
          </a:bodyPr>
          <a:lstStyle/>
          <a:p/>
        </p:txBody>
      </p:sp>
      <p:sp>
        <p:nvSpPr>
          <p:cNvPr id="33" name="object 33"/>
          <p:cNvSpPr/>
          <p:nvPr/>
        </p:nvSpPr>
        <p:spPr>
          <a:xfrm>
            <a:off x="9216418" y="2238740"/>
            <a:ext cx="1533192" cy="1477645"/>
          </a:xfrm>
          <a:prstGeom prst="rect">
            <a:avLst/>
          </a:prstGeom>
          <a:blipFill>
            <a:blip r:embed="rId13" cstate="print"/>
            <a:stretch>
              <a:fillRect/>
            </a:stretch>
          </a:blipFill>
        </p:spPr>
        <p:txBody>
          <a:bodyPr wrap="square" lIns="0" tIns="0" rIns="0" bIns="0" rtlCol="0">
            <a:noAutofit/>
          </a:bodyPr>
          <a:lstStyle/>
          <a:p/>
        </p:txBody>
      </p:sp>
      <p:sp>
        <p:nvSpPr>
          <p:cNvPr id="34" name="object 34"/>
          <p:cNvSpPr/>
          <p:nvPr/>
        </p:nvSpPr>
        <p:spPr>
          <a:xfrm>
            <a:off x="7217664" y="3128772"/>
            <a:ext cx="2430767" cy="2432303"/>
          </a:xfrm>
          <a:prstGeom prst="rect">
            <a:avLst/>
          </a:prstGeom>
          <a:blipFill>
            <a:blip r:embed="rId14" cstate="print"/>
            <a:stretch>
              <a:fillRect/>
            </a:stretch>
          </a:blipFill>
        </p:spPr>
        <p:txBody>
          <a:bodyPr wrap="square" lIns="0" tIns="0" rIns="0" bIns="0" rtlCol="0">
            <a:noAutofit/>
          </a:bodyPr>
          <a:lstStyle/>
          <a:p/>
        </p:txBody>
      </p:sp>
      <p:sp>
        <p:nvSpPr>
          <p:cNvPr id="35" name="object 35"/>
          <p:cNvSpPr/>
          <p:nvPr/>
        </p:nvSpPr>
        <p:spPr>
          <a:xfrm>
            <a:off x="7327392" y="3238500"/>
            <a:ext cx="2211324" cy="2212848"/>
          </a:xfrm>
          <a:custGeom>
            <a:avLst/>
            <a:gdLst/>
            <a:ahLst/>
            <a:cxnLst/>
            <a:rect l="l" t="t" r="r" b="b"/>
            <a:pathLst>
              <a:path w="2211324" h="2212848">
                <a:moveTo>
                  <a:pt x="1105662" y="0"/>
                </a:moveTo>
                <a:lnTo>
                  <a:pt x="1014980" y="3667"/>
                </a:lnTo>
                <a:lnTo>
                  <a:pt x="926317" y="14481"/>
                </a:lnTo>
                <a:lnTo>
                  <a:pt x="839958" y="32155"/>
                </a:lnTo>
                <a:lnTo>
                  <a:pt x="756186" y="56406"/>
                </a:lnTo>
                <a:lnTo>
                  <a:pt x="675287" y="86948"/>
                </a:lnTo>
                <a:lnTo>
                  <a:pt x="597546" y="123497"/>
                </a:lnTo>
                <a:lnTo>
                  <a:pt x="523245" y="165767"/>
                </a:lnTo>
                <a:lnTo>
                  <a:pt x="452671" y="213475"/>
                </a:lnTo>
                <a:lnTo>
                  <a:pt x="386108" y="266336"/>
                </a:lnTo>
                <a:lnTo>
                  <a:pt x="323840" y="324064"/>
                </a:lnTo>
                <a:lnTo>
                  <a:pt x="266152" y="386375"/>
                </a:lnTo>
                <a:lnTo>
                  <a:pt x="213328" y="452984"/>
                </a:lnTo>
                <a:lnTo>
                  <a:pt x="165653" y="523607"/>
                </a:lnTo>
                <a:lnTo>
                  <a:pt x="123411" y="597958"/>
                </a:lnTo>
                <a:lnTo>
                  <a:pt x="86888" y="675754"/>
                </a:lnTo>
                <a:lnTo>
                  <a:pt x="56367" y="756708"/>
                </a:lnTo>
                <a:lnTo>
                  <a:pt x="32133" y="840537"/>
                </a:lnTo>
                <a:lnTo>
                  <a:pt x="14471" y="926956"/>
                </a:lnTo>
                <a:lnTo>
                  <a:pt x="3665" y="1015680"/>
                </a:lnTo>
                <a:lnTo>
                  <a:pt x="0" y="1106424"/>
                </a:lnTo>
                <a:lnTo>
                  <a:pt x="3665" y="1197167"/>
                </a:lnTo>
                <a:lnTo>
                  <a:pt x="14471" y="1285891"/>
                </a:lnTo>
                <a:lnTo>
                  <a:pt x="32133" y="1372310"/>
                </a:lnTo>
                <a:lnTo>
                  <a:pt x="56367" y="1456139"/>
                </a:lnTo>
                <a:lnTo>
                  <a:pt x="86888" y="1537093"/>
                </a:lnTo>
                <a:lnTo>
                  <a:pt x="123411" y="1614889"/>
                </a:lnTo>
                <a:lnTo>
                  <a:pt x="165653" y="1689240"/>
                </a:lnTo>
                <a:lnTo>
                  <a:pt x="213328" y="1759863"/>
                </a:lnTo>
                <a:lnTo>
                  <a:pt x="266152" y="1826472"/>
                </a:lnTo>
                <a:lnTo>
                  <a:pt x="323840" y="1888783"/>
                </a:lnTo>
                <a:lnTo>
                  <a:pt x="386108" y="1946511"/>
                </a:lnTo>
                <a:lnTo>
                  <a:pt x="452671" y="1999372"/>
                </a:lnTo>
                <a:lnTo>
                  <a:pt x="523245" y="2047080"/>
                </a:lnTo>
                <a:lnTo>
                  <a:pt x="597546" y="2089350"/>
                </a:lnTo>
                <a:lnTo>
                  <a:pt x="675287" y="2125899"/>
                </a:lnTo>
                <a:lnTo>
                  <a:pt x="756186" y="2156441"/>
                </a:lnTo>
                <a:lnTo>
                  <a:pt x="839958" y="2180692"/>
                </a:lnTo>
                <a:lnTo>
                  <a:pt x="926317" y="2198366"/>
                </a:lnTo>
                <a:lnTo>
                  <a:pt x="1014980" y="2209180"/>
                </a:lnTo>
                <a:lnTo>
                  <a:pt x="1105662" y="2212848"/>
                </a:lnTo>
                <a:lnTo>
                  <a:pt x="1196343" y="2209180"/>
                </a:lnTo>
                <a:lnTo>
                  <a:pt x="1285006" y="2198366"/>
                </a:lnTo>
                <a:lnTo>
                  <a:pt x="1371365" y="2180692"/>
                </a:lnTo>
                <a:lnTo>
                  <a:pt x="1455137" y="2156441"/>
                </a:lnTo>
                <a:lnTo>
                  <a:pt x="1536036" y="2125899"/>
                </a:lnTo>
                <a:lnTo>
                  <a:pt x="1613777" y="2089350"/>
                </a:lnTo>
                <a:lnTo>
                  <a:pt x="1688078" y="2047080"/>
                </a:lnTo>
                <a:lnTo>
                  <a:pt x="1758652" y="1999372"/>
                </a:lnTo>
                <a:lnTo>
                  <a:pt x="1825215" y="1946511"/>
                </a:lnTo>
                <a:lnTo>
                  <a:pt x="1887483" y="1888783"/>
                </a:lnTo>
                <a:lnTo>
                  <a:pt x="1945171" y="1826472"/>
                </a:lnTo>
                <a:lnTo>
                  <a:pt x="1952420" y="1817331"/>
                </a:lnTo>
                <a:lnTo>
                  <a:pt x="1105662" y="1817331"/>
                </a:lnTo>
                <a:lnTo>
                  <a:pt x="1047419" y="1814975"/>
                </a:lnTo>
                <a:lnTo>
                  <a:pt x="990472" y="1808027"/>
                </a:lnTo>
                <a:lnTo>
                  <a:pt x="935006" y="1796670"/>
                </a:lnTo>
                <a:lnTo>
                  <a:pt x="881201" y="1781089"/>
                </a:lnTo>
                <a:lnTo>
                  <a:pt x="829241" y="1761464"/>
                </a:lnTo>
                <a:lnTo>
                  <a:pt x="779309" y="1737981"/>
                </a:lnTo>
                <a:lnTo>
                  <a:pt x="731588" y="1710820"/>
                </a:lnTo>
                <a:lnTo>
                  <a:pt x="686259" y="1680167"/>
                </a:lnTo>
                <a:lnTo>
                  <a:pt x="643507" y="1646202"/>
                </a:lnTo>
                <a:lnTo>
                  <a:pt x="603513" y="1609110"/>
                </a:lnTo>
                <a:lnTo>
                  <a:pt x="566461" y="1569073"/>
                </a:lnTo>
                <a:lnTo>
                  <a:pt x="532533" y="1526275"/>
                </a:lnTo>
                <a:lnTo>
                  <a:pt x="501912" y="1480898"/>
                </a:lnTo>
                <a:lnTo>
                  <a:pt x="474781" y="1433125"/>
                </a:lnTo>
                <a:lnTo>
                  <a:pt x="451323" y="1383140"/>
                </a:lnTo>
                <a:lnTo>
                  <a:pt x="431719" y="1331124"/>
                </a:lnTo>
                <a:lnTo>
                  <a:pt x="416154" y="1277262"/>
                </a:lnTo>
                <a:lnTo>
                  <a:pt x="404810" y="1221736"/>
                </a:lnTo>
                <a:lnTo>
                  <a:pt x="397870" y="1164729"/>
                </a:lnTo>
                <a:lnTo>
                  <a:pt x="395516" y="1106424"/>
                </a:lnTo>
                <a:lnTo>
                  <a:pt x="397870" y="1048118"/>
                </a:lnTo>
                <a:lnTo>
                  <a:pt x="404810" y="991111"/>
                </a:lnTo>
                <a:lnTo>
                  <a:pt x="416154" y="935585"/>
                </a:lnTo>
                <a:lnTo>
                  <a:pt x="431719" y="881723"/>
                </a:lnTo>
                <a:lnTo>
                  <a:pt x="451323" y="829707"/>
                </a:lnTo>
                <a:lnTo>
                  <a:pt x="474781" y="779722"/>
                </a:lnTo>
                <a:lnTo>
                  <a:pt x="501912" y="731949"/>
                </a:lnTo>
                <a:lnTo>
                  <a:pt x="532533" y="686572"/>
                </a:lnTo>
                <a:lnTo>
                  <a:pt x="566461" y="643774"/>
                </a:lnTo>
                <a:lnTo>
                  <a:pt x="603513" y="603737"/>
                </a:lnTo>
                <a:lnTo>
                  <a:pt x="643507" y="566645"/>
                </a:lnTo>
                <a:lnTo>
                  <a:pt x="686259" y="532680"/>
                </a:lnTo>
                <a:lnTo>
                  <a:pt x="731588" y="502027"/>
                </a:lnTo>
                <a:lnTo>
                  <a:pt x="779309" y="474866"/>
                </a:lnTo>
                <a:lnTo>
                  <a:pt x="829241" y="451383"/>
                </a:lnTo>
                <a:lnTo>
                  <a:pt x="881201" y="431758"/>
                </a:lnTo>
                <a:lnTo>
                  <a:pt x="935006" y="416177"/>
                </a:lnTo>
                <a:lnTo>
                  <a:pt x="990472" y="404820"/>
                </a:lnTo>
                <a:lnTo>
                  <a:pt x="1047419" y="397872"/>
                </a:lnTo>
                <a:lnTo>
                  <a:pt x="1105662" y="395516"/>
                </a:lnTo>
                <a:lnTo>
                  <a:pt x="1952420" y="395516"/>
                </a:lnTo>
                <a:lnTo>
                  <a:pt x="1945171" y="386375"/>
                </a:lnTo>
                <a:lnTo>
                  <a:pt x="1887483" y="324064"/>
                </a:lnTo>
                <a:lnTo>
                  <a:pt x="1825215" y="266336"/>
                </a:lnTo>
                <a:lnTo>
                  <a:pt x="1758652" y="213475"/>
                </a:lnTo>
                <a:lnTo>
                  <a:pt x="1688078" y="165767"/>
                </a:lnTo>
                <a:lnTo>
                  <a:pt x="1613777" y="123497"/>
                </a:lnTo>
                <a:lnTo>
                  <a:pt x="1536036" y="86948"/>
                </a:lnTo>
                <a:lnTo>
                  <a:pt x="1455137" y="56406"/>
                </a:lnTo>
                <a:lnTo>
                  <a:pt x="1371365" y="32155"/>
                </a:lnTo>
                <a:lnTo>
                  <a:pt x="1285006" y="14481"/>
                </a:lnTo>
                <a:lnTo>
                  <a:pt x="1196343" y="3667"/>
                </a:lnTo>
                <a:lnTo>
                  <a:pt x="1105662" y="0"/>
                </a:lnTo>
                <a:close/>
              </a:path>
              <a:path w="2211324" h="2212848">
                <a:moveTo>
                  <a:pt x="1952420" y="395516"/>
                </a:moveTo>
                <a:lnTo>
                  <a:pt x="1105662" y="395516"/>
                </a:lnTo>
                <a:lnTo>
                  <a:pt x="1163904" y="397872"/>
                </a:lnTo>
                <a:lnTo>
                  <a:pt x="1220851" y="404820"/>
                </a:lnTo>
                <a:lnTo>
                  <a:pt x="1276317" y="416177"/>
                </a:lnTo>
                <a:lnTo>
                  <a:pt x="1330122" y="431758"/>
                </a:lnTo>
                <a:lnTo>
                  <a:pt x="1382082" y="451383"/>
                </a:lnTo>
                <a:lnTo>
                  <a:pt x="1432014" y="474866"/>
                </a:lnTo>
                <a:lnTo>
                  <a:pt x="1479735" y="502027"/>
                </a:lnTo>
                <a:lnTo>
                  <a:pt x="1525064" y="532680"/>
                </a:lnTo>
                <a:lnTo>
                  <a:pt x="1567816" y="566645"/>
                </a:lnTo>
                <a:lnTo>
                  <a:pt x="1607810" y="603737"/>
                </a:lnTo>
                <a:lnTo>
                  <a:pt x="1644862" y="643774"/>
                </a:lnTo>
                <a:lnTo>
                  <a:pt x="1678790" y="686572"/>
                </a:lnTo>
                <a:lnTo>
                  <a:pt x="1709411" y="731949"/>
                </a:lnTo>
                <a:lnTo>
                  <a:pt x="1736542" y="779722"/>
                </a:lnTo>
                <a:lnTo>
                  <a:pt x="1760000" y="829707"/>
                </a:lnTo>
                <a:lnTo>
                  <a:pt x="1779604" y="881723"/>
                </a:lnTo>
                <a:lnTo>
                  <a:pt x="1795169" y="935585"/>
                </a:lnTo>
                <a:lnTo>
                  <a:pt x="1806513" y="991111"/>
                </a:lnTo>
                <a:lnTo>
                  <a:pt x="1813453" y="1048118"/>
                </a:lnTo>
                <a:lnTo>
                  <a:pt x="1815807" y="1106424"/>
                </a:lnTo>
                <a:lnTo>
                  <a:pt x="1813453" y="1164729"/>
                </a:lnTo>
                <a:lnTo>
                  <a:pt x="1806513" y="1221736"/>
                </a:lnTo>
                <a:lnTo>
                  <a:pt x="1795169" y="1277262"/>
                </a:lnTo>
                <a:lnTo>
                  <a:pt x="1779604" y="1331124"/>
                </a:lnTo>
                <a:lnTo>
                  <a:pt x="1760000" y="1383140"/>
                </a:lnTo>
                <a:lnTo>
                  <a:pt x="1736542" y="1433125"/>
                </a:lnTo>
                <a:lnTo>
                  <a:pt x="1709411" y="1480898"/>
                </a:lnTo>
                <a:lnTo>
                  <a:pt x="1678790" y="1526275"/>
                </a:lnTo>
                <a:lnTo>
                  <a:pt x="1644862" y="1569073"/>
                </a:lnTo>
                <a:lnTo>
                  <a:pt x="1607810" y="1609110"/>
                </a:lnTo>
                <a:lnTo>
                  <a:pt x="1567816" y="1646202"/>
                </a:lnTo>
                <a:lnTo>
                  <a:pt x="1525064" y="1680167"/>
                </a:lnTo>
                <a:lnTo>
                  <a:pt x="1479735" y="1710820"/>
                </a:lnTo>
                <a:lnTo>
                  <a:pt x="1432014" y="1737981"/>
                </a:lnTo>
                <a:lnTo>
                  <a:pt x="1382082" y="1761464"/>
                </a:lnTo>
                <a:lnTo>
                  <a:pt x="1330122" y="1781089"/>
                </a:lnTo>
                <a:lnTo>
                  <a:pt x="1276317" y="1796670"/>
                </a:lnTo>
                <a:lnTo>
                  <a:pt x="1220851" y="1808027"/>
                </a:lnTo>
                <a:lnTo>
                  <a:pt x="1163904" y="1814975"/>
                </a:lnTo>
                <a:lnTo>
                  <a:pt x="1105662" y="1817331"/>
                </a:lnTo>
                <a:lnTo>
                  <a:pt x="1952420" y="1817331"/>
                </a:lnTo>
                <a:lnTo>
                  <a:pt x="1997995" y="1759863"/>
                </a:lnTo>
                <a:lnTo>
                  <a:pt x="2045670" y="1689240"/>
                </a:lnTo>
                <a:lnTo>
                  <a:pt x="2087912" y="1614889"/>
                </a:lnTo>
                <a:lnTo>
                  <a:pt x="2124435" y="1537093"/>
                </a:lnTo>
                <a:lnTo>
                  <a:pt x="2154956" y="1456139"/>
                </a:lnTo>
                <a:lnTo>
                  <a:pt x="2179190" y="1372310"/>
                </a:lnTo>
                <a:lnTo>
                  <a:pt x="2196852" y="1285891"/>
                </a:lnTo>
                <a:lnTo>
                  <a:pt x="2207658" y="1197167"/>
                </a:lnTo>
                <a:lnTo>
                  <a:pt x="2211324" y="1106424"/>
                </a:lnTo>
                <a:lnTo>
                  <a:pt x="2207658" y="1015680"/>
                </a:lnTo>
                <a:lnTo>
                  <a:pt x="2196852" y="926956"/>
                </a:lnTo>
                <a:lnTo>
                  <a:pt x="2179190" y="840537"/>
                </a:lnTo>
                <a:lnTo>
                  <a:pt x="2154956" y="756708"/>
                </a:lnTo>
                <a:lnTo>
                  <a:pt x="2124435" y="675754"/>
                </a:lnTo>
                <a:lnTo>
                  <a:pt x="2087912" y="597958"/>
                </a:lnTo>
                <a:lnTo>
                  <a:pt x="2045670" y="523607"/>
                </a:lnTo>
                <a:lnTo>
                  <a:pt x="1997995" y="452984"/>
                </a:lnTo>
                <a:lnTo>
                  <a:pt x="1952420" y="395516"/>
                </a:lnTo>
                <a:close/>
              </a:path>
            </a:pathLst>
          </a:custGeom>
          <a:solidFill>
            <a:srgbClr val="7030A0"/>
          </a:solidFill>
        </p:spPr>
        <p:txBody>
          <a:bodyPr wrap="square" lIns="0" tIns="0" rIns="0" bIns="0" rtlCol="0">
            <a:noAutofit/>
          </a:bodyPr>
          <a:lstStyle/>
          <a:p/>
        </p:txBody>
      </p:sp>
      <p:sp>
        <p:nvSpPr>
          <p:cNvPr id="36" name="object 36"/>
          <p:cNvSpPr txBox="1"/>
          <p:nvPr/>
        </p:nvSpPr>
        <p:spPr>
          <a:xfrm>
            <a:off x="7986797" y="3964087"/>
            <a:ext cx="892810" cy="744220"/>
          </a:xfrm>
          <a:prstGeom prst="rect">
            <a:avLst/>
          </a:prstGeom>
        </p:spPr>
        <p:txBody>
          <a:bodyPr wrap="square" lIns="0" tIns="0" rIns="0" bIns="0" rtlCol="0" vert="horz">
            <a:noAutofit/>
          </a:bodyPr>
          <a:lstStyle/>
          <a:p>
            <a:pPr algn="ctr">
              <a:lnSpc>
                <a:spcPct val="100000"/>
              </a:lnSpc>
            </a:pPr>
            <a:r>
              <a:rPr dirty="0" smtClean="0" sz="2400" spc="-20" b="1">
                <a:latin typeface="Microsoft YaHei"/>
                <a:cs typeface="Microsoft YaHei"/>
              </a:rPr>
              <a:t>109</a:t>
            </a:r>
            <a:r>
              <a:rPr dirty="0" smtClean="0" sz="2400" spc="0" b="1">
                <a:latin typeface="Microsoft YaHei"/>
                <a:cs typeface="Microsoft YaHei"/>
              </a:rPr>
              <a:t>年</a:t>
            </a:r>
            <a:endParaRPr sz="2400">
              <a:latin typeface="Microsoft YaHei"/>
              <a:cs typeface="Microsoft YaHei"/>
            </a:endParaRPr>
          </a:p>
          <a:p>
            <a:pPr algn="ctr" marR="0">
              <a:lnSpc>
                <a:spcPct val="100000"/>
              </a:lnSpc>
            </a:pPr>
            <a:r>
              <a:rPr dirty="0" smtClean="0" sz="2400" spc="-20" b="1">
                <a:latin typeface="Microsoft YaHei"/>
                <a:cs typeface="Microsoft YaHei"/>
              </a:rPr>
              <a:t>4</a:t>
            </a:r>
            <a:r>
              <a:rPr dirty="0" smtClean="0" sz="2400" spc="0" b="1">
                <a:latin typeface="Microsoft YaHei"/>
                <a:cs typeface="Microsoft YaHei"/>
              </a:rPr>
              <a:t>月</a:t>
            </a:r>
            <a:endParaRPr sz="2400">
              <a:latin typeface="Microsoft YaHei"/>
              <a:cs typeface="Microsoft YaHei"/>
            </a:endParaRPr>
          </a:p>
        </p:txBody>
      </p:sp>
      <p:sp>
        <p:nvSpPr>
          <p:cNvPr id="37" name="object 37"/>
          <p:cNvSpPr txBox="1"/>
          <p:nvPr/>
        </p:nvSpPr>
        <p:spPr>
          <a:xfrm>
            <a:off x="7784841" y="5577615"/>
            <a:ext cx="3735070" cy="1109980"/>
          </a:xfrm>
          <a:prstGeom prst="rect">
            <a:avLst/>
          </a:prstGeom>
        </p:spPr>
        <p:txBody>
          <a:bodyPr wrap="square" lIns="0" tIns="0" rIns="0" bIns="0" rtlCol="0" vert="horz">
            <a:noAutofit/>
          </a:bodyPr>
          <a:lstStyle/>
          <a:p>
            <a:pPr marL="12700" marR="12700" indent="635">
              <a:lnSpc>
                <a:spcPct val="100000"/>
              </a:lnSpc>
            </a:pPr>
            <a:r>
              <a:rPr dirty="0" smtClean="0" sz="1800" spc="20" b="1">
                <a:latin typeface="Microsoft YaHei"/>
                <a:cs typeface="Microsoft YaHei"/>
              </a:rPr>
              <a:t>補充</a:t>
            </a:r>
            <a:r>
              <a:rPr dirty="0" smtClean="0" sz="1800" spc="35" b="1">
                <a:latin typeface="Microsoft YaHei"/>
                <a:cs typeface="Microsoft YaHei"/>
              </a:rPr>
              <a:t>公</a:t>
            </a:r>
            <a:r>
              <a:rPr dirty="0" smtClean="0" sz="1800" spc="20" b="1">
                <a:latin typeface="Microsoft YaHei"/>
                <a:cs typeface="Microsoft YaHei"/>
              </a:rPr>
              <a:t>布</a:t>
            </a:r>
            <a:r>
              <a:rPr dirty="0" smtClean="0" sz="1800" spc="35" b="1">
                <a:latin typeface="Microsoft YaHei"/>
                <a:cs typeface="Microsoft YaHei"/>
              </a:rPr>
              <a:t>全國</a:t>
            </a:r>
            <a:r>
              <a:rPr dirty="0" smtClean="0" sz="1800" spc="20" b="1">
                <a:latin typeface="Microsoft YaHei"/>
                <a:cs typeface="Microsoft YaHei"/>
              </a:rPr>
              <a:t>各</a:t>
            </a:r>
            <a:r>
              <a:rPr dirty="0" smtClean="0" sz="1800" spc="25" b="1">
                <a:latin typeface="Microsoft YaHei"/>
                <a:cs typeface="Microsoft YaHei"/>
              </a:rPr>
              <a:t>校</a:t>
            </a:r>
            <a:r>
              <a:rPr dirty="0" smtClean="0" sz="1800" spc="35" b="1">
                <a:latin typeface="Microsoft YaHei"/>
                <a:cs typeface="Microsoft YaHei"/>
              </a:rPr>
              <a:t>系</a:t>
            </a:r>
            <a:r>
              <a:rPr dirty="0" smtClean="0" sz="1800" spc="20" b="1">
                <a:latin typeface="Microsoft YaHei"/>
                <a:cs typeface="Microsoft YaHei"/>
              </a:rPr>
              <a:t>「</a:t>
            </a:r>
            <a:r>
              <a:rPr dirty="0" smtClean="0" sz="1800" spc="35" b="1">
                <a:latin typeface="Microsoft YaHei"/>
                <a:cs typeface="Microsoft YaHei"/>
              </a:rPr>
              <a:t>學習</a:t>
            </a:r>
            <a:r>
              <a:rPr dirty="0" smtClean="0" sz="1800" spc="20" b="1">
                <a:latin typeface="Microsoft YaHei"/>
                <a:cs typeface="Microsoft YaHei"/>
              </a:rPr>
              <a:t>歷</a:t>
            </a:r>
            <a:r>
              <a:rPr dirty="0" smtClean="0" sz="1800" spc="20" b="1">
                <a:latin typeface="Microsoft YaHei"/>
                <a:cs typeface="Microsoft YaHei"/>
              </a:rPr>
              <a:t>程</a:t>
            </a:r>
            <a:r>
              <a:rPr dirty="0" smtClean="0" sz="1800" spc="0" b="1">
                <a:latin typeface="Microsoft YaHei"/>
                <a:cs typeface="Microsoft YaHei"/>
              </a:rPr>
              <a:t>」</a:t>
            </a:r>
            <a:r>
              <a:rPr dirty="0" smtClean="0" sz="1800" spc="0" b="1">
                <a:latin typeface="Microsoft YaHei"/>
                <a:cs typeface="Microsoft YaHei"/>
              </a:rPr>
              <a:t> </a:t>
            </a:r>
            <a:r>
              <a:rPr dirty="0" smtClean="0" sz="1800" spc="55" b="1">
                <a:latin typeface="Microsoft YaHei"/>
                <a:cs typeface="Microsoft YaHei"/>
              </a:rPr>
              <a:t>備註</a:t>
            </a:r>
            <a:r>
              <a:rPr dirty="0" smtClean="0" sz="1800" spc="45" b="1">
                <a:latin typeface="Microsoft YaHei"/>
                <a:cs typeface="Microsoft YaHei"/>
              </a:rPr>
              <a:t>、</a:t>
            </a:r>
            <a:r>
              <a:rPr dirty="0" smtClean="0" sz="1800" spc="55" b="1">
                <a:latin typeface="Microsoft YaHei"/>
                <a:cs typeface="Microsoft YaHei"/>
              </a:rPr>
              <a:t>自傳</a:t>
            </a:r>
            <a:r>
              <a:rPr dirty="0" smtClean="0" sz="1800" spc="30" b="1">
                <a:latin typeface="Microsoft YaHei"/>
                <a:cs typeface="Microsoft YaHei"/>
              </a:rPr>
              <a:t>(</a:t>
            </a:r>
            <a:r>
              <a:rPr dirty="0" smtClean="0" sz="1800" spc="45" b="1">
                <a:latin typeface="Microsoft YaHei"/>
                <a:cs typeface="Microsoft YaHei"/>
              </a:rPr>
              <a:t>含學習</a:t>
            </a:r>
            <a:r>
              <a:rPr dirty="0" smtClean="0" sz="1800" spc="60" b="1">
                <a:latin typeface="Microsoft YaHei"/>
                <a:cs typeface="Microsoft YaHei"/>
              </a:rPr>
              <a:t>歷</a:t>
            </a:r>
            <a:r>
              <a:rPr dirty="0" smtClean="0" sz="1800" spc="45" b="1">
                <a:latin typeface="Microsoft YaHei"/>
                <a:cs typeface="Microsoft YaHei"/>
              </a:rPr>
              <a:t>程</a:t>
            </a:r>
            <a:r>
              <a:rPr dirty="0" smtClean="0" sz="1800" spc="60" b="1">
                <a:latin typeface="Microsoft YaHei"/>
                <a:cs typeface="Microsoft YaHei"/>
              </a:rPr>
              <a:t>自</a:t>
            </a:r>
            <a:r>
              <a:rPr dirty="0" smtClean="0" sz="1800" spc="55" b="1">
                <a:latin typeface="Microsoft YaHei"/>
                <a:cs typeface="Microsoft YaHei"/>
              </a:rPr>
              <a:t>述</a:t>
            </a:r>
            <a:r>
              <a:rPr dirty="0" smtClean="0" sz="1800" spc="40" b="1">
                <a:latin typeface="Microsoft YaHei"/>
                <a:cs typeface="Microsoft YaHei"/>
              </a:rPr>
              <a:t>)</a:t>
            </a:r>
            <a:r>
              <a:rPr dirty="0" smtClean="0" sz="1800" spc="45" b="1">
                <a:latin typeface="Microsoft YaHei"/>
                <a:cs typeface="Microsoft YaHei"/>
              </a:rPr>
              <a:t>及讀</a:t>
            </a:r>
            <a:r>
              <a:rPr dirty="0" smtClean="0" sz="1800" spc="45" b="1">
                <a:latin typeface="Microsoft YaHei"/>
                <a:cs typeface="Microsoft YaHei"/>
              </a:rPr>
              <a:t> </a:t>
            </a:r>
            <a:r>
              <a:rPr dirty="0" smtClean="0" sz="1800" spc="20" b="1">
                <a:latin typeface="Microsoft YaHei"/>
                <a:cs typeface="Microsoft YaHei"/>
              </a:rPr>
              <a:t>書計</a:t>
            </a:r>
            <a:r>
              <a:rPr dirty="0" smtClean="0" sz="1800" spc="35" b="1">
                <a:latin typeface="Microsoft YaHei"/>
                <a:cs typeface="Microsoft YaHei"/>
              </a:rPr>
              <a:t>畫</a:t>
            </a:r>
            <a:r>
              <a:rPr dirty="0" smtClean="0" sz="1800" spc="20" b="1">
                <a:latin typeface="Microsoft YaHei"/>
                <a:cs typeface="Microsoft YaHei"/>
              </a:rPr>
              <a:t>與</a:t>
            </a:r>
            <a:r>
              <a:rPr dirty="0" smtClean="0" sz="1800" spc="35" b="1">
                <a:latin typeface="Microsoft YaHei"/>
                <a:cs typeface="Microsoft YaHei"/>
              </a:rPr>
              <a:t>「其</a:t>
            </a:r>
            <a:r>
              <a:rPr dirty="0" smtClean="0" sz="1800" spc="20" b="1">
                <a:latin typeface="Microsoft YaHei"/>
                <a:cs typeface="Microsoft YaHei"/>
              </a:rPr>
              <a:t>他</a:t>
            </a:r>
            <a:r>
              <a:rPr dirty="0" smtClean="0" sz="1800" spc="20" b="1">
                <a:latin typeface="Microsoft YaHei"/>
                <a:cs typeface="Microsoft YaHei"/>
              </a:rPr>
              <a:t>」</a:t>
            </a:r>
            <a:r>
              <a:rPr dirty="0" smtClean="0" sz="1800" spc="35" b="1">
                <a:latin typeface="Microsoft YaHei"/>
                <a:cs typeface="Microsoft YaHei"/>
              </a:rPr>
              <a:t>等</a:t>
            </a:r>
            <a:r>
              <a:rPr dirty="0" smtClean="0" sz="1800" spc="20" b="1">
                <a:latin typeface="Microsoft YaHei"/>
                <a:cs typeface="Microsoft YaHei"/>
              </a:rPr>
              <a:t>欄</a:t>
            </a:r>
            <a:r>
              <a:rPr dirty="0" smtClean="0" sz="1800" spc="35" b="1">
                <a:latin typeface="Microsoft YaHei"/>
                <a:cs typeface="Microsoft YaHei"/>
              </a:rPr>
              <a:t>位說</a:t>
            </a:r>
            <a:r>
              <a:rPr dirty="0" smtClean="0" sz="1800" spc="20" b="1">
                <a:latin typeface="Microsoft YaHei"/>
                <a:cs typeface="Microsoft YaHei"/>
              </a:rPr>
              <a:t>明</a:t>
            </a:r>
            <a:r>
              <a:rPr dirty="0" smtClean="0" sz="1800" spc="20" b="1">
                <a:latin typeface="Microsoft YaHei"/>
                <a:cs typeface="Microsoft YaHei"/>
              </a:rPr>
              <a:t>；</a:t>
            </a:r>
            <a:r>
              <a:rPr dirty="0" smtClean="0" sz="1800" spc="0" b="1">
                <a:solidFill>
                  <a:srgbClr val="FF0000"/>
                </a:solidFill>
                <a:latin typeface="Microsoft YaHei"/>
                <a:cs typeface="Microsoft YaHei"/>
              </a:rPr>
              <a:t>另</a:t>
            </a:r>
            <a:r>
              <a:rPr dirty="0" smtClean="0" sz="1800" spc="0" b="1">
                <a:solidFill>
                  <a:srgbClr val="FF0000"/>
                </a:solidFill>
                <a:latin typeface="Microsoft YaHei"/>
                <a:cs typeface="Microsoft YaHei"/>
              </a:rPr>
              <a:t> 大學校院「參採考科」</a:t>
            </a:r>
            <a:r>
              <a:rPr dirty="0" smtClean="0" sz="1800" spc="-15" b="1">
                <a:solidFill>
                  <a:srgbClr val="FF0000"/>
                </a:solidFill>
                <a:latin typeface="Microsoft YaHei"/>
                <a:cs typeface="Microsoft YaHei"/>
              </a:rPr>
              <a:t>(</a:t>
            </a:r>
            <a:r>
              <a:rPr dirty="0" smtClean="0" sz="1800" spc="0" b="1">
                <a:solidFill>
                  <a:srgbClr val="FF0000"/>
                </a:solidFill>
                <a:latin typeface="Microsoft YaHei"/>
                <a:cs typeface="Microsoft YaHei"/>
              </a:rPr>
              <a:t>數學考科</a:t>
            </a:r>
            <a:r>
              <a:rPr dirty="0" smtClean="0" sz="1800" spc="-10" b="1">
                <a:solidFill>
                  <a:srgbClr val="FF0000"/>
                </a:solidFill>
                <a:latin typeface="Microsoft YaHei"/>
                <a:cs typeface="Microsoft YaHei"/>
              </a:rPr>
              <a:t>)</a:t>
            </a:r>
            <a:r>
              <a:rPr dirty="0" smtClean="0" sz="1800" spc="-10" b="1">
                <a:solidFill>
                  <a:srgbClr val="FF0000"/>
                </a:solidFill>
                <a:latin typeface="Microsoft YaHei"/>
                <a:cs typeface="Microsoft YaHei"/>
              </a:rPr>
              <a:t> </a:t>
            </a:r>
            <a:r>
              <a:rPr dirty="0" smtClean="0" sz="1800" spc="-265" b="1">
                <a:solidFill>
                  <a:srgbClr val="FF0000"/>
                </a:solidFill>
                <a:latin typeface="Microsoft YaHei"/>
                <a:cs typeface="Microsoft YaHei"/>
              </a:rPr>
              <a:t> </a:t>
            </a:r>
            <a:r>
              <a:rPr dirty="0" smtClean="0" sz="1800" spc="0" b="1">
                <a:latin typeface="Microsoft YaHei"/>
                <a:cs typeface="Microsoft YaHei"/>
              </a:rPr>
              <a:t>。</a:t>
            </a:r>
            <a:endParaRPr sz="1800">
              <a:latin typeface="Microsoft YaHei"/>
              <a:cs typeface="Microsoft YaHei"/>
            </a:endParaRPr>
          </a:p>
        </p:txBody>
      </p:sp>
      <p:sp>
        <p:nvSpPr>
          <p:cNvPr id="38" name="object 38"/>
          <p:cNvSpPr txBox="1"/>
          <p:nvPr/>
        </p:nvSpPr>
        <p:spPr>
          <a:xfrm>
            <a:off x="310535" y="5612819"/>
            <a:ext cx="2974340" cy="1109980"/>
          </a:xfrm>
          <a:prstGeom prst="rect">
            <a:avLst/>
          </a:prstGeom>
        </p:spPr>
        <p:txBody>
          <a:bodyPr wrap="square" lIns="0" tIns="0" rIns="0" bIns="0" rtlCol="0" vert="horz">
            <a:noAutofit/>
          </a:bodyPr>
          <a:lstStyle/>
          <a:p>
            <a:pPr algn="just" marL="12700" marR="12700" indent="0">
              <a:lnSpc>
                <a:spcPct val="100000"/>
              </a:lnSpc>
            </a:pPr>
            <a:r>
              <a:rPr dirty="0" smtClean="0" sz="1800" spc="130" b="1">
                <a:latin typeface="Microsoft YaHei"/>
                <a:cs typeface="Microsoft YaHei"/>
              </a:rPr>
              <a:t>研訂大</a:t>
            </a:r>
            <a:r>
              <a:rPr dirty="0" smtClean="0" sz="1800" spc="140" b="1">
                <a:latin typeface="Microsoft YaHei"/>
                <a:cs typeface="Microsoft YaHei"/>
              </a:rPr>
              <a:t>專</a:t>
            </a:r>
            <a:r>
              <a:rPr dirty="0" smtClean="0" sz="1800" spc="130" b="1">
                <a:latin typeface="Microsoft YaHei"/>
                <a:cs typeface="Microsoft YaHei"/>
              </a:rPr>
              <a:t>校</a:t>
            </a:r>
            <a:r>
              <a:rPr dirty="0" smtClean="0" sz="1800" spc="145" b="1">
                <a:latin typeface="Microsoft YaHei"/>
                <a:cs typeface="Microsoft YaHei"/>
              </a:rPr>
              <a:t>院</a:t>
            </a:r>
            <a:r>
              <a:rPr dirty="0" smtClean="0" sz="1800" spc="130" b="1">
                <a:latin typeface="Microsoft YaHei"/>
                <a:cs typeface="Microsoft YaHei"/>
              </a:rPr>
              <a:t>招生參</a:t>
            </a:r>
            <a:r>
              <a:rPr dirty="0" smtClean="0" sz="1800" spc="140" b="1">
                <a:latin typeface="Microsoft YaHei"/>
                <a:cs typeface="Microsoft YaHei"/>
              </a:rPr>
              <a:t>採</a:t>
            </a:r>
            <a:r>
              <a:rPr dirty="0" smtClean="0" sz="1800" spc="130" b="1">
                <a:latin typeface="Microsoft YaHei"/>
                <a:cs typeface="Microsoft YaHei"/>
              </a:rPr>
              <a:t>學習</a:t>
            </a:r>
            <a:r>
              <a:rPr dirty="0" smtClean="0" sz="1800" spc="130" b="1">
                <a:latin typeface="Microsoft YaHei"/>
                <a:cs typeface="Microsoft YaHei"/>
              </a:rPr>
              <a:t> 歷程內</a:t>
            </a:r>
            <a:r>
              <a:rPr dirty="0" smtClean="0" sz="1800" spc="140" b="1">
                <a:latin typeface="Microsoft YaHei"/>
                <a:cs typeface="Microsoft YaHei"/>
              </a:rPr>
              <a:t>容</a:t>
            </a:r>
            <a:r>
              <a:rPr dirty="0" smtClean="0" sz="1800" spc="130" b="1">
                <a:latin typeface="Microsoft YaHei"/>
                <a:cs typeface="Microsoft YaHei"/>
              </a:rPr>
              <a:t>之</a:t>
            </a:r>
            <a:r>
              <a:rPr dirty="0" smtClean="0" sz="1800" spc="140" b="1">
                <a:latin typeface="Microsoft YaHei"/>
                <a:cs typeface="Microsoft YaHei"/>
              </a:rPr>
              <a:t>結</a:t>
            </a:r>
            <a:r>
              <a:rPr dirty="0" smtClean="0" sz="1800" spc="130" b="1">
                <a:latin typeface="Microsoft YaHei"/>
                <a:cs typeface="Microsoft YaHei"/>
              </a:rPr>
              <a:t>構化表</a:t>
            </a:r>
            <a:r>
              <a:rPr dirty="0" smtClean="0" sz="1800" spc="140" b="1">
                <a:latin typeface="Microsoft YaHei"/>
                <a:cs typeface="Microsoft YaHei"/>
              </a:rPr>
              <a:t>格</a:t>
            </a:r>
            <a:r>
              <a:rPr dirty="0" smtClean="0" sz="1800" spc="130" b="1">
                <a:latin typeface="Microsoft YaHei"/>
                <a:cs typeface="Microsoft YaHei"/>
              </a:rPr>
              <a:t>暨敘</a:t>
            </a:r>
            <a:r>
              <a:rPr dirty="0" smtClean="0" sz="1800" spc="130" b="1">
                <a:latin typeface="Microsoft YaHei"/>
                <a:cs typeface="Microsoft YaHei"/>
              </a:rPr>
              <a:t> 寫範例</a:t>
            </a:r>
            <a:r>
              <a:rPr dirty="0" smtClean="0" sz="1800" spc="140" b="1">
                <a:latin typeface="Microsoft YaHei"/>
                <a:cs typeface="Microsoft YaHei"/>
              </a:rPr>
              <a:t>；</a:t>
            </a:r>
            <a:r>
              <a:rPr dirty="0" smtClean="0" sz="1800" spc="130" b="1">
                <a:latin typeface="Microsoft YaHei"/>
                <a:cs typeface="Microsoft YaHei"/>
              </a:rPr>
              <a:t>向</a:t>
            </a:r>
            <a:r>
              <a:rPr dirty="0" smtClean="0" sz="1800" spc="140" b="1">
                <a:latin typeface="Microsoft YaHei"/>
                <a:cs typeface="Microsoft YaHei"/>
              </a:rPr>
              <a:t>各</a:t>
            </a:r>
            <a:r>
              <a:rPr dirty="0" smtClean="0" sz="1800" spc="130" b="1">
                <a:latin typeface="Microsoft YaHei"/>
                <a:cs typeface="Microsoft YaHei"/>
              </a:rPr>
              <a:t>大專校</a:t>
            </a:r>
            <a:r>
              <a:rPr dirty="0" smtClean="0" sz="1800" spc="140" b="1">
                <a:latin typeface="Microsoft YaHei"/>
                <a:cs typeface="Microsoft YaHei"/>
              </a:rPr>
              <a:t>院</a:t>
            </a:r>
            <a:r>
              <a:rPr dirty="0" smtClean="0" sz="1800" spc="130" b="1">
                <a:latin typeface="Microsoft YaHei"/>
                <a:cs typeface="Microsoft YaHei"/>
              </a:rPr>
              <a:t>校系</a:t>
            </a:r>
            <a:r>
              <a:rPr dirty="0" smtClean="0" sz="1800" spc="130" b="1">
                <a:latin typeface="Microsoft YaHei"/>
                <a:cs typeface="Microsoft YaHei"/>
              </a:rPr>
              <a:t> </a:t>
            </a:r>
            <a:r>
              <a:rPr dirty="0" smtClean="0" sz="1800" spc="0" b="1">
                <a:latin typeface="Microsoft YaHei"/>
                <a:cs typeface="Microsoft YaHei"/>
              </a:rPr>
              <a:t>進行調查</a:t>
            </a:r>
            <a:endParaRPr sz="1800">
              <a:latin typeface="Microsoft YaHei"/>
              <a:cs typeface="Microsoft YaHei"/>
            </a:endParaRPr>
          </a:p>
        </p:txBody>
      </p:sp>
      <p:sp>
        <p:nvSpPr>
          <p:cNvPr id="39" name="object 39"/>
          <p:cNvSpPr txBox="1"/>
          <p:nvPr/>
        </p:nvSpPr>
        <p:spPr>
          <a:xfrm>
            <a:off x="4084264" y="5577615"/>
            <a:ext cx="2974340" cy="561340"/>
          </a:xfrm>
          <a:prstGeom prst="rect">
            <a:avLst/>
          </a:prstGeom>
        </p:spPr>
        <p:txBody>
          <a:bodyPr wrap="square" lIns="0" tIns="0" rIns="0" bIns="0" rtlCol="0" vert="horz">
            <a:noAutofit/>
          </a:bodyPr>
          <a:lstStyle/>
          <a:p>
            <a:pPr marL="12700" marR="12700">
              <a:lnSpc>
                <a:spcPct val="100000"/>
              </a:lnSpc>
            </a:pPr>
            <a:r>
              <a:rPr dirty="0" smtClean="0" sz="1800" spc="130" b="1">
                <a:latin typeface="Microsoft YaHei"/>
                <a:cs typeface="Microsoft YaHei"/>
              </a:rPr>
              <a:t>公布全</a:t>
            </a:r>
            <a:r>
              <a:rPr dirty="0" smtClean="0" sz="1800" spc="140" b="1">
                <a:latin typeface="Microsoft YaHei"/>
                <a:cs typeface="Microsoft YaHei"/>
              </a:rPr>
              <a:t>國</a:t>
            </a:r>
            <a:r>
              <a:rPr dirty="0" smtClean="0" sz="1800" spc="130" b="1">
                <a:latin typeface="Microsoft YaHei"/>
                <a:cs typeface="Microsoft YaHei"/>
              </a:rPr>
              <a:t>各</a:t>
            </a:r>
            <a:r>
              <a:rPr dirty="0" smtClean="0" sz="1800" spc="140" b="1">
                <a:latin typeface="Microsoft YaHei"/>
                <a:cs typeface="Microsoft YaHei"/>
              </a:rPr>
              <a:t>校</a:t>
            </a:r>
            <a:r>
              <a:rPr dirty="0" smtClean="0" sz="1800" spc="130" b="1">
                <a:latin typeface="Microsoft YaHei"/>
                <a:cs typeface="Microsoft YaHei"/>
              </a:rPr>
              <a:t>系研訂</a:t>
            </a:r>
            <a:r>
              <a:rPr dirty="0" smtClean="0" sz="1800" spc="145" b="1">
                <a:latin typeface="Microsoft YaHei"/>
                <a:cs typeface="Microsoft YaHei"/>
              </a:rPr>
              <a:t>「</a:t>
            </a:r>
            <a:r>
              <a:rPr dirty="0" smtClean="0" sz="1800" spc="130" b="1">
                <a:latin typeface="Microsoft YaHei"/>
                <a:cs typeface="Microsoft YaHei"/>
              </a:rPr>
              <a:t>學習</a:t>
            </a:r>
            <a:r>
              <a:rPr dirty="0" smtClean="0" sz="1800" spc="130" b="1">
                <a:latin typeface="Microsoft YaHei"/>
                <a:cs typeface="Microsoft YaHei"/>
              </a:rPr>
              <a:t> </a:t>
            </a:r>
            <a:r>
              <a:rPr dirty="0" smtClean="0" sz="1800" spc="0" b="1">
                <a:latin typeface="Microsoft YaHei"/>
                <a:cs typeface="Microsoft YaHei"/>
              </a:rPr>
              <a:t>歷程」審查重點涵蓋範圍 </a:t>
            </a:r>
            <a:r>
              <a:rPr dirty="0" smtClean="0" sz="1800" spc="0">
                <a:latin typeface="Microsoft YaHei"/>
                <a:cs typeface="Microsoft YaHei"/>
              </a:rPr>
              <a:t>。</a:t>
            </a:r>
            <a:endParaRPr sz="1800">
              <a:latin typeface="Microsoft YaHei"/>
              <a:cs typeface="Microsoft YaHei"/>
            </a:endParaRPr>
          </a:p>
        </p:txBody>
      </p:sp>
      <p:sp>
        <p:nvSpPr>
          <p:cNvPr id="40" name="object 40"/>
          <p:cNvSpPr/>
          <p:nvPr/>
        </p:nvSpPr>
        <p:spPr>
          <a:xfrm>
            <a:off x="9729147" y="2489945"/>
            <a:ext cx="1679240" cy="1426972"/>
          </a:xfrm>
          <a:prstGeom prst="rect">
            <a:avLst/>
          </a:prstGeom>
          <a:blipFill>
            <a:blip r:embed="rId15" cstate="print"/>
            <a:stretch>
              <a:fillRect/>
            </a:stretch>
          </a:blipFill>
        </p:spPr>
        <p:txBody>
          <a:bodyPr wrap="square" lIns="0" tIns="0" rIns="0" bIns="0" rtlCol="0">
            <a:noAutofit/>
          </a:bodyPr>
          <a:lstStyle/>
          <a:p/>
        </p:txBody>
      </p:sp>
      <p:sp>
        <p:nvSpPr>
          <p:cNvPr id="41" name="object 41"/>
          <p:cNvSpPr txBox="1"/>
          <p:nvPr/>
        </p:nvSpPr>
        <p:spPr>
          <a:xfrm>
            <a:off x="10261600" y="63500"/>
            <a:ext cx="1930400" cy="1219200"/>
          </a:xfrm>
          <a:prstGeom prst="rect">
            <a:avLst/>
          </a:prstGeom>
          <a:ln w="3175">
            <a:solidFill>
              <a:srgbClr val="000000"/>
            </a:solidFill>
          </a:ln>
        </p:spPr>
        <p:txBody>
          <a:bodyPr wrap="square" lIns="0" tIns="0" rIns="0" bIns="0" rtlCol="0" vert="horz">
            <a:noAutofit/>
          </a:bodyPr>
          <a:lstStyle/>
          <a:p>
            <a:pPr marL="25400">
              <a:lnSpc>
                <a:spcPct val="100000"/>
              </a:lnSpc>
            </a:pPr>
            <a:r>
              <a:rPr dirty="0" smtClean="0" sz="800" spc="-290" b="1" i="1">
                <a:latin typeface="Meiryo"/>
                <a:cs typeface="Meiryo"/>
              </a:rPr>
              <a:t>簡報者</a:t>
            </a:r>
            <a:endParaRPr sz="800">
              <a:latin typeface="Meiryo"/>
              <a:cs typeface="Meiryo"/>
            </a:endParaRPr>
          </a:p>
          <a:p>
            <a:pPr marL="25400">
              <a:lnSpc>
                <a:spcPct val="100000"/>
              </a:lnSpc>
              <a:spcBef>
                <a:spcPts val="40"/>
              </a:spcBef>
            </a:pPr>
            <a:r>
              <a:rPr dirty="0" smtClean="0" sz="800" i="1">
                <a:latin typeface="Arial"/>
                <a:cs typeface="Arial"/>
              </a:rPr>
              <a:t>2019-07-12 07:00:48</a:t>
            </a:r>
            <a:endParaRPr sz="800">
              <a:latin typeface="Arial"/>
              <a:cs typeface="Arial"/>
            </a:endParaRPr>
          </a:p>
          <a:p>
            <a:pPr marL="25400">
              <a:lnSpc>
                <a:spcPct val="100000"/>
              </a:lnSpc>
              <a:spcBef>
                <a:spcPts val="40"/>
              </a:spcBef>
            </a:pPr>
            <a:r>
              <a:rPr dirty="0" smtClean="0" sz="1000">
                <a:latin typeface="Arial"/>
                <a:cs typeface="Arial"/>
              </a:rPr>
              <a:t>--------------------------------------------</a:t>
            </a:r>
            <a:endParaRPr sz="1000">
              <a:latin typeface="Arial"/>
              <a:cs typeface="Arial"/>
            </a:endParaRPr>
          </a:p>
          <a:p>
            <a:pPr marL="25400" marR="25400">
              <a:lnSpc>
                <a:spcPct val="100000"/>
              </a:lnSpc>
            </a:pPr>
            <a:r>
              <a:rPr dirty="0" smtClean="0" sz="1000" spc="170">
                <a:latin typeface="Arial"/>
                <a:cs typeface="Arial"/>
              </a:rPr>
              <a:t>大專校院端分三階段公布各大專校院申請入學或甄選入學參採學習歷程內容及期程，三階段公布期程如圖示</a:t>
            </a:r>
            <a:endParaRPr sz="1000">
              <a:latin typeface="Arial"/>
              <a:cs typeface="Arial"/>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4904" y="0"/>
            <a:ext cx="60960" cy="961644"/>
          </a:xfrm>
          <a:custGeom>
            <a:avLst/>
            <a:gdLst/>
            <a:ahLst/>
            <a:cxnLst/>
            <a:rect l="l" t="t" r="r" b="b"/>
            <a:pathLst>
              <a:path w="60959" h="961644">
                <a:moveTo>
                  <a:pt x="0" y="961644"/>
                </a:moveTo>
                <a:lnTo>
                  <a:pt x="60960" y="961644"/>
                </a:lnTo>
                <a:lnTo>
                  <a:pt x="60960" y="0"/>
                </a:lnTo>
                <a:lnTo>
                  <a:pt x="0" y="0"/>
                </a:lnTo>
                <a:lnTo>
                  <a:pt x="0" y="961644"/>
                </a:lnTo>
                <a:close/>
              </a:path>
            </a:pathLst>
          </a:custGeom>
          <a:solidFill>
            <a:srgbClr val="FDA907"/>
          </a:solidFill>
        </p:spPr>
        <p:txBody>
          <a:bodyPr wrap="square" lIns="0" tIns="0" rIns="0" bIns="0" rtlCol="0">
            <a:noAutofit/>
          </a:bodyPr>
          <a:lstStyle/>
          <a:p/>
        </p:txBody>
      </p:sp>
      <p:sp>
        <p:nvSpPr>
          <p:cNvPr id="3" name="object 3"/>
          <p:cNvSpPr/>
          <p:nvPr/>
        </p:nvSpPr>
        <p:spPr>
          <a:xfrm>
            <a:off x="455676" y="0"/>
            <a:ext cx="60959" cy="961644"/>
          </a:xfrm>
          <a:custGeom>
            <a:avLst/>
            <a:gdLst/>
            <a:ahLst/>
            <a:cxnLst/>
            <a:rect l="l" t="t" r="r" b="b"/>
            <a:pathLst>
              <a:path w="60959" h="961644">
                <a:moveTo>
                  <a:pt x="0" y="961644"/>
                </a:moveTo>
                <a:lnTo>
                  <a:pt x="60959" y="961644"/>
                </a:lnTo>
                <a:lnTo>
                  <a:pt x="60959" y="0"/>
                </a:lnTo>
                <a:lnTo>
                  <a:pt x="0" y="0"/>
                </a:lnTo>
                <a:lnTo>
                  <a:pt x="0" y="961644"/>
                </a:lnTo>
                <a:close/>
              </a:path>
            </a:pathLst>
          </a:custGeom>
          <a:solidFill>
            <a:srgbClr val="FDA907"/>
          </a:solidFill>
        </p:spPr>
        <p:txBody>
          <a:bodyPr wrap="square" lIns="0" tIns="0" rIns="0" bIns="0" rtlCol="0">
            <a:noAutofit/>
          </a:bodyPr>
          <a:lstStyle/>
          <a:p/>
        </p:txBody>
      </p:sp>
      <p:sp>
        <p:nvSpPr>
          <p:cNvPr id="4" name="object 4"/>
          <p:cNvSpPr/>
          <p:nvPr/>
        </p:nvSpPr>
        <p:spPr>
          <a:xfrm>
            <a:off x="11815571" y="6617207"/>
            <a:ext cx="60972" cy="240792"/>
          </a:xfrm>
          <a:custGeom>
            <a:avLst/>
            <a:gdLst/>
            <a:ahLst/>
            <a:cxnLst/>
            <a:rect l="l" t="t" r="r" b="b"/>
            <a:pathLst>
              <a:path w="60972" h="240792">
                <a:moveTo>
                  <a:pt x="0" y="240792"/>
                </a:moveTo>
                <a:lnTo>
                  <a:pt x="60972" y="240792"/>
                </a:lnTo>
                <a:lnTo>
                  <a:pt x="60972" y="0"/>
                </a:lnTo>
                <a:lnTo>
                  <a:pt x="0" y="0"/>
                </a:lnTo>
                <a:lnTo>
                  <a:pt x="0" y="240792"/>
                </a:lnTo>
                <a:close/>
              </a:path>
            </a:pathLst>
          </a:custGeom>
          <a:solidFill>
            <a:srgbClr val="FDA907"/>
          </a:solidFill>
        </p:spPr>
        <p:txBody>
          <a:bodyPr wrap="square" lIns="0" tIns="0" rIns="0" bIns="0" rtlCol="0">
            <a:noAutofit/>
          </a:bodyPr>
          <a:lstStyle/>
          <a:p/>
        </p:txBody>
      </p:sp>
      <p:sp>
        <p:nvSpPr>
          <p:cNvPr id="5" name="object 5"/>
          <p:cNvSpPr/>
          <p:nvPr/>
        </p:nvSpPr>
        <p:spPr>
          <a:xfrm>
            <a:off x="11736323" y="6617207"/>
            <a:ext cx="60959" cy="240792"/>
          </a:xfrm>
          <a:custGeom>
            <a:avLst/>
            <a:gdLst/>
            <a:ahLst/>
            <a:cxnLst/>
            <a:rect l="l" t="t" r="r" b="b"/>
            <a:pathLst>
              <a:path w="60959" h="240792">
                <a:moveTo>
                  <a:pt x="0" y="240792"/>
                </a:moveTo>
                <a:lnTo>
                  <a:pt x="60959" y="240792"/>
                </a:lnTo>
                <a:lnTo>
                  <a:pt x="60959" y="0"/>
                </a:lnTo>
                <a:lnTo>
                  <a:pt x="0" y="0"/>
                </a:lnTo>
                <a:lnTo>
                  <a:pt x="0" y="240792"/>
                </a:lnTo>
                <a:close/>
              </a:path>
            </a:pathLst>
          </a:custGeom>
          <a:solidFill>
            <a:srgbClr val="FDA907"/>
          </a:solidFill>
        </p:spPr>
        <p:txBody>
          <a:bodyPr wrap="square" lIns="0" tIns="0" rIns="0" bIns="0" rtlCol="0">
            <a:noAutofit/>
          </a:bodyPr>
          <a:lstStyle/>
          <a:p/>
        </p:txBody>
      </p:sp>
      <p:sp>
        <p:nvSpPr>
          <p:cNvPr id="6" name="object 6"/>
          <p:cNvSpPr/>
          <p:nvPr/>
        </p:nvSpPr>
        <p:spPr>
          <a:xfrm>
            <a:off x="694944" y="908303"/>
            <a:ext cx="4680521" cy="0"/>
          </a:xfrm>
          <a:custGeom>
            <a:avLst/>
            <a:gdLst/>
            <a:ahLst/>
            <a:cxnLst/>
            <a:rect l="l" t="t" r="r" b="b"/>
            <a:pathLst>
              <a:path w="4680521" h="0">
                <a:moveTo>
                  <a:pt x="0" y="0"/>
                </a:moveTo>
                <a:lnTo>
                  <a:pt x="4680521" y="0"/>
                </a:lnTo>
              </a:path>
            </a:pathLst>
          </a:custGeom>
          <a:ln w="9144">
            <a:solidFill>
              <a:srgbClr val="DADADA"/>
            </a:solidFill>
          </a:ln>
        </p:spPr>
        <p:txBody>
          <a:bodyPr wrap="square" lIns="0" tIns="0" rIns="0" bIns="0" rtlCol="0">
            <a:noAutofit/>
          </a:bodyPr>
          <a:lstStyle/>
          <a:p/>
        </p:txBody>
      </p:sp>
      <p:sp>
        <p:nvSpPr>
          <p:cNvPr id="7" name="object 7"/>
          <p:cNvSpPr/>
          <p:nvPr/>
        </p:nvSpPr>
        <p:spPr>
          <a:xfrm>
            <a:off x="11452859" y="0"/>
            <a:ext cx="565403" cy="768096"/>
          </a:xfrm>
          <a:custGeom>
            <a:avLst/>
            <a:gdLst/>
            <a:ahLst/>
            <a:cxnLst/>
            <a:rect l="l" t="t" r="r" b="b"/>
            <a:pathLst>
              <a:path w="565403" h="768096">
                <a:moveTo>
                  <a:pt x="565404" y="0"/>
                </a:moveTo>
                <a:lnTo>
                  <a:pt x="0" y="0"/>
                </a:lnTo>
                <a:lnTo>
                  <a:pt x="0" y="614476"/>
                </a:lnTo>
                <a:lnTo>
                  <a:pt x="282702" y="768096"/>
                </a:lnTo>
                <a:lnTo>
                  <a:pt x="565404" y="614476"/>
                </a:lnTo>
                <a:lnTo>
                  <a:pt x="565404" y="0"/>
                </a:lnTo>
                <a:close/>
              </a:path>
            </a:pathLst>
          </a:custGeom>
          <a:solidFill>
            <a:srgbClr val="215968"/>
          </a:solidFill>
        </p:spPr>
        <p:txBody>
          <a:bodyPr wrap="square" lIns="0" tIns="0" rIns="0" bIns="0" rtlCol="0">
            <a:noAutofit/>
          </a:bodyPr>
          <a:lstStyle/>
          <a:p/>
        </p:txBody>
      </p:sp>
      <p:sp>
        <p:nvSpPr>
          <p:cNvPr id="8" name="object 8"/>
          <p:cNvSpPr txBox="1"/>
          <p:nvPr/>
        </p:nvSpPr>
        <p:spPr>
          <a:xfrm>
            <a:off x="11604101" y="199660"/>
            <a:ext cx="263525"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21</a:t>
            </a:r>
            <a:endParaRPr sz="1400">
              <a:latin typeface="Arial Black"/>
              <a:cs typeface="Arial Black"/>
            </a:endParaRPr>
          </a:p>
        </p:txBody>
      </p:sp>
      <p:sp>
        <p:nvSpPr>
          <p:cNvPr id="9" name="object 9"/>
          <p:cNvSpPr/>
          <p:nvPr/>
        </p:nvSpPr>
        <p:spPr>
          <a:xfrm>
            <a:off x="8814816" y="1420367"/>
            <a:ext cx="3249167" cy="5068823"/>
          </a:xfrm>
          <a:prstGeom prst="rect">
            <a:avLst/>
          </a:prstGeom>
          <a:blipFill>
            <a:blip r:embed="rId2" cstate="print"/>
            <a:stretch>
              <a:fillRect/>
            </a:stretch>
          </a:blipFill>
        </p:spPr>
        <p:txBody>
          <a:bodyPr wrap="square" lIns="0" tIns="0" rIns="0" bIns="0" rtlCol="0">
            <a:noAutofit/>
          </a:bodyPr>
          <a:lstStyle/>
          <a:p/>
        </p:txBody>
      </p:sp>
      <p:sp>
        <p:nvSpPr>
          <p:cNvPr id="10" name="object 10"/>
          <p:cNvSpPr txBox="1">
            <a:spLocks noGrp="1"/>
          </p:cNvSpPr>
          <p:nvPr>
            <p:ph type="title"/>
          </p:nvPr>
        </p:nvSpPr>
        <p:spPr>
          <a:prstGeom prst="rect"/>
        </p:spPr>
        <p:txBody>
          <a:bodyPr wrap="square" lIns="0" tIns="0" rIns="0" bIns="0" rtlCol="0" vert="horz">
            <a:noAutofit/>
          </a:bodyPr>
          <a:lstStyle/>
          <a:p>
            <a:pPr marL="24130">
              <a:lnSpc>
                <a:spcPct val="100000"/>
              </a:lnSpc>
            </a:pPr>
            <a:r>
              <a:rPr dirty="0" smtClean="0" sz="3200" b="1">
                <a:latin typeface="Microsoft YaHei"/>
                <a:cs typeface="Microsoft YaHei"/>
              </a:rPr>
              <a:t>運用學生學習歷程檔案</a:t>
            </a:r>
            <a:r>
              <a:rPr dirty="0" smtClean="0" sz="3200" spc="-15" b="1">
                <a:latin typeface="Microsoft YaHei"/>
                <a:cs typeface="Microsoft YaHei"/>
              </a:rPr>
              <a:t>產</a:t>
            </a:r>
            <a:r>
              <a:rPr dirty="0" smtClean="0" sz="3200" spc="0" b="1">
                <a:latin typeface="Microsoft YaHei"/>
                <a:cs typeface="Microsoft YaHei"/>
              </a:rPr>
              <a:t>出升</a:t>
            </a:r>
            <a:r>
              <a:rPr dirty="0" smtClean="0" sz="3200" spc="-15" b="1">
                <a:latin typeface="Microsoft YaHei"/>
                <a:cs typeface="Microsoft YaHei"/>
              </a:rPr>
              <a:t>學</a:t>
            </a:r>
            <a:r>
              <a:rPr dirty="0" smtClean="0" sz="3200" spc="0" b="1">
                <a:latin typeface="Microsoft YaHei"/>
                <a:cs typeface="Microsoft YaHei"/>
              </a:rPr>
              <a:t>備審</a:t>
            </a:r>
            <a:r>
              <a:rPr dirty="0" smtClean="0" sz="3200" spc="-15" b="1">
                <a:latin typeface="Microsoft YaHei"/>
                <a:cs typeface="Microsoft YaHei"/>
              </a:rPr>
              <a:t>資</a:t>
            </a:r>
            <a:r>
              <a:rPr dirty="0" smtClean="0" sz="3200" spc="0" b="1">
                <a:latin typeface="Microsoft YaHei"/>
                <a:cs typeface="Microsoft YaHei"/>
              </a:rPr>
              <a:t>料有</a:t>
            </a:r>
            <a:r>
              <a:rPr dirty="0" smtClean="0" sz="3200" spc="-15" b="1">
                <a:latin typeface="Microsoft YaHei"/>
                <a:cs typeface="Microsoft YaHei"/>
              </a:rPr>
              <a:t>什</a:t>
            </a:r>
            <a:r>
              <a:rPr dirty="0" smtClean="0" sz="3200" spc="0" b="1">
                <a:latin typeface="Microsoft YaHei"/>
                <a:cs typeface="Microsoft YaHei"/>
              </a:rPr>
              <a:t>麼優</a:t>
            </a:r>
            <a:r>
              <a:rPr dirty="0" smtClean="0" sz="3200" spc="-15" b="1">
                <a:latin typeface="Microsoft YaHei"/>
                <a:cs typeface="Microsoft YaHei"/>
              </a:rPr>
              <a:t>點</a:t>
            </a:r>
            <a:r>
              <a:rPr dirty="0" smtClean="0" sz="3200" spc="0" b="1">
                <a:latin typeface="Microsoft YaHei"/>
                <a:cs typeface="Microsoft YaHei"/>
              </a:rPr>
              <a:t>?</a:t>
            </a:r>
            <a:endParaRPr sz="3200">
              <a:latin typeface="Microsoft YaHei"/>
              <a:cs typeface="Microsoft YaHei"/>
            </a:endParaRPr>
          </a:p>
        </p:txBody>
      </p:sp>
      <p:sp>
        <p:nvSpPr>
          <p:cNvPr id="11" name="object 11"/>
          <p:cNvSpPr/>
          <p:nvPr/>
        </p:nvSpPr>
        <p:spPr>
          <a:xfrm>
            <a:off x="304800" y="1091183"/>
            <a:ext cx="8702039" cy="5484875"/>
          </a:xfrm>
          <a:prstGeom prst="rect">
            <a:avLst/>
          </a:prstGeom>
          <a:blipFill>
            <a:blip r:embed="rId3" cstate="print"/>
            <a:stretch>
              <a:fillRect/>
            </a:stretch>
          </a:blipFill>
        </p:spPr>
        <p:txBody>
          <a:bodyPr wrap="square" lIns="0" tIns="0" rIns="0" bIns="0" rtlCol="0">
            <a:noAutofit/>
          </a:bodyPr>
          <a:lstStyle/>
          <a:p/>
        </p:txBody>
      </p:sp>
      <p:sp>
        <p:nvSpPr>
          <p:cNvPr id="12" name="object 12"/>
          <p:cNvSpPr/>
          <p:nvPr/>
        </p:nvSpPr>
        <p:spPr>
          <a:xfrm>
            <a:off x="4136135" y="2900172"/>
            <a:ext cx="2281428" cy="757427"/>
          </a:xfrm>
          <a:custGeom>
            <a:avLst/>
            <a:gdLst/>
            <a:ahLst/>
            <a:cxnLst/>
            <a:rect l="l" t="t" r="r" b="b"/>
            <a:pathLst>
              <a:path w="2281428" h="757427">
                <a:moveTo>
                  <a:pt x="0" y="0"/>
                </a:moveTo>
                <a:lnTo>
                  <a:pt x="2281428" y="0"/>
                </a:lnTo>
                <a:lnTo>
                  <a:pt x="2281428" y="757427"/>
                </a:lnTo>
                <a:lnTo>
                  <a:pt x="0" y="757427"/>
                </a:lnTo>
                <a:lnTo>
                  <a:pt x="0" y="0"/>
                </a:lnTo>
                <a:close/>
              </a:path>
            </a:pathLst>
          </a:custGeom>
          <a:solidFill>
            <a:srgbClr val="EAF2DB"/>
          </a:solidFill>
        </p:spPr>
        <p:txBody>
          <a:bodyPr wrap="square" lIns="0" tIns="0" rIns="0" bIns="0" rtlCol="0">
            <a:noAutofit/>
          </a:bodyPr>
          <a:lstStyle/>
          <a:p/>
        </p:txBody>
      </p:sp>
      <p:sp>
        <p:nvSpPr>
          <p:cNvPr id="13" name="object 13"/>
          <p:cNvSpPr txBox="1"/>
          <p:nvPr/>
        </p:nvSpPr>
        <p:spPr>
          <a:xfrm>
            <a:off x="4313356" y="2982519"/>
            <a:ext cx="1924685" cy="589915"/>
          </a:xfrm>
          <a:prstGeom prst="rect">
            <a:avLst/>
          </a:prstGeom>
        </p:spPr>
        <p:txBody>
          <a:bodyPr wrap="square" lIns="0" tIns="0" rIns="0" bIns="0" rtlCol="0" vert="horz">
            <a:noAutofit/>
          </a:bodyPr>
          <a:lstStyle/>
          <a:p>
            <a:pPr marL="71755" marR="12700" indent="-59690">
              <a:lnSpc>
                <a:spcPct val="100000"/>
              </a:lnSpc>
            </a:pPr>
            <a:r>
              <a:rPr dirty="0" smtClean="0" sz="1900" spc="-165">
                <a:latin typeface="微軟正黑體"/>
                <a:cs typeface="微軟正黑體"/>
              </a:rPr>
              <a:t>各學期</a:t>
            </a:r>
            <a:r>
              <a:rPr dirty="0" smtClean="0" sz="1900" spc="-150">
                <a:latin typeface="微軟正黑體"/>
                <a:cs typeface="微軟正黑體"/>
              </a:rPr>
              <a:t>(</a:t>
            </a:r>
            <a:r>
              <a:rPr dirty="0" smtClean="0" sz="1900" spc="-165">
                <a:latin typeface="微軟正黑體"/>
                <a:cs typeface="微軟正黑體"/>
              </a:rPr>
              <a:t>年</a:t>
            </a:r>
            <a:r>
              <a:rPr dirty="0" smtClean="0" sz="1900" spc="-150">
                <a:latin typeface="微軟正黑體"/>
                <a:cs typeface="微軟正黑體"/>
              </a:rPr>
              <a:t>)</a:t>
            </a:r>
            <a:r>
              <a:rPr dirty="0" smtClean="0" sz="1900" spc="-165">
                <a:latin typeface="微軟正黑體"/>
                <a:cs typeface="微軟正黑體"/>
              </a:rPr>
              <a:t>分期上傳</a:t>
            </a:r>
            <a:r>
              <a:rPr dirty="0" smtClean="0" sz="1900" spc="-165">
                <a:latin typeface="微軟正黑體"/>
                <a:cs typeface="微軟正黑體"/>
              </a:rPr>
              <a:t> 高三下再勾選產出</a:t>
            </a:r>
            <a:endParaRPr sz="1900">
              <a:latin typeface="微軟正黑體"/>
              <a:cs typeface="微軟正黑體"/>
            </a:endParaRPr>
          </a:p>
        </p:txBody>
      </p:sp>
      <p:sp>
        <p:nvSpPr>
          <p:cNvPr id="14" name="object 14"/>
          <p:cNvSpPr/>
          <p:nvPr/>
        </p:nvSpPr>
        <p:spPr>
          <a:xfrm>
            <a:off x="9069323" y="938783"/>
            <a:ext cx="214883" cy="254508"/>
          </a:xfrm>
          <a:custGeom>
            <a:avLst/>
            <a:gdLst/>
            <a:ahLst/>
            <a:cxnLst/>
            <a:rect l="l" t="t" r="r" b="b"/>
            <a:pathLst>
              <a:path w="214883" h="254508">
                <a:moveTo>
                  <a:pt x="128219" y="0"/>
                </a:moveTo>
                <a:lnTo>
                  <a:pt x="116243" y="0"/>
                </a:lnTo>
                <a:lnTo>
                  <a:pt x="104978" y="1371"/>
                </a:lnTo>
                <a:lnTo>
                  <a:pt x="63411" y="10947"/>
                </a:lnTo>
                <a:lnTo>
                  <a:pt x="26073" y="30784"/>
                </a:lnTo>
                <a:lnTo>
                  <a:pt x="14084" y="47891"/>
                </a:lnTo>
                <a:lnTo>
                  <a:pt x="9867" y="56095"/>
                </a:lnTo>
                <a:lnTo>
                  <a:pt x="7048" y="65684"/>
                </a:lnTo>
                <a:lnTo>
                  <a:pt x="5638" y="73888"/>
                </a:lnTo>
                <a:lnTo>
                  <a:pt x="5756" y="84150"/>
                </a:lnTo>
                <a:lnTo>
                  <a:pt x="7048" y="99199"/>
                </a:lnTo>
                <a:lnTo>
                  <a:pt x="8458" y="113576"/>
                </a:lnTo>
                <a:lnTo>
                  <a:pt x="12687" y="125882"/>
                </a:lnTo>
                <a:lnTo>
                  <a:pt x="7048" y="129984"/>
                </a:lnTo>
                <a:lnTo>
                  <a:pt x="4229" y="135458"/>
                </a:lnTo>
                <a:lnTo>
                  <a:pt x="1409" y="141617"/>
                </a:lnTo>
                <a:lnTo>
                  <a:pt x="0" y="148462"/>
                </a:lnTo>
                <a:lnTo>
                  <a:pt x="1409" y="158038"/>
                </a:lnTo>
                <a:lnTo>
                  <a:pt x="5638" y="166255"/>
                </a:lnTo>
                <a:lnTo>
                  <a:pt x="12687" y="172402"/>
                </a:lnTo>
                <a:lnTo>
                  <a:pt x="16903" y="173774"/>
                </a:lnTo>
                <a:lnTo>
                  <a:pt x="21132" y="173774"/>
                </a:lnTo>
                <a:lnTo>
                  <a:pt x="26073" y="190195"/>
                </a:lnTo>
                <a:lnTo>
                  <a:pt x="50025" y="231927"/>
                </a:lnTo>
                <a:lnTo>
                  <a:pt x="90881" y="253136"/>
                </a:lnTo>
                <a:lnTo>
                  <a:pt x="106387" y="254508"/>
                </a:lnTo>
                <a:lnTo>
                  <a:pt x="121183" y="253136"/>
                </a:lnTo>
                <a:lnTo>
                  <a:pt x="135267" y="249034"/>
                </a:lnTo>
                <a:lnTo>
                  <a:pt x="106387" y="249034"/>
                </a:lnTo>
                <a:lnTo>
                  <a:pt x="92290" y="247662"/>
                </a:lnTo>
                <a:lnTo>
                  <a:pt x="54952" y="227825"/>
                </a:lnTo>
                <a:lnTo>
                  <a:pt x="31699" y="188823"/>
                </a:lnTo>
                <a:lnTo>
                  <a:pt x="27482" y="173774"/>
                </a:lnTo>
                <a:lnTo>
                  <a:pt x="26073" y="168986"/>
                </a:lnTo>
                <a:lnTo>
                  <a:pt x="21132" y="167614"/>
                </a:lnTo>
                <a:lnTo>
                  <a:pt x="15494" y="166255"/>
                </a:lnTo>
                <a:lnTo>
                  <a:pt x="9867" y="162140"/>
                </a:lnTo>
                <a:lnTo>
                  <a:pt x="7048" y="156667"/>
                </a:lnTo>
                <a:lnTo>
                  <a:pt x="5638" y="148462"/>
                </a:lnTo>
                <a:lnTo>
                  <a:pt x="7048" y="141617"/>
                </a:lnTo>
                <a:lnTo>
                  <a:pt x="11277" y="134099"/>
                </a:lnTo>
                <a:lnTo>
                  <a:pt x="15494" y="129984"/>
                </a:lnTo>
                <a:lnTo>
                  <a:pt x="21132" y="128625"/>
                </a:lnTo>
                <a:lnTo>
                  <a:pt x="24663" y="128625"/>
                </a:lnTo>
                <a:lnTo>
                  <a:pt x="24663" y="123151"/>
                </a:lnTo>
                <a:lnTo>
                  <a:pt x="31699" y="89623"/>
                </a:lnTo>
                <a:lnTo>
                  <a:pt x="35928" y="82778"/>
                </a:lnTo>
                <a:lnTo>
                  <a:pt x="38747" y="81419"/>
                </a:lnTo>
                <a:lnTo>
                  <a:pt x="59182" y="80048"/>
                </a:lnTo>
                <a:lnTo>
                  <a:pt x="76085" y="78676"/>
                </a:lnTo>
                <a:lnTo>
                  <a:pt x="93700" y="73888"/>
                </a:lnTo>
                <a:lnTo>
                  <a:pt x="107797" y="69786"/>
                </a:lnTo>
                <a:lnTo>
                  <a:pt x="128219" y="61569"/>
                </a:lnTo>
                <a:lnTo>
                  <a:pt x="135267" y="58839"/>
                </a:lnTo>
                <a:lnTo>
                  <a:pt x="142316" y="54736"/>
                </a:lnTo>
                <a:lnTo>
                  <a:pt x="195859" y="54736"/>
                </a:lnTo>
                <a:lnTo>
                  <a:pt x="191630" y="47891"/>
                </a:lnTo>
                <a:lnTo>
                  <a:pt x="186004" y="41732"/>
                </a:lnTo>
                <a:lnTo>
                  <a:pt x="178244" y="36258"/>
                </a:lnTo>
                <a:lnTo>
                  <a:pt x="171208" y="32156"/>
                </a:lnTo>
                <a:lnTo>
                  <a:pt x="168389" y="21208"/>
                </a:lnTo>
                <a:lnTo>
                  <a:pt x="164160" y="12318"/>
                </a:lnTo>
                <a:lnTo>
                  <a:pt x="157111" y="6845"/>
                </a:lnTo>
                <a:lnTo>
                  <a:pt x="147955" y="2730"/>
                </a:lnTo>
                <a:lnTo>
                  <a:pt x="128219" y="0"/>
                </a:lnTo>
                <a:close/>
              </a:path>
              <a:path w="214883" h="254508">
                <a:moveTo>
                  <a:pt x="204320" y="128625"/>
                </a:moveTo>
                <a:lnTo>
                  <a:pt x="193040" y="128625"/>
                </a:lnTo>
                <a:lnTo>
                  <a:pt x="198678" y="129984"/>
                </a:lnTo>
                <a:lnTo>
                  <a:pt x="202907" y="134099"/>
                </a:lnTo>
                <a:lnTo>
                  <a:pt x="207136" y="141617"/>
                </a:lnTo>
                <a:lnTo>
                  <a:pt x="208546" y="148462"/>
                </a:lnTo>
                <a:lnTo>
                  <a:pt x="207136" y="156667"/>
                </a:lnTo>
                <a:lnTo>
                  <a:pt x="202907" y="163512"/>
                </a:lnTo>
                <a:lnTo>
                  <a:pt x="198678" y="166255"/>
                </a:lnTo>
                <a:lnTo>
                  <a:pt x="193040" y="167614"/>
                </a:lnTo>
                <a:lnTo>
                  <a:pt x="186004" y="167614"/>
                </a:lnTo>
                <a:lnTo>
                  <a:pt x="184594" y="173774"/>
                </a:lnTo>
                <a:lnTo>
                  <a:pt x="181775" y="188823"/>
                </a:lnTo>
                <a:lnTo>
                  <a:pt x="174015" y="203199"/>
                </a:lnTo>
                <a:lnTo>
                  <a:pt x="166979" y="216877"/>
                </a:lnTo>
                <a:lnTo>
                  <a:pt x="133858" y="243560"/>
                </a:lnTo>
                <a:lnTo>
                  <a:pt x="106387" y="249034"/>
                </a:lnTo>
                <a:lnTo>
                  <a:pt x="135267" y="249034"/>
                </a:lnTo>
                <a:lnTo>
                  <a:pt x="171208" y="219621"/>
                </a:lnTo>
                <a:lnTo>
                  <a:pt x="191630" y="173774"/>
                </a:lnTo>
                <a:lnTo>
                  <a:pt x="197269" y="173774"/>
                </a:lnTo>
                <a:lnTo>
                  <a:pt x="200088" y="172402"/>
                </a:lnTo>
                <a:lnTo>
                  <a:pt x="204317" y="168986"/>
                </a:lnTo>
                <a:lnTo>
                  <a:pt x="207136" y="166255"/>
                </a:lnTo>
                <a:lnTo>
                  <a:pt x="213474" y="158038"/>
                </a:lnTo>
                <a:lnTo>
                  <a:pt x="213474" y="153936"/>
                </a:lnTo>
                <a:lnTo>
                  <a:pt x="214884" y="148462"/>
                </a:lnTo>
                <a:lnTo>
                  <a:pt x="213474" y="140258"/>
                </a:lnTo>
                <a:lnTo>
                  <a:pt x="208546" y="132727"/>
                </a:lnTo>
                <a:lnTo>
                  <a:pt x="204320" y="128625"/>
                </a:lnTo>
                <a:close/>
              </a:path>
              <a:path w="214883" h="254508">
                <a:moveTo>
                  <a:pt x="195859" y="54736"/>
                </a:moveTo>
                <a:lnTo>
                  <a:pt x="147955" y="54736"/>
                </a:lnTo>
                <a:lnTo>
                  <a:pt x="154292" y="56095"/>
                </a:lnTo>
                <a:lnTo>
                  <a:pt x="158521" y="58839"/>
                </a:lnTo>
                <a:lnTo>
                  <a:pt x="178244" y="100571"/>
                </a:lnTo>
                <a:lnTo>
                  <a:pt x="184594" y="129984"/>
                </a:lnTo>
                <a:lnTo>
                  <a:pt x="186004" y="129984"/>
                </a:lnTo>
                <a:lnTo>
                  <a:pt x="190220" y="128625"/>
                </a:lnTo>
                <a:lnTo>
                  <a:pt x="204320" y="128625"/>
                </a:lnTo>
                <a:lnTo>
                  <a:pt x="202907" y="127253"/>
                </a:lnTo>
                <a:lnTo>
                  <a:pt x="195859" y="124523"/>
                </a:lnTo>
                <a:lnTo>
                  <a:pt x="198678" y="112204"/>
                </a:lnTo>
                <a:lnTo>
                  <a:pt x="201498" y="100571"/>
                </a:lnTo>
                <a:lnTo>
                  <a:pt x="201375" y="84150"/>
                </a:lnTo>
                <a:lnTo>
                  <a:pt x="200088" y="69786"/>
                </a:lnTo>
                <a:lnTo>
                  <a:pt x="198678" y="61569"/>
                </a:lnTo>
                <a:lnTo>
                  <a:pt x="195859" y="54736"/>
                </a:lnTo>
                <a:close/>
              </a:path>
            </a:pathLst>
          </a:custGeom>
          <a:solidFill>
            <a:srgbClr val="0B64B0"/>
          </a:solidFill>
        </p:spPr>
        <p:txBody>
          <a:bodyPr wrap="square" lIns="0" tIns="0" rIns="0" bIns="0" rtlCol="0">
            <a:noAutofit/>
          </a:bodyPr>
          <a:lstStyle/>
          <a:p/>
        </p:txBody>
      </p:sp>
      <p:sp>
        <p:nvSpPr>
          <p:cNvPr id="15" name="object 15"/>
          <p:cNvSpPr/>
          <p:nvPr/>
        </p:nvSpPr>
        <p:spPr>
          <a:xfrm>
            <a:off x="9000737" y="1193297"/>
            <a:ext cx="352044" cy="234696"/>
          </a:xfrm>
          <a:custGeom>
            <a:avLst/>
            <a:gdLst/>
            <a:ahLst/>
            <a:cxnLst/>
            <a:rect l="l" t="t" r="r" b="b"/>
            <a:pathLst>
              <a:path w="352044" h="234696">
                <a:moveTo>
                  <a:pt x="79336" y="0"/>
                </a:moveTo>
                <a:lnTo>
                  <a:pt x="37553" y="22504"/>
                </a:lnTo>
                <a:lnTo>
                  <a:pt x="9918" y="51841"/>
                </a:lnTo>
                <a:lnTo>
                  <a:pt x="0" y="216268"/>
                </a:lnTo>
                <a:lnTo>
                  <a:pt x="14173" y="218998"/>
                </a:lnTo>
                <a:lnTo>
                  <a:pt x="55968" y="226504"/>
                </a:lnTo>
                <a:lnTo>
                  <a:pt x="112636" y="231965"/>
                </a:lnTo>
                <a:lnTo>
                  <a:pt x="176377" y="234696"/>
                </a:lnTo>
                <a:lnTo>
                  <a:pt x="238721" y="231965"/>
                </a:lnTo>
                <a:lnTo>
                  <a:pt x="296798" y="226504"/>
                </a:lnTo>
                <a:lnTo>
                  <a:pt x="352043" y="216268"/>
                </a:lnTo>
                <a:lnTo>
                  <a:pt x="352043" y="184200"/>
                </a:lnTo>
                <a:lnTo>
                  <a:pt x="270586" y="184200"/>
                </a:lnTo>
                <a:lnTo>
                  <a:pt x="240785" y="114617"/>
                </a:lnTo>
                <a:lnTo>
                  <a:pt x="196926" y="114617"/>
                </a:lnTo>
                <a:lnTo>
                  <a:pt x="196663" y="113245"/>
                </a:lnTo>
                <a:lnTo>
                  <a:pt x="155130" y="113245"/>
                </a:lnTo>
                <a:lnTo>
                  <a:pt x="79336" y="0"/>
                </a:lnTo>
                <a:close/>
              </a:path>
              <a:path w="352044" h="234696">
                <a:moveTo>
                  <a:pt x="344258" y="160324"/>
                </a:moveTo>
                <a:lnTo>
                  <a:pt x="309549" y="169189"/>
                </a:lnTo>
                <a:lnTo>
                  <a:pt x="270586" y="184200"/>
                </a:lnTo>
                <a:lnTo>
                  <a:pt x="352043" y="184200"/>
                </a:lnTo>
                <a:lnTo>
                  <a:pt x="352043" y="171919"/>
                </a:lnTo>
                <a:lnTo>
                  <a:pt x="344258" y="160324"/>
                </a:lnTo>
                <a:close/>
              </a:path>
              <a:path w="352044" h="234696">
                <a:moveTo>
                  <a:pt x="272008" y="0"/>
                </a:moveTo>
                <a:lnTo>
                  <a:pt x="196926" y="114617"/>
                </a:lnTo>
                <a:lnTo>
                  <a:pt x="240785" y="114617"/>
                </a:lnTo>
                <a:lnTo>
                  <a:pt x="228803" y="86639"/>
                </a:lnTo>
                <a:lnTo>
                  <a:pt x="256425" y="75730"/>
                </a:lnTo>
                <a:lnTo>
                  <a:pt x="325843" y="32054"/>
                </a:lnTo>
                <a:lnTo>
                  <a:pt x="314502" y="22504"/>
                </a:lnTo>
                <a:lnTo>
                  <a:pt x="301053" y="14325"/>
                </a:lnTo>
                <a:lnTo>
                  <a:pt x="288302" y="5448"/>
                </a:lnTo>
                <a:lnTo>
                  <a:pt x="272008" y="0"/>
                </a:lnTo>
                <a:close/>
              </a:path>
              <a:path w="352044" h="234696">
                <a:moveTo>
                  <a:pt x="174967" y="26606"/>
                </a:moveTo>
                <a:lnTo>
                  <a:pt x="166471" y="27965"/>
                </a:lnTo>
                <a:lnTo>
                  <a:pt x="160794" y="32054"/>
                </a:lnTo>
                <a:lnTo>
                  <a:pt x="155130" y="37515"/>
                </a:lnTo>
                <a:lnTo>
                  <a:pt x="155130" y="42291"/>
                </a:lnTo>
                <a:lnTo>
                  <a:pt x="153009" y="46393"/>
                </a:lnTo>
                <a:lnTo>
                  <a:pt x="155130" y="51841"/>
                </a:lnTo>
                <a:lnTo>
                  <a:pt x="156552" y="55943"/>
                </a:lnTo>
                <a:lnTo>
                  <a:pt x="159384" y="60032"/>
                </a:lnTo>
                <a:lnTo>
                  <a:pt x="163626" y="62763"/>
                </a:lnTo>
                <a:lnTo>
                  <a:pt x="155130" y="113245"/>
                </a:lnTo>
                <a:lnTo>
                  <a:pt x="196663" y="113245"/>
                </a:lnTo>
                <a:lnTo>
                  <a:pt x="187007" y="62763"/>
                </a:lnTo>
                <a:lnTo>
                  <a:pt x="191261" y="60032"/>
                </a:lnTo>
                <a:lnTo>
                  <a:pt x="196926" y="51841"/>
                </a:lnTo>
                <a:lnTo>
                  <a:pt x="196926" y="42291"/>
                </a:lnTo>
                <a:lnTo>
                  <a:pt x="195503" y="37515"/>
                </a:lnTo>
                <a:lnTo>
                  <a:pt x="191261" y="32054"/>
                </a:lnTo>
                <a:lnTo>
                  <a:pt x="183464" y="27965"/>
                </a:lnTo>
                <a:lnTo>
                  <a:pt x="174967" y="26606"/>
                </a:lnTo>
                <a:close/>
              </a:path>
            </a:pathLst>
          </a:custGeom>
          <a:solidFill>
            <a:srgbClr val="0B64B0"/>
          </a:solidFill>
        </p:spPr>
        <p:txBody>
          <a:bodyPr wrap="square" lIns="0" tIns="0" rIns="0" bIns="0" rtlCol="0">
            <a:noAutofit/>
          </a:bodyPr>
          <a:lstStyle/>
          <a:p/>
        </p:txBody>
      </p:sp>
      <p:sp>
        <p:nvSpPr>
          <p:cNvPr id="16" name="object 16"/>
          <p:cNvSpPr/>
          <p:nvPr/>
        </p:nvSpPr>
        <p:spPr>
          <a:xfrm>
            <a:off x="9246110" y="1126236"/>
            <a:ext cx="324612" cy="249936"/>
          </a:xfrm>
          <a:custGeom>
            <a:avLst/>
            <a:gdLst/>
            <a:ahLst/>
            <a:cxnLst/>
            <a:rect l="l" t="t" r="r" b="b"/>
            <a:pathLst>
              <a:path w="324612" h="249936">
                <a:moveTo>
                  <a:pt x="127282" y="212382"/>
                </a:moveTo>
                <a:lnTo>
                  <a:pt x="109385" y="212382"/>
                </a:lnTo>
                <a:lnTo>
                  <a:pt x="112229" y="221932"/>
                </a:lnTo>
                <a:lnTo>
                  <a:pt x="145605" y="248564"/>
                </a:lnTo>
                <a:lnTo>
                  <a:pt x="154139" y="249935"/>
                </a:lnTo>
                <a:lnTo>
                  <a:pt x="162661" y="248564"/>
                </a:lnTo>
                <a:lnTo>
                  <a:pt x="171894" y="245833"/>
                </a:lnTo>
                <a:lnTo>
                  <a:pt x="178993" y="243103"/>
                </a:lnTo>
                <a:lnTo>
                  <a:pt x="190360" y="232181"/>
                </a:lnTo>
                <a:lnTo>
                  <a:pt x="191135" y="230136"/>
                </a:lnTo>
                <a:lnTo>
                  <a:pt x="148450" y="230136"/>
                </a:lnTo>
                <a:lnTo>
                  <a:pt x="142773" y="228765"/>
                </a:lnTo>
                <a:lnTo>
                  <a:pt x="134251" y="223304"/>
                </a:lnTo>
                <a:lnTo>
                  <a:pt x="130695" y="219201"/>
                </a:lnTo>
                <a:lnTo>
                  <a:pt x="127850" y="215112"/>
                </a:lnTo>
                <a:lnTo>
                  <a:pt x="127282" y="212382"/>
                </a:lnTo>
                <a:close/>
              </a:path>
              <a:path w="324612" h="249936">
                <a:moveTo>
                  <a:pt x="245770" y="0"/>
                </a:moveTo>
                <a:lnTo>
                  <a:pt x="240080" y="1371"/>
                </a:lnTo>
                <a:lnTo>
                  <a:pt x="235826" y="4102"/>
                </a:lnTo>
                <a:lnTo>
                  <a:pt x="232981" y="8191"/>
                </a:lnTo>
                <a:lnTo>
                  <a:pt x="231559" y="12293"/>
                </a:lnTo>
                <a:lnTo>
                  <a:pt x="232981" y="17068"/>
                </a:lnTo>
                <a:lnTo>
                  <a:pt x="17754" y="155016"/>
                </a:lnTo>
                <a:lnTo>
                  <a:pt x="0" y="161848"/>
                </a:lnTo>
                <a:lnTo>
                  <a:pt x="31965" y="234911"/>
                </a:lnTo>
                <a:lnTo>
                  <a:pt x="49720" y="227406"/>
                </a:lnTo>
                <a:lnTo>
                  <a:pt x="36931" y="199402"/>
                </a:lnTo>
                <a:lnTo>
                  <a:pt x="42621" y="198031"/>
                </a:lnTo>
                <a:lnTo>
                  <a:pt x="197523" y="198031"/>
                </a:lnTo>
                <a:lnTo>
                  <a:pt x="196748" y="193941"/>
                </a:lnTo>
                <a:lnTo>
                  <a:pt x="298323" y="172084"/>
                </a:lnTo>
                <a:lnTo>
                  <a:pt x="297709" y="170726"/>
                </a:lnTo>
                <a:lnTo>
                  <a:pt x="44030" y="170726"/>
                </a:lnTo>
                <a:lnTo>
                  <a:pt x="41198" y="168668"/>
                </a:lnTo>
                <a:lnTo>
                  <a:pt x="38354" y="165938"/>
                </a:lnTo>
                <a:lnTo>
                  <a:pt x="34798" y="163207"/>
                </a:lnTo>
                <a:lnTo>
                  <a:pt x="34798" y="159118"/>
                </a:lnTo>
                <a:lnTo>
                  <a:pt x="36931" y="155016"/>
                </a:lnTo>
                <a:lnTo>
                  <a:pt x="39776" y="152285"/>
                </a:lnTo>
                <a:lnTo>
                  <a:pt x="206692" y="43027"/>
                </a:lnTo>
                <a:lnTo>
                  <a:pt x="210959" y="40284"/>
                </a:lnTo>
                <a:lnTo>
                  <a:pt x="271148" y="40284"/>
                </a:lnTo>
                <a:lnTo>
                  <a:pt x="257124" y="8191"/>
                </a:lnTo>
                <a:lnTo>
                  <a:pt x="254292" y="4102"/>
                </a:lnTo>
                <a:lnTo>
                  <a:pt x="250024" y="1371"/>
                </a:lnTo>
                <a:lnTo>
                  <a:pt x="245770" y="0"/>
                </a:lnTo>
                <a:close/>
              </a:path>
              <a:path w="324612" h="249936">
                <a:moveTo>
                  <a:pt x="197523" y="198031"/>
                </a:moveTo>
                <a:lnTo>
                  <a:pt x="177571" y="198031"/>
                </a:lnTo>
                <a:lnTo>
                  <a:pt x="178993" y="202818"/>
                </a:lnTo>
                <a:lnTo>
                  <a:pt x="178993" y="206908"/>
                </a:lnTo>
                <a:lnTo>
                  <a:pt x="158394" y="230136"/>
                </a:lnTo>
                <a:lnTo>
                  <a:pt x="191135" y="230136"/>
                </a:lnTo>
                <a:lnTo>
                  <a:pt x="193205" y="224675"/>
                </a:lnTo>
                <a:lnTo>
                  <a:pt x="196748" y="217843"/>
                </a:lnTo>
                <a:lnTo>
                  <a:pt x="198170" y="209651"/>
                </a:lnTo>
                <a:lnTo>
                  <a:pt x="198170" y="201447"/>
                </a:lnTo>
                <a:lnTo>
                  <a:pt x="197523" y="198031"/>
                </a:lnTo>
                <a:close/>
              </a:path>
              <a:path w="324612" h="249936">
                <a:moveTo>
                  <a:pt x="177571" y="198031"/>
                </a:moveTo>
                <a:lnTo>
                  <a:pt x="42621" y="198031"/>
                </a:lnTo>
                <a:lnTo>
                  <a:pt x="53975" y="224675"/>
                </a:lnTo>
                <a:lnTo>
                  <a:pt x="109385" y="212382"/>
                </a:lnTo>
                <a:lnTo>
                  <a:pt x="127282" y="212382"/>
                </a:lnTo>
                <a:lnTo>
                  <a:pt x="126428" y="208279"/>
                </a:lnTo>
                <a:lnTo>
                  <a:pt x="177571" y="198031"/>
                </a:lnTo>
                <a:close/>
              </a:path>
              <a:path w="324612" h="249936">
                <a:moveTo>
                  <a:pt x="278612" y="57365"/>
                </a:moveTo>
                <a:lnTo>
                  <a:pt x="251447" y="57365"/>
                </a:lnTo>
                <a:lnTo>
                  <a:pt x="304012" y="174815"/>
                </a:lnTo>
                <a:lnTo>
                  <a:pt x="309689" y="176187"/>
                </a:lnTo>
                <a:lnTo>
                  <a:pt x="315379" y="174815"/>
                </a:lnTo>
                <a:lnTo>
                  <a:pt x="319633" y="172084"/>
                </a:lnTo>
                <a:lnTo>
                  <a:pt x="322478" y="167309"/>
                </a:lnTo>
                <a:lnTo>
                  <a:pt x="324612" y="163207"/>
                </a:lnTo>
                <a:lnTo>
                  <a:pt x="322478" y="157746"/>
                </a:lnTo>
                <a:lnTo>
                  <a:pt x="278612" y="57365"/>
                </a:lnTo>
                <a:close/>
              </a:path>
              <a:path w="324612" h="249936">
                <a:moveTo>
                  <a:pt x="271148" y="40284"/>
                </a:moveTo>
                <a:lnTo>
                  <a:pt x="215226" y="40284"/>
                </a:lnTo>
                <a:lnTo>
                  <a:pt x="218059" y="41655"/>
                </a:lnTo>
                <a:lnTo>
                  <a:pt x="220903" y="44386"/>
                </a:lnTo>
                <a:lnTo>
                  <a:pt x="222326" y="49174"/>
                </a:lnTo>
                <a:lnTo>
                  <a:pt x="222326" y="53263"/>
                </a:lnTo>
                <a:lnTo>
                  <a:pt x="220903" y="55994"/>
                </a:lnTo>
                <a:lnTo>
                  <a:pt x="218059" y="58724"/>
                </a:lnTo>
                <a:lnTo>
                  <a:pt x="52565" y="168668"/>
                </a:lnTo>
                <a:lnTo>
                  <a:pt x="48298" y="170726"/>
                </a:lnTo>
                <a:lnTo>
                  <a:pt x="297709" y="170726"/>
                </a:lnTo>
                <a:lnTo>
                  <a:pt x="247180" y="58724"/>
                </a:lnTo>
                <a:lnTo>
                  <a:pt x="251447" y="57365"/>
                </a:lnTo>
                <a:lnTo>
                  <a:pt x="278612" y="57365"/>
                </a:lnTo>
                <a:lnTo>
                  <a:pt x="271148" y="40284"/>
                </a:lnTo>
                <a:close/>
              </a:path>
            </a:pathLst>
          </a:custGeom>
          <a:solidFill>
            <a:srgbClr val="0B64B0"/>
          </a:solidFill>
        </p:spPr>
        <p:txBody>
          <a:bodyPr wrap="square" lIns="0" tIns="0" rIns="0" bIns="0" rtlCol="0">
            <a:noAutofit/>
          </a:bodyPr>
          <a:lstStyle/>
          <a:p/>
        </p:txBody>
      </p:sp>
      <p:sp>
        <p:nvSpPr>
          <p:cNvPr id="17" name="object 17"/>
          <p:cNvSpPr txBox="1"/>
          <p:nvPr/>
        </p:nvSpPr>
        <p:spPr>
          <a:xfrm>
            <a:off x="10261600" y="63500"/>
            <a:ext cx="1930400" cy="1219200"/>
          </a:xfrm>
          <a:prstGeom prst="rect">
            <a:avLst/>
          </a:prstGeom>
          <a:ln w="3175">
            <a:solidFill>
              <a:srgbClr val="000000"/>
            </a:solidFill>
          </a:ln>
        </p:spPr>
        <p:txBody>
          <a:bodyPr wrap="square" lIns="0" tIns="0" rIns="0" bIns="0" rtlCol="0" vert="horz">
            <a:noAutofit/>
          </a:bodyPr>
          <a:lstStyle/>
          <a:p>
            <a:pPr marL="25400">
              <a:lnSpc>
                <a:spcPct val="100000"/>
              </a:lnSpc>
            </a:pPr>
            <a:r>
              <a:rPr dirty="0" smtClean="0" sz="800" spc="-290" b="1" i="1">
                <a:latin typeface="Meiryo"/>
                <a:cs typeface="Meiryo"/>
              </a:rPr>
              <a:t>簡報者</a:t>
            </a:r>
            <a:endParaRPr sz="800">
              <a:latin typeface="Meiryo"/>
              <a:cs typeface="Meiryo"/>
            </a:endParaRPr>
          </a:p>
          <a:p>
            <a:pPr marL="25400">
              <a:lnSpc>
                <a:spcPct val="100000"/>
              </a:lnSpc>
              <a:spcBef>
                <a:spcPts val="40"/>
              </a:spcBef>
            </a:pPr>
            <a:r>
              <a:rPr dirty="0" smtClean="0" sz="800" i="1">
                <a:latin typeface="Arial"/>
                <a:cs typeface="Arial"/>
              </a:rPr>
              <a:t>2019-07-12 07:00:48</a:t>
            </a:r>
            <a:endParaRPr sz="800">
              <a:latin typeface="Arial"/>
              <a:cs typeface="Arial"/>
            </a:endParaRPr>
          </a:p>
          <a:p>
            <a:pPr marL="25400">
              <a:lnSpc>
                <a:spcPct val="100000"/>
              </a:lnSpc>
              <a:spcBef>
                <a:spcPts val="40"/>
              </a:spcBef>
            </a:pPr>
            <a:r>
              <a:rPr dirty="0" smtClean="0" sz="1000">
                <a:latin typeface="Arial"/>
                <a:cs typeface="Arial"/>
              </a:rPr>
              <a:t>--------------------------------------------</a:t>
            </a:r>
            <a:endParaRPr sz="1000">
              <a:latin typeface="Arial"/>
              <a:cs typeface="Arial"/>
            </a:endParaRPr>
          </a:p>
          <a:p>
            <a:pPr marL="25400" marR="25400">
              <a:lnSpc>
                <a:spcPct val="100000"/>
              </a:lnSpc>
            </a:pPr>
            <a:r>
              <a:rPr dirty="0" smtClean="0" sz="1000" spc="190">
                <a:latin typeface="Arial"/>
                <a:cs typeface="Arial"/>
              </a:rPr>
              <a:t>比較現行備審資料與108學年度起採用學習歷程檔案產出之備審資料，學習歷程檔案具有顯著的優點：</a:t>
            </a:r>
            <a:r>
              <a:rPr dirty="0" smtClean="0" sz="1000" spc="55">
                <a:latin typeface="Arial"/>
                <a:cs typeface="Arial"/>
              </a:rPr>
              <a:t> </a:t>
            </a:r>
            <a:r>
              <a:rPr dirty="0" smtClean="0" sz="1000" spc="140">
                <a:latin typeface="Arial"/>
                <a:cs typeface="Arial"/>
              </a:rPr>
              <a:t>1.課程學習成果有教師認證，提升學生資料的信效度</a:t>
            </a:r>
            <a:endParaRPr sz="1000">
              <a:latin typeface="Arial"/>
              <a:cs typeface="Arial"/>
            </a:endParaRPr>
          </a:p>
          <a:p>
            <a:pPr marL="25400" marR="25400">
              <a:lnSpc>
                <a:spcPct val="100000"/>
              </a:lnSpc>
            </a:pPr>
            <a:r>
              <a:rPr dirty="0" smtClean="0" sz="1000" spc="100">
                <a:latin typeface="Arial"/>
                <a:cs typeface="Arial"/>
              </a:rPr>
              <a:t>2.學生每學期(年)分期上傳，避免高三下臨時準備的慌亂及負擔</a:t>
            </a:r>
            <a:endParaRPr sz="1000">
              <a:latin typeface="Arial"/>
              <a:cs typeface="Arial"/>
            </a:endParaRPr>
          </a:p>
          <a:p>
            <a:pPr marL="25400" marR="25400">
              <a:lnSpc>
                <a:spcPct val="100000"/>
              </a:lnSpc>
            </a:pPr>
            <a:r>
              <a:rPr dirty="0" smtClean="0" sz="1000" spc="85">
                <a:latin typeface="Arial"/>
                <a:cs typeface="Arial"/>
              </a:rPr>
              <a:t>3.檔案上傳後由中央資料庫系統化彙整，無須額外花費或借助外力編排</a:t>
            </a:r>
            <a:endParaRPr sz="1000">
              <a:latin typeface="Arial"/>
              <a:cs typeface="Arial"/>
            </a:endParaRPr>
          </a:p>
          <a:p>
            <a:pPr marL="25400" marR="25400">
              <a:lnSpc>
                <a:spcPct val="100000"/>
              </a:lnSpc>
            </a:pPr>
            <a:r>
              <a:rPr dirty="0" smtClean="0" sz="1000" spc="105">
                <a:latin typeface="Arial"/>
                <a:cs typeface="Arial"/>
              </a:rPr>
              <a:t>4.限制至多採計件數，且對應新課綱課程並以校內活動為主，重質不重量，展現學生學習表現的特色亮點</a:t>
            </a:r>
            <a:endParaRPr sz="1000">
              <a:latin typeface="Arial"/>
              <a:cs typeface="Arial"/>
            </a:endParaRPr>
          </a:p>
          <a:p>
            <a:pPr marL="25400" marR="25400">
              <a:lnSpc>
                <a:spcPts val="400"/>
              </a:lnSpc>
            </a:pPr>
            <a:r>
              <a:rPr dirty="0" smtClean="0" sz="1000" spc="145">
                <a:latin typeface="Arial"/>
                <a:cs typeface="Arial"/>
              </a:rPr>
              <a:t>5.數位化的學習歷程檔案資料，結合系統化、結構化的評量輔助系統，有利於大學端更有效看到學生的特點</a:t>
            </a:r>
            <a:endParaRPr sz="1000">
              <a:latin typeface="Arial"/>
              <a:cs typeface="Arial"/>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86711" y="3291840"/>
            <a:ext cx="2104643" cy="137160"/>
          </a:xfrm>
          <a:custGeom>
            <a:avLst/>
            <a:gdLst/>
            <a:ahLst/>
            <a:cxnLst/>
            <a:rect l="l" t="t" r="r" b="b"/>
            <a:pathLst>
              <a:path w="2104643" h="137160">
                <a:moveTo>
                  <a:pt x="0" y="0"/>
                </a:moveTo>
                <a:lnTo>
                  <a:pt x="2104643" y="0"/>
                </a:lnTo>
                <a:lnTo>
                  <a:pt x="2104643" y="137160"/>
                </a:lnTo>
                <a:lnTo>
                  <a:pt x="0" y="137160"/>
                </a:lnTo>
                <a:lnTo>
                  <a:pt x="0" y="0"/>
                </a:lnTo>
                <a:close/>
              </a:path>
            </a:pathLst>
          </a:custGeom>
          <a:solidFill>
            <a:srgbClr val="1A7BAE"/>
          </a:solidFill>
        </p:spPr>
        <p:txBody>
          <a:bodyPr wrap="square" lIns="0" tIns="0" rIns="0" bIns="0" rtlCol="0">
            <a:noAutofit/>
          </a:bodyPr>
          <a:lstStyle/>
          <a:p/>
        </p:txBody>
      </p:sp>
      <p:sp>
        <p:nvSpPr>
          <p:cNvPr id="3" name="object 3"/>
          <p:cNvSpPr/>
          <p:nvPr/>
        </p:nvSpPr>
        <p:spPr>
          <a:xfrm>
            <a:off x="3991355" y="3291840"/>
            <a:ext cx="2104644" cy="137160"/>
          </a:xfrm>
          <a:custGeom>
            <a:avLst/>
            <a:gdLst/>
            <a:ahLst/>
            <a:cxnLst/>
            <a:rect l="l" t="t" r="r" b="b"/>
            <a:pathLst>
              <a:path w="2104644" h="137160">
                <a:moveTo>
                  <a:pt x="0" y="0"/>
                </a:moveTo>
                <a:lnTo>
                  <a:pt x="2104644" y="0"/>
                </a:lnTo>
                <a:lnTo>
                  <a:pt x="2104644" y="137160"/>
                </a:lnTo>
                <a:lnTo>
                  <a:pt x="0" y="137160"/>
                </a:lnTo>
                <a:lnTo>
                  <a:pt x="0" y="0"/>
                </a:lnTo>
                <a:close/>
              </a:path>
            </a:pathLst>
          </a:custGeom>
          <a:solidFill>
            <a:srgbClr val="95BC49"/>
          </a:solidFill>
        </p:spPr>
        <p:txBody>
          <a:bodyPr wrap="square" lIns="0" tIns="0" rIns="0" bIns="0" rtlCol="0">
            <a:noAutofit/>
          </a:bodyPr>
          <a:lstStyle/>
          <a:p/>
        </p:txBody>
      </p:sp>
      <p:sp>
        <p:nvSpPr>
          <p:cNvPr id="4" name="object 4"/>
          <p:cNvSpPr/>
          <p:nvPr/>
        </p:nvSpPr>
        <p:spPr>
          <a:xfrm>
            <a:off x="6096000" y="3291840"/>
            <a:ext cx="2104644" cy="137160"/>
          </a:xfrm>
          <a:custGeom>
            <a:avLst/>
            <a:gdLst/>
            <a:ahLst/>
            <a:cxnLst/>
            <a:rect l="l" t="t" r="r" b="b"/>
            <a:pathLst>
              <a:path w="2104644" h="137160">
                <a:moveTo>
                  <a:pt x="0" y="0"/>
                </a:moveTo>
                <a:lnTo>
                  <a:pt x="2104644" y="0"/>
                </a:lnTo>
                <a:lnTo>
                  <a:pt x="2104644" y="137160"/>
                </a:lnTo>
                <a:lnTo>
                  <a:pt x="0" y="137160"/>
                </a:lnTo>
                <a:lnTo>
                  <a:pt x="0" y="0"/>
                </a:lnTo>
                <a:close/>
              </a:path>
            </a:pathLst>
          </a:custGeom>
          <a:solidFill>
            <a:srgbClr val="FDA907"/>
          </a:solidFill>
        </p:spPr>
        <p:txBody>
          <a:bodyPr wrap="square" lIns="0" tIns="0" rIns="0" bIns="0" rtlCol="0">
            <a:noAutofit/>
          </a:bodyPr>
          <a:lstStyle/>
          <a:p/>
        </p:txBody>
      </p:sp>
      <p:sp>
        <p:nvSpPr>
          <p:cNvPr id="5" name="object 5"/>
          <p:cNvSpPr/>
          <p:nvPr/>
        </p:nvSpPr>
        <p:spPr>
          <a:xfrm>
            <a:off x="8200643" y="3291840"/>
            <a:ext cx="2104644" cy="137160"/>
          </a:xfrm>
          <a:custGeom>
            <a:avLst/>
            <a:gdLst/>
            <a:ahLst/>
            <a:cxnLst/>
            <a:rect l="l" t="t" r="r" b="b"/>
            <a:pathLst>
              <a:path w="2104644" h="137160">
                <a:moveTo>
                  <a:pt x="0" y="0"/>
                </a:moveTo>
                <a:lnTo>
                  <a:pt x="2104644" y="0"/>
                </a:lnTo>
                <a:lnTo>
                  <a:pt x="2104644" y="137160"/>
                </a:lnTo>
                <a:lnTo>
                  <a:pt x="0" y="137160"/>
                </a:lnTo>
                <a:lnTo>
                  <a:pt x="0" y="0"/>
                </a:lnTo>
                <a:close/>
              </a:path>
            </a:pathLst>
          </a:custGeom>
          <a:solidFill>
            <a:srgbClr val="BF3420"/>
          </a:solidFill>
        </p:spPr>
        <p:txBody>
          <a:bodyPr wrap="square" lIns="0" tIns="0" rIns="0" bIns="0" rtlCol="0">
            <a:noAutofit/>
          </a:bodyPr>
          <a:lstStyle/>
          <a:p/>
        </p:txBody>
      </p:sp>
      <p:sp>
        <p:nvSpPr>
          <p:cNvPr id="6" name="object 6"/>
          <p:cNvSpPr/>
          <p:nvPr/>
        </p:nvSpPr>
        <p:spPr>
          <a:xfrm>
            <a:off x="2333244" y="2004059"/>
            <a:ext cx="7577327" cy="1999487"/>
          </a:xfrm>
          <a:prstGeom prst="rect">
            <a:avLst/>
          </a:prstGeom>
          <a:blipFill>
            <a:blip r:embed="rId2" cstate="print"/>
            <a:stretch>
              <a:fillRect/>
            </a:stretch>
          </a:blipFill>
        </p:spPr>
        <p:txBody>
          <a:bodyPr wrap="square" lIns="0" tIns="0" rIns="0" bIns="0" rtlCol="0">
            <a:noAutofit/>
          </a:bodyPr>
          <a:lstStyle/>
          <a:p/>
        </p:txBody>
      </p:sp>
      <p:sp>
        <p:nvSpPr>
          <p:cNvPr id="7" name="object 7"/>
          <p:cNvSpPr txBox="1"/>
          <p:nvPr/>
        </p:nvSpPr>
        <p:spPr>
          <a:xfrm>
            <a:off x="2883089" y="2256261"/>
            <a:ext cx="6426200" cy="1108710"/>
          </a:xfrm>
          <a:prstGeom prst="rect">
            <a:avLst/>
          </a:prstGeom>
        </p:spPr>
        <p:txBody>
          <a:bodyPr wrap="square" lIns="0" tIns="0" rIns="0" bIns="0" rtlCol="0" vert="horz">
            <a:noAutofit/>
          </a:bodyPr>
          <a:lstStyle/>
          <a:p>
            <a:pPr marL="12700">
              <a:lnSpc>
                <a:spcPct val="100000"/>
              </a:lnSpc>
            </a:pPr>
            <a:r>
              <a:rPr dirty="0" smtClean="0" sz="7200" b="1">
                <a:latin typeface="Microsoft YaHei"/>
                <a:cs typeface="Microsoft YaHei"/>
              </a:rPr>
              <a:t>成就每一個孩子</a:t>
            </a:r>
            <a:endParaRPr sz="7200">
              <a:latin typeface="Microsoft YaHei"/>
              <a:cs typeface="Microsoft YaHei"/>
            </a:endParaRPr>
          </a:p>
        </p:txBody>
      </p:sp>
      <p:sp>
        <p:nvSpPr>
          <p:cNvPr id="8" name="object 8"/>
          <p:cNvSpPr txBox="1"/>
          <p:nvPr/>
        </p:nvSpPr>
        <p:spPr>
          <a:xfrm>
            <a:off x="2713327" y="3583772"/>
            <a:ext cx="6629400" cy="927100"/>
          </a:xfrm>
          <a:prstGeom prst="rect">
            <a:avLst/>
          </a:prstGeom>
        </p:spPr>
        <p:txBody>
          <a:bodyPr wrap="square" lIns="0" tIns="0" rIns="0" bIns="0" rtlCol="0" vert="horz">
            <a:noAutofit/>
          </a:bodyPr>
          <a:lstStyle/>
          <a:p>
            <a:pPr algn="ctr">
              <a:lnSpc>
                <a:spcPct val="100000"/>
              </a:lnSpc>
            </a:pPr>
            <a:r>
              <a:rPr dirty="0" smtClean="0" sz="2400">
                <a:latin typeface="Microsoft YaHei"/>
                <a:cs typeface="Microsoft YaHei"/>
              </a:rPr>
              <a:t>《</a:t>
            </a:r>
            <a:r>
              <a:rPr dirty="0" smtClean="0" sz="2400">
                <a:solidFill>
                  <a:srgbClr val="212121"/>
                </a:solidFill>
                <a:latin typeface="Microsoft YaHei"/>
                <a:cs typeface="Microsoft YaHei"/>
              </a:rPr>
              <a:t>十二年國民基本教育之</a:t>
            </a:r>
            <a:r>
              <a:rPr dirty="0" smtClean="0" sz="2400" spc="-5">
                <a:solidFill>
                  <a:srgbClr val="212121"/>
                </a:solidFill>
                <a:latin typeface="Arial"/>
                <a:cs typeface="Arial"/>
              </a:rPr>
              <a:t>108</a:t>
            </a:r>
            <a:r>
              <a:rPr dirty="0" smtClean="0" sz="2400" spc="0">
                <a:solidFill>
                  <a:srgbClr val="212121"/>
                </a:solidFill>
                <a:latin typeface="Microsoft YaHei"/>
                <a:cs typeface="Microsoft YaHei"/>
              </a:rPr>
              <a:t>課綱推動配套措施</a:t>
            </a:r>
            <a:r>
              <a:rPr dirty="0" smtClean="0" sz="2400" spc="0">
                <a:latin typeface="Microsoft YaHei"/>
                <a:cs typeface="Microsoft YaHei"/>
              </a:rPr>
              <a:t>》</a:t>
            </a:r>
            <a:endParaRPr sz="2400">
              <a:latin typeface="Microsoft YaHei"/>
              <a:cs typeface="Microsoft YaHei"/>
            </a:endParaRPr>
          </a:p>
          <a:p>
            <a:pPr>
              <a:lnSpc>
                <a:spcPts val="1400"/>
              </a:lnSpc>
              <a:spcBef>
                <a:spcPts val="39"/>
              </a:spcBef>
            </a:pPr>
            <a:endParaRPr sz="1400"/>
          </a:p>
          <a:p>
            <a:pPr algn="ctr" marL="1270">
              <a:lnSpc>
                <a:spcPct val="100000"/>
              </a:lnSpc>
            </a:pPr>
            <a:r>
              <a:rPr dirty="0" smtClean="0" sz="2400">
                <a:solidFill>
                  <a:srgbClr val="808080"/>
                </a:solidFill>
                <a:latin typeface="Microsoft YaHei"/>
                <a:cs typeface="Microsoft YaHei"/>
              </a:rPr>
              <a:t>高級中等教育階段學生學習歷程檔案</a:t>
            </a:r>
            <a:endParaRPr sz="2400">
              <a:latin typeface="Microsoft YaHei"/>
              <a:cs typeface="Microsoft YaHei"/>
            </a:endParaRPr>
          </a:p>
        </p:txBody>
      </p:sp>
      <p:sp>
        <p:nvSpPr>
          <p:cNvPr id="9" name="object 9"/>
          <p:cNvSpPr/>
          <p:nvPr/>
        </p:nvSpPr>
        <p:spPr>
          <a:xfrm>
            <a:off x="8933688" y="5745479"/>
            <a:ext cx="3099816" cy="943355"/>
          </a:xfrm>
          <a:prstGeom prst="rect">
            <a:avLst/>
          </a:prstGeom>
          <a:blipFill>
            <a:blip r:embed="rId3" cstate="print"/>
            <a:stretch>
              <a:fillRect/>
            </a:stretch>
          </a:blipFill>
        </p:spPr>
        <p:txBody>
          <a:bodyPr wrap="square" lIns="0" tIns="0" rIns="0" bIns="0" rtlCol="0">
            <a:noAutofit/>
          </a:bodyPr>
          <a:lstStyle/>
          <a:p/>
        </p:txBody>
      </p:sp>
    </p:spTree>
  </p:cSld>
  <p:clrMapOvr>
    <a:masterClrMapping/>
  </p:clrMapOvr>
  <p:transition spd="med">
    <p:fade thruBlk="0"/>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4904" y="0"/>
            <a:ext cx="60960" cy="961644"/>
          </a:xfrm>
          <a:custGeom>
            <a:avLst/>
            <a:gdLst/>
            <a:ahLst/>
            <a:cxnLst/>
            <a:rect l="l" t="t" r="r" b="b"/>
            <a:pathLst>
              <a:path w="60959" h="961644">
                <a:moveTo>
                  <a:pt x="0" y="961644"/>
                </a:moveTo>
                <a:lnTo>
                  <a:pt x="60960" y="961644"/>
                </a:lnTo>
                <a:lnTo>
                  <a:pt x="60960" y="0"/>
                </a:lnTo>
                <a:lnTo>
                  <a:pt x="0" y="0"/>
                </a:lnTo>
                <a:lnTo>
                  <a:pt x="0" y="961644"/>
                </a:lnTo>
                <a:close/>
              </a:path>
            </a:pathLst>
          </a:custGeom>
          <a:solidFill>
            <a:srgbClr val="1A7BAE"/>
          </a:solidFill>
        </p:spPr>
        <p:txBody>
          <a:bodyPr wrap="square" lIns="0" tIns="0" rIns="0" bIns="0" rtlCol="0">
            <a:noAutofit/>
          </a:bodyPr>
          <a:lstStyle/>
          <a:p/>
        </p:txBody>
      </p:sp>
      <p:sp>
        <p:nvSpPr>
          <p:cNvPr id="3" name="object 3"/>
          <p:cNvSpPr/>
          <p:nvPr/>
        </p:nvSpPr>
        <p:spPr>
          <a:xfrm>
            <a:off x="455676" y="0"/>
            <a:ext cx="60959" cy="961644"/>
          </a:xfrm>
          <a:custGeom>
            <a:avLst/>
            <a:gdLst/>
            <a:ahLst/>
            <a:cxnLst/>
            <a:rect l="l" t="t" r="r" b="b"/>
            <a:pathLst>
              <a:path w="60959" h="961644">
                <a:moveTo>
                  <a:pt x="0" y="961644"/>
                </a:moveTo>
                <a:lnTo>
                  <a:pt x="60959" y="961644"/>
                </a:lnTo>
                <a:lnTo>
                  <a:pt x="60959" y="0"/>
                </a:lnTo>
                <a:lnTo>
                  <a:pt x="0" y="0"/>
                </a:lnTo>
                <a:lnTo>
                  <a:pt x="0" y="961644"/>
                </a:lnTo>
                <a:close/>
              </a:path>
            </a:pathLst>
          </a:custGeom>
          <a:solidFill>
            <a:srgbClr val="1A7BAE"/>
          </a:solidFill>
        </p:spPr>
        <p:txBody>
          <a:bodyPr wrap="square" lIns="0" tIns="0" rIns="0" bIns="0" rtlCol="0">
            <a:noAutofit/>
          </a:bodyPr>
          <a:lstStyle/>
          <a:p/>
        </p:txBody>
      </p:sp>
      <p:sp>
        <p:nvSpPr>
          <p:cNvPr id="4" name="object 4"/>
          <p:cNvSpPr/>
          <p:nvPr/>
        </p:nvSpPr>
        <p:spPr>
          <a:xfrm>
            <a:off x="11815571" y="6617207"/>
            <a:ext cx="60972" cy="240792"/>
          </a:xfrm>
          <a:custGeom>
            <a:avLst/>
            <a:gdLst/>
            <a:ahLst/>
            <a:cxnLst/>
            <a:rect l="l" t="t" r="r" b="b"/>
            <a:pathLst>
              <a:path w="60972" h="240792">
                <a:moveTo>
                  <a:pt x="0" y="240792"/>
                </a:moveTo>
                <a:lnTo>
                  <a:pt x="60972" y="240792"/>
                </a:lnTo>
                <a:lnTo>
                  <a:pt x="60972" y="0"/>
                </a:lnTo>
                <a:lnTo>
                  <a:pt x="0" y="0"/>
                </a:lnTo>
                <a:lnTo>
                  <a:pt x="0" y="240792"/>
                </a:lnTo>
                <a:close/>
              </a:path>
            </a:pathLst>
          </a:custGeom>
          <a:solidFill>
            <a:srgbClr val="1A7BAE"/>
          </a:solidFill>
        </p:spPr>
        <p:txBody>
          <a:bodyPr wrap="square" lIns="0" tIns="0" rIns="0" bIns="0" rtlCol="0">
            <a:noAutofit/>
          </a:bodyPr>
          <a:lstStyle/>
          <a:p/>
        </p:txBody>
      </p:sp>
      <p:sp>
        <p:nvSpPr>
          <p:cNvPr id="5" name="object 5"/>
          <p:cNvSpPr/>
          <p:nvPr/>
        </p:nvSpPr>
        <p:spPr>
          <a:xfrm>
            <a:off x="11736323" y="6617207"/>
            <a:ext cx="60959" cy="240792"/>
          </a:xfrm>
          <a:custGeom>
            <a:avLst/>
            <a:gdLst/>
            <a:ahLst/>
            <a:cxnLst/>
            <a:rect l="l" t="t" r="r" b="b"/>
            <a:pathLst>
              <a:path w="60959" h="240792">
                <a:moveTo>
                  <a:pt x="0" y="240792"/>
                </a:moveTo>
                <a:lnTo>
                  <a:pt x="60959" y="240792"/>
                </a:lnTo>
                <a:lnTo>
                  <a:pt x="60959" y="0"/>
                </a:lnTo>
                <a:lnTo>
                  <a:pt x="0" y="0"/>
                </a:lnTo>
                <a:lnTo>
                  <a:pt x="0" y="240792"/>
                </a:lnTo>
                <a:close/>
              </a:path>
            </a:pathLst>
          </a:custGeom>
          <a:solidFill>
            <a:srgbClr val="1A7BAE"/>
          </a:solidFill>
        </p:spPr>
        <p:txBody>
          <a:bodyPr wrap="square" lIns="0" tIns="0" rIns="0" bIns="0" rtlCol="0">
            <a:noAutofit/>
          </a:bodyPr>
          <a:lstStyle/>
          <a:p/>
        </p:txBody>
      </p:sp>
      <p:sp>
        <p:nvSpPr>
          <p:cNvPr id="6" name="object 6"/>
          <p:cNvSpPr/>
          <p:nvPr/>
        </p:nvSpPr>
        <p:spPr>
          <a:xfrm>
            <a:off x="11452859" y="0"/>
            <a:ext cx="565403" cy="768096"/>
          </a:xfrm>
          <a:custGeom>
            <a:avLst/>
            <a:gdLst/>
            <a:ahLst/>
            <a:cxnLst/>
            <a:rect l="l" t="t" r="r" b="b"/>
            <a:pathLst>
              <a:path w="565403" h="768096">
                <a:moveTo>
                  <a:pt x="565404" y="0"/>
                </a:moveTo>
                <a:lnTo>
                  <a:pt x="0" y="0"/>
                </a:lnTo>
                <a:lnTo>
                  <a:pt x="0" y="614476"/>
                </a:lnTo>
                <a:lnTo>
                  <a:pt x="282702" y="768096"/>
                </a:lnTo>
                <a:lnTo>
                  <a:pt x="565404" y="614476"/>
                </a:lnTo>
                <a:lnTo>
                  <a:pt x="565404" y="0"/>
                </a:lnTo>
                <a:close/>
              </a:path>
            </a:pathLst>
          </a:custGeom>
          <a:solidFill>
            <a:srgbClr val="215968"/>
          </a:solidFill>
        </p:spPr>
        <p:txBody>
          <a:bodyPr wrap="square" lIns="0" tIns="0" rIns="0" bIns="0" rtlCol="0">
            <a:noAutofit/>
          </a:bodyPr>
          <a:lstStyle/>
          <a:p/>
        </p:txBody>
      </p:sp>
      <p:sp>
        <p:nvSpPr>
          <p:cNvPr id="7" name="object 7"/>
          <p:cNvSpPr txBox="1"/>
          <p:nvPr/>
        </p:nvSpPr>
        <p:spPr>
          <a:xfrm>
            <a:off x="11663571" y="199660"/>
            <a:ext cx="144780"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3</a:t>
            </a:r>
            <a:endParaRPr sz="1400">
              <a:latin typeface="Arial Black"/>
              <a:cs typeface="Arial Black"/>
            </a:endParaRPr>
          </a:p>
        </p:txBody>
      </p:sp>
      <p:sp>
        <p:nvSpPr>
          <p:cNvPr id="8" name="object 8"/>
          <p:cNvSpPr txBox="1"/>
          <p:nvPr/>
        </p:nvSpPr>
        <p:spPr>
          <a:xfrm>
            <a:off x="682244" y="454319"/>
            <a:ext cx="10060305" cy="500380"/>
          </a:xfrm>
          <a:prstGeom prst="rect">
            <a:avLst/>
          </a:prstGeom>
        </p:spPr>
        <p:txBody>
          <a:bodyPr wrap="square" lIns="0" tIns="0" rIns="0" bIns="0" rtlCol="0" vert="horz">
            <a:noAutofit/>
          </a:bodyPr>
          <a:lstStyle/>
          <a:p>
            <a:pPr marL="12700">
              <a:lnSpc>
                <a:spcPct val="100000"/>
              </a:lnSpc>
            </a:pPr>
            <a:r>
              <a:rPr dirty="0" smtClean="0" sz="3200" spc="-245" b="1" u="sng">
                <a:latin typeface="Microsoft YaHei"/>
                <a:cs typeface="Microsoft YaHei"/>
              </a:rPr>
              <a:t> </a:t>
            </a:r>
            <a:r>
              <a:rPr dirty="0" smtClean="0" sz="3200" spc="0" b="1" u="sng">
                <a:latin typeface="Microsoft YaHei"/>
                <a:cs typeface="Microsoft YaHei"/>
              </a:rPr>
              <a:t>各類型高級中等學校</a:t>
            </a:r>
            <a:r>
              <a:rPr dirty="0" smtClean="0" sz="3200" spc="0" u="sng">
                <a:latin typeface="Impact"/>
                <a:cs typeface="Impact"/>
              </a:rPr>
              <a:t>1</a:t>
            </a:r>
            <a:r>
              <a:rPr dirty="0" smtClean="0" sz="3200" spc="-5" u="sng">
                <a:latin typeface="Impact"/>
                <a:cs typeface="Impact"/>
              </a:rPr>
              <a:t>0</a:t>
            </a:r>
            <a:r>
              <a:rPr dirty="0" smtClean="0" sz="3200" spc="0" u="sng">
                <a:latin typeface="Impact"/>
                <a:cs typeface="Impact"/>
              </a:rPr>
              <a:t>8</a:t>
            </a:r>
            <a:r>
              <a:rPr dirty="0" smtClean="0" sz="3200" spc="-15" b="1" u="sng">
                <a:latin typeface="Microsoft YaHei"/>
                <a:cs typeface="Microsoft YaHei"/>
              </a:rPr>
              <a:t>學</a:t>
            </a:r>
            <a:r>
              <a:rPr dirty="0" smtClean="0" sz="3200" spc="0" b="1">
                <a:latin typeface="Microsoft YaHei"/>
                <a:cs typeface="Microsoft YaHei"/>
              </a:rPr>
              <a:t>年度</a:t>
            </a:r>
            <a:r>
              <a:rPr dirty="0" smtClean="0" sz="3200" spc="-15" b="1">
                <a:latin typeface="Microsoft YaHei"/>
                <a:cs typeface="Microsoft YaHei"/>
              </a:rPr>
              <a:t>開</a:t>
            </a:r>
            <a:r>
              <a:rPr dirty="0" smtClean="0" sz="3200" spc="0" b="1">
                <a:latin typeface="Microsoft YaHei"/>
                <a:cs typeface="Microsoft YaHei"/>
              </a:rPr>
              <a:t>始皆</a:t>
            </a:r>
            <a:r>
              <a:rPr dirty="0" smtClean="0" sz="3200" spc="-15" b="1">
                <a:latin typeface="Microsoft YaHei"/>
                <a:cs typeface="Microsoft YaHei"/>
              </a:rPr>
              <a:t>建</a:t>
            </a:r>
            <a:r>
              <a:rPr dirty="0" smtClean="0" sz="3200" spc="0" b="1">
                <a:latin typeface="Microsoft YaHei"/>
                <a:cs typeface="Microsoft YaHei"/>
              </a:rPr>
              <a:t>置學</a:t>
            </a:r>
            <a:r>
              <a:rPr dirty="0" smtClean="0" sz="3200" spc="-15" b="1">
                <a:latin typeface="Microsoft YaHei"/>
                <a:cs typeface="Microsoft YaHei"/>
              </a:rPr>
              <a:t>習</a:t>
            </a:r>
            <a:r>
              <a:rPr dirty="0" smtClean="0" sz="3200" spc="0" b="1">
                <a:latin typeface="Microsoft YaHei"/>
                <a:cs typeface="Microsoft YaHei"/>
              </a:rPr>
              <a:t>歷程</a:t>
            </a:r>
            <a:r>
              <a:rPr dirty="0" smtClean="0" sz="3200" spc="-15" b="1">
                <a:latin typeface="Microsoft YaHei"/>
                <a:cs typeface="Microsoft YaHei"/>
              </a:rPr>
              <a:t>檔</a:t>
            </a:r>
            <a:r>
              <a:rPr dirty="0" smtClean="0" sz="3200" spc="0" b="1">
                <a:latin typeface="Microsoft YaHei"/>
                <a:cs typeface="Microsoft YaHei"/>
              </a:rPr>
              <a:t>案</a:t>
            </a:r>
            <a:endParaRPr sz="3200">
              <a:latin typeface="Microsoft YaHei"/>
              <a:cs typeface="Microsoft YaHei"/>
            </a:endParaRPr>
          </a:p>
        </p:txBody>
      </p:sp>
      <p:sp>
        <p:nvSpPr>
          <p:cNvPr id="9" name="object 9"/>
          <p:cNvSpPr/>
          <p:nvPr/>
        </p:nvSpPr>
        <p:spPr>
          <a:xfrm>
            <a:off x="5387340" y="4130040"/>
            <a:ext cx="886967" cy="2191511"/>
          </a:xfrm>
          <a:prstGeom prst="rect">
            <a:avLst/>
          </a:prstGeom>
          <a:blipFill>
            <a:blip r:embed="rId2" cstate="print"/>
            <a:stretch>
              <a:fillRect/>
            </a:stretch>
          </a:blipFill>
        </p:spPr>
        <p:txBody>
          <a:bodyPr wrap="square" lIns="0" tIns="0" rIns="0" bIns="0" rtlCol="0">
            <a:noAutofit/>
          </a:bodyPr>
          <a:lstStyle/>
          <a:p/>
        </p:txBody>
      </p:sp>
      <p:sp>
        <p:nvSpPr>
          <p:cNvPr id="10" name="object 10"/>
          <p:cNvSpPr/>
          <p:nvPr/>
        </p:nvSpPr>
        <p:spPr>
          <a:xfrm>
            <a:off x="6022848" y="4437888"/>
            <a:ext cx="984503" cy="2097023"/>
          </a:xfrm>
          <a:prstGeom prst="rect">
            <a:avLst/>
          </a:prstGeom>
          <a:blipFill>
            <a:blip r:embed="rId3" cstate="print"/>
            <a:stretch>
              <a:fillRect/>
            </a:stretch>
          </a:blipFill>
        </p:spPr>
        <p:txBody>
          <a:bodyPr wrap="square" lIns="0" tIns="0" rIns="0" bIns="0" rtlCol="0">
            <a:noAutofit/>
          </a:bodyPr>
          <a:lstStyle/>
          <a:p/>
        </p:txBody>
      </p:sp>
      <p:sp>
        <p:nvSpPr>
          <p:cNvPr id="11" name="object 11"/>
          <p:cNvSpPr/>
          <p:nvPr/>
        </p:nvSpPr>
        <p:spPr>
          <a:xfrm>
            <a:off x="6993635" y="4346460"/>
            <a:ext cx="2702051" cy="1763254"/>
          </a:xfrm>
          <a:prstGeom prst="rect">
            <a:avLst/>
          </a:prstGeom>
          <a:blipFill>
            <a:blip r:embed="rId4" cstate="print"/>
            <a:stretch>
              <a:fillRect/>
            </a:stretch>
          </a:blipFill>
        </p:spPr>
        <p:txBody>
          <a:bodyPr wrap="square" lIns="0" tIns="0" rIns="0" bIns="0" rtlCol="0">
            <a:noAutofit/>
          </a:bodyPr>
          <a:lstStyle/>
          <a:p/>
        </p:txBody>
      </p:sp>
      <p:sp>
        <p:nvSpPr>
          <p:cNvPr id="12" name="object 12"/>
          <p:cNvSpPr/>
          <p:nvPr/>
        </p:nvSpPr>
        <p:spPr>
          <a:xfrm>
            <a:off x="9370453" y="4373702"/>
            <a:ext cx="325233" cy="1668818"/>
          </a:xfrm>
          <a:prstGeom prst="rect">
            <a:avLst/>
          </a:prstGeom>
          <a:blipFill>
            <a:blip r:embed="rId5" cstate="print"/>
            <a:stretch>
              <a:fillRect/>
            </a:stretch>
          </a:blipFill>
        </p:spPr>
        <p:txBody>
          <a:bodyPr wrap="square" lIns="0" tIns="0" rIns="0" bIns="0" rtlCol="0">
            <a:noAutofit/>
          </a:bodyPr>
          <a:lstStyle/>
          <a:p/>
        </p:txBody>
      </p:sp>
      <p:sp>
        <p:nvSpPr>
          <p:cNvPr id="13" name="object 13"/>
          <p:cNvSpPr/>
          <p:nvPr/>
        </p:nvSpPr>
        <p:spPr>
          <a:xfrm>
            <a:off x="9545929" y="4568952"/>
            <a:ext cx="120802" cy="1411223"/>
          </a:xfrm>
          <a:prstGeom prst="rect">
            <a:avLst/>
          </a:prstGeom>
          <a:blipFill>
            <a:blip r:embed="rId6" cstate="print"/>
            <a:stretch>
              <a:fillRect/>
            </a:stretch>
          </a:blipFill>
        </p:spPr>
        <p:txBody>
          <a:bodyPr wrap="square" lIns="0" tIns="0" rIns="0" bIns="0" rtlCol="0">
            <a:noAutofit/>
          </a:bodyPr>
          <a:lstStyle/>
          <a:p/>
        </p:txBody>
      </p:sp>
      <p:sp>
        <p:nvSpPr>
          <p:cNvPr id="14" name="object 14"/>
          <p:cNvSpPr/>
          <p:nvPr/>
        </p:nvSpPr>
        <p:spPr>
          <a:xfrm>
            <a:off x="7240523" y="4568952"/>
            <a:ext cx="30873" cy="96824"/>
          </a:xfrm>
          <a:prstGeom prst="rect">
            <a:avLst/>
          </a:prstGeom>
          <a:blipFill>
            <a:blip r:embed="rId7" cstate="print"/>
            <a:stretch>
              <a:fillRect/>
            </a:stretch>
          </a:blipFill>
        </p:spPr>
        <p:txBody>
          <a:bodyPr wrap="square" lIns="0" tIns="0" rIns="0" bIns="0" rtlCol="0">
            <a:noAutofit/>
          </a:bodyPr>
          <a:lstStyle/>
          <a:p/>
        </p:txBody>
      </p:sp>
      <p:sp>
        <p:nvSpPr>
          <p:cNvPr id="15" name="object 15"/>
          <p:cNvSpPr/>
          <p:nvPr/>
        </p:nvSpPr>
        <p:spPr>
          <a:xfrm>
            <a:off x="7240523" y="5047945"/>
            <a:ext cx="120688" cy="932230"/>
          </a:xfrm>
          <a:prstGeom prst="rect">
            <a:avLst/>
          </a:prstGeom>
          <a:blipFill>
            <a:blip r:embed="rId8" cstate="print"/>
            <a:stretch>
              <a:fillRect/>
            </a:stretch>
          </a:blipFill>
        </p:spPr>
        <p:txBody>
          <a:bodyPr wrap="square" lIns="0" tIns="0" rIns="0" bIns="0" rtlCol="0">
            <a:noAutofit/>
          </a:bodyPr>
          <a:lstStyle/>
          <a:p/>
        </p:txBody>
      </p:sp>
      <p:sp>
        <p:nvSpPr>
          <p:cNvPr id="16" name="object 16"/>
          <p:cNvSpPr/>
          <p:nvPr/>
        </p:nvSpPr>
        <p:spPr>
          <a:xfrm>
            <a:off x="7040283" y="4373884"/>
            <a:ext cx="2608160" cy="1668780"/>
          </a:xfrm>
          <a:custGeom>
            <a:avLst/>
            <a:gdLst/>
            <a:ahLst/>
            <a:cxnLst/>
            <a:rect l="l" t="t" r="r" b="b"/>
            <a:pathLst>
              <a:path w="2608160" h="1668779">
                <a:moveTo>
                  <a:pt x="218528" y="278130"/>
                </a:moveTo>
                <a:lnTo>
                  <a:pt x="222169" y="233015"/>
                </a:lnTo>
                <a:lnTo>
                  <a:pt x="232708" y="190219"/>
                </a:lnTo>
                <a:lnTo>
                  <a:pt x="249573" y="150313"/>
                </a:lnTo>
                <a:lnTo>
                  <a:pt x="272191" y="113870"/>
                </a:lnTo>
                <a:lnTo>
                  <a:pt x="299991" y="81462"/>
                </a:lnTo>
                <a:lnTo>
                  <a:pt x="332399" y="53663"/>
                </a:lnTo>
                <a:lnTo>
                  <a:pt x="368842" y="31044"/>
                </a:lnTo>
                <a:lnTo>
                  <a:pt x="408748" y="14179"/>
                </a:lnTo>
                <a:lnTo>
                  <a:pt x="451544" y="3640"/>
                </a:lnTo>
                <a:lnTo>
                  <a:pt x="496658" y="0"/>
                </a:lnTo>
                <a:lnTo>
                  <a:pt x="616800" y="0"/>
                </a:lnTo>
                <a:lnTo>
                  <a:pt x="1214208" y="0"/>
                </a:lnTo>
                <a:lnTo>
                  <a:pt x="2330030" y="0"/>
                </a:lnTo>
                <a:lnTo>
                  <a:pt x="2352841" y="921"/>
                </a:lnTo>
                <a:lnTo>
                  <a:pt x="2396868" y="8083"/>
                </a:lnTo>
                <a:lnTo>
                  <a:pt x="2438291" y="21856"/>
                </a:lnTo>
                <a:lnTo>
                  <a:pt x="2476537" y="41670"/>
                </a:lnTo>
                <a:lnTo>
                  <a:pt x="2511034" y="66951"/>
                </a:lnTo>
                <a:lnTo>
                  <a:pt x="2541209" y="97126"/>
                </a:lnTo>
                <a:lnTo>
                  <a:pt x="2566490" y="131623"/>
                </a:lnTo>
                <a:lnTo>
                  <a:pt x="2586304" y="169869"/>
                </a:lnTo>
                <a:lnTo>
                  <a:pt x="2600077" y="211292"/>
                </a:lnTo>
                <a:lnTo>
                  <a:pt x="2607238" y="255319"/>
                </a:lnTo>
                <a:lnTo>
                  <a:pt x="2608160" y="278130"/>
                </a:lnTo>
                <a:lnTo>
                  <a:pt x="2608160" y="695325"/>
                </a:lnTo>
                <a:lnTo>
                  <a:pt x="2608160" y="1390637"/>
                </a:lnTo>
                <a:lnTo>
                  <a:pt x="2607238" y="1413448"/>
                </a:lnTo>
                <a:lnTo>
                  <a:pt x="2600077" y="1457475"/>
                </a:lnTo>
                <a:lnTo>
                  <a:pt x="2586304" y="1498899"/>
                </a:lnTo>
                <a:lnTo>
                  <a:pt x="2566490" y="1537147"/>
                </a:lnTo>
                <a:lnTo>
                  <a:pt x="2541209" y="1571646"/>
                </a:lnTo>
                <a:lnTo>
                  <a:pt x="2511034" y="1601823"/>
                </a:lnTo>
                <a:lnTo>
                  <a:pt x="2476537" y="1627106"/>
                </a:lnTo>
                <a:lnTo>
                  <a:pt x="2438291" y="1646921"/>
                </a:lnTo>
                <a:lnTo>
                  <a:pt x="2396868" y="1660696"/>
                </a:lnTo>
                <a:lnTo>
                  <a:pt x="2352841" y="1667857"/>
                </a:lnTo>
                <a:lnTo>
                  <a:pt x="2330030" y="1668780"/>
                </a:lnTo>
                <a:lnTo>
                  <a:pt x="1214208" y="1668780"/>
                </a:lnTo>
                <a:lnTo>
                  <a:pt x="616800" y="1668780"/>
                </a:lnTo>
                <a:lnTo>
                  <a:pt x="496658" y="1668780"/>
                </a:lnTo>
                <a:lnTo>
                  <a:pt x="473847" y="1667857"/>
                </a:lnTo>
                <a:lnTo>
                  <a:pt x="429821" y="1660696"/>
                </a:lnTo>
                <a:lnTo>
                  <a:pt x="388398" y="1646921"/>
                </a:lnTo>
                <a:lnTo>
                  <a:pt x="350152" y="1627106"/>
                </a:lnTo>
                <a:lnTo>
                  <a:pt x="315655" y="1601823"/>
                </a:lnTo>
                <a:lnTo>
                  <a:pt x="285479" y="1571646"/>
                </a:lnTo>
                <a:lnTo>
                  <a:pt x="260199" y="1537147"/>
                </a:lnTo>
                <a:lnTo>
                  <a:pt x="240385" y="1498899"/>
                </a:lnTo>
                <a:lnTo>
                  <a:pt x="226612" y="1457475"/>
                </a:lnTo>
                <a:lnTo>
                  <a:pt x="219450" y="1413448"/>
                </a:lnTo>
                <a:lnTo>
                  <a:pt x="218528" y="1390637"/>
                </a:lnTo>
                <a:lnTo>
                  <a:pt x="218528" y="695325"/>
                </a:lnTo>
                <a:lnTo>
                  <a:pt x="0" y="440817"/>
                </a:lnTo>
                <a:lnTo>
                  <a:pt x="218528" y="278130"/>
                </a:lnTo>
                <a:close/>
              </a:path>
            </a:pathLst>
          </a:custGeom>
          <a:ln w="9144">
            <a:solidFill>
              <a:srgbClr val="92BB44"/>
            </a:solidFill>
          </a:ln>
        </p:spPr>
        <p:txBody>
          <a:bodyPr wrap="square" lIns="0" tIns="0" rIns="0" bIns="0" rtlCol="0">
            <a:noAutofit/>
          </a:bodyPr>
          <a:lstStyle/>
          <a:p/>
        </p:txBody>
      </p:sp>
      <p:sp>
        <p:nvSpPr>
          <p:cNvPr id="17" name="object 17"/>
          <p:cNvSpPr txBox="1"/>
          <p:nvPr/>
        </p:nvSpPr>
        <p:spPr>
          <a:xfrm>
            <a:off x="741353" y="1355522"/>
            <a:ext cx="10565130" cy="4411345"/>
          </a:xfrm>
          <a:prstGeom prst="rect">
            <a:avLst/>
          </a:prstGeom>
        </p:spPr>
        <p:txBody>
          <a:bodyPr wrap="square" lIns="0" tIns="0" rIns="0" bIns="0" rtlCol="0" vert="horz">
            <a:noAutofit/>
          </a:bodyPr>
          <a:lstStyle/>
          <a:p>
            <a:pPr algn="just" marL="469265" marR="12700" indent="-457200">
              <a:lnSpc>
                <a:spcPct val="130000"/>
              </a:lnSpc>
            </a:pPr>
            <a:r>
              <a:rPr dirty="0" smtClean="0" sz="2800" spc="-30">
                <a:solidFill>
                  <a:srgbClr val="8F2718"/>
                </a:solidFill>
                <a:latin typeface="Arial"/>
                <a:cs typeface="Arial"/>
              </a:rPr>
              <a:t>►</a:t>
            </a:r>
            <a:r>
              <a:rPr dirty="0" smtClean="0" sz="2800" spc="50">
                <a:solidFill>
                  <a:srgbClr val="8F2718"/>
                </a:solidFill>
                <a:latin typeface="Arial"/>
                <a:cs typeface="Arial"/>
              </a:rPr>
              <a:t> </a:t>
            </a:r>
            <a:r>
              <a:rPr dirty="0" smtClean="0" sz="2800" spc="30" b="1">
                <a:solidFill>
                  <a:srgbClr val="8F2718"/>
                </a:solidFill>
                <a:latin typeface="微軟正黑體"/>
                <a:cs typeface="微軟正黑體"/>
              </a:rPr>
              <a:t>因</a:t>
            </a:r>
            <a:r>
              <a:rPr dirty="0" smtClean="0" sz="2800" spc="30" b="1">
                <a:solidFill>
                  <a:srgbClr val="8F2718"/>
                </a:solidFill>
                <a:latin typeface="微軟正黑體"/>
                <a:cs typeface="微軟正黑體"/>
              </a:rPr>
              <a:t>應</a:t>
            </a:r>
            <a:r>
              <a:rPr dirty="0" smtClean="0" sz="2800" spc="-20" b="1">
                <a:solidFill>
                  <a:srgbClr val="8F2718"/>
                </a:solidFill>
                <a:latin typeface="微軟正黑體"/>
                <a:cs typeface="微軟正黑體"/>
              </a:rPr>
              <a:t>10</a:t>
            </a:r>
            <a:r>
              <a:rPr dirty="0" smtClean="0" sz="2800" spc="40" b="1">
                <a:solidFill>
                  <a:srgbClr val="8F2718"/>
                </a:solidFill>
                <a:latin typeface="微軟正黑體"/>
                <a:cs typeface="微軟正黑體"/>
              </a:rPr>
              <a:t>8</a:t>
            </a:r>
            <a:r>
              <a:rPr dirty="0" smtClean="0" sz="2800" spc="30" b="1">
                <a:solidFill>
                  <a:srgbClr val="8F2718"/>
                </a:solidFill>
                <a:latin typeface="微軟正黑體"/>
                <a:cs typeface="微軟正黑體"/>
              </a:rPr>
              <a:t>課</a:t>
            </a:r>
            <a:r>
              <a:rPr dirty="0" smtClean="0" sz="2800" spc="25" b="1">
                <a:solidFill>
                  <a:srgbClr val="8F2718"/>
                </a:solidFill>
                <a:latin typeface="微軟正黑體"/>
                <a:cs typeface="微軟正黑體"/>
              </a:rPr>
              <a:t>綱</a:t>
            </a:r>
            <a:r>
              <a:rPr dirty="0" smtClean="0" sz="2800" spc="40" b="1">
                <a:solidFill>
                  <a:srgbClr val="8F2718"/>
                </a:solidFill>
                <a:latin typeface="微軟正黑體"/>
                <a:cs typeface="微軟正黑體"/>
              </a:rPr>
              <a:t>課</a:t>
            </a:r>
            <a:r>
              <a:rPr dirty="0" smtClean="0" sz="2800" spc="40" b="1">
                <a:solidFill>
                  <a:srgbClr val="8F2718"/>
                </a:solidFill>
                <a:latin typeface="微軟正黑體"/>
                <a:cs typeface="微軟正黑體"/>
              </a:rPr>
              <a:t>程</a:t>
            </a:r>
            <a:r>
              <a:rPr dirty="0" smtClean="0" sz="2800" spc="30" b="1">
                <a:solidFill>
                  <a:srgbClr val="8F2718"/>
                </a:solidFill>
                <a:latin typeface="微軟正黑體"/>
                <a:cs typeface="微軟正黑體"/>
              </a:rPr>
              <a:t>實</a:t>
            </a:r>
            <a:r>
              <a:rPr dirty="0" smtClean="0" sz="2800" spc="25" b="1">
                <a:solidFill>
                  <a:srgbClr val="8F2718"/>
                </a:solidFill>
                <a:latin typeface="微軟正黑體"/>
                <a:cs typeface="微軟正黑體"/>
              </a:rPr>
              <a:t>施</a:t>
            </a:r>
            <a:r>
              <a:rPr dirty="0" smtClean="0" sz="2800" spc="25" b="1">
                <a:solidFill>
                  <a:srgbClr val="8F2718"/>
                </a:solidFill>
                <a:latin typeface="微軟正黑體"/>
                <a:cs typeface="微軟正黑體"/>
              </a:rPr>
              <a:t>，</a:t>
            </a:r>
            <a:r>
              <a:rPr dirty="0" smtClean="0" sz="2800" spc="40" b="1">
                <a:solidFill>
                  <a:srgbClr val="8F2718"/>
                </a:solidFill>
                <a:latin typeface="微軟正黑體"/>
                <a:cs typeface="微軟正黑體"/>
              </a:rPr>
              <a:t>高</a:t>
            </a:r>
            <a:r>
              <a:rPr dirty="0" smtClean="0" sz="2800" spc="30" b="1">
                <a:solidFill>
                  <a:srgbClr val="8F2718"/>
                </a:solidFill>
                <a:latin typeface="微軟正黑體"/>
                <a:cs typeface="微軟正黑體"/>
              </a:rPr>
              <a:t>級</a:t>
            </a:r>
            <a:r>
              <a:rPr dirty="0" smtClean="0" sz="2800" spc="30" b="1">
                <a:solidFill>
                  <a:srgbClr val="8F2718"/>
                </a:solidFill>
                <a:latin typeface="微軟正黑體"/>
                <a:cs typeface="微軟正黑體"/>
              </a:rPr>
              <a:t>中</a:t>
            </a:r>
            <a:r>
              <a:rPr dirty="0" smtClean="0" sz="2800" spc="25" b="1">
                <a:solidFill>
                  <a:srgbClr val="8F2718"/>
                </a:solidFill>
                <a:latin typeface="微軟正黑體"/>
                <a:cs typeface="微軟正黑體"/>
              </a:rPr>
              <a:t>等</a:t>
            </a:r>
            <a:r>
              <a:rPr dirty="0" smtClean="0" sz="2800" spc="40" b="1">
                <a:solidFill>
                  <a:srgbClr val="8F2718"/>
                </a:solidFill>
                <a:latin typeface="微軟正黑體"/>
                <a:cs typeface="微軟正黑體"/>
              </a:rPr>
              <a:t>學</a:t>
            </a:r>
            <a:r>
              <a:rPr dirty="0" smtClean="0" sz="2800" spc="25" b="1">
                <a:solidFill>
                  <a:srgbClr val="8F2718"/>
                </a:solidFill>
                <a:latin typeface="微軟正黑體"/>
                <a:cs typeface="微軟正黑體"/>
              </a:rPr>
              <a:t>校</a:t>
            </a:r>
            <a:r>
              <a:rPr dirty="0" smtClean="0" sz="2800" spc="30" b="1">
                <a:solidFill>
                  <a:srgbClr val="8F2718"/>
                </a:solidFill>
                <a:latin typeface="微軟正黑體"/>
                <a:cs typeface="微軟正黑體"/>
              </a:rPr>
              <a:t>課</a:t>
            </a:r>
            <a:r>
              <a:rPr dirty="0" smtClean="0" sz="2800" spc="25" b="1">
                <a:solidFill>
                  <a:srgbClr val="8F2718"/>
                </a:solidFill>
                <a:latin typeface="微軟正黑體"/>
                <a:cs typeface="微軟正黑體"/>
              </a:rPr>
              <a:t>程</a:t>
            </a:r>
            <a:r>
              <a:rPr dirty="0" smtClean="0" sz="2800" spc="40" b="1">
                <a:solidFill>
                  <a:srgbClr val="8F2718"/>
                </a:solidFill>
                <a:latin typeface="微軟正黑體"/>
                <a:cs typeface="微軟正黑體"/>
              </a:rPr>
              <a:t>架</a:t>
            </a:r>
            <a:r>
              <a:rPr dirty="0" smtClean="0" sz="2800" spc="25" b="1">
                <a:solidFill>
                  <a:srgbClr val="8F2718"/>
                </a:solidFill>
                <a:latin typeface="微軟正黑體"/>
                <a:cs typeface="微軟正黑體"/>
              </a:rPr>
              <a:t>構</a:t>
            </a:r>
            <a:r>
              <a:rPr dirty="0" smtClean="0" sz="2800" spc="30" b="1">
                <a:solidFill>
                  <a:srgbClr val="8F2718"/>
                </a:solidFill>
                <a:latin typeface="微軟正黑體"/>
                <a:cs typeface="微軟正黑體"/>
              </a:rPr>
              <a:t>改</a:t>
            </a:r>
            <a:r>
              <a:rPr dirty="0" smtClean="0" sz="2800" spc="25" b="1">
                <a:solidFill>
                  <a:srgbClr val="8F2718"/>
                </a:solidFill>
                <a:latin typeface="微軟正黑體"/>
                <a:cs typeface="微軟正黑體"/>
              </a:rPr>
              <a:t>變</a:t>
            </a:r>
            <a:r>
              <a:rPr dirty="0" smtClean="0" sz="2800" spc="40" b="1">
                <a:solidFill>
                  <a:srgbClr val="8F2718"/>
                </a:solidFill>
                <a:latin typeface="微軟正黑體"/>
                <a:cs typeface="微軟正黑體"/>
              </a:rPr>
              <a:t>，</a:t>
            </a:r>
            <a:r>
              <a:rPr dirty="0" smtClean="0" sz="2800" spc="30" b="1">
                <a:solidFill>
                  <a:srgbClr val="8F2718"/>
                </a:solidFill>
                <a:latin typeface="微軟正黑體"/>
                <a:cs typeface="微軟正黑體"/>
              </a:rPr>
              <a:t>強</a:t>
            </a:r>
            <a:r>
              <a:rPr dirty="0" smtClean="0" sz="2800" spc="25" b="1">
                <a:solidFill>
                  <a:srgbClr val="8F2718"/>
                </a:solidFill>
                <a:latin typeface="微軟正黑體"/>
                <a:cs typeface="微軟正黑體"/>
              </a:rPr>
              <a:t>調</a:t>
            </a:r>
            <a:r>
              <a:rPr dirty="0" smtClean="0" sz="2800" spc="40" b="1">
                <a:solidFill>
                  <a:srgbClr val="8F2718"/>
                </a:solidFill>
                <a:latin typeface="微軟正黑體"/>
                <a:cs typeface="微軟正黑體"/>
              </a:rPr>
              <a:t>素</a:t>
            </a:r>
            <a:r>
              <a:rPr dirty="0" smtClean="0" sz="2800" spc="-30" b="1">
                <a:solidFill>
                  <a:srgbClr val="8F2718"/>
                </a:solidFill>
                <a:latin typeface="微軟正黑體"/>
                <a:cs typeface="微軟正黑體"/>
              </a:rPr>
              <a:t>養</a:t>
            </a:r>
            <a:r>
              <a:rPr dirty="0" smtClean="0" sz="2800" spc="-10" b="1">
                <a:solidFill>
                  <a:srgbClr val="8F2718"/>
                </a:solidFill>
                <a:latin typeface="微軟正黑體"/>
                <a:cs typeface="微軟正黑體"/>
              </a:rPr>
              <a:t> </a:t>
            </a:r>
            <a:r>
              <a:rPr dirty="0" smtClean="0" sz="2800" spc="65" b="1">
                <a:solidFill>
                  <a:srgbClr val="8F2718"/>
                </a:solidFill>
                <a:latin typeface="微軟正黑體"/>
                <a:cs typeface="微軟正黑體"/>
              </a:rPr>
              <a:t>導向</a:t>
            </a:r>
            <a:r>
              <a:rPr dirty="0" smtClean="0" sz="2800" spc="65" b="1">
                <a:solidFill>
                  <a:srgbClr val="8F2718"/>
                </a:solidFill>
                <a:latin typeface="微軟正黑體"/>
                <a:cs typeface="微軟正黑體"/>
              </a:rPr>
              <a:t>、</a:t>
            </a:r>
            <a:r>
              <a:rPr dirty="0" smtClean="0" sz="2800" spc="75" b="1">
                <a:solidFill>
                  <a:srgbClr val="8F2718"/>
                </a:solidFill>
                <a:latin typeface="微軟正黑體"/>
                <a:cs typeface="微軟正黑體"/>
              </a:rPr>
              <a:t>跨</a:t>
            </a:r>
            <a:r>
              <a:rPr dirty="0" smtClean="0" sz="2800" spc="65" b="1">
                <a:solidFill>
                  <a:srgbClr val="8F2718"/>
                </a:solidFill>
                <a:latin typeface="微軟正黑體"/>
                <a:cs typeface="微軟正黑體"/>
              </a:rPr>
              <a:t>科</a:t>
            </a:r>
            <a:r>
              <a:rPr dirty="0" smtClean="0" sz="2800" spc="80" b="1">
                <a:solidFill>
                  <a:srgbClr val="8F2718"/>
                </a:solidFill>
                <a:latin typeface="微軟正黑體"/>
                <a:cs typeface="微軟正黑體"/>
              </a:rPr>
              <a:t>/</a:t>
            </a:r>
            <a:r>
              <a:rPr dirty="0" smtClean="0" sz="2800" spc="65" b="1">
                <a:solidFill>
                  <a:srgbClr val="8F2718"/>
                </a:solidFill>
                <a:latin typeface="微軟正黑體"/>
                <a:cs typeface="微軟正黑體"/>
              </a:rPr>
              <a:t>跨領域統整學習</a:t>
            </a:r>
            <a:r>
              <a:rPr dirty="0" smtClean="0" sz="2800" spc="70" b="1">
                <a:solidFill>
                  <a:srgbClr val="8F2718"/>
                </a:solidFill>
                <a:latin typeface="微軟正黑體"/>
                <a:cs typeface="微軟正黑體"/>
              </a:rPr>
              <a:t>、</a:t>
            </a:r>
            <a:r>
              <a:rPr dirty="0" smtClean="0" sz="2800" spc="65" b="1">
                <a:solidFill>
                  <a:srgbClr val="8F2718"/>
                </a:solidFill>
                <a:latin typeface="微軟正黑體"/>
                <a:cs typeface="微軟正黑體"/>
              </a:rPr>
              <a:t>探究與實作等</a:t>
            </a:r>
            <a:r>
              <a:rPr dirty="0" smtClean="0" sz="2800" spc="70" b="1">
                <a:solidFill>
                  <a:srgbClr val="8F2718"/>
                </a:solidFill>
                <a:latin typeface="微軟正黑體"/>
                <a:cs typeface="微軟正黑體"/>
              </a:rPr>
              <a:t>，</a:t>
            </a:r>
            <a:r>
              <a:rPr dirty="0" smtClean="0" sz="2800" spc="65" b="1">
                <a:solidFill>
                  <a:srgbClr val="8F2718"/>
                </a:solidFill>
                <a:latin typeface="微軟正黑體"/>
                <a:cs typeface="微軟正黑體"/>
              </a:rPr>
              <a:t>同時也增加</a:t>
            </a:r>
            <a:r>
              <a:rPr dirty="0" smtClean="0" sz="2800" spc="75" b="1">
                <a:solidFill>
                  <a:srgbClr val="8F2718"/>
                </a:solidFill>
                <a:latin typeface="微軟正黑體"/>
                <a:cs typeface="微軟正黑體"/>
              </a:rPr>
              <a:t>校</a:t>
            </a:r>
            <a:r>
              <a:rPr dirty="0" smtClean="0" sz="2800" spc="-30" b="1">
                <a:solidFill>
                  <a:srgbClr val="8F2718"/>
                </a:solidFill>
                <a:latin typeface="微軟正黑體"/>
                <a:cs typeface="微軟正黑體"/>
              </a:rPr>
              <a:t>訂</a:t>
            </a:r>
            <a:r>
              <a:rPr dirty="0" smtClean="0" sz="2800" spc="-10" b="1">
                <a:solidFill>
                  <a:srgbClr val="8F2718"/>
                </a:solidFill>
                <a:latin typeface="微軟正黑體"/>
                <a:cs typeface="微軟正黑體"/>
              </a:rPr>
              <a:t> </a:t>
            </a:r>
            <a:r>
              <a:rPr dirty="0" smtClean="0" sz="2800" spc="5" b="1">
                <a:solidFill>
                  <a:srgbClr val="8F2718"/>
                </a:solidFill>
                <a:latin typeface="微軟正黑體"/>
                <a:cs typeface="微軟正黑體"/>
              </a:rPr>
              <a:t>必修</a:t>
            </a:r>
            <a:r>
              <a:rPr dirty="0" smtClean="0" sz="2800" spc="5" b="1">
                <a:solidFill>
                  <a:srgbClr val="8F2718"/>
                </a:solidFill>
                <a:latin typeface="微軟正黑體"/>
                <a:cs typeface="微軟正黑體"/>
              </a:rPr>
              <a:t>、</a:t>
            </a:r>
            <a:r>
              <a:rPr dirty="0" smtClean="0" sz="2800" spc="15" b="1">
                <a:solidFill>
                  <a:srgbClr val="8F2718"/>
                </a:solidFill>
                <a:latin typeface="微軟正黑體"/>
                <a:cs typeface="微軟正黑體"/>
              </a:rPr>
              <a:t>多</a:t>
            </a:r>
            <a:r>
              <a:rPr dirty="0" smtClean="0" sz="2800" spc="5" b="1">
                <a:solidFill>
                  <a:srgbClr val="8F2718"/>
                </a:solidFill>
                <a:latin typeface="微軟正黑體"/>
                <a:cs typeface="微軟正黑體"/>
              </a:rPr>
              <a:t>元選修</a:t>
            </a:r>
            <a:r>
              <a:rPr dirty="0" smtClean="0" sz="2800" spc="15" b="1">
                <a:solidFill>
                  <a:srgbClr val="8F2718"/>
                </a:solidFill>
                <a:latin typeface="微軟正黑體"/>
                <a:cs typeface="微軟正黑體"/>
              </a:rPr>
              <a:t>等</a:t>
            </a:r>
            <a:r>
              <a:rPr dirty="0" smtClean="0" sz="2800" spc="5" b="1">
                <a:solidFill>
                  <a:srgbClr val="8F2718"/>
                </a:solidFill>
                <a:latin typeface="微軟正黑體"/>
                <a:cs typeface="微軟正黑體"/>
              </a:rPr>
              <a:t>類型的</a:t>
            </a:r>
            <a:r>
              <a:rPr dirty="0" smtClean="0" sz="2800" spc="15" b="1">
                <a:solidFill>
                  <a:srgbClr val="8F2718"/>
                </a:solidFill>
                <a:latin typeface="微軟正黑體"/>
                <a:cs typeface="微軟正黑體"/>
              </a:rPr>
              <a:t>課</a:t>
            </a:r>
            <a:r>
              <a:rPr dirty="0" smtClean="0" sz="2800" spc="5" b="1">
                <a:solidFill>
                  <a:srgbClr val="8F2718"/>
                </a:solidFill>
                <a:latin typeface="微軟正黑體"/>
                <a:cs typeface="微軟正黑體"/>
              </a:rPr>
              <a:t>程</a:t>
            </a:r>
            <a:r>
              <a:rPr dirty="0" smtClean="0" sz="2800" spc="0" b="1">
                <a:solidFill>
                  <a:srgbClr val="8F2718"/>
                </a:solidFill>
                <a:latin typeface="微軟正黑體"/>
                <a:cs typeface="微軟正黑體"/>
              </a:rPr>
              <a:t>，</a:t>
            </a:r>
            <a:r>
              <a:rPr dirty="0" smtClean="0" sz="2800" spc="5" b="1">
                <a:solidFill>
                  <a:srgbClr val="8F2718"/>
                </a:solidFill>
                <a:latin typeface="微軟正黑體"/>
                <a:cs typeface="微軟正黑體"/>
              </a:rPr>
              <a:t>透</a:t>
            </a:r>
            <a:r>
              <a:rPr dirty="0" smtClean="0" sz="2800" spc="15" b="1">
                <a:solidFill>
                  <a:srgbClr val="8F2718"/>
                </a:solidFill>
                <a:latin typeface="微軟正黑體"/>
                <a:cs typeface="微軟正黑體"/>
              </a:rPr>
              <a:t>過</a:t>
            </a:r>
            <a:r>
              <a:rPr dirty="0" smtClean="0" sz="2800" spc="5" b="1">
                <a:solidFill>
                  <a:srgbClr val="8F2718"/>
                </a:solidFill>
                <a:latin typeface="微軟正黑體"/>
                <a:cs typeface="微軟正黑體"/>
              </a:rPr>
              <a:t>學習歷</a:t>
            </a:r>
            <a:r>
              <a:rPr dirty="0" smtClean="0" sz="2800" spc="15" b="1">
                <a:solidFill>
                  <a:srgbClr val="8F2718"/>
                </a:solidFill>
                <a:latin typeface="微軟正黑體"/>
                <a:cs typeface="微軟正黑體"/>
              </a:rPr>
              <a:t>程</a:t>
            </a:r>
            <a:r>
              <a:rPr dirty="0" smtClean="0" sz="2800" spc="5" b="1">
                <a:solidFill>
                  <a:srgbClr val="8F2718"/>
                </a:solidFill>
                <a:latin typeface="微軟正黑體"/>
                <a:cs typeface="微軟正黑體"/>
              </a:rPr>
              <a:t>檔案的</a:t>
            </a:r>
            <a:r>
              <a:rPr dirty="0" smtClean="0" sz="2800" spc="15" b="1">
                <a:solidFill>
                  <a:srgbClr val="8F2718"/>
                </a:solidFill>
                <a:latin typeface="微軟正黑體"/>
                <a:cs typeface="微軟正黑體"/>
              </a:rPr>
              <a:t>累</a:t>
            </a:r>
            <a:r>
              <a:rPr dirty="0" smtClean="0" sz="2800" spc="5" b="1">
                <a:solidFill>
                  <a:srgbClr val="8F2718"/>
                </a:solidFill>
                <a:latin typeface="微軟正黑體"/>
                <a:cs typeface="微軟正黑體"/>
              </a:rPr>
              <a:t>積</a:t>
            </a:r>
            <a:r>
              <a:rPr dirty="0" smtClean="0" sz="2800" spc="0" b="1">
                <a:solidFill>
                  <a:srgbClr val="8F2718"/>
                </a:solidFill>
                <a:latin typeface="微軟正黑體"/>
                <a:cs typeface="微軟正黑體"/>
              </a:rPr>
              <a:t>，</a:t>
            </a:r>
            <a:r>
              <a:rPr dirty="0" smtClean="0" sz="2800" spc="15" b="1">
                <a:solidFill>
                  <a:srgbClr val="8F2718"/>
                </a:solidFill>
                <a:latin typeface="微軟正黑體"/>
                <a:cs typeface="微軟正黑體"/>
              </a:rPr>
              <a:t>系統</a:t>
            </a:r>
            <a:r>
              <a:rPr dirty="0" smtClean="0" sz="2800" spc="35" b="1">
                <a:solidFill>
                  <a:srgbClr val="8F2718"/>
                </a:solidFill>
                <a:latin typeface="微軟正黑體"/>
                <a:cs typeface="微軟正黑體"/>
              </a:rPr>
              <a:t> </a:t>
            </a:r>
            <a:r>
              <a:rPr dirty="0" smtClean="0" sz="2800" spc="5" b="1">
                <a:solidFill>
                  <a:srgbClr val="8F2718"/>
                </a:solidFill>
                <a:latin typeface="微軟正黑體"/>
                <a:cs typeface="微軟正黑體"/>
              </a:rPr>
              <a:t>化地逐</a:t>
            </a:r>
            <a:r>
              <a:rPr dirty="0" smtClean="0" sz="2800" spc="15" b="1">
                <a:solidFill>
                  <a:srgbClr val="8F2718"/>
                </a:solidFill>
                <a:latin typeface="微軟正黑體"/>
                <a:cs typeface="微軟正黑體"/>
              </a:rPr>
              <a:t>步</a:t>
            </a:r>
            <a:r>
              <a:rPr dirty="0" smtClean="0" sz="2800" spc="5" b="1">
                <a:solidFill>
                  <a:srgbClr val="8F2718"/>
                </a:solidFill>
                <a:latin typeface="微軟正黑體"/>
                <a:cs typeface="微軟正黑體"/>
              </a:rPr>
              <a:t>整理學</a:t>
            </a:r>
            <a:r>
              <a:rPr dirty="0" smtClean="0" sz="2800" spc="15" b="1">
                <a:solidFill>
                  <a:srgbClr val="8F2718"/>
                </a:solidFill>
                <a:latin typeface="微軟正黑體"/>
                <a:cs typeface="微軟正黑體"/>
              </a:rPr>
              <a:t>習</a:t>
            </a:r>
            <a:r>
              <a:rPr dirty="0" smtClean="0" sz="2800" spc="5" b="1">
                <a:solidFill>
                  <a:srgbClr val="8F2718"/>
                </a:solidFill>
                <a:latin typeface="微軟正黑體"/>
                <a:cs typeface="微軟正黑體"/>
              </a:rPr>
              <a:t>成果</a:t>
            </a:r>
            <a:r>
              <a:rPr dirty="0" smtClean="0" sz="2800" spc="0" b="1">
                <a:solidFill>
                  <a:srgbClr val="8F2718"/>
                </a:solidFill>
                <a:latin typeface="微軟正黑體"/>
                <a:cs typeface="微軟正黑體"/>
              </a:rPr>
              <a:t>，</a:t>
            </a:r>
            <a:r>
              <a:rPr dirty="0" smtClean="0" sz="2800" spc="15" b="1">
                <a:solidFill>
                  <a:srgbClr val="8F2718"/>
                </a:solidFill>
                <a:latin typeface="微軟正黑體"/>
                <a:cs typeface="微軟正黑體"/>
              </a:rPr>
              <a:t>可</a:t>
            </a:r>
            <a:r>
              <a:rPr dirty="0" smtClean="0" sz="2800" spc="5" b="1">
                <a:solidFill>
                  <a:srgbClr val="8F2718"/>
                </a:solidFill>
                <a:latin typeface="微軟正黑體"/>
                <a:cs typeface="微軟正黑體"/>
              </a:rPr>
              <a:t>以更全</a:t>
            </a:r>
            <a:r>
              <a:rPr dirty="0" smtClean="0" sz="2800" spc="15" b="1">
                <a:solidFill>
                  <a:srgbClr val="8F2718"/>
                </a:solidFill>
                <a:latin typeface="微軟正黑體"/>
                <a:cs typeface="微軟正黑體"/>
              </a:rPr>
              <a:t>面</a:t>
            </a:r>
            <a:r>
              <a:rPr dirty="0" smtClean="0" sz="2800" spc="5" b="1">
                <a:solidFill>
                  <a:srgbClr val="8F2718"/>
                </a:solidFill>
                <a:latin typeface="微軟正黑體"/>
                <a:cs typeface="微軟正黑體"/>
              </a:rPr>
              <a:t>的了解</a:t>
            </a:r>
            <a:r>
              <a:rPr dirty="0" smtClean="0" sz="2800" spc="15" b="1">
                <a:solidFill>
                  <a:srgbClr val="8F2718"/>
                </a:solidFill>
                <a:latin typeface="微軟正黑體"/>
                <a:cs typeface="微軟正黑體"/>
              </a:rPr>
              <a:t>自</a:t>
            </a:r>
            <a:r>
              <a:rPr dirty="0" smtClean="0" sz="2800" spc="5" b="1">
                <a:solidFill>
                  <a:srgbClr val="8F2718"/>
                </a:solidFill>
                <a:latin typeface="微軟正黑體"/>
                <a:cs typeface="微軟正黑體"/>
              </a:rPr>
              <a:t>己在高</a:t>
            </a:r>
            <a:r>
              <a:rPr dirty="0" smtClean="0" sz="2800" spc="15" b="1">
                <a:solidFill>
                  <a:srgbClr val="8F2718"/>
                </a:solidFill>
                <a:latin typeface="微軟正黑體"/>
                <a:cs typeface="微軟正黑體"/>
              </a:rPr>
              <a:t>級</a:t>
            </a:r>
            <a:r>
              <a:rPr dirty="0" smtClean="0" sz="2800" spc="5" b="1">
                <a:solidFill>
                  <a:srgbClr val="8F2718"/>
                </a:solidFill>
                <a:latin typeface="微軟正黑體"/>
                <a:cs typeface="微軟正黑體"/>
              </a:rPr>
              <a:t>中等</a:t>
            </a:r>
            <a:r>
              <a:rPr dirty="0" smtClean="0" sz="2800" spc="15" b="1">
                <a:solidFill>
                  <a:srgbClr val="8F2718"/>
                </a:solidFill>
                <a:latin typeface="微軟正黑體"/>
                <a:cs typeface="微軟正黑體"/>
              </a:rPr>
              <a:t>教</a:t>
            </a:r>
            <a:r>
              <a:rPr dirty="0" smtClean="0" sz="2800" spc="-30" b="1">
                <a:solidFill>
                  <a:srgbClr val="8F2718"/>
                </a:solidFill>
                <a:latin typeface="微軟正黑體"/>
                <a:cs typeface="微軟正黑體"/>
              </a:rPr>
              <a:t>育</a:t>
            </a:r>
            <a:r>
              <a:rPr dirty="0" smtClean="0" sz="2800" spc="-30" b="1">
                <a:solidFill>
                  <a:srgbClr val="8F2718"/>
                </a:solidFill>
                <a:latin typeface="微軟正黑體"/>
                <a:cs typeface="微軟正黑體"/>
              </a:rPr>
              <a:t> 階段的學習結果。</a:t>
            </a:r>
            <a:endParaRPr sz="2800">
              <a:latin typeface="微軟正黑體"/>
              <a:cs typeface="微軟正黑體"/>
            </a:endParaRPr>
          </a:p>
          <a:p>
            <a:pPr>
              <a:lnSpc>
                <a:spcPts val="1000"/>
              </a:lnSpc>
            </a:pPr>
            <a:endParaRPr sz="1000"/>
          </a:p>
          <a:p>
            <a:pPr>
              <a:lnSpc>
                <a:spcPts val="1000"/>
              </a:lnSpc>
            </a:pPr>
            <a:endParaRPr sz="1000"/>
          </a:p>
          <a:p>
            <a:pPr>
              <a:lnSpc>
                <a:spcPts val="1400"/>
              </a:lnSpc>
              <a:spcBef>
                <a:spcPts val="38"/>
              </a:spcBef>
            </a:pPr>
            <a:endParaRPr sz="1400"/>
          </a:p>
          <a:p>
            <a:pPr algn="ctr" marL="6694170" marR="1834514" indent="0">
              <a:lnSpc>
                <a:spcPct val="130000"/>
              </a:lnSpc>
            </a:pPr>
            <a:r>
              <a:rPr dirty="0" smtClean="0" sz="2000">
                <a:latin typeface="Microsoft YaHei"/>
                <a:cs typeface="Microsoft YaHei"/>
              </a:rPr>
              <a:t>由</a:t>
            </a:r>
            <a:r>
              <a:rPr dirty="0" smtClean="0" sz="2000" spc="95">
                <a:latin typeface="Microsoft YaHei"/>
                <a:cs typeface="Microsoft YaHei"/>
              </a:rPr>
              <a:t>1</a:t>
            </a:r>
            <a:r>
              <a:rPr dirty="0" smtClean="0" sz="2000" spc="-25">
                <a:latin typeface="Microsoft YaHei"/>
                <a:cs typeface="Microsoft YaHei"/>
              </a:rPr>
              <a:t>0</a:t>
            </a:r>
            <a:r>
              <a:rPr dirty="0" smtClean="0" sz="2000" spc="-5">
                <a:latin typeface="Microsoft YaHei"/>
                <a:cs typeface="Microsoft YaHei"/>
              </a:rPr>
              <a:t>8</a:t>
            </a:r>
            <a:r>
              <a:rPr dirty="0" smtClean="0" sz="2000" spc="0">
                <a:latin typeface="Microsoft YaHei"/>
                <a:cs typeface="Microsoft YaHei"/>
              </a:rPr>
              <a:t>學年度入學</a:t>
            </a:r>
            <a:r>
              <a:rPr dirty="0" smtClean="0" sz="2000" spc="0">
                <a:latin typeface="Times New Roman"/>
                <a:cs typeface="Times New Roman"/>
              </a:rPr>
              <a:t> </a:t>
            </a:r>
            <a:r>
              <a:rPr dirty="0" smtClean="0" sz="2000" spc="0">
                <a:latin typeface="Microsoft YaHei"/>
                <a:cs typeface="Microsoft YaHei"/>
              </a:rPr>
              <a:t>高級中等學校的學</a:t>
            </a:r>
            <a:r>
              <a:rPr dirty="0" smtClean="0" sz="2000" spc="0">
                <a:latin typeface="Times New Roman"/>
                <a:cs typeface="Times New Roman"/>
              </a:rPr>
              <a:t> </a:t>
            </a:r>
            <a:r>
              <a:rPr dirty="0" smtClean="0" sz="2000" spc="0">
                <a:latin typeface="Microsoft YaHei"/>
                <a:cs typeface="Microsoft YaHei"/>
              </a:rPr>
              <a:t>生開始喔</a:t>
            </a:r>
            <a:endParaRPr sz="2000">
              <a:latin typeface="Microsoft YaHei"/>
              <a:cs typeface="Microsoft YaHei"/>
            </a:endParaRPr>
          </a:p>
        </p:txBody>
      </p:sp>
      <p:sp>
        <p:nvSpPr>
          <p:cNvPr id="18" name="object 18"/>
          <p:cNvSpPr/>
          <p:nvPr/>
        </p:nvSpPr>
        <p:spPr>
          <a:xfrm>
            <a:off x="16421" y="16423"/>
            <a:ext cx="221157" cy="221157"/>
          </a:xfrm>
          <a:custGeom>
            <a:avLst/>
            <a:gdLst/>
            <a:ahLst/>
            <a:cxnLst/>
            <a:rect l="l" t="t" r="r" b="b"/>
            <a:pathLst>
              <a:path w="221157" h="221157">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157" h="221157">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157" h="221157">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7F00"/>
          </a:solidFill>
        </p:spPr>
        <p:txBody>
          <a:bodyPr wrap="square" lIns="0" tIns="0" rIns="0" bIns="0" rtlCol="0">
            <a:noAutofit/>
          </a:bodyPr>
          <a:lstStyle/>
          <a:p/>
        </p:txBody>
      </p:sp>
      <p:sp>
        <p:nvSpPr>
          <p:cNvPr id="19" name="object 19"/>
          <p:cNvSpPr/>
          <p:nvPr/>
        </p:nvSpPr>
        <p:spPr>
          <a:xfrm>
            <a:off x="41216" y="54114"/>
            <a:ext cx="170590" cy="145848"/>
          </a:xfrm>
          <a:custGeom>
            <a:avLst/>
            <a:gdLst/>
            <a:ahLst/>
            <a:cxnLst/>
            <a:rect l="l" t="t" r="r" b="b"/>
            <a:pathLst>
              <a:path w="170590" h="145848">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noAutofit/>
          </a:bodyPr>
          <a:lstStyle/>
          <a:p/>
        </p:txBody>
      </p:sp>
      <p:sp>
        <p:nvSpPr>
          <p:cNvPr id="20" name="object 20"/>
          <p:cNvSpPr/>
          <p:nvPr/>
        </p:nvSpPr>
        <p:spPr>
          <a:xfrm>
            <a:off x="16421" y="16423"/>
            <a:ext cx="221157" cy="221157"/>
          </a:xfrm>
          <a:custGeom>
            <a:avLst/>
            <a:gdLst/>
            <a:ahLst/>
            <a:cxnLst/>
            <a:rect l="l" t="t" r="r" b="b"/>
            <a:pathLst>
              <a:path w="221157" h="221157">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noAutofit/>
          </a:bodyPr>
          <a:lstStyle/>
          <a:p/>
        </p:txBody>
      </p:sp>
      <p:sp>
        <p:nvSpPr>
          <p:cNvPr id="21" name="object 21"/>
          <p:cNvSpPr txBox="1"/>
          <p:nvPr/>
        </p:nvSpPr>
        <p:spPr>
          <a:xfrm>
            <a:off x="10261600" y="63500"/>
            <a:ext cx="1930400" cy="1219200"/>
          </a:xfrm>
          <a:prstGeom prst="rect">
            <a:avLst/>
          </a:prstGeom>
          <a:ln w="3175">
            <a:solidFill>
              <a:srgbClr val="000000"/>
            </a:solidFill>
          </a:ln>
        </p:spPr>
        <p:txBody>
          <a:bodyPr wrap="square" lIns="0" tIns="0" rIns="0" bIns="0" rtlCol="0" vert="horz">
            <a:noAutofit/>
          </a:bodyPr>
          <a:lstStyle/>
          <a:p>
            <a:pPr marL="25400">
              <a:lnSpc>
                <a:spcPct val="100000"/>
              </a:lnSpc>
            </a:pPr>
            <a:r>
              <a:rPr dirty="0" smtClean="0" sz="800" spc="-290" b="1" i="1">
                <a:latin typeface="Meiryo"/>
                <a:cs typeface="Meiryo"/>
              </a:rPr>
              <a:t>簡報者</a:t>
            </a:r>
            <a:endParaRPr sz="800">
              <a:latin typeface="Meiryo"/>
              <a:cs typeface="Meiryo"/>
            </a:endParaRPr>
          </a:p>
          <a:p>
            <a:pPr marL="25400">
              <a:lnSpc>
                <a:spcPct val="100000"/>
              </a:lnSpc>
              <a:spcBef>
                <a:spcPts val="40"/>
              </a:spcBef>
            </a:pPr>
            <a:r>
              <a:rPr dirty="0" smtClean="0" sz="800" i="1">
                <a:latin typeface="Arial"/>
                <a:cs typeface="Arial"/>
              </a:rPr>
              <a:t>2019-07-12 07:00:42</a:t>
            </a:r>
            <a:endParaRPr sz="800">
              <a:latin typeface="Arial"/>
              <a:cs typeface="Arial"/>
            </a:endParaRPr>
          </a:p>
          <a:p>
            <a:pPr marL="25400">
              <a:lnSpc>
                <a:spcPct val="100000"/>
              </a:lnSpc>
              <a:spcBef>
                <a:spcPts val="40"/>
              </a:spcBef>
            </a:pPr>
            <a:r>
              <a:rPr dirty="0" smtClean="0" sz="1000">
                <a:latin typeface="Arial"/>
                <a:cs typeface="Arial"/>
              </a:rPr>
              <a:t>--------------------------------------------</a:t>
            </a:r>
            <a:endParaRPr sz="1000">
              <a:latin typeface="Arial"/>
              <a:cs typeface="Arial"/>
            </a:endParaRPr>
          </a:p>
          <a:p>
            <a:pPr marL="25400">
              <a:lnSpc>
                <a:spcPct val="100000"/>
              </a:lnSpc>
            </a:pPr>
            <a:r>
              <a:rPr dirty="0" smtClean="0" sz="1000" spc="70">
                <a:latin typeface="Arial"/>
                <a:cs typeface="Arial"/>
              </a:rPr>
              <a:t>[普高新課綱]：</a:t>
            </a:r>
            <a:endParaRPr sz="1000">
              <a:latin typeface="Arial"/>
              <a:cs typeface="Arial"/>
            </a:endParaRPr>
          </a:p>
          <a:p>
            <a:pPr marL="25400">
              <a:lnSpc>
                <a:spcPct val="100000"/>
              </a:lnSpc>
            </a:pPr>
            <a:r>
              <a:rPr dirty="0" smtClean="0" sz="1000" spc="310">
                <a:latin typeface="Arial"/>
                <a:cs typeface="Arial"/>
              </a:rPr>
              <a:t>1.調降必修學分，調高選修學分</a:t>
            </a:r>
            <a:endParaRPr sz="1000">
              <a:latin typeface="Arial"/>
              <a:cs typeface="Arial"/>
            </a:endParaRPr>
          </a:p>
          <a:p>
            <a:pPr marL="25400" marR="25400">
              <a:lnSpc>
                <a:spcPct val="100000"/>
              </a:lnSpc>
            </a:pPr>
            <a:r>
              <a:rPr dirty="0" smtClean="0" sz="1000" spc="145">
                <a:latin typeface="Arial"/>
                <a:cs typeface="Arial"/>
              </a:rPr>
              <a:t>2.加深加廣選修：提供學生加深加廣學習課程，已滿足銜接不同進路大學校院之需要。由學生依其生涯進路及興趣，自主選修。</a:t>
            </a:r>
            <a:endParaRPr sz="1000">
              <a:latin typeface="Arial"/>
              <a:cs typeface="Arial"/>
            </a:endParaRPr>
          </a:p>
          <a:p>
            <a:pPr marL="25400" marR="25400">
              <a:lnSpc>
                <a:spcPct val="100000"/>
              </a:lnSpc>
            </a:pPr>
            <a:r>
              <a:rPr dirty="0" smtClean="0" sz="1000" spc="215">
                <a:latin typeface="Arial"/>
                <a:cs typeface="Arial"/>
              </a:rPr>
              <a:t>3.新課綱強調以核心素養為導向，部定必修課程係從全人教育出發，以培養學生核心素養及奠定基本學力，並具備通識應用能力為目標。</a:t>
            </a:r>
            <a:endParaRPr sz="1000">
              <a:latin typeface="Arial"/>
              <a:cs typeface="Arial"/>
            </a:endParaRPr>
          </a:p>
          <a:p>
            <a:pPr marL="25400" marR="25400">
              <a:lnSpc>
                <a:spcPct val="100000"/>
              </a:lnSpc>
            </a:pPr>
            <a:r>
              <a:rPr dirty="0" smtClean="0" sz="1000" spc="110">
                <a:latin typeface="Arial"/>
                <a:cs typeface="Arial"/>
              </a:rPr>
              <a:t>4.部定必修各領域可研訂跨科之統整型、探究型或實作(實驗)型等主題課程。校訂必修課程係延伸各領域/科目之學習，以專題、跨領域/科目統整、實作(實驗)、探索體驗等課程類型為主。</a:t>
            </a:r>
            <a:r>
              <a:rPr dirty="0" smtClean="0" sz="1000" spc="30">
                <a:latin typeface="Arial"/>
                <a:cs typeface="Arial"/>
              </a:rPr>
              <a:t> </a:t>
            </a:r>
            <a:r>
              <a:rPr dirty="0" smtClean="0" sz="1000" spc="240">
                <a:latin typeface="Arial"/>
                <a:cs typeface="Arial"/>
              </a:rPr>
              <a:t>以上新課綱的改變是為了讓學生能精進所需之核心素養，以適性揚才。透過學生學習歷程檔案，才能了解學生學習結果的全貌。</a:t>
            </a:r>
            <a:endParaRPr sz="1000">
              <a:latin typeface="Arial"/>
              <a:cs typeface="Arial"/>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4904" y="0"/>
            <a:ext cx="60960" cy="961644"/>
          </a:xfrm>
          <a:custGeom>
            <a:avLst/>
            <a:gdLst/>
            <a:ahLst/>
            <a:cxnLst/>
            <a:rect l="l" t="t" r="r" b="b"/>
            <a:pathLst>
              <a:path w="60959" h="961644">
                <a:moveTo>
                  <a:pt x="0" y="961644"/>
                </a:moveTo>
                <a:lnTo>
                  <a:pt x="60960" y="961644"/>
                </a:lnTo>
                <a:lnTo>
                  <a:pt x="60960" y="0"/>
                </a:lnTo>
                <a:lnTo>
                  <a:pt x="0" y="0"/>
                </a:lnTo>
                <a:lnTo>
                  <a:pt x="0" y="961644"/>
                </a:lnTo>
                <a:close/>
              </a:path>
            </a:pathLst>
          </a:custGeom>
          <a:solidFill>
            <a:srgbClr val="BF3420"/>
          </a:solidFill>
        </p:spPr>
        <p:txBody>
          <a:bodyPr wrap="square" lIns="0" tIns="0" rIns="0" bIns="0" rtlCol="0">
            <a:noAutofit/>
          </a:bodyPr>
          <a:lstStyle/>
          <a:p/>
        </p:txBody>
      </p:sp>
      <p:sp>
        <p:nvSpPr>
          <p:cNvPr id="3" name="object 3"/>
          <p:cNvSpPr/>
          <p:nvPr/>
        </p:nvSpPr>
        <p:spPr>
          <a:xfrm>
            <a:off x="455676" y="0"/>
            <a:ext cx="60959" cy="961644"/>
          </a:xfrm>
          <a:custGeom>
            <a:avLst/>
            <a:gdLst/>
            <a:ahLst/>
            <a:cxnLst/>
            <a:rect l="l" t="t" r="r" b="b"/>
            <a:pathLst>
              <a:path w="60959" h="961644">
                <a:moveTo>
                  <a:pt x="0" y="961644"/>
                </a:moveTo>
                <a:lnTo>
                  <a:pt x="60959" y="961644"/>
                </a:lnTo>
                <a:lnTo>
                  <a:pt x="60959" y="0"/>
                </a:lnTo>
                <a:lnTo>
                  <a:pt x="0" y="0"/>
                </a:lnTo>
                <a:lnTo>
                  <a:pt x="0" y="961644"/>
                </a:lnTo>
                <a:close/>
              </a:path>
            </a:pathLst>
          </a:custGeom>
          <a:solidFill>
            <a:srgbClr val="BF3420"/>
          </a:solidFill>
        </p:spPr>
        <p:txBody>
          <a:bodyPr wrap="square" lIns="0" tIns="0" rIns="0" bIns="0" rtlCol="0">
            <a:noAutofit/>
          </a:bodyPr>
          <a:lstStyle/>
          <a:p/>
        </p:txBody>
      </p:sp>
      <p:sp>
        <p:nvSpPr>
          <p:cNvPr id="4" name="object 4"/>
          <p:cNvSpPr/>
          <p:nvPr/>
        </p:nvSpPr>
        <p:spPr>
          <a:xfrm>
            <a:off x="11815571" y="6617207"/>
            <a:ext cx="60972" cy="240792"/>
          </a:xfrm>
          <a:custGeom>
            <a:avLst/>
            <a:gdLst/>
            <a:ahLst/>
            <a:cxnLst/>
            <a:rect l="l" t="t" r="r" b="b"/>
            <a:pathLst>
              <a:path w="60972" h="240792">
                <a:moveTo>
                  <a:pt x="0" y="240792"/>
                </a:moveTo>
                <a:lnTo>
                  <a:pt x="60972" y="240792"/>
                </a:lnTo>
                <a:lnTo>
                  <a:pt x="60972" y="0"/>
                </a:lnTo>
                <a:lnTo>
                  <a:pt x="0" y="0"/>
                </a:lnTo>
                <a:lnTo>
                  <a:pt x="0" y="240792"/>
                </a:lnTo>
                <a:close/>
              </a:path>
            </a:pathLst>
          </a:custGeom>
          <a:solidFill>
            <a:srgbClr val="BF3420"/>
          </a:solidFill>
        </p:spPr>
        <p:txBody>
          <a:bodyPr wrap="square" lIns="0" tIns="0" rIns="0" bIns="0" rtlCol="0">
            <a:noAutofit/>
          </a:bodyPr>
          <a:lstStyle/>
          <a:p/>
        </p:txBody>
      </p:sp>
      <p:sp>
        <p:nvSpPr>
          <p:cNvPr id="5" name="object 5"/>
          <p:cNvSpPr/>
          <p:nvPr/>
        </p:nvSpPr>
        <p:spPr>
          <a:xfrm>
            <a:off x="11736323" y="6617207"/>
            <a:ext cx="60959" cy="240792"/>
          </a:xfrm>
          <a:custGeom>
            <a:avLst/>
            <a:gdLst/>
            <a:ahLst/>
            <a:cxnLst/>
            <a:rect l="l" t="t" r="r" b="b"/>
            <a:pathLst>
              <a:path w="60959" h="240792">
                <a:moveTo>
                  <a:pt x="0" y="240792"/>
                </a:moveTo>
                <a:lnTo>
                  <a:pt x="60959" y="240792"/>
                </a:lnTo>
                <a:lnTo>
                  <a:pt x="60959" y="0"/>
                </a:lnTo>
                <a:lnTo>
                  <a:pt x="0" y="0"/>
                </a:lnTo>
                <a:lnTo>
                  <a:pt x="0" y="240792"/>
                </a:lnTo>
                <a:close/>
              </a:path>
            </a:pathLst>
          </a:custGeom>
          <a:solidFill>
            <a:srgbClr val="BF3420"/>
          </a:solidFill>
        </p:spPr>
        <p:txBody>
          <a:bodyPr wrap="square" lIns="0" tIns="0" rIns="0" bIns="0" rtlCol="0">
            <a:noAutofit/>
          </a:bodyPr>
          <a:lstStyle/>
          <a:p/>
        </p:txBody>
      </p:sp>
      <p:sp>
        <p:nvSpPr>
          <p:cNvPr id="6" name="object 6"/>
          <p:cNvSpPr/>
          <p:nvPr/>
        </p:nvSpPr>
        <p:spPr>
          <a:xfrm>
            <a:off x="694944" y="908303"/>
            <a:ext cx="4680521" cy="0"/>
          </a:xfrm>
          <a:custGeom>
            <a:avLst/>
            <a:gdLst/>
            <a:ahLst/>
            <a:cxnLst/>
            <a:rect l="l" t="t" r="r" b="b"/>
            <a:pathLst>
              <a:path w="4680521" h="0">
                <a:moveTo>
                  <a:pt x="0" y="0"/>
                </a:moveTo>
                <a:lnTo>
                  <a:pt x="4680521" y="0"/>
                </a:lnTo>
              </a:path>
            </a:pathLst>
          </a:custGeom>
          <a:ln w="9144">
            <a:solidFill>
              <a:srgbClr val="DADADA"/>
            </a:solidFill>
          </a:ln>
        </p:spPr>
        <p:txBody>
          <a:bodyPr wrap="square" lIns="0" tIns="0" rIns="0" bIns="0" rtlCol="0">
            <a:noAutofit/>
          </a:bodyPr>
          <a:lstStyle/>
          <a:p/>
        </p:txBody>
      </p:sp>
      <p:sp>
        <p:nvSpPr>
          <p:cNvPr id="7" name="object 7"/>
          <p:cNvSpPr/>
          <p:nvPr/>
        </p:nvSpPr>
        <p:spPr>
          <a:xfrm>
            <a:off x="11452859" y="0"/>
            <a:ext cx="565403" cy="768096"/>
          </a:xfrm>
          <a:custGeom>
            <a:avLst/>
            <a:gdLst/>
            <a:ahLst/>
            <a:cxnLst/>
            <a:rect l="l" t="t" r="r" b="b"/>
            <a:pathLst>
              <a:path w="565403" h="768096">
                <a:moveTo>
                  <a:pt x="565404" y="0"/>
                </a:moveTo>
                <a:lnTo>
                  <a:pt x="0" y="0"/>
                </a:lnTo>
                <a:lnTo>
                  <a:pt x="0" y="614476"/>
                </a:lnTo>
                <a:lnTo>
                  <a:pt x="282702" y="768096"/>
                </a:lnTo>
                <a:lnTo>
                  <a:pt x="565404" y="614476"/>
                </a:lnTo>
                <a:lnTo>
                  <a:pt x="565404" y="0"/>
                </a:lnTo>
                <a:close/>
              </a:path>
            </a:pathLst>
          </a:custGeom>
          <a:solidFill>
            <a:srgbClr val="215968"/>
          </a:solidFill>
        </p:spPr>
        <p:txBody>
          <a:bodyPr wrap="square" lIns="0" tIns="0" rIns="0" bIns="0" rtlCol="0">
            <a:noAutofit/>
          </a:bodyPr>
          <a:lstStyle/>
          <a:p/>
        </p:txBody>
      </p:sp>
      <p:sp>
        <p:nvSpPr>
          <p:cNvPr id="8" name="object 8"/>
          <p:cNvSpPr txBox="1"/>
          <p:nvPr/>
        </p:nvSpPr>
        <p:spPr>
          <a:xfrm>
            <a:off x="11663571" y="199660"/>
            <a:ext cx="144780"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4</a:t>
            </a:r>
            <a:endParaRPr sz="1400">
              <a:latin typeface="Arial Black"/>
              <a:cs typeface="Arial Black"/>
            </a:endParaRPr>
          </a:p>
        </p:txBody>
      </p:sp>
      <p:sp>
        <p:nvSpPr>
          <p:cNvPr id="9" name="object 9"/>
          <p:cNvSpPr/>
          <p:nvPr/>
        </p:nvSpPr>
        <p:spPr>
          <a:xfrm>
            <a:off x="0" y="1161288"/>
            <a:ext cx="4370832" cy="5696712"/>
          </a:xfrm>
          <a:custGeom>
            <a:avLst/>
            <a:gdLst/>
            <a:ahLst/>
            <a:cxnLst/>
            <a:rect l="l" t="t" r="r" b="b"/>
            <a:pathLst>
              <a:path w="4370832" h="5696711">
                <a:moveTo>
                  <a:pt x="779526" y="0"/>
                </a:moveTo>
                <a:lnTo>
                  <a:pt x="484983" y="12569"/>
                </a:lnTo>
                <a:lnTo>
                  <a:pt x="196997" y="49627"/>
                </a:lnTo>
                <a:lnTo>
                  <a:pt x="0" y="92165"/>
                </a:lnTo>
                <a:lnTo>
                  <a:pt x="0" y="5696712"/>
                </a:lnTo>
                <a:lnTo>
                  <a:pt x="3882479" y="5696712"/>
                </a:lnTo>
                <a:lnTo>
                  <a:pt x="3969976" y="5534221"/>
                </a:lnTo>
                <a:lnTo>
                  <a:pt x="4088609" y="5267616"/>
                </a:lnTo>
                <a:lnTo>
                  <a:pt x="4187744" y="4990185"/>
                </a:lnTo>
                <a:lnTo>
                  <a:pt x="4266459" y="4702903"/>
                </a:lnTo>
                <a:lnTo>
                  <a:pt x="4323827" y="4406746"/>
                </a:lnTo>
                <a:lnTo>
                  <a:pt x="4358926" y="4102691"/>
                </a:lnTo>
                <a:lnTo>
                  <a:pt x="4370832" y="3791712"/>
                </a:lnTo>
                <a:lnTo>
                  <a:pt x="4358926" y="3480732"/>
                </a:lnTo>
                <a:lnTo>
                  <a:pt x="4323827" y="3176677"/>
                </a:lnTo>
                <a:lnTo>
                  <a:pt x="4266459" y="2880520"/>
                </a:lnTo>
                <a:lnTo>
                  <a:pt x="4187744" y="2593238"/>
                </a:lnTo>
                <a:lnTo>
                  <a:pt x="4088609" y="2315807"/>
                </a:lnTo>
                <a:lnTo>
                  <a:pt x="3969976" y="2049202"/>
                </a:lnTo>
                <a:lnTo>
                  <a:pt x="3832771" y="1794400"/>
                </a:lnTo>
                <a:lnTo>
                  <a:pt x="3677918" y="1552376"/>
                </a:lnTo>
                <a:lnTo>
                  <a:pt x="3506340" y="1324107"/>
                </a:lnTo>
                <a:lnTo>
                  <a:pt x="3318962" y="1110567"/>
                </a:lnTo>
                <a:lnTo>
                  <a:pt x="3116709" y="912733"/>
                </a:lnTo>
                <a:lnTo>
                  <a:pt x="2900504" y="731580"/>
                </a:lnTo>
                <a:lnTo>
                  <a:pt x="2671272" y="568086"/>
                </a:lnTo>
                <a:lnTo>
                  <a:pt x="2429937" y="423224"/>
                </a:lnTo>
                <a:lnTo>
                  <a:pt x="2177424" y="297971"/>
                </a:lnTo>
                <a:lnTo>
                  <a:pt x="1914656" y="193304"/>
                </a:lnTo>
                <a:lnTo>
                  <a:pt x="1642558" y="110197"/>
                </a:lnTo>
                <a:lnTo>
                  <a:pt x="1362054" y="49627"/>
                </a:lnTo>
                <a:lnTo>
                  <a:pt x="1074068" y="12569"/>
                </a:lnTo>
                <a:lnTo>
                  <a:pt x="779526" y="0"/>
                </a:lnTo>
              </a:path>
            </a:pathLst>
          </a:custGeom>
          <a:solidFill>
            <a:srgbClr val="FAC090"/>
          </a:solidFill>
        </p:spPr>
        <p:txBody>
          <a:bodyPr wrap="square" lIns="0" tIns="0" rIns="0" bIns="0" rtlCol="0">
            <a:noAutofit/>
          </a:bodyPr>
          <a:lstStyle/>
          <a:p/>
        </p:txBody>
      </p:sp>
      <p:sp>
        <p:nvSpPr>
          <p:cNvPr id="10" name="object 10"/>
          <p:cNvSpPr/>
          <p:nvPr/>
        </p:nvSpPr>
        <p:spPr>
          <a:xfrm>
            <a:off x="0" y="1275588"/>
            <a:ext cx="4248911" cy="5582412"/>
          </a:xfrm>
          <a:custGeom>
            <a:avLst/>
            <a:gdLst/>
            <a:ahLst/>
            <a:cxnLst/>
            <a:rect l="l" t="t" r="r" b="b"/>
            <a:pathLst>
              <a:path w="4248911" h="5582411">
                <a:moveTo>
                  <a:pt x="779525" y="0"/>
                </a:moveTo>
                <a:lnTo>
                  <a:pt x="494982" y="12190"/>
                </a:lnTo>
                <a:lnTo>
                  <a:pt x="216773" y="48130"/>
                </a:lnTo>
                <a:lnTo>
                  <a:pt x="0" y="95123"/>
                </a:lnTo>
                <a:lnTo>
                  <a:pt x="0" y="5582412"/>
                </a:lnTo>
                <a:lnTo>
                  <a:pt x="3746338" y="5582412"/>
                </a:lnTo>
                <a:lnTo>
                  <a:pt x="3861665" y="5367396"/>
                </a:lnTo>
                <a:lnTo>
                  <a:pt x="3976270" y="5108829"/>
                </a:lnTo>
                <a:lnTo>
                  <a:pt x="4072040" y="4839760"/>
                </a:lnTo>
                <a:lnTo>
                  <a:pt x="4148082" y="4561138"/>
                </a:lnTo>
                <a:lnTo>
                  <a:pt x="4203503" y="4273908"/>
                </a:lnTo>
                <a:lnTo>
                  <a:pt x="4237411" y="3979017"/>
                </a:lnTo>
                <a:lnTo>
                  <a:pt x="4248911" y="3677412"/>
                </a:lnTo>
                <a:lnTo>
                  <a:pt x="4237411" y="3375806"/>
                </a:lnTo>
                <a:lnTo>
                  <a:pt x="4203503" y="3080915"/>
                </a:lnTo>
                <a:lnTo>
                  <a:pt x="4148082" y="2793685"/>
                </a:lnTo>
                <a:lnTo>
                  <a:pt x="4072040" y="2515063"/>
                </a:lnTo>
                <a:lnTo>
                  <a:pt x="3976270" y="2245995"/>
                </a:lnTo>
                <a:lnTo>
                  <a:pt x="3861665" y="1987427"/>
                </a:lnTo>
                <a:lnTo>
                  <a:pt x="3729117" y="1740305"/>
                </a:lnTo>
                <a:lnTo>
                  <a:pt x="3579521" y="1505577"/>
                </a:lnTo>
                <a:lnTo>
                  <a:pt x="3413768" y="1284189"/>
                </a:lnTo>
                <a:lnTo>
                  <a:pt x="3232751" y="1077087"/>
                </a:lnTo>
                <a:lnTo>
                  <a:pt x="3037364" y="885216"/>
                </a:lnTo>
                <a:lnTo>
                  <a:pt x="2828499" y="709525"/>
                </a:lnTo>
                <a:lnTo>
                  <a:pt x="2607049" y="550959"/>
                </a:lnTo>
                <a:lnTo>
                  <a:pt x="2373907" y="410465"/>
                </a:lnTo>
                <a:lnTo>
                  <a:pt x="2129966" y="288988"/>
                </a:lnTo>
                <a:lnTo>
                  <a:pt x="1876119" y="187476"/>
                </a:lnTo>
                <a:lnTo>
                  <a:pt x="1613258" y="106875"/>
                </a:lnTo>
                <a:lnTo>
                  <a:pt x="1342277" y="48130"/>
                </a:lnTo>
                <a:lnTo>
                  <a:pt x="1064069" y="12190"/>
                </a:lnTo>
                <a:lnTo>
                  <a:pt x="779525" y="0"/>
                </a:lnTo>
                <a:close/>
              </a:path>
            </a:pathLst>
          </a:custGeom>
          <a:solidFill>
            <a:srgbClr val="BF3420"/>
          </a:solidFill>
        </p:spPr>
        <p:txBody>
          <a:bodyPr wrap="square" lIns="0" tIns="0" rIns="0" bIns="0" rtlCol="0">
            <a:noAutofit/>
          </a:bodyPr>
          <a:lstStyle/>
          <a:p/>
        </p:txBody>
      </p:sp>
      <p:sp>
        <p:nvSpPr>
          <p:cNvPr id="11" name="object 11"/>
          <p:cNvSpPr txBox="1">
            <a:spLocks noGrp="1"/>
          </p:cNvSpPr>
          <p:nvPr>
            <p:ph type="title"/>
          </p:nvPr>
        </p:nvSpPr>
        <p:spPr>
          <a:prstGeom prst="rect"/>
        </p:spPr>
        <p:txBody>
          <a:bodyPr wrap="square" lIns="0" tIns="0" rIns="0" bIns="0" rtlCol="0" vert="horz">
            <a:noAutofit/>
          </a:bodyPr>
          <a:lstStyle/>
          <a:p>
            <a:pPr marL="24130">
              <a:lnSpc>
                <a:spcPct val="100000"/>
              </a:lnSpc>
            </a:pPr>
            <a:r>
              <a:rPr dirty="0" smtClean="0" sz="3200" b="1">
                <a:latin typeface="Microsoft YaHei"/>
                <a:cs typeface="Microsoft YaHei"/>
              </a:rPr>
              <a:t>我是學生，我要做什麼？</a:t>
            </a:r>
            <a:endParaRPr sz="3200">
              <a:latin typeface="Microsoft YaHei"/>
              <a:cs typeface="Microsoft YaHei"/>
            </a:endParaRPr>
          </a:p>
        </p:txBody>
      </p:sp>
      <p:sp>
        <p:nvSpPr>
          <p:cNvPr id="12" name="object 12"/>
          <p:cNvSpPr/>
          <p:nvPr/>
        </p:nvSpPr>
        <p:spPr>
          <a:xfrm>
            <a:off x="4065790" y="2134006"/>
            <a:ext cx="710184" cy="0"/>
          </a:xfrm>
          <a:custGeom>
            <a:avLst/>
            <a:gdLst/>
            <a:ahLst/>
            <a:cxnLst/>
            <a:rect l="l" t="t" r="r" b="b"/>
            <a:pathLst>
              <a:path w="710184" h="0">
                <a:moveTo>
                  <a:pt x="0" y="0"/>
                </a:moveTo>
                <a:lnTo>
                  <a:pt x="710184" y="0"/>
                </a:lnTo>
              </a:path>
            </a:pathLst>
          </a:custGeom>
          <a:ln w="22606">
            <a:solidFill>
              <a:srgbClr val="000000"/>
            </a:solidFill>
          </a:ln>
        </p:spPr>
        <p:txBody>
          <a:bodyPr wrap="square" lIns="0" tIns="0" rIns="0" bIns="0" rtlCol="0">
            <a:noAutofit/>
          </a:bodyPr>
          <a:lstStyle/>
          <a:p/>
        </p:txBody>
      </p:sp>
      <p:sp>
        <p:nvSpPr>
          <p:cNvPr id="13" name="object 13"/>
          <p:cNvSpPr/>
          <p:nvPr/>
        </p:nvSpPr>
        <p:spPr>
          <a:xfrm>
            <a:off x="1205483" y="5327903"/>
            <a:ext cx="1239011" cy="1188719"/>
          </a:xfrm>
          <a:prstGeom prst="rect">
            <a:avLst/>
          </a:prstGeom>
          <a:blipFill>
            <a:blip r:embed="rId2" cstate="print"/>
            <a:stretch>
              <a:fillRect/>
            </a:stretch>
          </a:blipFill>
        </p:spPr>
        <p:txBody>
          <a:bodyPr wrap="square" lIns="0" tIns="0" rIns="0" bIns="0" rtlCol="0">
            <a:noAutofit/>
          </a:bodyPr>
          <a:lstStyle/>
          <a:p/>
        </p:txBody>
      </p:sp>
      <p:sp>
        <p:nvSpPr>
          <p:cNvPr id="14" name="object 14"/>
          <p:cNvSpPr txBox="1"/>
          <p:nvPr/>
        </p:nvSpPr>
        <p:spPr>
          <a:xfrm>
            <a:off x="1508211" y="5707373"/>
            <a:ext cx="635000" cy="375920"/>
          </a:xfrm>
          <a:prstGeom prst="rect">
            <a:avLst/>
          </a:prstGeom>
        </p:spPr>
        <p:txBody>
          <a:bodyPr wrap="square" lIns="0" tIns="0" rIns="0" bIns="0" rtlCol="0" vert="horz">
            <a:noAutofit/>
          </a:bodyPr>
          <a:lstStyle/>
          <a:p>
            <a:pPr marL="12700">
              <a:lnSpc>
                <a:spcPct val="100000"/>
              </a:lnSpc>
            </a:pPr>
            <a:r>
              <a:rPr dirty="0" smtClean="0" sz="2400" b="1">
                <a:solidFill>
                  <a:srgbClr val="FFFFFF"/>
                </a:solidFill>
                <a:latin typeface="微軟正黑體"/>
                <a:cs typeface="微軟正黑體"/>
              </a:rPr>
              <a:t>上傳</a:t>
            </a:r>
            <a:endParaRPr sz="2400">
              <a:latin typeface="微軟正黑體"/>
              <a:cs typeface="微軟正黑體"/>
            </a:endParaRPr>
          </a:p>
        </p:txBody>
      </p:sp>
      <p:sp>
        <p:nvSpPr>
          <p:cNvPr id="15" name="object 15"/>
          <p:cNvSpPr/>
          <p:nvPr/>
        </p:nvSpPr>
        <p:spPr>
          <a:xfrm>
            <a:off x="2478023" y="5314187"/>
            <a:ext cx="1239011" cy="1188719"/>
          </a:xfrm>
          <a:prstGeom prst="rect">
            <a:avLst/>
          </a:prstGeom>
          <a:blipFill>
            <a:blip r:embed="rId3" cstate="print"/>
            <a:stretch>
              <a:fillRect/>
            </a:stretch>
          </a:blipFill>
        </p:spPr>
        <p:txBody>
          <a:bodyPr wrap="square" lIns="0" tIns="0" rIns="0" bIns="0" rtlCol="0">
            <a:noAutofit/>
          </a:bodyPr>
          <a:lstStyle/>
          <a:p/>
        </p:txBody>
      </p:sp>
      <p:sp>
        <p:nvSpPr>
          <p:cNvPr id="16" name="object 16"/>
          <p:cNvSpPr txBox="1"/>
          <p:nvPr/>
        </p:nvSpPr>
        <p:spPr>
          <a:xfrm>
            <a:off x="3595889" y="1708307"/>
            <a:ext cx="8475345" cy="3900170"/>
          </a:xfrm>
          <a:prstGeom prst="rect">
            <a:avLst/>
          </a:prstGeom>
        </p:spPr>
        <p:txBody>
          <a:bodyPr wrap="square" lIns="0" tIns="0" rIns="0" bIns="0" rtlCol="0" vert="horz">
            <a:noAutofit/>
          </a:bodyPr>
          <a:lstStyle/>
          <a:p>
            <a:pPr marL="12700">
              <a:lnSpc>
                <a:spcPct val="100000"/>
              </a:lnSpc>
              <a:tabLst>
                <a:tab pos="469265" algn="l"/>
              </a:tabLst>
            </a:pPr>
            <a:r>
              <a:rPr dirty="0" smtClean="0" sz="2800" spc="-25">
                <a:latin typeface="Wingdings"/>
                <a:cs typeface="Wingdings"/>
              </a:rPr>
              <a:t></a:t>
            </a:r>
            <a:r>
              <a:rPr dirty="0" smtClean="0" sz="2800" spc="-25">
                <a:latin typeface="Times New Roman"/>
                <a:cs typeface="Times New Roman"/>
              </a:rPr>
              <a:t>	</a:t>
            </a:r>
            <a:r>
              <a:rPr dirty="0" smtClean="0" sz="2800" spc="-30" b="1">
                <a:latin typeface="微軟正黑體"/>
                <a:cs typeface="微軟正黑體"/>
              </a:rPr>
              <a:t>瞭解</a:t>
            </a:r>
            <a:r>
              <a:rPr dirty="0" smtClean="0" sz="2800" spc="-30">
                <a:latin typeface="微軟正黑體"/>
                <a:cs typeface="微軟正黑體"/>
              </a:rPr>
              <a:t>學習歷程檔案對自己的重要性。</a:t>
            </a:r>
            <a:endParaRPr sz="2800">
              <a:latin typeface="微軟正黑體"/>
              <a:cs typeface="微軟正黑體"/>
            </a:endParaRPr>
          </a:p>
          <a:p>
            <a:pPr>
              <a:lnSpc>
                <a:spcPts val="950"/>
              </a:lnSpc>
              <a:spcBef>
                <a:spcPts val="17"/>
              </a:spcBef>
            </a:pPr>
            <a:endParaRPr sz="950"/>
          </a:p>
          <a:p>
            <a:pPr>
              <a:lnSpc>
                <a:spcPts val="1000"/>
              </a:lnSpc>
            </a:pPr>
            <a:endParaRPr sz="1000"/>
          </a:p>
          <a:p>
            <a:pPr>
              <a:lnSpc>
                <a:spcPts val="1000"/>
              </a:lnSpc>
            </a:pPr>
            <a:endParaRPr sz="1000"/>
          </a:p>
          <a:p>
            <a:pPr>
              <a:lnSpc>
                <a:spcPts val="1000"/>
              </a:lnSpc>
            </a:pPr>
            <a:endParaRPr sz="1000"/>
          </a:p>
          <a:p>
            <a:pPr marL="619125">
              <a:lnSpc>
                <a:spcPct val="100000"/>
              </a:lnSpc>
              <a:tabLst>
                <a:tab pos="1076325" algn="l"/>
              </a:tabLst>
            </a:pPr>
            <a:r>
              <a:rPr dirty="0" smtClean="0" sz="2800" spc="-25">
                <a:solidFill>
                  <a:srgbClr val="0070C0"/>
                </a:solidFill>
                <a:latin typeface="Wingdings"/>
                <a:cs typeface="Wingdings"/>
              </a:rPr>
              <a:t></a:t>
            </a:r>
            <a:r>
              <a:rPr dirty="0" smtClean="0" sz="2800" spc="-25">
                <a:solidFill>
                  <a:srgbClr val="0070C0"/>
                </a:solidFill>
                <a:latin typeface="Times New Roman"/>
                <a:cs typeface="Times New Roman"/>
              </a:rPr>
              <a:t>	</a:t>
            </a:r>
            <a:r>
              <a:rPr dirty="0" smtClean="0" sz="2800" spc="-30" b="1" u="heavy">
                <a:solidFill>
                  <a:srgbClr val="0070C0"/>
                </a:solidFill>
                <a:latin typeface="微軟正黑體"/>
                <a:cs typeface="微軟正黑體"/>
              </a:rPr>
              <a:t>學會</a:t>
            </a:r>
            <a:r>
              <a:rPr dirty="0" smtClean="0" sz="2800" spc="-30">
                <a:solidFill>
                  <a:srgbClr val="0070C0"/>
                </a:solidFill>
                <a:latin typeface="微軟正黑體"/>
                <a:cs typeface="微軟正黑體"/>
              </a:rPr>
              <a:t>學習歷程學校平臺之相關操作。</a:t>
            </a:r>
            <a:endParaRPr sz="2800">
              <a:latin typeface="微軟正黑體"/>
              <a:cs typeface="微軟正黑體"/>
            </a:endParaRPr>
          </a:p>
          <a:p>
            <a:pPr>
              <a:lnSpc>
                <a:spcPts val="1000"/>
              </a:lnSpc>
            </a:pPr>
            <a:endParaRPr sz="1000"/>
          </a:p>
          <a:p>
            <a:pPr>
              <a:lnSpc>
                <a:spcPts val="1000"/>
              </a:lnSpc>
            </a:pPr>
            <a:endParaRPr sz="1000"/>
          </a:p>
          <a:p>
            <a:pPr>
              <a:lnSpc>
                <a:spcPts val="1000"/>
              </a:lnSpc>
            </a:pPr>
            <a:endParaRPr sz="1000"/>
          </a:p>
          <a:p>
            <a:pPr>
              <a:lnSpc>
                <a:spcPts val="1100"/>
              </a:lnSpc>
              <a:spcBef>
                <a:spcPts val="74"/>
              </a:spcBef>
            </a:pPr>
            <a:endParaRPr sz="1100"/>
          </a:p>
          <a:p>
            <a:pPr marL="896619">
              <a:lnSpc>
                <a:spcPct val="100000"/>
              </a:lnSpc>
              <a:tabLst>
                <a:tab pos="1353820" algn="l"/>
              </a:tabLst>
            </a:pPr>
            <a:r>
              <a:rPr dirty="0" smtClean="0" sz="2800" spc="-25">
                <a:latin typeface="Wingdings"/>
                <a:cs typeface="Wingdings"/>
              </a:rPr>
              <a:t></a:t>
            </a:r>
            <a:r>
              <a:rPr dirty="0" smtClean="0" sz="2800" spc="-25">
                <a:latin typeface="Times New Roman"/>
                <a:cs typeface="Times New Roman"/>
              </a:rPr>
              <a:t>	</a:t>
            </a:r>
            <a:r>
              <a:rPr dirty="0" smtClean="0" sz="2800" spc="-30" b="1" u="heavy">
                <a:latin typeface="微軟正黑體"/>
                <a:cs typeface="微軟正黑體"/>
              </a:rPr>
              <a:t>參與</a:t>
            </a:r>
            <a:r>
              <a:rPr dirty="0" smtClean="0" sz="2800" spc="-30">
                <a:latin typeface="微軟正黑體"/>
                <a:cs typeface="微軟正黑體"/>
              </a:rPr>
              <a:t>各</a:t>
            </a:r>
            <a:r>
              <a:rPr dirty="0" smtClean="0" sz="2800" spc="-20">
                <a:latin typeface="微軟正黑體"/>
                <a:cs typeface="微軟正黑體"/>
              </a:rPr>
              <a:t>項</a:t>
            </a:r>
            <a:r>
              <a:rPr dirty="0" smtClean="0" sz="2800" spc="-30">
                <a:latin typeface="微軟正黑體"/>
                <a:cs typeface="微軟正黑體"/>
              </a:rPr>
              <a:t>學習活</a:t>
            </a:r>
            <a:r>
              <a:rPr dirty="0" smtClean="0" sz="2800" spc="-20">
                <a:latin typeface="微軟正黑體"/>
                <a:cs typeface="微軟正黑體"/>
              </a:rPr>
              <a:t>動</a:t>
            </a:r>
            <a:r>
              <a:rPr dirty="0" smtClean="0" sz="2800" spc="-30">
                <a:latin typeface="微軟正黑體"/>
                <a:cs typeface="微軟正黑體"/>
              </a:rPr>
              <a:t>，積極</a:t>
            </a:r>
            <a:r>
              <a:rPr dirty="0" smtClean="0" sz="2800" spc="-20" b="1">
                <a:solidFill>
                  <a:srgbClr val="E46C0A"/>
                </a:solidFill>
                <a:latin typeface="微軟正黑體"/>
                <a:cs typeface="微軟正黑體"/>
              </a:rPr>
              <a:t>探</a:t>
            </a:r>
            <a:r>
              <a:rPr dirty="0" smtClean="0" sz="2800" spc="-30" b="1">
                <a:solidFill>
                  <a:srgbClr val="E46C0A"/>
                </a:solidFill>
                <a:latin typeface="微軟正黑體"/>
                <a:cs typeface="微軟正黑體"/>
              </a:rPr>
              <a:t>索</a:t>
            </a:r>
            <a:r>
              <a:rPr dirty="0" smtClean="0" sz="2800" spc="-30">
                <a:latin typeface="微軟正黑體"/>
                <a:cs typeface="微軟正黑體"/>
              </a:rPr>
              <a:t>出自</a:t>
            </a:r>
            <a:r>
              <a:rPr dirty="0" smtClean="0" sz="2800" spc="-20">
                <a:latin typeface="微軟正黑體"/>
                <a:cs typeface="微軟正黑體"/>
              </a:rPr>
              <a:t>己</a:t>
            </a:r>
            <a:r>
              <a:rPr dirty="0" smtClean="0" sz="2800" spc="-30">
                <a:latin typeface="微軟正黑體"/>
                <a:cs typeface="微軟正黑體"/>
              </a:rPr>
              <a:t>的興趣，</a:t>
            </a:r>
            <a:endParaRPr sz="2800">
              <a:latin typeface="微軟正黑體"/>
              <a:cs typeface="微軟正黑體"/>
            </a:endParaRPr>
          </a:p>
          <a:p>
            <a:pPr>
              <a:lnSpc>
                <a:spcPts val="650"/>
              </a:lnSpc>
              <a:spcBef>
                <a:spcPts val="31"/>
              </a:spcBef>
            </a:pPr>
            <a:endParaRPr sz="650"/>
          </a:p>
          <a:p>
            <a:pPr>
              <a:lnSpc>
                <a:spcPts val="1000"/>
              </a:lnSpc>
            </a:pPr>
            <a:endParaRPr sz="1000"/>
          </a:p>
          <a:p>
            <a:pPr marL="1353820">
              <a:lnSpc>
                <a:spcPct val="100000"/>
              </a:lnSpc>
            </a:pPr>
            <a:r>
              <a:rPr dirty="0" smtClean="0" sz="2800" spc="-30" b="1">
                <a:solidFill>
                  <a:srgbClr val="E46C0A"/>
                </a:solidFill>
                <a:latin typeface="微軟正黑體"/>
                <a:cs typeface="微軟正黑體"/>
              </a:rPr>
              <a:t>並找到</a:t>
            </a:r>
            <a:r>
              <a:rPr dirty="0" smtClean="0" sz="2800" spc="-20">
                <a:latin typeface="微軟正黑體"/>
                <a:cs typeface="微軟正黑體"/>
              </a:rPr>
              <a:t>生</a:t>
            </a:r>
            <a:r>
              <a:rPr dirty="0" smtClean="0" sz="2800" spc="-30">
                <a:latin typeface="微軟正黑體"/>
                <a:cs typeface="微軟正黑體"/>
              </a:rPr>
              <a:t>涯定向</a:t>
            </a:r>
            <a:r>
              <a:rPr dirty="0" smtClean="0" sz="2800" spc="-20">
                <a:latin typeface="微軟正黑體"/>
                <a:cs typeface="微軟正黑體"/>
              </a:rPr>
              <a:t>，</a:t>
            </a:r>
            <a:r>
              <a:rPr dirty="0" smtClean="0" sz="2800" spc="-30">
                <a:latin typeface="微軟正黑體"/>
                <a:cs typeface="微軟正黑體"/>
              </a:rPr>
              <a:t>逐步累</a:t>
            </a:r>
            <a:r>
              <a:rPr dirty="0" smtClean="0" sz="2800" spc="-20">
                <a:latin typeface="微軟正黑體"/>
                <a:cs typeface="微軟正黑體"/>
              </a:rPr>
              <a:t>積</a:t>
            </a:r>
            <a:r>
              <a:rPr dirty="0" smtClean="0" sz="2800" spc="-30">
                <a:latin typeface="微軟正黑體"/>
                <a:cs typeface="微軟正黑體"/>
              </a:rPr>
              <a:t>自己的</a:t>
            </a:r>
            <a:r>
              <a:rPr dirty="0" smtClean="0" sz="2800" spc="-20">
                <a:latin typeface="微軟正黑體"/>
                <a:cs typeface="微軟正黑體"/>
              </a:rPr>
              <a:t>學</a:t>
            </a:r>
            <a:r>
              <a:rPr dirty="0" smtClean="0" sz="2800" spc="-30">
                <a:latin typeface="微軟正黑體"/>
                <a:cs typeface="微軟正黑體"/>
              </a:rPr>
              <a:t>習經歷。</a:t>
            </a:r>
            <a:endParaRPr sz="2800">
              <a:latin typeface="微軟正黑體"/>
              <a:cs typeface="微軟正黑體"/>
            </a:endParaRPr>
          </a:p>
          <a:p>
            <a:pPr>
              <a:lnSpc>
                <a:spcPts val="1000"/>
              </a:lnSpc>
            </a:pPr>
            <a:endParaRPr sz="1000"/>
          </a:p>
          <a:p>
            <a:pPr>
              <a:lnSpc>
                <a:spcPts val="1000"/>
              </a:lnSpc>
            </a:pPr>
            <a:endParaRPr sz="1000"/>
          </a:p>
          <a:p>
            <a:pPr>
              <a:lnSpc>
                <a:spcPts val="1000"/>
              </a:lnSpc>
            </a:pPr>
            <a:endParaRPr sz="1000"/>
          </a:p>
          <a:p>
            <a:pPr>
              <a:lnSpc>
                <a:spcPts val="1000"/>
              </a:lnSpc>
              <a:spcBef>
                <a:spcPts val="11"/>
              </a:spcBef>
            </a:pPr>
            <a:endParaRPr sz="1000"/>
          </a:p>
          <a:p>
            <a:pPr marL="1045844">
              <a:lnSpc>
                <a:spcPct val="100000"/>
              </a:lnSpc>
              <a:tabLst>
                <a:tab pos="1502410" algn="l"/>
              </a:tabLst>
            </a:pPr>
            <a:r>
              <a:rPr dirty="0" smtClean="0" sz="2800" spc="-25">
                <a:solidFill>
                  <a:srgbClr val="0070C0"/>
                </a:solidFill>
                <a:latin typeface="Wingdings"/>
                <a:cs typeface="Wingdings"/>
              </a:rPr>
              <a:t></a:t>
            </a:r>
            <a:r>
              <a:rPr dirty="0" smtClean="0" sz="2800" spc="-25">
                <a:solidFill>
                  <a:srgbClr val="0070C0"/>
                </a:solidFill>
                <a:latin typeface="Times New Roman"/>
                <a:cs typeface="Times New Roman"/>
              </a:rPr>
              <a:t>	</a:t>
            </a:r>
            <a:r>
              <a:rPr dirty="0" smtClean="0" sz="2800" spc="-30" b="1" u="heavy">
                <a:solidFill>
                  <a:srgbClr val="0070C0"/>
                </a:solidFill>
                <a:latin typeface="微軟正黑體"/>
                <a:cs typeface="微軟正黑體"/>
              </a:rPr>
              <a:t>配合</a:t>
            </a:r>
            <a:r>
              <a:rPr dirty="0" smtClean="0" sz="2800" spc="-30">
                <a:solidFill>
                  <a:srgbClr val="0070C0"/>
                </a:solidFill>
                <a:latin typeface="微軟正黑體"/>
                <a:cs typeface="微軟正黑體"/>
              </a:rPr>
              <a:t>學校規劃之時程，</a:t>
            </a:r>
            <a:r>
              <a:rPr dirty="0" smtClean="0" sz="2800" spc="-30" b="1">
                <a:solidFill>
                  <a:srgbClr val="C00000"/>
                </a:solidFill>
                <a:latin typeface="微軟正黑體"/>
                <a:cs typeface="微軟正黑體"/>
              </a:rPr>
              <a:t>上傳</a:t>
            </a:r>
            <a:r>
              <a:rPr dirty="0" smtClean="0" sz="2800" spc="-30">
                <a:solidFill>
                  <a:srgbClr val="0070C0"/>
                </a:solidFill>
                <a:latin typeface="微軟正黑體"/>
                <a:cs typeface="微軟正黑體"/>
              </a:rPr>
              <a:t>和</a:t>
            </a:r>
            <a:r>
              <a:rPr dirty="0" smtClean="0" sz="2800" spc="-30" b="1">
                <a:solidFill>
                  <a:srgbClr val="C00000"/>
                </a:solidFill>
                <a:latin typeface="微軟正黑體"/>
                <a:cs typeface="微軟正黑體"/>
              </a:rPr>
              <a:t>勾選</a:t>
            </a:r>
            <a:r>
              <a:rPr dirty="0" smtClean="0" sz="2800" spc="-20">
                <a:solidFill>
                  <a:srgbClr val="0070C0"/>
                </a:solidFill>
                <a:latin typeface="微軟正黑體"/>
                <a:cs typeface="微軟正黑體"/>
              </a:rPr>
              <a:t>自己</a:t>
            </a:r>
            <a:endParaRPr sz="2800">
              <a:latin typeface="微軟正黑體"/>
              <a:cs typeface="微軟正黑體"/>
            </a:endParaRPr>
          </a:p>
        </p:txBody>
      </p:sp>
      <p:sp>
        <p:nvSpPr>
          <p:cNvPr id="17" name="object 17"/>
          <p:cNvSpPr txBox="1"/>
          <p:nvPr/>
        </p:nvSpPr>
        <p:spPr>
          <a:xfrm>
            <a:off x="2781053" y="5693632"/>
            <a:ext cx="635000" cy="375920"/>
          </a:xfrm>
          <a:prstGeom prst="rect">
            <a:avLst/>
          </a:prstGeom>
        </p:spPr>
        <p:txBody>
          <a:bodyPr wrap="square" lIns="0" tIns="0" rIns="0" bIns="0" rtlCol="0" vert="horz">
            <a:noAutofit/>
          </a:bodyPr>
          <a:lstStyle/>
          <a:p>
            <a:pPr marL="12700">
              <a:lnSpc>
                <a:spcPct val="100000"/>
              </a:lnSpc>
            </a:pPr>
            <a:r>
              <a:rPr dirty="0" smtClean="0" sz="2400" b="1">
                <a:latin typeface="微軟正黑體"/>
                <a:cs typeface="微軟正黑體"/>
              </a:rPr>
              <a:t>勾選</a:t>
            </a:r>
            <a:endParaRPr sz="2400">
              <a:latin typeface="微軟正黑體"/>
              <a:cs typeface="微軟正黑體"/>
            </a:endParaRPr>
          </a:p>
        </p:txBody>
      </p:sp>
      <p:sp>
        <p:nvSpPr>
          <p:cNvPr id="18" name="object 18"/>
          <p:cNvSpPr txBox="1"/>
          <p:nvPr/>
        </p:nvSpPr>
        <p:spPr>
          <a:xfrm>
            <a:off x="5086229" y="5812474"/>
            <a:ext cx="4641850" cy="436245"/>
          </a:xfrm>
          <a:prstGeom prst="rect">
            <a:avLst/>
          </a:prstGeom>
        </p:spPr>
        <p:txBody>
          <a:bodyPr wrap="square" lIns="0" tIns="0" rIns="0" bIns="0" rtlCol="0" vert="horz">
            <a:noAutofit/>
          </a:bodyPr>
          <a:lstStyle/>
          <a:p>
            <a:pPr marL="12700">
              <a:lnSpc>
                <a:spcPct val="100000"/>
              </a:lnSpc>
            </a:pPr>
            <a:r>
              <a:rPr dirty="0" smtClean="0" sz="2800" spc="-30">
                <a:solidFill>
                  <a:srgbClr val="0070C0"/>
                </a:solidFill>
                <a:latin typeface="微軟正黑體"/>
                <a:cs typeface="微軟正黑體"/>
              </a:rPr>
              <a:t>的課程學習成果及多元表現。</a:t>
            </a:r>
            <a:endParaRPr sz="2800">
              <a:latin typeface="微軟正黑體"/>
              <a:cs typeface="微軟正黑體"/>
            </a:endParaRPr>
          </a:p>
        </p:txBody>
      </p:sp>
      <p:sp>
        <p:nvSpPr>
          <p:cNvPr id="19" name="object 19"/>
          <p:cNvSpPr/>
          <p:nvPr/>
        </p:nvSpPr>
        <p:spPr>
          <a:xfrm>
            <a:off x="1522475" y="2545079"/>
            <a:ext cx="2311907" cy="2604515"/>
          </a:xfrm>
          <a:prstGeom prst="rect">
            <a:avLst/>
          </a:prstGeom>
          <a:blipFill>
            <a:blip r:embed="rId4" cstate="print"/>
            <a:stretch>
              <a:fillRect/>
            </a:stretch>
          </a:blipFill>
        </p:spPr>
        <p:txBody>
          <a:bodyPr wrap="square" lIns="0" tIns="0" rIns="0" bIns="0" rtlCol="0">
            <a:noAutofit/>
          </a:bodyPr>
          <a:lstStyle/>
          <a:p/>
        </p:txBody>
      </p:sp>
      <p:sp>
        <p:nvSpPr>
          <p:cNvPr id="20" name="object 20"/>
          <p:cNvSpPr/>
          <p:nvPr/>
        </p:nvSpPr>
        <p:spPr>
          <a:xfrm>
            <a:off x="163068" y="1188720"/>
            <a:ext cx="2311907" cy="2587751"/>
          </a:xfrm>
          <a:prstGeom prst="rect">
            <a:avLst/>
          </a:prstGeom>
          <a:blipFill>
            <a:blip r:embed="rId5" cstate="print"/>
            <a:stretch>
              <a:fillRect/>
            </a:stretch>
          </a:blipFill>
        </p:spPr>
        <p:txBody>
          <a:bodyPr wrap="square" lIns="0" tIns="0" rIns="0" bIns="0" rtlCol="0">
            <a:noAutofit/>
          </a:bodyPr>
          <a:lstStyle/>
          <a:p/>
        </p:txBody>
      </p:sp>
      <p:sp>
        <p:nvSpPr>
          <p:cNvPr id="21" name="object 21"/>
          <p:cNvSpPr txBox="1"/>
          <p:nvPr/>
        </p:nvSpPr>
        <p:spPr>
          <a:xfrm>
            <a:off x="11390952" y="6080986"/>
            <a:ext cx="153035" cy="285115"/>
          </a:xfrm>
          <a:prstGeom prst="rect">
            <a:avLst/>
          </a:prstGeom>
        </p:spPr>
        <p:txBody>
          <a:bodyPr wrap="square" lIns="0" tIns="0" rIns="0" bIns="0" rtlCol="0" vert="horz">
            <a:noAutofit/>
          </a:bodyPr>
          <a:lstStyle/>
          <a:p>
            <a:pPr marL="12700">
              <a:lnSpc>
                <a:spcPct val="100000"/>
              </a:lnSpc>
            </a:pPr>
            <a:r>
              <a:rPr dirty="0" smtClean="0" sz="1800">
                <a:latin typeface="Arial"/>
                <a:cs typeface="Arial"/>
              </a:rPr>
              <a:t>4</a:t>
            </a:r>
            <a:endParaRPr sz="1800">
              <a:latin typeface="Arial"/>
              <a:cs typeface="Arial"/>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4904" y="0"/>
            <a:ext cx="60960" cy="961644"/>
          </a:xfrm>
          <a:custGeom>
            <a:avLst/>
            <a:gdLst/>
            <a:ahLst/>
            <a:cxnLst/>
            <a:rect l="l" t="t" r="r" b="b"/>
            <a:pathLst>
              <a:path w="60959" h="961644">
                <a:moveTo>
                  <a:pt x="0" y="961644"/>
                </a:moveTo>
                <a:lnTo>
                  <a:pt x="60960" y="961644"/>
                </a:lnTo>
                <a:lnTo>
                  <a:pt x="60960" y="0"/>
                </a:lnTo>
                <a:lnTo>
                  <a:pt x="0" y="0"/>
                </a:lnTo>
                <a:lnTo>
                  <a:pt x="0" y="961644"/>
                </a:lnTo>
                <a:close/>
              </a:path>
            </a:pathLst>
          </a:custGeom>
          <a:solidFill>
            <a:srgbClr val="BF3420"/>
          </a:solidFill>
        </p:spPr>
        <p:txBody>
          <a:bodyPr wrap="square" lIns="0" tIns="0" rIns="0" bIns="0" rtlCol="0">
            <a:noAutofit/>
          </a:bodyPr>
          <a:lstStyle/>
          <a:p/>
        </p:txBody>
      </p:sp>
      <p:sp>
        <p:nvSpPr>
          <p:cNvPr id="3" name="object 3"/>
          <p:cNvSpPr/>
          <p:nvPr/>
        </p:nvSpPr>
        <p:spPr>
          <a:xfrm>
            <a:off x="455676" y="0"/>
            <a:ext cx="60959" cy="961644"/>
          </a:xfrm>
          <a:custGeom>
            <a:avLst/>
            <a:gdLst/>
            <a:ahLst/>
            <a:cxnLst/>
            <a:rect l="l" t="t" r="r" b="b"/>
            <a:pathLst>
              <a:path w="60959" h="961644">
                <a:moveTo>
                  <a:pt x="0" y="961644"/>
                </a:moveTo>
                <a:lnTo>
                  <a:pt x="60959" y="961644"/>
                </a:lnTo>
                <a:lnTo>
                  <a:pt x="60959" y="0"/>
                </a:lnTo>
                <a:lnTo>
                  <a:pt x="0" y="0"/>
                </a:lnTo>
                <a:lnTo>
                  <a:pt x="0" y="961644"/>
                </a:lnTo>
                <a:close/>
              </a:path>
            </a:pathLst>
          </a:custGeom>
          <a:solidFill>
            <a:srgbClr val="BF3420"/>
          </a:solidFill>
        </p:spPr>
        <p:txBody>
          <a:bodyPr wrap="square" lIns="0" tIns="0" rIns="0" bIns="0" rtlCol="0">
            <a:noAutofit/>
          </a:bodyPr>
          <a:lstStyle/>
          <a:p/>
        </p:txBody>
      </p:sp>
      <p:sp>
        <p:nvSpPr>
          <p:cNvPr id="4" name="object 4"/>
          <p:cNvSpPr/>
          <p:nvPr/>
        </p:nvSpPr>
        <p:spPr>
          <a:xfrm>
            <a:off x="11815571" y="6617207"/>
            <a:ext cx="60972" cy="240792"/>
          </a:xfrm>
          <a:custGeom>
            <a:avLst/>
            <a:gdLst/>
            <a:ahLst/>
            <a:cxnLst/>
            <a:rect l="l" t="t" r="r" b="b"/>
            <a:pathLst>
              <a:path w="60972" h="240792">
                <a:moveTo>
                  <a:pt x="0" y="240792"/>
                </a:moveTo>
                <a:lnTo>
                  <a:pt x="60972" y="240792"/>
                </a:lnTo>
                <a:lnTo>
                  <a:pt x="60972" y="0"/>
                </a:lnTo>
                <a:lnTo>
                  <a:pt x="0" y="0"/>
                </a:lnTo>
                <a:lnTo>
                  <a:pt x="0" y="240792"/>
                </a:lnTo>
                <a:close/>
              </a:path>
            </a:pathLst>
          </a:custGeom>
          <a:solidFill>
            <a:srgbClr val="BF3420"/>
          </a:solidFill>
        </p:spPr>
        <p:txBody>
          <a:bodyPr wrap="square" lIns="0" tIns="0" rIns="0" bIns="0" rtlCol="0">
            <a:noAutofit/>
          </a:bodyPr>
          <a:lstStyle/>
          <a:p/>
        </p:txBody>
      </p:sp>
      <p:sp>
        <p:nvSpPr>
          <p:cNvPr id="5" name="object 5"/>
          <p:cNvSpPr/>
          <p:nvPr/>
        </p:nvSpPr>
        <p:spPr>
          <a:xfrm>
            <a:off x="11736323" y="6617207"/>
            <a:ext cx="60959" cy="240792"/>
          </a:xfrm>
          <a:custGeom>
            <a:avLst/>
            <a:gdLst/>
            <a:ahLst/>
            <a:cxnLst/>
            <a:rect l="l" t="t" r="r" b="b"/>
            <a:pathLst>
              <a:path w="60959" h="240792">
                <a:moveTo>
                  <a:pt x="0" y="240792"/>
                </a:moveTo>
                <a:lnTo>
                  <a:pt x="60959" y="240792"/>
                </a:lnTo>
                <a:lnTo>
                  <a:pt x="60959" y="0"/>
                </a:lnTo>
                <a:lnTo>
                  <a:pt x="0" y="0"/>
                </a:lnTo>
                <a:lnTo>
                  <a:pt x="0" y="240792"/>
                </a:lnTo>
                <a:close/>
              </a:path>
            </a:pathLst>
          </a:custGeom>
          <a:solidFill>
            <a:srgbClr val="BF3420"/>
          </a:solidFill>
        </p:spPr>
        <p:txBody>
          <a:bodyPr wrap="square" lIns="0" tIns="0" rIns="0" bIns="0" rtlCol="0">
            <a:noAutofit/>
          </a:bodyPr>
          <a:lstStyle/>
          <a:p/>
        </p:txBody>
      </p:sp>
      <p:sp>
        <p:nvSpPr>
          <p:cNvPr id="6" name="object 6"/>
          <p:cNvSpPr/>
          <p:nvPr/>
        </p:nvSpPr>
        <p:spPr>
          <a:xfrm>
            <a:off x="694944" y="908303"/>
            <a:ext cx="4680521" cy="0"/>
          </a:xfrm>
          <a:custGeom>
            <a:avLst/>
            <a:gdLst/>
            <a:ahLst/>
            <a:cxnLst/>
            <a:rect l="l" t="t" r="r" b="b"/>
            <a:pathLst>
              <a:path w="4680521" h="0">
                <a:moveTo>
                  <a:pt x="0" y="0"/>
                </a:moveTo>
                <a:lnTo>
                  <a:pt x="4680521" y="0"/>
                </a:lnTo>
              </a:path>
            </a:pathLst>
          </a:custGeom>
          <a:ln w="9144">
            <a:solidFill>
              <a:srgbClr val="DADADA"/>
            </a:solidFill>
          </a:ln>
        </p:spPr>
        <p:txBody>
          <a:bodyPr wrap="square" lIns="0" tIns="0" rIns="0" bIns="0" rtlCol="0">
            <a:noAutofit/>
          </a:bodyPr>
          <a:lstStyle/>
          <a:p/>
        </p:txBody>
      </p:sp>
      <p:sp>
        <p:nvSpPr>
          <p:cNvPr id="7" name="object 7"/>
          <p:cNvSpPr/>
          <p:nvPr/>
        </p:nvSpPr>
        <p:spPr>
          <a:xfrm>
            <a:off x="11452859" y="0"/>
            <a:ext cx="565403" cy="768096"/>
          </a:xfrm>
          <a:custGeom>
            <a:avLst/>
            <a:gdLst/>
            <a:ahLst/>
            <a:cxnLst/>
            <a:rect l="l" t="t" r="r" b="b"/>
            <a:pathLst>
              <a:path w="565403" h="768096">
                <a:moveTo>
                  <a:pt x="565404" y="0"/>
                </a:moveTo>
                <a:lnTo>
                  <a:pt x="0" y="0"/>
                </a:lnTo>
                <a:lnTo>
                  <a:pt x="0" y="614476"/>
                </a:lnTo>
                <a:lnTo>
                  <a:pt x="282702" y="768096"/>
                </a:lnTo>
                <a:lnTo>
                  <a:pt x="565404" y="614476"/>
                </a:lnTo>
                <a:lnTo>
                  <a:pt x="565404" y="0"/>
                </a:lnTo>
                <a:close/>
              </a:path>
            </a:pathLst>
          </a:custGeom>
          <a:solidFill>
            <a:srgbClr val="215968"/>
          </a:solidFill>
        </p:spPr>
        <p:txBody>
          <a:bodyPr wrap="square" lIns="0" tIns="0" rIns="0" bIns="0" rtlCol="0">
            <a:noAutofit/>
          </a:bodyPr>
          <a:lstStyle/>
          <a:p/>
        </p:txBody>
      </p:sp>
      <p:sp>
        <p:nvSpPr>
          <p:cNvPr id="8" name="object 8"/>
          <p:cNvSpPr txBox="1"/>
          <p:nvPr/>
        </p:nvSpPr>
        <p:spPr>
          <a:xfrm>
            <a:off x="11663571" y="199660"/>
            <a:ext cx="144780"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5</a:t>
            </a:r>
            <a:endParaRPr sz="1400">
              <a:latin typeface="Arial Black"/>
              <a:cs typeface="Arial Black"/>
            </a:endParaRPr>
          </a:p>
        </p:txBody>
      </p:sp>
      <p:sp>
        <p:nvSpPr>
          <p:cNvPr id="9" name="object 9"/>
          <p:cNvSpPr/>
          <p:nvPr/>
        </p:nvSpPr>
        <p:spPr>
          <a:xfrm>
            <a:off x="0" y="1161288"/>
            <a:ext cx="4370832" cy="5696712"/>
          </a:xfrm>
          <a:custGeom>
            <a:avLst/>
            <a:gdLst/>
            <a:ahLst/>
            <a:cxnLst/>
            <a:rect l="l" t="t" r="r" b="b"/>
            <a:pathLst>
              <a:path w="4370832" h="5696711">
                <a:moveTo>
                  <a:pt x="779526" y="0"/>
                </a:moveTo>
                <a:lnTo>
                  <a:pt x="484983" y="12569"/>
                </a:lnTo>
                <a:lnTo>
                  <a:pt x="196997" y="49627"/>
                </a:lnTo>
                <a:lnTo>
                  <a:pt x="0" y="92165"/>
                </a:lnTo>
                <a:lnTo>
                  <a:pt x="0" y="5696712"/>
                </a:lnTo>
                <a:lnTo>
                  <a:pt x="3882479" y="5696712"/>
                </a:lnTo>
                <a:lnTo>
                  <a:pt x="3969976" y="5534221"/>
                </a:lnTo>
                <a:lnTo>
                  <a:pt x="4088609" y="5267616"/>
                </a:lnTo>
                <a:lnTo>
                  <a:pt x="4187744" y="4990185"/>
                </a:lnTo>
                <a:lnTo>
                  <a:pt x="4266459" y="4702903"/>
                </a:lnTo>
                <a:lnTo>
                  <a:pt x="4323827" y="4406746"/>
                </a:lnTo>
                <a:lnTo>
                  <a:pt x="4358926" y="4102691"/>
                </a:lnTo>
                <a:lnTo>
                  <a:pt x="4370832" y="3791712"/>
                </a:lnTo>
                <a:lnTo>
                  <a:pt x="4358926" y="3480732"/>
                </a:lnTo>
                <a:lnTo>
                  <a:pt x="4323827" y="3176677"/>
                </a:lnTo>
                <a:lnTo>
                  <a:pt x="4266459" y="2880520"/>
                </a:lnTo>
                <a:lnTo>
                  <a:pt x="4187744" y="2593238"/>
                </a:lnTo>
                <a:lnTo>
                  <a:pt x="4088609" y="2315807"/>
                </a:lnTo>
                <a:lnTo>
                  <a:pt x="3969976" y="2049202"/>
                </a:lnTo>
                <a:lnTo>
                  <a:pt x="3832771" y="1794400"/>
                </a:lnTo>
                <a:lnTo>
                  <a:pt x="3677918" y="1552376"/>
                </a:lnTo>
                <a:lnTo>
                  <a:pt x="3506340" y="1324107"/>
                </a:lnTo>
                <a:lnTo>
                  <a:pt x="3318962" y="1110567"/>
                </a:lnTo>
                <a:lnTo>
                  <a:pt x="3116709" y="912733"/>
                </a:lnTo>
                <a:lnTo>
                  <a:pt x="2900504" y="731580"/>
                </a:lnTo>
                <a:lnTo>
                  <a:pt x="2671272" y="568086"/>
                </a:lnTo>
                <a:lnTo>
                  <a:pt x="2429937" y="423224"/>
                </a:lnTo>
                <a:lnTo>
                  <a:pt x="2177424" y="297971"/>
                </a:lnTo>
                <a:lnTo>
                  <a:pt x="1914656" y="193304"/>
                </a:lnTo>
                <a:lnTo>
                  <a:pt x="1642558" y="110197"/>
                </a:lnTo>
                <a:lnTo>
                  <a:pt x="1362054" y="49627"/>
                </a:lnTo>
                <a:lnTo>
                  <a:pt x="1074068" y="12569"/>
                </a:lnTo>
                <a:lnTo>
                  <a:pt x="779526" y="0"/>
                </a:lnTo>
              </a:path>
            </a:pathLst>
          </a:custGeom>
          <a:solidFill>
            <a:srgbClr val="FECB6A"/>
          </a:solidFill>
        </p:spPr>
        <p:txBody>
          <a:bodyPr wrap="square" lIns="0" tIns="0" rIns="0" bIns="0" rtlCol="0">
            <a:noAutofit/>
          </a:bodyPr>
          <a:lstStyle/>
          <a:p/>
        </p:txBody>
      </p:sp>
      <p:sp>
        <p:nvSpPr>
          <p:cNvPr id="10" name="object 10"/>
          <p:cNvSpPr/>
          <p:nvPr/>
        </p:nvSpPr>
        <p:spPr>
          <a:xfrm>
            <a:off x="0" y="1275588"/>
            <a:ext cx="4248911" cy="5582412"/>
          </a:xfrm>
          <a:custGeom>
            <a:avLst/>
            <a:gdLst/>
            <a:ahLst/>
            <a:cxnLst/>
            <a:rect l="l" t="t" r="r" b="b"/>
            <a:pathLst>
              <a:path w="4248911" h="5582411">
                <a:moveTo>
                  <a:pt x="779525" y="0"/>
                </a:moveTo>
                <a:lnTo>
                  <a:pt x="494982" y="12190"/>
                </a:lnTo>
                <a:lnTo>
                  <a:pt x="216773" y="48130"/>
                </a:lnTo>
                <a:lnTo>
                  <a:pt x="0" y="95123"/>
                </a:lnTo>
                <a:lnTo>
                  <a:pt x="0" y="5582412"/>
                </a:lnTo>
                <a:lnTo>
                  <a:pt x="3746338" y="5582412"/>
                </a:lnTo>
                <a:lnTo>
                  <a:pt x="3861665" y="5367396"/>
                </a:lnTo>
                <a:lnTo>
                  <a:pt x="3976270" y="5108829"/>
                </a:lnTo>
                <a:lnTo>
                  <a:pt x="4072040" y="4839760"/>
                </a:lnTo>
                <a:lnTo>
                  <a:pt x="4148082" y="4561138"/>
                </a:lnTo>
                <a:lnTo>
                  <a:pt x="4203503" y="4273908"/>
                </a:lnTo>
                <a:lnTo>
                  <a:pt x="4237411" y="3979017"/>
                </a:lnTo>
                <a:lnTo>
                  <a:pt x="4248911" y="3677412"/>
                </a:lnTo>
                <a:lnTo>
                  <a:pt x="4237411" y="3375806"/>
                </a:lnTo>
                <a:lnTo>
                  <a:pt x="4203503" y="3080915"/>
                </a:lnTo>
                <a:lnTo>
                  <a:pt x="4148082" y="2793685"/>
                </a:lnTo>
                <a:lnTo>
                  <a:pt x="4072040" y="2515063"/>
                </a:lnTo>
                <a:lnTo>
                  <a:pt x="3976270" y="2245995"/>
                </a:lnTo>
                <a:lnTo>
                  <a:pt x="3861665" y="1987427"/>
                </a:lnTo>
                <a:lnTo>
                  <a:pt x="3729117" y="1740305"/>
                </a:lnTo>
                <a:lnTo>
                  <a:pt x="3579521" y="1505577"/>
                </a:lnTo>
                <a:lnTo>
                  <a:pt x="3413768" y="1284189"/>
                </a:lnTo>
                <a:lnTo>
                  <a:pt x="3232751" y="1077087"/>
                </a:lnTo>
                <a:lnTo>
                  <a:pt x="3037364" y="885216"/>
                </a:lnTo>
                <a:lnTo>
                  <a:pt x="2828499" y="709525"/>
                </a:lnTo>
                <a:lnTo>
                  <a:pt x="2607049" y="550959"/>
                </a:lnTo>
                <a:lnTo>
                  <a:pt x="2373907" y="410465"/>
                </a:lnTo>
                <a:lnTo>
                  <a:pt x="2129966" y="288988"/>
                </a:lnTo>
                <a:lnTo>
                  <a:pt x="1876119" y="187476"/>
                </a:lnTo>
                <a:lnTo>
                  <a:pt x="1613258" y="106875"/>
                </a:lnTo>
                <a:lnTo>
                  <a:pt x="1342277" y="48130"/>
                </a:lnTo>
                <a:lnTo>
                  <a:pt x="1064069" y="12190"/>
                </a:lnTo>
                <a:lnTo>
                  <a:pt x="779525" y="0"/>
                </a:lnTo>
                <a:close/>
              </a:path>
            </a:pathLst>
          </a:custGeom>
          <a:solidFill>
            <a:srgbClr val="93BA46"/>
          </a:solidFill>
        </p:spPr>
        <p:txBody>
          <a:bodyPr wrap="square" lIns="0" tIns="0" rIns="0" bIns="0" rtlCol="0">
            <a:noAutofit/>
          </a:bodyPr>
          <a:lstStyle/>
          <a:p/>
        </p:txBody>
      </p:sp>
      <p:sp>
        <p:nvSpPr>
          <p:cNvPr id="11" name="object 11"/>
          <p:cNvSpPr txBox="1">
            <a:spLocks noGrp="1"/>
          </p:cNvSpPr>
          <p:nvPr>
            <p:ph type="title"/>
          </p:nvPr>
        </p:nvSpPr>
        <p:spPr>
          <a:prstGeom prst="rect"/>
        </p:spPr>
        <p:txBody>
          <a:bodyPr wrap="square" lIns="0" tIns="0" rIns="0" bIns="0" rtlCol="0" vert="horz">
            <a:noAutofit/>
          </a:bodyPr>
          <a:lstStyle/>
          <a:p>
            <a:pPr marL="24130">
              <a:lnSpc>
                <a:spcPct val="100000"/>
              </a:lnSpc>
            </a:pPr>
            <a:r>
              <a:rPr dirty="0" smtClean="0" sz="3200" b="1">
                <a:latin typeface="Microsoft YaHei"/>
                <a:cs typeface="Microsoft YaHei"/>
              </a:rPr>
              <a:t>我是學生家長，我要做</a:t>
            </a:r>
            <a:r>
              <a:rPr dirty="0" smtClean="0" sz="3200" spc="-15" b="1">
                <a:latin typeface="Microsoft YaHei"/>
                <a:cs typeface="Microsoft YaHei"/>
              </a:rPr>
              <a:t>什</a:t>
            </a:r>
            <a:r>
              <a:rPr dirty="0" smtClean="0" sz="3200" spc="0" b="1">
                <a:latin typeface="Microsoft YaHei"/>
                <a:cs typeface="Microsoft YaHei"/>
              </a:rPr>
              <a:t>麼？</a:t>
            </a:r>
            <a:endParaRPr sz="3200">
              <a:latin typeface="Microsoft YaHei"/>
              <a:cs typeface="Microsoft YaHei"/>
            </a:endParaRPr>
          </a:p>
        </p:txBody>
      </p:sp>
      <p:sp>
        <p:nvSpPr>
          <p:cNvPr id="12" name="object 12"/>
          <p:cNvSpPr/>
          <p:nvPr/>
        </p:nvSpPr>
        <p:spPr>
          <a:xfrm>
            <a:off x="4080878" y="2236292"/>
            <a:ext cx="710184" cy="0"/>
          </a:xfrm>
          <a:custGeom>
            <a:avLst/>
            <a:gdLst/>
            <a:ahLst/>
            <a:cxnLst/>
            <a:rect l="l" t="t" r="r" b="b"/>
            <a:pathLst>
              <a:path w="710184" h="0">
                <a:moveTo>
                  <a:pt x="0" y="0"/>
                </a:moveTo>
                <a:lnTo>
                  <a:pt x="710184" y="0"/>
                </a:lnTo>
              </a:path>
            </a:pathLst>
          </a:custGeom>
          <a:ln w="22606">
            <a:solidFill>
              <a:srgbClr val="000000"/>
            </a:solidFill>
          </a:ln>
        </p:spPr>
        <p:txBody>
          <a:bodyPr wrap="square" lIns="0" tIns="0" rIns="0" bIns="0" rtlCol="0">
            <a:noAutofit/>
          </a:bodyPr>
          <a:lstStyle/>
          <a:p/>
        </p:txBody>
      </p:sp>
      <p:sp>
        <p:nvSpPr>
          <p:cNvPr id="13" name="object 13"/>
          <p:cNvSpPr/>
          <p:nvPr/>
        </p:nvSpPr>
        <p:spPr>
          <a:xfrm>
            <a:off x="1205483" y="5327903"/>
            <a:ext cx="1239011" cy="1188719"/>
          </a:xfrm>
          <a:prstGeom prst="rect">
            <a:avLst/>
          </a:prstGeom>
          <a:blipFill>
            <a:blip r:embed="rId2" cstate="print"/>
            <a:stretch>
              <a:fillRect/>
            </a:stretch>
          </a:blipFill>
        </p:spPr>
        <p:txBody>
          <a:bodyPr wrap="square" lIns="0" tIns="0" rIns="0" bIns="0" rtlCol="0">
            <a:noAutofit/>
          </a:bodyPr>
          <a:lstStyle/>
          <a:p/>
        </p:txBody>
      </p:sp>
      <p:sp>
        <p:nvSpPr>
          <p:cNvPr id="14" name="object 14"/>
          <p:cNvSpPr txBox="1"/>
          <p:nvPr/>
        </p:nvSpPr>
        <p:spPr>
          <a:xfrm>
            <a:off x="1508211" y="5707373"/>
            <a:ext cx="635000" cy="375920"/>
          </a:xfrm>
          <a:prstGeom prst="rect">
            <a:avLst/>
          </a:prstGeom>
        </p:spPr>
        <p:txBody>
          <a:bodyPr wrap="square" lIns="0" tIns="0" rIns="0" bIns="0" rtlCol="0" vert="horz">
            <a:noAutofit/>
          </a:bodyPr>
          <a:lstStyle/>
          <a:p>
            <a:pPr marL="12700">
              <a:lnSpc>
                <a:spcPct val="100000"/>
              </a:lnSpc>
            </a:pPr>
            <a:r>
              <a:rPr dirty="0" smtClean="0" sz="2400" b="1">
                <a:solidFill>
                  <a:srgbClr val="FFFFFF"/>
                </a:solidFill>
                <a:latin typeface="微軟正黑體"/>
                <a:cs typeface="微軟正黑體"/>
              </a:rPr>
              <a:t>關心</a:t>
            </a:r>
            <a:endParaRPr sz="2400">
              <a:latin typeface="微軟正黑體"/>
              <a:cs typeface="微軟正黑體"/>
            </a:endParaRPr>
          </a:p>
        </p:txBody>
      </p:sp>
      <p:sp>
        <p:nvSpPr>
          <p:cNvPr id="15" name="object 15"/>
          <p:cNvSpPr/>
          <p:nvPr/>
        </p:nvSpPr>
        <p:spPr>
          <a:xfrm>
            <a:off x="2478023" y="5314187"/>
            <a:ext cx="1239011" cy="1188719"/>
          </a:xfrm>
          <a:prstGeom prst="rect">
            <a:avLst/>
          </a:prstGeom>
          <a:blipFill>
            <a:blip r:embed="rId3" cstate="print"/>
            <a:stretch>
              <a:fillRect/>
            </a:stretch>
          </a:blipFill>
        </p:spPr>
        <p:txBody>
          <a:bodyPr wrap="square" lIns="0" tIns="0" rIns="0" bIns="0" rtlCol="0">
            <a:noAutofit/>
          </a:bodyPr>
          <a:lstStyle/>
          <a:p/>
        </p:txBody>
      </p:sp>
      <p:sp>
        <p:nvSpPr>
          <p:cNvPr id="16" name="object 16"/>
          <p:cNvSpPr txBox="1"/>
          <p:nvPr/>
        </p:nvSpPr>
        <p:spPr>
          <a:xfrm>
            <a:off x="3610980" y="1810593"/>
            <a:ext cx="8515350" cy="3471545"/>
          </a:xfrm>
          <a:prstGeom prst="rect">
            <a:avLst/>
          </a:prstGeom>
        </p:spPr>
        <p:txBody>
          <a:bodyPr wrap="square" lIns="0" tIns="0" rIns="0" bIns="0" rtlCol="0" vert="horz">
            <a:noAutofit/>
          </a:bodyPr>
          <a:lstStyle/>
          <a:p>
            <a:pPr marL="12700">
              <a:lnSpc>
                <a:spcPct val="100000"/>
              </a:lnSpc>
              <a:tabLst>
                <a:tab pos="469265" algn="l"/>
              </a:tabLst>
            </a:pPr>
            <a:r>
              <a:rPr dirty="0" smtClean="0" sz="2800" spc="-25">
                <a:latin typeface="Wingdings"/>
                <a:cs typeface="Wingdings"/>
              </a:rPr>
              <a:t></a:t>
            </a:r>
            <a:r>
              <a:rPr dirty="0" smtClean="0" sz="2800" spc="-25">
                <a:latin typeface="Times New Roman"/>
                <a:cs typeface="Times New Roman"/>
              </a:rPr>
              <a:t>	</a:t>
            </a:r>
            <a:r>
              <a:rPr dirty="0" smtClean="0" sz="2800" spc="-30" b="1">
                <a:latin typeface="微軟正黑體"/>
                <a:cs typeface="微軟正黑體"/>
              </a:rPr>
              <a:t>瞭解</a:t>
            </a:r>
            <a:r>
              <a:rPr dirty="0" smtClean="0" sz="2800" spc="-30">
                <a:latin typeface="微軟正黑體"/>
                <a:cs typeface="微軟正黑體"/>
              </a:rPr>
              <a:t>學習歷程檔案的重要性。</a:t>
            </a:r>
            <a:endParaRPr sz="2800">
              <a:latin typeface="微軟正黑體"/>
              <a:cs typeface="微軟正黑體"/>
            </a:endParaRPr>
          </a:p>
          <a:p>
            <a:pPr>
              <a:lnSpc>
                <a:spcPts val="800"/>
              </a:lnSpc>
              <a:spcBef>
                <a:spcPts val="47"/>
              </a:spcBef>
            </a:pPr>
            <a:endParaRPr sz="800"/>
          </a:p>
          <a:p>
            <a:pPr>
              <a:lnSpc>
                <a:spcPts val="1000"/>
              </a:lnSpc>
            </a:pPr>
            <a:endParaRPr sz="1000"/>
          </a:p>
          <a:p>
            <a:pPr marL="1186180" marR="580390" indent="-457200">
              <a:lnSpc>
                <a:spcPct val="150000"/>
              </a:lnSpc>
              <a:tabLst>
                <a:tab pos="1186180" algn="l"/>
              </a:tabLst>
            </a:pPr>
            <a:r>
              <a:rPr dirty="0" smtClean="0" sz="2800" spc="-25">
                <a:solidFill>
                  <a:srgbClr val="0070C0"/>
                </a:solidFill>
                <a:latin typeface="Wingdings"/>
                <a:cs typeface="Wingdings"/>
              </a:rPr>
              <a:t></a:t>
            </a:r>
            <a:r>
              <a:rPr dirty="0" smtClean="0" sz="2800" spc="-25">
                <a:solidFill>
                  <a:srgbClr val="0070C0"/>
                </a:solidFill>
                <a:latin typeface="Times New Roman"/>
                <a:cs typeface="Times New Roman"/>
              </a:rPr>
              <a:t>	</a:t>
            </a:r>
            <a:r>
              <a:rPr dirty="0" smtClean="0" sz="2800" spc="-30" b="1" u="heavy">
                <a:solidFill>
                  <a:srgbClr val="0070C0"/>
                </a:solidFill>
                <a:latin typeface="微軟正黑體"/>
                <a:cs typeface="微軟正黑體"/>
              </a:rPr>
              <a:t>透過</a:t>
            </a:r>
            <a:r>
              <a:rPr dirty="0" smtClean="0" sz="2800" spc="-30">
                <a:solidFill>
                  <a:srgbClr val="0070C0"/>
                </a:solidFill>
                <a:latin typeface="微軟正黑體"/>
                <a:cs typeface="微軟正黑體"/>
              </a:rPr>
              <a:t>孩子的課程學習成果，</a:t>
            </a:r>
            <a:r>
              <a:rPr dirty="0" smtClean="0" sz="2800" spc="-30" b="1" u="heavy">
                <a:solidFill>
                  <a:srgbClr val="0070C0"/>
                </a:solidFill>
                <a:latin typeface="微軟正黑體"/>
                <a:cs typeface="微軟正黑體"/>
              </a:rPr>
              <a:t>瞭解</a:t>
            </a:r>
            <a:r>
              <a:rPr dirty="0" smtClean="0" sz="2800" spc="-30">
                <a:solidFill>
                  <a:srgbClr val="0070C0"/>
                </a:solidFill>
                <a:latin typeface="微軟正黑體"/>
                <a:cs typeface="微軟正黑體"/>
              </a:rPr>
              <a:t>孩</a:t>
            </a:r>
            <a:r>
              <a:rPr dirty="0" smtClean="0" sz="2800" spc="-20">
                <a:solidFill>
                  <a:srgbClr val="0070C0"/>
                </a:solidFill>
                <a:latin typeface="微軟正黑體"/>
                <a:cs typeface="微軟正黑體"/>
              </a:rPr>
              <a:t>子</a:t>
            </a:r>
            <a:r>
              <a:rPr dirty="0" smtClean="0" sz="2800" spc="-30">
                <a:solidFill>
                  <a:srgbClr val="0070C0"/>
                </a:solidFill>
                <a:latin typeface="微軟正黑體"/>
                <a:cs typeface="微軟正黑體"/>
              </a:rPr>
              <a:t>在學校</a:t>
            </a:r>
            <a:r>
              <a:rPr dirty="0" smtClean="0" sz="2800" spc="-30">
                <a:solidFill>
                  <a:srgbClr val="0070C0"/>
                </a:solidFill>
                <a:latin typeface="微軟正黑體"/>
                <a:cs typeface="微軟正黑體"/>
              </a:rPr>
              <a:t> 課程的學習情況。</a:t>
            </a:r>
            <a:endParaRPr sz="2800">
              <a:latin typeface="微軟正黑體"/>
              <a:cs typeface="微軟正黑體"/>
            </a:endParaRPr>
          </a:p>
          <a:p>
            <a:pPr>
              <a:lnSpc>
                <a:spcPts val="550"/>
              </a:lnSpc>
              <a:spcBef>
                <a:spcPts val="20"/>
              </a:spcBef>
            </a:pPr>
            <a:endParaRPr sz="550"/>
          </a:p>
          <a:p>
            <a:pPr>
              <a:lnSpc>
                <a:spcPts val="1000"/>
              </a:lnSpc>
            </a:pPr>
            <a:endParaRPr sz="1000"/>
          </a:p>
          <a:p>
            <a:pPr>
              <a:lnSpc>
                <a:spcPts val="1000"/>
              </a:lnSpc>
            </a:pPr>
            <a:endParaRPr sz="1000"/>
          </a:p>
          <a:p>
            <a:pPr>
              <a:lnSpc>
                <a:spcPts val="1000"/>
              </a:lnSpc>
            </a:pPr>
            <a:endParaRPr sz="1000"/>
          </a:p>
          <a:p>
            <a:pPr marL="937260">
              <a:lnSpc>
                <a:spcPct val="100000"/>
              </a:lnSpc>
              <a:tabLst>
                <a:tab pos="1394460" algn="l"/>
              </a:tabLst>
            </a:pPr>
            <a:r>
              <a:rPr dirty="0" smtClean="0" sz="2800" spc="-25">
                <a:latin typeface="Wingdings"/>
                <a:cs typeface="Wingdings"/>
              </a:rPr>
              <a:t></a:t>
            </a:r>
            <a:r>
              <a:rPr dirty="0" smtClean="0" sz="2800" spc="-25">
                <a:latin typeface="Times New Roman"/>
                <a:cs typeface="Times New Roman"/>
              </a:rPr>
              <a:t>	</a:t>
            </a:r>
            <a:r>
              <a:rPr dirty="0" smtClean="0" sz="2800" spc="-30" b="1" u="heavy">
                <a:latin typeface="微軟正黑體"/>
                <a:cs typeface="微軟正黑體"/>
              </a:rPr>
              <a:t>鼓勵</a:t>
            </a:r>
            <a:r>
              <a:rPr dirty="0" smtClean="0" sz="2800" spc="-30">
                <a:latin typeface="微軟正黑體"/>
                <a:cs typeface="微軟正黑體"/>
              </a:rPr>
              <a:t>孩</a:t>
            </a:r>
            <a:r>
              <a:rPr dirty="0" smtClean="0" sz="2800" spc="-20">
                <a:latin typeface="微軟正黑體"/>
                <a:cs typeface="微軟正黑體"/>
              </a:rPr>
              <a:t>子</a:t>
            </a:r>
            <a:r>
              <a:rPr dirty="0" smtClean="0" sz="2800" spc="-30">
                <a:latin typeface="微軟正黑體"/>
                <a:cs typeface="微軟正黑體"/>
              </a:rPr>
              <a:t>多元展</a:t>
            </a:r>
            <a:r>
              <a:rPr dirty="0" smtClean="0" sz="2800" spc="-20">
                <a:latin typeface="微軟正黑體"/>
                <a:cs typeface="微軟正黑體"/>
              </a:rPr>
              <a:t>能</a:t>
            </a:r>
            <a:r>
              <a:rPr dirty="0" smtClean="0" sz="2800" spc="-30">
                <a:latin typeface="微軟正黑體"/>
                <a:cs typeface="微軟正黑體"/>
              </a:rPr>
              <a:t>，積極</a:t>
            </a:r>
            <a:r>
              <a:rPr dirty="0" smtClean="0" sz="2800" spc="-20">
                <a:latin typeface="微軟正黑體"/>
                <a:cs typeface="微軟正黑體"/>
              </a:rPr>
              <a:t>參</a:t>
            </a:r>
            <a:r>
              <a:rPr dirty="0" smtClean="0" sz="2800" spc="-30">
                <a:latin typeface="微軟正黑體"/>
                <a:cs typeface="微軟正黑體"/>
              </a:rPr>
              <a:t>與各項</a:t>
            </a:r>
            <a:r>
              <a:rPr dirty="0" smtClean="0" sz="2800" spc="-20">
                <a:latin typeface="微軟正黑體"/>
                <a:cs typeface="微軟正黑體"/>
              </a:rPr>
              <a:t>學</a:t>
            </a:r>
            <a:r>
              <a:rPr dirty="0" smtClean="0" sz="2800" spc="-30">
                <a:latin typeface="微軟正黑體"/>
                <a:cs typeface="微軟正黑體"/>
              </a:rPr>
              <a:t>習活動，</a:t>
            </a:r>
            <a:endParaRPr sz="2800">
              <a:latin typeface="微軟正黑體"/>
              <a:cs typeface="微軟正黑體"/>
            </a:endParaRPr>
          </a:p>
          <a:p>
            <a:pPr>
              <a:lnSpc>
                <a:spcPts val="650"/>
              </a:lnSpc>
              <a:spcBef>
                <a:spcPts val="31"/>
              </a:spcBef>
            </a:pPr>
            <a:endParaRPr sz="650"/>
          </a:p>
          <a:p>
            <a:pPr>
              <a:lnSpc>
                <a:spcPts val="1000"/>
              </a:lnSpc>
            </a:pPr>
            <a:endParaRPr sz="1000"/>
          </a:p>
          <a:p>
            <a:pPr marL="1394460">
              <a:lnSpc>
                <a:spcPct val="100000"/>
              </a:lnSpc>
            </a:pPr>
            <a:r>
              <a:rPr dirty="0" smtClean="0" sz="2800" spc="-30" b="1">
                <a:solidFill>
                  <a:srgbClr val="E46C0A"/>
                </a:solidFill>
                <a:latin typeface="微軟正黑體"/>
                <a:cs typeface="微軟正黑體"/>
              </a:rPr>
              <a:t>發現</a:t>
            </a:r>
            <a:r>
              <a:rPr dirty="0" smtClean="0" sz="2800" spc="-30">
                <a:latin typeface="微軟正黑體"/>
                <a:cs typeface="微軟正黑體"/>
              </a:rPr>
              <a:t>自己的興趣，並</a:t>
            </a:r>
            <a:r>
              <a:rPr dirty="0" smtClean="0" sz="2800" spc="-30" b="1">
                <a:solidFill>
                  <a:srgbClr val="E46C0A"/>
                </a:solidFill>
                <a:latin typeface="微軟正黑體"/>
                <a:cs typeface="微軟正黑體"/>
              </a:rPr>
              <a:t>找到</a:t>
            </a:r>
            <a:r>
              <a:rPr dirty="0" smtClean="0" sz="2800" spc="-30">
                <a:latin typeface="微軟正黑體"/>
                <a:cs typeface="微軟正黑體"/>
              </a:rPr>
              <a:t>生涯定向。</a:t>
            </a:r>
            <a:endParaRPr sz="2800">
              <a:latin typeface="微軟正黑體"/>
              <a:cs typeface="微軟正黑體"/>
            </a:endParaRPr>
          </a:p>
        </p:txBody>
      </p:sp>
      <p:sp>
        <p:nvSpPr>
          <p:cNvPr id="17" name="object 17"/>
          <p:cNvSpPr txBox="1"/>
          <p:nvPr/>
        </p:nvSpPr>
        <p:spPr>
          <a:xfrm>
            <a:off x="2781053" y="5693632"/>
            <a:ext cx="635000" cy="375920"/>
          </a:xfrm>
          <a:prstGeom prst="rect">
            <a:avLst/>
          </a:prstGeom>
        </p:spPr>
        <p:txBody>
          <a:bodyPr wrap="square" lIns="0" tIns="0" rIns="0" bIns="0" rtlCol="0" vert="horz">
            <a:noAutofit/>
          </a:bodyPr>
          <a:lstStyle/>
          <a:p>
            <a:pPr marL="12700">
              <a:lnSpc>
                <a:spcPct val="100000"/>
              </a:lnSpc>
            </a:pPr>
            <a:r>
              <a:rPr dirty="0" smtClean="0" sz="2400" b="1">
                <a:latin typeface="微軟正黑體"/>
                <a:cs typeface="微軟正黑體"/>
              </a:rPr>
              <a:t>鼓勵</a:t>
            </a:r>
            <a:endParaRPr sz="2400">
              <a:latin typeface="微軟正黑體"/>
              <a:cs typeface="微軟正黑體"/>
            </a:endParaRPr>
          </a:p>
        </p:txBody>
      </p:sp>
      <p:sp>
        <p:nvSpPr>
          <p:cNvPr id="18" name="object 18"/>
          <p:cNvSpPr/>
          <p:nvPr/>
        </p:nvSpPr>
        <p:spPr>
          <a:xfrm>
            <a:off x="217931" y="1203960"/>
            <a:ext cx="2900171" cy="2442971"/>
          </a:xfrm>
          <a:prstGeom prst="rect">
            <a:avLst/>
          </a:prstGeom>
          <a:blipFill>
            <a:blip r:embed="rId4" cstate="print"/>
            <a:stretch>
              <a:fillRect/>
            </a:stretch>
          </a:blipFill>
        </p:spPr>
        <p:txBody>
          <a:bodyPr wrap="square" lIns="0" tIns="0" rIns="0" bIns="0" rtlCol="0">
            <a:noAutofit/>
          </a:bodyPr>
          <a:lstStyle/>
          <a:p/>
        </p:txBody>
      </p:sp>
      <p:sp>
        <p:nvSpPr>
          <p:cNvPr id="19" name="object 19"/>
          <p:cNvSpPr/>
          <p:nvPr/>
        </p:nvSpPr>
        <p:spPr>
          <a:xfrm>
            <a:off x="1249680" y="2688335"/>
            <a:ext cx="2215895" cy="2442972"/>
          </a:xfrm>
          <a:prstGeom prst="rect">
            <a:avLst/>
          </a:prstGeom>
          <a:blipFill>
            <a:blip r:embed="rId5" cstate="print"/>
            <a:stretch>
              <a:fillRect/>
            </a:stretch>
          </a:blipFill>
        </p:spPr>
        <p:txBody>
          <a:bodyPr wrap="square" lIns="0" tIns="0" rIns="0" bIns="0" rtlCol="0">
            <a:noAutofit/>
          </a:bodyPr>
          <a:lstStyle/>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2743200"/>
          </a:xfrm>
          <a:custGeom>
            <a:avLst/>
            <a:gdLst/>
            <a:ahLst/>
            <a:cxnLst/>
            <a:rect l="l" t="t" r="r" b="b"/>
            <a:pathLst>
              <a:path w="12192000" h="2743200">
                <a:moveTo>
                  <a:pt x="0" y="2743200"/>
                </a:moveTo>
                <a:lnTo>
                  <a:pt x="12192000" y="2743200"/>
                </a:lnTo>
                <a:lnTo>
                  <a:pt x="12192000" y="0"/>
                </a:lnTo>
                <a:lnTo>
                  <a:pt x="0" y="0"/>
                </a:lnTo>
                <a:lnTo>
                  <a:pt x="0" y="2743200"/>
                </a:lnTo>
                <a:close/>
              </a:path>
            </a:pathLst>
          </a:custGeom>
          <a:solidFill>
            <a:srgbClr val="1A7BAE"/>
          </a:solidFill>
        </p:spPr>
        <p:txBody>
          <a:bodyPr wrap="square" lIns="0" tIns="0" rIns="0" bIns="0" rtlCol="0">
            <a:noAutofit/>
          </a:bodyPr>
          <a:lstStyle/>
          <a:p/>
        </p:txBody>
      </p:sp>
      <p:sp>
        <p:nvSpPr>
          <p:cNvPr id="3" name="object 3"/>
          <p:cNvSpPr/>
          <p:nvPr/>
        </p:nvSpPr>
        <p:spPr>
          <a:xfrm>
            <a:off x="0" y="3590544"/>
            <a:ext cx="12192000" cy="3267455"/>
          </a:xfrm>
          <a:custGeom>
            <a:avLst/>
            <a:gdLst/>
            <a:ahLst/>
            <a:cxnLst/>
            <a:rect l="l" t="t" r="r" b="b"/>
            <a:pathLst>
              <a:path w="12192000" h="3267455">
                <a:moveTo>
                  <a:pt x="0" y="3267455"/>
                </a:moveTo>
                <a:lnTo>
                  <a:pt x="12192000" y="3267455"/>
                </a:lnTo>
                <a:lnTo>
                  <a:pt x="12192000" y="0"/>
                </a:lnTo>
                <a:lnTo>
                  <a:pt x="0" y="0"/>
                </a:lnTo>
                <a:lnTo>
                  <a:pt x="0" y="3267455"/>
                </a:lnTo>
                <a:close/>
              </a:path>
            </a:pathLst>
          </a:custGeom>
          <a:solidFill>
            <a:srgbClr val="1A7BAE"/>
          </a:solidFill>
        </p:spPr>
        <p:txBody>
          <a:bodyPr wrap="square" lIns="0" tIns="0" rIns="0" bIns="0" rtlCol="0">
            <a:noAutofit/>
          </a:bodyPr>
          <a:lstStyle/>
          <a:p/>
        </p:txBody>
      </p:sp>
      <p:sp>
        <p:nvSpPr>
          <p:cNvPr id="4" name="object 4"/>
          <p:cNvSpPr/>
          <p:nvPr/>
        </p:nvSpPr>
        <p:spPr>
          <a:xfrm>
            <a:off x="0" y="2743200"/>
            <a:ext cx="12192000" cy="847344"/>
          </a:xfrm>
          <a:custGeom>
            <a:avLst/>
            <a:gdLst/>
            <a:ahLst/>
            <a:cxnLst/>
            <a:rect l="l" t="t" r="r" b="b"/>
            <a:pathLst>
              <a:path w="12192000" h="847344">
                <a:moveTo>
                  <a:pt x="0" y="847344"/>
                </a:moveTo>
                <a:lnTo>
                  <a:pt x="12192000" y="847344"/>
                </a:lnTo>
                <a:lnTo>
                  <a:pt x="12192000" y="0"/>
                </a:lnTo>
                <a:lnTo>
                  <a:pt x="0" y="0"/>
                </a:lnTo>
                <a:lnTo>
                  <a:pt x="0" y="847344"/>
                </a:lnTo>
                <a:close/>
              </a:path>
            </a:pathLst>
          </a:custGeom>
          <a:solidFill>
            <a:srgbClr val="135C82"/>
          </a:solidFill>
        </p:spPr>
        <p:txBody>
          <a:bodyPr wrap="square" lIns="0" tIns="0" rIns="0" bIns="0" rtlCol="0">
            <a:noAutofit/>
          </a:bodyPr>
          <a:lstStyle/>
          <a:p/>
        </p:txBody>
      </p:sp>
      <p:sp>
        <p:nvSpPr>
          <p:cNvPr id="5" name="object 5"/>
          <p:cNvSpPr txBox="1"/>
          <p:nvPr/>
        </p:nvSpPr>
        <p:spPr>
          <a:xfrm>
            <a:off x="8865378" y="1865641"/>
            <a:ext cx="2819400" cy="906780"/>
          </a:xfrm>
          <a:prstGeom prst="rect">
            <a:avLst/>
          </a:prstGeom>
        </p:spPr>
        <p:txBody>
          <a:bodyPr wrap="square" lIns="0" tIns="0" rIns="0" bIns="0" rtlCol="0" vert="horz">
            <a:noAutofit/>
          </a:bodyPr>
          <a:lstStyle/>
          <a:p>
            <a:pPr marL="12700">
              <a:lnSpc>
                <a:spcPts val="7140"/>
              </a:lnSpc>
            </a:pPr>
            <a:r>
              <a:rPr dirty="0" smtClean="0" sz="6000" spc="-145">
                <a:solidFill>
                  <a:srgbClr val="FFFFFF"/>
                </a:solidFill>
                <a:latin typeface="Impact"/>
                <a:cs typeface="Impact"/>
              </a:rPr>
              <a:t>P</a:t>
            </a:r>
            <a:r>
              <a:rPr dirty="0" smtClean="0" sz="6000" spc="0">
                <a:solidFill>
                  <a:srgbClr val="FFFFFF"/>
                </a:solidFill>
                <a:latin typeface="Impact"/>
                <a:cs typeface="Impact"/>
              </a:rPr>
              <a:t>A</a:t>
            </a:r>
            <a:r>
              <a:rPr dirty="0" smtClean="0" sz="6000" spc="-10">
                <a:solidFill>
                  <a:srgbClr val="FFFFFF"/>
                </a:solidFill>
                <a:latin typeface="Impact"/>
                <a:cs typeface="Impact"/>
              </a:rPr>
              <a:t>R</a:t>
            </a:r>
            <a:r>
              <a:rPr dirty="0" smtClean="0" sz="6000" spc="0">
                <a:solidFill>
                  <a:srgbClr val="FFFFFF"/>
                </a:solidFill>
                <a:latin typeface="Impact"/>
                <a:cs typeface="Impact"/>
              </a:rPr>
              <a:t>T</a:t>
            </a:r>
            <a:r>
              <a:rPr dirty="0" smtClean="0" sz="6000" spc="5">
                <a:solidFill>
                  <a:srgbClr val="FFFFFF"/>
                </a:solidFill>
                <a:latin typeface="Impact"/>
                <a:cs typeface="Impact"/>
              </a:rPr>
              <a:t> </a:t>
            </a:r>
            <a:r>
              <a:rPr dirty="0" smtClean="0" sz="6000" spc="0">
                <a:solidFill>
                  <a:srgbClr val="FFFFFF"/>
                </a:solidFill>
                <a:latin typeface="Impact"/>
                <a:cs typeface="Impact"/>
              </a:rPr>
              <a:t>ONE</a:t>
            </a:r>
            <a:endParaRPr sz="6000">
              <a:latin typeface="Impact"/>
              <a:cs typeface="Impact"/>
            </a:endParaRPr>
          </a:p>
        </p:txBody>
      </p:sp>
      <p:sp>
        <p:nvSpPr>
          <p:cNvPr id="6" name="object 6"/>
          <p:cNvSpPr/>
          <p:nvPr/>
        </p:nvSpPr>
        <p:spPr>
          <a:xfrm>
            <a:off x="0" y="0"/>
            <a:ext cx="8252458" cy="6858000"/>
          </a:xfrm>
          <a:prstGeom prst="rect">
            <a:avLst/>
          </a:prstGeom>
          <a:blipFill>
            <a:blip r:embed="rId2" cstate="print"/>
            <a:stretch>
              <a:fillRect/>
            </a:stretch>
          </a:blipFill>
        </p:spPr>
        <p:txBody>
          <a:bodyPr wrap="square" lIns="0" tIns="0" rIns="0" bIns="0" rtlCol="0">
            <a:noAutofit/>
          </a:bodyPr>
          <a:lstStyle/>
          <a:p/>
        </p:txBody>
      </p:sp>
      <p:sp>
        <p:nvSpPr>
          <p:cNvPr id="7" name="object 7"/>
          <p:cNvSpPr/>
          <p:nvPr/>
        </p:nvSpPr>
        <p:spPr>
          <a:xfrm>
            <a:off x="1182314" y="698830"/>
            <a:ext cx="2868269" cy="5105399"/>
          </a:xfrm>
          <a:custGeom>
            <a:avLst/>
            <a:gdLst/>
            <a:ahLst/>
            <a:cxnLst/>
            <a:rect l="l" t="t" r="r" b="b"/>
            <a:pathLst>
              <a:path w="2868269" h="5105399">
                <a:moveTo>
                  <a:pt x="2762479" y="762000"/>
                </a:moveTo>
                <a:lnTo>
                  <a:pt x="1428188" y="762000"/>
                </a:lnTo>
                <a:lnTo>
                  <a:pt x="1442737" y="774700"/>
                </a:lnTo>
                <a:lnTo>
                  <a:pt x="1496688" y="774700"/>
                </a:lnTo>
                <a:lnTo>
                  <a:pt x="1509113" y="787400"/>
                </a:lnTo>
                <a:lnTo>
                  <a:pt x="1521115" y="787400"/>
                </a:lnTo>
                <a:lnTo>
                  <a:pt x="1532691" y="800100"/>
                </a:lnTo>
                <a:lnTo>
                  <a:pt x="1543843" y="800100"/>
                </a:lnTo>
                <a:lnTo>
                  <a:pt x="1554570" y="812800"/>
                </a:lnTo>
                <a:lnTo>
                  <a:pt x="1564872" y="812800"/>
                </a:lnTo>
                <a:lnTo>
                  <a:pt x="1574749" y="825500"/>
                </a:lnTo>
                <a:lnTo>
                  <a:pt x="1584202" y="825500"/>
                </a:lnTo>
                <a:lnTo>
                  <a:pt x="1593229" y="838200"/>
                </a:lnTo>
                <a:lnTo>
                  <a:pt x="1601832" y="850900"/>
                </a:lnTo>
                <a:lnTo>
                  <a:pt x="1610010" y="863600"/>
                </a:lnTo>
                <a:lnTo>
                  <a:pt x="1617764" y="863600"/>
                </a:lnTo>
                <a:lnTo>
                  <a:pt x="1637149" y="901700"/>
                </a:lnTo>
                <a:lnTo>
                  <a:pt x="1653392" y="939800"/>
                </a:lnTo>
                <a:lnTo>
                  <a:pt x="1666491" y="977900"/>
                </a:lnTo>
                <a:lnTo>
                  <a:pt x="1673478" y="1015999"/>
                </a:lnTo>
                <a:lnTo>
                  <a:pt x="1676447" y="1028699"/>
                </a:lnTo>
                <a:lnTo>
                  <a:pt x="1679067" y="1041399"/>
                </a:lnTo>
                <a:lnTo>
                  <a:pt x="1681338" y="1054099"/>
                </a:lnTo>
                <a:lnTo>
                  <a:pt x="1683259" y="1079499"/>
                </a:lnTo>
                <a:lnTo>
                  <a:pt x="1684831" y="1092199"/>
                </a:lnTo>
                <a:lnTo>
                  <a:pt x="1686054" y="1117599"/>
                </a:lnTo>
                <a:lnTo>
                  <a:pt x="1686928" y="1130299"/>
                </a:lnTo>
                <a:lnTo>
                  <a:pt x="1687452" y="1155699"/>
                </a:lnTo>
                <a:lnTo>
                  <a:pt x="1687049" y="1206499"/>
                </a:lnTo>
                <a:lnTo>
                  <a:pt x="1682428" y="1257299"/>
                </a:lnTo>
                <a:lnTo>
                  <a:pt x="1678385" y="1282699"/>
                </a:lnTo>
                <a:lnTo>
                  <a:pt x="1673187" y="1320799"/>
                </a:lnTo>
                <a:lnTo>
                  <a:pt x="1666834" y="1346199"/>
                </a:lnTo>
                <a:lnTo>
                  <a:pt x="1659325" y="1384299"/>
                </a:lnTo>
                <a:lnTo>
                  <a:pt x="1650662" y="1422399"/>
                </a:lnTo>
                <a:lnTo>
                  <a:pt x="1640843" y="1460499"/>
                </a:lnTo>
                <a:lnTo>
                  <a:pt x="1629870" y="1498599"/>
                </a:lnTo>
                <a:lnTo>
                  <a:pt x="1617741" y="1523999"/>
                </a:lnTo>
                <a:lnTo>
                  <a:pt x="1604458" y="1574799"/>
                </a:lnTo>
                <a:lnTo>
                  <a:pt x="1590020" y="1612899"/>
                </a:lnTo>
                <a:lnTo>
                  <a:pt x="1574426" y="1650999"/>
                </a:lnTo>
                <a:lnTo>
                  <a:pt x="1557678" y="1689099"/>
                </a:lnTo>
                <a:lnTo>
                  <a:pt x="1539775" y="1739899"/>
                </a:lnTo>
                <a:lnTo>
                  <a:pt x="1520717" y="1777999"/>
                </a:lnTo>
                <a:lnTo>
                  <a:pt x="1500504" y="1828799"/>
                </a:lnTo>
                <a:lnTo>
                  <a:pt x="1479136" y="1866899"/>
                </a:lnTo>
                <a:lnTo>
                  <a:pt x="1456613" y="1917699"/>
                </a:lnTo>
                <a:lnTo>
                  <a:pt x="1431027" y="1968499"/>
                </a:lnTo>
                <a:lnTo>
                  <a:pt x="1400471" y="2031999"/>
                </a:lnTo>
                <a:lnTo>
                  <a:pt x="1364947" y="2095499"/>
                </a:lnTo>
                <a:lnTo>
                  <a:pt x="1324454" y="2171699"/>
                </a:lnTo>
                <a:lnTo>
                  <a:pt x="1278991" y="2247899"/>
                </a:lnTo>
                <a:lnTo>
                  <a:pt x="1228560" y="2336799"/>
                </a:lnTo>
                <a:lnTo>
                  <a:pt x="1173159" y="2438399"/>
                </a:lnTo>
                <a:lnTo>
                  <a:pt x="1112790" y="2539999"/>
                </a:lnTo>
                <a:lnTo>
                  <a:pt x="1047451" y="2654299"/>
                </a:lnTo>
                <a:lnTo>
                  <a:pt x="977144" y="2768599"/>
                </a:lnTo>
                <a:lnTo>
                  <a:pt x="901867" y="2895599"/>
                </a:lnTo>
                <a:lnTo>
                  <a:pt x="821622" y="3035299"/>
                </a:lnTo>
                <a:lnTo>
                  <a:pt x="736407" y="3174999"/>
                </a:lnTo>
                <a:lnTo>
                  <a:pt x="646224" y="3327400"/>
                </a:lnTo>
                <a:lnTo>
                  <a:pt x="551072" y="3492500"/>
                </a:lnTo>
                <a:lnTo>
                  <a:pt x="450950" y="3657600"/>
                </a:lnTo>
                <a:lnTo>
                  <a:pt x="345860" y="3822700"/>
                </a:lnTo>
                <a:lnTo>
                  <a:pt x="235800" y="4013200"/>
                </a:lnTo>
                <a:lnTo>
                  <a:pt x="120772" y="4203700"/>
                </a:lnTo>
                <a:lnTo>
                  <a:pt x="774" y="4394200"/>
                </a:lnTo>
                <a:lnTo>
                  <a:pt x="0" y="5105400"/>
                </a:lnTo>
                <a:lnTo>
                  <a:pt x="2756636" y="5105400"/>
                </a:lnTo>
                <a:lnTo>
                  <a:pt x="2756636" y="4254500"/>
                </a:lnTo>
                <a:lnTo>
                  <a:pt x="1382864" y="4254500"/>
                </a:lnTo>
                <a:lnTo>
                  <a:pt x="1486202" y="4102100"/>
                </a:lnTo>
                <a:lnTo>
                  <a:pt x="1585345" y="3949700"/>
                </a:lnTo>
                <a:lnTo>
                  <a:pt x="1680294" y="3810000"/>
                </a:lnTo>
                <a:lnTo>
                  <a:pt x="1771049" y="3670300"/>
                </a:lnTo>
                <a:lnTo>
                  <a:pt x="1857609" y="3543300"/>
                </a:lnTo>
                <a:lnTo>
                  <a:pt x="1939976" y="3416300"/>
                </a:lnTo>
                <a:lnTo>
                  <a:pt x="2018149" y="3302000"/>
                </a:lnTo>
                <a:lnTo>
                  <a:pt x="2092128" y="3174999"/>
                </a:lnTo>
                <a:lnTo>
                  <a:pt x="2161913" y="3073399"/>
                </a:lnTo>
                <a:lnTo>
                  <a:pt x="2227503" y="2971799"/>
                </a:lnTo>
                <a:lnTo>
                  <a:pt x="2288900" y="2870199"/>
                </a:lnTo>
                <a:lnTo>
                  <a:pt x="2346103" y="2768599"/>
                </a:lnTo>
                <a:lnTo>
                  <a:pt x="2399111" y="2679699"/>
                </a:lnTo>
                <a:lnTo>
                  <a:pt x="2447926" y="2603499"/>
                </a:lnTo>
                <a:lnTo>
                  <a:pt x="2492546" y="2527299"/>
                </a:lnTo>
                <a:lnTo>
                  <a:pt x="2532972" y="2451099"/>
                </a:lnTo>
                <a:lnTo>
                  <a:pt x="2569205" y="2387599"/>
                </a:lnTo>
                <a:lnTo>
                  <a:pt x="2601243" y="2324099"/>
                </a:lnTo>
                <a:lnTo>
                  <a:pt x="2629087" y="2260599"/>
                </a:lnTo>
                <a:lnTo>
                  <a:pt x="2652737" y="2209799"/>
                </a:lnTo>
                <a:lnTo>
                  <a:pt x="2673752" y="2171699"/>
                </a:lnTo>
                <a:lnTo>
                  <a:pt x="2693688" y="2120899"/>
                </a:lnTo>
                <a:lnTo>
                  <a:pt x="2712547" y="2070099"/>
                </a:lnTo>
                <a:lnTo>
                  <a:pt x="2730329" y="2019299"/>
                </a:lnTo>
                <a:lnTo>
                  <a:pt x="2747033" y="1981199"/>
                </a:lnTo>
                <a:lnTo>
                  <a:pt x="2762659" y="1930399"/>
                </a:lnTo>
                <a:lnTo>
                  <a:pt x="2777207" y="1879599"/>
                </a:lnTo>
                <a:lnTo>
                  <a:pt x="2790678" y="1841499"/>
                </a:lnTo>
                <a:lnTo>
                  <a:pt x="2803071" y="1790699"/>
                </a:lnTo>
                <a:lnTo>
                  <a:pt x="2814386" y="1752599"/>
                </a:lnTo>
                <a:lnTo>
                  <a:pt x="2824624" y="1701799"/>
                </a:lnTo>
                <a:lnTo>
                  <a:pt x="2833784" y="1650999"/>
                </a:lnTo>
                <a:lnTo>
                  <a:pt x="2841866" y="1612899"/>
                </a:lnTo>
                <a:lnTo>
                  <a:pt x="2848871" y="1562099"/>
                </a:lnTo>
                <a:lnTo>
                  <a:pt x="2854798" y="1523999"/>
                </a:lnTo>
                <a:lnTo>
                  <a:pt x="2859648" y="1473199"/>
                </a:lnTo>
                <a:lnTo>
                  <a:pt x="2863420" y="1435099"/>
                </a:lnTo>
                <a:lnTo>
                  <a:pt x="2866114" y="1384299"/>
                </a:lnTo>
                <a:lnTo>
                  <a:pt x="2867730" y="1346199"/>
                </a:lnTo>
                <a:lnTo>
                  <a:pt x="2868269" y="1308099"/>
                </a:lnTo>
                <a:lnTo>
                  <a:pt x="2867312" y="1244599"/>
                </a:lnTo>
                <a:lnTo>
                  <a:pt x="2864440" y="1193799"/>
                </a:lnTo>
                <a:lnTo>
                  <a:pt x="2859653" y="1142999"/>
                </a:lnTo>
                <a:lnTo>
                  <a:pt x="2852951" y="1079499"/>
                </a:lnTo>
                <a:lnTo>
                  <a:pt x="2844335" y="1028699"/>
                </a:lnTo>
                <a:lnTo>
                  <a:pt x="2833804" y="977900"/>
                </a:lnTo>
                <a:lnTo>
                  <a:pt x="2821358" y="927100"/>
                </a:lnTo>
                <a:lnTo>
                  <a:pt x="2806997" y="876300"/>
                </a:lnTo>
                <a:lnTo>
                  <a:pt x="2790722" y="838200"/>
                </a:lnTo>
                <a:lnTo>
                  <a:pt x="2772532" y="787400"/>
                </a:lnTo>
                <a:lnTo>
                  <a:pt x="2762479" y="762000"/>
                </a:lnTo>
                <a:close/>
              </a:path>
              <a:path w="2868269" h="5105399">
                <a:moveTo>
                  <a:pt x="1705939" y="12700"/>
                </a:moveTo>
                <a:lnTo>
                  <a:pt x="1067301" y="12700"/>
                </a:lnTo>
                <a:lnTo>
                  <a:pt x="1033773" y="25400"/>
                </a:lnTo>
                <a:lnTo>
                  <a:pt x="1000788" y="25400"/>
                </a:lnTo>
                <a:lnTo>
                  <a:pt x="968346" y="38100"/>
                </a:lnTo>
                <a:lnTo>
                  <a:pt x="936446" y="38100"/>
                </a:lnTo>
                <a:lnTo>
                  <a:pt x="905089" y="50800"/>
                </a:lnTo>
                <a:lnTo>
                  <a:pt x="874275" y="50800"/>
                </a:lnTo>
                <a:lnTo>
                  <a:pt x="844004" y="63500"/>
                </a:lnTo>
                <a:lnTo>
                  <a:pt x="785089" y="88900"/>
                </a:lnTo>
                <a:lnTo>
                  <a:pt x="756445" y="88900"/>
                </a:lnTo>
                <a:lnTo>
                  <a:pt x="700786" y="114300"/>
                </a:lnTo>
                <a:lnTo>
                  <a:pt x="647234" y="139700"/>
                </a:lnTo>
                <a:lnTo>
                  <a:pt x="595729" y="165100"/>
                </a:lnTo>
                <a:lnTo>
                  <a:pt x="546270" y="203200"/>
                </a:lnTo>
                <a:lnTo>
                  <a:pt x="522308" y="215900"/>
                </a:lnTo>
                <a:lnTo>
                  <a:pt x="498857" y="228600"/>
                </a:lnTo>
                <a:lnTo>
                  <a:pt x="475918" y="254000"/>
                </a:lnTo>
                <a:lnTo>
                  <a:pt x="453491" y="266700"/>
                </a:lnTo>
                <a:lnTo>
                  <a:pt x="431576" y="279400"/>
                </a:lnTo>
                <a:lnTo>
                  <a:pt x="410172" y="304800"/>
                </a:lnTo>
                <a:lnTo>
                  <a:pt x="389280" y="317500"/>
                </a:lnTo>
                <a:lnTo>
                  <a:pt x="368899" y="342900"/>
                </a:lnTo>
                <a:lnTo>
                  <a:pt x="349031" y="368300"/>
                </a:lnTo>
                <a:lnTo>
                  <a:pt x="329674" y="381000"/>
                </a:lnTo>
                <a:lnTo>
                  <a:pt x="310829" y="406400"/>
                </a:lnTo>
                <a:lnTo>
                  <a:pt x="292496" y="431800"/>
                </a:lnTo>
                <a:lnTo>
                  <a:pt x="274674" y="444500"/>
                </a:lnTo>
                <a:lnTo>
                  <a:pt x="240627" y="495300"/>
                </a:lnTo>
                <a:lnTo>
                  <a:pt x="209060" y="546100"/>
                </a:lnTo>
                <a:lnTo>
                  <a:pt x="180036" y="596900"/>
                </a:lnTo>
                <a:lnTo>
                  <a:pt x="166478" y="609600"/>
                </a:lnTo>
                <a:lnTo>
                  <a:pt x="141268" y="660400"/>
                </a:lnTo>
                <a:lnTo>
                  <a:pt x="118602" y="711200"/>
                </a:lnTo>
                <a:lnTo>
                  <a:pt x="98478" y="762000"/>
                </a:lnTo>
                <a:lnTo>
                  <a:pt x="80897" y="812800"/>
                </a:lnTo>
                <a:lnTo>
                  <a:pt x="73060" y="825500"/>
                </a:lnTo>
                <a:lnTo>
                  <a:pt x="59292" y="876300"/>
                </a:lnTo>
                <a:lnTo>
                  <a:pt x="48067" y="927100"/>
                </a:lnTo>
                <a:lnTo>
                  <a:pt x="39175" y="977900"/>
                </a:lnTo>
                <a:lnTo>
                  <a:pt x="31361" y="1028699"/>
                </a:lnTo>
                <a:lnTo>
                  <a:pt x="24415" y="1079499"/>
                </a:lnTo>
                <a:lnTo>
                  <a:pt x="21268" y="1117599"/>
                </a:lnTo>
                <a:lnTo>
                  <a:pt x="18338" y="1142999"/>
                </a:lnTo>
                <a:lnTo>
                  <a:pt x="15625" y="1181099"/>
                </a:lnTo>
                <a:lnTo>
                  <a:pt x="13129" y="1206499"/>
                </a:lnTo>
                <a:lnTo>
                  <a:pt x="10850" y="1244599"/>
                </a:lnTo>
                <a:lnTo>
                  <a:pt x="6944" y="1308099"/>
                </a:lnTo>
                <a:lnTo>
                  <a:pt x="5316" y="1346199"/>
                </a:lnTo>
                <a:lnTo>
                  <a:pt x="3905" y="1384299"/>
                </a:lnTo>
                <a:lnTo>
                  <a:pt x="2712" y="1422399"/>
                </a:lnTo>
                <a:lnTo>
                  <a:pt x="1735" y="1460499"/>
                </a:lnTo>
                <a:lnTo>
                  <a:pt x="976" y="1498599"/>
                </a:lnTo>
                <a:lnTo>
                  <a:pt x="433" y="1536699"/>
                </a:lnTo>
                <a:lnTo>
                  <a:pt x="108" y="1574799"/>
                </a:lnTo>
                <a:lnTo>
                  <a:pt x="0" y="1803399"/>
                </a:lnTo>
                <a:lnTo>
                  <a:pt x="1122502" y="1803399"/>
                </a:lnTo>
                <a:lnTo>
                  <a:pt x="1122589" y="1308099"/>
                </a:lnTo>
                <a:lnTo>
                  <a:pt x="1122677" y="1295399"/>
                </a:lnTo>
                <a:lnTo>
                  <a:pt x="1123204" y="1257299"/>
                </a:lnTo>
                <a:lnTo>
                  <a:pt x="1124085" y="1231899"/>
                </a:lnTo>
                <a:lnTo>
                  <a:pt x="1125324" y="1193799"/>
                </a:lnTo>
                <a:lnTo>
                  <a:pt x="1128883" y="1142999"/>
                </a:lnTo>
                <a:lnTo>
                  <a:pt x="1133904" y="1092199"/>
                </a:lnTo>
                <a:lnTo>
                  <a:pt x="1140407" y="1041399"/>
                </a:lnTo>
                <a:lnTo>
                  <a:pt x="1144221" y="1028699"/>
                </a:lnTo>
                <a:lnTo>
                  <a:pt x="1148414" y="1003299"/>
                </a:lnTo>
                <a:lnTo>
                  <a:pt x="1152988" y="977900"/>
                </a:lnTo>
                <a:lnTo>
                  <a:pt x="1157946" y="965200"/>
                </a:lnTo>
                <a:lnTo>
                  <a:pt x="1163291" y="952500"/>
                </a:lnTo>
                <a:lnTo>
                  <a:pt x="1169025" y="927100"/>
                </a:lnTo>
                <a:lnTo>
                  <a:pt x="1188590" y="889000"/>
                </a:lnTo>
                <a:lnTo>
                  <a:pt x="1211408" y="850900"/>
                </a:lnTo>
                <a:lnTo>
                  <a:pt x="1219755" y="838200"/>
                </a:lnTo>
                <a:lnTo>
                  <a:pt x="1228510" y="838200"/>
                </a:lnTo>
                <a:lnTo>
                  <a:pt x="1237679" y="825500"/>
                </a:lnTo>
                <a:lnTo>
                  <a:pt x="1247269" y="812800"/>
                </a:lnTo>
                <a:lnTo>
                  <a:pt x="1257286" y="812800"/>
                </a:lnTo>
                <a:lnTo>
                  <a:pt x="1267737" y="800100"/>
                </a:lnTo>
                <a:lnTo>
                  <a:pt x="1278628" y="800100"/>
                </a:lnTo>
                <a:lnTo>
                  <a:pt x="1289966" y="787400"/>
                </a:lnTo>
                <a:lnTo>
                  <a:pt x="1314010" y="787400"/>
                </a:lnTo>
                <a:lnTo>
                  <a:pt x="1326729" y="774700"/>
                </a:lnTo>
                <a:lnTo>
                  <a:pt x="1382404" y="774700"/>
                </a:lnTo>
                <a:lnTo>
                  <a:pt x="1397555" y="762000"/>
                </a:lnTo>
                <a:lnTo>
                  <a:pt x="2762479" y="762000"/>
                </a:lnTo>
                <a:lnTo>
                  <a:pt x="2752427" y="736600"/>
                </a:lnTo>
                <a:lnTo>
                  <a:pt x="2730407" y="698500"/>
                </a:lnTo>
                <a:lnTo>
                  <a:pt x="2706472" y="647700"/>
                </a:lnTo>
                <a:lnTo>
                  <a:pt x="2680623" y="609600"/>
                </a:lnTo>
                <a:lnTo>
                  <a:pt x="2652858" y="558800"/>
                </a:lnTo>
                <a:lnTo>
                  <a:pt x="2623179" y="520700"/>
                </a:lnTo>
                <a:lnTo>
                  <a:pt x="2591585" y="482600"/>
                </a:lnTo>
                <a:lnTo>
                  <a:pt x="2558076" y="444500"/>
                </a:lnTo>
                <a:lnTo>
                  <a:pt x="2522652" y="406400"/>
                </a:lnTo>
                <a:lnTo>
                  <a:pt x="2485313" y="368300"/>
                </a:lnTo>
                <a:lnTo>
                  <a:pt x="2446106" y="330200"/>
                </a:lnTo>
                <a:lnTo>
                  <a:pt x="2405078" y="292100"/>
                </a:lnTo>
                <a:lnTo>
                  <a:pt x="2362228" y="266700"/>
                </a:lnTo>
                <a:lnTo>
                  <a:pt x="2317556" y="228600"/>
                </a:lnTo>
                <a:lnTo>
                  <a:pt x="2271063" y="203200"/>
                </a:lnTo>
                <a:lnTo>
                  <a:pt x="2222748" y="177800"/>
                </a:lnTo>
                <a:lnTo>
                  <a:pt x="2172611" y="152400"/>
                </a:lnTo>
                <a:lnTo>
                  <a:pt x="2120653" y="127000"/>
                </a:lnTo>
                <a:lnTo>
                  <a:pt x="2066873" y="101600"/>
                </a:lnTo>
                <a:lnTo>
                  <a:pt x="1953848" y="76200"/>
                </a:lnTo>
                <a:lnTo>
                  <a:pt x="1894604" y="50800"/>
                </a:lnTo>
                <a:lnTo>
                  <a:pt x="1705939" y="12700"/>
                </a:lnTo>
                <a:close/>
              </a:path>
              <a:path w="2868269" h="5105399">
                <a:moveTo>
                  <a:pt x="1571054" y="0"/>
                </a:moveTo>
                <a:lnTo>
                  <a:pt x="1135985" y="0"/>
                </a:lnTo>
                <a:lnTo>
                  <a:pt x="1101371" y="12700"/>
                </a:lnTo>
                <a:lnTo>
                  <a:pt x="1639408" y="12700"/>
                </a:lnTo>
                <a:lnTo>
                  <a:pt x="1571054" y="0"/>
                </a:lnTo>
                <a:close/>
              </a:path>
            </a:pathLst>
          </a:custGeom>
          <a:solidFill>
            <a:srgbClr val="FFFFFF"/>
          </a:solidFill>
        </p:spPr>
        <p:txBody>
          <a:bodyPr wrap="square" lIns="0" tIns="0" rIns="0" bIns="0" rtlCol="0">
            <a:noAutofit/>
          </a:bodyPr>
          <a:lstStyle/>
          <a:p/>
        </p:txBody>
      </p:sp>
      <p:sp>
        <p:nvSpPr>
          <p:cNvPr id="8" name="object 8"/>
          <p:cNvSpPr txBox="1"/>
          <p:nvPr/>
        </p:nvSpPr>
        <p:spPr>
          <a:xfrm>
            <a:off x="5517677" y="2820649"/>
            <a:ext cx="6165850" cy="660400"/>
          </a:xfrm>
          <a:prstGeom prst="rect">
            <a:avLst/>
          </a:prstGeom>
        </p:spPr>
        <p:txBody>
          <a:bodyPr wrap="square" lIns="0" tIns="0" rIns="0" bIns="0" rtlCol="0" vert="horz">
            <a:noAutofit/>
          </a:bodyPr>
          <a:lstStyle/>
          <a:p>
            <a:pPr marL="12700">
              <a:lnSpc>
                <a:spcPct val="100000"/>
              </a:lnSpc>
            </a:pPr>
            <a:r>
              <a:rPr dirty="0" smtClean="0" sz="4250">
                <a:solidFill>
                  <a:srgbClr val="FFFFFF"/>
                </a:solidFill>
                <a:latin typeface="Microsoft YaHei"/>
                <a:cs typeface="Microsoft YaHei"/>
              </a:rPr>
              <a:t>學生學習</a:t>
            </a:r>
            <a:r>
              <a:rPr dirty="0" smtClean="0" sz="4250" spc="-15">
                <a:solidFill>
                  <a:srgbClr val="FFFFFF"/>
                </a:solidFill>
                <a:latin typeface="Microsoft YaHei"/>
                <a:cs typeface="Microsoft YaHei"/>
              </a:rPr>
              <a:t>歷</a:t>
            </a:r>
            <a:r>
              <a:rPr dirty="0" smtClean="0" sz="4250" spc="-15">
                <a:solidFill>
                  <a:srgbClr val="FFFFFF"/>
                </a:solidFill>
                <a:latin typeface="Microsoft YaHei"/>
                <a:cs typeface="Microsoft YaHei"/>
              </a:rPr>
              <a:t>程</a:t>
            </a:r>
            <a:r>
              <a:rPr dirty="0" smtClean="0" sz="4250" spc="-15">
                <a:solidFill>
                  <a:srgbClr val="FFFFFF"/>
                </a:solidFill>
                <a:latin typeface="Microsoft YaHei"/>
                <a:cs typeface="Microsoft YaHei"/>
              </a:rPr>
              <a:t>檔</a:t>
            </a:r>
            <a:r>
              <a:rPr dirty="0" smtClean="0" sz="4250" spc="0">
                <a:solidFill>
                  <a:srgbClr val="FFFFFF"/>
                </a:solidFill>
                <a:latin typeface="Microsoft YaHei"/>
                <a:cs typeface="Microsoft YaHei"/>
              </a:rPr>
              <a:t>案</a:t>
            </a:r>
            <a:r>
              <a:rPr dirty="0" smtClean="0" sz="4250" spc="-10">
                <a:solidFill>
                  <a:srgbClr val="FFFFFF"/>
                </a:solidFill>
                <a:latin typeface="Arial"/>
                <a:cs typeface="Arial"/>
              </a:rPr>
              <a:t>-</a:t>
            </a:r>
            <a:r>
              <a:rPr dirty="0" smtClean="0" sz="4250" spc="0">
                <a:solidFill>
                  <a:srgbClr val="FFFFFF"/>
                </a:solidFill>
                <a:latin typeface="Microsoft YaHei"/>
                <a:cs typeface="Microsoft YaHei"/>
              </a:rPr>
              <a:t>目</a:t>
            </a:r>
            <a:r>
              <a:rPr dirty="0" smtClean="0" sz="4250" spc="-15">
                <a:solidFill>
                  <a:srgbClr val="FFFFFF"/>
                </a:solidFill>
                <a:latin typeface="Microsoft YaHei"/>
                <a:cs typeface="Microsoft YaHei"/>
              </a:rPr>
              <a:t>的篇</a:t>
            </a:r>
            <a:endParaRPr sz="4250">
              <a:latin typeface="Microsoft YaHei"/>
              <a:cs typeface="Microsoft YaHei"/>
            </a:endParaRPr>
          </a:p>
        </p:txBody>
      </p:sp>
      <p:sp>
        <p:nvSpPr>
          <p:cNvPr id="9" name="object 9"/>
          <p:cNvSpPr txBox="1"/>
          <p:nvPr/>
        </p:nvSpPr>
        <p:spPr>
          <a:xfrm>
            <a:off x="7621794" y="3619478"/>
            <a:ext cx="4062729" cy="1329055"/>
          </a:xfrm>
          <a:prstGeom prst="rect">
            <a:avLst/>
          </a:prstGeom>
        </p:spPr>
        <p:txBody>
          <a:bodyPr wrap="square" lIns="0" tIns="0" rIns="0" bIns="0" rtlCol="0" vert="horz">
            <a:noAutofit/>
          </a:bodyPr>
          <a:lstStyle/>
          <a:p>
            <a:pPr algn="r" marL="391795" marR="12700" indent="-379730">
              <a:lnSpc>
                <a:spcPct val="120000"/>
              </a:lnSpc>
            </a:pPr>
            <a:r>
              <a:rPr dirty="0" smtClean="0" sz="1800" spc="-10">
                <a:solidFill>
                  <a:srgbClr val="FFFF71"/>
                </a:solidFill>
                <a:latin typeface="Arial"/>
                <a:cs typeface="Arial"/>
              </a:rPr>
              <a:t>108</a:t>
            </a:r>
            <a:r>
              <a:rPr dirty="0" smtClean="0" sz="1800" spc="0">
                <a:solidFill>
                  <a:srgbClr val="FFFF71"/>
                </a:solidFill>
                <a:latin typeface="Microsoft YaHei"/>
                <a:cs typeface="Microsoft YaHei"/>
              </a:rPr>
              <a:t>課綱高級中等學校課程改變了什麼？</a:t>
            </a:r>
            <a:r>
              <a:rPr dirty="0" smtClean="0" sz="1800" spc="0">
                <a:solidFill>
                  <a:srgbClr val="FFFF71"/>
                </a:solidFill>
                <a:latin typeface="Times New Roman"/>
                <a:cs typeface="Times New Roman"/>
              </a:rPr>
              <a:t> </a:t>
            </a:r>
            <a:r>
              <a:rPr dirty="0" smtClean="0" sz="1800" spc="0">
                <a:solidFill>
                  <a:srgbClr val="FFFF71"/>
                </a:solidFill>
                <a:latin typeface="Microsoft YaHei"/>
                <a:cs typeface="Microsoft YaHei"/>
              </a:rPr>
              <a:t>為什麼要建置學生學習歷程檔案？</a:t>
            </a:r>
            <a:r>
              <a:rPr dirty="0" smtClean="0" sz="1800" spc="0">
                <a:solidFill>
                  <a:srgbClr val="FFFF71"/>
                </a:solidFill>
                <a:latin typeface="Times New Roman"/>
                <a:cs typeface="Times New Roman"/>
              </a:rPr>
              <a:t> </a:t>
            </a:r>
            <a:r>
              <a:rPr dirty="0" smtClean="0" sz="1800" spc="0">
                <a:solidFill>
                  <a:srgbClr val="FFFF71"/>
                </a:solidFill>
                <a:latin typeface="Microsoft YaHei"/>
                <a:cs typeface="Microsoft YaHei"/>
              </a:rPr>
              <a:t>學生學習歷程檔案有什麼作用？</a:t>
            </a:r>
            <a:r>
              <a:rPr dirty="0" smtClean="0" sz="1800" spc="0">
                <a:solidFill>
                  <a:srgbClr val="FFFF71"/>
                </a:solidFill>
                <a:latin typeface="Times New Roman"/>
                <a:cs typeface="Times New Roman"/>
              </a:rPr>
              <a:t> </a:t>
            </a:r>
            <a:r>
              <a:rPr dirty="0" smtClean="0" sz="1800" spc="0">
                <a:solidFill>
                  <a:srgbClr val="FFFF71"/>
                </a:solidFill>
                <a:latin typeface="Microsoft YaHei"/>
                <a:cs typeface="Microsoft YaHei"/>
              </a:rPr>
              <a:t>學生學習歷程檔案有哪些相關法規？</a:t>
            </a:r>
            <a:endParaRPr sz="1800">
              <a:latin typeface="Microsoft YaHei"/>
              <a:cs typeface="Microsoft YaHei"/>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4904" y="0"/>
            <a:ext cx="60960" cy="961644"/>
          </a:xfrm>
          <a:custGeom>
            <a:avLst/>
            <a:gdLst/>
            <a:ahLst/>
            <a:cxnLst/>
            <a:rect l="l" t="t" r="r" b="b"/>
            <a:pathLst>
              <a:path w="60959" h="961644">
                <a:moveTo>
                  <a:pt x="0" y="961644"/>
                </a:moveTo>
                <a:lnTo>
                  <a:pt x="60960" y="961644"/>
                </a:lnTo>
                <a:lnTo>
                  <a:pt x="60960" y="0"/>
                </a:lnTo>
                <a:lnTo>
                  <a:pt x="0" y="0"/>
                </a:lnTo>
                <a:lnTo>
                  <a:pt x="0" y="961644"/>
                </a:lnTo>
                <a:close/>
              </a:path>
            </a:pathLst>
          </a:custGeom>
          <a:solidFill>
            <a:srgbClr val="FDA907"/>
          </a:solidFill>
        </p:spPr>
        <p:txBody>
          <a:bodyPr wrap="square" lIns="0" tIns="0" rIns="0" bIns="0" rtlCol="0">
            <a:noAutofit/>
          </a:bodyPr>
          <a:lstStyle/>
          <a:p/>
        </p:txBody>
      </p:sp>
      <p:sp>
        <p:nvSpPr>
          <p:cNvPr id="3" name="object 3"/>
          <p:cNvSpPr/>
          <p:nvPr/>
        </p:nvSpPr>
        <p:spPr>
          <a:xfrm>
            <a:off x="455676" y="0"/>
            <a:ext cx="60959" cy="961644"/>
          </a:xfrm>
          <a:custGeom>
            <a:avLst/>
            <a:gdLst/>
            <a:ahLst/>
            <a:cxnLst/>
            <a:rect l="l" t="t" r="r" b="b"/>
            <a:pathLst>
              <a:path w="60959" h="961644">
                <a:moveTo>
                  <a:pt x="0" y="961644"/>
                </a:moveTo>
                <a:lnTo>
                  <a:pt x="60959" y="961644"/>
                </a:lnTo>
                <a:lnTo>
                  <a:pt x="60959" y="0"/>
                </a:lnTo>
                <a:lnTo>
                  <a:pt x="0" y="0"/>
                </a:lnTo>
                <a:lnTo>
                  <a:pt x="0" y="961644"/>
                </a:lnTo>
                <a:close/>
              </a:path>
            </a:pathLst>
          </a:custGeom>
          <a:solidFill>
            <a:srgbClr val="FDA907"/>
          </a:solidFill>
        </p:spPr>
        <p:txBody>
          <a:bodyPr wrap="square" lIns="0" tIns="0" rIns="0" bIns="0" rtlCol="0">
            <a:noAutofit/>
          </a:bodyPr>
          <a:lstStyle/>
          <a:p/>
        </p:txBody>
      </p:sp>
      <p:sp>
        <p:nvSpPr>
          <p:cNvPr id="4" name="object 4"/>
          <p:cNvSpPr/>
          <p:nvPr/>
        </p:nvSpPr>
        <p:spPr>
          <a:xfrm>
            <a:off x="11815571" y="6617207"/>
            <a:ext cx="60972" cy="240792"/>
          </a:xfrm>
          <a:custGeom>
            <a:avLst/>
            <a:gdLst/>
            <a:ahLst/>
            <a:cxnLst/>
            <a:rect l="l" t="t" r="r" b="b"/>
            <a:pathLst>
              <a:path w="60972" h="240792">
                <a:moveTo>
                  <a:pt x="0" y="240792"/>
                </a:moveTo>
                <a:lnTo>
                  <a:pt x="60972" y="240792"/>
                </a:lnTo>
                <a:lnTo>
                  <a:pt x="60972" y="0"/>
                </a:lnTo>
                <a:lnTo>
                  <a:pt x="0" y="0"/>
                </a:lnTo>
                <a:lnTo>
                  <a:pt x="0" y="240792"/>
                </a:lnTo>
                <a:close/>
              </a:path>
            </a:pathLst>
          </a:custGeom>
          <a:solidFill>
            <a:srgbClr val="FDA907"/>
          </a:solidFill>
        </p:spPr>
        <p:txBody>
          <a:bodyPr wrap="square" lIns="0" tIns="0" rIns="0" bIns="0" rtlCol="0">
            <a:noAutofit/>
          </a:bodyPr>
          <a:lstStyle/>
          <a:p/>
        </p:txBody>
      </p:sp>
      <p:sp>
        <p:nvSpPr>
          <p:cNvPr id="5" name="object 5"/>
          <p:cNvSpPr/>
          <p:nvPr/>
        </p:nvSpPr>
        <p:spPr>
          <a:xfrm>
            <a:off x="11736323" y="6617207"/>
            <a:ext cx="60959" cy="240792"/>
          </a:xfrm>
          <a:custGeom>
            <a:avLst/>
            <a:gdLst/>
            <a:ahLst/>
            <a:cxnLst/>
            <a:rect l="l" t="t" r="r" b="b"/>
            <a:pathLst>
              <a:path w="60959" h="240792">
                <a:moveTo>
                  <a:pt x="0" y="240792"/>
                </a:moveTo>
                <a:lnTo>
                  <a:pt x="60959" y="240792"/>
                </a:lnTo>
                <a:lnTo>
                  <a:pt x="60959" y="0"/>
                </a:lnTo>
                <a:lnTo>
                  <a:pt x="0" y="0"/>
                </a:lnTo>
                <a:lnTo>
                  <a:pt x="0" y="240792"/>
                </a:lnTo>
                <a:close/>
              </a:path>
            </a:pathLst>
          </a:custGeom>
          <a:solidFill>
            <a:srgbClr val="FDA907"/>
          </a:solidFill>
        </p:spPr>
        <p:txBody>
          <a:bodyPr wrap="square" lIns="0" tIns="0" rIns="0" bIns="0" rtlCol="0">
            <a:noAutofit/>
          </a:bodyPr>
          <a:lstStyle/>
          <a:p/>
        </p:txBody>
      </p:sp>
      <p:sp>
        <p:nvSpPr>
          <p:cNvPr id="6" name="object 6"/>
          <p:cNvSpPr/>
          <p:nvPr/>
        </p:nvSpPr>
        <p:spPr>
          <a:xfrm>
            <a:off x="694944" y="908303"/>
            <a:ext cx="4680521" cy="0"/>
          </a:xfrm>
          <a:custGeom>
            <a:avLst/>
            <a:gdLst/>
            <a:ahLst/>
            <a:cxnLst/>
            <a:rect l="l" t="t" r="r" b="b"/>
            <a:pathLst>
              <a:path w="4680521" h="0">
                <a:moveTo>
                  <a:pt x="0" y="0"/>
                </a:moveTo>
                <a:lnTo>
                  <a:pt x="4680521" y="0"/>
                </a:lnTo>
              </a:path>
            </a:pathLst>
          </a:custGeom>
          <a:ln w="9144">
            <a:solidFill>
              <a:srgbClr val="DADADA"/>
            </a:solidFill>
          </a:ln>
        </p:spPr>
        <p:txBody>
          <a:bodyPr wrap="square" lIns="0" tIns="0" rIns="0" bIns="0" rtlCol="0">
            <a:noAutofit/>
          </a:bodyPr>
          <a:lstStyle/>
          <a:p/>
        </p:txBody>
      </p:sp>
      <p:sp>
        <p:nvSpPr>
          <p:cNvPr id="7" name="object 7"/>
          <p:cNvSpPr/>
          <p:nvPr/>
        </p:nvSpPr>
        <p:spPr>
          <a:xfrm>
            <a:off x="11452859" y="0"/>
            <a:ext cx="565403" cy="768096"/>
          </a:xfrm>
          <a:custGeom>
            <a:avLst/>
            <a:gdLst/>
            <a:ahLst/>
            <a:cxnLst/>
            <a:rect l="l" t="t" r="r" b="b"/>
            <a:pathLst>
              <a:path w="565403" h="768096">
                <a:moveTo>
                  <a:pt x="565404" y="0"/>
                </a:moveTo>
                <a:lnTo>
                  <a:pt x="0" y="0"/>
                </a:lnTo>
                <a:lnTo>
                  <a:pt x="0" y="614476"/>
                </a:lnTo>
                <a:lnTo>
                  <a:pt x="282702" y="768096"/>
                </a:lnTo>
                <a:lnTo>
                  <a:pt x="565404" y="614476"/>
                </a:lnTo>
                <a:lnTo>
                  <a:pt x="565404" y="0"/>
                </a:lnTo>
                <a:close/>
              </a:path>
            </a:pathLst>
          </a:custGeom>
          <a:solidFill>
            <a:srgbClr val="215968"/>
          </a:solidFill>
        </p:spPr>
        <p:txBody>
          <a:bodyPr wrap="square" lIns="0" tIns="0" rIns="0" bIns="0" rtlCol="0">
            <a:noAutofit/>
          </a:bodyPr>
          <a:lstStyle/>
          <a:p/>
        </p:txBody>
      </p:sp>
      <p:sp>
        <p:nvSpPr>
          <p:cNvPr id="8" name="object 8"/>
          <p:cNvSpPr txBox="1"/>
          <p:nvPr/>
        </p:nvSpPr>
        <p:spPr>
          <a:xfrm>
            <a:off x="11663571" y="199660"/>
            <a:ext cx="144780"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7</a:t>
            </a:r>
            <a:endParaRPr sz="1400">
              <a:latin typeface="Arial Black"/>
              <a:cs typeface="Arial Black"/>
            </a:endParaRPr>
          </a:p>
        </p:txBody>
      </p:sp>
      <p:sp>
        <p:nvSpPr>
          <p:cNvPr id="9" name="object 9"/>
          <p:cNvSpPr txBox="1">
            <a:spLocks noGrp="1"/>
          </p:cNvSpPr>
          <p:nvPr>
            <p:ph type="title"/>
          </p:nvPr>
        </p:nvSpPr>
        <p:spPr>
          <a:prstGeom prst="rect"/>
        </p:spPr>
        <p:txBody>
          <a:bodyPr wrap="square" lIns="0" tIns="0" rIns="0" bIns="0" rtlCol="0" vert="horz">
            <a:noAutofit/>
          </a:bodyPr>
          <a:lstStyle/>
          <a:p>
            <a:pPr marL="12700">
              <a:lnSpc>
                <a:spcPct val="100000"/>
              </a:lnSpc>
            </a:pPr>
            <a:r>
              <a:rPr dirty="0" smtClean="0" sz="3200" spc="15">
                <a:latin typeface="Impact"/>
                <a:cs typeface="Impact"/>
              </a:rPr>
              <a:t>1</a:t>
            </a:r>
            <a:r>
              <a:rPr dirty="0" smtClean="0" sz="3200" spc="10">
                <a:latin typeface="Impact"/>
                <a:cs typeface="Impact"/>
              </a:rPr>
              <a:t>0</a:t>
            </a:r>
            <a:r>
              <a:rPr dirty="0" smtClean="0" sz="3200" spc="0">
                <a:latin typeface="Impact"/>
                <a:cs typeface="Impact"/>
              </a:rPr>
              <a:t>8</a:t>
            </a:r>
            <a:r>
              <a:rPr dirty="0" smtClean="0" sz="3200" spc="-35">
                <a:latin typeface="Impact"/>
                <a:cs typeface="Impact"/>
              </a:rPr>
              <a:t> </a:t>
            </a:r>
            <a:r>
              <a:rPr dirty="0" smtClean="0" sz="3200" spc="0" b="1">
                <a:latin typeface="Microsoft YaHei"/>
                <a:cs typeface="Microsoft YaHei"/>
              </a:rPr>
              <a:t>課綱高級中等學校課程改</a:t>
            </a:r>
            <a:r>
              <a:rPr dirty="0" smtClean="0" sz="3200" spc="-15" b="1">
                <a:latin typeface="Microsoft YaHei"/>
                <a:cs typeface="Microsoft YaHei"/>
              </a:rPr>
              <a:t>變</a:t>
            </a:r>
            <a:r>
              <a:rPr dirty="0" smtClean="0" sz="3200" spc="0" b="1">
                <a:latin typeface="Microsoft YaHei"/>
                <a:cs typeface="Microsoft YaHei"/>
              </a:rPr>
              <a:t>了什</a:t>
            </a:r>
            <a:r>
              <a:rPr dirty="0" smtClean="0" sz="3200" spc="-15" b="1">
                <a:latin typeface="Microsoft YaHei"/>
                <a:cs typeface="Microsoft YaHei"/>
              </a:rPr>
              <a:t>麼</a:t>
            </a:r>
            <a:r>
              <a:rPr dirty="0" smtClean="0" sz="3200" spc="0" b="1">
                <a:latin typeface="Microsoft YaHei"/>
                <a:cs typeface="Microsoft YaHei"/>
              </a:rPr>
              <a:t>？</a:t>
            </a:r>
            <a:endParaRPr sz="3200">
              <a:latin typeface="Microsoft YaHei"/>
              <a:cs typeface="Microsoft YaHei"/>
            </a:endParaRPr>
          </a:p>
        </p:txBody>
      </p:sp>
      <p:sp>
        <p:nvSpPr>
          <p:cNvPr id="10" name="object 10"/>
          <p:cNvSpPr txBox="1"/>
          <p:nvPr/>
        </p:nvSpPr>
        <p:spPr>
          <a:xfrm>
            <a:off x="2729701" y="949471"/>
            <a:ext cx="5908675" cy="500380"/>
          </a:xfrm>
          <a:prstGeom prst="rect">
            <a:avLst/>
          </a:prstGeom>
        </p:spPr>
        <p:txBody>
          <a:bodyPr wrap="square" lIns="0" tIns="0" rIns="0" bIns="0" rtlCol="0" vert="horz">
            <a:noAutofit/>
          </a:bodyPr>
          <a:lstStyle/>
          <a:p>
            <a:pPr marL="12700">
              <a:lnSpc>
                <a:spcPct val="100000"/>
              </a:lnSpc>
            </a:pPr>
            <a:r>
              <a:rPr dirty="0" smtClean="0" sz="3200" spc="-10" b="1">
                <a:solidFill>
                  <a:srgbClr val="FF0000"/>
                </a:solidFill>
                <a:latin typeface="Arial"/>
                <a:cs typeface="Arial"/>
              </a:rPr>
              <a:t>108</a:t>
            </a:r>
            <a:r>
              <a:rPr dirty="0" smtClean="0" sz="3200" spc="0" b="1">
                <a:solidFill>
                  <a:srgbClr val="FF0000"/>
                </a:solidFill>
                <a:latin typeface="Microsoft YaHei"/>
                <a:cs typeface="Microsoft YaHei"/>
              </a:rPr>
              <a:t>學年度正式實施（</a:t>
            </a:r>
            <a:r>
              <a:rPr dirty="0" smtClean="0" sz="2800" spc="-15" b="1">
                <a:solidFill>
                  <a:srgbClr val="0070C0"/>
                </a:solidFill>
                <a:latin typeface="Arial"/>
                <a:cs typeface="Arial"/>
              </a:rPr>
              <a:t>108</a:t>
            </a:r>
            <a:r>
              <a:rPr dirty="0" smtClean="0" sz="2800" spc="-10" b="1">
                <a:solidFill>
                  <a:srgbClr val="0070C0"/>
                </a:solidFill>
                <a:latin typeface="Arial"/>
                <a:cs typeface="Arial"/>
              </a:rPr>
              <a:t>.</a:t>
            </a:r>
            <a:r>
              <a:rPr dirty="0" smtClean="0" sz="2800" spc="-15" b="1">
                <a:solidFill>
                  <a:srgbClr val="0070C0"/>
                </a:solidFill>
                <a:latin typeface="Arial"/>
                <a:cs typeface="Arial"/>
              </a:rPr>
              <a:t>8</a:t>
            </a:r>
            <a:r>
              <a:rPr dirty="0" smtClean="0" sz="2800" spc="-10" b="1">
                <a:solidFill>
                  <a:srgbClr val="0070C0"/>
                </a:solidFill>
                <a:latin typeface="Arial"/>
                <a:cs typeface="Arial"/>
              </a:rPr>
              <a:t>.</a:t>
            </a:r>
            <a:r>
              <a:rPr dirty="0" smtClean="0" sz="2800" spc="-15" b="1">
                <a:solidFill>
                  <a:srgbClr val="0070C0"/>
                </a:solidFill>
                <a:latin typeface="Arial"/>
                <a:cs typeface="Arial"/>
              </a:rPr>
              <a:t>1</a:t>
            </a:r>
            <a:r>
              <a:rPr dirty="0" smtClean="0" sz="2800" spc="-35" b="1">
                <a:solidFill>
                  <a:srgbClr val="0070C0"/>
                </a:solidFill>
                <a:latin typeface="Microsoft YaHei"/>
                <a:cs typeface="Microsoft YaHei"/>
              </a:rPr>
              <a:t>起</a:t>
            </a:r>
            <a:r>
              <a:rPr dirty="0" smtClean="0" sz="3200" spc="0" b="1">
                <a:solidFill>
                  <a:srgbClr val="FF0000"/>
                </a:solidFill>
                <a:latin typeface="Microsoft YaHei"/>
                <a:cs typeface="Microsoft YaHei"/>
              </a:rPr>
              <a:t>）</a:t>
            </a:r>
            <a:endParaRPr sz="3200">
              <a:latin typeface="Microsoft YaHei"/>
              <a:cs typeface="Microsoft YaHei"/>
            </a:endParaRPr>
          </a:p>
        </p:txBody>
      </p:sp>
      <p:sp>
        <p:nvSpPr>
          <p:cNvPr id="11" name="object 11"/>
          <p:cNvSpPr txBox="1"/>
          <p:nvPr/>
        </p:nvSpPr>
        <p:spPr>
          <a:xfrm>
            <a:off x="620707" y="6133382"/>
            <a:ext cx="11080750" cy="256540"/>
          </a:xfrm>
          <a:prstGeom prst="rect">
            <a:avLst/>
          </a:prstGeom>
        </p:spPr>
        <p:txBody>
          <a:bodyPr wrap="square" lIns="0" tIns="0" rIns="0" bIns="0" rtlCol="0" vert="horz">
            <a:noAutofit/>
          </a:bodyPr>
          <a:lstStyle/>
          <a:p>
            <a:pPr marL="12700">
              <a:lnSpc>
                <a:spcPct val="100000"/>
              </a:lnSpc>
            </a:pPr>
            <a:r>
              <a:rPr dirty="0" smtClean="0" sz="1600" spc="-20" b="1">
                <a:latin typeface="微軟正黑體"/>
                <a:cs typeface="微軟正黑體"/>
              </a:rPr>
              <a:t>進修部、實用技能學程、建教合作</a:t>
            </a:r>
            <a:r>
              <a:rPr dirty="0" smtClean="0" sz="1600" spc="-10" b="1">
                <a:latin typeface="微軟正黑體"/>
                <a:cs typeface="微軟正黑體"/>
              </a:rPr>
              <a:t>班</a:t>
            </a:r>
            <a:r>
              <a:rPr dirty="0" smtClean="0" sz="1600" spc="-20" b="1">
                <a:latin typeface="微軟正黑體"/>
                <a:cs typeface="微軟正黑體"/>
              </a:rPr>
              <a:t>、體</a:t>
            </a:r>
            <a:r>
              <a:rPr dirty="0" smtClean="0" sz="1600" spc="-10" b="1">
                <a:latin typeface="微軟正黑體"/>
                <a:cs typeface="微軟正黑體"/>
              </a:rPr>
              <a:t>育</a:t>
            </a:r>
            <a:r>
              <a:rPr dirty="0" smtClean="0" sz="1600" spc="-20" b="1">
                <a:latin typeface="微軟正黑體"/>
                <a:cs typeface="微軟正黑體"/>
              </a:rPr>
              <a:t>班、</a:t>
            </a:r>
            <a:r>
              <a:rPr dirty="0" smtClean="0" sz="1600" spc="-10" b="1">
                <a:latin typeface="微軟正黑體"/>
                <a:cs typeface="微軟正黑體"/>
              </a:rPr>
              <a:t>藝</a:t>
            </a:r>
            <a:r>
              <a:rPr dirty="0" smtClean="0" sz="1600" spc="-20" b="1">
                <a:latin typeface="微軟正黑體"/>
                <a:cs typeface="微軟正黑體"/>
              </a:rPr>
              <a:t>術才</a:t>
            </a:r>
            <a:r>
              <a:rPr dirty="0" smtClean="0" sz="1600" spc="-10" b="1">
                <a:latin typeface="微軟正黑體"/>
                <a:cs typeface="微軟正黑體"/>
              </a:rPr>
              <a:t>能</a:t>
            </a:r>
            <a:r>
              <a:rPr dirty="0" smtClean="0" sz="1600" spc="-20" b="1">
                <a:latin typeface="微軟正黑體"/>
                <a:cs typeface="微軟正黑體"/>
              </a:rPr>
              <a:t>班、</a:t>
            </a:r>
            <a:r>
              <a:rPr dirty="0" smtClean="0" sz="1600" spc="-10" b="1">
                <a:latin typeface="微軟正黑體"/>
                <a:cs typeface="微軟正黑體"/>
              </a:rPr>
              <a:t>及</a:t>
            </a:r>
            <a:r>
              <a:rPr dirty="0" smtClean="0" sz="1600" spc="-20" b="1">
                <a:latin typeface="微軟正黑體"/>
                <a:cs typeface="微軟正黑體"/>
              </a:rPr>
              <a:t>特殊</a:t>
            </a:r>
            <a:r>
              <a:rPr dirty="0" smtClean="0" sz="1600" spc="-10" b="1">
                <a:latin typeface="微軟正黑體"/>
                <a:cs typeface="微軟正黑體"/>
              </a:rPr>
              <a:t>教</a:t>
            </a:r>
            <a:r>
              <a:rPr dirty="0" smtClean="0" sz="1600" spc="-20" b="1">
                <a:latin typeface="微軟正黑體"/>
                <a:cs typeface="微軟正黑體"/>
              </a:rPr>
              <a:t>育班</a:t>
            </a:r>
            <a:r>
              <a:rPr dirty="0" smtClean="0" sz="1600" spc="-10" b="1">
                <a:latin typeface="微軟正黑體"/>
                <a:cs typeface="微軟正黑體"/>
              </a:rPr>
              <a:t>等</a:t>
            </a:r>
            <a:r>
              <a:rPr dirty="0" smtClean="0" sz="1600" spc="-20" b="1">
                <a:latin typeface="微軟正黑體"/>
                <a:cs typeface="微軟正黑體"/>
              </a:rPr>
              <a:t>課程</a:t>
            </a:r>
            <a:r>
              <a:rPr dirty="0" smtClean="0" sz="1600" spc="-10" b="1">
                <a:latin typeface="微軟正黑體"/>
                <a:cs typeface="微軟正黑體"/>
              </a:rPr>
              <a:t>規</a:t>
            </a:r>
            <a:r>
              <a:rPr dirty="0" smtClean="0" sz="1600" spc="-20" b="1">
                <a:latin typeface="微軟正黑體"/>
                <a:cs typeface="微軟正黑體"/>
              </a:rPr>
              <a:t>劃，</a:t>
            </a:r>
            <a:r>
              <a:rPr dirty="0" smtClean="0" sz="1600" spc="-10" b="1">
                <a:latin typeface="微軟正黑體"/>
                <a:cs typeface="微軟正黑體"/>
              </a:rPr>
              <a:t>另</a:t>
            </a:r>
            <a:r>
              <a:rPr dirty="0" smtClean="0" sz="1600" spc="-20" b="1">
                <a:latin typeface="微軟正黑體"/>
                <a:cs typeface="微軟正黑體"/>
              </a:rPr>
              <a:t>依各</a:t>
            </a:r>
            <a:r>
              <a:rPr dirty="0" smtClean="0" sz="1600" spc="-10" b="1">
                <a:latin typeface="微軟正黑體"/>
                <a:cs typeface="微軟正黑體"/>
              </a:rPr>
              <a:t>該</a:t>
            </a:r>
            <a:r>
              <a:rPr dirty="0" smtClean="0" sz="1600" spc="-20" b="1">
                <a:latin typeface="微軟正黑體"/>
                <a:cs typeface="微軟正黑體"/>
              </a:rPr>
              <a:t>實施</a:t>
            </a:r>
            <a:r>
              <a:rPr dirty="0" smtClean="0" sz="1600" spc="-10" b="1">
                <a:latin typeface="微軟正黑體"/>
                <a:cs typeface="微軟正黑體"/>
              </a:rPr>
              <a:t>規</a:t>
            </a:r>
            <a:r>
              <a:rPr dirty="0" smtClean="0" sz="1600" spc="-20" b="1">
                <a:latin typeface="微軟正黑體"/>
                <a:cs typeface="微軟正黑體"/>
              </a:rPr>
              <a:t>範</a:t>
            </a:r>
            <a:r>
              <a:rPr dirty="0" smtClean="0" sz="1600" spc="-10" b="1">
                <a:latin typeface="微軟正黑體"/>
                <a:cs typeface="微軟正黑體"/>
              </a:rPr>
              <a:t>/</a:t>
            </a:r>
            <a:r>
              <a:rPr dirty="0" smtClean="0" sz="1600" spc="-10" b="1">
                <a:latin typeface="微軟正黑體"/>
                <a:cs typeface="微軟正黑體"/>
              </a:rPr>
              <a:t>課</a:t>
            </a:r>
            <a:r>
              <a:rPr dirty="0" smtClean="0" sz="1600" spc="-20" b="1">
                <a:latin typeface="微軟正黑體"/>
                <a:cs typeface="微軟正黑體"/>
              </a:rPr>
              <a:t>程綱</a:t>
            </a:r>
            <a:r>
              <a:rPr dirty="0" smtClean="0" sz="1600" spc="-10" b="1">
                <a:latin typeface="微軟正黑體"/>
                <a:cs typeface="微軟正黑體"/>
              </a:rPr>
              <a:t>要</a:t>
            </a:r>
            <a:r>
              <a:rPr dirty="0" smtClean="0" sz="1600" spc="-20" b="1">
                <a:latin typeface="微軟正黑體"/>
                <a:cs typeface="微軟正黑體"/>
              </a:rPr>
              <a:t>辦理</a:t>
            </a:r>
            <a:r>
              <a:rPr dirty="0" smtClean="0" sz="1600" spc="-20">
                <a:latin typeface="標楷體"/>
                <a:cs typeface="標楷體"/>
              </a:rPr>
              <a:t>。</a:t>
            </a:r>
            <a:endParaRPr sz="1600">
              <a:latin typeface="標楷體"/>
              <a:cs typeface="標楷體"/>
            </a:endParaRPr>
          </a:p>
        </p:txBody>
      </p:sp>
      <p:sp>
        <p:nvSpPr>
          <p:cNvPr id="12" name="object 12"/>
          <p:cNvSpPr/>
          <p:nvPr/>
        </p:nvSpPr>
        <p:spPr>
          <a:xfrm>
            <a:off x="338327" y="1940049"/>
            <a:ext cx="2699004" cy="3959352"/>
          </a:xfrm>
          <a:custGeom>
            <a:avLst/>
            <a:gdLst/>
            <a:ahLst/>
            <a:cxnLst/>
            <a:rect l="l" t="t" r="r" b="b"/>
            <a:pathLst>
              <a:path w="2699004" h="3959352">
                <a:moveTo>
                  <a:pt x="2249157" y="0"/>
                </a:moveTo>
                <a:lnTo>
                  <a:pt x="449846" y="0"/>
                </a:lnTo>
                <a:lnTo>
                  <a:pt x="412951" y="1491"/>
                </a:lnTo>
                <a:lnTo>
                  <a:pt x="341741" y="13074"/>
                </a:lnTo>
                <a:lnTo>
                  <a:pt x="274743" y="35352"/>
                </a:lnTo>
                <a:lnTo>
                  <a:pt x="212883" y="67398"/>
                </a:lnTo>
                <a:lnTo>
                  <a:pt x="157088" y="108288"/>
                </a:lnTo>
                <a:lnTo>
                  <a:pt x="108283" y="157093"/>
                </a:lnTo>
                <a:lnTo>
                  <a:pt x="67395" y="212889"/>
                </a:lnTo>
                <a:lnTo>
                  <a:pt x="35350" y="274748"/>
                </a:lnTo>
                <a:lnTo>
                  <a:pt x="13073" y="341745"/>
                </a:lnTo>
                <a:lnTo>
                  <a:pt x="1491" y="412953"/>
                </a:lnTo>
                <a:lnTo>
                  <a:pt x="0" y="449846"/>
                </a:lnTo>
                <a:lnTo>
                  <a:pt x="0" y="3509505"/>
                </a:lnTo>
                <a:lnTo>
                  <a:pt x="5887" y="3582474"/>
                </a:lnTo>
                <a:lnTo>
                  <a:pt x="22932" y="3651694"/>
                </a:lnTo>
                <a:lnTo>
                  <a:pt x="50209" y="3716238"/>
                </a:lnTo>
                <a:lnTo>
                  <a:pt x="86792" y="3775181"/>
                </a:lnTo>
                <a:lnTo>
                  <a:pt x="131754" y="3827597"/>
                </a:lnTo>
                <a:lnTo>
                  <a:pt x="184170" y="3872559"/>
                </a:lnTo>
                <a:lnTo>
                  <a:pt x="243113" y="3909142"/>
                </a:lnTo>
                <a:lnTo>
                  <a:pt x="307657" y="3936419"/>
                </a:lnTo>
                <a:lnTo>
                  <a:pt x="376877" y="3953464"/>
                </a:lnTo>
                <a:lnTo>
                  <a:pt x="449846" y="3959352"/>
                </a:lnTo>
                <a:lnTo>
                  <a:pt x="2249157" y="3959352"/>
                </a:lnTo>
                <a:lnTo>
                  <a:pt x="2322126" y="3953464"/>
                </a:lnTo>
                <a:lnTo>
                  <a:pt x="2391346" y="3936419"/>
                </a:lnTo>
                <a:lnTo>
                  <a:pt x="2455890" y="3909142"/>
                </a:lnTo>
                <a:lnTo>
                  <a:pt x="2514833" y="3872559"/>
                </a:lnTo>
                <a:lnTo>
                  <a:pt x="2567249" y="3827597"/>
                </a:lnTo>
                <a:lnTo>
                  <a:pt x="2612211" y="3775181"/>
                </a:lnTo>
                <a:lnTo>
                  <a:pt x="2648794" y="3716238"/>
                </a:lnTo>
                <a:lnTo>
                  <a:pt x="2676071" y="3651694"/>
                </a:lnTo>
                <a:lnTo>
                  <a:pt x="2693116" y="3582474"/>
                </a:lnTo>
                <a:lnTo>
                  <a:pt x="2699004" y="3509505"/>
                </a:lnTo>
                <a:lnTo>
                  <a:pt x="2699004" y="449846"/>
                </a:lnTo>
                <a:lnTo>
                  <a:pt x="2693116" y="376880"/>
                </a:lnTo>
                <a:lnTo>
                  <a:pt x="2676071" y="307662"/>
                </a:lnTo>
                <a:lnTo>
                  <a:pt x="2648794" y="243118"/>
                </a:lnTo>
                <a:lnTo>
                  <a:pt x="2612211" y="184175"/>
                </a:lnTo>
                <a:lnTo>
                  <a:pt x="2567249" y="131759"/>
                </a:lnTo>
                <a:lnTo>
                  <a:pt x="2514833" y="86796"/>
                </a:lnTo>
                <a:lnTo>
                  <a:pt x="2455890" y="50212"/>
                </a:lnTo>
                <a:lnTo>
                  <a:pt x="2391346" y="22934"/>
                </a:lnTo>
                <a:lnTo>
                  <a:pt x="2322126" y="5887"/>
                </a:lnTo>
                <a:lnTo>
                  <a:pt x="2249157" y="0"/>
                </a:lnTo>
                <a:close/>
              </a:path>
            </a:pathLst>
          </a:custGeom>
          <a:solidFill>
            <a:srgbClr val="BF3420"/>
          </a:solidFill>
        </p:spPr>
        <p:txBody>
          <a:bodyPr wrap="square" lIns="0" tIns="0" rIns="0" bIns="0" rtlCol="0">
            <a:noAutofit/>
          </a:bodyPr>
          <a:lstStyle/>
          <a:p/>
        </p:txBody>
      </p:sp>
      <p:sp>
        <p:nvSpPr>
          <p:cNvPr id="13" name="object 13"/>
          <p:cNvSpPr txBox="1"/>
          <p:nvPr/>
        </p:nvSpPr>
        <p:spPr>
          <a:xfrm>
            <a:off x="548326" y="2766916"/>
            <a:ext cx="2277110" cy="2220595"/>
          </a:xfrm>
          <a:prstGeom prst="rect">
            <a:avLst/>
          </a:prstGeom>
        </p:spPr>
        <p:txBody>
          <a:bodyPr wrap="square" lIns="0" tIns="0" rIns="0" bIns="0" rtlCol="0" vert="horz">
            <a:noAutofit/>
          </a:bodyPr>
          <a:lstStyle/>
          <a:p>
            <a:pPr marL="192405" marR="12700" indent="-180340">
              <a:lnSpc>
                <a:spcPct val="130000"/>
              </a:lnSpc>
            </a:pPr>
            <a:r>
              <a:rPr dirty="0" smtClean="0" sz="2000" spc="-10" b="1">
                <a:solidFill>
                  <a:srgbClr val="F2F2F2"/>
                </a:solidFill>
                <a:latin typeface="微軟正黑體"/>
                <a:cs typeface="微軟正黑體"/>
              </a:rPr>
              <a:t>1</a:t>
            </a:r>
            <a:r>
              <a:rPr dirty="0" smtClean="0" sz="2000" spc="-5" b="1">
                <a:solidFill>
                  <a:srgbClr val="F2F2F2"/>
                </a:solidFill>
                <a:latin typeface="微軟正黑體"/>
                <a:cs typeface="微軟正黑體"/>
              </a:rPr>
              <a:t>.</a:t>
            </a:r>
            <a:r>
              <a:rPr dirty="0" smtClean="0" sz="2000" spc="0" b="1">
                <a:solidFill>
                  <a:srgbClr val="F2F2F2"/>
                </a:solidFill>
                <a:latin typeface="微軟正黑體"/>
                <a:cs typeface="微軟正黑體"/>
              </a:rPr>
              <a:t>調降必修學分，調</a:t>
            </a:r>
            <a:r>
              <a:rPr dirty="0" smtClean="0" sz="2000" spc="0" b="1">
                <a:solidFill>
                  <a:srgbClr val="F2F2F2"/>
                </a:solidFill>
                <a:latin typeface="微軟正黑體"/>
                <a:cs typeface="微軟正黑體"/>
              </a:rPr>
              <a:t> 高選修學分比重</a:t>
            </a:r>
            <a:endParaRPr sz="2000">
              <a:latin typeface="微軟正黑體"/>
              <a:cs typeface="微軟正黑體"/>
            </a:endParaRPr>
          </a:p>
          <a:p>
            <a:pPr>
              <a:lnSpc>
                <a:spcPts val="1300"/>
              </a:lnSpc>
              <a:spcBef>
                <a:spcPts val="19"/>
              </a:spcBef>
            </a:pPr>
            <a:endParaRPr sz="1300"/>
          </a:p>
          <a:p>
            <a:pPr marL="12700">
              <a:lnSpc>
                <a:spcPct val="100000"/>
              </a:lnSpc>
            </a:pPr>
            <a:r>
              <a:rPr dirty="0" smtClean="0" sz="2000" spc="-10" b="1">
                <a:solidFill>
                  <a:srgbClr val="F2F2F2"/>
                </a:solidFill>
                <a:latin typeface="微軟正黑體"/>
                <a:cs typeface="微軟正黑體"/>
              </a:rPr>
              <a:t>2</a:t>
            </a:r>
            <a:r>
              <a:rPr dirty="0" smtClean="0" sz="2000" spc="-10" b="1">
                <a:solidFill>
                  <a:srgbClr val="F2F2F2"/>
                </a:solidFill>
                <a:latin typeface="微軟正黑體"/>
                <a:cs typeface="微軟正黑體"/>
              </a:rPr>
              <a:t>.</a:t>
            </a:r>
            <a:r>
              <a:rPr dirty="0" smtClean="0" sz="2000" spc="0" b="1">
                <a:solidFill>
                  <a:srgbClr val="F2F2F2"/>
                </a:solidFill>
                <a:latin typeface="微軟正黑體"/>
                <a:cs typeface="微軟正黑體"/>
              </a:rPr>
              <a:t>新增校訂必修</a:t>
            </a:r>
            <a:endParaRPr sz="2000">
              <a:latin typeface="微軟正黑體"/>
              <a:cs typeface="微軟正黑體"/>
            </a:endParaRPr>
          </a:p>
          <a:p>
            <a:pPr>
              <a:lnSpc>
                <a:spcPts val="1300"/>
              </a:lnSpc>
              <a:spcBef>
                <a:spcPts val="19"/>
              </a:spcBef>
            </a:pPr>
            <a:endParaRPr sz="1300"/>
          </a:p>
          <a:p>
            <a:pPr marL="12700">
              <a:lnSpc>
                <a:spcPct val="100000"/>
              </a:lnSpc>
            </a:pPr>
            <a:r>
              <a:rPr dirty="0" smtClean="0" sz="2000" spc="-10" b="1">
                <a:solidFill>
                  <a:srgbClr val="F2F2F2"/>
                </a:solidFill>
                <a:latin typeface="微軟正黑體"/>
                <a:cs typeface="微軟正黑體"/>
              </a:rPr>
              <a:t>3.</a:t>
            </a:r>
            <a:r>
              <a:rPr dirty="0" smtClean="0" sz="2000" spc="0" b="1">
                <a:solidFill>
                  <a:srgbClr val="F2F2F2"/>
                </a:solidFill>
                <a:latin typeface="微軟正黑體"/>
                <a:cs typeface="微軟正黑體"/>
              </a:rPr>
              <a:t>增加選修課程類型</a:t>
            </a:r>
            <a:endParaRPr sz="2000">
              <a:latin typeface="微軟正黑體"/>
              <a:cs typeface="微軟正黑體"/>
            </a:endParaRPr>
          </a:p>
          <a:p>
            <a:pPr>
              <a:lnSpc>
                <a:spcPts val="1300"/>
              </a:lnSpc>
              <a:spcBef>
                <a:spcPts val="19"/>
              </a:spcBef>
            </a:pPr>
            <a:endParaRPr sz="1300"/>
          </a:p>
          <a:p>
            <a:pPr marL="12700">
              <a:lnSpc>
                <a:spcPct val="100000"/>
              </a:lnSpc>
            </a:pPr>
            <a:r>
              <a:rPr dirty="0" smtClean="0" sz="2000" spc="-10" b="1">
                <a:solidFill>
                  <a:srgbClr val="F2F2F2"/>
                </a:solidFill>
                <a:latin typeface="微軟正黑體"/>
                <a:cs typeface="微軟正黑體"/>
              </a:rPr>
              <a:t>4.</a:t>
            </a:r>
            <a:r>
              <a:rPr dirty="0" smtClean="0" sz="2000" spc="0" b="1">
                <a:solidFill>
                  <a:srgbClr val="F2F2F2"/>
                </a:solidFill>
                <a:latin typeface="微軟正黑體"/>
                <a:cs typeface="微軟正黑體"/>
              </a:rPr>
              <a:t>新增彈性學習時間</a:t>
            </a:r>
            <a:endParaRPr sz="2000">
              <a:latin typeface="微軟正黑體"/>
              <a:cs typeface="微軟正黑體"/>
            </a:endParaRPr>
          </a:p>
        </p:txBody>
      </p:sp>
      <p:sp>
        <p:nvSpPr>
          <p:cNvPr id="14" name="object 14"/>
          <p:cNvSpPr/>
          <p:nvPr/>
        </p:nvSpPr>
        <p:spPr>
          <a:xfrm>
            <a:off x="3288791" y="1940046"/>
            <a:ext cx="2700528" cy="3959352"/>
          </a:xfrm>
          <a:custGeom>
            <a:avLst/>
            <a:gdLst/>
            <a:ahLst/>
            <a:cxnLst/>
            <a:rect l="l" t="t" r="r" b="b"/>
            <a:pathLst>
              <a:path w="2700528" h="3959352">
                <a:moveTo>
                  <a:pt x="2250427" y="0"/>
                </a:moveTo>
                <a:lnTo>
                  <a:pt x="450100" y="0"/>
                </a:lnTo>
                <a:lnTo>
                  <a:pt x="413184" y="1492"/>
                </a:lnTo>
                <a:lnTo>
                  <a:pt x="341934" y="13081"/>
                </a:lnTo>
                <a:lnTo>
                  <a:pt x="274898" y="35372"/>
                </a:lnTo>
                <a:lnTo>
                  <a:pt x="213004" y="67437"/>
                </a:lnTo>
                <a:lnTo>
                  <a:pt x="157177" y="108349"/>
                </a:lnTo>
                <a:lnTo>
                  <a:pt x="108345" y="157182"/>
                </a:lnTo>
                <a:lnTo>
                  <a:pt x="67433" y="213009"/>
                </a:lnTo>
                <a:lnTo>
                  <a:pt x="35370" y="274904"/>
                </a:lnTo>
                <a:lnTo>
                  <a:pt x="13080" y="341938"/>
                </a:lnTo>
                <a:lnTo>
                  <a:pt x="1492" y="413186"/>
                </a:lnTo>
                <a:lnTo>
                  <a:pt x="0" y="450100"/>
                </a:lnTo>
                <a:lnTo>
                  <a:pt x="0" y="3509264"/>
                </a:lnTo>
                <a:lnTo>
                  <a:pt x="5890" y="3582270"/>
                </a:lnTo>
                <a:lnTo>
                  <a:pt x="22945" y="3651526"/>
                </a:lnTo>
                <a:lnTo>
                  <a:pt x="50238" y="3716105"/>
                </a:lnTo>
                <a:lnTo>
                  <a:pt x="86841" y="3775080"/>
                </a:lnTo>
                <a:lnTo>
                  <a:pt x="131829" y="3827524"/>
                </a:lnTo>
                <a:lnTo>
                  <a:pt x="184274" y="3872511"/>
                </a:lnTo>
                <a:lnTo>
                  <a:pt x="243250" y="3909114"/>
                </a:lnTo>
                <a:lnTo>
                  <a:pt x="307831" y="3936406"/>
                </a:lnTo>
                <a:lnTo>
                  <a:pt x="377090" y="3953461"/>
                </a:lnTo>
                <a:lnTo>
                  <a:pt x="450100" y="3959352"/>
                </a:lnTo>
                <a:lnTo>
                  <a:pt x="2250427" y="3959352"/>
                </a:lnTo>
                <a:lnTo>
                  <a:pt x="2323437" y="3953461"/>
                </a:lnTo>
                <a:lnTo>
                  <a:pt x="2392696" y="3936406"/>
                </a:lnTo>
                <a:lnTo>
                  <a:pt x="2457277" y="3909114"/>
                </a:lnTo>
                <a:lnTo>
                  <a:pt x="2516253" y="3872511"/>
                </a:lnTo>
                <a:lnTo>
                  <a:pt x="2568698" y="3827524"/>
                </a:lnTo>
                <a:lnTo>
                  <a:pt x="2613686" y="3775080"/>
                </a:lnTo>
                <a:lnTo>
                  <a:pt x="2650289" y="3716105"/>
                </a:lnTo>
                <a:lnTo>
                  <a:pt x="2677582" y="3651526"/>
                </a:lnTo>
                <a:lnTo>
                  <a:pt x="2694637" y="3582270"/>
                </a:lnTo>
                <a:lnTo>
                  <a:pt x="2700528" y="3509264"/>
                </a:lnTo>
                <a:lnTo>
                  <a:pt x="2700528" y="450100"/>
                </a:lnTo>
                <a:lnTo>
                  <a:pt x="2694637" y="377093"/>
                </a:lnTo>
                <a:lnTo>
                  <a:pt x="2677582" y="307836"/>
                </a:lnTo>
                <a:lnTo>
                  <a:pt x="2650289" y="243256"/>
                </a:lnTo>
                <a:lnTo>
                  <a:pt x="2613686" y="184279"/>
                </a:lnTo>
                <a:lnTo>
                  <a:pt x="2568698" y="131833"/>
                </a:lnTo>
                <a:lnTo>
                  <a:pt x="2516253" y="86845"/>
                </a:lnTo>
                <a:lnTo>
                  <a:pt x="2457277" y="50240"/>
                </a:lnTo>
                <a:lnTo>
                  <a:pt x="2392696" y="22947"/>
                </a:lnTo>
                <a:lnTo>
                  <a:pt x="2323437" y="5891"/>
                </a:lnTo>
                <a:lnTo>
                  <a:pt x="2250427" y="0"/>
                </a:lnTo>
                <a:close/>
              </a:path>
            </a:pathLst>
          </a:custGeom>
          <a:solidFill>
            <a:srgbClr val="31859C"/>
          </a:solidFill>
        </p:spPr>
        <p:txBody>
          <a:bodyPr wrap="square" lIns="0" tIns="0" rIns="0" bIns="0" rtlCol="0">
            <a:noAutofit/>
          </a:bodyPr>
          <a:lstStyle/>
          <a:p/>
        </p:txBody>
      </p:sp>
      <p:sp>
        <p:nvSpPr>
          <p:cNvPr id="15" name="object 15"/>
          <p:cNvSpPr/>
          <p:nvPr/>
        </p:nvSpPr>
        <p:spPr>
          <a:xfrm>
            <a:off x="3288791" y="1940046"/>
            <a:ext cx="2700528" cy="3959352"/>
          </a:xfrm>
          <a:custGeom>
            <a:avLst/>
            <a:gdLst/>
            <a:ahLst/>
            <a:cxnLst/>
            <a:rect l="l" t="t" r="r" b="b"/>
            <a:pathLst>
              <a:path w="2700528" h="3959352">
                <a:moveTo>
                  <a:pt x="0" y="450100"/>
                </a:moveTo>
                <a:lnTo>
                  <a:pt x="5890" y="377093"/>
                </a:lnTo>
                <a:lnTo>
                  <a:pt x="22945" y="307836"/>
                </a:lnTo>
                <a:lnTo>
                  <a:pt x="50238" y="243256"/>
                </a:lnTo>
                <a:lnTo>
                  <a:pt x="86841" y="184279"/>
                </a:lnTo>
                <a:lnTo>
                  <a:pt x="131829" y="131833"/>
                </a:lnTo>
                <a:lnTo>
                  <a:pt x="184274" y="86845"/>
                </a:lnTo>
                <a:lnTo>
                  <a:pt x="243250" y="50240"/>
                </a:lnTo>
                <a:lnTo>
                  <a:pt x="307831" y="22947"/>
                </a:lnTo>
                <a:lnTo>
                  <a:pt x="377090" y="5891"/>
                </a:lnTo>
                <a:lnTo>
                  <a:pt x="450100" y="0"/>
                </a:lnTo>
                <a:lnTo>
                  <a:pt x="2250427" y="0"/>
                </a:lnTo>
                <a:lnTo>
                  <a:pt x="2323437" y="5891"/>
                </a:lnTo>
                <a:lnTo>
                  <a:pt x="2392696" y="22947"/>
                </a:lnTo>
                <a:lnTo>
                  <a:pt x="2457277" y="50240"/>
                </a:lnTo>
                <a:lnTo>
                  <a:pt x="2516253" y="86845"/>
                </a:lnTo>
                <a:lnTo>
                  <a:pt x="2568698" y="131833"/>
                </a:lnTo>
                <a:lnTo>
                  <a:pt x="2613686" y="184279"/>
                </a:lnTo>
                <a:lnTo>
                  <a:pt x="2650289" y="243256"/>
                </a:lnTo>
                <a:lnTo>
                  <a:pt x="2677582" y="307836"/>
                </a:lnTo>
                <a:lnTo>
                  <a:pt x="2694637" y="377093"/>
                </a:lnTo>
                <a:lnTo>
                  <a:pt x="2700528" y="450100"/>
                </a:lnTo>
                <a:lnTo>
                  <a:pt x="2700528" y="3509264"/>
                </a:lnTo>
                <a:lnTo>
                  <a:pt x="2694637" y="3582270"/>
                </a:lnTo>
                <a:lnTo>
                  <a:pt x="2677582" y="3651526"/>
                </a:lnTo>
                <a:lnTo>
                  <a:pt x="2650289" y="3716105"/>
                </a:lnTo>
                <a:lnTo>
                  <a:pt x="2613686" y="3775080"/>
                </a:lnTo>
                <a:lnTo>
                  <a:pt x="2568698" y="3827524"/>
                </a:lnTo>
                <a:lnTo>
                  <a:pt x="2516253" y="3872511"/>
                </a:lnTo>
                <a:lnTo>
                  <a:pt x="2457277" y="3909114"/>
                </a:lnTo>
                <a:lnTo>
                  <a:pt x="2392696" y="3936406"/>
                </a:lnTo>
                <a:lnTo>
                  <a:pt x="2323437" y="3953461"/>
                </a:lnTo>
                <a:lnTo>
                  <a:pt x="2250427" y="3959352"/>
                </a:lnTo>
                <a:lnTo>
                  <a:pt x="450100" y="3959352"/>
                </a:lnTo>
                <a:lnTo>
                  <a:pt x="377090" y="3953461"/>
                </a:lnTo>
                <a:lnTo>
                  <a:pt x="307831" y="3936406"/>
                </a:lnTo>
                <a:lnTo>
                  <a:pt x="243250" y="3909114"/>
                </a:lnTo>
                <a:lnTo>
                  <a:pt x="184274" y="3872511"/>
                </a:lnTo>
                <a:lnTo>
                  <a:pt x="131829" y="3827524"/>
                </a:lnTo>
                <a:lnTo>
                  <a:pt x="86841" y="3775080"/>
                </a:lnTo>
                <a:lnTo>
                  <a:pt x="50238" y="3716105"/>
                </a:lnTo>
                <a:lnTo>
                  <a:pt x="22945" y="3651526"/>
                </a:lnTo>
                <a:lnTo>
                  <a:pt x="5890" y="3582270"/>
                </a:lnTo>
                <a:lnTo>
                  <a:pt x="0" y="3509264"/>
                </a:lnTo>
                <a:lnTo>
                  <a:pt x="0" y="450100"/>
                </a:lnTo>
                <a:close/>
              </a:path>
            </a:pathLst>
          </a:custGeom>
          <a:ln w="9144">
            <a:solidFill>
              <a:srgbClr val="1679AE"/>
            </a:solidFill>
          </a:ln>
        </p:spPr>
        <p:txBody>
          <a:bodyPr wrap="square" lIns="0" tIns="0" rIns="0" bIns="0" rtlCol="0">
            <a:noAutofit/>
          </a:bodyPr>
          <a:lstStyle/>
          <a:p/>
        </p:txBody>
      </p:sp>
      <p:sp>
        <p:nvSpPr>
          <p:cNvPr id="16" name="object 16"/>
          <p:cNvSpPr/>
          <p:nvPr/>
        </p:nvSpPr>
        <p:spPr>
          <a:xfrm>
            <a:off x="6240779" y="1940049"/>
            <a:ext cx="2699004" cy="3959352"/>
          </a:xfrm>
          <a:custGeom>
            <a:avLst/>
            <a:gdLst/>
            <a:ahLst/>
            <a:cxnLst/>
            <a:rect l="l" t="t" r="r" b="b"/>
            <a:pathLst>
              <a:path w="2699004" h="3959352">
                <a:moveTo>
                  <a:pt x="2249157" y="0"/>
                </a:moveTo>
                <a:lnTo>
                  <a:pt x="449846" y="0"/>
                </a:lnTo>
                <a:lnTo>
                  <a:pt x="412951" y="1491"/>
                </a:lnTo>
                <a:lnTo>
                  <a:pt x="341741" y="13074"/>
                </a:lnTo>
                <a:lnTo>
                  <a:pt x="274743" y="35352"/>
                </a:lnTo>
                <a:lnTo>
                  <a:pt x="212883" y="67398"/>
                </a:lnTo>
                <a:lnTo>
                  <a:pt x="157088" y="108288"/>
                </a:lnTo>
                <a:lnTo>
                  <a:pt x="108283" y="157093"/>
                </a:lnTo>
                <a:lnTo>
                  <a:pt x="67395" y="212889"/>
                </a:lnTo>
                <a:lnTo>
                  <a:pt x="35350" y="274748"/>
                </a:lnTo>
                <a:lnTo>
                  <a:pt x="13073" y="341745"/>
                </a:lnTo>
                <a:lnTo>
                  <a:pt x="1491" y="412953"/>
                </a:lnTo>
                <a:lnTo>
                  <a:pt x="0" y="449846"/>
                </a:lnTo>
                <a:lnTo>
                  <a:pt x="0" y="3509505"/>
                </a:lnTo>
                <a:lnTo>
                  <a:pt x="5887" y="3582474"/>
                </a:lnTo>
                <a:lnTo>
                  <a:pt x="22932" y="3651694"/>
                </a:lnTo>
                <a:lnTo>
                  <a:pt x="50209" y="3716238"/>
                </a:lnTo>
                <a:lnTo>
                  <a:pt x="86792" y="3775181"/>
                </a:lnTo>
                <a:lnTo>
                  <a:pt x="131754" y="3827597"/>
                </a:lnTo>
                <a:lnTo>
                  <a:pt x="184170" y="3872559"/>
                </a:lnTo>
                <a:lnTo>
                  <a:pt x="243113" y="3909142"/>
                </a:lnTo>
                <a:lnTo>
                  <a:pt x="307657" y="3936419"/>
                </a:lnTo>
                <a:lnTo>
                  <a:pt x="376877" y="3953464"/>
                </a:lnTo>
                <a:lnTo>
                  <a:pt x="449846" y="3959352"/>
                </a:lnTo>
                <a:lnTo>
                  <a:pt x="2249157" y="3959352"/>
                </a:lnTo>
                <a:lnTo>
                  <a:pt x="2322126" y="3953464"/>
                </a:lnTo>
                <a:lnTo>
                  <a:pt x="2391346" y="3936419"/>
                </a:lnTo>
                <a:lnTo>
                  <a:pt x="2455890" y="3909142"/>
                </a:lnTo>
                <a:lnTo>
                  <a:pt x="2514833" y="3872559"/>
                </a:lnTo>
                <a:lnTo>
                  <a:pt x="2567249" y="3827597"/>
                </a:lnTo>
                <a:lnTo>
                  <a:pt x="2612211" y="3775181"/>
                </a:lnTo>
                <a:lnTo>
                  <a:pt x="2648794" y="3716238"/>
                </a:lnTo>
                <a:lnTo>
                  <a:pt x="2676071" y="3651694"/>
                </a:lnTo>
                <a:lnTo>
                  <a:pt x="2693116" y="3582474"/>
                </a:lnTo>
                <a:lnTo>
                  <a:pt x="2699004" y="3509505"/>
                </a:lnTo>
                <a:lnTo>
                  <a:pt x="2699004" y="449846"/>
                </a:lnTo>
                <a:lnTo>
                  <a:pt x="2693116" y="376880"/>
                </a:lnTo>
                <a:lnTo>
                  <a:pt x="2676071" y="307662"/>
                </a:lnTo>
                <a:lnTo>
                  <a:pt x="2648794" y="243118"/>
                </a:lnTo>
                <a:lnTo>
                  <a:pt x="2612211" y="184175"/>
                </a:lnTo>
                <a:lnTo>
                  <a:pt x="2567249" y="131759"/>
                </a:lnTo>
                <a:lnTo>
                  <a:pt x="2514833" y="86796"/>
                </a:lnTo>
                <a:lnTo>
                  <a:pt x="2455890" y="50212"/>
                </a:lnTo>
                <a:lnTo>
                  <a:pt x="2391346" y="22934"/>
                </a:lnTo>
                <a:lnTo>
                  <a:pt x="2322126" y="5887"/>
                </a:lnTo>
                <a:lnTo>
                  <a:pt x="2249157" y="0"/>
                </a:lnTo>
                <a:close/>
              </a:path>
            </a:pathLst>
          </a:custGeom>
          <a:solidFill>
            <a:srgbClr val="C18002"/>
          </a:solidFill>
        </p:spPr>
        <p:txBody>
          <a:bodyPr wrap="square" lIns="0" tIns="0" rIns="0" bIns="0" rtlCol="0">
            <a:noAutofit/>
          </a:bodyPr>
          <a:lstStyle/>
          <a:p/>
        </p:txBody>
      </p:sp>
      <p:sp>
        <p:nvSpPr>
          <p:cNvPr id="17" name="object 17"/>
          <p:cNvSpPr/>
          <p:nvPr/>
        </p:nvSpPr>
        <p:spPr>
          <a:xfrm>
            <a:off x="9191243" y="1940046"/>
            <a:ext cx="2700528" cy="3959352"/>
          </a:xfrm>
          <a:custGeom>
            <a:avLst/>
            <a:gdLst/>
            <a:ahLst/>
            <a:cxnLst/>
            <a:rect l="l" t="t" r="r" b="b"/>
            <a:pathLst>
              <a:path w="2700528" h="3959352">
                <a:moveTo>
                  <a:pt x="2250427" y="0"/>
                </a:moveTo>
                <a:lnTo>
                  <a:pt x="450100" y="0"/>
                </a:lnTo>
                <a:lnTo>
                  <a:pt x="413184" y="1492"/>
                </a:lnTo>
                <a:lnTo>
                  <a:pt x="341934" y="13081"/>
                </a:lnTo>
                <a:lnTo>
                  <a:pt x="274898" y="35372"/>
                </a:lnTo>
                <a:lnTo>
                  <a:pt x="213004" y="67437"/>
                </a:lnTo>
                <a:lnTo>
                  <a:pt x="157177" y="108349"/>
                </a:lnTo>
                <a:lnTo>
                  <a:pt x="108345" y="157182"/>
                </a:lnTo>
                <a:lnTo>
                  <a:pt x="67433" y="213009"/>
                </a:lnTo>
                <a:lnTo>
                  <a:pt x="35370" y="274904"/>
                </a:lnTo>
                <a:lnTo>
                  <a:pt x="13080" y="341938"/>
                </a:lnTo>
                <a:lnTo>
                  <a:pt x="1492" y="413186"/>
                </a:lnTo>
                <a:lnTo>
                  <a:pt x="0" y="450100"/>
                </a:lnTo>
                <a:lnTo>
                  <a:pt x="0" y="3509264"/>
                </a:lnTo>
                <a:lnTo>
                  <a:pt x="5890" y="3582270"/>
                </a:lnTo>
                <a:lnTo>
                  <a:pt x="22945" y="3651526"/>
                </a:lnTo>
                <a:lnTo>
                  <a:pt x="50238" y="3716105"/>
                </a:lnTo>
                <a:lnTo>
                  <a:pt x="86841" y="3775080"/>
                </a:lnTo>
                <a:lnTo>
                  <a:pt x="131829" y="3827524"/>
                </a:lnTo>
                <a:lnTo>
                  <a:pt x="184274" y="3872511"/>
                </a:lnTo>
                <a:lnTo>
                  <a:pt x="243250" y="3909114"/>
                </a:lnTo>
                <a:lnTo>
                  <a:pt x="307831" y="3936406"/>
                </a:lnTo>
                <a:lnTo>
                  <a:pt x="377090" y="3953461"/>
                </a:lnTo>
                <a:lnTo>
                  <a:pt x="450100" y="3959352"/>
                </a:lnTo>
                <a:lnTo>
                  <a:pt x="2250427" y="3959352"/>
                </a:lnTo>
                <a:lnTo>
                  <a:pt x="2323437" y="3953461"/>
                </a:lnTo>
                <a:lnTo>
                  <a:pt x="2392696" y="3936406"/>
                </a:lnTo>
                <a:lnTo>
                  <a:pt x="2457277" y="3909114"/>
                </a:lnTo>
                <a:lnTo>
                  <a:pt x="2516253" y="3872511"/>
                </a:lnTo>
                <a:lnTo>
                  <a:pt x="2568698" y="3827524"/>
                </a:lnTo>
                <a:lnTo>
                  <a:pt x="2613686" y="3775080"/>
                </a:lnTo>
                <a:lnTo>
                  <a:pt x="2650289" y="3716105"/>
                </a:lnTo>
                <a:lnTo>
                  <a:pt x="2677582" y="3651526"/>
                </a:lnTo>
                <a:lnTo>
                  <a:pt x="2694637" y="3582270"/>
                </a:lnTo>
                <a:lnTo>
                  <a:pt x="2700528" y="3509264"/>
                </a:lnTo>
                <a:lnTo>
                  <a:pt x="2700528" y="450100"/>
                </a:lnTo>
                <a:lnTo>
                  <a:pt x="2694637" y="377093"/>
                </a:lnTo>
                <a:lnTo>
                  <a:pt x="2677582" y="307836"/>
                </a:lnTo>
                <a:lnTo>
                  <a:pt x="2650289" y="243256"/>
                </a:lnTo>
                <a:lnTo>
                  <a:pt x="2613686" y="184279"/>
                </a:lnTo>
                <a:lnTo>
                  <a:pt x="2568698" y="131833"/>
                </a:lnTo>
                <a:lnTo>
                  <a:pt x="2516253" y="86845"/>
                </a:lnTo>
                <a:lnTo>
                  <a:pt x="2457277" y="50240"/>
                </a:lnTo>
                <a:lnTo>
                  <a:pt x="2392696" y="22947"/>
                </a:lnTo>
                <a:lnTo>
                  <a:pt x="2323437" y="5891"/>
                </a:lnTo>
                <a:lnTo>
                  <a:pt x="2250427" y="0"/>
                </a:lnTo>
                <a:close/>
              </a:path>
            </a:pathLst>
          </a:custGeom>
          <a:solidFill>
            <a:srgbClr val="E67B6C"/>
          </a:solidFill>
        </p:spPr>
        <p:txBody>
          <a:bodyPr wrap="square" lIns="0" tIns="0" rIns="0" bIns="0" rtlCol="0">
            <a:noAutofit/>
          </a:bodyPr>
          <a:lstStyle/>
          <a:p/>
        </p:txBody>
      </p:sp>
      <p:sp>
        <p:nvSpPr>
          <p:cNvPr id="18" name="object 18"/>
          <p:cNvSpPr/>
          <p:nvPr/>
        </p:nvSpPr>
        <p:spPr>
          <a:xfrm>
            <a:off x="9191243" y="1940046"/>
            <a:ext cx="2700528" cy="3959352"/>
          </a:xfrm>
          <a:custGeom>
            <a:avLst/>
            <a:gdLst/>
            <a:ahLst/>
            <a:cxnLst/>
            <a:rect l="l" t="t" r="r" b="b"/>
            <a:pathLst>
              <a:path w="2700528" h="3959352">
                <a:moveTo>
                  <a:pt x="0" y="450100"/>
                </a:moveTo>
                <a:lnTo>
                  <a:pt x="5890" y="377093"/>
                </a:lnTo>
                <a:lnTo>
                  <a:pt x="22945" y="307836"/>
                </a:lnTo>
                <a:lnTo>
                  <a:pt x="50238" y="243256"/>
                </a:lnTo>
                <a:lnTo>
                  <a:pt x="86841" y="184279"/>
                </a:lnTo>
                <a:lnTo>
                  <a:pt x="131829" y="131833"/>
                </a:lnTo>
                <a:lnTo>
                  <a:pt x="184274" y="86845"/>
                </a:lnTo>
                <a:lnTo>
                  <a:pt x="243250" y="50240"/>
                </a:lnTo>
                <a:lnTo>
                  <a:pt x="307831" y="22947"/>
                </a:lnTo>
                <a:lnTo>
                  <a:pt x="377090" y="5891"/>
                </a:lnTo>
                <a:lnTo>
                  <a:pt x="450100" y="0"/>
                </a:lnTo>
                <a:lnTo>
                  <a:pt x="2250427" y="0"/>
                </a:lnTo>
                <a:lnTo>
                  <a:pt x="2323437" y="5891"/>
                </a:lnTo>
                <a:lnTo>
                  <a:pt x="2392696" y="22947"/>
                </a:lnTo>
                <a:lnTo>
                  <a:pt x="2457277" y="50240"/>
                </a:lnTo>
                <a:lnTo>
                  <a:pt x="2516253" y="86845"/>
                </a:lnTo>
                <a:lnTo>
                  <a:pt x="2568698" y="131833"/>
                </a:lnTo>
                <a:lnTo>
                  <a:pt x="2613686" y="184279"/>
                </a:lnTo>
                <a:lnTo>
                  <a:pt x="2650289" y="243256"/>
                </a:lnTo>
                <a:lnTo>
                  <a:pt x="2677582" y="307836"/>
                </a:lnTo>
                <a:lnTo>
                  <a:pt x="2694637" y="377093"/>
                </a:lnTo>
                <a:lnTo>
                  <a:pt x="2700528" y="450100"/>
                </a:lnTo>
                <a:lnTo>
                  <a:pt x="2700528" y="3509264"/>
                </a:lnTo>
                <a:lnTo>
                  <a:pt x="2694637" y="3582270"/>
                </a:lnTo>
                <a:lnTo>
                  <a:pt x="2677582" y="3651526"/>
                </a:lnTo>
                <a:lnTo>
                  <a:pt x="2650289" y="3716105"/>
                </a:lnTo>
                <a:lnTo>
                  <a:pt x="2613686" y="3775080"/>
                </a:lnTo>
                <a:lnTo>
                  <a:pt x="2568698" y="3827524"/>
                </a:lnTo>
                <a:lnTo>
                  <a:pt x="2516253" y="3872511"/>
                </a:lnTo>
                <a:lnTo>
                  <a:pt x="2457277" y="3909114"/>
                </a:lnTo>
                <a:lnTo>
                  <a:pt x="2392696" y="3936406"/>
                </a:lnTo>
                <a:lnTo>
                  <a:pt x="2323437" y="3953461"/>
                </a:lnTo>
                <a:lnTo>
                  <a:pt x="2250427" y="3959352"/>
                </a:lnTo>
                <a:lnTo>
                  <a:pt x="450100" y="3959352"/>
                </a:lnTo>
                <a:lnTo>
                  <a:pt x="377090" y="3953461"/>
                </a:lnTo>
                <a:lnTo>
                  <a:pt x="307831" y="3936406"/>
                </a:lnTo>
                <a:lnTo>
                  <a:pt x="243250" y="3909114"/>
                </a:lnTo>
                <a:lnTo>
                  <a:pt x="184274" y="3872511"/>
                </a:lnTo>
                <a:lnTo>
                  <a:pt x="131829" y="3827524"/>
                </a:lnTo>
                <a:lnTo>
                  <a:pt x="86841" y="3775080"/>
                </a:lnTo>
                <a:lnTo>
                  <a:pt x="50238" y="3716105"/>
                </a:lnTo>
                <a:lnTo>
                  <a:pt x="22945" y="3651526"/>
                </a:lnTo>
                <a:lnTo>
                  <a:pt x="5890" y="3582270"/>
                </a:lnTo>
                <a:lnTo>
                  <a:pt x="0" y="3509264"/>
                </a:lnTo>
                <a:lnTo>
                  <a:pt x="0" y="450100"/>
                </a:lnTo>
                <a:close/>
              </a:path>
            </a:pathLst>
          </a:custGeom>
          <a:ln w="9144">
            <a:solidFill>
              <a:srgbClr val="FDA701"/>
            </a:solidFill>
          </a:ln>
        </p:spPr>
        <p:txBody>
          <a:bodyPr wrap="square" lIns="0" tIns="0" rIns="0" bIns="0" rtlCol="0">
            <a:noAutofit/>
          </a:bodyPr>
          <a:lstStyle/>
          <a:p/>
        </p:txBody>
      </p:sp>
      <p:sp>
        <p:nvSpPr>
          <p:cNvPr id="19" name="object 19"/>
          <p:cNvSpPr/>
          <p:nvPr/>
        </p:nvSpPr>
        <p:spPr>
          <a:xfrm>
            <a:off x="291084" y="1895855"/>
            <a:ext cx="1560575" cy="795527"/>
          </a:xfrm>
          <a:prstGeom prst="rect">
            <a:avLst/>
          </a:prstGeom>
          <a:blipFill>
            <a:blip r:embed="rId2" cstate="print"/>
            <a:stretch>
              <a:fillRect/>
            </a:stretch>
          </a:blipFill>
        </p:spPr>
        <p:txBody>
          <a:bodyPr wrap="square" lIns="0" tIns="0" rIns="0" bIns="0" rtlCol="0">
            <a:noAutofit/>
          </a:bodyPr>
          <a:lstStyle/>
          <a:p/>
        </p:txBody>
      </p:sp>
      <p:sp>
        <p:nvSpPr>
          <p:cNvPr id="20" name="object 20"/>
          <p:cNvSpPr/>
          <p:nvPr/>
        </p:nvSpPr>
        <p:spPr>
          <a:xfrm>
            <a:off x="460248" y="1874520"/>
            <a:ext cx="1391411" cy="750036"/>
          </a:xfrm>
          <a:prstGeom prst="rect">
            <a:avLst/>
          </a:prstGeom>
          <a:blipFill>
            <a:blip r:embed="rId3" cstate="print"/>
            <a:stretch>
              <a:fillRect/>
            </a:stretch>
          </a:blipFill>
        </p:spPr>
        <p:txBody>
          <a:bodyPr wrap="square" lIns="0" tIns="0" rIns="0" bIns="0" rtlCol="0">
            <a:noAutofit/>
          </a:bodyPr>
          <a:lstStyle/>
          <a:p/>
        </p:txBody>
      </p:sp>
      <p:sp>
        <p:nvSpPr>
          <p:cNvPr id="21" name="object 21"/>
          <p:cNvSpPr/>
          <p:nvPr/>
        </p:nvSpPr>
        <p:spPr>
          <a:xfrm>
            <a:off x="460248" y="2605074"/>
            <a:ext cx="1222247" cy="101548"/>
          </a:xfrm>
          <a:prstGeom prst="rect">
            <a:avLst/>
          </a:prstGeom>
          <a:blipFill>
            <a:blip r:embed="rId4" cstate="print"/>
            <a:stretch>
              <a:fillRect/>
            </a:stretch>
          </a:blipFill>
        </p:spPr>
        <p:txBody>
          <a:bodyPr wrap="square" lIns="0" tIns="0" rIns="0" bIns="0" rtlCol="0">
            <a:noAutofit/>
          </a:bodyPr>
          <a:lstStyle/>
          <a:p/>
        </p:txBody>
      </p:sp>
      <p:sp>
        <p:nvSpPr>
          <p:cNvPr id="22" name="object 22"/>
          <p:cNvSpPr/>
          <p:nvPr/>
        </p:nvSpPr>
        <p:spPr>
          <a:xfrm>
            <a:off x="338327" y="1923288"/>
            <a:ext cx="1466088" cy="700831"/>
          </a:xfrm>
          <a:prstGeom prst="rect">
            <a:avLst/>
          </a:prstGeom>
          <a:blipFill>
            <a:blip r:embed="rId5" cstate="print"/>
            <a:stretch>
              <a:fillRect/>
            </a:stretch>
          </a:blipFill>
        </p:spPr>
        <p:txBody>
          <a:bodyPr wrap="square" lIns="0" tIns="0" rIns="0" bIns="0" rtlCol="0">
            <a:noAutofit/>
          </a:bodyPr>
          <a:lstStyle/>
          <a:p/>
        </p:txBody>
      </p:sp>
      <p:sp>
        <p:nvSpPr>
          <p:cNvPr id="23" name="object 23"/>
          <p:cNvSpPr/>
          <p:nvPr/>
        </p:nvSpPr>
        <p:spPr>
          <a:xfrm>
            <a:off x="338327" y="1923288"/>
            <a:ext cx="1466087" cy="700831"/>
          </a:xfrm>
          <a:custGeom>
            <a:avLst/>
            <a:gdLst/>
            <a:ahLst/>
            <a:cxnLst/>
            <a:rect l="l" t="t" r="r" b="b"/>
            <a:pathLst>
              <a:path w="1466088" h="700831">
                <a:moveTo>
                  <a:pt x="0" y="0"/>
                </a:moveTo>
                <a:lnTo>
                  <a:pt x="1466088" y="0"/>
                </a:lnTo>
                <a:lnTo>
                  <a:pt x="1466088" y="569531"/>
                </a:lnTo>
                <a:lnTo>
                  <a:pt x="1361445" y="571089"/>
                </a:lnTo>
                <a:lnTo>
                  <a:pt x="1266700" y="575483"/>
                </a:lnTo>
                <a:lnTo>
                  <a:pt x="1180750" y="582297"/>
                </a:lnTo>
                <a:lnTo>
                  <a:pt x="1102498" y="591112"/>
                </a:lnTo>
                <a:lnTo>
                  <a:pt x="1030843" y="601510"/>
                </a:lnTo>
                <a:lnTo>
                  <a:pt x="964685" y="613072"/>
                </a:lnTo>
                <a:lnTo>
                  <a:pt x="902926" y="625382"/>
                </a:lnTo>
                <a:lnTo>
                  <a:pt x="844466" y="638022"/>
                </a:lnTo>
                <a:lnTo>
                  <a:pt x="788205" y="650572"/>
                </a:lnTo>
                <a:lnTo>
                  <a:pt x="733044" y="662616"/>
                </a:lnTo>
                <a:lnTo>
                  <a:pt x="677882" y="673735"/>
                </a:lnTo>
                <a:lnTo>
                  <a:pt x="621621" y="683511"/>
                </a:lnTo>
                <a:lnTo>
                  <a:pt x="563161" y="691527"/>
                </a:lnTo>
                <a:lnTo>
                  <a:pt x="501402" y="697364"/>
                </a:lnTo>
                <a:lnTo>
                  <a:pt x="435244" y="700605"/>
                </a:lnTo>
                <a:lnTo>
                  <a:pt x="363589" y="700831"/>
                </a:lnTo>
                <a:lnTo>
                  <a:pt x="285337" y="697624"/>
                </a:lnTo>
                <a:lnTo>
                  <a:pt x="199387" y="690568"/>
                </a:lnTo>
                <a:lnTo>
                  <a:pt x="104642" y="679243"/>
                </a:lnTo>
                <a:lnTo>
                  <a:pt x="0" y="663232"/>
                </a:lnTo>
                <a:lnTo>
                  <a:pt x="0" y="0"/>
                </a:lnTo>
                <a:close/>
              </a:path>
            </a:pathLst>
          </a:custGeom>
          <a:ln w="9144">
            <a:solidFill>
              <a:srgbClr val="BF301B"/>
            </a:solidFill>
          </a:ln>
        </p:spPr>
        <p:txBody>
          <a:bodyPr wrap="square" lIns="0" tIns="0" rIns="0" bIns="0" rtlCol="0">
            <a:noAutofit/>
          </a:bodyPr>
          <a:lstStyle/>
          <a:p/>
        </p:txBody>
      </p:sp>
      <p:sp>
        <p:nvSpPr>
          <p:cNvPr id="24" name="object 24"/>
          <p:cNvSpPr/>
          <p:nvPr/>
        </p:nvSpPr>
        <p:spPr>
          <a:xfrm>
            <a:off x="3247644" y="1905000"/>
            <a:ext cx="1560575" cy="797051"/>
          </a:xfrm>
          <a:prstGeom prst="rect">
            <a:avLst/>
          </a:prstGeom>
          <a:blipFill>
            <a:blip r:embed="rId6" cstate="print"/>
            <a:stretch>
              <a:fillRect/>
            </a:stretch>
          </a:blipFill>
        </p:spPr>
        <p:txBody>
          <a:bodyPr wrap="square" lIns="0" tIns="0" rIns="0" bIns="0" rtlCol="0">
            <a:noAutofit/>
          </a:bodyPr>
          <a:lstStyle/>
          <a:p/>
        </p:txBody>
      </p:sp>
      <p:sp>
        <p:nvSpPr>
          <p:cNvPr id="25" name="object 25"/>
          <p:cNvSpPr/>
          <p:nvPr/>
        </p:nvSpPr>
        <p:spPr>
          <a:xfrm>
            <a:off x="3416808" y="1883664"/>
            <a:ext cx="1391411" cy="751395"/>
          </a:xfrm>
          <a:prstGeom prst="rect">
            <a:avLst/>
          </a:prstGeom>
          <a:blipFill>
            <a:blip r:embed="rId7" cstate="print"/>
            <a:stretch>
              <a:fillRect/>
            </a:stretch>
          </a:blipFill>
        </p:spPr>
        <p:txBody>
          <a:bodyPr wrap="square" lIns="0" tIns="0" rIns="0" bIns="0" rtlCol="0">
            <a:noAutofit/>
          </a:bodyPr>
          <a:lstStyle/>
          <a:p/>
        </p:txBody>
      </p:sp>
      <p:sp>
        <p:nvSpPr>
          <p:cNvPr id="26" name="object 26"/>
          <p:cNvSpPr/>
          <p:nvPr/>
        </p:nvSpPr>
        <p:spPr>
          <a:xfrm>
            <a:off x="3416808" y="2615387"/>
            <a:ext cx="1222247" cy="100380"/>
          </a:xfrm>
          <a:prstGeom prst="rect">
            <a:avLst/>
          </a:prstGeom>
          <a:blipFill>
            <a:blip r:embed="rId8" cstate="print"/>
            <a:stretch>
              <a:fillRect/>
            </a:stretch>
          </a:blipFill>
        </p:spPr>
        <p:txBody>
          <a:bodyPr wrap="square" lIns="0" tIns="0" rIns="0" bIns="0" rtlCol="0">
            <a:noAutofit/>
          </a:bodyPr>
          <a:lstStyle/>
          <a:p/>
        </p:txBody>
      </p:sp>
      <p:sp>
        <p:nvSpPr>
          <p:cNvPr id="27" name="object 27"/>
          <p:cNvSpPr/>
          <p:nvPr/>
        </p:nvSpPr>
        <p:spPr>
          <a:xfrm>
            <a:off x="3294888" y="1932432"/>
            <a:ext cx="1466088" cy="702334"/>
          </a:xfrm>
          <a:prstGeom prst="rect">
            <a:avLst/>
          </a:prstGeom>
          <a:blipFill>
            <a:blip r:embed="rId9" cstate="print"/>
            <a:stretch>
              <a:fillRect/>
            </a:stretch>
          </a:blipFill>
        </p:spPr>
        <p:txBody>
          <a:bodyPr wrap="square" lIns="0" tIns="0" rIns="0" bIns="0" rtlCol="0">
            <a:noAutofit/>
          </a:bodyPr>
          <a:lstStyle/>
          <a:p/>
        </p:txBody>
      </p:sp>
      <p:sp>
        <p:nvSpPr>
          <p:cNvPr id="28" name="object 28"/>
          <p:cNvSpPr/>
          <p:nvPr/>
        </p:nvSpPr>
        <p:spPr>
          <a:xfrm>
            <a:off x="3294888" y="1932432"/>
            <a:ext cx="1466088" cy="702334"/>
          </a:xfrm>
          <a:custGeom>
            <a:avLst/>
            <a:gdLst/>
            <a:ahLst/>
            <a:cxnLst/>
            <a:rect l="l" t="t" r="r" b="b"/>
            <a:pathLst>
              <a:path w="1466088" h="702334">
                <a:moveTo>
                  <a:pt x="0" y="0"/>
                </a:moveTo>
                <a:lnTo>
                  <a:pt x="1466088" y="0"/>
                </a:lnTo>
                <a:lnTo>
                  <a:pt x="1466088" y="570750"/>
                </a:lnTo>
                <a:lnTo>
                  <a:pt x="1361445" y="572311"/>
                </a:lnTo>
                <a:lnTo>
                  <a:pt x="1266700" y="576716"/>
                </a:lnTo>
                <a:lnTo>
                  <a:pt x="1180750" y="583544"/>
                </a:lnTo>
                <a:lnTo>
                  <a:pt x="1102498" y="592378"/>
                </a:lnTo>
                <a:lnTo>
                  <a:pt x="1030843" y="602798"/>
                </a:lnTo>
                <a:lnTo>
                  <a:pt x="964685" y="614386"/>
                </a:lnTo>
                <a:lnTo>
                  <a:pt x="902926" y="626723"/>
                </a:lnTo>
                <a:lnTo>
                  <a:pt x="844466" y="639389"/>
                </a:lnTo>
                <a:lnTo>
                  <a:pt x="788205" y="651967"/>
                </a:lnTo>
                <a:lnTo>
                  <a:pt x="733044" y="664036"/>
                </a:lnTo>
                <a:lnTo>
                  <a:pt x="677882" y="675180"/>
                </a:lnTo>
                <a:lnTo>
                  <a:pt x="621621" y="684977"/>
                </a:lnTo>
                <a:lnTo>
                  <a:pt x="563161" y="693010"/>
                </a:lnTo>
                <a:lnTo>
                  <a:pt x="501402" y="698860"/>
                </a:lnTo>
                <a:lnTo>
                  <a:pt x="435244" y="702108"/>
                </a:lnTo>
                <a:lnTo>
                  <a:pt x="363589" y="702334"/>
                </a:lnTo>
                <a:lnTo>
                  <a:pt x="285337" y="699121"/>
                </a:lnTo>
                <a:lnTo>
                  <a:pt x="199387" y="692049"/>
                </a:lnTo>
                <a:lnTo>
                  <a:pt x="104642" y="680700"/>
                </a:lnTo>
                <a:lnTo>
                  <a:pt x="0" y="664654"/>
                </a:lnTo>
                <a:lnTo>
                  <a:pt x="0" y="0"/>
                </a:lnTo>
                <a:close/>
              </a:path>
            </a:pathLst>
          </a:custGeom>
          <a:ln w="9144">
            <a:solidFill>
              <a:srgbClr val="1679AE"/>
            </a:solidFill>
          </a:ln>
        </p:spPr>
        <p:txBody>
          <a:bodyPr wrap="square" lIns="0" tIns="0" rIns="0" bIns="0" rtlCol="0">
            <a:noAutofit/>
          </a:bodyPr>
          <a:lstStyle/>
          <a:p/>
        </p:txBody>
      </p:sp>
      <p:sp>
        <p:nvSpPr>
          <p:cNvPr id="29" name="object 29"/>
          <p:cNvSpPr txBox="1"/>
          <p:nvPr/>
        </p:nvSpPr>
        <p:spPr>
          <a:xfrm>
            <a:off x="3499581" y="2000657"/>
            <a:ext cx="2277110" cy="3261360"/>
          </a:xfrm>
          <a:prstGeom prst="rect">
            <a:avLst/>
          </a:prstGeom>
        </p:spPr>
        <p:txBody>
          <a:bodyPr wrap="square" lIns="0" tIns="0" rIns="0" bIns="0" rtlCol="0" vert="horz">
            <a:noAutofit/>
          </a:bodyPr>
          <a:lstStyle/>
          <a:p>
            <a:pPr marL="172720">
              <a:lnSpc>
                <a:spcPct val="100000"/>
              </a:lnSpc>
            </a:pPr>
            <a:r>
              <a:rPr dirty="0" smtClean="0" sz="2800" spc="-30">
                <a:latin typeface="Microsoft YaHei"/>
                <a:cs typeface="Microsoft YaHei"/>
              </a:rPr>
              <a:t>技高</a:t>
            </a:r>
            <a:endParaRPr sz="2800">
              <a:latin typeface="Microsoft YaHei"/>
              <a:cs typeface="Microsoft YaHei"/>
            </a:endParaRPr>
          </a:p>
          <a:p>
            <a:pPr>
              <a:lnSpc>
                <a:spcPts val="600"/>
              </a:lnSpc>
              <a:spcBef>
                <a:spcPts val="12"/>
              </a:spcBef>
            </a:pPr>
            <a:endParaRPr sz="600"/>
          </a:p>
          <a:p>
            <a:pPr marL="189865">
              <a:lnSpc>
                <a:spcPct val="100000"/>
              </a:lnSpc>
            </a:pPr>
            <a:endParaRPr sz="1000">
              <a:latin typeface="Times New Roman"/>
              <a:cs typeface="Times New Roman"/>
            </a:endParaRPr>
          </a:p>
          <a:p>
            <a:pPr marL="192405" marR="12700" indent="-180340">
              <a:lnSpc>
                <a:spcPct val="130000"/>
              </a:lnSpc>
              <a:spcBef>
                <a:spcPts val="80"/>
              </a:spcBef>
            </a:pPr>
            <a:r>
              <a:rPr dirty="0" smtClean="0" sz="2000" spc="-10" b="1">
                <a:solidFill>
                  <a:srgbClr val="F2F2F2"/>
                </a:solidFill>
                <a:latin typeface="微軟正黑體"/>
                <a:cs typeface="微軟正黑體"/>
              </a:rPr>
              <a:t>1</a:t>
            </a:r>
            <a:r>
              <a:rPr dirty="0" smtClean="0" sz="2000" spc="-5" b="1">
                <a:solidFill>
                  <a:srgbClr val="F2F2F2"/>
                </a:solidFill>
                <a:latin typeface="微軟正黑體"/>
                <a:cs typeface="微軟正黑體"/>
              </a:rPr>
              <a:t>.</a:t>
            </a:r>
            <a:r>
              <a:rPr dirty="0" smtClean="0" sz="2000" spc="0" b="1">
                <a:solidFill>
                  <a:srgbClr val="FFFFFF"/>
                </a:solidFill>
                <a:latin typeface="微軟正黑體"/>
                <a:cs typeface="微軟正黑體"/>
              </a:rPr>
              <a:t>調高部定實習科目</a:t>
            </a:r>
            <a:r>
              <a:rPr dirty="0" smtClean="0" sz="2000" spc="0" b="1">
                <a:solidFill>
                  <a:srgbClr val="FFFFFF"/>
                </a:solidFill>
                <a:latin typeface="微軟正黑體"/>
                <a:cs typeface="微軟正黑體"/>
              </a:rPr>
              <a:t> 學分數</a:t>
            </a:r>
            <a:endParaRPr sz="2000">
              <a:latin typeface="微軟正黑體"/>
              <a:cs typeface="微軟正黑體"/>
            </a:endParaRPr>
          </a:p>
          <a:p>
            <a:pPr>
              <a:lnSpc>
                <a:spcPts val="550"/>
              </a:lnSpc>
              <a:spcBef>
                <a:spcPts val="49"/>
              </a:spcBef>
            </a:pPr>
            <a:endParaRPr sz="550"/>
          </a:p>
          <a:p>
            <a:pPr marL="192405" marR="12700" indent="-180340">
              <a:lnSpc>
                <a:spcPct val="130000"/>
              </a:lnSpc>
            </a:pPr>
            <a:r>
              <a:rPr dirty="0" smtClean="0" sz="2000" spc="-10" b="1">
                <a:solidFill>
                  <a:srgbClr val="F2F2F2"/>
                </a:solidFill>
                <a:latin typeface="微軟正黑體"/>
                <a:cs typeface="微軟正黑體"/>
              </a:rPr>
              <a:t>2.</a:t>
            </a:r>
            <a:r>
              <a:rPr dirty="0" smtClean="0" sz="2000" spc="0" b="1">
                <a:solidFill>
                  <a:srgbClr val="F2F2F2"/>
                </a:solidFill>
                <a:latin typeface="微軟正黑體"/>
                <a:cs typeface="微軟正黑體"/>
              </a:rPr>
              <a:t>新增「技能領域」</a:t>
            </a:r>
            <a:r>
              <a:rPr dirty="0" smtClean="0" sz="2000" spc="0" b="1">
                <a:solidFill>
                  <a:srgbClr val="F2F2F2"/>
                </a:solidFill>
                <a:latin typeface="微軟正黑體"/>
                <a:cs typeface="微軟正黑體"/>
              </a:rPr>
              <a:t> 實習科目</a:t>
            </a:r>
            <a:endParaRPr sz="2000">
              <a:latin typeface="微軟正黑體"/>
              <a:cs typeface="微軟正黑體"/>
            </a:endParaRPr>
          </a:p>
          <a:p>
            <a:pPr>
              <a:lnSpc>
                <a:spcPts val="1300"/>
              </a:lnSpc>
              <a:spcBef>
                <a:spcPts val="19"/>
              </a:spcBef>
            </a:pPr>
            <a:endParaRPr sz="1300"/>
          </a:p>
          <a:p>
            <a:pPr marL="12700">
              <a:lnSpc>
                <a:spcPct val="100000"/>
              </a:lnSpc>
            </a:pPr>
            <a:r>
              <a:rPr dirty="0" smtClean="0" sz="2000" spc="-10" b="1">
                <a:solidFill>
                  <a:srgbClr val="F2F2F2"/>
                </a:solidFill>
                <a:latin typeface="微軟正黑體"/>
                <a:cs typeface="微軟正黑體"/>
              </a:rPr>
              <a:t>3</a:t>
            </a:r>
            <a:r>
              <a:rPr dirty="0" smtClean="0" sz="2000" spc="-5" b="1">
                <a:solidFill>
                  <a:srgbClr val="F2F2F2"/>
                </a:solidFill>
                <a:latin typeface="微軟正黑體"/>
                <a:cs typeface="微軟正黑體"/>
              </a:rPr>
              <a:t>.</a:t>
            </a:r>
            <a:r>
              <a:rPr dirty="0" smtClean="0" sz="2000" spc="0" b="1">
                <a:solidFill>
                  <a:srgbClr val="F2F2F2"/>
                </a:solidFill>
                <a:latin typeface="微軟正黑體"/>
                <a:cs typeface="微軟正黑體"/>
              </a:rPr>
              <a:t>增加多元選修類型</a:t>
            </a:r>
            <a:endParaRPr sz="2000">
              <a:latin typeface="微軟正黑體"/>
              <a:cs typeface="微軟正黑體"/>
            </a:endParaRPr>
          </a:p>
          <a:p>
            <a:pPr>
              <a:lnSpc>
                <a:spcPts val="1300"/>
              </a:lnSpc>
              <a:spcBef>
                <a:spcPts val="19"/>
              </a:spcBef>
            </a:pPr>
            <a:endParaRPr sz="1300"/>
          </a:p>
          <a:p>
            <a:pPr marL="12700">
              <a:lnSpc>
                <a:spcPct val="100000"/>
              </a:lnSpc>
            </a:pPr>
            <a:r>
              <a:rPr dirty="0" smtClean="0" sz="2000" spc="-10" b="1">
                <a:solidFill>
                  <a:srgbClr val="F2F2F2"/>
                </a:solidFill>
                <a:latin typeface="微軟正黑體"/>
                <a:cs typeface="微軟正黑體"/>
              </a:rPr>
              <a:t>4</a:t>
            </a:r>
            <a:r>
              <a:rPr dirty="0" smtClean="0" sz="2000" spc="-5" b="1">
                <a:solidFill>
                  <a:srgbClr val="F2F2F2"/>
                </a:solidFill>
                <a:latin typeface="微軟正黑體"/>
                <a:cs typeface="微軟正黑體"/>
              </a:rPr>
              <a:t>.</a:t>
            </a:r>
            <a:r>
              <a:rPr dirty="0" smtClean="0" sz="2000" spc="0" b="1">
                <a:solidFill>
                  <a:srgbClr val="FFFFFF"/>
                </a:solidFill>
                <a:latin typeface="微軟正黑體"/>
                <a:cs typeface="微軟正黑體"/>
              </a:rPr>
              <a:t>增加彈性學習時間</a:t>
            </a:r>
            <a:endParaRPr sz="2000">
              <a:latin typeface="微軟正黑體"/>
              <a:cs typeface="微軟正黑體"/>
            </a:endParaRPr>
          </a:p>
        </p:txBody>
      </p:sp>
      <p:sp>
        <p:nvSpPr>
          <p:cNvPr id="30" name="object 30"/>
          <p:cNvSpPr/>
          <p:nvPr/>
        </p:nvSpPr>
        <p:spPr>
          <a:xfrm>
            <a:off x="6362700" y="1891284"/>
            <a:ext cx="1391411" cy="749680"/>
          </a:xfrm>
          <a:prstGeom prst="rect">
            <a:avLst/>
          </a:prstGeom>
          <a:blipFill>
            <a:blip r:embed="rId10" cstate="print"/>
            <a:stretch>
              <a:fillRect/>
            </a:stretch>
          </a:blipFill>
        </p:spPr>
        <p:txBody>
          <a:bodyPr wrap="square" lIns="0" tIns="0" rIns="0" bIns="0" rtlCol="0">
            <a:noAutofit/>
          </a:bodyPr>
          <a:lstStyle/>
          <a:p/>
        </p:txBody>
      </p:sp>
      <p:sp>
        <p:nvSpPr>
          <p:cNvPr id="31" name="object 31"/>
          <p:cNvSpPr/>
          <p:nvPr/>
        </p:nvSpPr>
        <p:spPr>
          <a:xfrm>
            <a:off x="6362700" y="2621394"/>
            <a:ext cx="1222247" cy="101993"/>
          </a:xfrm>
          <a:prstGeom prst="rect">
            <a:avLst/>
          </a:prstGeom>
          <a:blipFill>
            <a:blip r:embed="rId11" cstate="print"/>
            <a:stretch>
              <a:fillRect/>
            </a:stretch>
          </a:blipFill>
        </p:spPr>
        <p:txBody>
          <a:bodyPr wrap="square" lIns="0" tIns="0" rIns="0" bIns="0" rtlCol="0">
            <a:noAutofit/>
          </a:bodyPr>
          <a:lstStyle/>
          <a:p/>
        </p:txBody>
      </p:sp>
      <p:sp>
        <p:nvSpPr>
          <p:cNvPr id="32" name="object 32"/>
          <p:cNvSpPr/>
          <p:nvPr/>
        </p:nvSpPr>
        <p:spPr>
          <a:xfrm>
            <a:off x="6635648" y="2511691"/>
            <a:ext cx="949298" cy="129273"/>
          </a:xfrm>
          <a:prstGeom prst="rect">
            <a:avLst/>
          </a:prstGeom>
          <a:blipFill>
            <a:blip r:embed="rId12" cstate="print"/>
            <a:stretch>
              <a:fillRect/>
            </a:stretch>
          </a:blipFill>
        </p:spPr>
        <p:txBody>
          <a:bodyPr wrap="square" lIns="0" tIns="0" rIns="0" bIns="0" rtlCol="0">
            <a:noAutofit/>
          </a:bodyPr>
          <a:lstStyle/>
          <a:p/>
        </p:txBody>
      </p:sp>
      <p:sp>
        <p:nvSpPr>
          <p:cNvPr id="33" name="object 33"/>
          <p:cNvSpPr/>
          <p:nvPr/>
        </p:nvSpPr>
        <p:spPr>
          <a:xfrm>
            <a:off x="6240779" y="1940051"/>
            <a:ext cx="1466088" cy="700831"/>
          </a:xfrm>
          <a:prstGeom prst="rect">
            <a:avLst/>
          </a:prstGeom>
          <a:blipFill>
            <a:blip r:embed="rId13" cstate="print"/>
            <a:stretch>
              <a:fillRect/>
            </a:stretch>
          </a:blipFill>
        </p:spPr>
        <p:txBody>
          <a:bodyPr wrap="square" lIns="0" tIns="0" rIns="0" bIns="0" rtlCol="0">
            <a:noAutofit/>
          </a:bodyPr>
          <a:lstStyle/>
          <a:p/>
        </p:txBody>
      </p:sp>
      <p:sp>
        <p:nvSpPr>
          <p:cNvPr id="34" name="object 34"/>
          <p:cNvSpPr/>
          <p:nvPr/>
        </p:nvSpPr>
        <p:spPr>
          <a:xfrm>
            <a:off x="6240779" y="1940051"/>
            <a:ext cx="1466087" cy="700831"/>
          </a:xfrm>
          <a:custGeom>
            <a:avLst/>
            <a:gdLst/>
            <a:ahLst/>
            <a:cxnLst/>
            <a:rect l="l" t="t" r="r" b="b"/>
            <a:pathLst>
              <a:path w="1466087" h="700831">
                <a:moveTo>
                  <a:pt x="0" y="0"/>
                </a:moveTo>
                <a:lnTo>
                  <a:pt x="1466088" y="0"/>
                </a:lnTo>
                <a:lnTo>
                  <a:pt x="1466088" y="569531"/>
                </a:lnTo>
                <a:lnTo>
                  <a:pt x="1361445" y="571089"/>
                </a:lnTo>
                <a:lnTo>
                  <a:pt x="1266700" y="575483"/>
                </a:lnTo>
                <a:lnTo>
                  <a:pt x="1180750" y="582297"/>
                </a:lnTo>
                <a:lnTo>
                  <a:pt x="1102498" y="591112"/>
                </a:lnTo>
                <a:lnTo>
                  <a:pt x="1030843" y="601510"/>
                </a:lnTo>
                <a:lnTo>
                  <a:pt x="964685" y="613072"/>
                </a:lnTo>
                <a:lnTo>
                  <a:pt x="902926" y="625382"/>
                </a:lnTo>
                <a:lnTo>
                  <a:pt x="844466" y="638022"/>
                </a:lnTo>
                <a:lnTo>
                  <a:pt x="788205" y="650572"/>
                </a:lnTo>
                <a:lnTo>
                  <a:pt x="733044" y="662616"/>
                </a:lnTo>
                <a:lnTo>
                  <a:pt x="677882" y="673735"/>
                </a:lnTo>
                <a:lnTo>
                  <a:pt x="621621" y="683511"/>
                </a:lnTo>
                <a:lnTo>
                  <a:pt x="563161" y="691527"/>
                </a:lnTo>
                <a:lnTo>
                  <a:pt x="501402" y="697364"/>
                </a:lnTo>
                <a:lnTo>
                  <a:pt x="435244" y="700605"/>
                </a:lnTo>
                <a:lnTo>
                  <a:pt x="363589" y="700831"/>
                </a:lnTo>
                <a:lnTo>
                  <a:pt x="285337" y="697624"/>
                </a:lnTo>
                <a:lnTo>
                  <a:pt x="199387" y="690568"/>
                </a:lnTo>
                <a:lnTo>
                  <a:pt x="104642" y="679243"/>
                </a:lnTo>
                <a:lnTo>
                  <a:pt x="0" y="663232"/>
                </a:lnTo>
                <a:lnTo>
                  <a:pt x="0" y="0"/>
                </a:lnTo>
                <a:close/>
              </a:path>
            </a:pathLst>
          </a:custGeom>
          <a:ln w="9144">
            <a:solidFill>
              <a:srgbClr val="F69240"/>
            </a:solidFill>
          </a:ln>
        </p:spPr>
        <p:txBody>
          <a:bodyPr wrap="square" lIns="0" tIns="0" rIns="0" bIns="0" rtlCol="0">
            <a:noAutofit/>
          </a:bodyPr>
          <a:lstStyle/>
          <a:p/>
        </p:txBody>
      </p:sp>
      <p:sp>
        <p:nvSpPr>
          <p:cNvPr id="35" name="object 35"/>
          <p:cNvSpPr txBox="1"/>
          <p:nvPr/>
        </p:nvSpPr>
        <p:spPr>
          <a:xfrm>
            <a:off x="6450835" y="2008192"/>
            <a:ext cx="2277110" cy="3611879"/>
          </a:xfrm>
          <a:prstGeom prst="rect">
            <a:avLst/>
          </a:prstGeom>
        </p:spPr>
        <p:txBody>
          <a:bodyPr wrap="square" lIns="0" tIns="0" rIns="0" bIns="0" rtlCol="0" vert="horz">
            <a:noAutofit/>
          </a:bodyPr>
          <a:lstStyle/>
          <a:p>
            <a:pPr marL="167640">
              <a:lnSpc>
                <a:spcPct val="100000"/>
              </a:lnSpc>
            </a:pPr>
            <a:r>
              <a:rPr dirty="0" smtClean="0" sz="2800" spc="-30">
                <a:latin typeface="Microsoft YaHei"/>
                <a:cs typeface="Microsoft YaHei"/>
              </a:rPr>
              <a:t>綜高</a:t>
            </a:r>
            <a:endParaRPr sz="2800">
              <a:latin typeface="Microsoft YaHei"/>
              <a:cs typeface="Microsoft YaHei"/>
            </a:endParaRPr>
          </a:p>
          <a:p>
            <a:pPr>
              <a:lnSpc>
                <a:spcPts val="1300"/>
              </a:lnSpc>
              <a:spcBef>
                <a:spcPts val="54"/>
              </a:spcBef>
            </a:pPr>
            <a:endParaRPr sz="1300"/>
          </a:p>
          <a:p>
            <a:pPr marL="192405" marR="12700" indent="-180340">
              <a:lnSpc>
                <a:spcPct val="130000"/>
              </a:lnSpc>
            </a:pPr>
            <a:r>
              <a:rPr dirty="0" smtClean="0" sz="2000" spc="-10" b="1">
                <a:solidFill>
                  <a:srgbClr val="F2F2F2"/>
                </a:solidFill>
                <a:latin typeface="微軟正黑體"/>
                <a:cs typeface="微軟正黑體"/>
              </a:rPr>
              <a:t>1</a:t>
            </a:r>
            <a:r>
              <a:rPr dirty="0" smtClean="0" sz="2000" spc="-5" b="1">
                <a:solidFill>
                  <a:srgbClr val="F2F2F2"/>
                </a:solidFill>
                <a:latin typeface="微軟正黑體"/>
                <a:cs typeface="微軟正黑體"/>
              </a:rPr>
              <a:t>.</a:t>
            </a:r>
            <a:r>
              <a:rPr dirty="0" smtClean="0" sz="2000" spc="0" b="1">
                <a:solidFill>
                  <a:srgbClr val="F2F2F2"/>
                </a:solidFill>
                <a:latin typeface="微軟正黑體"/>
                <a:cs typeface="微軟正黑體"/>
              </a:rPr>
              <a:t>調降必修學分，調</a:t>
            </a:r>
            <a:r>
              <a:rPr dirty="0" smtClean="0" sz="2000" spc="0" b="1">
                <a:solidFill>
                  <a:srgbClr val="F2F2F2"/>
                </a:solidFill>
                <a:latin typeface="微軟正黑體"/>
                <a:cs typeface="微軟正黑體"/>
              </a:rPr>
              <a:t> 整選修學分</a:t>
            </a:r>
            <a:endParaRPr sz="2000">
              <a:latin typeface="微軟正黑體"/>
              <a:cs typeface="微軟正黑體"/>
            </a:endParaRPr>
          </a:p>
          <a:p>
            <a:pPr>
              <a:lnSpc>
                <a:spcPts val="550"/>
              </a:lnSpc>
              <a:spcBef>
                <a:spcPts val="49"/>
              </a:spcBef>
            </a:pPr>
            <a:endParaRPr sz="550"/>
          </a:p>
          <a:p>
            <a:pPr marL="192405" marR="12700" indent="-180340">
              <a:lnSpc>
                <a:spcPct val="130000"/>
              </a:lnSpc>
            </a:pPr>
            <a:r>
              <a:rPr dirty="0" smtClean="0" sz="2000" spc="-10" b="1">
                <a:solidFill>
                  <a:srgbClr val="F2F2F2"/>
                </a:solidFill>
                <a:latin typeface="微軟正黑體"/>
                <a:cs typeface="微軟正黑體"/>
              </a:rPr>
              <a:t>2</a:t>
            </a:r>
            <a:r>
              <a:rPr dirty="0" smtClean="0" sz="2000" spc="-5" b="1">
                <a:solidFill>
                  <a:srgbClr val="F2F2F2"/>
                </a:solidFill>
                <a:latin typeface="微軟正黑體"/>
                <a:cs typeface="微軟正黑體"/>
              </a:rPr>
              <a:t>.</a:t>
            </a:r>
            <a:r>
              <a:rPr dirty="0" smtClean="0" sz="2000" spc="0" b="1">
                <a:solidFill>
                  <a:srgbClr val="F2F2F2"/>
                </a:solidFill>
                <a:latin typeface="微軟正黑體"/>
                <a:cs typeface="微軟正黑體"/>
              </a:rPr>
              <a:t>調整校訂必修學分</a:t>
            </a:r>
            <a:r>
              <a:rPr dirty="0" smtClean="0" sz="2000" spc="0" b="1">
                <a:solidFill>
                  <a:srgbClr val="F2F2F2"/>
                </a:solidFill>
                <a:latin typeface="微軟正黑體"/>
                <a:cs typeface="微軟正黑體"/>
              </a:rPr>
              <a:t> 數</a:t>
            </a:r>
            <a:endParaRPr sz="2000">
              <a:latin typeface="微軟正黑體"/>
              <a:cs typeface="微軟正黑體"/>
            </a:endParaRPr>
          </a:p>
          <a:p>
            <a:pPr>
              <a:lnSpc>
                <a:spcPts val="1300"/>
              </a:lnSpc>
              <a:spcBef>
                <a:spcPts val="19"/>
              </a:spcBef>
            </a:pPr>
            <a:endParaRPr sz="1300"/>
          </a:p>
          <a:p>
            <a:pPr marL="12700">
              <a:lnSpc>
                <a:spcPct val="100000"/>
              </a:lnSpc>
            </a:pPr>
            <a:r>
              <a:rPr dirty="0" smtClean="0" sz="2000" spc="-10" b="1">
                <a:solidFill>
                  <a:srgbClr val="F2F2F2"/>
                </a:solidFill>
                <a:latin typeface="微軟正黑體"/>
                <a:cs typeface="微軟正黑體"/>
              </a:rPr>
              <a:t>3.</a:t>
            </a:r>
            <a:r>
              <a:rPr dirty="0" smtClean="0" sz="2000" spc="0" b="1">
                <a:solidFill>
                  <a:srgbClr val="F2F2F2"/>
                </a:solidFill>
                <a:latin typeface="微軟正黑體"/>
                <a:cs typeface="微軟正黑體"/>
              </a:rPr>
              <a:t>新增彈性學習時間</a:t>
            </a:r>
            <a:endParaRPr sz="2000">
              <a:latin typeface="微軟正黑體"/>
              <a:cs typeface="微軟正黑體"/>
            </a:endParaRPr>
          </a:p>
          <a:p>
            <a:pPr>
              <a:lnSpc>
                <a:spcPts val="550"/>
              </a:lnSpc>
              <a:spcBef>
                <a:spcPts val="49"/>
              </a:spcBef>
            </a:pPr>
            <a:endParaRPr sz="550"/>
          </a:p>
          <a:p>
            <a:pPr marL="274320" marR="12700" indent="-262255">
              <a:lnSpc>
                <a:spcPct val="130000"/>
              </a:lnSpc>
            </a:pPr>
            <a:r>
              <a:rPr dirty="0" smtClean="0" sz="2000" spc="-10" b="1">
                <a:solidFill>
                  <a:srgbClr val="F2F2F2"/>
                </a:solidFill>
                <a:latin typeface="微軟正黑體"/>
                <a:cs typeface="微軟正黑體"/>
              </a:rPr>
              <a:t>4.</a:t>
            </a:r>
            <a:r>
              <a:rPr dirty="0" smtClean="0" sz="2000" spc="0" b="1">
                <a:solidFill>
                  <a:srgbClr val="F2F2F2"/>
                </a:solidFill>
                <a:latin typeface="微軟正黑體"/>
                <a:cs typeface="微軟正黑體"/>
              </a:rPr>
              <a:t>新增學術學程專題</a:t>
            </a:r>
            <a:r>
              <a:rPr dirty="0" smtClean="0" sz="2000" spc="0" b="1">
                <a:solidFill>
                  <a:srgbClr val="F2F2F2"/>
                </a:solidFill>
                <a:latin typeface="微軟正黑體"/>
                <a:cs typeface="微軟正黑體"/>
              </a:rPr>
              <a:t> 實作</a:t>
            </a:r>
            <a:endParaRPr sz="2000">
              <a:latin typeface="微軟正黑體"/>
              <a:cs typeface="微軟正黑體"/>
            </a:endParaRPr>
          </a:p>
        </p:txBody>
      </p:sp>
      <p:sp>
        <p:nvSpPr>
          <p:cNvPr id="36" name="object 36"/>
          <p:cNvSpPr txBox="1"/>
          <p:nvPr/>
        </p:nvSpPr>
        <p:spPr>
          <a:xfrm>
            <a:off x="9402091" y="2683096"/>
            <a:ext cx="2277110" cy="2464435"/>
          </a:xfrm>
          <a:prstGeom prst="rect">
            <a:avLst/>
          </a:prstGeom>
        </p:spPr>
        <p:txBody>
          <a:bodyPr wrap="square" lIns="0" tIns="0" rIns="0" bIns="0" rtlCol="0" vert="horz">
            <a:noAutofit/>
          </a:bodyPr>
          <a:lstStyle/>
          <a:p>
            <a:pPr algn="just" marL="192405" marR="12700" indent="-180340">
              <a:lnSpc>
                <a:spcPct val="130000"/>
              </a:lnSpc>
            </a:pPr>
            <a:r>
              <a:rPr dirty="0" smtClean="0" sz="2000" spc="-10" b="1">
                <a:solidFill>
                  <a:srgbClr val="F2F2F2"/>
                </a:solidFill>
                <a:latin typeface="微軟正黑體"/>
                <a:cs typeface="微軟正黑體"/>
              </a:rPr>
              <a:t>1</a:t>
            </a:r>
            <a:r>
              <a:rPr dirty="0" smtClean="0" sz="2000" spc="-5" b="1">
                <a:solidFill>
                  <a:srgbClr val="F2F2F2"/>
                </a:solidFill>
                <a:latin typeface="微軟正黑體"/>
                <a:cs typeface="微軟正黑體"/>
              </a:rPr>
              <a:t>.</a:t>
            </a:r>
            <a:r>
              <a:rPr dirty="0" smtClean="0" sz="2000" spc="0" b="1">
                <a:solidFill>
                  <a:srgbClr val="F2F2F2"/>
                </a:solidFill>
                <a:latin typeface="微軟正黑體"/>
                <a:cs typeface="微軟正黑體"/>
              </a:rPr>
              <a:t>以特定核心學科領</a:t>
            </a:r>
            <a:r>
              <a:rPr dirty="0" smtClean="0" sz="2000" spc="0" b="1">
                <a:solidFill>
                  <a:srgbClr val="F2F2F2"/>
                </a:solidFill>
                <a:latin typeface="微軟正黑體"/>
                <a:cs typeface="微軟正黑體"/>
              </a:rPr>
              <a:t> 域為主課程，發展</a:t>
            </a:r>
            <a:r>
              <a:rPr dirty="0" smtClean="0" sz="2000" spc="0" b="1">
                <a:solidFill>
                  <a:srgbClr val="F2F2F2"/>
                </a:solidFill>
                <a:latin typeface="微軟正黑體"/>
                <a:cs typeface="微軟正黑體"/>
              </a:rPr>
              <a:t> 一般科目或專業科</a:t>
            </a:r>
            <a:r>
              <a:rPr dirty="0" smtClean="0" sz="2000" spc="0" b="1">
                <a:solidFill>
                  <a:srgbClr val="F2F2F2"/>
                </a:solidFill>
                <a:latin typeface="微軟正黑體"/>
                <a:cs typeface="微軟正黑體"/>
              </a:rPr>
              <a:t> 目，奠立特定學門</a:t>
            </a:r>
            <a:r>
              <a:rPr dirty="0" smtClean="0" sz="2000" spc="0" b="1">
                <a:solidFill>
                  <a:srgbClr val="F2F2F2"/>
                </a:solidFill>
                <a:latin typeface="微軟正黑體"/>
                <a:cs typeface="微軟正黑體"/>
              </a:rPr>
              <a:t> 知能的拓展與深化</a:t>
            </a:r>
            <a:endParaRPr sz="2000">
              <a:latin typeface="微軟正黑體"/>
              <a:cs typeface="微軟正黑體"/>
            </a:endParaRPr>
          </a:p>
          <a:p>
            <a:pPr>
              <a:lnSpc>
                <a:spcPts val="1300"/>
              </a:lnSpc>
              <a:spcBef>
                <a:spcPts val="19"/>
              </a:spcBef>
            </a:pPr>
            <a:endParaRPr sz="1300"/>
          </a:p>
          <a:p>
            <a:pPr marL="12700">
              <a:lnSpc>
                <a:spcPct val="100000"/>
              </a:lnSpc>
            </a:pPr>
            <a:r>
              <a:rPr dirty="0" smtClean="0" sz="2000" spc="-10" b="1">
                <a:solidFill>
                  <a:srgbClr val="FFFFFF"/>
                </a:solidFill>
                <a:latin typeface="微軟正黑體"/>
                <a:cs typeface="微軟正黑體"/>
              </a:rPr>
              <a:t>2.</a:t>
            </a:r>
            <a:r>
              <a:rPr dirty="0" smtClean="0" sz="2000" spc="0" b="1">
                <a:solidFill>
                  <a:srgbClr val="FFFFFF"/>
                </a:solidFill>
                <a:latin typeface="微軟正黑體"/>
                <a:cs typeface="微軟正黑體"/>
              </a:rPr>
              <a:t>新增彈性學習時間</a:t>
            </a:r>
            <a:endParaRPr sz="2000">
              <a:latin typeface="微軟正黑體"/>
              <a:cs typeface="微軟正黑體"/>
            </a:endParaRPr>
          </a:p>
        </p:txBody>
      </p:sp>
      <p:sp>
        <p:nvSpPr>
          <p:cNvPr id="37" name="object 37"/>
          <p:cNvSpPr txBox="1"/>
          <p:nvPr/>
        </p:nvSpPr>
        <p:spPr>
          <a:xfrm>
            <a:off x="703670" y="1991133"/>
            <a:ext cx="735965" cy="438784"/>
          </a:xfrm>
          <a:prstGeom prst="rect">
            <a:avLst/>
          </a:prstGeom>
        </p:spPr>
        <p:txBody>
          <a:bodyPr wrap="square" lIns="0" tIns="0" rIns="0" bIns="0" rtlCol="0" vert="horz">
            <a:noAutofit/>
          </a:bodyPr>
          <a:lstStyle/>
          <a:p>
            <a:pPr marL="12700">
              <a:lnSpc>
                <a:spcPct val="100000"/>
              </a:lnSpc>
            </a:pPr>
            <a:r>
              <a:rPr dirty="0" smtClean="0" sz="2800" spc="-30">
                <a:latin typeface="Microsoft YaHei"/>
                <a:cs typeface="Microsoft YaHei"/>
              </a:rPr>
              <a:t>普高</a:t>
            </a:r>
            <a:endParaRPr sz="2800">
              <a:latin typeface="Microsoft YaHei"/>
              <a:cs typeface="Microsoft YaHei"/>
            </a:endParaRPr>
          </a:p>
        </p:txBody>
      </p:sp>
      <p:sp>
        <p:nvSpPr>
          <p:cNvPr id="38" name="object 38"/>
          <p:cNvSpPr/>
          <p:nvPr/>
        </p:nvSpPr>
        <p:spPr>
          <a:xfrm>
            <a:off x="9287256" y="1905000"/>
            <a:ext cx="1560575" cy="797051"/>
          </a:xfrm>
          <a:prstGeom prst="rect">
            <a:avLst/>
          </a:prstGeom>
          <a:blipFill>
            <a:blip r:embed="rId14" cstate="print"/>
            <a:stretch>
              <a:fillRect/>
            </a:stretch>
          </a:blipFill>
        </p:spPr>
        <p:txBody>
          <a:bodyPr wrap="square" lIns="0" tIns="0" rIns="0" bIns="0" rtlCol="0">
            <a:noAutofit/>
          </a:bodyPr>
          <a:lstStyle/>
          <a:p/>
        </p:txBody>
      </p:sp>
      <p:sp>
        <p:nvSpPr>
          <p:cNvPr id="39" name="object 39"/>
          <p:cNvSpPr/>
          <p:nvPr/>
        </p:nvSpPr>
        <p:spPr>
          <a:xfrm>
            <a:off x="9456419" y="1883664"/>
            <a:ext cx="1391411" cy="751255"/>
          </a:xfrm>
          <a:prstGeom prst="rect">
            <a:avLst/>
          </a:prstGeom>
          <a:blipFill>
            <a:blip r:embed="rId15" cstate="print"/>
            <a:stretch>
              <a:fillRect/>
            </a:stretch>
          </a:blipFill>
        </p:spPr>
        <p:txBody>
          <a:bodyPr wrap="square" lIns="0" tIns="0" rIns="0" bIns="0" rtlCol="0">
            <a:noAutofit/>
          </a:bodyPr>
          <a:lstStyle/>
          <a:p/>
        </p:txBody>
      </p:sp>
      <p:sp>
        <p:nvSpPr>
          <p:cNvPr id="40" name="object 40"/>
          <p:cNvSpPr/>
          <p:nvPr/>
        </p:nvSpPr>
        <p:spPr>
          <a:xfrm>
            <a:off x="9456419" y="2615298"/>
            <a:ext cx="1222246" cy="100469"/>
          </a:xfrm>
          <a:prstGeom prst="rect">
            <a:avLst/>
          </a:prstGeom>
          <a:blipFill>
            <a:blip r:embed="rId16" cstate="print"/>
            <a:stretch>
              <a:fillRect/>
            </a:stretch>
          </a:blipFill>
        </p:spPr>
        <p:txBody>
          <a:bodyPr wrap="square" lIns="0" tIns="0" rIns="0" bIns="0" rtlCol="0">
            <a:noAutofit/>
          </a:bodyPr>
          <a:lstStyle/>
          <a:p/>
        </p:txBody>
      </p:sp>
      <p:sp>
        <p:nvSpPr>
          <p:cNvPr id="41" name="object 41"/>
          <p:cNvSpPr/>
          <p:nvPr/>
        </p:nvSpPr>
        <p:spPr>
          <a:xfrm>
            <a:off x="9729419" y="2505443"/>
            <a:ext cx="949247" cy="129476"/>
          </a:xfrm>
          <a:prstGeom prst="rect">
            <a:avLst/>
          </a:prstGeom>
          <a:blipFill>
            <a:blip r:embed="rId17" cstate="print"/>
            <a:stretch>
              <a:fillRect/>
            </a:stretch>
          </a:blipFill>
        </p:spPr>
        <p:txBody>
          <a:bodyPr wrap="square" lIns="0" tIns="0" rIns="0" bIns="0" rtlCol="0">
            <a:noAutofit/>
          </a:bodyPr>
          <a:lstStyle/>
          <a:p/>
        </p:txBody>
      </p:sp>
      <p:sp>
        <p:nvSpPr>
          <p:cNvPr id="42" name="object 42"/>
          <p:cNvSpPr/>
          <p:nvPr/>
        </p:nvSpPr>
        <p:spPr>
          <a:xfrm>
            <a:off x="9334500" y="1932432"/>
            <a:ext cx="1466088" cy="702334"/>
          </a:xfrm>
          <a:prstGeom prst="rect">
            <a:avLst/>
          </a:prstGeom>
          <a:blipFill>
            <a:blip r:embed="rId18" cstate="print"/>
            <a:stretch>
              <a:fillRect/>
            </a:stretch>
          </a:blipFill>
        </p:spPr>
        <p:txBody>
          <a:bodyPr wrap="square" lIns="0" tIns="0" rIns="0" bIns="0" rtlCol="0">
            <a:noAutofit/>
          </a:bodyPr>
          <a:lstStyle/>
          <a:p/>
        </p:txBody>
      </p:sp>
      <p:sp>
        <p:nvSpPr>
          <p:cNvPr id="43" name="object 43"/>
          <p:cNvSpPr/>
          <p:nvPr/>
        </p:nvSpPr>
        <p:spPr>
          <a:xfrm>
            <a:off x="9334500" y="1932432"/>
            <a:ext cx="1466088" cy="702334"/>
          </a:xfrm>
          <a:custGeom>
            <a:avLst/>
            <a:gdLst/>
            <a:ahLst/>
            <a:cxnLst/>
            <a:rect l="l" t="t" r="r" b="b"/>
            <a:pathLst>
              <a:path w="1466088" h="702334">
                <a:moveTo>
                  <a:pt x="0" y="0"/>
                </a:moveTo>
                <a:lnTo>
                  <a:pt x="1466088" y="0"/>
                </a:lnTo>
                <a:lnTo>
                  <a:pt x="1466088" y="570750"/>
                </a:lnTo>
                <a:lnTo>
                  <a:pt x="1361445" y="572311"/>
                </a:lnTo>
                <a:lnTo>
                  <a:pt x="1266700" y="576716"/>
                </a:lnTo>
                <a:lnTo>
                  <a:pt x="1180750" y="583544"/>
                </a:lnTo>
                <a:lnTo>
                  <a:pt x="1102498" y="592378"/>
                </a:lnTo>
                <a:lnTo>
                  <a:pt x="1030843" y="602798"/>
                </a:lnTo>
                <a:lnTo>
                  <a:pt x="964685" y="614386"/>
                </a:lnTo>
                <a:lnTo>
                  <a:pt x="902926" y="626723"/>
                </a:lnTo>
                <a:lnTo>
                  <a:pt x="844466" y="639389"/>
                </a:lnTo>
                <a:lnTo>
                  <a:pt x="788205" y="651967"/>
                </a:lnTo>
                <a:lnTo>
                  <a:pt x="733044" y="664036"/>
                </a:lnTo>
                <a:lnTo>
                  <a:pt x="677882" y="675180"/>
                </a:lnTo>
                <a:lnTo>
                  <a:pt x="621621" y="684977"/>
                </a:lnTo>
                <a:lnTo>
                  <a:pt x="563161" y="693010"/>
                </a:lnTo>
                <a:lnTo>
                  <a:pt x="501402" y="698860"/>
                </a:lnTo>
                <a:lnTo>
                  <a:pt x="435244" y="702108"/>
                </a:lnTo>
                <a:lnTo>
                  <a:pt x="363589" y="702334"/>
                </a:lnTo>
                <a:lnTo>
                  <a:pt x="285337" y="699121"/>
                </a:lnTo>
                <a:lnTo>
                  <a:pt x="199387" y="692049"/>
                </a:lnTo>
                <a:lnTo>
                  <a:pt x="104642" y="680700"/>
                </a:lnTo>
                <a:lnTo>
                  <a:pt x="0" y="664654"/>
                </a:lnTo>
                <a:lnTo>
                  <a:pt x="0" y="0"/>
                </a:lnTo>
                <a:close/>
              </a:path>
            </a:pathLst>
          </a:custGeom>
          <a:ln w="9144">
            <a:solidFill>
              <a:srgbClr val="92BB44"/>
            </a:solidFill>
          </a:ln>
        </p:spPr>
        <p:txBody>
          <a:bodyPr wrap="square" lIns="0" tIns="0" rIns="0" bIns="0" rtlCol="0">
            <a:noAutofit/>
          </a:bodyPr>
          <a:lstStyle/>
          <a:p/>
        </p:txBody>
      </p:sp>
      <p:sp>
        <p:nvSpPr>
          <p:cNvPr id="44" name="object 44"/>
          <p:cNvSpPr txBox="1"/>
          <p:nvPr/>
        </p:nvSpPr>
        <p:spPr>
          <a:xfrm>
            <a:off x="9700130" y="2000658"/>
            <a:ext cx="735965" cy="438784"/>
          </a:xfrm>
          <a:prstGeom prst="rect">
            <a:avLst/>
          </a:prstGeom>
        </p:spPr>
        <p:txBody>
          <a:bodyPr wrap="square" lIns="0" tIns="0" rIns="0" bIns="0" rtlCol="0" vert="horz">
            <a:noAutofit/>
          </a:bodyPr>
          <a:lstStyle/>
          <a:p>
            <a:pPr marL="12700">
              <a:lnSpc>
                <a:spcPct val="100000"/>
              </a:lnSpc>
            </a:pPr>
            <a:r>
              <a:rPr dirty="0" smtClean="0" sz="2800" spc="-30">
                <a:latin typeface="Microsoft YaHei"/>
                <a:cs typeface="Microsoft YaHei"/>
              </a:rPr>
              <a:t>單科</a:t>
            </a:r>
            <a:endParaRPr sz="2800">
              <a:latin typeface="Microsoft YaHei"/>
              <a:cs typeface="Microsoft YaHei"/>
            </a:endParaRPr>
          </a:p>
        </p:txBody>
      </p:sp>
      <p:sp>
        <p:nvSpPr>
          <p:cNvPr id="45" name="object 45"/>
          <p:cNvSpPr/>
          <p:nvPr/>
        </p:nvSpPr>
        <p:spPr>
          <a:xfrm>
            <a:off x="9162288" y="1940051"/>
            <a:ext cx="466344" cy="765048"/>
          </a:xfrm>
          <a:custGeom>
            <a:avLst/>
            <a:gdLst/>
            <a:ahLst/>
            <a:cxnLst/>
            <a:rect l="l" t="t" r="r" b="b"/>
            <a:pathLst>
              <a:path w="466344" h="765048">
                <a:moveTo>
                  <a:pt x="466344" y="0"/>
                </a:moveTo>
                <a:lnTo>
                  <a:pt x="0" y="0"/>
                </a:lnTo>
                <a:lnTo>
                  <a:pt x="0" y="612038"/>
                </a:lnTo>
                <a:lnTo>
                  <a:pt x="233172" y="765048"/>
                </a:lnTo>
                <a:lnTo>
                  <a:pt x="466344" y="612038"/>
                </a:lnTo>
                <a:lnTo>
                  <a:pt x="466344" y="0"/>
                </a:lnTo>
                <a:close/>
              </a:path>
            </a:pathLst>
          </a:custGeom>
          <a:solidFill>
            <a:srgbClr val="BF3420"/>
          </a:solidFill>
        </p:spPr>
        <p:txBody>
          <a:bodyPr wrap="square" lIns="0" tIns="0" rIns="0" bIns="0" rtlCol="0">
            <a:noAutofit/>
          </a:bodyPr>
          <a:lstStyle/>
          <a:p/>
        </p:txBody>
      </p:sp>
      <p:sp>
        <p:nvSpPr>
          <p:cNvPr id="46" name="object 46"/>
          <p:cNvSpPr txBox="1"/>
          <p:nvPr/>
        </p:nvSpPr>
        <p:spPr>
          <a:xfrm>
            <a:off x="9267816" y="1962711"/>
            <a:ext cx="254000" cy="561340"/>
          </a:xfrm>
          <a:prstGeom prst="rect">
            <a:avLst/>
          </a:prstGeom>
        </p:spPr>
        <p:txBody>
          <a:bodyPr wrap="square" lIns="0" tIns="0" rIns="0" bIns="0" rtlCol="0" vert="horz">
            <a:noAutofit/>
          </a:bodyPr>
          <a:lstStyle/>
          <a:p>
            <a:pPr marL="12700" marR="12700">
              <a:lnSpc>
                <a:spcPct val="100000"/>
              </a:lnSpc>
            </a:pPr>
            <a:r>
              <a:rPr dirty="0" smtClean="0" sz="1800">
                <a:solidFill>
                  <a:srgbClr val="FFFFFF"/>
                </a:solidFill>
                <a:latin typeface="Microsoft YaHei"/>
                <a:cs typeface="Microsoft YaHei"/>
              </a:rPr>
              <a:t>新</a:t>
            </a:r>
            <a:r>
              <a:rPr dirty="0" smtClean="0" sz="1800">
                <a:solidFill>
                  <a:srgbClr val="FFFFFF"/>
                </a:solidFill>
                <a:latin typeface="Times New Roman"/>
                <a:cs typeface="Times New Roman"/>
              </a:rPr>
              <a:t> </a:t>
            </a:r>
            <a:r>
              <a:rPr dirty="0" smtClean="0" sz="1800">
                <a:solidFill>
                  <a:srgbClr val="FFFFFF"/>
                </a:solidFill>
                <a:latin typeface="Microsoft YaHei"/>
                <a:cs typeface="Microsoft YaHei"/>
              </a:rPr>
              <a:t>增</a:t>
            </a:r>
            <a:endParaRPr sz="1800">
              <a:latin typeface="Microsoft YaHei"/>
              <a:cs typeface="Microsoft YaHei"/>
            </a:endParaRPr>
          </a:p>
        </p:txBody>
      </p:sp>
      <p:sp>
        <p:nvSpPr>
          <p:cNvPr id="47" name="object 47"/>
          <p:cNvSpPr/>
          <p:nvPr/>
        </p:nvSpPr>
        <p:spPr>
          <a:xfrm>
            <a:off x="16421" y="16423"/>
            <a:ext cx="221157" cy="221157"/>
          </a:xfrm>
          <a:custGeom>
            <a:avLst/>
            <a:gdLst/>
            <a:ahLst/>
            <a:cxnLst/>
            <a:rect l="l" t="t" r="r" b="b"/>
            <a:pathLst>
              <a:path w="221157" h="221157">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157" h="221157">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157" h="221157">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7F00"/>
          </a:solidFill>
        </p:spPr>
        <p:txBody>
          <a:bodyPr wrap="square" lIns="0" tIns="0" rIns="0" bIns="0" rtlCol="0">
            <a:noAutofit/>
          </a:bodyPr>
          <a:lstStyle/>
          <a:p/>
        </p:txBody>
      </p:sp>
      <p:sp>
        <p:nvSpPr>
          <p:cNvPr id="48" name="object 48"/>
          <p:cNvSpPr/>
          <p:nvPr/>
        </p:nvSpPr>
        <p:spPr>
          <a:xfrm>
            <a:off x="41216" y="54114"/>
            <a:ext cx="170590" cy="145848"/>
          </a:xfrm>
          <a:custGeom>
            <a:avLst/>
            <a:gdLst/>
            <a:ahLst/>
            <a:cxnLst/>
            <a:rect l="l" t="t" r="r" b="b"/>
            <a:pathLst>
              <a:path w="170590" h="145848">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noAutofit/>
          </a:bodyPr>
          <a:lstStyle/>
          <a:p/>
        </p:txBody>
      </p:sp>
      <p:sp>
        <p:nvSpPr>
          <p:cNvPr id="49" name="object 49"/>
          <p:cNvSpPr/>
          <p:nvPr/>
        </p:nvSpPr>
        <p:spPr>
          <a:xfrm>
            <a:off x="16421" y="16423"/>
            <a:ext cx="221157" cy="221157"/>
          </a:xfrm>
          <a:custGeom>
            <a:avLst/>
            <a:gdLst/>
            <a:ahLst/>
            <a:cxnLst/>
            <a:rect l="l" t="t" r="r" b="b"/>
            <a:pathLst>
              <a:path w="221157" h="221157">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noAutofit/>
          </a:bodyPr>
          <a:lstStyle/>
          <a:p/>
        </p:txBody>
      </p:sp>
      <p:sp>
        <p:nvSpPr>
          <p:cNvPr id="50" name="object 50"/>
          <p:cNvSpPr txBox="1"/>
          <p:nvPr/>
        </p:nvSpPr>
        <p:spPr>
          <a:xfrm>
            <a:off x="10261600" y="63500"/>
            <a:ext cx="1930400" cy="1219200"/>
          </a:xfrm>
          <a:prstGeom prst="rect">
            <a:avLst/>
          </a:prstGeom>
          <a:ln w="3175">
            <a:solidFill>
              <a:srgbClr val="000000"/>
            </a:solidFill>
          </a:ln>
        </p:spPr>
        <p:txBody>
          <a:bodyPr wrap="square" lIns="0" tIns="0" rIns="0" bIns="0" rtlCol="0" vert="horz">
            <a:noAutofit/>
          </a:bodyPr>
          <a:lstStyle/>
          <a:p>
            <a:pPr marL="25400">
              <a:lnSpc>
                <a:spcPct val="100000"/>
              </a:lnSpc>
            </a:pPr>
            <a:r>
              <a:rPr dirty="0" smtClean="0" sz="800" spc="-290" b="1" i="1">
                <a:latin typeface="Meiryo"/>
                <a:cs typeface="Meiryo"/>
              </a:rPr>
              <a:t>簡報者</a:t>
            </a:r>
            <a:endParaRPr sz="800">
              <a:latin typeface="Meiryo"/>
              <a:cs typeface="Meiryo"/>
            </a:endParaRPr>
          </a:p>
          <a:p>
            <a:pPr marL="25400">
              <a:lnSpc>
                <a:spcPct val="100000"/>
              </a:lnSpc>
              <a:spcBef>
                <a:spcPts val="40"/>
              </a:spcBef>
            </a:pPr>
            <a:r>
              <a:rPr dirty="0" smtClean="0" sz="800" i="1">
                <a:latin typeface="Arial"/>
                <a:cs typeface="Arial"/>
              </a:rPr>
              <a:t>2019-07-12 07:00:43</a:t>
            </a:r>
            <a:endParaRPr sz="800">
              <a:latin typeface="Arial"/>
              <a:cs typeface="Arial"/>
            </a:endParaRPr>
          </a:p>
          <a:p>
            <a:pPr marL="25400">
              <a:lnSpc>
                <a:spcPct val="100000"/>
              </a:lnSpc>
              <a:spcBef>
                <a:spcPts val="40"/>
              </a:spcBef>
            </a:pPr>
            <a:r>
              <a:rPr dirty="0" smtClean="0" sz="1000">
                <a:latin typeface="Arial"/>
                <a:cs typeface="Arial"/>
              </a:rPr>
              <a:t>--------------------------------------------</a:t>
            </a:r>
            <a:endParaRPr sz="1000">
              <a:latin typeface="Arial"/>
              <a:cs typeface="Arial"/>
            </a:endParaRPr>
          </a:p>
          <a:p>
            <a:pPr marL="25400">
              <a:lnSpc>
                <a:spcPct val="100000"/>
              </a:lnSpc>
            </a:pPr>
            <a:r>
              <a:rPr dirty="0" smtClean="0" sz="1000" spc="50">
                <a:latin typeface="Arial"/>
                <a:cs typeface="Arial"/>
              </a:rPr>
              <a:t>一、普高新舊課綱比較：</a:t>
            </a:r>
            <a:endParaRPr sz="1000">
              <a:latin typeface="Arial"/>
              <a:cs typeface="Arial"/>
            </a:endParaRPr>
          </a:p>
          <a:p>
            <a:pPr marL="25400" marR="25400">
              <a:lnSpc>
                <a:spcPct val="100000"/>
              </a:lnSpc>
            </a:pPr>
            <a:r>
              <a:rPr dirty="0" smtClean="0" sz="1000" spc="165">
                <a:latin typeface="Arial"/>
                <a:cs typeface="Arial"/>
              </a:rPr>
              <a:t>     1.部定必修138學分調降為118學分，總學分數198調降為180學分，校訂選修60調整為54-58學分。</a:t>
            </a:r>
            <a:endParaRPr sz="1000">
              <a:latin typeface="Arial"/>
              <a:cs typeface="Arial"/>
            </a:endParaRPr>
          </a:p>
          <a:p>
            <a:pPr marL="25400" marR="25400">
              <a:lnSpc>
                <a:spcPct val="100000"/>
              </a:lnSpc>
            </a:pPr>
            <a:r>
              <a:rPr dirty="0" smtClean="0" sz="1000" spc="135">
                <a:latin typeface="Arial"/>
                <a:cs typeface="Arial"/>
              </a:rPr>
              <a:t>     2.增加校訂必修4-8學分。      3.增加選修課程包括加深加廣、補強性及多元選修(至少6學分)課程，由學生自主選修。</a:t>
            </a:r>
            <a:endParaRPr sz="1000">
              <a:latin typeface="Arial"/>
              <a:cs typeface="Arial"/>
            </a:endParaRPr>
          </a:p>
          <a:p>
            <a:pPr marL="25400" marR="25400">
              <a:lnSpc>
                <a:spcPct val="100000"/>
              </a:lnSpc>
            </a:pPr>
            <a:r>
              <a:rPr dirty="0" smtClean="0" sz="1000" spc="50">
                <a:latin typeface="Arial"/>
                <a:cs typeface="Arial"/>
              </a:rPr>
              <a:t>     4.新增彈性學習時間12-18節。</a:t>
            </a:r>
            <a:r>
              <a:rPr dirty="0" smtClean="0" sz="1000" spc="20">
                <a:latin typeface="Arial"/>
                <a:cs typeface="Arial"/>
              </a:rPr>
              <a:t> </a:t>
            </a:r>
            <a:r>
              <a:rPr dirty="0" smtClean="0" sz="1000" spc="100">
                <a:latin typeface="Arial"/>
                <a:cs typeface="Arial"/>
              </a:rPr>
              <a:t>二、技高新舊課綱比較：</a:t>
            </a:r>
            <a:endParaRPr sz="1000">
              <a:latin typeface="Arial"/>
              <a:cs typeface="Arial"/>
            </a:endParaRPr>
          </a:p>
          <a:p>
            <a:pPr marL="25400" marR="25400">
              <a:lnSpc>
                <a:spcPct val="100000"/>
              </a:lnSpc>
            </a:pPr>
            <a:r>
              <a:rPr dirty="0" smtClean="0" sz="1000" spc="140">
                <a:latin typeface="Arial"/>
                <a:cs typeface="Arial"/>
              </a:rPr>
              <a:t>     1.調高部定必修專業及實習科目合計由15-30學分調高為45~60學分(調高部定必修實習科目15-30學分)。</a:t>
            </a:r>
            <a:endParaRPr sz="1000">
              <a:latin typeface="Arial"/>
              <a:cs typeface="Arial"/>
            </a:endParaRPr>
          </a:p>
          <a:p>
            <a:pPr marL="25400" marR="25400">
              <a:lnSpc>
                <a:spcPct val="100000"/>
              </a:lnSpc>
            </a:pPr>
            <a:r>
              <a:rPr dirty="0" smtClean="0" sz="1000" spc="130">
                <a:latin typeface="Arial"/>
                <a:cs typeface="Arial"/>
              </a:rPr>
              <a:t>     2.新增部定「技能領域」實習科目，既為調高之部定必修實習科目15-30學分。      3.增加校訂選修課程多元選修方式：同科單班、同科跨班、同群跨科、同校跨群及跨校選修，由學生自主選修。</a:t>
            </a:r>
            <a:endParaRPr sz="1000">
              <a:latin typeface="Arial"/>
              <a:cs typeface="Arial"/>
            </a:endParaRPr>
          </a:p>
          <a:p>
            <a:pPr marL="25400" marR="25400">
              <a:lnSpc>
                <a:spcPct val="100000"/>
              </a:lnSpc>
            </a:pPr>
            <a:r>
              <a:rPr dirty="0" smtClean="0" sz="1000" spc="50">
                <a:latin typeface="Arial"/>
                <a:cs typeface="Arial"/>
              </a:rPr>
              <a:t>     4.彈性學習時間0-8節增加為6-12節。</a:t>
            </a:r>
            <a:r>
              <a:rPr dirty="0" smtClean="0" sz="1000" spc="20">
                <a:latin typeface="Arial"/>
                <a:cs typeface="Arial"/>
              </a:rPr>
              <a:t> </a:t>
            </a:r>
            <a:r>
              <a:rPr dirty="0" smtClean="0" sz="1000" spc="60">
                <a:latin typeface="Arial"/>
                <a:cs typeface="Arial"/>
              </a:rPr>
              <a:t>三、綜高新舊課綱比較：</a:t>
            </a:r>
            <a:endParaRPr sz="1000">
              <a:latin typeface="Arial"/>
              <a:cs typeface="Arial"/>
            </a:endParaRPr>
          </a:p>
          <a:p>
            <a:pPr marL="25400" marR="25400">
              <a:lnSpc>
                <a:spcPct val="100000"/>
              </a:lnSpc>
            </a:pPr>
            <a:r>
              <a:rPr dirty="0" smtClean="0" sz="1000" spc="145">
                <a:latin typeface="Arial"/>
                <a:cs typeface="Arial"/>
              </a:rPr>
              <a:t>     1.部定必修54學分調降為48學分，總學分數180-198調降為180學分，校訂選修110-144調整為120-128學分。</a:t>
            </a:r>
            <a:endParaRPr sz="1000">
              <a:latin typeface="Arial"/>
              <a:cs typeface="Arial"/>
            </a:endParaRPr>
          </a:p>
          <a:p>
            <a:pPr marL="25400" marR="25400">
              <a:lnSpc>
                <a:spcPct val="100000"/>
              </a:lnSpc>
            </a:pPr>
            <a:r>
              <a:rPr dirty="0" smtClean="0" sz="1000" spc="130">
                <a:latin typeface="Arial"/>
                <a:cs typeface="Arial"/>
              </a:rPr>
              <a:t>     2.校訂必修0-16學分增加為4-12學分。      3.增加選修課程類型：跨班、跨學程及跨年級，由學生自主選修。</a:t>
            </a:r>
            <a:endParaRPr sz="1000">
              <a:latin typeface="Arial"/>
              <a:cs typeface="Arial"/>
            </a:endParaRPr>
          </a:p>
          <a:p>
            <a:pPr marL="25400" marR="25400">
              <a:lnSpc>
                <a:spcPct val="100000"/>
              </a:lnSpc>
            </a:pPr>
            <a:r>
              <a:rPr dirty="0" smtClean="0" sz="1000" spc="50">
                <a:latin typeface="Arial"/>
                <a:cs typeface="Arial"/>
              </a:rPr>
              <a:t>     4.新增彈性學習時間12-18節。</a:t>
            </a:r>
            <a:endParaRPr sz="1000">
              <a:latin typeface="Arial"/>
              <a:cs typeface="Arial"/>
            </a:endParaRPr>
          </a:p>
          <a:p>
            <a:pPr marL="25400" marR="25400">
              <a:lnSpc>
                <a:spcPts val="8000"/>
              </a:lnSpc>
            </a:pPr>
            <a:r>
              <a:rPr dirty="0" smtClean="0" sz="1000" spc="175">
                <a:latin typeface="Arial"/>
                <a:cs typeface="Arial"/>
              </a:rPr>
              <a:t>四、單科型高級中等學校課程綱要：提供特定學科領域為主課程，協助學習性向明顯之學生持續開 發潛能，奠定特定學科知能拓展與深化之基礎。</a:t>
            </a:r>
            <a:endParaRPr sz="1000">
              <a:latin typeface="Arial"/>
              <a:cs typeface="Arial"/>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63571" y="199660"/>
            <a:ext cx="144780"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8</a:t>
            </a:r>
            <a:endParaRPr sz="1400">
              <a:latin typeface="Arial Black"/>
              <a:cs typeface="Arial Black"/>
            </a:endParaRPr>
          </a:p>
        </p:txBody>
      </p:sp>
      <p:sp>
        <p:nvSpPr>
          <p:cNvPr id="3" name="object 3"/>
          <p:cNvSpPr/>
          <p:nvPr/>
        </p:nvSpPr>
        <p:spPr>
          <a:xfrm>
            <a:off x="481584" y="4692396"/>
            <a:ext cx="3729227" cy="2007107"/>
          </a:xfrm>
          <a:prstGeom prst="rect">
            <a:avLst/>
          </a:prstGeom>
          <a:blipFill>
            <a:blip r:embed="rId2" cstate="print"/>
            <a:stretch>
              <a:fillRect/>
            </a:stretch>
          </a:blipFill>
        </p:spPr>
        <p:txBody>
          <a:bodyPr wrap="square" lIns="0" tIns="0" rIns="0" bIns="0" rtlCol="0">
            <a:noAutofit/>
          </a:bodyPr>
          <a:lstStyle/>
          <a:p/>
        </p:txBody>
      </p:sp>
      <p:sp>
        <p:nvSpPr>
          <p:cNvPr id="4" name="object 4"/>
          <p:cNvSpPr/>
          <p:nvPr/>
        </p:nvSpPr>
        <p:spPr>
          <a:xfrm>
            <a:off x="528827" y="4716779"/>
            <a:ext cx="3634740" cy="1912620"/>
          </a:xfrm>
          <a:prstGeom prst="rect">
            <a:avLst/>
          </a:prstGeom>
          <a:blipFill>
            <a:blip r:embed="rId3" cstate="print"/>
            <a:stretch>
              <a:fillRect/>
            </a:stretch>
          </a:blipFill>
        </p:spPr>
        <p:txBody>
          <a:bodyPr wrap="square" lIns="0" tIns="0" rIns="0" bIns="0" rtlCol="0">
            <a:noAutofit/>
          </a:bodyPr>
          <a:lstStyle/>
          <a:p/>
        </p:txBody>
      </p:sp>
      <p:sp>
        <p:nvSpPr>
          <p:cNvPr id="5" name="object 5"/>
          <p:cNvSpPr/>
          <p:nvPr/>
        </p:nvSpPr>
        <p:spPr>
          <a:xfrm>
            <a:off x="528827" y="4716779"/>
            <a:ext cx="3634740" cy="1912620"/>
          </a:xfrm>
          <a:custGeom>
            <a:avLst/>
            <a:gdLst/>
            <a:ahLst/>
            <a:cxnLst/>
            <a:rect l="l" t="t" r="r" b="b"/>
            <a:pathLst>
              <a:path w="3634740" h="1912620">
                <a:moveTo>
                  <a:pt x="0" y="0"/>
                </a:moveTo>
                <a:lnTo>
                  <a:pt x="3634740" y="0"/>
                </a:lnTo>
                <a:lnTo>
                  <a:pt x="3634740" y="1912620"/>
                </a:lnTo>
                <a:lnTo>
                  <a:pt x="0" y="1912620"/>
                </a:lnTo>
                <a:lnTo>
                  <a:pt x="0" y="0"/>
                </a:lnTo>
                <a:close/>
              </a:path>
            </a:pathLst>
          </a:custGeom>
          <a:ln w="9144">
            <a:solidFill>
              <a:srgbClr val="BF301B"/>
            </a:solidFill>
          </a:ln>
        </p:spPr>
        <p:txBody>
          <a:bodyPr wrap="square" lIns="0" tIns="0" rIns="0" bIns="0" rtlCol="0">
            <a:noAutofit/>
          </a:bodyPr>
          <a:lstStyle/>
          <a:p/>
        </p:txBody>
      </p:sp>
      <p:sp>
        <p:nvSpPr>
          <p:cNvPr id="6" name="object 6"/>
          <p:cNvSpPr/>
          <p:nvPr/>
        </p:nvSpPr>
        <p:spPr>
          <a:xfrm>
            <a:off x="469392" y="2176272"/>
            <a:ext cx="3741419" cy="2176271"/>
          </a:xfrm>
          <a:prstGeom prst="rect">
            <a:avLst/>
          </a:prstGeom>
          <a:blipFill>
            <a:blip r:embed="rId4" cstate="print"/>
            <a:stretch>
              <a:fillRect/>
            </a:stretch>
          </a:blipFill>
        </p:spPr>
        <p:txBody>
          <a:bodyPr wrap="square" lIns="0" tIns="0" rIns="0" bIns="0" rtlCol="0">
            <a:noAutofit/>
          </a:bodyPr>
          <a:lstStyle/>
          <a:p/>
        </p:txBody>
      </p:sp>
      <p:sp>
        <p:nvSpPr>
          <p:cNvPr id="7" name="object 7"/>
          <p:cNvSpPr/>
          <p:nvPr/>
        </p:nvSpPr>
        <p:spPr>
          <a:xfrm>
            <a:off x="516636" y="2200655"/>
            <a:ext cx="3646932" cy="2081783"/>
          </a:xfrm>
          <a:prstGeom prst="rect">
            <a:avLst/>
          </a:prstGeom>
          <a:blipFill>
            <a:blip r:embed="rId5" cstate="print"/>
            <a:stretch>
              <a:fillRect/>
            </a:stretch>
          </a:blipFill>
        </p:spPr>
        <p:txBody>
          <a:bodyPr wrap="square" lIns="0" tIns="0" rIns="0" bIns="0" rtlCol="0">
            <a:noAutofit/>
          </a:bodyPr>
          <a:lstStyle/>
          <a:p/>
        </p:txBody>
      </p:sp>
      <p:sp>
        <p:nvSpPr>
          <p:cNvPr id="8" name="object 8"/>
          <p:cNvSpPr/>
          <p:nvPr/>
        </p:nvSpPr>
        <p:spPr>
          <a:xfrm>
            <a:off x="516636" y="2200655"/>
            <a:ext cx="3646932" cy="2081783"/>
          </a:xfrm>
          <a:custGeom>
            <a:avLst/>
            <a:gdLst/>
            <a:ahLst/>
            <a:cxnLst/>
            <a:rect l="l" t="t" r="r" b="b"/>
            <a:pathLst>
              <a:path w="3646932" h="2081783">
                <a:moveTo>
                  <a:pt x="0" y="0"/>
                </a:moveTo>
                <a:lnTo>
                  <a:pt x="3646932" y="0"/>
                </a:lnTo>
                <a:lnTo>
                  <a:pt x="3646932" y="2081783"/>
                </a:lnTo>
                <a:lnTo>
                  <a:pt x="0" y="2081783"/>
                </a:lnTo>
                <a:lnTo>
                  <a:pt x="0" y="0"/>
                </a:lnTo>
                <a:close/>
              </a:path>
            </a:pathLst>
          </a:custGeom>
          <a:ln w="9144">
            <a:solidFill>
              <a:srgbClr val="F69240"/>
            </a:solidFill>
          </a:ln>
        </p:spPr>
        <p:txBody>
          <a:bodyPr wrap="square" lIns="0" tIns="0" rIns="0" bIns="0" rtlCol="0">
            <a:noAutofit/>
          </a:bodyPr>
          <a:lstStyle/>
          <a:p/>
        </p:txBody>
      </p:sp>
      <p:sp>
        <p:nvSpPr>
          <p:cNvPr id="9" name="object 9"/>
          <p:cNvSpPr/>
          <p:nvPr/>
        </p:nvSpPr>
        <p:spPr>
          <a:xfrm>
            <a:off x="621792" y="2308860"/>
            <a:ext cx="3404615" cy="909827"/>
          </a:xfrm>
          <a:prstGeom prst="rect">
            <a:avLst/>
          </a:prstGeom>
          <a:blipFill>
            <a:blip r:embed="rId6" cstate="print"/>
            <a:stretch>
              <a:fillRect/>
            </a:stretch>
          </a:blipFill>
        </p:spPr>
        <p:txBody>
          <a:bodyPr wrap="square" lIns="0" tIns="0" rIns="0" bIns="0" rtlCol="0">
            <a:noAutofit/>
          </a:bodyPr>
          <a:lstStyle/>
          <a:p/>
        </p:txBody>
      </p:sp>
      <p:sp>
        <p:nvSpPr>
          <p:cNvPr id="10" name="object 10"/>
          <p:cNvSpPr/>
          <p:nvPr/>
        </p:nvSpPr>
        <p:spPr>
          <a:xfrm>
            <a:off x="1030224" y="3137395"/>
            <a:ext cx="2584703" cy="34048"/>
          </a:xfrm>
          <a:prstGeom prst="rect">
            <a:avLst/>
          </a:prstGeom>
          <a:blipFill>
            <a:blip r:embed="rId7" cstate="print"/>
            <a:stretch>
              <a:fillRect/>
            </a:stretch>
          </a:blipFill>
        </p:spPr>
        <p:txBody>
          <a:bodyPr wrap="square" lIns="0" tIns="0" rIns="0" bIns="0" rtlCol="0">
            <a:noAutofit/>
          </a:bodyPr>
          <a:lstStyle/>
          <a:p/>
        </p:txBody>
      </p:sp>
      <p:sp>
        <p:nvSpPr>
          <p:cNvPr id="11" name="object 11"/>
          <p:cNvSpPr/>
          <p:nvPr/>
        </p:nvSpPr>
        <p:spPr>
          <a:xfrm>
            <a:off x="683513" y="2350773"/>
            <a:ext cx="3281172" cy="786384"/>
          </a:xfrm>
          <a:custGeom>
            <a:avLst/>
            <a:gdLst/>
            <a:ahLst/>
            <a:cxnLst/>
            <a:rect l="l" t="t" r="r" b="b"/>
            <a:pathLst>
              <a:path w="3281172" h="786384">
                <a:moveTo>
                  <a:pt x="3150108" y="0"/>
                </a:moveTo>
                <a:lnTo>
                  <a:pt x="122287" y="289"/>
                </a:lnTo>
                <a:lnTo>
                  <a:pt x="80748" y="10006"/>
                </a:lnTo>
                <a:lnTo>
                  <a:pt x="45488" y="31791"/>
                </a:lnTo>
                <a:lnTo>
                  <a:pt x="18854" y="63300"/>
                </a:lnTo>
                <a:lnTo>
                  <a:pt x="3190" y="102192"/>
                </a:lnTo>
                <a:lnTo>
                  <a:pt x="0" y="131063"/>
                </a:lnTo>
                <a:lnTo>
                  <a:pt x="289" y="664094"/>
                </a:lnTo>
                <a:lnTo>
                  <a:pt x="10011" y="705637"/>
                </a:lnTo>
                <a:lnTo>
                  <a:pt x="31799" y="740897"/>
                </a:lnTo>
                <a:lnTo>
                  <a:pt x="63309" y="767530"/>
                </a:lnTo>
                <a:lnTo>
                  <a:pt x="102197" y="783193"/>
                </a:lnTo>
                <a:lnTo>
                  <a:pt x="131064" y="786383"/>
                </a:lnTo>
                <a:lnTo>
                  <a:pt x="3158894" y="786094"/>
                </a:lnTo>
                <a:lnTo>
                  <a:pt x="3200430" y="776372"/>
                </a:lnTo>
                <a:lnTo>
                  <a:pt x="3235687" y="754583"/>
                </a:lnTo>
                <a:lnTo>
                  <a:pt x="3262319" y="723071"/>
                </a:lnTo>
                <a:lnTo>
                  <a:pt x="3277981" y="684178"/>
                </a:lnTo>
                <a:lnTo>
                  <a:pt x="3281172" y="655307"/>
                </a:lnTo>
                <a:lnTo>
                  <a:pt x="3280882" y="122286"/>
                </a:lnTo>
                <a:lnTo>
                  <a:pt x="3271163" y="80742"/>
                </a:lnTo>
                <a:lnTo>
                  <a:pt x="3249376" y="45483"/>
                </a:lnTo>
                <a:lnTo>
                  <a:pt x="3217865" y="18851"/>
                </a:lnTo>
                <a:lnTo>
                  <a:pt x="3178975" y="3189"/>
                </a:lnTo>
                <a:lnTo>
                  <a:pt x="3150108" y="0"/>
                </a:lnTo>
                <a:close/>
              </a:path>
            </a:pathLst>
          </a:custGeom>
          <a:solidFill>
            <a:srgbClr val="BF3420"/>
          </a:solidFill>
        </p:spPr>
        <p:txBody>
          <a:bodyPr wrap="square" lIns="0" tIns="0" rIns="0" bIns="0" rtlCol="0">
            <a:noAutofit/>
          </a:bodyPr>
          <a:lstStyle/>
          <a:p/>
        </p:txBody>
      </p:sp>
      <p:sp>
        <p:nvSpPr>
          <p:cNvPr id="12" name="object 12"/>
          <p:cNvSpPr/>
          <p:nvPr/>
        </p:nvSpPr>
        <p:spPr>
          <a:xfrm>
            <a:off x="683513" y="2350773"/>
            <a:ext cx="3281172" cy="786384"/>
          </a:xfrm>
          <a:custGeom>
            <a:avLst/>
            <a:gdLst/>
            <a:ahLst/>
            <a:cxnLst/>
            <a:rect l="l" t="t" r="r" b="b"/>
            <a:pathLst>
              <a:path w="3281172" h="786384">
                <a:moveTo>
                  <a:pt x="0" y="131063"/>
                </a:moveTo>
                <a:lnTo>
                  <a:pt x="7048" y="88552"/>
                </a:lnTo>
                <a:lnTo>
                  <a:pt x="26629" y="51861"/>
                </a:lnTo>
                <a:lnTo>
                  <a:pt x="56399" y="23333"/>
                </a:lnTo>
                <a:lnTo>
                  <a:pt x="94012" y="5310"/>
                </a:lnTo>
                <a:lnTo>
                  <a:pt x="3150108" y="0"/>
                </a:lnTo>
                <a:lnTo>
                  <a:pt x="3164778" y="811"/>
                </a:lnTo>
                <a:lnTo>
                  <a:pt x="3205606" y="12296"/>
                </a:lnTo>
                <a:lnTo>
                  <a:pt x="3239837" y="35532"/>
                </a:lnTo>
                <a:lnTo>
                  <a:pt x="3265126" y="68175"/>
                </a:lnTo>
                <a:lnTo>
                  <a:pt x="3279128" y="107884"/>
                </a:lnTo>
                <a:lnTo>
                  <a:pt x="3281172" y="655307"/>
                </a:lnTo>
                <a:lnTo>
                  <a:pt x="3280359" y="669979"/>
                </a:lnTo>
                <a:lnTo>
                  <a:pt x="3268874" y="710811"/>
                </a:lnTo>
                <a:lnTo>
                  <a:pt x="3245638" y="745044"/>
                </a:lnTo>
                <a:lnTo>
                  <a:pt x="3212996" y="770334"/>
                </a:lnTo>
                <a:lnTo>
                  <a:pt x="3173292" y="784339"/>
                </a:lnTo>
                <a:lnTo>
                  <a:pt x="131064" y="786383"/>
                </a:lnTo>
                <a:lnTo>
                  <a:pt x="116394" y="785571"/>
                </a:lnTo>
                <a:lnTo>
                  <a:pt x="75568" y="774086"/>
                </a:lnTo>
                <a:lnTo>
                  <a:pt x="41337" y="750849"/>
                </a:lnTo>
                <a:lnTo>
                  <a:pt x="16048" y="718204"/>
                </a:lnTo>
                <a:lnTo>
                  <a:pt x="2044" y="678495"/>
                </a:lnTo>
                <a:lnTo>
                  <a:pt x="0" y="131063"/>
                </a:lnTo>
                <a:close/>
              </a:path>
            </a:pathLst>
          </a:custGeom>
          <a:ln w="38100">
            <a:solidFill>
              <a:srgbClr val="FFFFFF"/>
            </a:solidFill>
          </a:ln>
        </p:spPr>
        <p:txBody>
          <a:bodyPr wrap="square" lIns="0" tIns="0" rIns="0" bIns="0" rtlCol="0">
            <a:noAutofit/>
          </a:bodyPr>
          <a:lstStyle/>
          <a:p/>
        </p:txBody>
      </p:sp>
      <p:sp>
        <p:nvSpPr>
          <p:cNvPr id="13" name="object 13"/>
          <p:cNvSpPr/>
          <p:nvPr/>
        </p:nvSpPr>
        <p:spPr>
          <a:xfrm>
            <a:off x="621792" y="3200400"/>
            <a:ext cx="3433571" cy="1046987"/>
          </a:xfrm>
          <a:prstGeom prst="rect">
            <a:avLst/>
          </a:prstGeom>
          <a:blipFill>
            <a:blip r:embed="rId8" cstate="print"/>
            <a:stretch>
              <a:fillRect/>
            </a:stretch>
          </a:blipFill>
        </p:spPr>
        <p:txBody>
          <a:bodyPr wrap="square" lIns="0" tIns="0" rIns="0" bIns="0" rtlCol="0">
            <a:noAutofit/>
          </a:bodyPr>
          <a:lstStyle/>
          <a:p/>
        </p:txBody>
      </p:sp>
      <p:sp>
        <p:nvSpPr>
          <p:cNvPr id="14" name="object 14"/>
          <p:cNvSpPr/>
          <p:nvPr/>
        </p:nvSpPr>
        <p:spPr>
          <a:xfrm>
            <a:off x="586740" y="3204972"/>
            <a:ext cx="3499103" cy="1092707"/>
          </a:xfrm>
          <a:prstGeom prst="rect">
            <a:avLst/>
          </a:prstGeom>
          <a:blipFill>
            <a:blip r:embed="rId9" cstate="print"/>
            <a:stretch>
              <a:fillRect/>
            </a:stretch>
          </a:blipFill>
        </p:spPr>
        <p:txBody>
          <a:bodyPr wrap="square" lIns="0" tIns="0" rIns="0" bIns="0" rtlCol="0">
            <a:noAutofit/>
          </a:bodyPr>
          <a:lstStyle/>
          <a:p/>
        </p:txBody>
      </p:sp>
      <p:sp>
        <p:nvSpPr>
          <p:cNvPr id="15" name="object 15"/>
          <p:cNvSpPr/>
          <p:nvPr/>
        </p:nvSpPr>
        <p:spPr>
          <a:xfrm>
            <a:off x="837311" y="3242055"/>
            <a:ext cx="3248532" cy="923683"/>
          </a:xfrm>
          <a:prstGeom prst="rect">
            <a:avLst/>
          </a:prstGeom>
          <a:blipFill>
            <a:blip r:embed="rId10" cstate="print"/>
            <a:stretch>
              <a:fillRect/>
            </a:stretch>
          </a:blipFill>
        </p:spPr>
        <p:txBody>
          <a:bodyPr wrap="square" lIns="0" tIns="0" rIns="0" bIns="0" rtlCol="0">
            <a:noAutofit/>
          </a:bodyPr>
          <a:lstStyle/>
          <a:p/>
        </p:txBody>
      </p:sp>
      <p:sp>
        <p:nvSpPr>
          <p:cNvPr id="16" name="object 16"/>
          <p:cNvSpPr/>
          <p:nvPr/>
        </p:nvSpPr>
        <p:spPr>
          <a:xfrm>
            <a:off x="683527" y="3242312"/>
            <a:ext cx="3310100" cy="923544"/>
          </a:xfrm>
          <a:custGeom>
            <a:avLst/>
            <a:gdLst/>
            <a:ahLst/>
            <a:cxnLst/>
            <a:rect l="l" t="t" r="r" b="b"/>
            <a:pathLst>
              <a:path w="3310100" h="923544">
                <a:moveTo>
                  <a:pt x="3156190" y="0"/>
                </a:moveTo>
                <a:lnTo>
                  <a:pt x="151826" y="13"/>
                </a:lnTo>
                <a:lnTo>
                  <a:pt x="109130" y="6614"/>
                </a:lnTo>
                <a:lnTo>
                  <a:pt x="71172" y="24102"/>
                </a:lnTo>
                <a:lnTo>
                  <a:pt x="39651" y="50780"/>
                </a:lnTo>
                <a:lnTo>
                  <a:pt x="16267" y="84947"/>
                </a:lnTo>
                <a:lnTo>
                  <a:pt x="2716" y="124906"/>
                </a:lnTo>
                <a:lnTo>
                  <a:pt x="0" y="771703"/>
                </a:lnTo>
                <a:lnTo>
                  <a:pt x="885" y="786355"/>
                </a:lnTo>
                <a:lnTo>
                  <a:pt x="11304" y="827657"/>
                </a:lnTo>
                <a:lnTo>
                  <a:pt x="32044" y="863658"/>
                </a:lnTo>
                <a:lnTo>
                  <a:pt x="61407" y="892657"/>
                </a:lnTo>
                <a:lnTo>
                  <a:pt x="97693" y="912954"/>
                </a:lnTo>
                <a:lnTo>
                  <a:pt x="139205" y="922850"/>
                </a:lnTo>
                <a:lnTo>
                  <a:pt x="153910" y="923544"/>
                </a:lnTo>
                <a:lnTo>
                  <a:pt x="3158274" y="923530"/>
                </a:lnTo>
                <a:lnTo>
                  <a:pt x="3200969" y="916928"/>
                </a:lnTo>
                <a:lnTo>
                  <a:pt x="3238927" y="899438"/>
                </a:lnTo>
                <a:lnTo>
                  <a:pt x="3270448" y="872758"/>
                </a:lnTo>
                <a:lnTo>
                  <a:pt x="3293833" y="838590"/>
                </a:lnTo>
                <a:lnTo>
                  <a:pt x="3307383" y="798634"/>
                </a:lnTo>
                <a:lnTo>
                  <a:pt x="3310100" y="151840"/>
                </a:lnTo>
                <a:lnTo>
                  <a:pt x="3309214" y="137186"/>
                </a:lnTo>
                <a:lnTo>
                  <a:pt x="3298796" y="95881"/>
                </a:lnTo>
                <a:lnTo>
                  <a:pt x="3278056" y="59880"/>
                </a:lnTo>
                <a:lnTo>
                  <a:pt x="3248693" y="30882"/>
                </a:lnTo>
                <a:lnTo>
                  <a:pt x="3212406" y="10587"/>
                </a:lnTo>
                <a:lnTo>
                  <a:pt x="3170894" y="693"/>
                </a:lnTo>
                <a:lnTo>
                  <a:pt x="3156190" y="0"/>
                </a:lnTo>
                <a:close/>
              </a:path>
            </a:pathLst>
          </a:custGeom>
          <a:solidFill>
            <a:srgbClr val="BF3420"/>
          </a:solidFill>
        </p:spPr>
        <p:txBody>
          <a:bodyPr wrap="square" lIns="0" tIns="0" rIns="0" bIns="0" rtlCol="0">
            <a:noAutofit/>
          </a:bodyPr>
          <a:lstStyle/>
          <a:p/>
        </p:txBody>
      </p:sp>
      <p:sp>
        <p:nvSpPr>
          <p:cNvPr id="17" name="object 17"/>
          <p:cNvSpPr/>
          <p:nvPr/>
        </p:nvSpPr>
        <p:spPr>
          <a:xfrm>
            <a:off x="683513" y="3242312"/>
            <a:ext cx="3310128" cy="923544"/>
          </a:xfrm>
          <a:custGeom>
            <a:avLst/>
            <a:gdLst/>
            <a:ahLst/>
            <a:cxnLst/>
            <a:rect l="l" t="t" r="r" b="b"/>
            <a:pathLst>
              <a:path w="3310128" h="923544">
                <a:moveTo>
                  <a:pt x="0" y="153924"/>
                </a:moveTo>
                <a:lnTo>
                  <a:pt x="6049" y="111048"/>
                </a:lnTo>
                <a:lnTo>
                  <a:pt x="23067" y="72830"/>
                </a:lnTo>
                <a:lnTo>
                  <a:pt x="49352" y="40971"/>
                </a:lnTo>
                <a:lnTo>
                  <a:pt x="83207" y="17168"/>
                </a:lnTo>
                <a:lnTo>
                  <a:pt x="122933" y="3120"/>
                </a:lnTo>
                <a:lnTo>
                  <a:pt x="3156204" y="0"/>
                </a:lnTo>
                <a:lnTo>
                  <a:pt x="3170908" y="693"/>
                </a:lnTo>
                <a:lnTo>
                  <a:pt x="3212420" y="10587"/>
                </a:lnTo>
                <a:lnTo>
                  <a:pt x="3248707" y="30882"/>
                </a:lnTo>
                <a:lnTo>
                  <a:pt x="3278069" y="59880"/>
                </a:lnTo>
                <a:lnTo>
                  <a:pt x="3298810" y="95881"/>
                </a:lnTo>
                <a:lnTo>
                  <a:pt x="3309228" y="137186"/>
                </a:lnTo>
                <a:lnTo>
                  <a:pt x="3310128" y="769620"/>
                </a:lnTo>
                <a:lnTo>
                  <a:pt x="3309434" y="784322"/>
                </a:lnTo>
                <a:lnTo>
                  <a:pt x="3299540" y="825831"/>
                </a:lnTo>
                <a:lnTo>
                  <a:pt x="3279245" y="862117"/>
                </a:lnTo>
                <a:lnTo>
                  <a:pt x="3250247" y="891482"/>
                </a:lnTo>
                <a:lnTo>
                  <a:pt x="3214246" y="912224"/>
                </a:lnTo>
                <a:lnTo>
                  <a:pt x="3172941" y="922644"/>
                </a:lnTo>
                <a:lnTo>
                  <a:pt x="153924" y="923544"/>
                </a:lnTo>
                <a:lnTo>
                  <a:pt x="139219" y="922850"/>
                </a:lnTo>
                <a:lnTo>
                  <a:pt x="97707" y="912954"/>
                </a:lnTo>
                <a:lnTo>
                  <a:pt x="61420" y="892657"/>
                </a:lnTo>
                <a:lnTo>
                  <a:pt x="32058" y="863658"/>
                </a:lnTo>
                <a:lnTo>
                  <a:pt x="11317" y="827657"/>
                </a:lnTo>
                <a:lnTo>
                  <a:pt x="899" y="786355"/>
                </a:lnTo>
                <a:lnTo>
                  <a:pt x="0" y="153924"/>
                </a:lnTo>
                <a:close/>
              </a:path>
            </a:pathLst>
          </a:custGeom>
          <a:ln w="38100">
            <a:solidFill>
              <a:srgbClr val="FFFFFF"/>
            </a:solidFill>
          </a:ln>
        </p:spPr>
        <p:txBody>
          <a:bodyPr wrap="square" lIns="0" tIns="0" rIns="0" bIns="0" rtlCol="0">
            <a:noAutofit/>
          </a:bodyPr>
          <a:lstStyle/>
          <a:p/>
        </p:txBody>
      </p:sp>
      <p:sp>
        <p:nvSpPr>
          <p:cNvPr id="18" name="object 18"/>
          <p:cNvSpPr txBox="1"/>
          <p:nvPr/>
        </p:nvSpPr>
        <p:spPr>
          <a:xfrm>
            <a:off x="800307" y="3307210"/>
            <a:ext cx="3073400" cy="746760"/>
          </a:xfrm>
          <a:prstGeom prst="rect">
            <a:avLst/>
          </a:prstGeom>
        </p:spPr>
        <p:txBody>
          <a:bodyPr wrap="square" lIns="0" tIns="0" rIns="0" bIns="0" rtlCol="0" vert="horz">
            <a:noAutofit/>
          </a:bodyPr>
          <a:lstStyle/>
          <a:p>
            <a:pPr marL="622300" marR="12700" indent="-609600">
              <a:lnSpc>
                <a:spcPct val="100400"/>
              </a:lnSpc>
            </a:pPr>
            <a:r>
              <a:rPr dirty="0" smtClean="0" sz="2400" b="1">
                <a:solidFill>
                  <a:srgbClr val="FFFFFF"/>
                </a:solidFill>
                <a:latin typeface="Microsoft YaHei"/>
                <a:cs typeface="Microsoft YaHei"/>
              </a:rPr>
              <a:t>強調加深加廣選修銜接</a:t>
            </a:r>
            <a:r>
              <a:rPr dirty="0" smtClean="0" sz="2400" b="1">
                <a:solidFill>
                  <a:srgbClr val="FFFFFF"/>
                </a:solidFill>
                <a:latin typeface="Microsoft YaHei"/>
                <a:cs typeface="Microsoft YaHei"/>
              </a:rPr>
              <a:t> 大學多元進路</a:t>
            </a:r>
            <a:endParaRPr sz="2400">
              <a:latin typeface="Microsoft YaHei"/>
              <a:cs typeface="Microsoft YaHei"/>
            </a:endParaRPr>
          </a:p>
        </p:txBody>
      </p:sp>
      <p:sp>
        <p:nvSpPr>
          <p:cNvPr id="19" name="object 19"/>
          <p:cNvSpPr/>
          <p:nvPr/>
        </p:nvSpPr>
        <p:spPr>
          <a:xfrm>
            <a:off x="647700" y="4799076"/>
            <a:ext cx="3392423" cy="929639"/>
          </a:xfrm>
          <a:prstGeom prst="rect">
            <a:avLst/>
          </a:prstGeom>
          <a:blipFill>
            <a:blip r:embed="rId11" cstate="print"/>
            <a:stretch>
              <a:fillRect/>
            </a:stretch>
          </a:blipFill>
        </p:spPr>
        <p:txBody>
          <a:bodyPr wrap="square" lIns="0" tIns="0" rIns="0" bIns="0" rtlCol="0">
            <a:noAutofit/>
          </a:bodyPr>
          <a:lstStyle/>
          <a:p/>
        </p:txBody>
      </p:sp>
      <p:sp>
        <p:nvSpPr>
          <p:cNvPr id="20" name="object 20"/>
          <p:cNvSpPr/>
          <p:nvPr/>
        </p:nvSpPr>
        <p:spPr>
          <a:xfrm>
            <a:off x="897636" y="4800600"/>
            <a:ext cx="2889503" cy="40386"/>
          </a:xfrm>
          <a:prstGeom prst="rect">
            <a:avLst/>
          </a:prstGeom>
          <a:blipFill>
            <a:blip r:embed="rId12" cstate="print"/>
            <a:stretch>
              <a:fillRect/>
            </a:stretch>
          </a:blipFill>
        </p:spPr>
        <p:txBody>
          <a:bodyPr wrap="square" lIns="0" tIns="0" rIns="0" bIns="0" rtlCol="0">
            <a:noAutofit/>
          </a:bodyPr>
          <a:lstStyle/>
          <a:p/>
        </p:txBody>
      </p:sp>
      <p:sp>
        <p:nvSpPr>
          <p:cNvPr id="21" name="object 21"/>
          <p:cNvSpPr/>
          <p:nvPr/>
        </p:nvSpPr>
        <p:spPr>
          <a:xfrm>
            <a:off x="897636" y="5646915"/>
            <a:ext cx="2889503" cy="244868"/>
          </a:xfrm>
          <a:prstGeom prst="rect">
            <a:avLst/>
          </a:prstGeom>
          <a:blipFill>
            <a:blip r:embed="rId13" cstate="print"/>
            <a:stretch>
              <a:fillRect/>
            </a:stretch>
          </a:blipFill>
        </p:spPr>
        <p:txBody>
          <a:bodyPr wrap="square" lIns="0" tIns="0" rIns="0" bIns="0" rtlCol="0">
            <a:noAutofit/>
          </a:bodyPr>
          <a:lstStyle/>
          <a:p/>
        </p:txBody>
      </p:sp>
      <p:sp>
        <p:nvSpPr>
          <p:cNvPr id="22" name="object 22"/>
          <p:cNvSpPr/>
          <p:nvPr/>
        </p:nvSpPr>
        <p:spPr>
          <a:xfrm>
            <a:off x="709422" y="4840989"/>
            <a:ext cx="3268979" cy="806196"/>
          </a:xfrm>
          <a:custGeom>
            <a:avLst/>
            <a:gdLst/>
            <a:ahLst/>
            <a:cxnLst/>
            <a:rect l="l" t="t" r="r" b="b"/>
            <a:pathLst>
              <a:path w="3268979" h="806196">
                <a:moveTo>
                  <a:pt x="3134614" y="0"/>
                </a:moveTo>
                <a:lnTo>
                  <a:pt x="120233" y="734"/>
                </a:lnTo>
                <a:lnTo>
                  <a:pt x="79223" y="11800"/>
                </a:lnTo>
                <a:lnTo>
                  <a:pt x="44546" y="34432"/>
                </a:lnTo>
                <a:lnTo>
                  <a:pt x="18433" y="66399"/>
                </a:lnTo>
                <a:lnTo>
                  <a:pt x="3114" y="105471"/>
                </a:lnTo>
                <a:lnTo>
                  <a:pt x="0" y="134366"/>
                </a:lnTo>
                <a:lnTo>
                  <a:pt x="716" y="671817"/>
                </a:lnTo>
                <a:lnTo>
                  <a:pt x="6719" y="713897"/>
                </a:lnTo>
                <a:lnTo>
                  <a:pt x="25744" y="750934"/>
                </a:lnTo>
                <a:lnTo>
                  <a:pt x="54847" y="780148"/>
                </a:lnTo>
                <a:lnTo>
                  <a:pt x="91798" y="799312"/>
                </a:lnTo>
                <a:lnTo>
                  <a:pt x="134366" y="806196"/>
                </a:lnTo>
                <a:lnTo>
                  <a:pt x="3148755" y="805460"/>
                </a:lnTo>
                <a:lnTo>
                  <a:pt x="3189763" y="794391"/>
                </a:lnTo>
                <a:lnTo>
                  <a:pt x="3224437" y="771758"/>
                </a:lnTo>
                <a:lnTo>
                  <a:pt x="3250548" y="739789"/>
                </a:lnTo>
                <a:lnTo>
                  <a:pt x="3265865" y="700714"/>
                </a:lnTo>
                <a:lnTo>
                  <a:pt x="3268979" y="671817"/>
                </a:lnTo>
                <a:lnTo>
                  <a:pt x="3268264" y="134366"/>
                </a:lnTo>
                <a:lnTo>
                  <a:pt x="3262263" y="92299"/>
                </a:lnTo>
                <a:lnTo>
                  <a:pt x="3243238" y="55263"/>
                </a:lnTo>
                <a:lnTo>
                  <a:pt x="3214135" y="26048"/>
                </a:lnTo>
                <a:lnTo>
                  <a:pt x="3177183" y="6883"/>
                </a:lnTo>
                <a:lnTo>
                  <a:pt x="3134614" y="0"/>
                </a:lnTo>
                <a:close/>
              </a:path>
            </a:pathLst>
          </a:custGeom>
          <a:solidFill>
            <a:srgbClr val="FDA907"/>
          </a:solidFill>
        </p:spPr>
        <p:txBody>
          <a:bodyPr wrap="square" lIns="0" tIns="0" rIns="0" bIns="0" rtlCol="0">
            <a:noAutofit/>
          </a:bodyPr>
          <a:lstStyle/>
          <a:p/>
        </p:txBody>
      </p:sp>
      <p:sp>
        <p:nvSpPr>
          <p:cNvPr id="23" name="object 23"/>
          <p:cNvSpPr/>
          <p:nvPr/>
        </p:nvSpPr>
        <p:spPr>
          <a:xfrm>
            <a:off x="709422" y="4840989"/>
            <a:ext cx="3268979" cy="806196"/>
          </a:xfrm>
          <a:custGeom>
            <a:avLst/>
            <a:gdLst/>
            <a:ahLst/>
            <a:cxnLst/>
            <a:rect l="l" t="t" r="r" b="b"/>
            <a:pathLst>
              <a:path w="3268979" h="806196">
                <a:moveTo>
                  <a:pt x="0" y="134366"/>
                </a:moveTo>
                <a:lnTo>
                  <a:pt x="6883" y="91796"/>
                </a:lnTo>
                <a:lnTo>
                  <a:pt x="26048" y="54844"/>
                </a:lnTo>
                <a:lnTo>
                  <a:pt x="55263" y="25741"/>
                </a:lnTo>
                <a:lnTo>
                  <a:pt x="92299" y="6716"/>
                </a:lnTo>
                <a:lnTo>
                  <a:pt x="3134614" y="0"/>
                </a:lnTo>
                <a:lnTo>
                  <a:pt x="3149290" y="792"/>
                </a:lnTo>
                <a:lnTo>
                  <a:pt x="3190235" y="12017"/>
                </a:lnTo>
                <a:lnTo>
                  <a:pt x="3224818" y="34780"/>
                </a:lnTo>
                <a:lnTo>
                  <a:pt x="3250810" y="66850"/>
                </a:lnTo>
                <a:lnTo>
                  <a:pt x="3265979" y="105997"/>
                </a:lnTo>
                <a:lnTo>
                  <a:pt x="3268979" y="671817"/>
                </a:lnTo>
                <a:lnTo>
                  <a:pt x="3268187" y="686495"/>
                </a:lnTo>
                <a:lnTo>
                  <a:pt x="3256963" y="727444"/>
                </a:lnTo>
                <a:lnTo>
                  <a:pt x="3234202" y="762029"/>
                </a:lnTo>
                <a:lnTo>
                  <a:pt x="3202135" y="788022"/>
                </a:lnTo>
                <a:lnTo>
                  <a:pt x="3162991" y="803193"/>
                </a:lnTo>
                <a:lnTo>
                  <a:pt x="134366" y="806196"/>
                </a:lnTo>
                <a:lnTo>
                  <a:pt x="119690" y="805403"/>
                </a:lnTo>
                <a:lnTo>
                  <a:pt x="78746" y="794179"/>
                </a:lnTo>
                <a:lnTo>
                  <a:pt x="44164" y="771417"/>
                </a:lnTo>
                <a:lnTo>
                  <a:pt x="18173" y="739347"/>
                </a:lnTo>
                <a:lnTo>
                  <a:pt x="3002" y="700198"/>
                </a:lnTo>
                <a:lnTo>
                  <a:pt x="0" y="134366"/>
                </a:lnTo>
                <a:close/>
              </a:path>
            </a:pathLst>
          </a:custGeom>
          <a:ln w="38100">
            <a:solidFill>
              <a:srgbClr val="FFFFFF"/>
            </a:solidFill>
          </a:ln>
        </p:spPr>
        <p:txBody>
          <a:bodyPr wrap="square" lIns="0" tIns="0" rIns="0" bIns="0" rtlCol="0">
            <a:noAutofit/>
          </a:bodyPr>
          <a:lstStyle/>
          <a:p/>
        </p:txBody>
      </p:sp>
      <p:sp>
        <p:nvSpPr>
          <p:cNvPr id="24" name="object 24"/>
          <p:cNvSpPr txBox="1"/>
          <p:nvPr/>
        </p:nvSpPr>
        <p:spPr>
          <a:xfrm>
            <a:off x="1110306" y="4903868"/>
            <a:ext cx="2463800" cy="744220"/>
          </a:xfrm>
          <a:prstGeom prst="rect">
            <a:avLst/>
          </a:prstGeom>
        </p:spPr>
        <p:txBody>
          <a:bodyPr wrap="square" lIns="0" tIns="0" rIns="0" bIns="0" rtlCol="0" vert="horz">
            <a:noAutofit/>
          </a:bodyPr>
          <a:lstStyle/>
          <a:p>
            <a:pPr marL="622300" marR="12700" indent="-609600">
              <a:lnSpc>
                <a:spcPct val="100000"/>
              </a:lnSpc>
            </a:pPr>
            <a:r>
              <a:rPr dirty="0" smtClean="0" sz="2400" b="1">
                <a:solidFill>
                  <a:srgbClr val="FFFFFF"/>
                </a:solidFill>
                <a:latin typeface="Microsoft YaHei"/>
                <a:cs typeface="Microsoft YaHei"/>
              </a:rPr>
              <a:t>以核心素養為導向</a:t>
            </a:r>
            <a:r>
              <a:rPr dirty="0" smtClean="0" sz="2400" b="1">
                <a:solidFill>
                  <a:srgbClr val="FFFFFF"/>
                </a:solidFill>
                <a:latin typeface="Microsoft YaHei"/>
                <a:cs typeface="Microsoft YaHei"/>
              </a:rPr>
              <a:t> 組織課程</a:t>
            </a:r>
            <a:endParaRPr sz="2400">
              <a:latin typeface="Microsoft YaHei"/>
              <a:cs typeface="Microsoft YaHei"/>
            </a:endParaRPr>
          </a:p>
        </p:txBody>
      </p:sp>
      <p:sp>
        <p:nvSpPr>
          <p:cNvPr id="25" name="object 25"/>
          <p:cNvSpPr/>
          <p:nvPr/>
        </p:nvSpPr>
        <p:spPr>
          <a:xfrm>
            <a:off x="633983" y="5715000"/>
            <a:ext cx="3392423" cy="882395"/>
          </a:xfrm>
          <a:prstGeom prst="rect">
            <a:avLst/>
          </a:prstGeom>
          <a:blipFill>
            <a:blip r:embed="rId14" cstate="print"/>
            <a:stretch>
              <a:fillRect/>
            </a:stretch>
          </a:blipFill>
        </p:spPr>
        <p:txBody>
          <a:bodyPr wrap="square" lIns="0" tIns="0" rIns="0" bIns="0" rtlCol="0">
            <a:noAutofit/>
          </a:bodyPr>
          <a:lstStyle/>
          <a:p/>
        </p:txBody>
      </p:sp>
      <p:sp>
        <p:nvSpPr>
          <p:cNvPr id="26" name="object 26"/>
          <p:cNvSpPr/>
          <p:nvPr/>
        </p:nvSpPr>
        <p:spPr>
          <a:xfrm>
            <a:off x="733044" y="5676900"/>
            <a:ext cx="3194303" cy="116712"/>
          </a:xfrm>
          <a:prstGeom prst="rect">
            <a:avLst/>
          </a:prstGeom>
          <a:blipFill>
            <a:blip r:embed="rId15" cstate="print"/>
            <a:stretch>
              <a:fillRect/>
            </a:stretch>
          </a:blipFill>
        </p:spPr>
        <p:txBody>
          <a:bodyPr wrap="square" lIns="0" tIns="0" rIns="0" bIns="0" rtlCol="0">
            <a:noAutofit/>
          </a:bodyPr>
          <a:lstStyle/>
          <a:p/>
        </p:txBody>
      </p:sp>
      <p:sp>
        <p:nvSpPr>
          <p:cNvPr id="27" name="object 27"/>
          <p:cNvSpPr/>
          <p:nvPr/>
        </p:nvSpPr>
        <p:spPr>
          <a:xfrm>
            <a:off x="733044" y="6478955"/>
            <a:ext cx="3194303" cy="252552"/>
          </a:xfrm>
          <a:prstGeom prst="rect">
            <a:avLst/>
          </a:prstGeom>
          <a:blipFill>
            <a:blip r:embed="rId16" cstate="print"/>
            <a:stretch>
              <a:fillRect/>
            </a:stretch>
          </a:blipFill>
        </p:spPr>
        <p:txBody>
          <a:bodyPr wrap="square" lIns="0" tIns="0" rIns="0" bIns="0" rtlCol="0">
            <a:noAutofit/>
          </a:bodyPr>
          <a:lstStyle/>
          <a:p/>
        </p:txBody>
      </p:sp>
      <p:sp>
        <p:nvSpPr>
          <p:cNvPr id="28" name="object 28"/>
          <p:cNvSpPr/>
          <p:nvPr/>
        </p:nvSpPr>
        <p:spPr>
          <a:xfrm>
            <a:off x="695712" y="5756912"/>
            <a:ext cx="3268967" cy="758952"/>
          </a:xfrm>
          <a:custGeom>
            <a:avLst/>
            <a:gdLst/>
            <a:ahLst/>
            <a:cxnLst/>
            <a:rect l="l" t="t" r="r" b="b"/>
            <a:pathLst>
              <a:path w="3268967" h="758951">
                <a:moveTo>
                  <a:pt x="3142481" y="0"/>
                </a:moveTo>
                <a:lnTo>
                  <a:pt x="125214" y="6"/>
                </a:lnTo>
                <a:lnTo>
                  <a:pt x="82934" y="7696"/>
                </a:lnTo>
                <a:lnTo>
                  <a:pt x="46844" y="28211"/>
                </a:lnTo>
                <a:lnTo>
                  <a:pt x="19459" y="59037"/>
                </a:lnTo>
                <a:lnTo>
                  <a:pt x="3294" y="97657"/>
                </a:lnTo>
                <a:lnTo>
                  <a:pt x="0" y="633731"/>
                </a:lnTo>
                <a:lnTo>
                  <a:pt x="982" y="648354"/>
                </a:lnTo>
                <a:lnTo>
                  <a:pt x="13227" y="688847"/>
                </a:lnTo>
                <a:lnTo>
                  <a:pt x="37459" y="722315"/>
                </a:lnTo>
                <a:lnTo>
                  <a:pt x="71162" y="746243"/>
                </a:lnTo>
                <a:lnTo>
                  <a:pt x="111821" y="758111"/>
                </a:lnTo>
                <a:lnTo>
                  <a:pt x="126485" y="758951"/>
                </a:lnTo>
                <a:lnTo>
                  <a:pt x="3143753" y="758945"/>
                </a:lnTo>
                <a:lnTo>
                  <a:pt x="3186032" y="751254"/>
                </a:lnTo>
                <a:lnTo>
                  <a:pt x="3222122" y="730736"/>
                </a:lnTo>
                <a:lnTo>
                  <a:pt x="3249507" y="699909"/>
                </a:lnTo>
                <a:lnTo>
                  <a:pt x="3265672" y="661290"/>
                </a:lnTo>
                <a:lnTo>
                  <a:pt x="3268967" y="125220"/>
                </a:lnTo>
                <a:lnTo>
                  <a:pt x="3267984" y="110594"/>
                </a:lnTo>
                <a:lnTo>
                  <a:pt x="3255739" y="70099"/>
                </a:lnTo>
                <a:lnTo>
                  <a:pt x="3231508" y="36631"/>
                </a:lnTo>
                <a:lnTo>
                  <a:pt x="3197804" y="12706"/>
                </a:lnTo>
                <a:lnTo>
                  <a:pt x="3157145" y="840"/>
                </a:lnTo>
                <a:lnTo>
                  <a:pt x="3142481" y="0"/>
                </a:lnTo>
                <a:close/>
              </a:path>
            </a:pathLst>
          </a:custGeom>
          <a:solidFill>
            <a:srgbClr val="FDA907"/>
          </a:solidFill>
        </p:spPr>
        <p:txBody>
          <a:bodyPr wrap="square" lIns="0" tIns="0" rIns="0" bIns="0" rtlCol="0">
            <a:noAutofit/>
          </a:bodyPr>
          <a:lstStyle/>
          <a:p/>
        </p:txBody>
      </p:sp>
      <p:sp>
        <p:nvSpPr>
          <p:cNvPr id="29" name="object 29"/>
          <p:cNvSpPr/>
          <p:nvPr/>
        </p:nvSpPr>
        <p:spPr>
          <a:xfrm>
            <a:off x="695705" y="5756912"/>
            <a:ext cx="3268979" cy="758952"/>
          </a:xfrm>
          <a:custGeom>
            <a:avLst/>
            <a:gdLst/>
            <a:ahLst/>
            <a:cxnLst/>
            <a:rect l="l" t="t" r="r" b="b"/>
            <a:pathLst>
              <a:path w="3268979" h="758951">
                <a:moveTo>
                  <a:pt x="0" y="126491"/>
                </a:moveTo>
                <a:lnTo>
                  <a:pt x="7287" y="84073"/>
                </a:lnTo>
                <a:lnTo>
                  <a:pt x="27471" y="47771"/>
                </a:lnTo>
                <a:lnTo>
                  <a:pt x="58038" y="20103"/>
                </a:lnTo>
                <a:lnTo>
                  <a:pt x="96470" y="3583"/>
                </a:lnTo>
                <a:lnTo>
                  <a:pt x="3142488" y="0"/>
                </a:lnTo>
                <a:lnTo>
                  <a:pt x="3157152" y="840"/>
                </a:lnTo>
                <a:lnTo>
                  <a:pt x="3197811" y="12706"/>
                </a:lnTo>
                <a:lnTo>
                  <a:pt x="3231514" y="36631"/>
                </a:lnTo>
                <a:lnTo>
                  <a:pt x="3255746" y="70099"/>
                </a:lnTo>
                <a:lnTo>
                  <a:pt x="3267990" y="110594"/>
                </a:lnTo>
                <a:lnTo>
                  <a:pt x="3268979" y="632459"/>
                </a:lnTo>
                <a:lnTo>
                  <a:pt x="3268139" y="647121"/>
                </a:lnTo>
                <a:lnTo>
                  <a:pt x="3256273" y="687777"/>
                </a:lnTo>
                <a:lnTo>
                  <a:pt x="3232348" y="721481"/>
                </a:lnTo>
                <a:lnTo>
                  <a:pt x="3198880" y="745715"/>
                </a:lnTo>
                <a:lnTo>
                  <a:pt x="3158385" y="757962"/>
                </a:lnTo>
                <a:lnTo>
                  <a:pt x="126492" y="758951"/>
                </a:lnTo>
                <a:lnTo>
                  <a:pt x="111827" y="758111"/>
                </a:lnTo>
                <a:lnTo>
                  <a:pt x="71168" y="746243"/>
                </a:lnTo>
                <a:lnTo>
                  <a:pt x="37465" y="722315"/>
                </a:lnTo>
                <a:lnTo>
                  <a:pt x="13233" y="688847"/>
                </a:lnTo>
                <a:lnTo>
                  <a:pt x="989" y="648354"/>
                </a:lnTo>
                <a:lnTo>
                  <a:pt x="0" y="126491"/>
                </a:lnTo>
                <a:close/>
              </a:path>
            </a:pathLst>
          </a:custGeom>
          <a:ln w="38100">
            <a:solidFill>
              <a:srgbClr val="FFFFFF"/>
            </a:solidFill>
          </a:ln>
        </p:spPr>
        <p:txBody>
          <a:bodyPr wrap="square" lIns="0" tIns="0" rIns="0" bIns="0" rtlCol="0">
            <a:noAutofit/>
          </a:bodyPr>
          <a:lstStyle/>
          <a:p/>
        </p:txBody>
      </p:sp>
      <p:sp>
        <p:nvSpPr>
          <p:cNvPr id="30" name="object 30"/>
          <p:cNvSpPr txBox="1"/>
          <p:nvPr/>
        </p:nvSpPr>
        <p:spPr>
          <a:xfrm>
            <a:off x="945422" y="5822346"/>
            <a:ext cx="2768600" cy="665480"/>
          </a:xfrm>
          <a:prstGeom prst="rect">
            <a:avLst/>
          </a:prstGeom>
        </p:spPr>
        <p:txBody>
          <a:bodyPr wrap="square" lIns="0" tIns="0" rIns="0" bIns="0" rtlCol="0" vert="horz">
            <a:noAutofit/>
          </a:bodyPr>
          <a:lstStyle/>
          <a:p>
            <a:pPr marL="622300" marR="12700" indent="-609600">
              <a:lnSpc>
                <a:spcPts val="2590"/>
              </a:lnSpc>
            </a:pPr>
            <a:r>
              <a:rPr dirty="0" smtClean="0" sz="2400" b="1">
                <a:solidFill>
                  <a:srgbClr val="FFFFFF"/>
                </a:solidFill>
                <a:latin typeface="Microsoft YaHei"/>
                <a:cs typeface="Microsoft YaHei"/>
              </a:rPr>
              <a:t>強調跨領域、實作、</a:t>
            </a:r>
            <a:r>
              <a:rPr dirty="0" smtClean="0" sz="2400" b="1">
                <a:solidFill>
                  <a:srgbClr val="FFFFFF"/>
                </a:solidFill>
                <a:latin typeface="Microsoft YaHei"/>
                <a:cs typeface="Microsoft YaHei"/>
              </a:rPr>
              <a:t> 專題與體驗</a:t>
            </a:r>
            <a:endParaRPr sz="2400">
              <a:latin typeface="Microsoft YaHei"/>
              <a:cs typeface="Microsoft YaHei"/>
            </a:endParaRPr>
          </a:p>
        </p:txBody>
      </p:sp>
      <p:sp>
        <p:nvSpPr>
          <p:cNvPr id="31" name="object 31"/>
          <p:cNvSpPr/>
          <p:nvPr/>
        </p:nvSpPr>
        <p:spPr>
          <a:xfrm>
            <a:off x="4817364" y="2714247"/>
            <a:ext cx="2514599" cy="1054607"/>
          </a:xfrm>
          <a:custGeom>
            <a:avLst/>
            <a:gdLst/>
            <a:ahLst/>
            <a:cxnLst/>
            <a:rect l="l" t="t" r="r" b="b"/>
            <a:pathLst>
              <a:path w="2514600" h="1054607">
                <a:moveTo>
                  <a:pt x="2338832" y="0"/>
                </a:moveTo>
                <a:lnTo>
                  <a:pt x="167295" y="200"/>
                </a:lnTo>
                <a:lnTo>
                  <a:pt x="124816" y="7498"/>
                </a:lnTo>
                <a:lnTo>
                  <a:pt x="86478" y="24337"/>
                </a:lnTo>
                <a:lnTo>
                  <a:pt x="53584" y="49413"/>
                </a:lnTo>
                <a:lnTo>
                  <a:pt x="27439" y="81424"/>
                </a:lnTo>
                <a:lnTo>
                  <a:pt x="9346" y="119067"/>
                </a:lnTo>
                <a:lnTo>
                  <a:pt x="608" y="161040"/>
                </a:lnTo>
                <a:lnTo>
                  <a:pt x="0" y="175767"/>
                </a:lnTo>
                <a:lnTo>
                  <a:pt x="201" y="887310"/>
                </a:lnTo>
                <a:lnTo>
                  <a:pt x="7502" y="929792"/>
                </a:lnTo>
                <a:lnTo>
                  <a:pt x="24343" y="968131"/>
                </a:lnTo>
                <a:lnTo>
                  <a:pt x="49421" y="1001025"/>
                </a:lnTo>
                <a:lnTo>
                  <a:pt x="81433" y="1027169"/>
                </a:lnTo>
                <a:lnTo>
                  <a:pt x="119074" y="1045262"/>
                </a:lnTo>
                <a:lnTo>
                  <a:pt x="161042" y="1053999"/>
                </a:lnTo>
                <a:lnTo>
                  <a:pt x="175768" y="1054607"/>
                </a:lnTo>
                <a:lnTo>
                  <a:pt x="2347314" y="1054406"/>
                </a:lnTo>
                <a:lnTo>
                  <a:pt x="2389791" y="1047105"/>
                </a:lnTo>
                <a:lnTo>
                  <a:pt x="2428127" y="1030263"/>
                </a:lnTo>
                <a:lnTo>
                  <a:pt x="2461018" y="1005184"/>
                </a:lnTo>
                <a:lnTo>
                  <a:pt x="2487162" y="973171"/>
                </a:lnTo>
                <a:lnTo>
                  <a:pt x="2505254" y="935526"/>
                </a:lnTo>
                <a:lnTo>
                  <a:pt x="2513991" y="893554"/>
                </a:lnTo>
                <a:lnTo>
                  <a:pt x="2514600" y="878827"/>
                </a:lnTo>
                <a:lnTo>
                  <a:pt x="2514399" y="167294"/>
                </a:lnTo>
                <a:lnTo>
                  <a:pt x="2507100" y="124811"/>
                </a:lnTo>
                <a:lnTo>
                  <a:pt x="2490259" y="86472"/>
                </a:lnTo>
                <a:lnTo>
                  <a:pt x="2465181" y="53579"/>
                </a:lnTo>
                <a:lnTo>
                  <a:pt x="2433169" y="27436"/>
                </a:lnTo>
                <a:lnTo>
                  <a:pt x="2395527" y="9344"/>
                </a:lnTo>
                <a:lnTo>
                  <a:pt x="2353557" y="608"/>
                </a:lnTo>
                <a:lnTo>
                  <a:pt x="2338832" y="0"/>
                </a:lnTo>
                <a:close/>
              </a:path>
            </a:pathLst>
          </a:custGeom>
          <a:solidFill>
            <a:srgbClr val="00B050"/>
          </a:solidFill>
        </p:spPr>
        <p:txBody>
          <a:bodyPr wrap="square" lIns="0" tIns="0" rIns="0" bIns="0" rtlCol="0">
            <a:noAutofit/>
          </a:bodyPr>
          <a:lstStyle/>
          <a:p/>
        </p:txBody>
      </p:sp>
      <p:sp>
        <p:nvSpPr>
          <p:cNvPr id="32" name="object 32"/>
          <p:cNvSpPr/>
          <p:nvPr/>
        </p:nvSpPr>
        <p:spPr>
          <a:xfrm>
            <a:off x="4817364" y="5146552"/>
            <a:ext cx="2644140" cy="1053084"/>
          </a:xfrm>
          <a:custGeom>
            <a:avLst/>
            <a:gdLst/>
            <a:ahLst/>
            <a:cxnLst/>
            <a:rect l="l" t="t" r="r" b="b"/>
            <a:pathLst>
              <a:path w="2644140" h="1053084">
                <a:moveTo>
                  <a:pt x="2468626" y="0"/>
                </a:moveTo>
                <a:lnTo>
                  <a:pt x="167458" y="181"/>
                </a:lnTo>
                <a:lnTo>
                  <a:pt x="124949" y="7393"/>
                </a:lnTo>
                <a:lnTo>
                  <a:pt x="86577" y="24169"/>
                </a:lnTo>
                <a:lnTo>
                  <a:pt x="53650" y="49203"/>
                </a:lnTo>
                <a:lnTo>
                  <a:pt x="27474" y="81188"/>
                </a:lnTo>
                <a:lnTo>
                  <a:pt x="9358" y="118818"/>
                </a:lnTo>
                <a:lnTo>
                  <a:pt x="609" y="160786"/>
                </a:lnTo>
                <a:lnTo>
                  <a:pt x="0" y="175513"/>
                </a:lnTo>
                <a:lnTo>
                  <a:pt x="182" y="885624"/>
                </a:lnTo>
                <a:lnTo>
                  <a:pt x="7396" y="928135"/>
                </a:lnTo>
                <a:lnTo>
                  <a:pt x="24175" y="966508"/>
                </a:lnTo>
                <a:lnTo>
                  <a:pt x="49211" y="999435"/>
                </a:lnTo>
                <a:lnTo>
                  <a:pt x="81197" y="1025610"/>
                </a:lnTo>
                <a:lnTo>
                  <a:pt x="118825" y="1043725"/>
                </a:lnTo>
                <a:lnTo>
                  <a:pt x="160788" y="1052474"/>
                </a:lnTo>
                <a:lnTo>
                  <a:pt x="175514" y="1053083"/>
                </a:lnTo>
                <a:lnTo>
                  <a:pt x="2476692" y="1052901"/>
                </a:lnTo>
                <a:lnTo>
                  <a:pt x="2519198" y="1045686"/>
                </a:lnTo>
                <a:lnTo>
                  <a:pt x="2557568" y="1028907"/>
                </a:lnTo>
                <a:lnTo>
                  <a:pt x="2590493" y="1003870"/>
                </a:lnTo>
                <a:lnTo>
                  <a:pt x="2616666" y="971883"/>
                </a:lnTo>
                <a:lnTo>
                  <a:pt x="2634781" y="934252"/>
                </a:lnTo>
                <a:lnTo>
                  <a:pt x="2643530" y="892284"/>
                </a:lnTo>
                <a:lnTo>
                  <a:pt x="2644140" y="877557"/>
                </a:lnTo>
                <a:lnTo>
                  <a:pt x="2643958" y="167457"/>
                </a:lnTo>
                <a:lnTo>
                  <a:pt x="2636745" y="124944"/>
                </a:lnTo>
                <a:lnTo>
                  <a:pt x="2619967" y="86571"/>
                </a:lnTo>
                <a:lnTo>
                  <a:pt x="2594931" y="53645"/>
                </a:lnTo>
                <a:lnTo>
                  <a:pt x="2562945" y="27471"/>
                </a:lnTo>
                <a:lnTo>
                  <a:pt x="2525316" y="9357"/>
                </a:lnTo>
                <a:lnTo>
                  <a:pt x="2483351" y="609"/>
                </a:lnTo>
                <a:lnTo>
                  <a:pt x="2468626" y="0"/>
                </a:lnTo>
                <a:close/>
              </a:path>
            </a:pathLst>
          </a:custGeom>
          <a:solidFill>
            <a:srgbClr val="00B050"/>
          </a:solidFill>
        </p:spPr>
        <p:txBody>
          <a:bodyPr wrap="square" lIns="0" tIns="0" rIns="0" bIns="0" rtlCol="0">
            <a:noAutofit/>
          </a:bodyPr>
          <a:lstStyle/>
          <a:p/>
        </p:txBody>
      </p:sp>
      <p:sp>
        <p:nvSpPr>
          <p:cNvPr id="33" name="object 33"/>
          <p:cNvSpPr txBox="1"/>
          <p:nvPr/>
        </p:nvSpPr>
        <p:spPr>
          <a:xfrm>
            <a:off x="5060401" y="5235110"/>
            <a:ext cx="2156460" cy="863600"/>
          </a:xfrm>
          <a:prstGeom prst="rect">
            <a:avLst/>
          </a:prstGeom>
        </p:spPr>
        <p:txBody>
          <a:bodyPr wrap="square" lIns="0" tIns="0" rIns="0" bIns="0" rtlCol="0" vert="horz">
            <a:noAutofit/>
          </a:bodyPr>
          <a:lstStyle/>
          <a:p>
            <a:pPr marL="12700" marR="12700">
              <a:lnSpc>
                <a:spcPct val="100000"/>
              </a:lnSpc>
            </a:pPr>
            <a:r>
              <a:rPr dirty="0" smtClean="0" sz="2800" spc="-30" b="1">
                <a:solidFill>
                  <a:srgbClr val="FFFFFF"/>
                </a:solidFill>
                <a:latin typeface="微軟正黑體"/>
                <a:cs typeface="微軟正黑體"/>
              </a:rPr>
              <a:t>無法單以紙筆</a:t>
            </a:r>
            <a:r>
              <a:rPr dirty="0" smtClean="0" sz="2800" spc="-25" b="1">
                <a:solidFill>
                  <a:srgbClr val="FFFFFF"/>
                </a:solidFill>
                <a:latin typeface="微軟正黑體"/>
                <a:cs typeface="微軟正黑體"/>
              </a:rPr>
              <a:t> 測驗進行評量</a:t>
            </a:r>
            <a:endParaRPr sz="2800">
              <a:latin typeface="微軟正黑體"/>
              <a:cs typeface="微軟正黑體"/>
            </a:endParaRPr>
          </a:p>
        </p:txBody>
      </p:sp>
      <p:sp>
        <p:nvSpPr>
          <p:cNvPr id="34" name="object 34"/>
          <p:cNvSpPr/>
          <p:nvPr/>
        </p:nvSpPr>
        <p:spPr>
          <a:xfrm>
            <a:off x="4951476" y="4533899"/>
            <a:ext cx="2322575" cy="513587"/>
          </a:xfrm>
          <a:prstGeom prst="rect">
            <a:avLst/>
          </a:prstGeom>
          <a:blipFill>
            <a:blip r:embed="rId17" cstate="print"/>
            <a:stretch>
              <a:fillRect/>
            </a:stretch>
          </a:blipFill>
        </p:spPr>
        <p:txBody>
          <a:bodyPr wrap="square" lIns="0" tIns="0" rIns="0" bIns="0" rtlCol="0">
            <a:noAutofit/>
          </a:bodyPr>
          <a:lstStyle/>
          <a:p/>
        </p:txBody>
      </p:sp>
      <p:sp>
        <p:nvSpPr>
          <p:cNvPr id="35" name="object 35"/>
          <p:cNvSpPr txBox="1"/>
          <p:nvPr/>
        </p:nvSpPr>
        <p:spPr>
          <a:xfrm>
            <a:off x="5210065" y="4095481"/>
            <a:ext cx="1805939" cy="545465"/>
          </a:xfrm>
          <a:prstGeom prst="rect">
            <a:avLst/>
          </a:prstGeom>
        </p:spPr>
        <p:txBody>
          <a:bodyPr wrap="square" lIns="0" tIns="0" rIns="0" bIns="0" rtlCol="0" vert="horz">
            <a:noAutofit/>
          </a:bodyPr>
          <a:lstStyle/>
          <a:p>
            <a:pPr marL="12700">
              <a:lnSpc>
                <a:spcPct val="100000"/>
              </a:lnSpc>
            </a:pPr>
            <a:r>
              <a:rPr dirty="0" smtClean="0" sz="3500" b="1">
                <a:solidFill>
                  <a:srgbClr val="7030A0"/>
                </a:solidFill>
                <a:latin typeface="Microsoft YaHei"/>
                <a:cs typeface="Microsoft YaHei"/>
              </a:rPr>
              <a:t>適性揚才</a:t>
            </a:r>
            <a:endParaRPr sz="3500">
              <a:latin typeface="Microsoft YaHei"/>
              <a:cs typeface="Microsoft YaHei"/>
            </a:endParaRPr>
          </a:p>
        </p:txBody>
      </p:sp>
      <p:sp>
        <p:nvSpPr>
          <p:cNvPr id="36" name="object 36"/>
          <p:cNvSpPr/>
          <p:nvPr/>
        </p:nvSpPr>
        <p:spPr>
          <a:xfrm>
            <a:off x="8261604" y="3512820"/>
            <a:ext cx="3435094" cy="2010155"/>
          </a:xfrm>
          <a:prstGeom prst="rect">
            <a:avLst/>
          </a:prstGeom>
          <a:blipFill>
            <a:blip r:embed="rId18" cstate="print"/>
            <a:stretch>
              <a:fillRect/>
            </a:stretch>
          </a:blipFill>
        </p:spPr>
        <p:txBody>
          <a:bodyPr wrap="square" lIns="0" tIns="0" rIns="0" bIns="0" rtlCol="0">
            <a:noAutofit/>
          </a:bodyPr>
          <a:lstStyle/>
          <a:p/>
        </p:txBody>
      </p:sp>
      <p:sp>
        <p:nvSpPr>
          <p:cNvPr id="37" name="object 37"/>
          <p:cNvSpPr/>
          <p:nvPr/>
        </p:nvSpPr>
        <p:spPr>
          <a:xfrm>
            <a:off x="8323326" y="3554723"/>
            <a:ext cx="3311652" cy="1886712"/>
          </a:xfrm>
          <a:custGeom>
            <a:avLst/>
            <a:gdLst/>
            <a:ahLst/>
            <a:cxnLst/>
            <a:rect l="l" t="t" r="r" b="b"/>
            <a:pathLst>
              <a:path w="3311652" h="1886712">
                <a:moveTo>
                  <a:pt x="2997200" y="0"/>
                </a:moveTo>
                <a:lnTo>
                  <a:pt x="314452" y="0"/>
                </a:lnTo>
                <a:lnTo>
                  <a:pt x="288663" y="1042"/>
                </a:lnTo>
                <a:lnTo>
                  <a:pt x="238887" y="9139"/>
                </a:lnTo>
                <a:lnTo>
                  <a:pt x="192056" y="24712"/>
                </a:lnTo>
                <a:lnTo>
                  <a:pt x="148815" y="47114"/>
                </a:lnTo>
                <a:lnTo>
                  <a:pt x="109812" y="75697"/>
                </a:lnTo>
                <a:lnTo>
                  <a:pt x="75696" y="109815"/>
                </a:lnTo>
                <a:lnTo>
                  <a:pt x="47113" y="148818"/>
                </a:lnTo>
                <a:lnTo>
                  <a:pt x="24712" y="192061"/>
                </a:lnTo>
                <a:lnTo>
                  <a:pt x="9139" y="238895"/>
                </a:lnTo>
                <a:lnTo>
                  <a:pt x="1042" y="288673"/>
                </a:lnTo>
                <a:lnTo>
                  <a:pt x="0" y="314464"/>
                </a:lnTo>
                <a:lnTo>
                  <a:pt x="0" y="1572260"/>
                </a:lnTo>
                <a:lnTo>
                  <a:pt x="4115" y="1623267"/>
                </a:lnTo>
                <a:lnTo>
                  <a:pt x="16031" y="1671653"/>
                </a:lnTo>
                <a:lnTo>
                  <a:pt x="35099" y="1716771"/>
                </a:lnTo>
                <a:lnTo>
                  <a:pt x="60673" y="1757973"/>
                </a:lnTo>
                <a:lnTo>
                  <a:pt x="92103" y="1794613"/>
                </a:lnTo>
                <a:lnTo>
                  <a:pt x="128743" y="1826042"/>
                </a:lnTo>
                <a:lnTo>
                  <a:pt x="169946" y="1851614"/>
                </a:lnTo>
                <a:lnTo>
                  <a:pt x="215063" y="1870681"/>
                </a:lnTo>
                <a:lnTo>
                  <a:pt x="263448" y="1882596"/>
                </a:lnTo>
                <a:lnTo>
                  <a:pt x="314452" y="1886712"/>
                </a:lnTo>
                <a:lnTo>
                  <a:pt x="2997200" y="1886712"/>
                </a:lnTo>
                <a:lnTo>
                  <a:pt x="3048203" y="1882596"/>
                </a:lnTo>
                <a:lnTo>
                  <a:pt x="3096588" y="1870681"/>
                </a:lnTo>
                <a:lnTo>
                  <a:pt x="3141705" y="1851614"/>
                </a:lnTo>
                <a:lnTo>
                  <a:pt x="3182908" y="1826042"/>
                </a:lnTo>
                <a:lnTo>
                  <a:pt x="3219548" y="1794613"/>
                </a:lnTo>
                <a:lnTo>
                  <a:pt x="3250978" y="1757973"/>
                </a:lnTo>
                <a:lnTo>
                  <a:pt x="3276552" y="1716771"/>
                </a:lnTo>
                <a:lnTo>
                  <a:pt x="3295620" y="1671653"/>
                </a:lnTo>
                <a:lnTo>
                  <a:pt x="3307536" y="1623267"/>
                </a:lnTo>
                <a:lnTo>
                  <a:pt x="3311652" y="1572260"/>
                </a:lnTo>
                <a:lnTo>
                  <a:pt x="3311652" y="314464"/>
                </a:lnTo>
                <a:lnTo>
                  <a:pt x="3307536" y="263457"/>
                </a:lnTo>
                <a:lnTo>
                  <a:pt x="3295620" y="215070"/>
                </a:lnTo>
                <a:lnTo>
                  <a:pt x="3276552" y="169950"/>
                </a:lnTo>
                <a:lnTo>
                  <a:pt x="3250978" y="128746"/>
                </a:lnTo>
                <a:lnTo>
                  <a:pt x="3219548" y="92105"/>
                </a:lnTo>
                <a:lnTo>
                  <a:pt x="3182908" y="60673"/>
                </a:lnTo>
                <a:lnTo>
                  <a:pt x="3141705" y="35100"/>
                </a:lnTo>
                <a:lnTo>
                  <a:pt x="3096588" y="16031"/>
                </a:lnTo>
                <a:lnTo>
                  <a:pt x="3048203" y="4115"/>
                </a:lnTo>
                <a:lnTo>
                  <a:pt x="2997200" y="0"/>
                </a:lnTo>
                <a:close/>
              </a:path>
            </a:pathLst>
          </a:custGeom>
          <a:solidFill>
            <a:srgbClr val="7030A0"/>
          </a:solidFill>
        </p:spPr>
        <p:txBody>
          <a:bodyPr wrap="square" lIns="0" tIns="0" rIns="0" bIns="0" rtlCol="0">
            <a:noAutofit/>
          </a:bodyPr>
          <a:lstStyle/>
          <a:p/>
        </p:txBody>
      </p:sp>
      <p:sp>
        <p:nvSpPr>
          <p:cNvPr id="38" name="object 38"/>
          <p:cNvSpPr/>
          <p:nvPr/>
        </p:nvSpPr>
        <p:spPr>
          <a:xfrm>
            <a:off x="8323326" y="3554723"/>
            <a:ext cx="3311652" cy="1886712"/>
          </a:xfrm>
          <a:custGeom>
            <a:avLst/>
            <a:gdLst/>
            <a:ahLst/>
            <a:cxnLst/>
            <a:rect l="l" t="t" r="r" b="b"/>
            <a:pathLst>
              <a:path w="3311652" h="1886712">
                <a:moveTo>
                  <a:pt x="0" y="314464"/>
                </a:moveTo>
                <a:lnTo>
                  <a:pt x="4115" y="263457"/>
                </a:lnTo>
                <a:lnTo>
                  <a:pt x="16031" y="215070"/>
                </a:lnTo>
                <a:lnTo>
                  <a:pt x="35099" y="169950"/>
                </a:lnTo>
                <a:lnTo>
                  <a:pt x="60673" y="128746"/>
                </a:lnTo>
                <a:lnTo>
                  <a:pt x="92103" y="92105"/>
                </a:lnTo>
                <a:lnTo>
                  <a:pt x="128743" y="60673"/>
                </a:lnTo>
                <a:lnTo>
                  <a:pt x="169946" y="35100"/>
                </a:lnTo>
                <a:lnTo>
                  <a:pt x="215063" y="16031"/>
                </a:lnTo>
                <a:lnTo>
                  <a:pt x="263448" y="4115"/>
                </a:lnTo>
                <a:lnTo>
                  <a:pt x="314452" y="0"/>
                </a:lnTo>
                <a:lnTo>
                  <a:pt x="2997200" y="0"/>
                </a:lnTo>
                <a:lnTo>
                  <a:pt x="3048203" y="4115"/>
                </a:lnTo>
                <a:lnTo>
                  <a:pt x="3096588" y="16031"/>
                </a:lnTo>
                <a:lnTo>
                  <a:pt x="3141705" y="35100"/>
                </a:lnTo>
                <a:lnTo>
                  <a:pt x="3182908" y="60673"/>
                </a:lnTo>
                <a:lnTo>
                  <a:pt x="3219548" y="92105"/>
                </a:lnTo>
                <a:lnTo>
                  <a:pt x="3250978" y="128746"/>
                </a:lnTo>
                <a:lnTo>
                  <a:pt x="3276552" y="169950"/>
                </a:lnTo>
                <a:lnTo>
                  <a:pt x="3295620" y="215070"/>
                </a:lnTo>
                <a:lnTo>
                  <a:pt x="3307536" y="263457"/>
                </a:lnTo>
                <a:lnTo>
                  <a:pt x="3311652" y="314464"/>
                </a:lnTo>
                <a:lnTo>
                  <a:pt x="3311652" y="1572260"/>
                </a:lnTo>
                <a:lnTo>
                  <a:pt x="3307536" y="1623267"/>
                </a:lnTo>
                <a:lnTo>
                  <a:pt x="3295620" y="1671653"/>
                </a:lnTo>
                <a:lnTo>
                  <a:pt x="3276552" y="1716771"/>
                </a:lnTo>
                <a:lnTo>
                  <a:pt x="3250978" y="1757973"/>
                </a:lnTo>
                <a:lnTo>
                  <a:pt x="3219548" y="1794613"/>
                </a:lnTo>
                <a:lnTo>
                  <a:pt x="3182908" y="1826042"/>
                </a:lnTo>
                <a:lnTo>
                  <a:pt x="3141705" y="1851614"/>
                </a:lnTo>
                <a:lnTo>
                  <a:pt x="3096588" y="1870681"/>
                </a:lnTo>
                <a:lnTo>
                  <a:pt x="3048203" y="1882596"/>
                </a:lnTo>
                <a:lnTo>
                  <a:pt x="2997200" y="1886712"/>
                </a:lnTo>
                <a:lnTo>
                  <a:pt x="314452" y="1886712"/>
                </a:lnTo>
                <a:lnTo>
                  <a:pt x="263448" y="1882596"/>
                </a:lnTo>
                <a:lnTo>
                  <a:pt x="215063" y="1870681"/>
                </a:lnTo>
                <a:lnTo>
                  <a:pt x="169946" y="1851614"/>
                </a:lnTo>
                <a:lnTo>
                  <a:pt x="128743" y="1826042"/>
                </a:lnTo>
                <a:lnTo>
                  <a:pt x="92103" y="1794613"/>
                </a:lnTo>
                <a:lnTo>
                  <a:pt x="60673" y="1757973"/>
                </a:lnTo>
                <a:lnTo>
                  <a:pt x="35099" y="1716771"/>
                </a:lnTo>
                <a:lnTo>
                  <a:pt x="16031" y="1671653"/>
                </a:lnTo>
                <a:lnTo>
                  <a:pt x="4115" y="1623267"/>
                </a:lnTo>
                <a:lnTo>
                  <a:pt x="0" y="1572260"/>
                </a:lnTo>
                <a:lnTo>
                  <a:pt x="0" y="314464"/>
                </a:lnTo>
                <a:close/>
              </a:path>
            </a:pathLst>
          </a:custGeom>
          <a:ln w="38100">
            <a:solidFill>
              <a:srgbClr val="FFFFFF"/>
            </a:solidFill>
          </a:ln>
        </p:spPr>
        <p:txBody>
          <a:bodyPr wrap="square" lIns="0" tIns="0" rIns="0" bIns="0" rtlCol="0">
            <a:noAutofit/>
          </a:bodyPr>
          <a:lstStyle/>
          <a:p/>
        </p:txBody>
      </p:sp>
      <p:sp>
        <p:nvSpPr>
          <p:cNvPr id="39" name="object 39"/>
          <p:cNvSpPr txBox="1"/>
          <p:nvPr/>
        </p:nvSpPr>
        <p:spPr>
          <a:xfrm>
            <a:off x="8899481" y="4057785"/>
            <a:ext cx="2156460" cy="866140"/>
          </a:xfrm>
          <a:prstGeom prst="rect">
            <a:avLst/>
          </a:prstGeom>
        </p:spPr>
        <p:txBody>
          <a:bodyPr wrap="square" lIns="0" tIns="0" rIns="0" bIns="0" rtlCol="0" vert="horz">
            <a:noAutofit/>
          </a:bodyPr>
          <a:lstStyle/>
          <a:p>
            <a:pPr marL="190500" marR="12700" indent="-178435">
              <a:lnSpc>
                <a:spcPct val="100000"/>
              </a:lnSpc>
            </a:pPr>
            <a:r>
              <a:rPr dirty="0" smtClean="0" sz="2800" spc="-30" b="1">
                <a:solidFill>
                  <a:srgbClr val="FFFFFF"/>
                </a:solidFill>
                <a:latin typeface="Microsoft YaHei"/>
                <a:cs typeface="Microsoft YaHei"/>
              </a:rPr>
              <a:t>學生學習歷程</a:t>
            </a:r>
            <a:r>
              <a:rPr dirty="0" smtClean="0" sz="2800" spc="-25" b="1">
                <a:solidFill>
                  <a:srgbClr val="FFFFFF"/>
                </a:solidFill>
                <a:latin typeface="Microsoft YaHei"/>
                <a:cs typeface="Microsoft YaHei"/>
              </a:rPr>
              <a:t> 重要性提升</a:t>
            </a:r>
            <a:endParaRPr sz="2800">
              <a:latin typeface="Microsoft YaHei"/>
              <a:cs typeface="Microsoft YaHei"/>
            </a:endParaRPr>
          </a:p>
        </p:txBody>
      </p:sp>
      <p:sp>
        <p:nvSpPr>
          <p:cNvPr id="40" name="object 40"/>
          <p:cNvSpPr/>
          <p:nvPr/>
        </p:nvSpPr>
        <p:spPr>
          <a:xfrm>
            <a:off x="8147304" y="2537460"/>
            <a:ext cx="3736847" cy="903731"/>
          </a:xfrm>
          <a:prstGeom prst="rect">
            <a:avLst/>
          </a:prstGeom>
          <a:blipFill>
            <a:blip r:embed="rId19" cstate="print"/>
            <a:stretch>
              <a:fillRect/>
            </a:stretch>
          </a:blipFill>
        </p:spPr>
        <p:txBody>
          <a:bodyPr wrap="square" lIns="0" tIns="0" rIns="0" bIns="0" rtlCol="0">
            <a:noAutofit/>
          </a:bodyPr>
          <a:lstStyle/>
          <a:p/>
        </p:txBody>
      </p:sp>
      <p:sp>
        <p:nvSpPr>
          <p:cNvPr id="41" name="object 41"/>
          <p:cNvSpPr/>
          <p:nvPr/>
        </p:nvSpPr>
        <p:spPr>
          <a:xfrm>
            <a:off x="681228" y="1147572"/>
            <a:ext cx="2409443" cy="1278635"/>
          </a:xfrm>
          <a:prstGeom prst="rect">
            <a:avLst/>
          </a:prstGeom>
          <a:blipFill>
            <a:blip r:embed="rId20" cstate="print"/>
            <a:stretch>
              <a:fillRect/>
            </a:stretch>
          </a:blipFill>
        </p:spPr>
        <p:txBody>
          <a:bodyPr wrap="square" lIns="0" tIns="0" rIns="0" bIns="0" rtlCol="0">
            <a:noAutofit/>
          </a:bodyPr>
          <a:lstStyle/>
          <a:p/>
        </p:txBody>
      </p:sp>
      <p:sp>
        <p:nvSpPr>
          <p:cNvPr id="42" name="object 42"/>
          <p:cNvSpPr/>
          <p:nvPr/>
        </p:nvSpPr>
        <p:spPr>
          <a:xfrm>
            <a:off x="728472" y="1171955"/>
            <a:ext cx="2314955" cy="1184148"/>
          </a:xfrm>
          <a:custGeom>
            <a:avLst/>
            <a:gdLst/>
            <a:ahLst/>
            <a:cxnLst/>
            <a:rect l="l" t="t" r="r" b="b"/>
            <a:pathLst>
              <a:path w="2314955" h="1184148">
                <a:moveTo>
                  <a:pt x="1240155" y="0"/>
                </a:moveTo>
                <a:lnTo>
                  <a:pt x="1129919" y="5537"/>
                </a:lnTo>
                <a:lnTo>
                  <a:pt x="1005903" y="16598"/>
                </a:lnTo>
                <a:lnTo>
                  <a:pt x="785431" y="49796"/>
                </a:lnTo>
                <a:lnTo>
                  <a:pt x="688975" y="66395"/>
                </a:lnTo>
                <a:lnTo>
                  <a:pt x="606298" y="88531"/>
                </a:lnTo>
                <a:lnTo>
                  <a:pt x="523620" y="116205"/>
                </a:lnTo>
                <a:lnTo>
                  <a:pt x="385826" y="171538"/>
                </a:lnTo>
                <a:lnTo>
                  <a:pt x="275590" y="243471"/>
                </a:lnTo>
                <a:lnTo>
                  <a:pt x="179133" y="315404"/>
                </a:lnTo>
                <a:lnTo>
                  <a:pt x="110236" y="398399"/>
                </a:lnTo>
                <a:lnTo>
                  <a:pt x="68897" y="481406"/>
                </a:lnTo>
                <a:lnTo>
                  <a:pt x="27559" y="569937"/>
                </a:lnTo>
                <a:lnTo>
                  <a:pt x="0" y="758075"/>
                </a:lnTo>
                <a:lnTo>
                  <a:pt x="0" y="1184148"/>
                </a:lnTo>
                <a:lnTo>
                  <a:pt x="248031" y="1051344"/>
                </a:lnTo>
                <a:lnTo>
                  <a:pt x="358267" y="996010"/>
                </a:lnTo>
                <a:lnTo>
                  <a:pt x="468503" y="946213"/>
                </a:lnTo>
                <a:lnTo>
                  <a:pt x="578739" y="913015"/>
                </a:lnTo>
                <a:lnTo>
                  <a:pt x="675195" y="879805"/>
                </a:lnTo>
                <a:lnTo>
                  <a:pt x="785431" y="852144"/>
                </a:lnTo>
                <a:lnTo>
                  <a:pt x="1005903" y="807872"/>
                </a:lnTo>
                <a:lnTo>
                  <a:pt x="1129919" y="791273"/>
                </a:lnTo>
                <a:lnTo>
                  <a:pt x="1722437" y="735939"/>
                </a:lnTo>
                <a:lnTo>
                  <a:pt x="1887791" y="708279"/>
                </a:lnTo>
                <a:lnTo>
                  <a:pt x="2025586" y="680605"/>
                </a:lnTo>
                <a:lnTo>
                  <a:pt x="2080704" y="658469"/>
                </a:lnTo>
                <a:lnTo>
                  <a:pt x="2135822" y="641870"/>
                </a:lnTo>
                <a:lnTo>
                  <a:pt x="2190940" y="614210"/>
                </a:lnTo>
                <a:lnTo>
                  <a:pt x="2232279" y="586536"/>
                </a:lnTo>
                <a:lnTo>
                  <a:pt x="2259838" y="558876"/>
                </a:lnTo>
                <a:lnTo>
                  <a:pt x="2287397" y="520141"/>
                </a:lnTo>
                <a:lnTo>
                  <a:pt x="2314956" y="442671"/>
                </a:lnTo>
                <a:lnTo>
                  <a:pt x="2314956" y="392874"/>
                </a:lnTo>
                <a:lnTo>
                  <a:pt x="2301176" y="348602"/>
                </a:lnTo>
                <a:lnTo>
                  <a:pt x="2259838" y="298805"/>
                </a:lnTo>
                <a:lnTo>
                  <a:pt x="2218499" y="260070"/>
                </a:lnTo>
                <a:lnTo>
                  <a:pt x="2177161" y="215798"/>
                </a:lnTo>
                <a:lnTo>
                  <a:pt x="2108263" y="177063"/>
                </a:lnTo>
                <a:lnTo>
                  <a:pt x="2039366" y="143865"/>
                </a:lnTo>
                <a:lnTo>
                  <a:pt x="1956689" y="110667"/>
                </a:lnTo>
                <a:lnTo>
                  <a:pt x="1874012" y="83007"/>
                </a:lnTo>
                <a:lnTo>
                  <a:pt x="1777555" y="55333"/>
                </a:lnTo>
                <a:lnTo>
                  <a:pt x="1584642" y="22136"/>
                </a:lnTo>
                <a:lnTo>
                  <a:pt x="1474406" y="11061"/>
                </a:lnTo>
                <a:lnTo>
                  <a:pt x="1240155" y="0"/>
                </a:lnTo>
                <a:close/>
              </a:path>
            </a:pathLst>
          </a:custGeom>
          <a:solidFill>
            <a:srgbClr val="00B050"/>
          </a:solidFill>
        </p:spPr>
        <p:txBody>
          <a:bodyPr wrap="square" lIns="0" tIns="0" rIns="0" bIns="0" rtlCol="0">
            <a:noAutofit/>
          </a:bodyPr>
          <a:lstStyle/>
          <a:p/>
        </p:txBody>
      </p:sp>
      <p:sp>
        <p:nvSpPr>
          <p:cNvPr id="43" name="object 43"/>
          <p:cNvSpPr/>
          <p:nvPr/>
        </p:nvSpPr>
        <p:spPr>
          <a:xfrm>
            <a:off x="728472" y="1171955"/>
            <a:ext cx="2314955" cy="1184148"/>
          </a:xfrm>
          <a:custGeom>
            <a:avLst/>
            <a:gdLst/>
            <a:ahLst/>
            <a:cxnLst/>
            <a:rect l="l" t="t" r="r" b="b"/>
            <a:pathLst>
              <a:path w="2314955" h="1184148">
                <a:moveTo>
                  <a:pt x="0" y="1184148"/>
                </a:moveTo>
                <a:lnTo>
                  <a:pt x="248031" y="1051344"/>
                </a:lnTo>
                <a:lnTo>
                  <a:pt x="358267" y="996010"/>
                </a:lnTo>
                <a:lnTo>
                  <a:pt x="468503" y="946213"/>
                </a:lnTo>
                <a:lnTo>
                  <a:pt x="578739" y="913015"/>
                </a:lnTo>
                <a:lnTo>
                  <a:pt x="675195" y="879805"/>
                </a:lnTo>
                <a:lnTo>
                  <a:pt x="785431" y="852144"/>
                </a:lnTo>
                <a:lnTo>
                  <a:pt x="895667" y="830008"/>
                </a:lnTo>
                <a:lnTo>
                  <a:pt x="1005903" y="807872"/>
                </a:lnTo>
                <a:lnTo>
                  <a:pt x="1129919" y="791273"/>
                </a:lnTo>
                <a:lnTo>
                  <a:pt x="1253934" y="780211"/>
                </a:lnTo>
                <a:lnTo>
                  <a:pt x="1377950" y="769137"/>
                </a:lnTo>
                <a:lnTo>
                  <a:pt x="1557083" y="752538"/>
                </a:lnTo>
                <a:lnTo>
                  <a:pt x="1722437" y="735939"/>
                </a:lnTo>
                <a:lnTo>
                  <a:pt x="1887791" y="708279"/>
                </a:lnTo>
                <a:lnTo>
                  <a:pt x="2025586" y="680605"/>
                </a:lnTo>
                <a:lnTo>
                  <a:pt x="2080704" y="658469"/>
                </a:lnTo>
                <a:lnTo>
                  <a:pt x="2135822" y="641870"/>
                </a:lnTo>
                <a:lnTo>
                  <a:pt x="2190940" y="614210"/>
                </a:lnTo>
                <a:lnTo>
                  <a:pt x="2232279" y="586536"/>
                </a:lnTo>
                <a:lnTo>
                  <a:pt x="2259838" y="558876"/>
                </a:lnTo>
                <a:lnTo>
                  <a:pt x="2287397" y="520141"/>
                </a:lnTo>
                <a:lnTo>
                  <a:pt x="2301176" y="481406"/>
                </a:lnTo>
                <a:lnTo>
                  <a:pt x="2314956" y="442671"/>
                </a:lnTo>
                <a:lnTo>
                  <a:pt x="2314956" y="392874"/>
                </a:lnTo>
                <a:lnTo>
                  <a:pt x="2301176" y="348602"/>
                </a:lnTo>
                <a:lnTo>
                  <a:pt x="2259838" y="298805"/>
                </a:lnTo>
                <a:lnTo>
                  <a:pt x="2218499" y="260070"/>
                </a:lnTo>
                <a:lnTo>
                  <a:pt x="2177161" y="215798"/>
                </a:lnTo>
                <a:lnTo>
                  <a:pt x="2108263" y="177063"/>
                </a:lnTo>
                <a:lnTo>
                  <a:pt x="2039366" y="143865"/>
                </a:lnTo>
                <a:lnTo>
                  <a:pt x="1956689" y="110667"/>
                </a:lnTo>
                <a:lnTo>
                  <a:pt x="1874012" y="83007"/>
                </a:lnTo>
                <a:lnTo>
                  <a:pt x="1777555" y="55333"/>
                </a:lnTo>
                <a:lnTo>
                  <a:pt x="1681099" y="38735"/>
                </a:lnTo>
                <a:lnTo>
                  <a:pt x="1584642" y="22136"/>
                </a:lnTo>
                <a:lnTo>
                  <a:pt x="1474406" y="11061"/>
                </a:lnTo>
                <a:lnTo>
                  <a:pt x="1364170" y="5537"/>
                </a:lnTo>
                <a:lnTo>
                  <a:pt x="1240155" y="0"/>
                </a:lnTo>
                <a:lnTo>
                  <a:pt x="1129919" y="5537"/>
                </a:lnTo>
                <a:lnTo>
                  <a:pt x="1005903" y="16598"/>
                </a:lnTo>
                <a:lnTo>
                  <a:pt x="895667" y="33197"/>
                </a:lnTo>
                <a:lnTo>
                  <a:pt x="785431" y="49796"/>
                </a:lnTo>
                <a:lnTo>
                  <a:pt x="688975" y="66395"/>
                </a:lnTo>
                <a:lnTo>
                  <a:pt x="606298" y="88531"/>
                </a:lnTo>
                <a:lnTo>
                  <a:pt x="523620" y="116205"/>
                </a:lnTo>
                <a:lnTo>
                  <a:pt x="454723" y="143865"/>
                </a:lnTo>
                <a:lnTo>
                  <a:pt x="385826" y="171538"/>
                </a:lnTo>
                <a:lnTo>
                  <a:pt x="275590" y="243471"/>
                </a:lnTo>
                <a:lnTo>
                  <a:pt x="179133" y="315404"/>
                </a:lnTo>
                <a:lnTo>
                  <a:pt x="110236" y="398399"/>
                </a:lnTo>
                <a:lnTo>
                  <a:pt x="68897" y="481406"/>
                </a:lnTo>
                <a:lnTo>
                  <a:pt x="27559" y="569937"/>
                </a:lnTo>
                <a:lnTo>
                  <a:pt x="13779" y="664006"/>
                </a:lnTo>
                <a:lnTo>
                  <a:pt x="0" y="758075"/>
                </a:lnTo>
                <a:lnTo>
                  <a:pt x="0" y="846607"/>
                </a:lnTo>
                <a:lnTo>
                  <a:pt x="0" y="1184148"/>
                </a:lnTo>
                <a:close/>
              </a:path>
            </a:pathLst>
          </a:custGeom>
          <a:ln w="9144">
            <a:solidFill>
              <a:srgbClr val="FDA701"/>
            </a:solidFill>
          </a:ln>
        </p:spPr>
        <p:txBody>
          <a:bodyPr wrap="square" lIns="0" tIns="0" rIns="0" bIns="0" rtlCol="0">
            <a:noAutofit/>
          </a:bodyPr>
          <a:lstStyle/>
          <a:p/>
        </p:txBody>
      </p:sp>
      <p:sp>
        <p:nvSpPr>
          <p:cNvPr id="44" name="object 44"/>
          <p:cNvSpPr txBox="1"/>
          <p:nvPr/>
        </p:nvSpPr>
        <p:spPr>
          <a:xfrm>
            <a:off x="774063" y="273758"/>
            <a:ext cx="6126480" cy="2653665"/>
          </a:xfrm>
          <a:prstGeom prst="rect">
            <a:avLst/>
          </a:prstGeom>
        </p:spPr>
        <p:txBody>
          <a:bodyPr wrap="square" lIns="0" tIns="0" rIns="0" bIns="0" rtlCol="0" vert="horz">
            <a:noAutofit/>
          </a:bodyPr>
          <a:lstStyle/>
          <a:p>
            <a:pPr marL="12700">
              <a:lnSpc>
                <a:spcPct val="100000"/>
              </a:lnSpc>
            </a:pPr>
            <a:r>
              <a:rPr dirty="0" smtClean="0" sz="3200" b="1">
                <a:latin typeface="Microsoft YaHei"/>
                <a:cs typeface="Microsoft YaHei"/>
              </a:rPr>
              <a:t>為什麼要建置學生學習</a:t>
            </a:r>
            <a:r>
              <a:rPr dirty="0" smtClean="0" sz="3200" spc="-15" b="1">
                <a:latin typeface="Microsoft YaHei"/>
                <a:cs typeface="Microsoft YaHei"/>
              </a:rPr>
              <a:t>歷</a:t>
            </a:r>
            <a:r>
              <a:rPr dirty="0" smtClean="0" sz="3200" spc="0" b="1">
                <a:latin typeface="Microsoft YaHei"/>
                <a:cs typeface="Microsoft YaHei"/>
              </a:rPr>
              <a:t>程檔</a:t>
            </a:r>
            <a:r>
              <a:rPr dirty="0" smtClean="0" sz="3200" spc="-15" b="1">
                <a:latin typeface="Microsoft YaHei"/>
                <a:cs typeface="Microsoft YaHei"/>
              </a:rPr>
              <a:t>案</a:t>
            </a:r>
            <a:r>
              <a:rPr dirty="0" smtClean="0" sz="3200" spc="0" b="1">
                <a:latin typeface="Microsoft YaHei"/>
                <a:cs typeface="Microsoft YaHei"/>
              </a:rPr>
              <a:t>？</a:t>
            </a:r>
            <a:endParaRPr sz="3200">
              <a:latin typeface="Microsoft YaHei"/>
              <a:cs typeface="Microsoft YaHei"/>
            </a:endParaRPr>
          </a:p>
          <a:p>
            <a:pPr>
              <a:lnSpc>
                <a:spcPts val="900"/>
              </a:lnSpc>
              <a:spcBef>
                <a:spcPts val="43"/>
              </a:spcBef>
            </a:pPr>
            <a:endParaRPr sz="900"/>
          </a:p>
          <a:p>
            <a:pPr>
              <a:lnSpc>
                <a:spcPts val="1000"/>
              </a:lnSpc>
            </a:pPr>
            <a:endParaRPr sz="1000"/>
          </a:p>
          <a:p>
            <a:pPr>
              <a:lnSpc>
                <a:spcPts val="1000"/>
              </a:lnSpc>
            </a:pPr>
            <a:endParaRPr sz="1000"/>
          </a:p>
          <a:p>
            <a:pPr>
              <a:lnSpc>
                <a:spcPts val="1000"/>
              </a:lnSpc>
            </a:pPr>
            <a:endParaRPr sz="1000"/>
          </a:p>
          <a:p>
            <a:pPr>
              <a:lnSpc>
                <a:spcPts val="1000"/>
              </a:lnSpc>
            </a:pPr>
            <a:endParaRPr sz="1000"/>
          </a:p>
          <a:p>
            <a:pPr marL="288290">
              <a:lnSpc>
                <a:spcPct val="100000"/>
              </a:lnSpc>
            </a:pPr>
            <a:r>
              <a:rPr dirty="0" smtClean="0" sz="3600" b="1">
                <a:solidFill>
                  <a:srgbClr val="FFFFFF"/>
                </a:solidFill>
                <a:latin typeface="微軟正黑體"/>
                <a:cs typeface="微軟正黑體"/>
              </a:rPr>
              <a:t>普通型</a:t>
            </a:r>
            <a:endParaRPr sz="3600">
              <a:latin typeface="微軟正黑體"/>
              <a:cs typeface="微軟正黑體"/>
            </a:endParaRPr>
          </a:p>
          <a:p>
            <a:pPr>
              <a:lnSpc>
                <a:spcPts val="800"/>
              </a:lnSpc>
              <a:spcBef>
                <a:spcPts val="11"/>
              </a:spcBef>
            </a:pPr>
            <a:endParaRPr sz="800"/>
          </a:p>
          <a:p>
            <a:pPr>
              <a:lnSpc>
                <a:spcPts val="1000"/>
              </a:lnSpc>
            </a:pPr>
            <a:endParaRPr sz="1000"/>
          </a:p>
          <a:p>
            <a:pPr>
              <a:lnSpc>
                <a:spcPts val="1000"/>
              </a:lnSpc>
            </a:pPr>
            <a:endParaRPr sz="1000"/>
          </a:p>
          <a:p>
            <a:pPr>
              <a:lnSpc>
                <a:spcPts val="1000"/>
              </a:lnSpc>
            </a:pPr>
            <a:endParaRPr sz="1000"/>
          </a:p>
          <a:p>
            <a:pPr>
              <a:lnSpc>
                <a:spcPts val="1000"/>
              </a:lnSpc>
            </a:pPr>
            <a:endParaRPr sz="1000"/>
          </a:p>
          <a:p>
            <a:pPr marL="481965">
              <a:lnSpc>
                <a:spcPct val="100000"/>
              </a:lnSpc>
            </a:pPr>
            <a:r>
              <a:rPr dirty="0" smtClean="0" sz="2400" b="1">
                <a:solidFill>
                  <a:srgbClr val="FFFFFF"/>
                </a:solidFill>
                <a:latin typeface="Microsoft YaHei"/>
                <a:cs typeface="Microsoft YaHei"/>
              </a:rPr>
              <a:t>降必修、增選修</a:t>
            </a:r>
            <a:endParaRPr sz="2400">
              <a:latin typeface="Microsoft YaHei"/>
              <a:cs typeface="Microsoft YaHei"/>
            </a:endParaRPr>
          </a:p>
        </p:txBody>
      </p:sp>
      <p:sp>
        <p:nvSpPr>
          <p:cNvPr id="45" name="object 45"/>
          <p:cNvSpPr txBox="1"/>
          <p:nvPr/>
        </p:nvSpPr>
        <p:spPr>
          <a:xfrm>
            <a:off x="5351510" y="2803564"/>
            <a:ext cx="1445895" cy="863600"/>
          </a:xfrm>
          <a:prstGeom prst="rect">
            <a:avLst/>
          </a:prstGeom>
        </p:spPr>
        <p:txBody>
          <a:bodyPr wrap="square" lIns="0" tIns="0" rIns="0" bIns="0" rtlCol="0" vert="horz">
            <a:noAutofit/>
          </a:bodyPr>
          <a:lstStyle/>
          <a:p>
            <a:pPr marL="12700" marR="12700">
              <a:lnSpc>
                <a:spcPct val="100000"/>
              </a:lnSpc>
            </a:pPr>
            <a:r>
              <a:rPr dirty="0" smtClean="0" sz="2800" spc="-30" b="1">
                <a:solidFill>
                  <a:srgbClr val="FFFFFF"/>
                </a:solidFill>
                <a:latin typeface="微軟正黑體"/>
                <a:cs typeface="微軟正黑體"/>
              </a:rPr>
              <a:t>共同考科</a:t>
            </a:r>
            <a:r>
              <a:rPr dirty="0" smtClean="0" sz="2800" spc="-25" b="1">
                <a:solidFill>
                  <a:srgbClr val="FFFFFF"/>
                </a:solidFill>
                <a:latin typeface="微軟正黑體"/>
                <a:cs typeface="微軟正黑體"/>
              </a:rPr>
              <a:t> 比重下降</a:t>
            </a:r>
            <a:endParaRPr sz="2800">
              <a:latin typeface="微軟正黑體"/>
              <a:cs typeface="微軟正黑體"/>
            </a:endParaRPr>
          </a:p>
        </p:txBody>
      </p:sp>
      <p:sp>
        <p:nvSpPr>
          <p:cNvPr id="46" name="object 46"/>
          <p:cNvSpPr/>
          <p:nvPr/>
        </p:nvSpPr>
        <p:spPr>
          <a:xfrm>
            <a:off x="16421" y="16423"/>
            <a:ext cx="221157" cy="221157"/>
          </a:xfrm>
          <a:custGeom>
            <a:avLst/>
            <a:gdLst/>
            <a:ahLst/>
            <a:cxnLst/>
            <a:rect l="l" t="t" r="r" b="b"/>
            <a:pathLst>
              <a:path w="221157" h="221157">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157" h="221157">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157" h="221157">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7F00"/>
          </a:solidFill>
        </p:spPr>
        <p:txBody>
          <a:bodyPr wrap="square" lIns="0" tIns="0" rIns="0" bIns="0" rtlCol="0">
            <a:noAutofit/>
          </a:bodyPr>
          <a:lstStyle/>
          <a:p/>
        </p:txBody>
      </p:sp>
      <p:sp>
        <p:nvSpPr>
          <p:cNvPr id="47" name="object 47"/>
          <p:cNvSpPr/>
          <p:nvPr/>
        </p:nvSpPr>
        <p:spPr>
          <a:xfrm>
            <a:off x="41216" y="54114"/>
            <a:ext cx="170590" cy="145848"/>
          </a:xfrm>
          <a:custGeom>
            <a:avLst/>
            <a:gdLst/>
            <a:ahLst/>
            <a:cxnLst/>
            <a:rect l="l" t="t" r="r" b="b"/>
            <a:pathLst>
              <a:path w="170590" h="145848">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noAutofit/>
          </a:bodyPr>
          <a:lstStyle/>
          <a:p/>
        </p:txBody>
      </p:sp>
      <p:sp>
        <p:nvSpPr>
          <p:cNvPr id="48" name="object 48"/>
          <p:cNvSpPr/>
          <p:nvPr/>
        </p:nvSpPr>
        <p:spPr>
          <a:xfrm>
            <a:off x="16421" y="16423"/>
            <a:ext cx="221157" cy="221157"/>
          </a:xfrm>
          <a:custGeom>
            <a:avLst/>
            <a:gdLst/>
            <a:ahLst/>
            <a:cxnLst/>
            <a:rect l="l" t="t" r="r" b="b"/>
            <a:pathLst>
              <a:path w="221157" h="221157">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noAutofit/>
          </a:bodyPr>
          <a:lstStyle/>
          <a:p/>
        </p:txBody>
      </p:sp>
      <p:sp>
        <p:nvSpPr>
          <p:cNvPr id="49" name="object 49"/>
          <p:cNvSpPr txBox="1"/>
          <p:nvPr/>
        </p:nvSpPr>
        <p:spPr>
          <a:xfrm>
            <a:off x="10261600" y="63500"/>
            <a:ext cx="1930400" cy="1219200"/>
          </a:xfrm>
          <a:prstGeom prst="rect">
            <a:avLst/>
          </a:prstGeom>
          <a:ln w="3175">
            <a:solidFill>
              <a:srgbClr val="000000"/>
            </a:solidFill>
          </a:ln>
        </p:spPr>
        <p:txBody>
          <a:bodyPr wrap="square" lIns="0" tIns="0" rIns="0" bIns="0" rtlCol="0" vert="horz">
            <a:noAutofit/>
          </a:bodyPr>
          <a:lstStyle/>
          <a:p>
            <a:pPr marL="25400">
              <a:lnSpc>
                <a:spcPct val="100000"/>
              </a:lnSpc>
            </a:pPr>
            <a:r>
              <a:rPr dirty="0" smtClean="0" sz="800" spc="-290" b="1" i="1">
                <a:latin typeface="Meiryo"/>
                <a:cs typeface="Meiryo"/>
              </a:rPr>
              <a:t>簡報者</a:t>
            </a:r>
            <a:endParaRPr sz="800">
              <a:latin typeface="Meiryo"/>
              <a:cs typeface="Meiryo"/>
            </a:endParaRPr>
          </a:p>
          <a:p>
            <a:pPr marL="25400">
              <a:lnSpc>
                <a:spcPct val="100000"/>
              </a:lnSpc>
              <a:spcBef>
                <a:spcPts val="40"/>
              </a:spcBef>
            </a:pPr>
            <a:r>
              <a:rPr dirty="0" smtClean="0" sz="800" i="1">
                <a:latin typeface="Arial"/>
                <a:cs typeface="Arial"/>
              </a:rPr>
              <a:t>2019-07-12 07:00:43</a:t>
            </a:r>
            <a:endParaRPr sz="800">
              <a:latin typeface="Arial"/>
              <a:cs typeface="Arial"/>
            </a:endParaRPr>
          </a:p>
          <a:p>
            <a:pPr marL="25400">
              <a:lnSpc>
                <a:spcPct val="100000"/>
              </a:lnSpc>
              <a:spcBef>
                <a:spcPts val="40"/>
              </a:spcBef>
            </a:pPr>
            <a:r>
              <a:rPr dirty="0" smtClean="0" sz="1000">
                <a:latin typeface="Arial"/>
                <a:cs typeface="Arial"/>
              </a:rPr>
              <a:t>--------------------------------------------</a:t>
            </a:r>
            <a:endParaRPr sz="1000">
              <a:latin typeface="Arial"/>
              <a:cs typeface="Arial"/>
            </a:endParaRPr>
          </a:p>
          <a:p>
            <a:pPr marL="25400">
              <a:lnSpc>
                <a:spcPct val="100000"/>
              </a:lnSpc>
            </a:pPr>
            <a:r>
              <a:rPr dirty="0" smtClean="0" sz="1000" spc="70">
                <a:latin typeface="Arial"/>
                <a:cs typeface="Arial"/>
              </a:rPr>
              <a:t>[普高新課綱]：</a:t>
            </a:r>
            <a:endParaRPr sz="1000">
              <a:latin typeface="Arial"/>
              <a:cs typeface="Arial"/>
            </a:endParaRPr>
          </a:p>
          <a:p>
            <a:pPr marL="25400">
              <a:lnSpc>
                <a:spcPct val="100000"/>
              </a:lnSpc>
            </a:pPr>
            <a:r>
              <a:rPr dirty="0" smtClean="0" sz="1000" spc="310">
                <a:latin typeface="Arial"/>
                <a:cs typeface="Arial"/>
              </a:rPr>
              <a:t>1.調降必修學分，調高選修學分</a:t>
            </a:r>
            <a:endParaRPr sz="1000">
              <a:latin typeface="Arial"/>
              <a:cs typeface="Arial"/>
            </a:endParaRPr>
          </a:p>
          <a:p>
            <a:pPr marL="25400" marR="25400">
              <a:lnSpc>
                <a:spcPct val="100000"/>
              </a:lnSpc>
            </a:pPr>
            <a:r>
              <a:rPr dirty="0" smtClean="0" sz="1000" spc="145">
                <a:latin typeface="Arial"/>
                <a:cs typeface="Arial"/>
              </a:rPr>
              <a:t>2.加深加廣選修：提供學生加深加廣學習課程，已滿足銜接不同進路大學校院之需要。由學生依其生涯進路及興趣，自主選修。</a:t>
            </a:r>
            <a:endParaRPr sz="1000">
              <a:latin typeface="Arial"/>
              <a:cs typeface="Arial"/>
            </a:endParaRPr>
          </a:p>
          <a:p>
            <a:pPr marL="25400" marR="25400">
              <a:lnSpc>
                <a:spcPct val="100000"/>
              </a:lnSpc>
            </a:pPr>
            <a:r>
              <a:rPr dirty="0" smtClean="0" sz="1000" spc="215">
                <a:latin typeface="Arial"/>
                <a:cs typeface="Arial"/>
              </a:rPr>
              <a:t>3.新課綱強調以核心素養為導向，部定必修課程係從全人教育出發，以培養學生核心素養及奠定基本學力，並具備通識應用能力為目標。</a:t>
            </a:r>
            <a:endParaRPr sz="1000">
              <a:latin typeface="Arial"/>
              <a:cs typeface="Arial"/>
            </a:endParaRPr>
          </a:p>
          <a:p>
            <a:pPr marL="25400" marR="25400">
              <a:lnSpc>
                <a:spcPct val="100000"/>
              </a:lnSpc>
            </a:pPr>
            <a:r>
              <a:rPr dirty="0" smtClean="0" sz="1000" spc="110">
                <a:latin typeface="Arial"/>
                <a:cs typeface="Arial"/>
              </a:rPr>
              <a:t>4.部定必修各領域可研訂跨科之統整型、探究型或實作(實驗)型等主題課程。校訂必修課程係延伸各領域/科目之學習，以專題、跨領域/科目統整、實作(實驗)、探索體驗等課程類型為主。</a:t>
            </a:r>
            <a:r>
              <a:rPr dirty="0" smtClean="0" sz="1000" spc="30">
                <a:latin typeface="Arial"/>
                <a:cs typeface="Arial"/>
              </a:rPr>
              <a:t> </a:t>
            </a:r>
            <a:r>
              <a:rPr dirty="0" smtClean="0" sz="1000" spc="240">
                <a:latin typeface="Arial"/>
                <a:cs typeface="Arial"/>
              </a:rPr>
              <a:t>以上新課綱的改變是為了讓學生能精進所需之核心素養，以適性揚才。透過學生學習歷程檔案，才能了解學生學習結果的全貌。</a:t>
            </a:r>
            <a:endParaRPr sz="1000">
              <a:latin typeface="Arial"/>
              <a:cs typeface="Arial"/>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63571" y="199660"/>
            <a:ext cx="144780" cy="229870"/>
          </a:xfrm>
          <a:prstGeom prst="rect">
            <a:avLst/>
          </a:prstGeom>
        </p:spPr>
        <p:txBody>
          <a:bodyPr wrap="square" lIns="0" tIns="0" rIns="0" bIns="0" rtlCol="0" vert="horz">
            <a:noAutofit/>
          </a:bodyPr>
          <a:lstStyle/>
          <a:p>
            <a:pPr marL="12700">
              <a:lnSpc>
                <a:spcPct val="100000"/>
              </a:lnSpc>
            </a:pPr>
            <a:r>
              <a:rPr dirty="0" smtClean="0" sz="1400" b="1">
                <a:solidFill>
                  <a:srgbClr val="FFFFFF"/>
                </a:solidFill>
                <a:latin typeface="Arial Black"/>
                <a:cs typeface="Arial Black"/>
              </a:rPr>
              <a:t>9</a:t>
            </a:r>
            <a:endParaRPr sz="1400">
              <a:latin typeface="Arial Black"/>
              <a:cs typeface="Arial Black"/>
            </a:endParaRPr>
          </a:p>
        </p:txBody>
      </p:sp>
      <p:sp>
        <p:nvSpPr>
          <p:cNvPr id="3" name="object 3"/>
          <p:cNvSpPr/>
          <p:nvPr/>
        </p:nvSpPr>
        <p:spPr>
          <a:xfrm>
            <a:off x="481584" y="4599432"/>
            <a:ext cx="3729227" cy="2100071"/>
          </a:xfrm>
          <a:prstGeom prst="rect">
            <a:avLst/>
          </a:prstGeom>
          <a:blipFill>
            <a:blip r:embed="rId2" cstate="print"/>
            <a:stretch>
              <a:fillRect/>
            </a:stretch>
          </a:blipFill>
        </p:spPr>
        <p:txBody>
          <a:bodyPr wrap="square" lIns="0" tIns="0" rIns="0" bIns="0" rtlCol="0">
            <a:noAutofit/>
          </a:bodyPr>
          <a:lstStyle/>
          <a:p/>
        </p:txBody>
      </p:sp>
      <p:sp>
        <p:nvSpPr>
          <p:cNvPr id="4" name="object 4"/>
          <p:cNvSpPr/>
          <p:nvPr/>
        </p:nvSpPr>
        <p:spPr>
          <a:xfrm>
            <a:off x="528827" y="4623815"/>
            <a:ext cx="3634740" cy="2005583"/>
          </a:xfrm>
          <a:prstGeom prst="rect">
            <a:avLst/>
          </a:prstGeom>
          <a:blipFill>
            <a:blip r:embed="rId3" cstate="print"/>
            <a:stretch>
              <a:fillRect/>
            </a:stretch>
          </a:blipFill>
        </p:spPr>
        <p:txBody>
          <a:bodyPr wrap="square" lIns="0" tIns="0" rIns="0" bIns="0" rtlCol="0">
            <a:noAutofit/>
          </a:bodyPr>
          <a:lstStyle/>
          <a:p/>
        </p:txBody>
      </p:sp>
      <p:sp>
        <p:nvSpPr>
          <p:cNvPr id="5" name="object 5"/>
          <p:cNvSpPr/>
          <p:nvPr/>
        </p:nvSpPr>
        <p:spPr>
          <a:xfrm>
            <a:off x="528827" y="4623815"/>
            <a:ext cx="3634740" cy="2005583"/>
          </a:xfrm>
          <a:custGeom>
            <a:avLst/>
            <a:gdLst/>
            <a:ahLst/>
            <a:cxnLst/>
            <a:rect l="l" t="t" r="r" b="b"/>
            <a:pathLst>
              <a:path w="3634740" h="2005583">
                <a:moveTo>
                  <a:pt x="0" y="0"/>
                </a:moveTo>
                <a:lnTo>
                  <a:pt x="3634740" y="0"/>
                </a:lnTo>
                <a:lnTo>
                  <a:pt x="3634740" y="2005583"/>
                </a:lnTo>
                <a:lnTo>
                  <a:pt x="0" y="2005583"/>
                </a:lnTo>
                <a:lnTo>
                  <a:pt x="0" y="0"/>
                </a:lnTo>
                <a:close/>
              </a:path>
            </a:pathLst>
          </a:custGeom>
          <a:ln w="9143">
            <a:solidFill>
              <a:srgbClr val="BF301B"/>
            </a:solidFill>
          </a:ln>
        </p:spPr>
        <p:txBody>
          <a:bodyPr wrap="square" lIns="0" tIns="0" rIns="0" bIns="0" rtlCol="0">
            <a:noAutofit/>
          </a:bodyPr>
          <a:lstStyle/>
          <a:p/>
        </p:txBody>
      </p:sp>
      <p:sp>
        <p:nvSpPr>
          <p:cNvPr id="6" name="object 6"/>
          <p:cNvSpPr/>
          <p:nvPr/>
        </p:nvSpPr>
        <p:spPr>
          <a:xfrm>
            <a:off x="469392" y="2176272"/>
            <a:ext cx="3741419" cy="2046731"/>
          </a:xfrm>
          <a:prstGeom prst="rect">
            <a:avLst/>
          </a:prstGeom>
          <a:blipFill>
            <a:blip r:embed="rId4" cstate="print"/>
            <a:stretch>
              <a:fillRect/>
            </a:stretch>
          </a:blipFill>
        </p:spPr>
        <p:txBody>
          <a:bodyPr wrap="square" lIns="0" tIns="0" rIns="0" bIns="0" rtlCol="0">
            <a:noAutofit/>
          </a:bodyPr>
          <a:lstStyle/>
          <a:p/>
        </p:txBody>
      </p:sp>
      <p:sp>
        <p:nvSpPr>
          <p:cNvPr id="7" name="object 7"/>
          <p:cNvSpPr/>
          <p:nvPr/>
        </p:nvSpPr>
        <p:spPr>
          <a:xfrm>
            <a:off x="516636" y="2200655"/>
            <a:ext cx="3646932" cy="1952244"/>
          </a:xfrm>
          <a:custGeom>
            <a:avLst/>
            <a:gdLst/>
            <a:ahLst/>
            <a:cxnLst/>
            <a:rect l="l" t="t" r="r" b="b"/>
            <a:pathLst>
              <a:path w="3646932" h="1952244">
                <a:moveTo>
                  <a:pt x="0" y="0"/>
                </a:moveTo>
                <a:lnTo>
                  <a:pt x="3646932" y="0"/>
                </a:lnTo>
                <a:lnTo>
                  <a:pt x="3646932" y="1952244"/>
                </a:lnTo>
                <a:lnTo>
                  <a:pt x="0" y="1952244"/>
                </a:lnTo>
                <a:lnTo>
                  <a:pt x="0" y="0"/>
                </a:lnTo>
                <a:close/>
              </a:path>
            </a:pathLst>
          </a:custGeom>
          <a:solidFill>
            <a:srgbClr val="F79646"/>
          </a:solidFill>
        </p:spPr>
        <p:txBody>
          <a:bodyPr wrap="square" lIns="0" tIns="0" rIns="0" bIns="0" rtlCol="0">
            <a:noAutofit/>
          </a:bodyPr>
          <a:lstStyle/>
          <a:p/>
        </p:txBody>
      </p:sp>
      <p:sp>
        <p:nvSpPr>
          <p:cNvPr id="8" name="object 8"/>
          <p:cNvSpPr/>
          <p:nvPr/>
        </p:nvSpPr>
        <p:spPr>
          <a:xfrm>
            <a:off x="516636" y="2200655"/>
            <a:ext cx="3646932" cy="1952244"/>
          </a:xfrm>
          <a:custGeom>
            <a:avLst/>
            <a:gdLst/>
            <a:ahLst/>
            <a:cxnLst/>
            <a:rect l="l" t="t" r="r" b="b"/>
            <a:pathLst>
              <a:path w="3646932" h="1952244">
                <a:moveTo>
                  <a:pt x="0" y="0"/>
                </a:moveTo>
                <a:lnTo>
                  <a:pt x="3646932" y="0"/>
                </a:lnTo>
                <a:lnTo>
                  <a:pt x="3646932" y="1952244"/>
                </a:lnTo>
                <a:lnTo>
                  <a:pt x="0" y="1952244"/>
                </a:lnTo>
                <a:lnTo>
                  <a:pt x="0" y="0"/>
                </a:lnTo>
                <a:close/>
              </a:path>
            </a:pathLst>
          </a:custGeom>
          <a:ln w="9144">
            <a:solidFill>
              <a:srgbClr val="F69240"/>
            </a:solidFill>
          </a:ln>
        </p:spPr>
        <p:txBody>
          <a:bodyPr wrap="square" lIns="0" tIns="0" rIns="0" bIns="0" rtlCol="0">
            <a:noAutofit/>
          </a:bodyPr>
          <a:lstStyle/>
          <a:p/>
        </p:txBody>
      </p:sp>
      <p:sp>
        <p:nvSpPr>
          <p:cNvPr id="9" name="object 9"/>
          <p:cNvSpPr/>
          <p:nvPr/>
        </p:nvSpPr>
        <p:spPr>
          <a:xfrm>
            <a:off x="621792" y="2308860"/>
            <a:ext cx="3404615" cy="952499"/>
          </a:xfrm>
          <a:prstGeom prst="rect">
            <a:avLst/>
          </a:prstGeom>
          <a:blipFill>
            <a:blip r:embed="rId5" cstate="print"/>
            <a:stretch>
              <a:fillRect/>
            </a:stretch>
          </a:blipFill>
        </p:spPr>
        <p:txBody>
          <a:bodyPr wrap="square" lIns="0" tIns="0" rIns="0" bIns="0" rtlCol="0">
            <a:noAutofit/>
          </a:bodyPr>
          <a:lstStyle/>
          <a:p/>
        </p:txBody>
      </p:sp>
      <p:sp>
        <p:nvSpPr>
          <p:cNvPr id="10" name="object 10"/>
          <p:cNvSpPr/>
          <p:nvPr/>
        </p:nvSpPr>
        <p:spPr>
          <a:xfrm>
            <a:off x="725423" y="2284476"/>
            <a:ext cx="3194303" cy="105232"/>
          </a:xfrm>
          <a:prstGeom prst="rect">
            <a:avLst/>
          </a:prstGeom>
          <a:blipFill>
            <a:blip r:embed="rId6" cstate="print"/>
            <a:stretch>
              <a:fillRect/>
            </a:stretch>
          </a:blipFill>
        </p:spPr>
        <p:txBody>
          <a:bodyPr wrap="square" lIns="0" tIns="0" rIns="0" bIns="0" rtlCol="0">
            <a:noAutofit/>
          </a:bodyPr>
          <a:lstStyle/>
          <a:p/>
        </p:txBody>
      </p:sp>
      <p:sp>
        <p:nvSpPr>
          <p:cNvPr id="11" name="object 11"/>
          <p:cNvSpPr/>
          <p:nvPr/>
        </p:nvSpPr>
        <p:spPr>
          <a:xfrm>
            <a:off x="725423" y="3140862"/>
            <a:ext cx="3194303" cy="234797"/>
          </a:xfrm>
          <a:prstGeom prst="rect">
            <a:avLst/>
          </a:prstGeom>
          <a:blipFill>
            <a:blip r:embed="rId7" cstate="print"/>
            <a:stretch>
              <a:fillRect/>
            </a:stretch>
          </a:blipFill>
        </p:spPr>
        <p:txBody>
          <a:bodyPr wrap="square" lIns="0" tIns="0" rIns="0" bIns="0" rtlCol="0">
            <a:noAutofit/>
          </a:bodyPr>
          <a:lstStyle/>
          <a:p/>
        </p:txBody>
      </p:sp>
      <p:sp>
        <p:nvSpPr>
          <p:cNvPr id="12" name="object 12"/>
          <p:cNvSpPr/>
          <p:nvPr/>
        </p:nvSpPr>
        <p:spPr>
          <a:xfrm>
            <a:off x="683513" y="2350773"/>
            <a:ext cx="3281172" cy="829055"/>
          </a:xfrm>
          <a:custGeom>
            <a:avLst/>
            <a:gdLst/>
            <a:ahLst/>
            <a:cxnLst/>
            <a:rect l="l" t="t" r="r" b="b"/>
            <a:pathLst>
              <a:path w="3281172" h="829055">
                <a:moveTo>
                  <a:pt x="3142996" y="0"/>
                </a:moveTo>
                <a:lnTo>
                  <a:pt x="132451" y="116"/>
                </a:lnTo>
                <a:lnTo>
                  <a:pt x="90391" y="8485"/>
                </a:lnTo>
                <a:lnTo>
                  <a:pt x="54007" y="28583"/>
                </a:lnTo>
                <a:lnTo>
                  <a:pt x="25408" y="58304"/>
                </a:lnTo>
                <a:lnTo>
                  <a:pt x="6703" y="95537"/>
                </a:lnTo>
                <a:lnTo>
                  <a:pt x="0" y="138175"/>
                </a:lnTo>
                <a:lnTo>
                  <a:pt x="116" y="696602"/>
                </a:lnTo>
                <a:lnTo>
                  <a:pt x="8487" y="738661"/>
                </a:lnTo>
                <a:lnTo>
                  <a:pt x="28587" y="775045"/>
                </a:lnTo>
                <a:lnTo>
                  <a:pt x="58307" y="803645"/>
                </a:lnTo>
                <a:lnTo>
                  <a:pt x="95539" y="822351"/>
                </a:lnTo>
                <a:lnTo>
                  <a:pt x="138176" y="829056"/>
                </a:lnTo>
                <a:lnTo>
                  <a:pt x="3148731" y="828939"/>
                </a:lnTo>
                <a:lnTo>
                  <a:pt x="3190788" y="820566"/>
                </a:lnTo>
                <a:lnTo>
                  <a:pt x="3227169" y="800463"/>
                </a:lnTo>
                <a:lnTo>
                  <a:pt x="3255765" y="770740"/>
                </a:lnTo>
                <a:lnTo>
                  <a:pt x="3274468" y="733505"/>
                </a:lnTo>
                <a:lnTo>
                  <a:pt x="3281172" y="690867"/>
                </a:lnTo>
                <a:lnTo>
                  <a:pt x="3281055" y="132451"/>
                </a:lnTo>
                <a:lnTo>
                  <a:pt x="3272686" y="90391"/>
                </a:lnTo>
                <a:lnTo>
                  <a:pt x="3252588" y="54007"/>
                </a:lnTo>
                <a:lnTo>
                  <a:pt x="3222867" y="25408"/>
                </a:lnTo>
                <a:lnTo>
                  <a:pt x="3185634" y="6703"/>
                </a:lnTo>
                <a:lnTo>
                  <a:pt x="3142996" y="0"/>
                </a:lnTo>
                <a:close/>
              </a:path>
            </a:pathLst>
          </a:custGeom>
          <a:solidFill>
            <a:srgbClr val="4BACC6"/>
          </a:solidFill>
        </p:spPr>
        <p:txBody>
          <a:bodyPr wrap="square" lIns="0" tIns="0" rIns="0" bIns="0" rtlCol="0">
            <a:noAutofit/>
          </a:bodyPr>
          <a:lstStyle/>
          <a:p/>
        </p:txBody>
      </p:sp>
      <p:sp>
        <p:nvSpPr>
          <p:cNvPr id="13" name="object 13"/>
          <p:cNvSpPr/>
          <p:nvPr/>
        </p:nvSpPr>
        <p:spPr>
          <a:xfrm>
            <a:off x="683513" y="2350773"/>
            <a:ext cx="3281172" cy="829055"/>
          </a:xfrm>
          <a:custGeom>
            <a:avLst/>
            <a:gdLst/>
            <a:ahLst/>
            <a:cxnLst/>
            <a:rect l="l" t="t" r="r" b="b"/>
            <a:pathLst>
              <a:path w="3281172" h="829055">
                <a:moveTo>
                  <a:pt x="0" y="138175"/>
                </a:moveTo>
                <a:lnTo>
                  <a:pt x="6703" y="95537"/>
                </a:lnTo>
                <a:lnTo>
                  <a:pt x="25408" y="58304"/>
                </a:lnTo>
                <a:lnTo>
                  <a:pt x="54007" y="28583"/>
                </a:lnTo>
                <a:lnTo>
                  <a:pt x="90391" y="8485"/>
                </a:lnTo>
                <a:lnTo>
                  <a:pt x="132451" y="116"/>
                </a:lnTo>
                <a:lnTo>
                  <a:pt x="3142996" y="0"/>
                </a:lnTo>
                <a:lnTo>
                  <a:pt x="3157679" y="770"/>
                </a:lnTo>
                <a:lnTo>
                  <a:pt x="3198750" y="11709"/>
                </a:lnTo>
                <a:lnTo>
                  <a:pt x="3233713" y="33946"/>
                </a:lnTo>
                <a:lnTo>
                  <a:pt x="3260460" y="65374"/>
                </a:lnTo>
                <a:lnTo>
                  <a:pt x="3276883" y="103884"/>
                </a:lnTo>
                <a:lnTo>
                  <a:pt x="3281172" y="690867"/>
                </a:lnTo>
                <a:lnTo>
                  <a:pt x="3280401" y="705549"/>
                </a:lnTo>
                <a:lnTo>
                  <a:pt x="3269463" y="746621"/>
                </a:lnTo>
                <a:lnTo>
                  <a:pt x="3247228" y="781586"/>
                </a:lnTo>
                <a:lnTo>
                  <a:pt x="3215802" y="808337"/>
                </a:lnTo>
                <a:lnTo>
                  <a:pt x="3177295" y="824764"/>
                </a:lnTo>
                <a:lnTo>
                  <a:pt x="138176" y="829056"/>
                </a:lnTo>
                <a:lnTo>
                  <a:pt x="123493" y="828285"/>
                </a:lnTo>
                <a:lnTo>
                  <a:pt x="82424" y="817345"/>
                </a:lnTo>
                <a:lnTo>
                  <a:pt x="47461" y="795106"/>
                </a:lnTo>
                <a:lnTo>
                  <a:pt x="20714" y="763677"/>
                </a:lnTo>
                <a:lnTo>
                  <a:pt x="4290" y="725167"/>
                </a:lnTo>
                <a:lnTo>
                  <a:pt x="0" y="138175"/>
                </a:lnTo>
                <a:close/>
              </a:path>
            </a:pathLst>
          </a:custGeom>
          <a:ln w="38099">
            <a:solidFill>
              <a:srgbClr val="FFFFFF"/>
            </a:solidFill>
          </a:ln>
        </p:spPr>
        <p:txBody>
          <a:bodyPr wrap="square" lIns="0" tIns="0" rIns="0" bIns="0" rtlCol="0">
            <a:noAutofit/>
          </a:bodyPr>
          <a:lstStyle/>
          <a:p/>
        </p:txBody>
      </p:sp>
      <p:sp>
        <p:nvSpPr>
          <p:cNvPr id="14" name="object 14"/>
          <p:cNvSpPr/>
          <p:nvPr/>
        </p:nvSpPr>
        <p:spPr>
          <a:xfrm>
            <a:off x="621792" y="3233927"/>
            <a:ext cx="3433571" cy="880871"/>
          </a:xfrm>
          <a:prstGeom prst="rect">
            <a:avLst/>
          </a:prstGeom>
          <a:blipFill>
            <a:blip r:embed="rId8" cstate="print"/>
            <a:stretch>
              <a:fillRect/>
            </a:stretch>
          </a:blipFill>
        </p:spPr>
        <p:txBody>
          <a:bodyPr wrap="square" lIns="0" tIns="0" rIns="0" bIns="0" rtlCol="0">
            <a:noAutofit/>
          </a:bodyPr>
          <a:lstStyle/>
          <a:p/>
        </p:txBody>
      </p:sp>
      <p:sp>
        <p:nvSpPr>
          <p:cNvPr id="15" name="object 15"/>
          <p:cNvSpPr/>
          <p:nvPr/>
        </p:nvSpPr>
        <p:spPr>
          <a:xfrm>
            <a:off x="586740" y="3357371"/>
            <a:ext cx="3499103" cy="725423"/>
          </a:xfrm>
          <a:prstGeom prst="rect">
            <a:avLst/>
          </a:prstGeom>
          <a:blipFill>
            <a:blip r:embed="rId9" cstate="print"/>
            <a:stretch>
              <a:fillRect/>
            </a:stretch>
          </a:blipFill>
        </p:spPr>
        <p:txBody>
          <a:bodyPr wrap="square" lIns="0" tIns="0" rIns="0" bIns="0" rtlCol="0">
            <a:noAutofit/>
          </a:bodyPr>
          <a:lstStyle/>
          <a:p/>
        </p:txBody>
      </p:sp>
      <p:sp>
        <p:nvSpPr>
          <p:cNvPr id="16" name="object 16"/>
          <p:cNvSpPr/>
          <p:nvPr/>
        </p:nvSpPr>
        <p:spPr>
          <a:xfrm>
            <a:off x="683516" y="3275840"/>
            <a:ext cx="3310122" cy="757427"/>
          </a:xfrm>
          <a:custGeom>
            <a:avLst/>
            <a:gdLst/>
            <a:ahLst/>
            <a:cxnLst/>
            <a:rect l="l" t="t" r="r" b="b"/>
            <a:pathLst>
              <a:path w="3310122" h="757427">
                <a:moveTo>
                  <a:pt x="3183887" y="0"/>
                </a:moveTo>
                <a:lnTo>
                  <a:pt x="125383" y="2"/>
                </a:lnTo>
                <a:lnTo>
                  <a:pt x="83063" y="7574"/>
                </a:lnTo>
                <a:lnTo>
                  <a:pt x="46926" y="28015"/>
                </a:lnTo>
                <a:lnTo>
                  <a:pt x="19498" y="58800"/>
                </a:lnTo>
                <a:lnTo>
                  <a:pt x="3304" y="97405"/>
                </a:lnTo>
                <a:lnTo>
                  <a:pt x="0" y="632041"/>
                </a:lnTo>
                <a:lnTo>
                  <a:pt x="937" y="646677"/>
                </a:lnTo>
                <a:lnTo>
                  <a:pt x="13079" y="687213"/>
                </a:lnTo>
                <a:lnTo>
                  <a:pt x="37249" y="720729"/>
                </a:lnTo>
                <a:lnTo>
                  <a:pt x="70922" y="744695"/>
                </a:lnTo>
                <a:lnTo>
                  <a:pt x="111571" y="756585"/>
                </a:lnTo>
                <a:lnTo>
                  <a:pt x="126235" y="757428"/>
                </a:lnTo>
                <a:lnTo>
                  <a:pt x="3184738" y="757425"/>
                </a:lnTo>
                <a:lnTo>
                  <a:pt x="3227059" y="749852"/>
                </a:lnTo>
                <a:lnTo>
                  <a:pt x="3263196" y="729408"/>
                </a:lnTo>
                <a:lnTo>
                  <a:pt x="3290624" y="698621"/>
                </a:lnTo>
                <a:lnTo>
                  <a:pt x="3306817" y="660018"/>
                </a:lnTo>
                <a:lnTo>
                  <a:pt x="3310122" y="125386"/>
                </a:lnTo>
                <a:lnTo>
                  <a:pt x="3309184" y="110748"/>
                </a:lnTo>
                <a:lnTo>
                  <a:pt x="3297042" y="70208"/>
                </a:lnTo>
                <a:lnTo>
                  <a:pt x="3272872" y="36694"/>
                </a:lnTo>
                <a:lnTo>
                  <a:pt x="3239200" y="12730"/>
                </a:lnTo>
                <a:lnTo>
                  <a:pt x="3198550" y="842"/>
                </a:lnTo>
                <a:lnTo>
                  <a:pt x="3183887" y="0"/>
                </a:lnTo>
                <a:close/>
              </a:path>
            </a:pathLst>
          </a:custGeom>
          <a:solidFill>
            <a:srgbClr val="4BACC6"/>
          </a:solidFill>
        </p:spPr>
        <p:txBody>
          <a:bodyPr wrap="square" lIns="0" tIns="0" rIns="0" bIns="0" rtlCol="0">
            <a:noAutofit/>
          </a:bodyPr>
          <a:lstStyle/>
          <a:p/>
        </p:txBody>
      </p:sp>
      <p:sp>
        <p:nvSpPr>
          <p:cNvPr id="17" name="object 17"/>
          <p:cNvSpPr/>
          <p:nvPr/>
        </p:nvSpPr>
        <p:spPr>
          <a:xfrm>
            <a:off x="683513" y="3275840"/>
            <a:ext cx="3310128" cy="757427"/>
          </a:xfrm>
          <a:custGeom>
            <a:avLst/>
            <a:gdLst/>
            <a:ahLst/>
            <a:cxnLst/>
            <a:rect l="l" t="t" r="r" b="b"/>
            <a:pathLst>
              <a:path w="3310128" h="757427">
                <a:moveTo>
                  <a:pt x="0" y="126237"/>
                </a:moveTo>
                <a:lnTo>
                  <a:pt x="7300" y="83824"/>
                </a:lnTo>
                <a:lnTo>
                  <a:pt x="27520" y="47545"/>
                </a:lnTo>
                <a:lnTo>
                  <a:pt x="58131" y="19927"/>
                </a:lnTo>
                <a:lnTo>
                  <a:pt x="96610" y="3495"/>
                </a:lnTo>
                <a:lnTo>
                  <a:pt x="3183890" y="0"/>
                </a:lnTo>
                <a:lnTo>
                  <a:pt x="3198553" y="842"/>
                </a:lnTo>
                <a:lnTo>
                  <a:pt x="3239202" y="12730"/>
                </a:lnTo>
                <a:lnTo>
                  <a:pt x="3272875" y="36694"/>
                </a:lnTo>
                <a:lnTo>
                  <a:pt x="3297045" y="70208"/>
                </a:lnTo>
                <a:lnTo>
                  <a:pt x="3309187" y="110748"/>
                </a:lnTo>
                <a:lnTo>
                  <a:pt x="3310128" y="631190"/>
                </a:lnTo>
                <a:lnTo>
                  <a:pt x="3309285" y="645851"/>
                </a:lnTo>
                <a:lnTo>
                  <a:pt x="3297397" y="686497"/>
                </a:lnTo>
                <a:lnTo>
                  <a:pt x="3273433" y="720170"/>
                </a:lnTo>
                <a:lnTo>
                  <a:pt x="3239919" y="744343"/>
                </a:lnTo>
                <a:lnTo>
                  <a:pt x="3199379" y="756487"/>
                </a:lnTo>
                <a:lnTo>
                  <a:pt x="126238" y="757428"/>
                </a:lnTo>
                <a:lnTo>
                  <a:pt x="111574" y="756585"/>
                </a:lnTo>
                <a:lnTo>
                  <a:pt x="70925" y="744695"/>
                </a:lnTo>
                <a:lnTo>
                  <a:pt x="37252" y="720729"/>
                </a:lnTo>
                <a:lnTo>
                  <a:pt x="13082" y="687213"/>
                </a:lnTo>
                <a:lnTo>
                  <a:pt x="940" y="646677"/>
                </a:lnTo>
                <a:lnTo>
                  <a:pt x="0" y="126237"/>
                </a:lnTo>
                <a:close/>
              </a:path>
            </a:pathLst>
          </a:custGeom>
          <a:ln w="38099">
            <a:solidFill>
              <a:srgbClr val="FFFFFF"/>
            </a:solidFill>
          </a:ln>
        </p:spPr>
        <p:txBody>
          <a:bodyPr wrap="square" lIns="0" tIns="0" rIns="0" bIns="0" rtlCol="0">
            <a:noAutofit/>
          </a:bodyPr>
          <a:lstStyle/>
          <a:p/>
        </p:txBody>
      </p:sp>
      <p:sp>
        <p:nvSpPr>
          <p:cNvPr id="18" name="object 18"/>
          <p:cNvSpPr/>
          <p:nvPr/>
        </p:nvSpPr>
        <p:spPr>
          <a:xfrm>
            <a:off x="633983" y="4713732"/>
            <a:ext cx="3392423" cy="976883"/>
          </a:xfrm>
          <a:prstGeom prst="rect">
            <a:avLst/>
          </a:prstGeom>
          <a:blipFill>
            <a:blip r:embed="rId10" cstate="print"/>
            <a:stretch>
              <a:fillRect/>
            </a:stretch>
          </a:blipFill>
        </p:spPr>
        <p:txBody>
          <a:bodyPr wrap="square" lIns="0" tIns="0" rIns="0" bIns="0" rtlCol="0">
            <a:noAutofit/>
          </a:bodyPr>
          <a:lstStyle/>
          <a:p/>
        </p:txBody>
      </p:sp>
      <p:sp>
        <p:nvSpPr>
          <p:cNvPr id="19" name="object 19"/>
          <p:cNvSpPr/>
          <p:nvPr/>
        </p:nvSpPr>
        <p:spPr>
          <a:xfrm>
            <a:off x="580644" y="4701540"/>
            <a:ext cx="3499103" cy="1091183"/>
          </a:xfrm>
          <a:prstGeom prst="rect">
            <a:avLst/>
          </a:prstGeom>
          <a:blipFill>
            <a:blip r:embed="rId11" cstate="print"/>
            <a:stretch>
              <a:fillRect/>
            </a:stretch>
          </a:blipFill>
        </p:spPr>
        <p:txBody>
          <a:bodyPr wrap="square" lIns="0" tIns="0" rIns="0" bIns="0" rtlCol="0">
            <a:noAutofit/>
          </a:bodyPr>
          <a:lstStyle/>
          <a:p/>
        </p:txBody>
      </p:sp>
      <p:sp>
        <p:nvSpPr>
          <p:cNvPr id="20" name="object 20"/>
          <p:cNvSpPr/>
          <p:nvPr/>
        </p:nvSpPr>
        <p:spPr>
          <a:xfrm>
            <a:off x="695705" y="4755644"/>
            <a:ext cx="3268979" cy="853439"/>
          </a:xfrm>
          <a:custGeom>
            <a:avLst/>
            <a:gdLst/>
            <a:ahLst/>
            <a:cxnLst/>
            <a:rect l="l" t="t" r="r" b="b"/>
            <a:pathLst>
              <a:path w="3268979" h="853439">
                <a:moveTo>
                  <a:pt x="3126740" y="0"/>
                </a:moveTo>
                <a:lnTo>
                  <a:pt x="129885" y="528"/>
                </a:lnTo>
                <a:lnTo>
                  <a:pt x="88431" y="10528"/>
                </a:lnTo>
                <a:lnTo>
                  <a:pt x="52726" y="31688"/>
                </a:lnTo>
                <a:lnTo>
                  <a:pt x="24760" y="62019"/>
                </a:lnTo>
                <a:lnTo>
                  <a:pt x="6521" y="99533"/>
                </a:lnTo>
                <a:lnTo>
                  <a:pt x="0" y="142240"/>
                </a:lnTo>
                <a:lnTo>
                  <a:pt x="528" y="723552"/>
                </a:lnTo>
                <a:lnTo>
                  <a:pt x="10528" y="765003"/>
                </a:lnTo>
                <a:lnTo>
                  <a:pt x="31688" y="800708"/>
                </a:lnTo>
                <a:lnTo>
                  <a:pt x="62019" y="828676"/>
                </a:lnTo>
                <a:lnTo>
                  <a:pt x="99533" y="846917"/>
                </a:lnTo>
                <a:lnTo>
                  <a:pt x="142240" y="853440"/>
                </a:lnTo>
                <a:lnTo>
                  <a:pt x="3139094" y="852910"/>
                </a:lnTo>
                <a:lnTo>
                  <a:pt x="3180548" y="842909"/>
                </a:lnTo>
                <a:lnTo>
                  <a:pt x="3216253" y="821747"/>
                </a:lnTo>
                <a:lnTo>
                  <a:pt x="3244219" y="791414"/>
                </a:lnTo>
                <a:lnTo>
                  <a:pt x="3262458" y="753901"/>
                </a:lnTo>
                <a:lnTo>
                  <a:pt x="3268979" y="711200"/>
                </a:lnTo>
                <a:lnTo>
                  <a:pt x="3268451" y="129885"/>
                </a:lnTo>
                <a:lnTo>
                  <a:pt x="3258451" y="88431"/>
                </a:lnTo>
                <a:lnTo>
                  <a:pt x="3237291" y="52726"/>
                </a:lnTo>
                <a:lnTo>
                  <a:pt x="3206960" y="24760"/>
                </a:lnTo>
                <a:lnTo>
                  <a:pt x="3169446" y="6521"/>
                </a:lnTo>
                <a:lnTo>
                  <a:pt x="3126740" y="0"/>
                </a:lnTo>
                <a:close/>
              </a:path>
            </a:pathLst>
          </a:custGeom>
          <a:solidFill>
            <a:srgbClr val="1A7BAE"/>
          </a:solidFill>
        </p:spPr>
        <p:txBody>
          <a:bodyPr wrap="square" lIns="0" tIns="0" rIns="0" bIns="0" rtlCol="0">
            <a:noAutofit/>
          </a:bodyPr>
          <a:lstStyle/>
          <a:p/>
        </p:txBody>
      </p:sp>
      <p:sp>
        <p:nvSpPr>
          <p:cNvPr id="21" name="object 21"/>
          <p:cNvSpPr/>
          <p:nvPr/>
        </p:nvSpPr>
        <p:spPr>
          <a:xfrm>
            <a:off x="695705" y="4755644"/>
            <a:ext cx="3268979" cy="853439"/>
          </a:xfrm>
          <a:custGeom>
            <a:avLst/>
            <a:gdLst/>
            <a:ahLst/>
            <a:cxnLst/>
            <a:rect l="l" t="t" r="r" b="b"/>
            <a:pathLst>
              <a:path w="3268979" h="853439">
                <a:moveTo>
                  <a:pt x="0" y="142240"/>
                </a:moveTo>
                <a:lnTo>
                  <a:pt x="6521" y="99533"/>
                </a:lnTo>
                <a:lnTo>
                  <a:pt x="24760" y="62019"/>
                </a:lnTo>
                <a:lnTo>
                  <a:pt x="52726" y="31688"/>
                </a:lnTo>
                <a:lnTo>
                  <a:pt x="88431" y="10528"/>
                </a:lnTo>
                <a:lnTo>
                  <a:pt x="129885" y="528"/>
                </a:lnTo>
                <a:lnTo>
                  <a:pt x="3126740" y="0"/>
                </a:lnTo>
                <a:lnTo>
                  <a:pt x="3141427" y="749"/>
                </a:lnTo>
                <a:lnTo>
                  <a:pt x="3182620" y="11397"/>
                </a:lnTo>
                <a:lnTo>
                  <a:pt x="3217961" y="33099"/>
                </a:lnTo>
                <a:lnTo>
                  <a:pt x="3245458" y="63866"/>
                </a:lnTo>
                <a:lnTo>
                  <a:pt x="3263121" y="101708"/>
                </a:lnTo>
                <a:lnTo>
                  <a:pt x="3268979" y="711200"/>
                </a:lnTo>
                <a:lnTo>
                  <a:pt x="3268230" y="725887"/>
                </a:lnTo>
                <a:lnTo>
                  <a:pt x="3257580" y="767080"/>
                </a:lnTo>
                <a:lnTo>
                  <a:pt x="3235876" y="802421"/>
                </a:lnTo>
                <a:lnTo>
                  <a:pt x="3205108" y="829918"/>
                </a:lnTo>
                <a:lnTo>
                  <a:pt x="3167266" y="847581"/>
                </a:lnTo>
                <a:lnTo>
                  <a:pt x="142240" y="853440"/>
                </a:lnTo>
                <a:lnTo>
                  <a:pt x="127550" y="852690"/>
                </a:lnTo>
                <a:lnTo>
                  <a:pt x="86353" y="842040"/>
                </a:lnTo>
                <a:lnTo>
                  <a:pt x="51013" y="820336"/>
                </a:lnTo>
                <a:lnTo>
                  <a:pt x="23517" y="789568"/>
                </a:lnTo>
                <a:lnTo>
                  <a:pt x="5857" y="751726"/>
                </a:lnTo>
                <a:lnTo>
                  <a:pt x="0" y="142240"/>
                </a:lnTo>
                <a:close/>
              </a:path>
            </a:pathLst>
          </a:custGeom>
          <a:ln w="38100">
            <a:solidFill>
              <a:srgbClr val="FFFFFF"/>
            </a:solidFill>
          </a:ln>
        </p:spPr>
        <p:txBody>
          <a:bodyPr wrap="square" lIns="0" tIns="0" rIns="0" bIns="0" rtlCol="0">
            <a:noAutofit/>
          </a:bodyPr>
          <a:lstStyle/>
          <a:p/>
        </p:txBody>
      </p:sp>
      <p:sp>
        <p:nvSpPr>
          <p:cNvPr id="22" name="object 22"/>
          <p:cNvSpPr/>
          <p:nvPr/>
        </p:nvSpPr>
        <p:spPr>
          <a:xfrm>
            <a:off x="633983" y="5713476"/>
            <a:ext cx="3392423" cy="897635"/>
          </a:xfrm>
          <a:prstGeom prst="rect">
            <a:avLst/>
          </a:prstGeom>
          <a:blipFill>
            <a:blip r:embed="rId12" cstate="print"/>
            <a:stretch>
              <a:fillRect/>
            </a:stretch>
          </a:blipFill>
        </p:spPr>
        <p:txBody>
          <a:bodyPr wrap="square" lIns="0" tIns="0" rIns="0" bIns="0" rtlCol="0">
            <a:noAutofit/>
          </a:bodyPr>
          <a:lstStyle/>
          <a:p/>
        </p:txBody>
      </p:sp>
      <p:sp>
        <p:nvSpPr>
          <p:cNvPr id="23" name="object 23"/>
          <p:cNvSpPr/>
          <p:nvPr/>
        </p:nvSpPr>
        <p:spPr>
          <a:xfrm>
            <a:off x="883919" y="5661659"/>
            <a:ext cx="2889503" cy="93637"/>
          </a:xfrm>
          <a:prstGeom prst="rect">
            <a:avLst/>
          </a:prstGeom>
          <a:blipFill>
            <a:blip r:embed="rId13" cstate="print"/>
            <a:stretch>
              <a:fillRect/>
            </a:stretch>
          </a:blipFill>
        </p:spPr>
        <p:txBody>
          <a:bodyPr wrap="square" lIns="0" tIns="0" rIns="0" bIns="0" rtlCol="0">
            <a:noAutofit/>
          </a:bodyPr>
          <a:lstStyle/>
          <a:p/>
        </p:txBody>
      </p:sp>
      <p:sp>
        <p:nvSpPr>
          <p:cNvPr id="24" name="object 24"/>
          <p:cNvSpPr/>
          <p:nvPr/>
        </p:nvSpPr>
        <p:spPr>
          <a:xfrm>
            <a:off x="883919" y="6529616"/>
            <a:ext cx="2889503" cy="223227"/>
          </a:xfrm>
          <a:prstGeom prst="rect">
            <a:avLst/>
          </a:prstGeom>
          <a:blipFill>
            <a:blip r:embed="rId14" cstate="print"/>
            <a:stretch>
              <a:fillRect/>
            </a:stretch>
          </a:blipFill>
        </p:spPr>
        <p:txBody>
          <a:bodyPr wrap="square" lIns="0" tIns="0" rIns="0" bIns="0" rtlCol="0">
            <a:noAutofit/>
          </a:bodyPr>
          <a:lstStyle/>
          <a:p/>
        </p:txBody>
      </p:sp>
      <p:sp>
        <p:nvSpPr>
          <p:cNvPr id="25" name="object 25"/>
          <p:cNvSpPr/>
          <p:nvPr/>
        </p:nvSpPr>
        <p:spPr>
          <a:xfrm>
            <a:off x="695705" y="5755389"/>
            <a:ext cx="3268979" cy="774191"/>
          </a:xfrm>
          <a:custGeom>
            <a:avLst/>
            <a:gdLst/>
            <a:ahLst/>
            <a:cxnLst/>
            <a:rect l="l" t="t" r="r" b="b"/>
            <a:pathLst>
              <a:path w="3268979" h="774192">
                <a:moveTo>
                  <a:pt x="3139948" y="0"/>
                </a:moveTo>
                <a:lnTo>
                  <a:pt x="123577" y="113"/>
                </a:lnTo>
                <a:lnTo>
                  <a:pt x="81709" y="8954"/>
                </a:lnTo>
                <a:lnTo>
                  <a:pt x="46084" y="30191"/>
                </a:lnTo>
                <a:lnTo>
                  <a:pt x="19121" y="61405"/>
                </a:lnTo>
                <a:lnTo>
                  <a:pt x="3238" y="100178"/>
                </a:lnTo>
                <a:lnTo>
                  <a:pt x="0" y="129032"/>
                </a:lnTo>
                <a:lnTo>
                  <a:pt x="113" y="650612"/>
                </a:lnTo>
                <a:lnTo>
                  <a:pt x="8957" y="692483"/>
                </a:lnTo>
                <a:lnTo>
                  <a:pt x="30195" y="728109"/>
                </a:lnTo>
                <a:lnTo>
                  <a:pt x="61408" y="755071"/>
                </a:lnTo>
                <a:lnTo>
                  <a:pt x="100179" y="770953"/>
                </a:lnTo>
                <a:lnTo>
                  <a:pt x="129032" y="774192"/>
                </a:lnTo>
                <a:lnTo>
                  <a:pt x="3145412" y="774078"/>
                </a:lnTo>
                <a:lnTo>
                  <a:pt x="3187277" y="765234"/>
                </a:lnTo>
                <a:lnTo>
                  <a:pt x="3222899" y="743995"/>
                </a:lnTo>
                <a:lnTo>
                  <a:pt x="3249860" y="712779"/>
                </a:lnTo>
                <a:lnTo>
                  <a:pt x="3265741" y="674003"/>
                </a:lnTo>
                <a:lnTo>
                  <a:pt x="3268979" y="645147"/>
                </a:lnTo>
                <a:lnTo>
                  <a:pt x="3268866" y="123577"/>
                </a:lnTo>
                <a:lnTo>
                  <a:pt x="3260025" y="81709"/>
                </a:lnTo>
                <a:lnTo>
                  <a:pt x="3238788" y="46084"/>
                </a:lnTo>
                <a:lnTo>
                  <a:pt x="3207574" y="19121"/>
                </a:lnTo>
                <a:lnTo>
                  <a:pt x="3168801" y="3238"/>
                </a:lnTo>
                <a:lnTo>
                  <a:pt x="3139948" y="0"/>
                </a:lnTo>
                <a:close/>
              </a:path>
            </a:pathLst>
          </a:custGeom>
          <a:solidFill>
            <a:srgbClr val="1A7BAE"/>
          </a:solidFill>
        </p:spPr>
        <p:txBody>
          <a:bodyPr wrap="square" lIns="0" tIns="0" rIns="0" bIns="0" rtlCol="0">
            <a:noAutofit/>
          </a:bodyPr>
          <a:lstStyle/>
          <a:p/>
        </p:txBody>
      </p:sp>
      <p:sp>
        <p:nvSpPr>
          <p:cNvPr id="26" name="object 26"/>
          <p:cNvSpPr/>
          <p:nvPr/>
        </p:nvSpPr>
        <p:spPr>
          <a:xfrm>
            <a:off x="695705" y="5755389"/>
            <a:ext cx="3268979" cy="774191"/>
          </a:xfrm>
          <a:custGeom>
            <a:avLst/>
            <a:gdLst/>
            <a:ahLst/>
            <a:cxnLst/>
            <a:rect l="l" t="t" r="r" b="b"/>
            <a:pathLst>
              <a:path w="3268979" h="774192">
                <a:moveTo>
                  <a:pt x="0" y="129032"/>
                </a:moveTo>
                <a:lnTo>
                  <a:pt x="7152" y="86563"/>
                </a:lnTo>
                <a:lnTo>
                  <a:pt x="26997" y="50041"/>
                </a:lnTo>
                <a:lnTo>
                  <a:pt x="57116" y="21884"/>
                </a:lnTo>
                <a:lnTo>
                  <a:pt x="95091" y="4510"/>
                </a:lnTo>
                <a:lnTo>
                  <a:pt x="3139948" y="0"/>
                </a:lnTo>
                <a:lnTo>
                  <a:pt x="3154615" y="824"/>
                </a:lnTo>
                <a:lnTo>
                  <a:pt x="3195370" y="12476"/>
                </a:lnTo>
                <a:lnTo>
                  <a:pt x="3229372" y="36015"/>
                </a:lnTo>
                <a:lnTo>
                  <a:pt x="3254204" y="69021"/>
                </a:lnTo>
                <a:lnTo>
                  <a:pt x="3267446" y="109077"/>
                </a:lnTo>
                <a:lnTo>
                  <a:pt x="3268979" y="645147"/>
                </a:lnTo>
                <a:lnTo>
                  <a:pt x="3268155" y="659816"/>
                </a:lnTo>
                <a:lnTo>
                  <a:pt x="3256504" y="700575"/>
                </a:lnTo>
                <a:lnTo>
                  <a:pt x="3232968" y="734579"/>
                </a:lnTo>
                <a:lnTo>
                  <a:pt x="3199964" y="759412"/>
                </a:lnTo>
                <a:lnTo>
                  <a:pt x="3159911" y="772656"/>
                </a:lnTo>
                <a:lnTo>
                  <a:pt x="129032" y="774192"/>
                </a:lnTo>
                <a:lnTo>
                  <a:pt x="114365" y="773367"/>
                </a:lnTo>
                <a:lnTo>
                  <a:pt x="73612" y="761716"/>
                </a:lnTo>
                <a:lnTo>
                  <a:pt x="39610" y="738178"/>
                </a:lnTo>
                <a:lnTo>
                  <a:pt x="14778" y="705172"/>
                </a:lnTo>
                <a:lnTo>
                  <a:pt x="1535" y="665114"/>
                </a:lnTo>
                <a:lnTo>
                  <a:pt x="0" y="129032"/>
                </a:lnTo>
                <a:close/>
              </a:path>
            </a:pathLst>
          </a:custGeom>
          <a:ln w="38100">
            <a:solidFill>
              <a:srgbClr val="FFFFFF"/>
            </a:solidFill>
          </a:ln>
        </p:spPr>
        <p:txBody>
          <a:bodyPr wrap="square" lIns="0" tIns="0" rIns="0" bIns="0" rtlCol="0">
            <a:noAutofit/>
          </a:bodyPr>
          <a:lstStyle/>
          <a:p/>
        </p:txBody>
      </p:sp>
      <p:sp>
        <p:nvSpPr>
          <p:cNvPr id="27" name="object 27"/>
          <p:cNvSpPr txBox="1"/>
          <p:nvPr/>
        </p:nvSpPr>
        <p:spPr>
          <a:xfrm>
            <a:off x="1097136" y="5765236"/>
            <a:ext cx="2463800" cy="744220"/>
          </a:xfrm>
          <a:prstGeom prst="rect">
            <a:avLst/>
          </a:prstGeom>
        </p:spPr>
        <p:txBody>
          <a:bodyPr wrap="square" lIns="0" tIns="0" rIns="0" bIns="0" rtlCol="0" vert="horz">
            <a:noAutofit/>
          </a:bodyPr>
          <a:lstStyle/>
          <a:p>
            <a:pPr marL="12700" marR="12700">
              <a:lnSpc>
                <a:spcPct val="100000"/>
              </a:lnSpc>
            </a:pPr>
            <a:r>
              <a:rPr dirty="0" smtClean="0" sz="2400" b="1">
                <a:solidFill>
                  <a:srgbClr val="FFFFFF"/>
                </a:solidFill>
                <a:latin typeface="Microsoft YaHei"/>
                <a:cs typeface="Microsoft YaHei"/>
              </a:rPr>
              <a:t>以科專業能力規劃</a:t>
            </a:r>
            <a:r>
              <a:rPr dirty="0" smtClean="0" sz="2400" b="1">
                <a:solidFill>
                  <a:srgbClr val="FFFFFF"/>
                </a:solidFill>
                <a:latin typeface="Microsoft YaHei"/>
                <a:cs typeface="Microsoft YaHei"/>
              </a:rPr>
              <a:t> 校訂多元選修課程</a:t>
            </a:r>
            <a:endParaRPr sz="2400">
              <a:latin typeface="Microsoft YaHei"/>
              <a:cs typeface="Microsoft YaHei"/>
            </a:endParaRPr>
          </a:p>
        </p:txBody>
      </p:sp>
      <p:sp>
        <p:nvSpPr>
          <p:cNvPr id="28" name="object 28"/>
          <p:cNvSpPr/>
          <p:nvPr/>
        </p:nvSpPr>
        <p:spPr>
          <a:xfrm>
            <a:off x="4817364" y="2714247"/>
            <a:ext cx="2514599" cy="1054607"/>
          </a:xfrm>
          <a:custGeom>
            <a:avLst/>
            <a:gdLst/>
            <a:ahLst/>
            <a:cxnLst/>
            <a:rect l="l" t="t" r="r" b="b"/>
            <a:pathLst>
              <a:path w="2514600" h="1054607">
                <a:moveTo>
                  <a:pt x="2338832" y="0"/>
                </a:moveTo>
                <a:lnTo>
                  <a:pt x="167295" y="200"/>
                </a:lnTo>
                <a:lnTo>
                  <a:pt x="124816" y="7498"/>
                </a:lnTo>
                <a:lnTo>
                  <a:pt x="86478" y="24337"/>
                </a:lnTo>
                <a:lnTo>
                  <a:pt x="53584" y="49413"/>
                </a:lnTo>
                <a:lnTo>
                  <a:pt x="27439" y="81424"/>
                </a:lnTo>
                <a:lnTo>
                  <a:pt x="9346" y="119067"/>
                </a:lnTo>
                <a:lnTo>
                  <a:pt x="608" y="161040"/>
                </a:lnTo>
                <a:lnTo>
                  <a:pt x="0" y="175767"/>
                </a:lnTo>
                <a:lnTo>
                  <a:pt x="201" y="887310"/>
                </a:lnTo>
                <a:lnTo>
                  <a:pt x="7502" y="929792"/>
                </a:lnTo>
                <a:lnTo>
                  <a:pt x="24343" y="968131"/>
                </a:lnTo>
                <a:lnTo>
                  <a:pt x="49421" y="1001025"/>
                </a:lnTo>
                <a:lnTo>
                  <a:pt x="81433" y="1027169"/>
                </a:lnTo>
                <a:lnTo>
                  <a:pt x="119074" y="1045262"/>
                </a:lnTo>
                <a:lnTo>
                  <a:pt x="161042" y="1053999"/>
                </a:lnTo>
                <a:lnTo>
                  <a:pt x="175768" y="1054607"/>
                </a:lnTo>
                <a:lnTo>
                  <a:pt x="2347314" y="1054406"/>
                </a:lnTo>
                <a:lnTo>
                  <a:pt x="2389791" y="1047105"/>
                </a:lnTo>
                <a:lnTo>
                  <a:pt x="2428127" y="1030263"/>
                </a:lnTo>
                <a:lnTo>
                  <a:pt x="2461018" y="1005184"/>
                </a:lnTo>
                <a:lnTo>
                  <a:pt x="2487162" y="973171"/>
                </a:lnTo>
                <a:lnTo>
                  <a:pt x="2505254" y="935526"/>
                </a:lnTo>
                <a:lnTo>
                  <a:pt x="2513991" y="893554"/>
                </a:lnTo>
                <a:lnTo>
                  <a:pt x="2514600" y="878827"/>
                </a:lnTo>
                <a:lnTo>
                  <a:pt x="2514399" y="167294"/>
                </a:lnTo>
                <a:lnTo>
                  <a:pt x="2507100" y="124811"/>
                </a:lnTo>
                <a:lnTo>
                  <a:pt x="2490259" y="86472"/>
                </a:lnTo>
                <a:lnTo>
                  <a:pt x="2465181" y="53579"/>
                </a:lnTo>
                <a:lnTo>
                  <a:pt x="2433169" y="27436"/>
                </a:lnTo>
                <a:lnTo>
                  <a:pt x="2395527" y="9344"/>
                </a:lnTo>
                <a:lnTo>
                  <a:pt x="2353557" y="608"/>
                </a:lnTo>
                <a:lnTo>
                  <a:pt x="2338832" y="0"/>
                </a:lnTo>
                <a:close/>
              </a:path>
            </a:pathLst>
          </a:custGeom>
          <a:solidFill>
            <a:srgbClr val="7AA32B"/>
          </a:solidFill>
        </p:spPr>
        <p:txBody>
          <a:bodyPr wrap="square" lIns="0" tIns="0" rIns="0" bIns="0" rtlCol="0">
            <a:noAutofit/>
          </a:bodyPr>
          <a:lstStyle/>
          <a:p/>
        </p:txBody>
      </p:sp>
      <p:sp>
        <p:nvSpPr>
          <p:cNvPr id="29" name="object 29"/>
          <p:cNvSpPr/>
          <p:nvPr/>
        </p:nvSpPr>
        <p:spPr>
          <a:xfrm>
            <a:off x="4817364" y="5146552"/>
            <a:ext cx="2644140" cy="1053084"/>
          </a:xfrm>
          <a:custGeom>
            <a:avLst/>
            <a:gdLst/>
            <a:ahLst/>
            <a:cxnLst/>
            <a:rect l="l" t="t" r="r" b="b"/>
            <a:pathLst>
              <a:path w="2644140" h="1053084">
                <a:moveTo>
                  <a:pt x="2468626" y="0"/>
                </a:moveTo>
                <a:lnTo>
                  <a:pt x="167458" y="181"/>
                </a:lnTo>
                <a:lnTo>
                  <a:pt x="124949" y="7393"/>
                </a:lnTo>
                <a:lnTo>
                  <a:pt x="86577" y="24169"/>
                </a:lnTo>
                <a:lnTo>
                  <a:pt x="53650" y="49203"/>
                </a:lnTo>
                <a:lnTo>
                  <a:pt x="27474" y="81188"/>
                </a:lnTo>
                <a:lnTo>
                  <a:pt x="9358" y="118818"/>
                </a:lnTo>
                <a:lnTo>
                  <a:pt x="609" y="160786"/>
                </a:lnTo>
                <a:lnTo>
                  <a:pt x="0" y="175513"/>
                </a:lnTo>
                <a:lnTo>
                  <a:pt x="182" y="885624"/>
                </a:lnTo>
                <a:lnTo>
                  <a:pt x="7396" y="928135"/>
                </a:lnTo>
                <a:lnTo>
                  <a:pt x="24175" y="966508"/>
                </a:lnTo>
                <a:lnTo>
                  <a:pt x="49211" y="999435"/>
                </a:lnTo>
                <a:lnTo>
                  <a:pt x="81197" y="1025610"/>
                </a:lnTo>
                <a:lnTo>
                  <a:pt x="118825" y="1043725"/>
                </a:lnTo>
                <a:lnTo>
                  <a:pt x="160788" y="1052474"/>
                </a:lnTo>
                <a:lnTo>
                  <a:pt x="175514" y="1053083"/>
                </a:lnTo>
                <a:lnTo>
                  <a:pt x="2476692" y="1052901"/>
                </a:lnTo>
                <a:lnTo>
                  <a:pt x="2519198" y="1045686"/>
                </a:lnTo>
                <a:lnTo>
                  <a:pt x="2557568" y="1028907"/>
                </a:lnTo>
                <a:lnTo>
                  <a:pt x="2590493" y="1003870"/>
                </a:lnTo>
                <a:lnTo>
                  <a:pt x="2616666" y="971883"/>
                </a:lnTo>
                <a:lnTo>
                  <a:pt x="2634781" y="934252"/>
                </a:lnTo>
                <a:lnTo>
                  <a:pt x="2643530" y="892284"/>
                </a:lnTo>
                <a:lnTo>
                  <a:pt x="2644140" y="877557"/>
                </a:lnTo>
                <a:lnTo>
                  <a:pt x="2643958" y="167457"/>
                </a:lnTo>
                <a:lnTo>
                  <a:pt x="2636745" y="124944"/>
                </a:lnTo>
                <a:lnTo>
                  <a:pt x="2619967" y="86571"/>
                </a:lnTo>
                <a:lnTo>
                  <a:pt x="2594931" y="53645"/>
                </a:lnTo>
                <a:lnTo>
                  <a:pt x="2562945" y="27471"/>
                </a:lnTo>
                <a:lnTo>
                  <a:pt x="2525316" y="9357"/>
                </a:lnTo>
                <a:lnTo>
                  <a:pt x="2483351" y="609"/>
                </a:lnTo>
                <a:lnTo>
                  <a:pt x="2468626" y="0"/>
                </a:lnTo>
                <a:close/>
              </a:path>
            </a:pathLst>
          </a:custGeom>
          <a:solidFill>
            <a:srgbClr val="7AA32B"/>
          </a:solidFill>
        </p:spPr>
        <p:txBody>
          <a:bodyPr wrap="square" lIns="0" tIns="0" rIns="0" bIns="0" rtlCol="0">
            <a:noAutofit/>
          </a:bodyPr>
          <a:lstStyle/>
          <a:p/>
        </p:txBody>
      </p:sp>
      <p:sp>
        <p:nvSpPr>
          <p:cNvPr id="30" name="object 30"/>
          <p:cNvSpPr/>
          <p:nvPr/>
        </p:nvSpPr>
        <p:spPr>
          <a:xfrm>
            <a:off x="4951476" y="4533899"/>
            <a:ext cx="2322575" cy="513587"/>
          </a:xfrm>
          <a:prstGeom prst="rect">
            <a:avLst/>
          </a:prstGeom>
          <a:blipFill>
            <a:blip r:embed="rId15" cstate="print"/>
            <a:stretch>
              <a:fillRect/>
            </a:stretch>
          </a:blipFill>
        </p:spPr>
        <p:txBody>
          <a:bodyPr wrap="square" lIns="0" tIns="0" rIns="0" bIns="0" rtlCol="0">
            <a:noAutofit/>
          </a:bodyPr>
          <a:lstStyle/>
          <a:p/>
        </p:txBody>
      </p:sp>
      <p:sp>
        <p:nvSpPr>
          <p:cNvPr id="31" name="object 31"/>
          <p:cNvSpPr/>
          <p:nvPr/>
        </p:nvSpPr>
        <p:spPr>
          <a:xfrm>
            <a:off x="8261604" y="3512820"/>
            <a:ext cx="3435094" cy="2010155"/>
          </a:xfrm>
          <a:prstGeom prst="rect">
            <a:avLst/>
          </a:prstGeom>
          <a:blipFill>
            <a:blip r:embed="rId16" cstate="print"/>
            <a:stretch>
              <a:fillRect/>
            </a:stretch>
          </a:blipFill>
        </p:spPr>
        <p:txBody>
          <a:bodyPr wrap="square" lIns="0" tIns="0" rIns="0" bIns="0" rtlCol="0">
            <a:noAutofit/>
          </a:bodyPr>
          <a:lstStyle/>
          <a:p/>
        </p:txBody>
      </p:sp>
      <p:sp>
        <p:nvSpPr>
          <p:cNvPr id="32" name="object 32"/>
          <p:cNvSpPr/>
          <p:nvPr/>
        </p:nvSpPr>
        <p:spPr>
          <a:xfrm>
            <a:off x="8323326" y="3554723"/>
            <a:ext cx="3311652" cy="1886712"/>
          </a:xfrm>
          <a:custGeom>
            <a:avLst/>
            <a:gdLst/>
            <a:ahLst/>
            <a:cxnLst/>
            <a:rect l="l" t="t" r="r" b="b"/>
            <a:pathLst>
              <a:path w="3311652" h="1886712">
                <a:moveTo>
                  <a:pt x="2997200" y="0"/>
                </a:moveTo>
                <a:lnTo>
                  <a:pt x="314452" y="0"/>
                </a:lnTo>
                <a:lnTo>
                  <a:pt x="288663" y="1042"/>
                </a:lnTo>
                <a:lnTo>
                  <a:pt x="238887" y="9139"/>
                </a:lnTo>
                <a:lnTo>
                  <a:pt x="192056" y="24712"/>
                </a:lnTo>
                <a:lnTo>
                  <a:pt x="148815" y="47114"/>
                </a:lnTo>
                <a:lnTo>
                  <a:pt x="109812" y="75697"/>
                </a:lnTo>
                <a:lnTo>
                  <a:pt x="75696" y="109815"/>
                </a:lnTo>
                <a:lnTo>
                  <a:pt x="47113" y="148818"/>
                </a:lnTo>
                <a:lnTo>
                  <a:pt x="24712" y="192061"/>
                </a:lnTo>
                <a:lnTo>
                  <a:pt x="9139" y="238895"/>
                </a:lnTo>
                <a:lnTo>
                  <a:pt x="1042" y="288673"/>
                </a:lnTo>
                <a:lnTo>
                  <a:pt x="0" y="314464"/>
                </a:lnTo>
                <a:lnTo>
                  <a:pt x="0" y="1572260"/>
                </a:lnTo>
                <a:lnTo>
                  <a:pt x="4115" y="1623267"/>
                </a:lnTo>
                <a:lnTo>
                  <a:pt x="16031" y="1671653"/>
                </a:lnTo>
                <a:lnTo>
                  <a:pt x="35099" y="1716771"/>
                </a:lnTo>
                <a:lnTo>
                  <a:pt x="60673" y="1757973"/>
                </a:lnTo>
                <a:lnTo>
                  <a:pt x="92103" y="1794613"/>
                </a:lnTo>
                <a:lnTo>
                  <a:pt x="128743" y="1826042"/>
                </a:lnTo>
                <a:lnTo>
                  <a:pt x="169946" y="1851614"/>
                </a:lnTo>
                <a:lnTo>
                  <a:pt x="215063" y="1870681"/>
                </a:lnTo>
                <a:lnTo>
                  <a:pt x="263448" y="1882596"/>
                </a:lnTo>
                <a:lnTo>
                  <a:pt x="314452" y="1886712"/>
                </a:lnTo>
                <a:lnTo>
                  <a:pt x="2997200" y="1886712"/>
                </a:lnTo>
                <a:lnTo>
                  <a:pt x="3048203" y="1882596"/>
                </a:lnTo>
                <a:lnTo>
                  <a:pt x="3096588" y="1870681"/>
                </a:lnTo>
                <a:lnTo>
                  <a:pt x="3141705" y="1851614"/>
                </a:lnTo>
                <a:lnTo>
                  <a:pt x="3182908" y="1826042"/>
                </a:lnTo>
                <a:lnTo>
                  <a:pt x="3219548" y="1794613"/>
                </a:lnTo>
                <a:lnTo>
                  <a:pt x="3250978" y="1757973"/>
                </a:lnTo>
                <a:lnTo>
                  <a:pt x="3276552" y="1716771"/>
                </a:lnTo>
                <a:lnTo>
                  <a:pt x="3295620" y="1671653"/>
                </a:lnTo>
                <a:lnTo>
                  <a:pt x="3307536" y="1623267"/>
                </a:lnTo>
                <a:lnTo>
                  <a:pt x="3311652" y="1572260"/>
                </a:lnTo>
                <a:lnTo>
                  <a:pt x="3311652" y="314464"/>
                </a:lnTo>
                <a:lnTo>
                  <a:pt x="3307536" y="263457"/>
                </a:lnTo>
                <a:lnTo>
                  <a:pt x="3295620" y="215070"/>
                </a:lnTo>
                <a:lnTo>
                  <a:pt x="3276552" y="169950"/>
                </a:lnTo>
                <a:lnTo>
                  <a:pt x="3250978" y="128746"/>
                </a:lnTo>
                <a:lnTo>
                  <a:pt x="3219548" y="92105"/>
                </a:lnTo>
                <a:lnTo>
                  <a:pt x="3182908" y="60673"/>
                </a:lnTo>
                <a:lnTo>
                  <a:pt x="3141705" y="35100"/>
                </a:lnTo>
                <a:lnTo>
                  <a:pt x="3096588" y="16031"/>
                </a:lnTo>
                <a:lnTo>
                  <a:pt x="3048203" y="4115"/>
                </a:lnTo>
                <a:lnTo>
                  <a:pt x="2997200" y="0"/>
                </a:lnTo>
                <a:close/>
              </a:path>
            </a:pathLst>
          </a:custGeom>
          <a:solidFill>
            <a:srgbClr val="7030A0"/>
          </a:solidFill>
        </p:spPr>
        <p:txBody>
          <a:bodyPr wrap="square" lIns="0" tIns="0" rIns="0" bIns="0" rtlCol="0">
            <a:noAutofit/>
          </a:bodyPr>
          <a:lstStyle/>
          <a:p/>
        </p:txBody>
      </p:sp>
      <p:sp>
        <p:nvSpPr>
          <p:cNvPr id="33" name="object 33"/>
          <p:cNvSpPr/>
          <p:nvPr/>
        </p:nvSpPr>
        <p:spPr>
          <a:xfrm>
            <a:off x="8323326" y="3554723"/>
            <a:ext cx="3311652" cy="1886712"/>
          </a:xfrm>
          <a:custGeom>
            <a:avLst/>
            <a:gdLst/>
            <a:ahLst/>
            <a:cxnLst/>
            <a:rect l="l" t="t" r="r" b="b"/>
            <a:pathLst>
              <a:path w="3311652" h="1886712">
                <a:moveTo>
                  <a:pt x="0" y="314464"/>
                </a:moveTo>
                <a:lnTo>
                  <a:pt x="4115" y="263457"/>
                </a:lnTo>
                <a:lnTo>
                  <a:pt x="16031" y="215070"/>
                </a:lnTo>
                <a:lnTo>
                  <a:pt x="35099" y="169950"/>
                </a:lnTo>
                <a:lnTo>
                  <a:pt x="60673" y="128746"/>
                </a:lnTo>
                <a:lnTo>
                  <a:pt x="92103" y="92105"/>
                </a:lnTo>
                <a:lnTo>
                  <a:pt x="128743" y="60673"/>
                </a:lnTo>
                <a:lnTo>
                  <a:pt x="169946" y="35100"/>
                </a:lnTo>
                <a:lnTo>
                  <a:pt x="215063" y="16031"/>
                </a:lnTo>
                <a:lnTo>
                  <a:pt x="263448" y="4115"/>
                </a:lnTo>
                <a:lnTo>
                  <a:pt x="314452" y="0"/>
                </a:lnTo>
                <a:lnTo>
                  <a:pt x="2997200" y="0"/>
                </a:lnTo>
                <a:lnTo>
                  <a:pt x="3048203" y="4115"/>
                </a:lnTo>
                <a:lnTo>
                  <a:pt x="3096588" y="16031"/>
                </a:lnTo>
                <a:lnTo>
                  <a:pt x="3141705" y="35100"/>
                </a:lnTo>
                <a:lnTo>
                  <a:pt x="3182908" y="60673"/>
                </a:lnTo>
                <a:lnTo>
                  <a:pt x="3219548" y="92105"/>
                </a:lnTo>
                <a:lnTo>
                  <a:pt x="3250978" y="128746"/>
                </a:lnTo>
                <a:lnTo>
                  <a:pt x="3276552" y="169950"/>
                </a:lnTo>
                <a:lnTo>
                  <a:pt x="3295620" y="215070"/>
                </a:lnTo>
                <a:lnTo>
                  <a:pt x="3307536" y="263457"/>
                </a:lnTo>
                <a:lnTo>
                  <a:pt x="3311652" y="314464"/>
                </a:lnTo>
                <a:lnTo>
                  <a:pt x="3311652" y="1572260"/>
                </a:lnTo>
                <a:lnTo>
                  <a:pt x="3307536" y="1623267"/>
                </a:lnTo>
                <a:lnTo>
                  <a:pt x="3295620" y="1671653"/>
                </a:lnTo>
                <a:lnTo>
                  <a:pt x="3276552" y="1716771"/>
                </a:lnTo>
                <a:lnTo>
                  <a:pt x="3250978" y="1757973"/>
                </a:lnTo>
                <a:lnTo>
                  <a:pt x="3219548" y="1794613"/>
                </a:lnTo>
                <a:lnTo>
                  <a:pt x="3182908" y="1826042"/>
                </a:lnTo>
                <a:lnTo>
                  <a:pt x="3141705" y="1851614"/>
                </a:lnTo>
                <a:lnTo>
                  <a:pt x="3096588" y="1870681"/>
                </a:lnTo>
                <a:lnTo>
                  <a:pt x="3048203" y="1882596"/>
                </a:lnTo>
                <a:lnTo>
                  <a:pt x="2997200" y="1886712"/>
                </a:lnTo>
                <a:lnTo>
                  <a:pt x="314452" y="1886712"/>
                </a:lnTo>
                <a:lnTo>
                  <a:pt x="263448" y="1882596"/>
                </a:lnTo>
                <a:lnTo>
                  <a:pt x="215063" y="1870681"/>
                </a:lnTo>
                <a:lnTo>
                  <a:pt x="169946" y="1851614"/>
                </a:lnTo>
                <a:lnTo>
                  <a:pt x="128743" y="1826042"/>
                </a:lnTo>
                <a:lnTo>
                  <a:pt x="92103" y="1794613"/>
                </a:lnTo>
                <a:lnTo>
                  <a:pt x="60673" y="1757973"/>
                </a:lnTo>
                <a:lnTo>
                  <a:pt x="35099" y="1716771"/>
                </a:lnTo>
                <a:lnTo>
                  <a:pt x="16031" y="1671653"/>
                </a:lnTo>
                <a:lnTo>
                  <a:pt x="4115" y="1623267"/>
                </a:lnTo>
                <a:lnTo>
                  <a:pt x="0" y="1572260"/>
                </a:lnTo>
                <a:lnTo>
                  <a:pt x="0" y="314464"/>
                </a:lnTo>
                <a:close/>
              </a:path>
            </a:pathLst>
          </a:custGeom>
          <a:ln w="38100">
            <a:solidFill>
              <a:srgbClr val="FFFFFF"/>
            </a:solidFill>
          </a:ln>
        </p:spPr>
        <p:txBody>
          <a:bodyPr wrap="square" lIns="0" tIns="0" rIns="0" bIns="0" rtlCol="0">
            <a:noAutofit/>
          </a:bodyPr>
          <a:lstStyle/>
          <a:p/>
        </p:txBody>
      </p:sp>
      <p:sp>
        <p:nvSpPr>
          <p:cNvPr id="34" name="object 34"/>
          <p:cNvSpPr/>
          <p:nvPr/>
        </p:nvSpPr>
        <p:spPr>
          <a:xfrm>
            <a:off x="8147304" y="2537460"/>
            <a:ext cx="3736847" cy="903731"/>
          </a:xfrm>
          <a:prstGeom prst="rect">
            <a:avLst/>
          </a:prstGeom>
          <a:blipFill>
            <a:blip r:embed="rId17" cstate="print"/>
            <a:stretch>
              <a:fillRect/>
            </a:stretch>
          </a:blipFill>
        </p:spPr>
        <p:txBody>
          <a:bodyPr wrap="square" lIns="0" tIns="0" rIns="0" bIns="0" rtlCol="0">
            <a:noAutofit/>
          </a:bodyPr>
          <a:lstStyle/>
          <a:p/>
        </p:txBody>
      </p:sp>
      <p:sp>
        <p:nvSpPr>
          <p:cNvPr id="35" name="object 35"/>
          <p:cNvSpPr/>
          <p:nvPr/>
        </p:nvSpPr>
        <p:spPr>
          <a:xfrm>
            <a:off x="749808" y="1022603"/>
            <a:ext cx="2493263" cy="1427987"/>
          </a:xfrm>
          <a:prstGeom prst="rect">
            <a:avLst/>
          </a:prstGeom>
          <a:blipFill>
            <a:blip r:embed="rId18" cstate="print"/>
            <a:stretch>
              <a:fillRect/>
            </a:stretch>
          </a:blipFill>
        </p:spPr>
        <p:txBody>
          <a:bodyPr wrap="square" lIns="0" tIns="0" rIns="0" bIns="0" rtlCol="0">
            <a:noAutofit/>
          </a:bodyPr>
          <a:lstStyle/>
          <a:p/>
        </p:txBody>
      </p:sp>
      <p:sp>
        <p:nvSpPr>
          <p:cNvPr id="36" name="object 36"/>
          <p:cNvSpPr/>
          <p:nvPr/>
        </p:nvSpPr>
        <p:spPr>
          <a:xfrm>
            <a:off x="797140" y="1046835"/>
            <a:ext cx="2445931" cy="1333436"/>
          </a:xfrm>
          <a:prstGeom prst="rect">
            <a:avLst/>
          </a:prstGeom>
          <a:blipFill>
            <a:blip r:embed="rId19" cstate="print"/>
            <a:stretch>
              <a:fillRect/>
            </a:stretch>
          </a:blipFill>
        </p:spPr>
        <p:txBody>
          <a:bodyPr wrap="square" lIns="0" tIns="0" rIns="0" bIns="0" rtlCol="0">
            <a:noAutofit/>
          </a:bodyPr>
          <a:lstStyle/>
          <a:p/>
        </p:txBody>
      </p:sp>
      <p:sp>
        <p:nvSpPr>
          <p:cNvPr id="37" name="object 37"/>
          <p:cNvSpPr/>
          <p:nvPr/>
        </p:nvSpPr>
        <p:spPr>
          <a:xfrm>
            <a:off x="797051" y="1046988"/>
            <a:ext cx="2398776" cy="1333500"/>
          </a:xfrm>
          <a:custGeom>
            <a:avLst/>
            <a:gdLst/>
            <a:ahLst/>
            <a:cxnLst/>
            <a:rect l="l" t="t" r="r" b="b"/>
            <a:pathLst>
              <a:path w="2398776" h="1333500">
                <a:moveTo>
                  <a:pt x="0" y="1333500"/>
                </a:moveTo>
                <a:lnTo>
                  <a:pt x="257009" y="1183944"/>
                </a:lnTo>
                <a:lnTo>
                  <a:pt x="371233" y="1121638"/>
                </a:lnTo>
                <a:lnTo>
                  <a:pt x="485470" y="1065555"/>
                </a:lnTo>
                <a:lnTo>
                  <a:pt x="599694" y="1028166"/>
                </a:lnTo>
                <a:lnTo>
                  <a:pt x="699643" y="990777"/>
                </a:lnTo>
                <a:lnTo>
                  <a:pt x="813866" y="959624"/>
                </a:lnTo>
                <a:lnTo>
                  <a:pt x="928103" y="934694"/>
                </a:lnTo>
                <a:lnTo>
                  <a:pt x="1042327" y="909764"/>
                </a:lnTo>
                <a:lnTo>
                  <a:pt x="1170825" y="891082"/>
                </a:lnTo>
                <a:lnTo>
                  <a:pt x="1299337" y="878611"/>
                </a:lnTo>
                <a:lnTo>
                  <a:pt x="1427848" y="866152"/>
                </a:lnTo>
                <a:lnTo>
                  <a:pt x="1613458" y="847458"/>
                </a:lnTo>
                <a:lnTo>
                  <a:pt x="1784807" y="828763"/>
                </a:lnTo>
                <a:lnTo>
                  <a:pt x="1956142" y="797610"/>
                </a:lnTo>
                <a:lnTo>
                  <a:pt x="2098929" y="766445"/>
                </a:lnTo>
                <a:lnTo>
                  <a:pt x="2156040" y="741527"/>
                </a:lnTo>
                <a:lnTo>
                  <a:pt x="2213152" y="722833"/>
                </a:lnTo>
                <a:lnTo>
                  <a:pt x="2270264" y="691680"/>
                </a:lnTo>
                <a:lnTo>
                  <a:pt x="2313101" y="660514"/>
                </a:lnTo>
                <a:lnTo>
                  <a:pt x="2341664" y="629361"/>
                </a:lnTo>
                <a:lnTo>
                  <a:pt x="2370213" y="585736"/>
                </a:lnTo>
                <a:lnTo>
                  <a:pt x="2384501" y="542124"/>
                </a:lnTo>
                <a:lnTo>
                  <a:pt x="2398776" y="498500"/>
                </a:lnTo>
                <a:lnTo>
                  <a:pt x="2398776" y="442417"/>
                </a:lnTo>
                <a:lnTo>
                  <a:pt x="2384501" y="392569"/>
                </a:lnTo>
                <a:lnTo>
                  <a:pt x="2341664" y="336486"/>
                </a:lnTo>
                <a:lnTo>
                  <a:pt x="2298827" y="292874"/>
                </a:lnTo>
                <a:lnTo>
                  <a:pt x="2255989" y="243014"/>
                </a:lnTo>
                <a:lnTo>
                  <a:pt x="2184603" y="199402"/>
                </a:lnTo>
                <a:lnTo>
                  <a:pt x="2113203" y="162013"/>
                </a:lnTo>
                <a:lnTo>
                  <a:pt x="2027542" y="124625"/>
                </a:lnTo>
                <a:lnTo>
                  <a:pt x="1941868" y="93472"/>
                </a:lnTo>
                <a:lnTo>
                  <a:pt x="1841919" y="62318"/>
                </a:lnTo>
                <a:lnTo>
                  <a:pt x="1741970" y="43624"/>
                </a:lnTo>
                <a:lnTo>
                  <a:pt x="1642021" y="24930"/>
                </a:lnTo>
                <a:lnTo>
                  <a:pt x="1527797" y="12458"/>
                </a:lnTo>
                <a:lnTo>
                  <a:pt x="1413560" y="6235"/>
                </a:lnTo>
                <a:lnTo>
                  <a:pt x="1285062" y="0"/>
                </a:lnTo>
                <a:lnTo>
                  <a:pt x="1170825" y="6235"/>
                </a:lnTo>
                <a:lnTo>
                  <a:pt x="1042327" y="18694"/>
                </a:lnTo>
                <a:lnTo>
                  <a:pt x="928103" y="37388"/>
                </a:lnTo>
                <a:lnTo>
                  <a:pt x="813866" y="56083"/>
                </a:lnTo>
                <a:lnTo>
                  <a:pt x="713917" y="74777"/>
                </a:lnTo>
                <a:lnTo>
                  <a:pt x="628256" y="99694"/>
                </a:lnTo>
                <a:lnTo>
                  <a:pt x="542582" y="130860"/>
                </a:lnTo>
                <a:lnTo>
                  <a:pt x="471182" y="162013"/>
                </a:lnTo>
                <a:lnTo>
                  <a:pt x="399796" y="193166"/>
                </a:lnTo>
                <a:lnTo>
                  <a:pt x="285572" y="274180"/>
                </a:lnTo>
                <a:lnTo>
                  <a:pt x="185623" y="355180"/>
                </a:lnTo>
                <a:lnTo>
                  <a:pt x="114223" y="448652"/>
                </a:lnTo>
                <a:lnTo>
                  <a:pt x="71386" y="542124"/>
                </a:lnTo>
                <a:lnTo>
                  <a:pt x="28562" y="641819"/>
                </a:lnTo>
                <a:lnTo>
                  <a:pt x="14274" y="747763"/>
                </a:lnTo>
                <a:lnTo>
                  <a:pt x="0" y="853694"/>
                </a:lnTo>
                <a:lnTo>
                  <a:pt x="0" y="953388"/>
                </a:lnTo>
                <a:lnTo>
                  <a:pt x="0" y="1333500"/>
                </a:lnTo>
                <a:close/>
              </a:path>
            </a:pathLst>
          </a:custGeom>
          <a:ln w="9144">
            <a:solidFill>
              <a:srgbClr val="92BB44"/>
            </a:solidFill>
          </a:ln>
        </p:spPr>
        <p:txBody>
          <a:bodyPr wrap="square" lIns="0" tIns="0" rIns="0" bIns="0" rtlCol="0">
            <a:noAutofit/>
          </a:bodyPr>
          <a:lstStyle/>
          <a:p/>
        </p:txBody>
      </p:sp>
      <p:sp>
        <p:nvSpPr>
          <p:cNvPr id="38" name="object 38"/>
          <p:cNvSpPr/>
          <p:nvPr/>
        </p:nvSpPr>
        <p:spPr>
          <a:xfrm>
            <a:off x="996695" y="1133855"/>
            <a:ext cx="1972055" cy="1011935"/>
          </a:xfrm>
          <a:prstGeom prst="rect">
            <a:avLst/>
          </a:prstGeom>
          <a:blipFill>
            <a:blip r:embed="rId20" cstate="print"/>
            <a:stretch>
              <a:fillRect/>
            </a:stretch>
          </a:blipFill>
        </p:spPr>
        <p:txBody>
          <a:bodyPr wrap="square" lIns="0" tIns="0" rIns="0" bIns="0" rtlCol="0">
            <a:noAutofit/>
          </a:bodyPr>
          <a:lstStyle/>
          <a:p/>
        </p:txBody>
      </p:sp>
      <p:sp>
        <p:nvSpPr>
          <p:cNvPr id="39" name="object 39"/>
          <p:cNvSpPr txBox="1"/>
          <p:nvPr/>
        </p:nvSpPr>
        <p:spPr>
          <a:xfrm>
            <a:off x="774063" y="273758"/>
            <a:ext cx="6126480" cy="1551305"/>
          </a:xfrm>
          <a:prstGeom prst="rect">
            <a:avLst/>
          </a:prstGeom>
        </p:spPr>
        <p:txBody>
          <a:bodyPr wrap="square" lIns="0" tIns="0" rIns="0" bIns="0" rtlCol="0" vert="horz">
            <a:noAutofit/>
          </a:bodyPr>
          <a:lstStyle/>
          <a:p>
            <a:pPr marL="12700">
              <a:lnSpc>
                <a:spcPct val="100000"/>
              </a:lnSpc>
            </a:pPr>
            <a:r>
              <a:rPr dirty="0" smtClean="0" sz="3200" b="1">
                <a:latin typeface="Microsoft YaHei"/>
                <a:cs typeface="Microsoft YaHei"/>
              </a:rPr>
              <a:t>為什麼要建置學生學習</a:t>
            </a:r>
            <a:r>
              <a:rPr dirty="0" smtClean="0" sz="3200" spc="-15" b="1">
                <a:latin typeface="Microsoft YaHei"/>
                <a:cs typeface="Microsoft YaHei"/>
              </a:rPr>
              <a:t>歷</a:t>
            </a:r>
            <a:r>
              <a:rPr dirty="0" smtClean="0" sz="3200" spc="0" b="1">
                <a:latin typeface="Microsoft YaHei"/>
                <a:cs typeface="Microsoft YaHei"/>
              </a:rPr>
              <a:t>程檔</a:t>
            </a:r>
            <a:r>
              <a:rPr dirty="0" smtClean="0" sz="3200" spc="-15" b="1">
                <a:latin typeface="Microsoft YaHei"/>
                <a:cs typeface="Microsoft YaHei"/>
              </a:rPr>
              <a:t>案</a:t>
            </a:r>
            <a:r>
              <a:rPr dirty="0" smtClean="0" sz="3200" spc="0" b="1">
                <a:latin typeface="Microsoft YaHei"/>
                <a:cs typeface="Microsoft YaHei"/>
              </a:rPr>
              <a:t>？</a:t>
            </a:r>
            <a:endParaRPr sz="3200">
              <a:latin typeface="Microsoft YaHei"/>
              <a:cs typeface="Microsoft YaHei"/>
            </a:endParaRPr>
          </a:p>
          <a:p>
            <a:pPr>
              <a:lnSpc>
                <a:spcPts val="950"/>
              </a:lnSpc>
              <a:spcBef>
                <a:spcPts val="33"/>
              </a:spcBef>
            </a:pPr>
            <a:endParaRPr sz="950"/>
          </a:p>
          <a:p>
            <a:pPr>
              <a:lnSpc>
                <a:spcPts val="1000"/>
              </a:lnSpc>
            </a:pPr>
            <a:endParaRPr sz="1000"/>
          </a:p>
          <a:p>
            <a:pPr>
              <a:lnSpc>
                <a:spcPts val="1000"/>
              </a:lnSpc>
            </a:pPr>
            <a:endParaRPr sz="1000"/>
          </a:p>
          <a:p>
            <a:pPr>
              <a:lnSpc>
                <a:spcPts val="1000"/>
              </a:lnSpc>
            </a:pPr>
            <a:endParaRPr sz="1000"/>
          </a:p>
          <a:p>
            <a:pPr marL="506095">
              <a:lnSpc>
                <a:spcPct val="100000"/>
              </a:lnSpc>
            </a:pPr>
            <a:r>
              <a:rPr dirty="0" smtClean="0" sz="3600" b="1">
                <a:solidFill>
                  <a:srgbClr val="FFFFFF"/>
                </a:solidFill>
                <a:latin typeface="微軟正黑體"/>
                <a:cs typeface="微軟正黑體"/>
              </a:rPr>
              <a:t>技術型</a:t>
            </a:r>
            <a:endParaRPr sz="3600">
              <a:latin typeface="微軟正黑體"/>
              <a:cs typeface="微軟正黑體"/>
            </a:endParaRPr>
          </a:p>
        </p:txBody>
      </p:sp>
      <p:sp>
        <p:nvSpPr>
          <p:cNvPr id="40" name="object 40"/>
          <p:cNvSpPr txBox="1"/>
          <p:nvPr/>
        </p:nvSpPr>
        <p:spPr>
          <a:xfrm>
            <a:off x="938735" y="2387959"/>
            <a:ext cx="2768600" cy="744220"/>
          </a:xfrm>
          <a:prstGeom prst="rect">
            <a:avLst/>
          </a:prstGeom>
        </p:spPr>
        <p:txBody>
          <a:bodyPr wrap="square" lIns="0" tIns="0" rIns="0" bIns="0" rtlCol="0" vert="horz">
            <a:noAutofit/>
          </a:bodyPr>
          <a:lstStyle/>
          <a:p>
            <a:pPr marL="12700" marR="12700" indent="457200">
              <a:lnSpc>
                <a:spcPct val="100000"/>
              </a:lnSpc>
            </a:pPr>
            <a:r>
              <a:rPr dirty="0" smtClean="0" sz="2400" b="1">
                <a:solidFill>
                  <a:srgbClr val="FFFFFF"/>
                </a:solidFill>
                <a:latin typeface="Microsoft YaHei"/>
                <a:cs typeface="Microsoft YaHei"/>
              </a:rPr>
              <a:t>調整專業群科</a:t>
            </a:r>
            <a:r>
              <a:rPr dirty="0" smtClean="0" sz="2400" b="1">
                <a:solidFill>
                  <a:srgbClr val="FFFFFF"/>
                </a:solidFill>
                <a:latin typeface="Microsoft YaHei"/>
                <a:cs typeface="Microsoft YaHei"/>
              </a:rPr>
              <a:t> 部定專業及實習科目</a:t>
            </a:r>
            <a:endParaRPr sz="2400">
              <a:latin typeface="Microsoft YaHei"/>
              <a:cs typeface="Microsoft YaHei"/>
            </a:endParaRPr>
          </a:p>
        </p:txBody>
      </p:sp>
      <p:sp>
        <p:nvSpPr>
          <p:cNvPr id="41" name="object 41"/>
          <p:cNvSpPr txBox="1"/>
          <p:nvPr/>
        </p:nvSpPr>
        <p:spPr>
          <a:xfrm>
            <a:off x="799990" y="3460699"/>
            <a:ext cx="3073400" cy="378460"/>
          </a:xfrm>
          <a:prstGeom prst="rect">
            <a:avLst/>
          </a:prstGeom>
        </p:spPr>
        <p:txBody>
          <a:bodyPr wrap="square" lIns="0" tIns="0" rIns="0" bIns="0" rtlCol="0" vert="horz">
            <a:noAutofit/>
          </a:bodyPr>
          <a:lstStyle/>
          <a:p>
            <a:pPr marL="12700">
              <a:lnSpc>
                <a:spcPct val="100000"/>
              </a:lnSpc>
            </a:pPr>
            <a:r>
              <a:rPr dirty="0" smtClean="0" sz="2400" b="1">
                <a:solidFill>
                  <a:srgbClr val="FFFFFF"/>
                </a:solidFill>
                <a:latin typeface="Microsoft YaHei"/>
                <a:cs typeface="Microsoft YaHei"/>
              </a:rPr>
              <a:t>增加部定技能領域科目</a:t>
            </a:r>
            <a:endParaRPr sz="2400">
              <a:latin typeface="Microsoft YaHei"/>
              <a:cs typeface="Microsoft YaHei"/>
            </a:endParaRPr>
          </a:p>
        </p:txBody>
      </p:sp>
      <p:sp>
        <p:nvSpPr>
          <p:cNvPr id="42" name="object 42"/>
          <p:cNvSpPr txBox="1"/>
          <p:nvPr/>
        </p:nvSpPr>
        <p:spPr>
          <a:xfrm>
            <a:off x="793225" y="4804821"/>
            <a:ext cx="3073400" cy="744220"/>
          </a:xfrm>
          <a:prstGeom prst="rect">
            <a:avLst/>
          </a:prstGeom>
        </p:spPr>
        <p:txBody>
          <a:bodyPr wrap="square" lIns="0" tIns="0" rIns="0" bIns="0" rtlCol="0" vert="horz">
            <a:noAutofit/>
          </a:bodyPr>
          <a:lstStyle/>
          <a:p>
            <a:pPr marL="12700" marR="12700" indent="152400">
              <a:lnSpc>
                <a:spcPct val="100000"/>
              </a:lnSpc>
            </a:pPr>
            <a:r>
              <a:rPr dirty="0" smtClean="0" sz="2400" b="1">
                <a:solidFill>
                  <a:srgbClr val="FFFFFF"/>
                </a:solidFill>
                <a:latin typeface="Microsoft YaHei"/>
                <a:cs typeface="Microsoft YaHei"/>
              </a:rPr>
              <a:t>強調專題實作及跨科</a:t>
            </a:r>
            <a:r>
              <a:rPr dirty="0" smtClean="0" sz="2400" b="1">
                <a:solidFill>
                  <a:srgbClr val="FFFFFF"/>
                </a:solidFill>
                <a:latin typeface="Microsoft YaHei"/>
                <a:cs typeface="Microsoft YaHei"/>
              </a:rPr>
              <a:t> 之統整型、探究型課程</a:t>
            </a:r>
            <a:endParaRPr sz="2400">
              <a:latin typeface="Microsoft YaHei"/>
              <a:cs typeface="Microsoft YaHei"/>
            </a:endParaRPr>
          </a:p>
        </p:txBody>
      </p:sp>
      <p:sp>
        <p:nvSpPr>
          <p:cNvPr id="43" name="object 43"/>
          <p:cNvSpPr txBox="1"/>
          <p:nvPr/>
        </p:nvSpPr>
        <p:spPr>
          <a:xfrm>
            <a:off x="4996420" y="2803564"/>
            <a:ext cx="2156460" cy="863600"/>
          </a:xfrm>
          <a:prstGeom prst="rect">
            <a:avLst/>
          </a:prstGeom>
        </p:spPr>
        <p:txBody>
          <a:bodyPr wrap="square" lIns="0" tIns="0" rIns="0" bIns="0" rtlCol="0" vert="horz">
            <a:noAutofit/>
          </a:bodyPr>
          <a:lstStyle/>
          <a:p>
            <a:pPr marL="722630" marR="12700" indent="-710565">
              <a:lnSpc>
                <a:spcPct val="100000"/>
              </a:lnSpc>
            </a:pPr>
            <a:r>
              <a:rPr dirty="0" smtClean="0" sz="2800" spc="-30" b="1">
                <a:solidFill>
                  <a:srgbClr val="FFFFFF"/>
                </a:solidFill>
                <a:latin typeface="微軟正黑體"/>
                <a:cs typeface="微軟正黑體"/>
              </a:rPr>
              <a:t>統測考試範圍</a:t>
            </a:r>
            <a:r>
              <a:rPr dirty="0" smtClean="0" sz="2800" spc="-25" b="1">
                <a:solidFill>
                  <a:srgbClr val="FFFFFF"/>
                </a:solidFill>
                <a:latin typeface="微軟正黑體"/>
                <a:cs typeface="微軟正黑體"/>
              </a:rPr>
              <a:t> 調整</a:t>
            </a:r>
            <a:endParaRPr sz="2800">
              <a:latin typeface="微軟正黑體"/>
              <a:cs typeface="微軟正黑體"/>
            </a:endParaRPr>
          </a:p>
        </p:txBody>
      </p:sp>
      <p:sp>
        <p:nvSpPr>
          <p:cNvPr id="44" name="object 44"/>
          <p:cNvSpPr txBox="1"/>
          <p:nvPr/>
        </p:nvSpPr>
        <p:spPr>
          <a:xfrm>
            <a:off x="5060401" y="5235110"/>
            <a:ext cx="2156460" cy="863600"/>
          </a:xfrm>
          <a:prstGeom prst="rect">
            <a:avLst/>
          </a:prstGeom>
        </p:spPr>
        <p:txBody>
          <a:bodyPr wrap="square" lIns="0" tIns="0" rIns="0" bIns="0" rtlCol="0" vert="horz">
            <a:noAutofit/>
          </a:bodyPr>
          <a:lstStyle/>
          <a:p>
            <a:pPr marL="12700" marR="12700">
              <a:lnSpc>
                <a:spcPct val="100000"/>
              </a:lnSpc>
            </a:pPr>
            <a:r>
              <a:rPr dirty="0" smtClean="0" sz="2800" spc="-30" b="1">
                <a:solidFill>
                  <a:srgbClr val="FFFFFF"/>
                </a:solidFill>
                <a:latin typeface="微軟正黑體"/>
                <a:cs typeface="微軟正黑體"/>
              </a:rPr>
              <a:t>無法單以紙筆</a:t>
            </a:r>
            <a:r>
              <a:rPr dirty="0" smtClean="0" sz="2800" spc="-25" b="1">
                <a:solidFill>
                  <a:srgbClr val="FFFFFF"/>
                </a:solidFill>
                <a:latin typeface="微軟正黑體"/>
                <a:cs typeface="微軟正黑體"/>
              </a:rPr>
              <a:t> 測驗進行評量</a:t>
            </a:r>
            <a:endParaRPr sz="2800">
              <a:latin typeface="微軟正黑體"/>
              <a:cs typeface="微軟正黑體"/>
            </a:endParaRPr>
          </a:p>
        </p:txBody>
      </p:sp>
      <p:sp>
        <p:nvSpPr>
          <p:cNvPr id="45" name="object 45"/>
          <p:cNvSpPr txBox="1"/>
          <p:nvPr/>
        </p:nvSpPr>
        <p:spPr>
          <a:xfrm>
            <a:off x="5210065" y="4095481"/>
            <a:ext cx="1805939" cy="545465"/>
          </a:xfrm>
          <a:prstGeom prst="rect">
            <a:avLst/>
          </a:prstGeom>
        </p:spPr>
        <p:txBody>
          <a:bodyPr wrap="square" lIns="0" tIns="0" rIns="0" bIns="0" rtlCol="0" vert="horz">
            <a:noAutofit/>
          </a:bodyPr>
          <a:lstStyle/>
          <a:p>
            <a:pPr marL="12700">
              <a:lnSpc>
                <a:spcPct val="100000"/>
              </a:lnSpc>
            </a:pPr>
            <a:r>
              <a:rPr dirty="0" smtClean="0" sz="3500" b="1">
                <a:solidFill>
                  <a:srgbClr val="7030A0"/>
                </a:solidFill>
                <a:latin typeface="Microsoft YaHei"/>
                <a:cs typeface="Microsoft YaHei"/>
              </a:rPr>
              <a:t>適性揚才</a:t>
            </a:r>
            <a:endParaRPr sz="3500">
              <a:latin typeface="Microsoft YaHei"/>
              <a:cs typeface="Microsoft YaHei"/>
            </a:endParaRPr>
          </a:p>
        </p:txBody>
      </p:sp>
      <p:sp>
        <p:nvSpPr>
          <p:cNvPr id="46" name="object 46"/>
          <p:cNvSpPr txBox="1"/>
          <p:nvPr/>
        </p:nvSpPr>
        <p:spPr>
          <a:xfrm>
            <a:off x="8899481" y="4057785"/>
            <a:ext cx="2156460" cy="866140"/>
          </a:xfrm>
          <a:prstGeom prst="rect">
            <a:avLst/>
          </a:prstGeom>
        </p:spPr>
        <p:txBody>
          <a:bodyPr wrap="square" lIns="0" tIns="0" rIns="0" bIns="0" rtlCol="0" vert="horz">
            <a:noAutofit/>
          </a:bodyPr>
          <a:lstStyle/>
          <a:p>
            <a:pPr marL="190500" marR="12700" indent="-178435">
              <a:lnSpc>
                <a:spcPct val="100000"/>
              </a:lnSpc>
            </a:pPr>
            <a:r>
              <a:rPr dirty="0" smtClean="0" sz="2800" spc="-30" b="1">
                <a:solidFill>
                  <a:srgbClr val="FFFFFF"/>
                </a:solidFill>
                <a:latin typeface="Microsoft YaHei"/>
                <a:cs typeface="Microsoft YaHei"/>
              </a:rPr>
              <a:t>學生學習歷程</a:t>
            </a:r>
            <a:r>
              <a:rPr dirty="0" smtClean="0" sz="2800" spc="-25" b="1">
                <a:solidFill>
                  <a:srgbClr val="FFFFFF"/>
                </a:solidFill>
                <a:latin typeface="Microsoft YaHei"/>
                <a:cs typeface="Microsoft YaHei"/>
              </a:rPr>
              <a:t> 重要性提升</a:t>
            </a:r>
            <a:endParaRPr sz="2800">
              <a:latin typeface="Microsoft YaHei"/>
              <a:cs typeface="Microsoft YaHei"/>
            </a:endParaRPr>
          </a:p>
        </p:txBody>
      </p:sp>
      <p:sp>
        <p:nvSpPr>
          <p:cNvPr id="47" name="object 47"/>
          <p:cNvSpPr/>
          <p:nvPr/>
        </p:nvSpPr>
        <p:spPr>
          <a:xfrm>
            <a:off x="16421" y="16423"/>
            <a:ext cx="221157" cy="221157"/>
          </a:xfrm>
          <a:custGeom>
            <a:avLst/>
            <a:gdLst/>
            <a:ahLst/>
            <a:cxnLst/>
            <a:rect l="l" t="t" r="r" b="b"/>
            <a:pathLst>
              <a:path w="221157" h="221157">
                <a:moveTo>
                  <a:pt x="215658" y="0"/>
                </a:moveTo>
                <a:lnTo>
                  <a:pt x="5499" y="0"/>
                </a:lnTo>
                <a:lnTo>
                  <a:pt x="0" y="5486"/>
                </a:lnTo>
                <a:lnTo>
                  <a:pt x="0" y="215658"/>
                </a:lnTo>
                <a:lnTo>
                  <a:pt x="5499" y="221157"/>
                </a:lnTo>
                <a:lnTo>
                  <a:pt x="215658" y="221157"/>
                </a:lnTo>
                <a:lnTo>
                  <a:pt x="221157" y="215658"/>
                </a:lnTo>
                <a:lnTo>
                  <a:pt x="221157" y="183540"/>
                </a:lnTo>
                <a:lnTo>
                  <a:pt x="59636" y="183540"/>
                </a:lnTo>
                <a:lnTo>
                  <a:pt x="52393" y="183469"/>
                </a:lnTo>
                <a:lnTo>
                  <a:pt x="49663" y="181319"/>
                </a:lnTo>
                <a:lnTo>
                  <a:pt x="57360" y="169518"/>
                </a:lnTo>
                <a:lnTo>
                  <a:pt x="60221" y="157218"/>
                </a:lnTo>
                <a:lnTo>
                  <a:pt x="32329" y="125022"/>
                </a:lnTo>
                <a:lnTo>
                  <a:pt x="24794" y="103197"/>
                </a:lnTo>
                <a:lnTo>
                  <a:pt x="26262" y="90205"/>
                </a:lnTo>
                <a:lnTo>
                  <a:pt x="46907" y="58181"/>
                </a:lnTo>
                <a:lnTo>
                  <a:pt x="85908" y="39953"/>
                </a:lnTo>
                <a:lnTo>
                  <a:pt x="101652" y="37691"/>
                </a:lnTo>
                <a:lnTo>
                  <a:pt x="221157" y="37691"/>
                </a:lnTo>
                <a:lnTo>
                  <a:pt x="221157" y="5486"/>
                </a:lnTo>
                <a:lnTo>
                  <a:pt x="215658" y="0"/>
                </a:lnTo>
                <a:close/>
              </a:path>
              <a:path w="221157" h="221157">
                <a:moveTo>
                  <a:pt x="105270" y="160032"/>
                </a:moveTo>
                <a:lnTo>
                  <a:pt x="94209" y="169778"/>
                </a:lnTo>
                <a:lnTo>
                  <a:pt x="81967" y="176844"/>
                </a:lnTo>
                <a:lnTo>
                  <a:pt x="69968" y="181381"/>
                </a:lnTo>
                <a:lnTo>
                  <a:pt x="59636" y="183540"/>
                </a:lnTo>
                <a:lnTo>
                  <a:pt x="221157" y="183540"/>
                </a:lnTo>
                <a:lnTo>
                  <a:pt x="221157" y="160223"/>
                </a:lnTo>
                <a:lnTo>
                  <a:pt x="110578" y="160223"/>
                </a:lnTo>
                <a:lnTo>
                  <a:pt x="105270" y="160032"/>
                </a:lnTo>
                <a:close/>
              </a:path>
              <a:path w="221157" h="221157">
                <a:moveTo>
                  <a:pt x="221157" y="37691"/>
                </a:moveTo>
                <a:lnTo>
                  <a:pt x="101652" y="37691"/>
                </a:lnTo>
                <a:lnTo>
                  <a:pt x="119931" y="38600"/>
                </a:lnTo>
                <a:lnTo>
                  <a:pt x="136684" y="41428"/>
                </a:lnTo>
                <a:lnTo>
                  <a:pt x="176041" y="59612"/>
                </a:lnTo>
                <a:lnTo>
                  <a:pt x="195385" y="88539"/>
                </a:lnTo>
                <a:lnTo>
                  <a:pt x="194325" y="102797"/>
                </a:lnTo>
                <a:lnTo>
                  <a:pt x="175679" y="137059"/>
                </a:lnTo>
                <a:lnTo>
                  <a:pt x="139341" y="156600"/>
                </a:lnTo>
                <a:lnTo>
                  <a:pt x="110578" y="160223"/>
                </a:lnTo>
                <a:lnTo>
                  <a:pt x="221157" y="160223"/>
                </a:lnTo>
                <a:lnTo>
                  <a:pt x="221157" y="37691"/>
                </a:lnTo>
                <a:close/>
              </a:path>
            </a:pathLst>
          </a:custGeom>
          <a:solidFill>
            <a:srgbClr val="FF7F00"/>
          </a:solidFill>
        </p:spPr>
        <p:txBody>
          <a:bodyPr wrap="square" lIns="0" tIns="0" rIns="0" bIns="0" rtlCol="0">
            <a:noAutofit/>
          </a:bodyPr>
          <a:lstStyle/>
          <a:p/>
        </p:txBody>
      </p:sp>
      <p:sp>
        <p:nvSpPr>
          <p:cNvPr id="48" name="object 48"/>
          <p:cNvSpPr/>
          <p:nvPr/>
        </p:nvSpPr>
        <p:spPr>
          <a:xfrm>
            <a:off x="41216" y="54114"/>
            <a:ext cx="170590" cy="145848"/>
          </a:xfrm>
          <a:custGeom>
            <a:avLst/>
            <a:gdLst/>
            <a:ahLst/>
            <a:cxnLst/>
            <a:rect l="l" t="t" r="r" b="b"/>
            <a:pathLst>
              <a:path w="170590" h="145848">
                <a:moveTo>
                  <a:pt x="85783" y="122531"/>
                </a:moveTo>
                <a:lnTo>
                  <a:pt x="83980" y="122531"/>
                </a:lnTo>
                <a:lnTo>
                  <a:pt x="82227" y="122430"/>
                </a:lnTo>
                <a:lnTo>
                  <a:pt x="80475" y="122341"/>
                </a:lnTo>
                <a:lnTo>
                  <a:pt x="69414" y="132086"/>
                </a:lnTo>
                <a:lnTo>
                  <a:pt x="57172" y="139153"/>
                </a:lnTo>
                <a:lnTo>
                  <a:pt x="45174" y="143690"/>
                </a:lnTo>
                <a:lnTo>
                  <a:pt x="34841" y="145848"/>
                </a:lnTo>
                <a:lnTo>
                  <a:pt x="27598" y="145778"/>
                </a:lnTo>
                <a:lnTo>
                  <a:pt x="24868" y="143628"/>
                </a:lnTo>
                <a:lnTo>
                  <a:pt x="32565" y="131826"/>
                </a:lnTo>
                <a:lnTo>
                  <a:pt x="35426" y="119527"/>
                </a:lnTo>
                <a:lnTo>
                  <a:pt x="7534" y="87331"/>
                </a:lnTo>
                <a:lnTo>
                  <a:pt x="0" y="65506"/>
                </a:lnTo>
                <a:lnTo>
                  <a:pt x="1467" y="52514"/>
                </a:lnTo>
                <a:lnTo>
                  <a:pt x="22112" y="20490"/>
                </a:lnTo>
                <a:lnTo>
                  <a:pt x="61113" y="2262"/>
                </a:lnTo>
                <a:lnTo>
                  <a:pt x="76857" y="0"/>
                </a:lnTo>
                <a:lnTo>
                  <a:pt x="95136" y="909"/>
                </a:lnTo>
                <a:lnTo>
                  <a:pt x="140118" y="14424"/>
                </a:lnTo>
                <a:lnTo>
                  <a:pt x="170590" y="50848"/>
                </a:lnTo>
                <a:lnTo>
                  <a:pt x="169530" y="65106"/>
                </a:lnTo>
                <a:lnTo>
                  <a:pt x="150884" y="99368"/>
                </a:lnTo>
                <a:lnTo>
                  <a:pt x="114546" y="118909"/>
                </a:lnTo>
                <a:lnTo>
                  <a:pt x="99727" y="121717"/>
                </a:lnTo>
              </a:path>
            </a:pathLst>
          </a:custGeom>
          <a:ln w="7493">
            <a:solidFill>
              <a:srgbClr val="000000"/>
            </a:solidFill>
          </a:ln>
        </p:spPr>
        <p:txBody>
          <a:bodyPr wrap="square" lIns="0" tIns="0" rIns="0" bIns="0" rtlCol="0">
            <a:noAutofit/>
          </a:bodyPr>
          <a:lstStyle/>
          <a:p/>
        </p:txBody>
      </p:sp>
      <p:sp>
        <p:nvSpPr>
          <p:cNvPr id="49" name="object 49"/>
          <p:cNvSpPr/>
          <p:nvPr/>
        </p:nvSpPr>
        <p:spPr>
          <a:xfrm>
            <a:off x="16421" y="16423"/>
            <a:ext cx="221157" cy="221157"/>
          </a:xfrm>
          <a:custGeom>
            <a:avLst/>
            <a:gdLst/>
            <a:ahLst/>
            <a:cxnLst/>
            <a:rect l="l" t="t" r="r" b="b"/>
            <a:pathLst>
              <a:path w="221157" h="221157">
                <a:moveTo>
                  <a:pt x="208876" y="0"/>
                </a:moveTo>
                <a:lnTo>
                  <a:pt x="12280" y="0"/>
                </a:lnTo>
                <a:lnTo>
                  <a:pt x="5499" y="0"/>
                </a:lnTo>
                <a:lnTo>
                  <a:pt x="0" y="5486"/>
                </a:lnTo>
                <a:lnTo>
                  <a:pt x="0" y="12280"/>
                </a:lnTo>
                <a:lnTo>
                  <a:pt x="0" y="208876"/>
                </a:lnTo>
                <a:lnTo>
                  <a:pt x="0" y="215658"/>
                </a:lnTo>
                <a:lnTo>
                  <a:pt x="5499" y="221157"/>
                </a:lnTo>
                <a:lnTo>
                  <a:pt x="12280" y="221157"/>
                </a:lnTo>
                <a:lnTo>
                  <a:pt x="208876" y="221157"/>
                </a:lnTo>
                <a:lnTo>
                  <a:pt x="215658" y="221157"/>
                </a:lnTo>
                <a:lnTo>
                  <a:pt x="221157" y="215658"/>
                </a:lnTo>
                <a:lnTo>
                  <a:pt x="221157" y="208876"/>
                </a:lnTo>
                <a:lnTo>
                  <a:pt x="221157" y="12280"/>
                </a:lnTo>
                <a:lnTo>
                  <a:pt x="221157" y="5486"/>
                </a:lnTo>
                <a:lnTo>
                  <a:pt x="215658" y="0"/>
                </a:lnTo>
                <a:lnTo>
                  <a:pt x="208876" y="0"/>
                </a:lnTo>
                <a:close/>
              </a:path>
            </a:pathLst>
          </a:custGeom>
          <a:ln w="7493">
            <a:solidFill>
              <a:srgbClr val="000000"/>
            </a:solidFill>
          </a:ln>
        </p:spPr>
        <p:txBody>
          <a:bodyPr wrap="square" lIns="0" tIns="0" rIns="0" bIns="0" rtlCol="0">
            <a:noAutofit/>
          </a:bodyPr>
          <a:lstStyle/>
          <a:p/>
        </p:txBody>
      </p:sp>
      <p:sp>
        <p:nvSpPr>
          <p:cNvPr id="50" name="object 50"/>
          <p:cNvSpPr txBox="1"/>
          <p:nvPr/>
        </p:nvSpPr>
        <p:spPr>
          <a:xfrm>
            <a:off x="10261600" y="63500"/>
            <a:ext cx="1930400" cy="1219200"/>
          </a:xfrm>
          <a:prstGeom prst="rect">
            <a:avLst/>
          </a:prstGeom>
          <a:ln w="3175">
            <a:solidFill>
              <a:srgbClr val="000000"/>
            </a:solidFill>
          </a:ln>
        </p:spPr>
        <p:txBody>
          <a:bodyPr wrap="square" lIns="0" tIns="0" rIns="0" bIns="0" rtlCol="0" vert="horz">
            <a:noAutofit/>
          </a:bodyPr>
          <a:lstStyle/>
          <a:p>
            <a:pPr marL="25400">
              <a:lnSpc>
                <a:spcPct val="100000"/>
              </a:lnSpc>
            </a:pPr>
            <a:r>
              <a:rPr dirty="0" smtClean="0" sz="800" spc="-290" b="1" i="1">
                <a:latin typeface="Meiryo"/>
                <a:cs typeface="Meiryo"/>
              </a:rPr>
              <a:t>簡報者</a:t>
            </a:r>
            <a:endParaRPr sz="800">
              <a:latin typeface="Meiryo"/>
              <a:cs typeface="Meiryo"/>
            </a:endParaRPr>
          </a:p>
          <a:p>
            <a:pPr marL="25400">
              <a:lnSpc>
                <a:spcPct val="100000"/>
              </a:lnSpc>
              <a:spcBef>
                <a:spcPts val="40"/>
              </a:spcBef>
            </a:pPr>
            <a:r>
              <a:rPr dirty="0" smtClean="0" sz="800" i="1">
                <a:latin typeface="Arial"/>
                <a:cs typeface="Arial"/>
              </a:rPr>
              <a:t>2019-07-12 07:00:44</a:t>
            </a:r>
            <a:endParaRPr sz="800">
              <a:latin typeface="Arial"/>
              <a:cs typeface="Arial"/>
            </a:endParaRPr>
          </a:p>
          <a:p>
            <a:pPr marL="25400">
              <a:lnSpc>
                <a:spcPct val="100000"/>
              </a:lnSpc>
              <a:spcBef>
                <a:spcPts val="40"/>
              </a:spcBef>
            </a:pPr>
            <a:r>
              <a:rPr dirty="0" smtClean="0" sz="1000">
                <a:latin typeface="Arial"/>
                <a:cs typeface="Arial"/>
              </a:rPr>
              <a:t>--------------------------------------------</a:t>
            </a:r>
            <a:endParaRPr sz="1000">
              <a:latin typeface="Arial"/>
              <a:cs typeface="Arial"/>
            </a:endParaRPr>
          </a:p>
          <a:p>
            <a:pPr marL="25400">
              <a:lnSpc>
                <a:spcPct val="100000"/>
              </a:lnSpc>
            </a:pPr>
            <a:r>
              <a:rPr dirty="0" smtClean="0" sz="1000" spc="135">
                <a:latin typeface="Arial"/>
                <a:cs typeface="Arial"/>
              </a:rPr>
              <a:t>[技高新課綱]：</a:t>
            </a:r>
            <a:endParaRPr sz="1000">
              <a:latin typeface="Arial"/>
              <a:cs typeface="Arial"/>
            </a:endParaRPr>
          </a:p>
          <a:p>
            <a:pPr marL="25400" marR="25400">
              <a:lnSpc>
                <a:spcPct val="100000"/>
              </a:lnSpc>
            </a:pPr>
            <a:r>
              <a:rPr dirty="0" smtClean="0" sz="1000" spc="110">
                <a:latin typeface="Arial"/>
                <a:cs typeface="Arial"/>
              </a:rPr>
              <a:t>1.調整專業群科之部定必修專業及實習科目。</a:t>
            </a:r>
            <a:endParaRPr sz="1000">
              <a:latin typeface="Arial"/>
              <a:cs typeface="Arial"/>
            </a:endParaRPr>
          </a:p>
          <a:p>
            <a:pPr marL="25400" marR="25400">
              <a:lnSpc>
                <a:spcPct val="100000"/>
              </a:lnSpc>
            </a:pPr>
            <a:r>
              <a:rPr dirty="0" smtClean="0" sz="1000" spc="125">
                <a:latin typeface="Arial"/>
                <a:cs typeface="Arial"/>
              </a:rPr>
              <a:t>2.新增部定「技能領域」實習科目15-30學分。</a:t>
            </a:r>
            <a:endParaRPr sz="1000">
              <a:latin typeface="Arial"/>
              <a:cs typeface="Arial"/>
            </a:endParaRPr>
          </a:p>
          <a:p>
            <a:pPr marL="25400" marR="25400">
              <a:lnSpc>
                <a:spcPct val="100000"/>
              </a:lnSpc>
            </a:pPr>
            <a:r>
              <a:rPr dirty="0" smtClean="0" sz="1000" spc="135">
                <a:latin typeface="Arial"/>
                <a:cs typeface="Arial"/>
              </a:rPr>
              <a:t>3.強調校訂必修須開設「專題實作」，以展現各群科課程及技能領域課程之學習成果。各領域部定必修課程可研擬跨科之統整型、探究型或實作型課程。</a:t>
            </a:r>
            <a:endParaRPr sz="1000">
              <a:latin typeface="Arial"/>
              <a:cs typeface="Arial"/>
            </a:endParaRPr>
          </a:p>
          <a:p>
            <a:pPr marL="25400" marR="25400">
              <a:lnSpc>
                <a:spcPct val="100000"/>
              </a:lnSpc>
            </a:pPr>
            <a:r>
              <a:rPr dirty="0" smtClean="0" sz="1000" spc="125">
                <a:latin typeface="Arial"/>
                <a:cs typeface="Arial"/>
              </a:rPr>
              <a:t>4.校訂課程結合產業人力需求或職場進路、科教育目標及科專業能力，規劃各校之校訂多元選修課程，強化學生科基礎能力及科專業分流能力。</a:t>
            </a:r>
            <a:r>
              <a:rPr dirty="0" smtClean="0" sz="1000" spc="35">
                <a:latin typeface="Arial"/>
                <a:cs typeface="Arial"/>
              </a:rPr>
              <a:t> </a:t>
            </a:r>
            <a:r>
              <a:rPr dirty="0" smtClean="0" sz="1000" spc="240">
                <a:latin typeface="Arial"/>
                <a:cs typeface="Arial"/>
              </a:rPr>
              <a:t>以上新課綱的改變是為了讓學生能精進所需之核心素養，以適性揚才。透過學生學習歷程檔案，才能了解學生學習結果的全貌。</a:t>
            </a:r>
            <a:endParaRPr sz="1000">
              <a:latin typeface="Arial"/>
              <a:cs typeface="Arial"/>
            </a:endParaRP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OfficePLUS</dc:creator>
  <dc:title>PowerPoint 演示文稿</dc:title>
  <dcterms:created xsi:type="dcterms:W3CDTF">2019-08-02T10:01:05Z</dcterms:created>
  <dcterms:modified xsi:type="dcterms:W3CDTF">2019-08-02T10:01:05Z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2019-07-12T00:00:00Z</vt:filetime>
  </property>
  <property fmtid="{D5CDD505-2E9C-101B-9397-08002B2CF9AE}" pid="3" name="LastSaved">
    <vt:filetime>2019-08-02T00:00:00Z</vt:filetime>
  </property>
</Properties>
</file>