
<file path=[Content_Types].xml><?xml version="1.0" encoding="utf-8"?>
<Types xmlns="http://schemas.openxmlformats.org/package/2006/content-types">
  <Default Extension="png" ContentType="image/png"/>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bookmarkIdSeed="3">
  <p:sldMasterIdLst>
    <p:sldMasterId id="2147483648" r:id="rId1"/>
  </p:sldMasterIdLst>
  <p:notesMasterIdLst>
    <p:notesMasterId r:id="rId58"/>
  </p:notesMasterIdLst>
  <p:handoutMasterIdLst>
    <p:handoutMasterId r:id="rId59"/>
  </p:handoutMasterIdLst>
  <p:sldIdLst>
    <p:sldId id="256" r:id="rId2"/>
    <p:sldId id="257" r:id="rId3"/>
    <p:sldId id="292" r:id="rId4"/>
    <p:sldId id="272" r:id="rId5"/>
    <p:sldId id="310" r:id="rId6"/>
    <p:sldId id="316" r:id="rId7"/>
    <p:sldId id="317" r:id="rId8"/>
    <p:sldId id="318" r:id="rId9"/>
    <p:sldId id="308" r:id="rId10"/>
    <p:sldId id="313" r:id="rId11"/>
    <p:sldId id="311" r:id="rId12"/>
    <p:sldId id="312" r:id="rId13"/>
    <p:sldId id="258" r:id="rId14"/>
    <p:sldId id="290" r:id="rId15"/>
    <p:sldId id="271" r:id="rId16"/>
    <p:sldId id="259" r:id="rId17"/>
    <p:sldId id="261" r:id="rId18"/>
    <p:sldId id="260" r:id="rId19"/>
    <p:sldId id="265" r:id="rId20"/>
    <p:sldId id="315" r:id="rId21"/>
    <p:sldId id="266" r:id="rId22"/>
    <p:sldId id="268" r:id="rId23"/>
    <p:sldId id="269" r:id="rId24"/>
    <p:sldId id="280" r:id="rId25"/>
    <p:sldId id="306" r:id="rId26"/>
    <p:sldId id="307" r:id="rId27"/>
    <p:sldId id="276" r:id="rId28"/>
    <p:sldId id="278" r:id="rId29"/>
    <p:sldId id="279" r:id="rId30"/>
    <p:sldId id="277" r:id="rId31"/>
    <p:sldId id="283" r:id="rId32"/>
    <p:sldId id="314" r:id="rId33"/>
    <p:sldId id="289" r:id="rId34"/>
    <p:sldId id="284" r:id="rId35"/>
    <p:sldId id="294" r:id="rId36"/>
    <p:sldId id="295" r:id="rId37"/>
    <p:sldId id="285" r:id="rId38"/>
    <p:sldId id="286" r:id="rId39"/>
    <p:sldId id="287" r:id="rId40"/>
    <p:sldId id="288" r:id="rId41"/>
    <p:sldId id="291" r:id="rId42"/>
    <p:sldId id="267" r:id="rId43"/>
    <p:sldId id="273" r:id="rId44"/>
    <p:sldId id="274" r:id="rId45"/>
    <p:sldId id="275" r:id="rId46"/>
    <p:sldId id="296" r:id="rId47"/>
    <p:sldId id="297" r:id="rId48"/>
    <p:sldId id="299" r:id="rId49"/>
    <p:sldId id="305" r:id="rId50"/>
    <p:sldId id="304" r:id="rId51"/>
    <p:sldId id="302" r:id="rId52"/>
    <p:sldId id="303" r:id="rId53"/>
    <p:sldId id="300" r:id="rId54"/>
    <p:sldId id="301" r:id="rId55"/>
    <p:sldId id="281" r:id="rId56"/>
    <p:sldId id="293" r:id="rId57"/>
  </p:sldIdLst>
  <p:sldSz cx="12192000" cy="6858000"/>
  <p:notesSz cx="6797675" cy="9926638"/>
  <p:defaultTextStyle>
    <a:defPPr>
      <a:defRPr lang="en-US"/>
    </a:defPPr>
    <a:lvl1pPr algn="l" defTabSz="457200" rtl="0" fontAlgn="base">
      <a:spcBef>
        <a:spcPct val="0"/>
      </a:spcBef>
      <a:spcAft>
        <a:spcPct val="0"/>
      </a:spcAft>
      <a:defRPr kumimoji="1" kern="1200">
        <a:solidFill>
          <a:schemeClr val="tx1"/>
        </a:solidFill>
        <a:latin typeface="Arial" charset="0"/>
        <a:ea typeface="新細明體" charset="-120"/>
        <a:cs typeface="+mn-cs"/>
      </a:defRPr>
    </a:lvl1pPr>
    <a:lvl2pPr marL="457200" algn="l" defTabSz="457200" rtl="0" fontAlgn="base">
      <a:spcBef>
        <a:spcPct val="0"/>
      </a:spcBef>
      <a:spcAft>
        <a:spcPct val="0"/>
      </a:spcAft>
      <a:defRPr kumimoji="1" kern="1200">
        <a:solidFill>
          <a:schemeClr val="tx1"/>
        </a:solidFill>
        <a:latin typeface="Arial" charset="0"/>
        <a:ea typeface="新細明體" charset="-120"/>
        <a:cs typeface="+mn-cs"/>
      </a:defRPr>
    </a:lvl2pPr>
    <a:lvl3pPr marL="914400" algn="l" defTabSz="457200" rtl="0" fontAlgn="base">
      <a:spcBef>
        <a:spcPct val="0"/>
      </a:spcBef>
      <a:spcAft>
        <a:spcPct val="0"/>
      </a:spcAft>
      <a:defRPr kumimoji="1" kern="1200">
        <a:solidFill>
          <a:schemeClr val="tx1"/>
        </a:solidFill>
        <a:latin typeface="Arial" charset="0"/>
        <a:ea typeface="新細明體" charset="-120"/>
        <a:cs typeface="+mn-cs"/>
      </a:defRPr>
    </a:lvl3pPr>
    <a:lvl4pPr marL="1371600" algn="l" defTabSz="457200" rtl="0" fontAlgn="base">
      <a:spcBef>
        <a:spcPct val="0"/>
      </a:spcBef>
      <a:spcAft>
        <a:spcPct val="0"/>
      </a:spcAft>
      <a:defRPr kumimoji="1" kern="1200">
        <a:solidFill>
          <a:schemeClr val="tx1"/>
        </a:solidFill>
        <a:latin typeface="Arial" charset="0"/>
        <a:ea typeface="新細明體" charset="-120"/>
        <a:cs typeface="+mn-cs"/>
      </a:defRPr>
    </a:lvl4pPr>
    <a:lvl5pPr marL="1828800" algn="l" defTabSz="457200" rtl="0" fontAlgn="base">
      <a:spcBef>
        <a:spcPct val="0"/>
      </a:spcBef>
      <a:spcAft>
        <a:spcPct val="0"/>
      </a:spcAft>
      <a:defRPr kumimoji="1" kern="1200">
        <a:solidFill>
          <a:schemeClr val="tx1"/>
        </a:solidFill>
        <a:latin typeface="Arial" charset="0"/>
        <a:ea typeface="新細明體" charset="-120"/>
        <a:cs typeface="+mn-cs"/>
      </a:defRPr>
    </a:lvl5pPr>
    <a:lvl6pPr marL="2286000" algn="l" defTabSz="914400" rtl="0" eaLnBrk="1" latinLnBrk="0" hangingPunct="1">
      <a:defRPr kumimoji="1" kern="1200">
        <a:solidFill>
          <a:schemeClr val="tx1"/>
        </a:solidFill>
        <a:latin typeface="Arial" charset="0"/>
        <a:ea typeface="新細明體" charset="-120"/>
        <a:cs typeface="+mn-cs"/>
      </a:defRPr>
    </a:lvl6pPr>
    <a:lvl7pPr marL="2743200" algn="l" defTabSz="914400" rtl="0" eaLnBrk="1" latinLnBrk="0" hangingPunct="1">
      <a:defRPr kumimoji="1" kern="1200">
        <a:solidFill>
          <a:schemeClr val="tx1"/>
        </a:solidFill>
        <a:latin typeface="Arial" charset="0"/>
        <a:ea typeface="新細明體" charset="-120"/>
        <a:cs typeface="+mn-cs"/>
      </a:defRPr>
    </a:lvl7pPr>
    <a:lvl8pPr marL="3200400" algn="l" defTabSz="914400" rtl="0" eaLnBrk="1" latinLnBrk="0" hangingPunct="1">
      <a:defRPr kumimoji="1" kern="1200">
        <a:solidFill>
          <a:schemeClr val="tx1"/>
        </a:solidFill>
        <a:latin typeface="Arial" charset="0"/>
        <a:ea typeface="新細明體" charset="-120"/>
        <a:cs typeface="+mn-cs"/>
      </a:defRPr>
    </a:lvl8pPr>
    <a:lvl9pPr marL="3657600" algn="l" defTabSz="914400" rtl="0" eaLnBrk="1" latinLnBrk="0" hangingPunct="1">
      <a:defRPr kumimoji="1" kern="1200">
        <a:solidFill>
          <a:schemeClr val="tx1"/>
        </a:solidFill>
        <a:latin typeface="Arial" charset="0"/>
        <a:ea typeface="新細明體" charset="-120"/>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 uri="{2D200454-40CA-4A62-9FC3-DE9A4176ACB9}">
      <p15:notesGuideLst xmlns:p15="http://schemas.microsoft.com/office/powerpoint/2012/main">
        <p15:guide id="1" orient="horz" pos="3126" userDrawn="1">
          <p15:clr>
            <a:srgbClr val="A4A3A4"/>
          </p15:clr>
        </p15:guide>
        <p15:guide id="2" pos="2141"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CECFF"/>
    <a:srgbClr val="66CCFF"/>
    <a:srgbClr val="0F60B1"/>
    <a:srgbClr val="376E89"/>
    <a:srgbClr val="0033CC"/>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等深淺樣式 2 - 輔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7" d="100"/>
          <a:sy n="87" d="100"/>
        </p:scale>
        <p:origin x="528" y="77"/>
      </p:cViewPr>
      <p:guideLst>
        <p:guide orient="horz" pos="2160"/>
        <p:guide pos="3840"/>
      </p:guideLst>
    </p:cSldViewPr>
  </p:slideViewPr>
  <p:notesTextViewPr>
    <p:cViewPr>
      <p:scale>
        <a:sx n="1" d="1"/>
        <a:sy n="1" d="1"/>
      </p:scale>
      <p:origin x="0" y="0"/>
    </p:cViewPr>
  </p:notesTextViewPr>
  <p:notesViewPr>
    <p:cSldViewPr snapToGrid="0">
      <p:cViewPr varScale="1">
        <p:scale>
          <a:sx n="79" d="100"/>
          <a:sy n="79" d="100"/>
        </p:scale>
        <p:origin x="-4050" y="-108"/>
      </p:cViewPr>
      <p:guideLst>
        <p:guide orient="horz" pos="3126"/>
        <p:guide pos="2141"/>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notesMaster" Target="notesMasters/notesMaster1.xml"/><Relationship Id="rId5" Type="http://schemas.openxmlformats.org/officeDocument/2006/relationships/slide" Target="slides/slide4.xml"/><Relationship Id="rId61" Type="http://schemas.openxmlformats.org/officeDocument/2006/relationships/viewProps" Target="viewProps.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handoutMaster" Target="handoutMasters/handoutMaster1.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4.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頁首版面配置區 1"/>
          <p:cNvSpPr>
            <a:spLocks noGrp="1"/>
          </p:cNvSpPr>
          <p:nvPr>
            <p:ph type="hdr" sz="quarter"/>
          </p:nvPr>
        </p:nvSpPr>
        <p:spPr>
          <a:xfrm>
            <a:off x="0" y="0"/>
            <a:ext cx="2945924" cy="498077"/>
          </a:xfrm>
          <a:prstGeom prst="rect">
            <a:avLst/>
          </a:prstGeom>
        </p:spPr>
        <p:txBody>
          <a:bodyPr vert="horz" lIns="91428" tIns="45713" rIns="91428" bIns="45713" rtlCol="0"/>
          <a:lstStyle>
            <a:lvl1pPr algn="l" fontAlgn="auto">
              <a:spcBef>
                <a:spcPts val="0"/>
              </a:spcBef>
              <a:spcAft>
                <a:spcPts val="0"/>
              </a:spcAft>
              <a:defRPr kumimoji="0" sz="1200">
                <a:latin typeface="+mn-lt"/>
                <a:ea typeface="+mn-ea"/>
              </a:defRPr>
            </a:lvl1pPr>
          </a:lstStyle>
          <a:p>
            <a:pPr>
              <a:defRPr/>
            </a:pPr>
            <a:endParaRPr lang="zh-TW" altLang="en-US"/>
          </a:p>
        </p:txBody>
      </p:sp>
      <p:sp>
        <p:nvSpPr>
          <p:cNvPr id="3" name="日期版面配置區 2"/>
          <p:cNvSpPr>
            <a:spLocks noGrp="1"/>
          </p:cNvSpPr>
          <p:nvPr>
            <p:ph type="dt" sz="quarter" idx="1"/>
          </p:nvPr>
        </p:nvSpPr>
        <p:spPr>
          <a:xfrm>
            <a:off x="3850166" y="0"/>
            <a:ext cx="2945923" cy="498077"/>
          </a:xfrm>
          <a:prstGeom prst="rect">
            <a:avLst/>
          </a:prstGeom>
        </p:spPr>
        <p:txBody>
          <a:bodyPr vert="horz" lIns="91428" tIns="45713" rIns="91428" bIns="45713" rtlCol="0"/>
          <a:lstStyle>
            <a:lvl1pPr algn="r" fontAlgn="auto">
              <a:spcBef>
                <a:spcPts val="0"/>
              </a:spcBef>
              <a:spcAft>
                <a:spcPts val="0"/>
              </a:spcAft>
              <a:defRPr kumimoji="0" sz="1200">
                <a:latin typeface="+mn-lt"/>
                <a:ea typeface="+mn-ea"/>
              </a:defRPr>
            </a:lvl1pPr>
          </a:lstStyle>
          <a:p>
            <a:pPr>
              <a:defRPr/>
            </a:pPr>
            <a:endParaRPr lang="zh-TW" altLang="en-US"/>
          </a:p>
        </p:txBody>
      </p:sp>
      <p:sp>
        <p:nvSpPr>
          <p:cNvPr id="4" name="頁尾版面配置區 3"/>
          <p:cNvSpPr>
            <a:spLocks noGrp="1"/>
          </p:cNvSpPr>
          <p:nvPr>
            <p:ph type="ftr" sz="quarter" idx="2"/>
          </p:nvPr>
        </p:nvSpPr>
        <p:spPr>
          <a:xfrm>
            <a:off x="0" y="9428562"/>
            <a:ext cx="2945924" cy="498077"/>
          </a:xfrm>
          <a:prstGeom prst="rect">
            <a:avLst/>
          </a:prstGeom>
        </p:spPr>
        <p:txBody>
          <a:bodyPr vert="horz" lIns="91428" tIns="45713" rIns="91428" bIns="45713" rtlCol="0" anchor="b"/>
          <a:lstStyle>
            <a:lvl1pPr algn="l" fontAlgn="auto">
              <a:spcBef>
                <a:spcPts val="0"/>
              </a:spcBef>
              <a:spcAft>
                <a:spcPts val="0"/>
              </a:spcAft>
              <a:defRPr kumimoji="0" sz="1200">
                <a:latin typeface="+mn-lt"/>
                <a:ea typeface="+mn-ea"/>
              </a:defRPr>
            </a:lvl1pPr>
          </a:lstStyle>
          <a:p>
            <a:pPr>
              <a:defRPr/>
            </a:pPr>
            <a:endParaRPr lang="zh-TW" altLang="en-US"/>
          </a:p>
        </p:txBody>
      </p:sp>
      <p:sp>
        <p:nvSpPr>
          <p:cNvPr id="5" name="投影片編號版面配置區 4"/>
          <p:cNvSpPr>
            <a:spLocks noGrp="1"/>
          </p:cNvSpPr>
          <p:nvPr>
            <p:ph type="sldNum" sz="quarter" idx="3"/>
          </p:nvPr>
        </p:nvSpPr>
        <p:spPr>
          <a:xfrm>
            <a:off x="3850166" y="9428562"/>
            <a:ext cx="2945923" cy="498077"/>
          </a:xfrm>
          <a:prstGeom prst="rect">
            <a:avLst/>
          </a:prstGeom>
        </p:spPr>
        <p:txBody>
          <a:bodyPr vert="horz" lIns="91428" tIns="45713" rIns="91428" bIns="45713" rtlCol="0" anchor="b"/>
          <a:lstStyle>
            <a:lvl1pPr algn="r" fontAlgn="auto">
              <a:spcBef>
                <a:spcPts val="0"/>
              </a:spcBef>
              <a:spcAft>
                <a:spcPts val="0"/>
              </a:spcAft>
              <a:defRPr kumimoji="0" sz="1200">
                <a:latin typeface="+mn-lt"/>
                <a:ea typeface="+mn-ea"/>
              </a:defRPr>
            </a:lvl1pPr>
          </a:lstStyle>
          <a:p>
            <a:pPr>
              <a:defRPr/>
            </a:pPr>
            <a:endParaRPr lang="zh-TW" altLang="en-US"/>
          </a:p>
        </p:txBody>
      </p:sp>
    </p:spTree>
    <p:extLst>
      <p:ext uri="{BB962C8B-B14F-4D97-AF65-F5344CB8AC3E}">
        <p14:creationId xmlns:p14="http://schemas.microsoft.com/office/powerpoint/2010/main" val="2963092726"/>
      </p:ext>
    </p:extLst>
  </p:cSld>
  <p:clrMap bg1="lt1" tx1="dk1" bg2="lt2" tx2="dk2" accent1="accent1" accent2="accent2" accent3="accent3" accent4="accent4" accent5="accent5" accent6="accent6" hlink="hlink" folHlink="folHlink"/>
  <p:hf hdr="0" dt="0"/>
</p:handoutMaster>
</file>

<file path=ppt/media/image1.png>
</file>

<file path=ppt/media/image5.png>
</file>

<file path=ppt/media/image6.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頁首版面配置區 1"/>
          <p:cNvSpPr>
            <a:spLocks noGrp="1"/>
          </p:cNvSpPr>
          <p:nvPr>
            <p:ph type="hdr" sz="quarter"/>
          </p:nvPr>
        </p:nvSpPr>
        <p:spPr>
          <a:xfrm>
            <a:off x="0" y="0"/>
            <a:ext cx="2945924" cy="498077"/>
          </a:xfrm>
          <a:prstGeom prst="rect">
            <a:avLst/>
          </a:prstGeom>
        </p:spPr>
        <p:txBody>
          <a:bodyPr vert="horz" lIns="91428" tIns="45713" rIns="91428" bIns="45713" rtlCol="0"/>
          <a:lstStyle>
            <a:lvl1pPr algn="l" fontAlgn="auto">
              <a:spcBef>
                <a:spcPts val="0"/>
              </a:spcBef>
              <a:spcAft>
                <a:spcPts val="0"/>
              </a:spcAft>
              <a:defRPr kumimoji="0" sz="1200">
                <a:latin typeface="+mn-lt"/>
                <a:ea typeface="+mn-ea"/>
              </a:defRPr>
            </a:lvl1pPr>
          </a:lstStyle>
          <a:p>
            <a:pPr>
              <a:defRPr/>
            </a:pPr>
            <a:endParaRPr lang="zh-TW" altLang="en-US"/>
          </a:p>
        </p:txBody>
      </p:sp>
      <p:sp>
        <p:nvSpPr>
          <p:cNvPr id="3" name="日期版面配置區 2"/>
          <p:cNvSpPr>
            <a:spLocks noGrp="1"/>
          </p:cNvSpPr>
          <p:nvPr>
            <p:ph type="dt" idx="1"/>
          </p:nvPr>
        </p:nvSpPr>
        <p:spPr>
          <a:xfrm>
            <a:off x="3850166" y="0"/>
            <a:ext cx="2945923" cy="498077"/>
          </a:xfrm>
          <a:prstGeom prst="rect">
            <a:avLst/>
          </a:prstGeom>
        </p:spPr>
        <p:txBody>
          <a:bodyPr vert="horz" lIns="91428" tIns="45713" rIns="91428" bIns="45713" rtlCol="0"/>
          <a:lstStyle>
            <a:lvl1pPr algn="r" fontAlgn="auto">
              <a:spcBef>
                <a:spcPts val="0"/>
              </a:spcBef>
              <a:spcAft>
                <a:spcPts val="0"/>
              </a:spcAft>
              <a:defRPr kumimoji="0" sz="1200">
                <a:latin typeface="+mn-lt"/>
                <a:ea typeface="+mn-ea"/>
              </a:defRPr>
            </a:lvl1pPr>
          </a:lstStyle>
          <a:p>
            <a:pPr>
              <a:defRPr/>
            </a:pPr>
            <a:fld id="{CF7299D1-A790-41E8-8400-F86718C671CD}" type="datetimeFigureOut">
              <a:rPr lang="zh-TW" altLang="en-US"/>
              <a:pPr>
                <a:defRPr/>
              </a:pPr>
              <a:t>2019/8/20</a:t>
            </a:fld>
            <a:endParaRPr lang="zh-TW" altLang="en-US"/>
          </a:p>
        </p:txBody>
      </p:sp>
      <p:sp>
        <p:nvSpPr>
          <p:cNvPr id="4" name="投影片圖像版面配置區 3"/>
          <p:cNvSpPr>
            <a:spLocks noGrp="1" noRot="1" noChangeAspect="1"/>
          </p:cNvSpPr>
          <p:nvPr>
            <p:ph type="sldImg" idx="2"/>
          </p:nvPr>
        </p:nvSpPr>
        <p:spPr>
          <a:xfrm>
            <a:off x="90488" y="744538"/>
            <a:ext cx="6616700" cy="3722687"/>
          </a:xfrm>
          <a:prstGeom prst="rect">
            <a:avLst/>
          </a:prstGeom>
          <a:noFill/>
          <a:ln w="12700">
            <a:solidFill>
              <a:prstClr val="black"/>
            </a:solidFill>
          </a:ln>
        </p:spPr>
        <p:txBody>
          <a:bodyPr vert="horz" lIns="91428" tIns="45713" rIns="91428" bIns="45713" rtlCol="0" anchor="ctr"/>
          <a:lstStyle/>
          <a:p>
            <a:pPr lvl="0"/>
            <a:endParaRPr lang="zh-TW" altLang="en-US" noProof="0"/>
          </a:p>
        </p:txBody>
      </p:sp>
      <p:sp>
        <p:nvSpPr>
          <p:cNvPr id="5" name="備忘稿版面配置區 4"/>
          <p:cNvSpPr>
            <a:spLocks noGrp="1"/>
          </p:cNvSpPr>
          <p:nvPr>
            <p:ph type="body" sz="quarter" idx="3"/>
          </p:nvPr>
        </p:nvSpPr>
        <p:spPr>
          <a:xfrm>
            <a:off x="680561" y="4715868"/>
            <a:ext cx="5438140" cy="4466828"/>
          </a:xfrm>
          <a:prstGeom prst="rect">
            <a:avLst/>
          </a:prstGeom>
        </p:spPr>
        <p:txBody>
          <a:bodyPr vert="horz" lIns="91428" tIns="45713" rIns="91428" bIns="45713" rtlCol="0"/>
          <a:lstStyle/>
          <a:p>
            <a:pPr lvl="0"/>
            <a:r>
              <a:rPr lang="zh-TW" altLang="en-US" noProof="0" smtClean="0"/>
              <a:t>按一下以編輯母片文字樣式</a:t>
            </a:r>
          </a:p>
          <a:p>
            <a:pPr lvl="1"/>
            <a:r>
              <a:rPr lang="zh-TW" altLang="en-US" noProof="0" smtClean="0"/>
              <a:t>第二層</a:t>
            </a:r>
          </a:p>
          <a:p>
            <a:pPr lvl="2"/>
            <a:r>
              <a:rPr lang="zh-TW" altLang="en-US" noProof="0" smtClean="0"/>
              <a:t>第三層</a:t>
            </a:r>
          </a:p>
          <a:p>
            <a:pPr lvl="3"/>
            <a:r>
              <a:rPr lang="zh-TW" altLang="en-US" noProof="0" smtClean="0"/>
              <a:t>第四層</a:t>
            </a:r>
          </a:p>
          <a:p>
            <a:pPr lvl="4"/>
            <a:r>
              <a:rPr lang="zh-TW" altLang="en-US" noProof="0" smtClean="0"/>
              <a:t>第五層</a:t>
            </a:r>
            <a:endParaRPr lang="zh-TW" altLang="en-US" noProof="0"/>
          </a:p>
        </p:txBody>
      </p:sp>
      <p:sp>
        <p:nvSpPr>
          <p:cNvPr id="6" name="頁尾版面配置區 5"/>
          <p:cNvSpPr>
            <a:spLocks noGrp="1"/>
          </p:cNvSpPr>
          <p:nvPr>
            <p:ph type="ftr" sz="quarter" idx="4"/>
          </p:nvPr>
        </p:nvSpPr>
        <p:spPr>
          <a:xfrm>
            <a:off x="0" y="9426976"/>
            <a:ext cx="2945924" cy="498077"/>
          </a:xfrm>
          <a:prstGeom prst="rect">
            <a:avLst/>
          </a:prstGeom>
        </p:spPr>
        <p:txBody>
          <a:bodyPr vert="horz" lIns="91428" tIns="45713" rIns="91428" bIns="45713" rtlCol="0" anchor="b"/>
          <a:lstStyle>
            <a:lvl1pPr algn="l" fontAlgn="auto">
              <a:spcBef>
                <a:spcPts val="0"/>
              </a:spcBef>
              <a:spcAft>
                <a:spcPts val="0"/>
              </a:spcAft>
              <a:defRPr kumimoji="0" sz="1200">
                <a:latin typeface="+mn-lt"/>
                <a:ea typeface="+mn-ea"/>
              </a:defRPr>
            </a:lvl1pPr>
          </a:lstStyle>
          <a:p>
            <a:pPr>
              <a:defRPr/>
            </a:pPr>
            <a:endParaRPr lang="zh-TW" altLang="en-US"/>
          </a:p>
        </p:txBody>
      </p:sp>
      <p:sp>
        <p:nvSpPr>
          <p:cNvPr id="7" name="投影片編號版面配置區 6"/>
          <p:cNvSpPr>
            <a:spLocks noGrp="1"/>
          </p:cNvSpPr>
          <p:nvPr>
            <p:ph type="sldNum" sz="quarter" idx="5"/>
          </p:nvPr>
        </p:nvSpPr>
        <p:spPr>
          <a:xfrm>
            <a:off x="3850166" y="9426976"/>
            <a:ext cx="2945923" cy="498077"/>
          </a:xfrm>
          <a:prstGeom prst="rect">
            <a:avLst/>
          </a:prstGeom>
        </p:spPr>
        <p:txBody>
          <a:bodyPr vert="horz" lIns="91428" tIns="45713" rIns="91428" bIns="45713" rtlCol="0" anchor="b"/>
          <a:lstStyle>
            <a:lvl1pPr algn="r" fontAlgn="auto">
              <a:spcBef>
                <a:spcPts val="0"/>
              </a:spcBef>
              <a:spcAft>
                <a:spcPts val="0"/>
              </a:spcAft>
              <a:defRPr kumimoji="0" sz="1200">
                <a:latin typeface="+mn-lt"/>
                <a:ea typeface="+mn-ea"/>
              </a:defRPr>
            </a:lvl1pPr>
          </a:lstStyle>
          <a:p>
            <a:pPr>
              <a:defRPr/>
            </a:pPr>
            <a:fld id="{EC9260A1-099B-4EFA-B78B-F0FD33CF90FB}" type="slidenum">
              <a:rPr lang="zh-TW" altLang="en-US"/>
              <a:pPr>
                <a:defRPr/>
              </a:pPr>
              <a:t>‹#›</a:t>
            </a:fld>
            <a:endParaRPr lang="zh-TW" altLang="en-US"/>
          </a:p>
        </p:txBody>
      </p:sp>
    </p:spTree>
    <p:extLst>
      <p:ext uri="{BB962C8B-B14F-4D97-AF65-F5344CB8AC3E}">
        <p14:creationId xmlns:p14="http://schemas.microsoft.com/office/powerpoint/2010/main" val="3541399367"/>
      </p:ext>
    </p:extLst>
  </p:cSld>
  <p:clrMap bg1="lt1" tx1="dk1" bg2="lt2" tx2="dk2" accent1="accent1" accent2="accent2" accent3="accent3" accent4="accent4" accent5="accent5" accent6="accent6" hlink="hlink" folHlink="folHlink"/>
  <p:hf hdr="0" dt="0"/>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投影片圖像版面配置區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3251" name="備忘稿版面配置區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zh-TW" altLang="en-US" smtClean="0"/>
          </a:p>
        </p:txBody>
      </p:sp>
      <p:sp>
        <p:nvSpPr>
          <p:cNvPr id="2" name="頁尾版面配置區 1"/>
          <p:cNvSpPr>
            <a:spLocks noGrp="1"/>
          </p:cNvSpPr>
          <p:nvPr>
            <p:ph type="ftr" sz="quarter" idx="4"/>
          </p:nvPr>
        </p:nvSpPr>
        <p:spPr/>
        <p:txBody>
          <a:bodyPr/>
          <a:lstStyle/>
          <a:p>
            <a:pPr>
              <a:defRPr/>
            </a:pPr>
            <a:endParaRPr lang="zh-TW" altLang="en-US"/>
          </a:p>
        </p:txBody>
      </p:sp>
      <p:sp>
        <p:nvSpPr>
          <p:cNvPr id="3" name="投影片編號版面配置區 2"/>
          <p:cNvSpPr>
            <a:spLocks noGrp="1"/>
          </p:cNvSpPr>
          <p:nvPr>
            <p:ph type="sldNum" sz="quarter" idx="5"/>
          </p:nvPr>
        </p:nvSpPr>
        <p:spPr/>
        <p:txBody>
          <a:bodyPr/>
          <a:lstStyle/>
          <a:p>
            <a:pPr>
              <a:defRPr/>
            </a:pPr>
            <a:fld id="{660AFAAA-E080-4365-8FF6-DDFCB921FA02}" type="slidenum">
              <a:rPr lang="zh-TW" altLang="en-US" smtClean="0"/>
              <a:pPr>
                <a:defRPr/>
              </a:pPr>
              <a:t>1</a:t>
            </a:fld>
            <a:endParaRPr lang="zh-TW"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投影片圖像版面配置區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4275" name="備忘稿版面配置區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zh-TW" altLang="en-US" smtClean="0"/>
          </a:p>
        </p:txBody>
      </p:sp>
      <p:sp>
        <p:nvSpPr>
          <p:cNvPr id="4" name="頁尾版面配置區 3"/>
          <p:cNvSpPr>
            <a:spLocks noGrp="1"/>
          </p:cNvSpPr>
          <p:nvPr>
            <p:ph type="ftr" sz="quarter" idx="4"/>
          </p:nvPr>
        </p:nvSpPr>
        <p:spPr/>
        <p:txBody>
          <a:bodyPr/>
          <a:lstStyle/>
          <a:p>
            <a:pPr>
              <a:defRPr/>
            </a:pPr>
            <a:endParaRPr lang="zh-TW" altLang="en-US"/>
          </a:p>
        </p:txBody>
      </p:sp>
      <p:sp>
        <p:nvSpPr>
          <p:cNvPr id="5" name="投影片編號版面配置區 4"/>
          <p:cNvSpPr>
            <a:spLocks noGrp="1"/>
          </p:cNvSpPr>
          <p:nvPr>
            <p:ph type="sldNum" sz="quarter" idx="5"/>
          </p:nvPr>
        </p:nvSpPr>
        <p:spPr/>
        <p:txBody>
          <a:bodyPr/>
          <a:lstStyle/>
          <a:p>
            <a:pPr>
              <a:defRPr/>
            </a:pPr>
            <a:fld id="{7341E9CC-B56F-4312-856E-07147F8F333E}" type="slidenum">
              <a:rPr lang="zh-TW" altLang="en-US" smtClean="0"/>
              <a:pPr>
                <a:defRPr/>
              </a:pPr>
              <a:t>14</a:t>
            </a:fld>
            <a:endParaRPr lang="zh-TW"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標題投影片">
    <p:spTree>
      <p:nvGrpSpPr>
        <p:cNvPr id="1" name=""/>
        <p:cNvGrpSpPr/>
        <p:nvPr/>
      </p:nvGrpSpPr>
      <p:grpSpPr>
        <a:xfrm>
          <a:off x="0" y="0"/>
          <a:ext cx="0" cy="0"/>
          <a:chOff x="0" y="0"/>
          <a:chExt cx="0" cy="0"/>
        </a:xfrm>
      </p:grpSpPr>
      <p:grpSp>
        <p:nvGrpSpPr>
          <p:cNvPr id="4" name="Group 6"/>
          <p:cNvGrpSpPr>
            <a:grpSpLocks/>
          </p:cNvGrpSpPr>
          <p:nvPr/>
        </p:nvGrpSpPr>
        <p:grpSpPr bwMode="auto">
          <a:xfrm>
            <a:off x="0" y="-7938"/>
            <a:ext cx="12192000" cy="6865938"/>
            <a:chOff x="0" y="-8467"/>
            <a:chExt cx="12192000" cy="6866467"/>
          </a:xfrm>
        </p:grpSpPr>
        <p:cxnSp>
          <p:nvCxnSpPr>
            <p:cNvPr id="5" name="Straight Connector 31"/>
            <p:cNvCxnSpPr/>
            <p:nvPr/>
          </p:nvCxnSpPr>
          <p:spPr>
            <a:xfrm>
              <a:off x="9371013" y="-528"/>
              <a:ext cx="1219200" cy="6858528"/>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6" name="Straight Connector 20"/>
            <p:cNvCxnSpPr/>
            <p:nvPr/>
          </p:nvCxnSpPr>
          <p:spPr>
            <a:xfrm flipH="1">
              <a:off x="7424738" y="3681168"/>
              <a:ext cx="4764087" cy="3176832"/>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7" name="Rectangle 23"/>
            <p:cNvSpPr/>
            <p:nvPr/>
          </p:nvSpPr>
          <p:spPr>
            <a:xfrm>
              <a:off x="9182100" y="-8467"/>
              <a:ext cx="3006725"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8" name="Rectangle 25"/>
            <p:cNvSpPr/>
            <p:nvPr/>
          </p:nvSpPr>
          <p:spPr>
            <a:xfrm>
              <a:off x="9602788" y="-8467"/>
              <a:ext cx="2589212"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9" name="Isosceles Triangle 26"/>
            <p:cNvSpPr/>
            <p:nvPr/>
          </p:nvSpPr>
          <p:spPr>
            <a:xfrm>
              <a:off x="8932863" y="3047706"/>
              <a:ext cx="3259137" cy="3810294"/>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27"/>
            <p:cNvSpPr/>
            <p:nvPr/>
          </p:nvSpPr>
          <p:spPr>
            <a:xfrm>
              <a:off x="9334500" y="-8467"/>
              <a:ext cx="2854325"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Rectangle 28"/>
            <p:cNvSpPr/>
            <p:nvPr/>
          </p:nvSpPr>
          <p:spPr>
            <a:xfrm>
              <a:off x="10898188" y="-8467"/>
              <a:ext cx="1290637"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Rectangle 29"/>
            <p:cNvSpPr/>
            <p:nvPr/>
          </p:nvSpPr>
          <p:spPr>
            <a:xfrm>
              <a:off x="10939463" y="-8467"/>
              <a:ext cx="1249362"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Isosceles Triangle 30"/>
            <p:cNvSpPr/>
            <p:nvPr/>
          </p:nvSpPr>
          <p:spPr>
            <a:xfrm>
              <a:off x="10371138" y="3589086"/>
              <a:ext cx="1817687" cy="3268914"/>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Isosceles Triangle 18"/>
            <p:cNvSpPr/>
            <p:nvPr/>
          </p:nvSpPr>
          <p:spPr>
            <a:xfrm rot="10800000">
              <a:off x="0" y="-528"/>
              <a:ext cx="842963" cy="5666225"/>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zh-TW" altLang="en-US" smtClean="0"/>
              <a:t>按一下以編輯母片標題樣式</a:t>
            </a:r>
            <a:endParaRPr lang="en-US" dirty="0"/>
          </a:p>
        </p:txBody>
      </p:sp>
      <p:sp>
        <p:nvSpPr>
          <p:cNvPr id="3" name="Subtitle 2"/>
          <p:cNvSpPr>
            <a:spLocks noGrp="1"/>
          </p:cNvSpPr>
          <p:nvPr>
            <p:ph type="subTitle" idx="1"/>
          </p:nvPr>
        </p:nvSpPr>
        <p:spPr>
          <a:xfrm>
            <a:off x="1507067" y="4050833"/>
            <a:ext cx="7766936" cy="1096899"/>
          </a:xfrm>
        </p:spPr>
        <p:txBody>
          <a:bodyPr/>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TW" altLang="en-US" smtClean="0"/>
              <a:t>按一下以編輯母片副標題樣式</a:t>
            </a:r>
            <a:endParaRPr lang="en-US" dirty="0"/>
          </a:p>
        </p:txBody>
      </p:sp>
      <p:sp>
        <p:nvSpPr>
          <p:cNvPr id="15" name="Date Placeholder 3"/>
          <p:cNvSpPr>
            <a:spLocks noGrp="1"/>
          </p:cNvSpPr>
          <p:nvPr>
            <p:ph type="dt" sz="half" idx="10"/>
          </p:nvPr>
        </p:nvSpPr>
        <p:spPr/>
        <p:txBody>
          <a:bodyPr/>
          <a:lstStyle>
            <a:lvl1pPr>
              <a:defRPr/>
            </a:lvl1pPr>
          </a:lstStyle>
          <a:p>
            <a:pPr>
              <a:defRPr/>
            </a:pPr>
            <a:endParaRPr lang="en-US"/>
          </a:p>
        </p:txBody>
      </p:sp>
      <p:sp>
        <p:nvSpPr>
          <p:cNvPr id="16"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17" name="Slide Number Placeholder 5"/>
          <p:cNvSpPr>
            <a:spLocks noGrp="1"/>
          </p:cNvSpPr>
          <p:nvPr>
            <p:ph type="sldNum" sz="quarter" idx="12"/>
          </p:nvPr>
        </p:nvSpPr>
        <p:spPr/>
        <p:txBody>
          <a:bodyPr/>
          <a:lstStyle>
            <a:lvl1pPr>
              <a:defRPr/>
            </a:lvl1pPr>
          </a:lstStyle>
          <a:p>
            <a:pPr>
              <a:defRPr/>
            </a:pPr>
            <a:fld id="{9263F337-7978-4800-BE6C-50040902BD55}" type="slidenum">
              <a:rPr lang="en-US"/>
              <a:pPr>
                <a:defRPr/>
              </a:pPr>
              <a:t>‹#›</a:t>
            </a:fld>
            <a:endParaRPr lang="en-US"/>
          </a:p>
        </p:txBody>
      </p:sp>
    </p:spTree>
    <p:extLst>
      <p:ext uri="{BB962C8B-B14F-4D97-AF65-F5344CB8AC3E}">
        <p14:creationId xmlns:p14="http://schemas.microsoft.com/office/powerpoint/2010/main" val="39632516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標題與說明文字">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zh-TW" altLang="en-US" smtClean="0"/>
              <a:t>按一下以編輯母片標題樣式</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TW" altLang="en-US" smtClean="0"/>
              <a:t>按一下以編輯母片文字樣式</a:t>
            </a:r>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7C34B54B-21D4-46B5-8321-BFF662E83D8C}" type="slidenum">
              <a:rPr lang="en-US"/>
              <a:pPr>
                <a:defRPr/>
              </a:pPr>
              <a:t>‹#›</a:t>
            </a:fld>
            <a:endParaRPr lang="en-US"/>
          </a:p>
        </p:txBody>
      </p:sp>
    </p:spTree>
    <p:extLst>
      <p:ext uri="{BB962C8B-B14F-4D97-AF65-F5344CB8AC3E}">
        <p14:creationId xmlns:p14="http://schemas.microsoft.com/office/powerpoint/2010/main" val="41569851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述 (含標題)">
    <p:spTree>
      <p:nvGrpSpPr>
        <p:cNvPr id="1" name=""/>
        <p:cNvGrpSpPr/>
        <p:nvPr/>
      </p:nvGrpSpPr>
      <p:grpSpPr>
        <a:xfrm>
          <a:off x="0" y="0"/>
          <a:ext cx="0" cy="0"/>
          <a:chOff x="0" y="0"/>
          <a:chExt cx="0" cy="0"/>
        </a:xfrm>
      </p:grpSpPr>
      <p:sp>
        <p:nvSpPr>
          <p:cNvPr id="5" name="TextBox 19"/>
          <p:cNvSpPr txBox="1">
            <a:spLocks noChangeArrowheads="1"/>
          </p:cNvSpPr>
          <p:nvPr/>
        </p:nvSpPr>
        <p:spPr bwMode="auto">
          <a:xfrm>
            <a:off x="541338" y="790575"/>
            <a:ext cx="6096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eaLnBrk="0" hangingPunct="0">
              <a:defRPr kumimoji="1">
                <a:solidFill>
                  <a:schemeClr val="tx1"/>
                </a:solidFill>
                <a:latin typeface="Arial" charset="0"/>
                <a:ea typeface="新細明體" charset="-120"/>
              </a:defRPr>
            </a:lvl1pPr>
            <a:lvl2pPr marL="742950" indent="-285750" eaLnBrk="0" hangingPunct="0">
              <a:defRPr kumimoji="1">
                <a:solidFill>
                  <a:schemeClr val="tx1"/>
                </a:solidFill>
                <a:latin typeface="Arial" charset="0"/>
                <a:ea typeface="新細明體" charset="-120"/>
              </a:defRPr>
            </a:lvl2pPr>
            <a:lvl3pPr marL="1143000" indent="-228600" eaLnBrk="0" hangingPunct="0">
              <a:defRPr kumimoji="1">
                <a:solidFill>
                  <a:schemeClr val="tx1"/>
                </a:solidFill>
                <a:latin typeface="Arial" charset="0"/>
                <a:ea typeface="新細明體" charset="-120"/>
              </a:defRPr>
            </a:lvl3pPr>
            <a:lvl4pPr marL="1600200" indent="-228600" eaLnBrk="0" hangingPunct="0">
              <a:defRPr kumimoji="1">
                <a:solidFill>
                  <a:schemeClr val="tx1"/>
                </a:solidFill>
                <a:latin typeface="Arial" charset="0"/>
                <a:ea typeface="新細明體" charset="-120"/>
              </a:defRPr>
            </a:lvl4pPr>
            <a:lvl5pPr marL="2057400" indent="-228600" eaLnBrk="0" hangingPunct="0">
              <a:defRPr kumimoji="1">
                <a:solidFill>
                  <a:schemeClr val="tx1"/>
                </a:solidFill>
                <a:latin typeface="Arial" charset="0"/>
                <a:ea typeface="新細明體" charset="-120"/>
              </a:defRPr>
            </a:lvl5pPr>
            <a:lvl6pPr marL="2514600" indent="-228600" defTabSz="457200" eaLnBrk="0" fontAlgn="base" hangingPunct="0">
              <a:spcBef>
                <a:spcPct val="0"/>
              </a:spcBef>
              <a:spcAft>
                <a:spcPct val="0"/>
              </a:spcAft>
              <a:defRPr kumimoji="1">
                <a:solidFill>
                  <a:schemeClr val="tx1"/>
                </a:solidFill>
                <a:latin typeface="Arial" charset="0"/>
                <a:ea typeface="新細明體" charset="-120"/>
              </a:defRPr>
            </a:lvl6pPr>
            <a:lvl7pPr marL="2971800" indent="-228600" defTabSz="457200" eaLnBrk="0" fontAlgn="base" hangingPunct="0">
              <a:spcBef>
                <a:spcPct val="0"/>
              </a:spcBef>
              <a:spcAft>
                <a:spcPct val="0"/>
              </a:spcAft>
              <a:defRPr kumimoji="1">
                <a:solidFill>
                  <a:schemeClr val="tx1"/>
                </a:solidFill>
                <a:latin typeface="Arial" charset="0"/>
                <a:ea typeface="新細明體" charset="-120"/>
              </a:defRPr>
            </a:lvl7pPr>
            <a:lvl8pPr marL="3429000" indent="-228600" defTabSz="457200" eaLnBrk="0" fontAlgn="base" hangingPunct="0">
              <a:spcBef>
                <a:spcPct val="0"/>
              </a:spcBef>
              <a:spcAft>
                <a:spcPct val="0"/>
              </a:spcAft>
              <a:defRPr kumimoji="1">
                <a:solidFill>
                  <a:schemeClr val="tx1"/>
                </a:solidFill>
                <a:latin typeface="Arial" charset="0"/>
                <a:ea typeface="新細明體" charset="-120"/>
              </a:defRPr>
            </a:lvl8pPr>
            <a:lvl9pPr marL="3886200" indent="-228600" defTabSz="457200" eaLnBrk="0" fontAlgn="base" hangingPunct="0">
              <a:spcBef>
                <a:spcPct val="0"/>
              </a:spcBef>
              <a:spcAft>
                <a:spcPct val="0"/>
              </a:spcAft>
              <a:defRPr kumimoji="1">
                <a:solidFill>
                  <a:schemeClr val="tx1"/>
                </a:solidFill>
                <a:latin typeface="Arial" charset="0"/>
                <a:ea typeface="新細明體" charset="-120"/>
              </a:defRPr>
            </a:lvl9pPr>
          </a:lstStyle>
          <a:p>
            <a:pPr eaLnBrk="1" hangingPunct="1">
              <a:defRPr/>
            </a:pPr>
            <a:r>
              <a:rPr kumimoji="0" lang="en-US" altLang="zh-TW" sz="8000" smtClean="0">
                <a:solidFill>
                  <a:srgbClr val="C0E474"/>
                </a:solidFill>
              </a:rPr>
              <a:t>“</a:t>
            </a:r>
          </a:p>
        </p:txBody>
      </p:sp>
      <p:sp>
        <p:nvSpPr>
          <p:cNvPr id="6" name="TextBox 21"/>
          <p:cNvSpPr txBox="1">
            <a:spLocks noChangeArrowheads="1"/>
          </p:cNvSpPr>
          <p:nvPr/>
        </p:nvSpPr>
        <p:spPr bwMode="auto">
          <a:xfrm>
            <a:off x="8893175" y="2886075"/>
            <a:ext cx="609600" cy="5857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eaLnBrk="0" hangingPunct="0">
              <a:defRPr kumimoji="1">
                <a:solidFill>
                  <a:schemeClr val="tx1"/>
                </a:solidFill>
                <a:latin typeface="Arial" charset="0"/>
                <a:ea typeface="新細明體" charset="-120"/>
              </a:defRPr>
            </a:lvl1pPr>
            <a:lvl2pPr marL="742950" indent="-285750" eaLnBrk="0" hangingPunct="0">
              <a:defRPr kumimoji="1">
                <a:solidFill>
                  <a:schemeClr val="tx1"/>
                </a:solidFill>
                <a:latin typeface="Arial" charset="0"/>
                <a:ea typeface="新細明體" charset="-120"/>
              </a:defRPr>
            </a:lvl2pPr>
            <a:lvl3pPr marL="1143000" indent="-228600" eaLnBrk="0" hangingPunct="0">
              <a:defRPr kumimoji="1">
                <a:solidFill>
                  <a:schemeClr val="tx1"/>
                </a:solidFill>
                <a:latin typeface="Arial" charset="0"/>
                <a:ea typeface="新細明體" charset="-120"/>
              </a:defRPr>
            </a:lvl3pPr>
            <a:lvl4pPr marL="1600200" indent="-228600" eaLnBrk="0" hangingPunct="0">
              <a:defRPr kumimoji="1">
                <a:solidFill>
                  <a:schemeClr val="tx1"/>
                </a:solidFill>
                <a:latin typeface="Arial" charset="0"/>
                <a:ea typeface="新細明體" charset="-120"/>
              </a:defRPr>
            </a:lvl4pPr>
            <a:lvl5pPr marL="2057400" indent="-228600" eaLnBrk="0" hangingPunct="0">
              <a:defRPr kumimoji="1">
                <a:solidFill>
                  <a:schemeClr val="tx1"/>
                </a:solidFill>
                <a:latin typeface="Arial" charset="0"/>
                <a:ea typeface="新細明體" charset="-120"/>
              </a:defRPr>
            </a:lvl5pPr>
            <a:lvl6pPr marL="2514600" indent="-228600" defTabSz="457200" eaLnBrk="0" fontAlgn="base" hangingPunct="0">
              <a:spcBef>
                <a:spcPct val="0"/>
              </a:spcBef>
              <a:spcAft>
                <a:spcPct val="0"/>
              </a:spcAft>
              <a:defRPr kumimoji="1">
                <a:solidFill>
                  <a:schemeClr val="tx1"/>
                </a:solidFill>
                <a:latin typeface="Arial" charset="0"/>
                <a:ea typeface="新細明體" charset="-120"/>
              </a:defRPr>
            </a:lvl6pPr>
            <a:lvl7pPr marL="2971800" indent="-228600" defTabSz="457200" eaLnBrk="0" fontAlgn="base" hangingPunct="0">
              <a:spcBef>
                <a:spcPct val="0"/>
              </a:spcBef>
              <a:spcAft>
                <a:spcPct val="0"/>
              </a:spcAft>
              <a:defRPr kumimoji="1">
                <a:solidFill>
                  <a:schemeClr val="tx1"/>
                </a:solidFill>
                <a:latin typeface="Arial" charset="0"/>
                <a:ea typeface="新細明體" charset="-120"/>
              </a:defRPr>
            </a:lvl7pPr>
            <a:lvl8pPr marL="3429000" indent="-228600" defTabSz="457200" eaLnBrk="0" fontAlgn="base" hangingPunct="0">
              <a:spcBef>
                <a:spcPct val="0"/>
              </a:spcBef>
              <a:spcAft>
                <a:spcPct val="0"/>
              </a:spcAft>
              <a:defRPr kumimoji="1">
                <a:solidFill>
                  <a:schemeClr val="tx1"/>
                </a:solidFill>
                <a:latin typeface="Arial" charset="0"/>
                <a:ea typeface="新細明體" charset="-120"/>
              </a:defRPr>
            </a:lvl8pPr>
            <a:lvl9pPr marL="3886200" indent="-228600" defTabSz="457200" eaLnBrk="0" fontAlgn="base" hangingPunct="0">
              <a:spcBef>
                <a:spcPct val="0"/>
              </a:spcBef>
              <a:spcAft>
                <a:spcPct val="0"/>
              </a:spcAft>
              <a:defRPr kumimoji="1">
                <a:solidFill>
                  <a:schemeClr val="tx1"/>
                </a:solidFill>
                <a:latin typeface="Arial" charset="0"/>
                <a:ea typeface="新細明體" charset="-120"/>
              </a:defRPr>
            </a:lvl9pPr>
          </a:lstStyle>
          <a:p>
            <a:pPr eaLnBrk="1" hangingPunct="1">
              <a:defRPr/>
            </a:pPr>
            <a:r>
              <a:rPr kumimoji="0" lang="en-US" altLang="zh-TW" sz="8000" smtClean="0">
                <a:solidFill>
                  <a:srgbClr val="C0E474"/>
                </a:solidFill>
              </a:rPr>
              <a:t>”</a:t>
            </a:r>
            <a:endParaRPr kumimoji="0" lang="en-US" altLang="zh-TW" smtClean="0">
              <a:solidFill>
                <a:srgbClr val="C0E474"/>
              </a:solidFill>
            </a:endParaRPr>
          </a:p>
        </p:txBody>
      </p:sp>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zh-TW" altLang="en-US" smtClean="0"/>
              <a:t>按一下以編輯母片標題樣式</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zh-TW" altLang="en-US" smtClean="0"/>
              <a:t>按一下以編輯母片文字樣式</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TW" altLang="en-US" smtClean="0"/>
              <a:t>按一下以編輯母片文字樣式</a:t>
            </a:r>
          </a:p>
        </p:txBody>
      </p:sp>
      <p:sp>
        <p:nvSpPr>
          <p:cNvPr id="7" name="Date Placeholder 3"/>
          <p:cNvSpPr>
            <a:spLocks noGrp="1"/>
          </p:cNvSpPr>
          <p:nvPr>
            <p:ph type="dt" sz="half" idx="14"/>
          </p:nvPr>
        </p:nvSpPr>
        <p:spPr/>
        <p:txBody>
          <a:bodyPr/>
          <a:lstStyle>
            <a:lvl1pPr>
              <a:defRPr/>
            </a:lvl1pPr>
          </a:lstStyle>
          <a:p>
            <a:pPr>
              <a:defRPr/>
            </a:pPr>
            <a:endParaRPr lang="en-US"/>
          </a:p>
        </p:txBody>
      </p:sp>
      <p:sp>
        <p:nvSpPr>
          <p:cNvPr id="8" name="Footer Placeholder 4"/>
          <p:cNvSpPr>
            <a:spLocks noGrp="1"/>
          </p:cNvSpPr>
          <p:nvPr>
            <p:ph type="ftr" sz="quarter" idx="15"/>
          </p:nvPr>
        </p:nvSpPr>
        <p:spPr/>
        <p:txBody>
          <a:bodyPr/>
          <a:lstStyle>
            <a:lvl1pPr>
              <a:defRPr/>
            </a:lvl1pPr>
          </a:lstStyle>
          <a:p>
            <a:pPr>
              <a:defRPr/>
            </a:pPr>
            <a:r>
              <a:rPr lang="zh-TW" altLang="en-US"/>
              <a:t>教師待遇條例（敘薪部分）</a:t>
            </a:r>
            <a:endParaRPr lang="en-US" dirty="0"/>
          </a:p>
        </p:txBody>
      </p:sp>
      <p:sp>
        <p:nvSpPr>
          <p:cNvPr id="9" name="Slide Number Placeholder 5"/>
          <p:cNvSpPr>
            <a:spLocks noGrp="1"/>
          </p:cNvSpPr>
          <p:nvPr>
            <p:ph type="sldNum" sz="quarter" idx="16"/>
          </p:nvPr>
        </p:nvSpPr>
        <p:spPr/>
        <p:txBody>
          <a:bodyPr/>
          <a:lstStyle>
            <a:lvl1pPr>
              <a:defRPr/>
            </a:lvl1pPr>
          </a:lstStyle>
          <a:p>
            <a:pPr>
              <a:defRPr/>
            </a:pPr>
            <a:fld id="{95C94613-1877-4D76-BA5F-6163F9A5129A}" type="slidenum">
              <a:rPr lang="en-US"/>
              <a:pPr>
                <a:defRPr/>
              </a:pPr>
              <a:t>‹#›</a:t>
            </a:fld>
            <a:endParaRPr lang="en-US"/>
          </a:p>
        </p:txBody>
      </p:sp>
    </p:spTree>
    <p:extLst>
      <p:ext uri="{BB962C8B-B14F-4D97-AF65-F5344CB8AC3E}">
        <p14:creationId xmlns:p14="http://schemas.microsoft.com/office/powerpoint/2010/main" val="225106420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片">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zh-TW" altLang="en-US" smtClean="0"/>
              <a:t>按一下以編輯母片標題樣式</a:t>
            </a:r>
            <a:endParaRPr lang="en-US" dirty="0"/>
          </a:p>
        </p:txBody>
      </p:sp>
      <p:sp>
        <p:nvSpPr>
          <p:cNvPr id="3" name="Text Placeholder 2"/>
          <p:cNvSpPr>
            <a:spLocks noGrp="1"/>
          </p:cNvSpPr>
          <p:nvPr>
            <p:ph type="body" idx="1"/>
          </p:nvPr>
        </p:nvSpPr>
        <p:spPr>
          <a:xfrm>
            <a:off x="677335" y="4527448"/>
            <a:ext cx="8596668" cy="1513914"/>
          </a:xfrm>
        </p:spPr>
        <p:txBody>
          <a:bodyP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TW" altLang="en-US" smtClean="0"/>
              <a:t>按一下以編輯母片文字樣式</a:t>
            </a:r>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46032963-8671-434C-944A-7B55A2F91FE6}" type="slidenum">
              <a:rPr lang="en-US"/>
              <a:pPr>
                <a:defRPr/>
              </a:pPr>
              <a:t>‹#›</a:t>
            </a:fld>
            <a:endParaRPr lang="en-US"/>
          </a:p>
        </p:txBody>
      </p:sp>
    </p:spTree>
    <p:extLst>
      <p:ext uri="{BB962C8B-B14F-4D97-AF65-F5344CB8AC3E}">
        <p14:creationId xmlns:p14="http://schemas.microsoft.com/office/powerpoint/2010/main" val="206689382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述名片">
    <p:spTree>
      <p:nvGrpSpPr>
        <p:cNvPr id="1" name=""/>
        <p:cNvGrpSpPr/>
        <p:nvPr/>
      </p:nvGrpSpPr>
      <p:grpSpPr>
        <a:xfrm>
          <a:off x="0" y="0"/>
          <a:ext cx="0" cy="0"/>
          <a:chOff x="0" y="0"/>
          <a:chExt cx="0" cy="0"/>
        </a:xfrm>
      </p:grpSpPr>
      <p:sp>
        <p:nvSpPr>
          <p:cNvPr id="5" name="TextBox 23"/>
          <p:cNvSpPr txBox="1">
            <a:spLocks noChangeArrowheads="1"/>
          </p:cNvSpPr>
          <p:nvPr/>
        </p:nvSpPr>
        <p:spPr bwMode="auto">
          <a:xfrm>
            <a:off x="541338" y="790575"/>
            <a:ext cx="6096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eaLnBrk="0" hangingPunct="0">
              <a:defRPr kumimoji="1">
                <a:solidFill>
                  <a:schemeClr val="tx1"/>
                </a:solidFill>
                <a:latin typeface="Arial" charset="0"/>
                <a:ea typeface="新細明體" charset="-120"/>
              </a:defRPr>
            </a:lvl1pPr>
            <a:lvl2pPr marL="742950" indent="-285750" eaLnBrk="0" hangingPunct="0">
              <a:defRPr kumimoji="1">
                <a:solidFill>
                  <a:schemeClr val="tx1"/>
                </a:solidFill>
                <a:latin typeface="Arial" charset="0"/>
                <a:ea typeface="新細明體" charset="-120"/>
              </a:defRPr>
            </a:lvl2pPr>
            <a:lvl3pPr marL="1143000" indent="-228600" eaLnBrk="0" hangingPunct="0">
              <a:defRPr kumimoji="1">
                <a:solidFill>
                  <a:schemeClr val="tx1"/>
                </a:solidFill>
                <a:latin typeface="Arial" charset="0"/>
                <a:ea typeface="新細明體" charset="-120"/>
              </a:defRPr>
            </a:lvl3pPr>
            <a:lvl4pPr marL="1600200" indent="-228600" eaLnBrk="0" hangingPunct="0">
              <a:defRPr kumimoji="1">
                <a:solidFill>
                  <a:schemeClr val="tx1"/>
                </a:solidFill>
                <a:latin typeface="Arial" charset="0"/>
                <a:ea typeface="新細明體" charset="-120"/>
              </a:defRPr>
            </a:lvl4pPr>
            <a:lvl5pPr marL="2057400" indent="-228600" eaLnBrk="0" hangingPunct="0">
              <a:defRPr kumimoji="1">
                <a:solidFill>
                  <a:schemeClr val="tx1"/>
                </a:solidFill>
                <a:latin typeface="Arial" charset="0"/>
                <a:ea typeface="新細明體" charset="-120"/>
              </a:defRPr>
            </a:lvl5pPr>
            <a:lvl6pPr marL="2514600" indent="-228600" defTabSz="457200" eaLnBrk="0" fontAlgn="base" hangingPunct="0">
              <a:spcBef>
                <a:spcPct val="0"/>
              </a:spcBef>
              <a:spcAft>
                <a:spcPct val="0"/>
              </a:spcAft>
              <a:defRPr kumimoji="1">
                <a:solidFill>
                  <a:schemeClr val="tx1"/>
                </a:solidFill>
                <a:latin typeface="Arial" charset="0"/>
                <a:ea typeface="新細明體" charset="-120"/>
              </a:defRPr>
            </a:lvl6pPr>
            <a:lvl7pPr marL="2971800" indent="-228600" defTabSz="457200" eaLnBrk="0" fontAlgn="base" hangingPunct="0">
              <a:spcBef>
                <a:spcPct val="0"/>
              </a:spcBef>
              <a:spcAft>
                <a:spcPct val="0"/>
              </a:spcAft>
              <a:defRPr kumimoji="1">
                <a:solidFill>
                  <a:schemeClr val="tx1"/>
                </a:solidFill>
                <a:latin typeface="Arial" charset="0"/>
                <a:ea typeface="新細明體" charset="-120"/>
              </a:defRPr>
            </a:lvl7pPr>
            <a:lvl8pPr marL="3429000" indent="-228600" defTabSz="457200" eaLnBrk="0" fontAlgn="base" hangingPunct="0">
              <a:spcBef>
                <a:spcPct val="0"/>
              </a:spcBef>
              <a:spcAft>
                <a:spcPct val="0"/>
              </a:spcAft>
              <a:defRPr kumimoji="1">
                <a:solidFill>
                  <a:schemeClr val="tx1"/>
                </a:solidFill>
                <a:latin typeface="Arial" charset="0"/>
                <a:ea typeface="新細明體" charset="-120"/>
              </a:defRPr>
            </a:lvl8pPr>
            <a:lvl9pPr marL="3886200" indent="-228600" defTabSz="457200" eaLnBrk="0" fontAlgn="base" hangingPunct="0">
              <a:spcBef>
                <a:spcPct val="0"/>
              </a:spcBef>
              <a:spcAft>
                <a:spcPct val="0"/>
              </a:spcAft>
              <a:defRPr kumimoji="1">
                <a:solidFill>
                  <a:schemeClr val="tx1"/>
                </a:solidFill>
                <a:latin typeface="Arial" charset="0"/>
                <a:ea typeface="新細明體" charset="-120"/>
              </a:defRPr>
            </a:lvl9pPr>
          </a:lstStyle>
          <a:p>
            <a:pPr eaLnBrk="1" hangingPunct="1">
              <a:defRPr/>
            </a:pPr>
            <a:r>
              <a:rPr kumimoji="0" lang="en-US" altLang="zh-TW" sz="8000" smtClean="0">
                <a:solidFill>
                  <a:srgbClr val="C0E474"/>
                </a:solidFill>
              </a:rPr>
              <a:t>“</a:t>
            </a:r>
          </a:p>
        </p:txBody>
      </p:sp>
      <p:sp>
        <p:nvSpPr>
          <p:cNvPr id="6" name="TextBox 24"/>
          <p:cNvSpPr txBox="1">
            <a:spLocks noChangeArrowheads="1"/>
          </p:cNvSpPr>
          <p:nvPr/>
        </p:nvSpPr>
        <p:spPr bwMode="auto">
          <a:xfrm>
            <a:off x="8893175" y="2886075"/>
            <a:ext cx="609600" cy="5857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eaLnBrk="0" hangingPunct="0">
              <a:defRPr kumimoji="1">
                <a:solidFill>
                  <a:schemeClr val="tx1"/>
                </a:solidFill>
                <a:latin typeface="Arial" charset="0"/>
                <a:ea typeface="新細明體" charset="-120"/>
              </a:defRPr>
            </a:lvl1pPr>
            <a:lvl2pPr marL="742950" indent="-285750" eaLnBrk="0" hangingPunct="0">
              <a:defRPr kumimoji="1">
                <a:solidFill>
                  <a:schemeClr val="tx1"/>
                </a:solidFill>
                <a:latin typeface="Arial" charset="0"/>
                <a:ea typeface="新細明體" charset="-120"/>
              </a:defRPr>
            </a:lvl2pPr>
            <a:lvl3pPr marL="1143000" indent="-228600" eaLnBrk="0" hangingPunct="0">
              <a:defRPr kumimoji="1">
                <a:solidFill>
                  <a:schemeClr val="tx1"/>
                </a:solidFill>
                <a:latin typeface="Arial" charset="0"/>
                <a:ea typeface="新細明體" charset="-120"/>
              </a:defRPr>
            </a:lvl3pPr>
            <a:lvl4pPr marL="1600200" indent="-228600" eaLnBrk="0" hangingPunct="0">
              <a:defRPr kumimoji="1">
                <a:solidFill>
                  <a:schemeClr val="tx1"/>
                </a:solidFill>
                <a:latin typeface="Arial" charset="0"/>
                <a:ea typeface="新細明體" charset="-120"/>
              </a:defRPr>
            </a:lvl4pPr>
            <a:lvl5pPr marL="2057400" indent="-228600" eaLnBrk="0" hangingPunct="0">
              <a:defRPr kumimoji="1">
                <a:solidFill>
                  <a:schemeClr val="tx1"/>
                </a:solidFill>
                <a:latin typeface="Arial" charset="0"/>
                <a:ea typeface="新細明體" charset="-120"/>
              </a:defRPr>
            </a:lvl5pPr>
            <a:lvl6pPr marL="2514600" indent="-228600" defTabSz="457200" eaLnBrk="0" fontAlgn="base" hangingPunct="0">
              <a:spcBef>
                <a:spcPct val="0"/>
              </a:spcBef>
              <a:spcAft>
                <a:spcPct val="0"/>
              </a:spcAft>
              <a:defRPr kumimoji="1">
                <a:solidFill>
                  <a:schemeClr val="tx1"/>
                </a:solidFill>
                <a:latin typeface="Arial" charset="0"/>
                <a:ea typeface="新細明體" charset="-120"/>
              </a:defRPr>
            </a:lvl6pPr>
            <a:lvl7pPr marL="2971800" indent="-228600" defTabSz="457200" eaLnBrk="0" fontAlgn="base" hangingPunct="0">
              <a:spcBef>
                <a:spcPct val="0"/>
              </a:spcBef>
              <a:spcAft>
                <a:spcPct val="0"/>
              </a:spcAft>
              <a:defRPr kumimoji="1">
                <a:solidFill>
                  <a:schemeClr val="tx1"/>
                </a:solidFill>
                <a:latin typeface="Arial" charset="0"/>
                <a:ea typeface="新細明體" charset="-120"/>
              </a:defRPr>
            </a:lvl7pPr>
            <a:lvl8pPr marL="3429000" indent="-228600" defTabSz="457200" eaLnBrk="0" fontAlgn="base" hangingPunct="0">
              <a:spcBef>
                <a:spcPct val="0"/>
              </a:spcBef>
              <a:spcAft>
                <a:spcPct val="0"/>
              </a:spcAft>
              <a:defRPr kumimoji="1">
                <a:solidFill>
                  <a:schemeClr val="tx1"/>
                </a:solidFill>
                <a:latin typeface="Arial" charset="0"/>
                <a:ea typeface="新細明體" charset="-120"/>
              </a:defRPr>
            </a:lvl8pPr>
            <a:lvl9pPr marL="3886200" indent="-228600" defTabSz="457200" eaLnBrk="0" fontAlgn="base" hangingPunct="0">
              <a:spcBef>
                <a:spcPct val="0"/>
              </a:spcBef>
              <a:spcAft>
                <a:spcPct val="0"/>
              </a:spcAft>
              <a:defRPr kumimoji="1">
                <a:solidFill>
                  <a:schemeClr val="tx1"/>
                </a:solidFill>
                <a:latin typeface="Arial" charset="0"/>
                <a:ea typeface="新細明體" charset="-120"/>
              </a:defRPr>
            </a:lvl9pPr>
          </a:lstStyle>
          <a:p>
            <a:pPr eaLnBrk="1" hangingPunct="1">
              <a:defRPr/>
            </a:pPr>
            <a:r>
              <a:rPr kumimoji="0" lang="en-US" altLang="zh-TW" sz="8000" smtClean="0">
                <a:solidFill>
                  <a:srgbClr val="C0E474"/>
                </a:solidFill>
              </a:rPr>
              <a:t>”</a:t>
            </a:r>
          </a:p>
        </p:txBody>
      </p:sp>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zh-TW" altLang="en-US" smtClean="0"/>
              <a:t>按一下以編輯母片標題樣式</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zh-TW" altLang="en-US" smtClean="0"/>
              <a:t>按一下以編輯母片文字樣式</a:t>
            </a:r>
          </a:p>
        </p:txBody>
      </p:sp>
      <p:sp>
        <p:nvSpPr>
          <p:cNvPr id="3" name="Text Placeholder 2"/>
          <p:cNvSpPr>
            <a:spLocks noGrp="1"/>
          </p:cNvSpPr>
          <p:nvPr>
            <p:ph type="body" idx="1"/>
          </p:nvPr>
        </p:nvSpPr>
        <p:spPr>
          <a:xfrm>
            <a:off x="677335" y="4527448"/>
            <a:ext cx="8596668" cy="1513914"/>
          </a:xfrm>
        </p:spPr>
        <p:txBody>
          <a:bodyPr>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TW" altLang="en-US" smtClean="0"/>
              <a:t>按一下以編輯母片文字樣式</a:t>
            </a:r>
          </a:p>
        </p:txBody>
      </p:sp>
      <p:sp>
        <p:nvSpPr>
          <p:cNvPr id="7" name="Date Placeholder 3"/>
          <p:cNvSpPr>
            <a:spLocks noGrp="1"/>
          </p:cNvSpPr>
          <p:nvPr>
            <p:ph type="dt" sz="half" idx="14"/>
          </p:nvPr>
        </p:nvSpPr>
        <p:spPr/>
        <p:txBody>
          <a:bodyPr/>
          <a:lstStyle>
            <a:lvl1pPr>
              <a:defRPr/>
            </a:lvl1pPr>
          </a:lstStyle>
          <a:p>
            <a:pPr>
              <a:defRPr/>
            </a:pPr>
            <a:endParaRPr lang="en-US"/>
          </a:p>
        </p:txBody>
      </p:sp>
      <p:sp>
        <p:nvSpPr>
          <p:cNvPr id="8" name="Footer Placeholder 4"/>
          <p:cNvSpPr>
            <a:spLocks noGrp="1"/>
          </p:cNvSpPr>
          <p:nvPr>
            <p:ph type="ftr" sz="quarter" idx="15"/>
          </p:nvPr>
        </p:nvSpPr>
        <p:spPr/>
        <p:txBody>
          <a:bodyPr/>
          <a:lstStyle>
            <a:lvl1pPr>
              <a:defRPr/>
            </a:lvl1pPr>
          </a:lstStyle>
          <a:p>
            <a:pPr>
              <a:defRPr/>
            </a:pPr>
            <a:r>
              <a:rPr lang="zh-TW" altLang="en-US"/>
              <a:t>教師待遇條例（敘薪部分）</a:t>
            </a:r>
            <a:endParaRPr lang="en-US" dirty="0"/>
          </a:p>
        </p:txBody>
      </p:sp>
      <p:sp>
        <p:nvSpPr>
          <p:cNvPr id="9" name="Slide Number Placeholder 5"/>
          <p:cNvSpPr>
            <a:spLocks noGrp="1"/>
          </p:cNvSpPr>
          <p:nvPr>
            <p:ph type="sldNum" sz="quarter" idx="16"/>
          </p:nvPr>
        </p:nvSpPr>
        <p:spPr/>
        <p:txBody>
          <a:bodyPr/>
          <a:lstStyle>
            <a:lvl1pPr>
              <a:defRPr/>
            </a:lvl1pPr>
          </a:lstStyle>
          <a:p>
            <a:pPr>
              <a:defRPr/>
            </a:pPr>
            <a:fld id="{6B7959B8-40F3-4465-9A0D-89C430E9E137}" type="slidenum">
              <a:rPr lang="en-US"/>
              <a:pPr>
                <a:defRPr/>
              </a:pPr>
              <a:t>‹#›</a:t>
            </a:fld>
            <a:endParaRPr lang="en-US"/>
          </a:p>
        </p:txBody>
      </p:sp>
    </p:spTree>
    <p:extLst>
      <p:ext uri="{BB962C8B-B14F-4D97-AF65-F5344CB8AC3E}">
        <p14:creationId xmlns:p14="http://schemas.microsoft.com/office/powerpoint/2010/main" val="193336574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是非題">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zh-TW" altLang="en-US" smtClean="0"/>
              <a:t>按一下以編輯母片標題樣式</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zh-TW" altLang="en-US" smtClean="0"/>
              <a:t>按一下以編輯母片文字樣式</a:t>
            </a:r>
          </a:p>
        </p:txBody>
      </p:sp>
      <p:sp>
        <p:nvSpPr>
          <p:cNvPr id="3" name="Text Placeholder 2"/>
          <p:cNvSpPr>
            <a:spLocks noGrp="1"/>
          </p:cNvSpPr>
          <p:nvPr>
            <p:ph type="body" idx="1"/>
          </p:nvPr>
        </p:nvSpPr>
        <p:spPr>
          <a:xfrm>
            <a:off x="677335" y="4527448"/>
            <a:ext cx="8596668" cy="1513914"/>
          </a:xfrm>
        </p:spPr>
        <p:txBody>
          <a:bodyPr>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TW" altLang="en-US" smtClean="0"/>
              <a:t>按一下以編輯母片文字樣式</a:t>
            </a:r>
          </a:p>
        </p:txBody>
      </p:sp>
      <p:sp>
        <p:nvSpPr>
          <p:cNvPr id="5" name="Date Placeholder 3"/>
          <p:cNvSpPr>
            <a:spLocks noGrp="1"/>
          </p:cNvSpPr>
          <p:nvPr>
            <p:ph type="dt" sz="half" idx="14"/>
          </p:nvPr>
        </p:nvSpPr>
        <p:spPr/>
        <p:txBody>
          <a:bodyPr/>
          <a:lstStyle>
            <a:lvl1pPr>
              <a:defRPr/>
            </a:lvl1pPr>
          </a:lstStyle>
          <a:p>
            <a:pPr>
              <a:defRPr/>
            </a:pPr>
            <a:endParaRPr lang="en-US"/>
          </a:p>
        </p:txBody>
      </p:sp>
      <p:sp>
        <p:nvSpPr>
          <p:cNvPr id="6" name="Footer Placeholder 4"/>
          <p:cNvSpPr>
            <a:spLocks noGrp="1"/>
          </p:cNvSpPr>
          <p:nvPr>
            <p:ph type="ftr" sz="quarter" idx="15"/>
          </p:nvPr>
        </p:nvSpPr>
        <p:spPr/>
        <p:txBody>
          <a:bodyPr/>
          <a:lstStyle>
            <a:lvl1pPr>
              <a:defRPr/>
            </a:lvl1pPr>
          </a:lstStyle>
          <a:p>
            <a:pPr>
              <a:defRPr/>
            </a:pPr>
            <a:r>
              <a:rPr lang="zh-TW" altLang="en-US"/>
              <a:t>教師待遇條例（敘薪部分）</a:t>
            </a:r>
            <a:endParaRPr lang="en-US" dirty="0"/>
          </a:p>
        </p:txBody>
      </p:sp>
      <p:sp>
        <p:nvSpPr>
          <p:cNvPr id="7" name="Slide Number Placeholder 5"/>
          <p:cNvSpPr>
            <a:spLocks noGrp="1"/>
          </p:cNvSpPr>
          <p:nvPr>
            <p:ph type="sldNum" sz="quarter" idx="16"/>
          </p:nvPr>
        </p:nvSpPr>
        <p:spPr/>
        <p:txBody>
          <a:bodyPr/>
          <a:lstStyle>
            <a:lvl1pPr>
              <a:defRPr/>
            </a:lvl1pPr>
          </a:lstStyle>
          <a:p>
            <a:pPr>
              <a:defRPr/>
            </a:pPr>
            <a:fld id="{CB72C221-9006-40FF-B16F-2FEDEE5A2370}" type="slidenum">
              <a:rPr lang="en-US"/>
              <a:pPr>
                <a:defRPr/>
              </a:pPr>
              <a:t>‹#›</a:t>
            </a:fld>
            <a:endParaRPr lang="en-US"/>
          </a:p>
        </p:txBody>
      </p:sp>
    </p:spTree>
    <p:extLst>
      <p:ext uri="{BB962C8B-B14F-4D97-AF65-F5344CB8AC3E}">
        <p14:creationId xmlns:p14="http://schemas.microsoft.com/office/powerpoint/2010/main" val="137156594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標題及直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TW" altLang="en-US" smtClean="0"/>
              <a:t>按一下以編輯母片標題樣式</a:t>
            </a:r>
            <a:endParaRPr lang="en-US" dirty="0"/>
          </a:p>
        </p:txBody>
      </p:sp>
      <p:sp>
        <p:nvSpPr>
          <p:cNvPr id="3" name="Vertical Text Placeholder 2"/>
          <p:cNvSpPr>
            <a:spLocks noGrp="1"/>
          </p:cNvSpPr>
          <p:nvPr>
            <p:ph type="body" orient="vert" idx="1"/>
          </p:nvPr>
        </p:nvSpPr>
        <p:spPr/>
        <p:txBody>
          <a:bodyPr vert="eaVert"/>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en-US" dirty="0"/>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E969620D-D96A-47FF-8694-70B698AD9B00}" type="slidenum">
              <a:rPr lang="en-US"/>
              <a:pPr>
                <a:defRPr/>
              </a:pPr>
              <a:t>‹#›</a:t>
            </a:fld>
            <a:endParaRPr lang="en-US"/>
          </a:p>
        </p:txBody>
      </p:sp>
    </p:spTree>
    <p:extLst>
      <p:ext uri="{BB962C8B-B14F-4D97-AF65-F5344CB8AC3E}">
        <p14:creationId xmlns:p14="http://schemas.microsoft.com/office/powerpoint/2010/main" val="61178150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直排標題及文字">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zh-TW" altLang="en-US" smtClean="0"/>
              <a:t>按一下以編輯母片標題樣式</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en-US" dirty="0"/>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29683D62-DF2E-449B-A86B-9A110E05AA42}" type="slidenum">
              <a:rPr lang="en-US"/>
              <a:pPr>
                <a:defRPr/>
              </a:pPr>
              <a:t>‹#›</a:t>
            </a:fld>
            <a:endParaRPr lang="en-US"/>
          </a:p>
        </p:txBody>
      </p:sp>
    </p:spTree>
    <p:extLst>
      <p:ext uri="{BB962C8B-B14F-4D97-AF65-F5344CB8AC3E}">
        <p14:creationId xmlns:p14="http://schemas.microsoft.com/office/powerpoint/2010/main" val="2980371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標題及物件">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zh-TW" altLang="en-US" smtClean="0"/>
              <a:t>按一下以編輯母片標題樣式</a:t>
            </a:r>
            <a:endParaRPr lang="en-US" dirty="0"/>
          </a:p>
        </p:txBody>
      </p:sp>
      <p:sp>
        <p:nvSpPr>
          <p:cNvPr id="3" name="Content Placeholder 2"/>
          <p:cNvSpPr>
            <a:spLocks noGrp="1"/>
          </p:cNvSpPr>
          <p:nvPr>
            <p:ph idx="1"/>
          </p:nvPr>
        </p:nvSpPr>
        <p:spPr/>
        <p:txBody>
          <a:body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en-US" dirty="0"/>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3C01C674-500E-4BBF-9A6A-C49C652C7EBD}" type="slidenum">
              <a:rPr lang="en-US"/>
              <a:pPr>
                <a:defRPr/>
              </a:pPr>
              <a:t>‹#›</a:t>
            </a:fld>
            <a:endParaRPr lang="en-US"/>
          </a:p>
        </p:txBody>
      </p:sp>
    </p:spTree>
    <p:extLst>
      <p:ext uri="{BB962C8B-B14F-4D97-AF65-F5344CB8AC3E}">
        <p14:creationId xmlns:p14="http://schemas.microsoft.com/office/powerpoint/2010/main" val="25505972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章節標題">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zh-TW" altLang="en-US" smtClean="0"/>
              <a:t>按一下以編輯母片標題樣式</a:t>
            </a:r>
            <a:endParaRPr lang="en-US" dirty="0"/>
          </a:p>
        </p:txBody>
      </p:sp>
      <p:sp>
        <p:nvSpPr>
          <p:cNvPr id="3" name="Text Placeholder 2"/>
          <p:cNvSpPr>
            <a:spLocks noGrp="1"/>
          </p:cNvSpPr>
          <p:nvPr>
            <p:ph type="body" idx="1"/>
          </p:nvPr>
        </p:nvSpPr>
        <p:spPr>
          <a:xfrm>
            <a:off x="677335" y="4527448"/>
            <a:ext cx="8596668" cy="860400"/>
          </a:xfrm>
        </p:spPr>
        <p:txBody>
          <a:bodyPr/>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TW" altLang="en-US" smtClean="0"/>
              <a:t>按一下以編輯母片文字樣式</a:t>
            </a:r>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03703200-41ED-44A5-BFAA-6518B3EE348F}" type="slidenum">
              <a:rPr lang="en-US"/>
              <a:pPr>
                <a:defRPr/>
              </a:pPr>
              <a:t>‹#›</a:t>
            </a:fld>
            <a:endParaRPr lang="en-US"/>
          </a:p>
        </p:txBody>
      </p:sp>
    </p:spTree>
    <p:extLst>
      <p:ext uri="{BB962C8B-B14F-4D97-AF65-F5344CB8AC3E}">
        <p14:creationId xmlns:p14="http://schemas.microsoft.com/office/powerpoint/2010/main" val="3801934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兩項物件">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TW" altLang="en-US" smtClean="0"/>
              <a:t>按一下以編輯母片標題樣式</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en-US" dirty="0"/>
          </a:p>
        </p:txBody>
      </p:sp>
      <p:sp>
        <p:nvSpPr>
          <p:cNvPr id="5" name="Date Placeholder 3"/>
          <p:cNvSpPr>
            <a:spLocks noGrp="1"/>
          </p:cNvSpPr>
          <p:nvPr>
            <p:ph type="dt" sz="half" idx="10"/>
          </p:nvPr>
        </p:nvSpPr>
        <p:spPr/>
        <p:txBody>
          <a:bodyPr/>
          <a:lstStyle>
            <a:lvl1pPr>
              <a:defRPr/>
            </a:lvl1pPr>
          </a:lstStyle>
          <a:p>
            <a:pPr>
              <a:defRPr/>
            </a:pPr>
            <a:endParaRPr lang="en-US"/>
          </a:p>
        </p:txBody>
      </p:sp>
      <p:sp>
        <p:nvSpPr>
          <p:cNvPr id="6"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9C2A9445-16D9-4DEE-AC47-90FC198225C5}" type="slidenum">
              <a:rPr lang="en-US"/>
              <a:pPr>
                <a:defRPr/>
              </a:pPr>
              <a:t>‹#›</a:t>
            </a:fld>
            <a:endParaRPr lang="en-US"/>
          </a:p>
        </p:txBody>
      </p:sp>
    </p:spTree>
    <p:extLst>
      <p:ext uri="{BB962C8B-B14F-4D97-AF65-F5344CB8AC3E}">
        <p14:creationId xmlns:p14="http://schemas.microsoft.com/office/powerpoint/2010/main" val="22429476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對">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zh-TW" altLang="en-US" smtClean="0"/>
              <a:t>按一下以編輯母片標題樣式</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TW" altLang="en-US" smtClean="0"/>
              <a:t>按一下以編輯母片文字樣式</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TW" altLang="en-US" smtClean="0"/>
              <a:t>按一下以編輯母片文字樣式</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en-US" dirty="0"/>
          </a:p>
        </p:txBody>
      </p:sp>
      <p:sp>
        <p:nvSpPr>
          <p:cNvPr id="7" name="Date Placeholder 3"/>
          <p:cNvSpPr>
            <a:spLocks noGrp="1"/>
          </p:cNvSpPr>
          <p:nvPr>
            <p:ph type="dt" sz="half" idx="10"/>
          </p:nvPr>
        </p:nvSpPr>
        <p:spPr/>
        <p:txBody>
          <a:bodyPr/>
          <a:lstStyle>
            <a:lvl1pPr>
              <a:defRPr/>
            </a:lvl1pPr>
          </a:lstStyle>
          <a:p>
            <a:pPr>
              <a:defRPr/>
            </a:pPr>
            <a:endParaRPr lang="en-US"/>
          </a:p>
        </p:txBody>
      </p:sp>
      <p:sp>
        <p:nvSpPr>
          <p:cNvPr id="8"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9" name="Slide Number Placeholder 5"/>
          <p:cNvSpPr>
            <a:spLocks noGrp="1"/>
          </p:cNvSpPr>
          <p:nvPr>
            <p:ph type="sldNum" sz="quarter" idx="12"/>
          </p:nvPr>
        </p:nvSpPr>
        <p:spPr/>
        <p:txBody>
          <a:bodyPr/>
          <a:lstStyle>
            <a:lvl1pPr>
              <a:defRPr/>
            </a:lvl1pPr>
          </a:lstStyle>
          <a:p>
            <a:pPr>
              <a:defRPr/>
            </a:pPr>
            <a:fld id="{70CE3672-6DFF-4BB9-A1AA-0155DB367237}" type="slidenum">
              <a:rPr lang="en-US"/>
              <a:pPr>
                <a:defRPr/>
              </a:pPr>
              <a:t>‹#›</a:t>
            </a:fld>
            <a:endParaRPr lang="en-US"/>
          </a:p>
        </p:txBody>
      </p:sp>
    </p:spTree>
    <p:extLst>
      <p:ext uri="{BB962C8B-B14F-4D97-AF65-F5344CB8AC3E}">
        <p14:creationId xmlns:p14="http://schemas.microsoft.com/office/powerpoint/2010/main" val="29364464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只有標題">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zh-TW" altLang="en-US" smtClean="0"/>
              <a:t>按一下以編輯母片標題樣式</a:t>
            </a:r>
            <a:endParaRPr lang="en-US" dirty="0"/>
          </a:p>
        </p:txBody>
      </p:sp>
      <p:sp>
        <p:nvSpPr>
          <p:cNvPr id="3" name="Date Placeholder 3"/>
          <p:cNvSpPr>
            <a:spLocks noGrp="1"/>
          </p:cNvSpPr>
          <p:nvPr>
            <p:ph type="dt" sz="half" idx="10"/>
          </p:nvPr>
        </p:nvSpPr>
        <p:spPr/>
        <p:txBody>
          <a:bodyPr/>
          <a:lstStyle>
            <a:lvl1pPr>
              <a:defRPr/>
            </a:lvl1pPr>
          </a:lstStyle>
          <a:p>
            <a:pPr>
              <a:defRPr/>
            </a:pPr>
            <a:endParaRPr lang="en-US"/>
          </a:p>
        </p:txBody>
      </p:sp>
      <p:sp>
        <p:nvSpPr>
          <p:cNvPr id="4"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5" name="Slide Number Placeholder 5"/>
          <p:cNvSpPr>
            <a:spLocks noGrp="1"/>
          </p:cNvSpPr>
          <p:nvPr>
            <p:ph type="sldNum" sz="quarter" idx="12"/>
          </p:nvPr>
        </p:nvSpPr>
        <p:spPr/>
        <p:txBody>
          <a:bodyPr/>
          <a:lstStyle>
            <a:lvl1pPr>
              <a:defRPr/>
            </a:lvl1pPr>
          </a:lstStyle>
          <a:p>
            <a:pPr>
              <a:defRPr/>
            </a:pPr>
            <a:fld id="{CA8D435F-B975-48B5-AE87-895FF8A2BCBD}" type="slidenum">
              <a:rPr lang="en-US"/>
              <a:pPr>
                <a:defRPr/>
              </a:pPr>
              <a:t>‹#›</a:t>
            </a:fld>
            <a:endParaRPr lang="en-US"/>
          </a:p>
        </p:txBody>
      </p:sp>
    </p:spTree>
    <p:extLst>
      <p:ext uri="{BB962C8B-B14F-4D97-AF65-F5344CB8AC3E}">
        <p14:creationId xmlns:p14="http://schemas.microsoft.com/office/powerpoint/2010/main" val="217189372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endParaRPr lang="en-US"/>
          </a:p>
        </p:txBody>
      </p:sp>
      <p:sp>
        <p:nvSpPr>
          <p:cNvPr id="3"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4" name="Slide Number Placeholder 5"/>
          <p:cNvSpPr>
            <a:spLocks noGrp="1"/>
          </p:cNvSpPr>
          <p:nvPr>
            <p:ph type="sldNum" sz="quarter" idx="12"/>
          </p:nvPr>
        </p:nvSpPr>
        <p:spPr/>
        <p:txBody>
          <a:bodyPr/>
          <a:lstStyle>
            <a:lvl1pPr>
              <a:defRPr/>
            </a:lvl1pPr>
          </a:lstStyle>
          <a:p>
            <a:pPr>
              <a:defRPr/>
            </a:pPr>
            <a:fld id="{57A54636-9EFA-4DF7-AEEC-B975E3E8A088}" type="slidenum">
              <a:rPr lang="en-US"/>
              <a:pPr>
                <a:defRPr/>
              </a:pPr>
              <a:t>‹#›</a:t>
            </a:fld>
            <a:endParaRPr lang="en-US"/>
          </a:p>
        </p:txBody>
      </p:sp>
    </p:spTree>
    <p:extLst>
      <p:ext uri="{BB962C8B-B14F-4D97-AF65-F5344CB8AC3E}">
        <p14:creationId xmlns:p14="http://schemas.microsoft.com/office/powerpoint/2010/main" val="12588790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含標題的內容">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zh-TW" altLang="en-US" smtClean="0"/>
              <a:t>按一下以編輯母片標題樣式</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zh-TW" altLang="en-US" smtClean="0"/>
              <a:t>按一下以編輯母片文字樣式</a:t>
            </a:r>
          </a:p>
        </p:txBody>
      </p:sp>
      <p:sp>
        <p:nvSpPr>
          <p:cNvPr id="5" name="Date Placeholder 3"/>
          <p:cNvSpPr>
            <a:spLocks noGrp="1"/>
          </p:cNvSpPr>
          <p:nvPr>
            <p:ph type="dt" sz="half" idx="10"/>
          </p:nvPr>
        </p:nvSpPr>
        <p:spPr/>
        <p:txBody>
          <a:bodyPr/>
          <a:lstStyle>
            <a:lvl1pPr>
              <a:defRPr/>
            </a:lvl1pPr>
          </a:lstStyle>
          <a:p>
            <a:pPr>
              <a:defRPr/>
            </a:pPr>
            <a:endParaRPr lang="en-US"/>
          </a:p>
        </p:txBody>
      </p:sp>
      <p:sp>
        <p:nvSpPr>
          <p:cNvPr id="6"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9DF0F374-49BA-45C3-9552-E000589CE8EA}" type="slidenum">
              <a:rPr lang="en-US"/>
              <a:pPr>
                <a:defRPr/>
              </a:pPr>
              <a:t>‹#›</a:t>
            </a:fld>
            <a:endParaRPr lang="en-US"/>
          </a:p>
        </p:txBody>
      </p:sp>
    </p:spTree>
    <p:extLst>
      <p:ext uri="{BB962C8B-B14F-4D97-AF65-F5344CB8AC3E}">
        <p14:creationId xmlns:p14="http://schemas.microsoft.com/office/powerpoint/2010/main" val="21954241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含標題的圖片">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zh-TW" altLang="en-US" smtClean="0"/>
              <a:t>按一下以編輯母片標題樣式</a:t>
            </a:r>
            <a:endParaRPr lang="en-US" dirty="0"/>
          </a:p>
        </p:txBody>
      </p:sp>
      <p:sp>
        <p:nvSpPr>
          <p:cNvPr id="3" name="Picture Placeholder 2"/>
          <p:cNvSpPr>
            <a:spLocks noGrp="1" noChangeAspect="1"/>
          </p:cNvSpPr>
          <p:nvPr>
            <p:ph type="pic" idx="1"/>
          </p:nvPr>
        </p:nvSpPr>
        <p:spPr>
          <a:xfrm>
            <a:off x="677334" y="609600"/>
            <a:ext cx="8596668" cy="3845718"/>
          </a:xfrm>
        </p:spPr>
        <p:txBody>
          <a:bodyPr rtlCol="0">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TW" altLang="en-US" noProof="0" smtClean="0"/>
              <a:t>按一下圖示以新增圖片</a:t>
            </a:r>
            <a:endParaRPr lang="en-US" noProof="0"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TW" altLang="en-US" smtClean="0"/>
              <a:t>按一下以編輯母片文字樣式</a:t>
            </a:r>
          </a:p>
        </p:txBody>
      </p:sp>
      <p:sp>
        <p:nvSpPr>
          <p:cNvPr id="5" name="Date Placeholder 3"/>
          <p:cNvSpPr>
            <a:spLocks noGrp="1"/>
          </p:cNvSpPr>
          <p:nvPr>
            <p:ph type="dt" sz="half" idx="10"/>
          </p:nvPr>
        </p:nvSpPr>
        <p:spPr/>
        <p:txBody>
          <a:bodyPr/>
          <a:lstStyle>
            <a:lvl1pPr>
              <a:defRPr/>
            </a:lvl1pPr>
          </a:lstStyle>
          <a:p>
            <a:pPr>
              <a:defRPr/>
            </a:pPr>
            <a:endParaRPr lang="en-US"/>
          </a:p>
        </p:txBody>
      </p:sp>
      <p:sp>
        <p:nvSpPr>
          <p:cNvPr id="6" name="Footer Placeholder 4"/>
          <p:cNvSpPr>
            <a:spLocks noGrp="1"/>
          </p:cNvSpPr>
          <p:nvPr>
            <p:ph type="ftr" sz="quarter" idx="11"/>
          </p:nvPr>
        </p:nvSpPr>
        <p:spPr/>
        <p:txBody>
          <a:bodyPr/>
          <a:lstStyle>
            <a:lvl1pPr>
              <a:defRPr/>
            </a:lvl1pPr>
          </a:lstStyle>
          <a:p>
            <a:pPr>
              <a:defRPr/>
            </a:pPr>
            <a:r>
              <a:rPr lang="zh-TW" altLang="en-US"/>
              <a:t>教師待遇條例（敘薪部分）</a:t>
            </a: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78237353-1B16-4E59-B422-CF41C5D34888}" type="slidenum">
              <a:rPr lang="en-US"/>
              <a:pPr>
                <a:defRPr/>
              </a:pPr>
              <a:t>‹#›</a:t>
            </a:fld>
            <a:endParaRPr lang="en-US"/>
          </a:p>
        </p:txBody>
      </p:sp>
    </p:spTree>
    <p:extLst>
      <p:ext uri="{BB962C8B-B14F-4D97-AF65-F5344CB8AC3E}">
        <p14:creationId xmlns:p14="http://schemas.microsoft.com/office/powerpoint/2010/main" val="282846723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026" name="Group 6"/>
          <p:cNvGrpSpPr>
            <a:grpSpLocks/>
          </p:cNvGrpSpPr>
          <p:nvPr/>
        </p:nvGrpSpPr>
        <p:grpSpPr bwMode="auto">
          <a:xfrm>
            <a:off x="0" y="-7938"/>
            <a:ext cx="12192000" cy="6865938"/>
            <a:chOff x="0" y="-8467"/>
            <a:chExt cx="12192000" cy="6866467"/>
          </a:xfrm>
        </p:grpSpPr>
        <p:cxnSp>
          <p:nvCxnSpPr>
            <p:cNvPr id="20" name="Straight Connector 19"/>
            <p:cNvCxnSpPr/>
            <p:nvPr/>
          </p:nvCxnSpPr>
          <p:spPr>
            <a:xfrm>
              <a:off x="9371013" y="-528"/>
              <a:ext cx="1219200" cy="6858528"/>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4738" y="3681168"/>
              <a:ext cx="4764087" cy="3176832"/>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2100" y="-8467"/>
              <a:ext cx="3006725"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2788" y="-8467"/>
              <a:ext cx="2589212"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863" y="3047706"/>
              <a:ext cx="3259137" cy="3810294"/>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5"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188" y="-8467"/>
              <a:ext cx="1290637"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9463" y="-8467"/>
              <a:ext cx="1249362"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138" y="3589086"/>
              <a:ext cx="1817687" cy="3268914"/>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2981"/>
              <a:ext cx="449263" cy="2845019"/>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1027" name="Title Placeholder 1"/>
          <p:cNvSpPr>
            <a:spLocks noGrp="1"/>
          </p:cNvSpPr>
          <p:nvPr>
            <p:ph type="title"/>
          </p:nvPr>
        </p:nvSpPr>
        <p:spPr bwMode="auto">
          <a:xfrm>
            <a:off x="677863" y="609600"/>
            <a:ext cx="8596312" cy="1320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TW" altLang="en-US" smtClean="0"/>
              <a:t>按一下以編輯母片標題樣式</a:t>
            </a:r>
          </a:p>
        </p:txBody>
      </p:sp>
      <p:sp>
        <p:nvSpPr>
          <p:cNvPr id="1028" name="Text Placeholder 2"/>
          <p:cNvSpPr>
            <a:spLocks noGrp="1"/>
          </p:cNvSpPr>
          <p:nvPr>
            <p:ph type="body" idx="1"/>
          </p:nvPr>
        </p:nvSpPr>
        <p:spPr bwMode="auto">
          <a:xfrm>
            <a:off x="677863" y="2160588"/>
            <a:ext cx="8596312" cy="38814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TW" altLang="en-US" smtClean="0"/>
              <a:t>按一下以編輯母片文字樣式</a:t>
            </a:r>
          </a:p>
          <a:p>
            <a:pPr lvl="1"/>
            <a:r>
              <a:rPr lang="zh-TW" altLang="en-US" smtClean="0"/>
              <a:t>第二層</a:t>
            </a:r>
          </a:p>
          <a:p>
            <a:pPr lvl="2"/>
            <a:r>
              <a:rPr lang="zh-TW" altLang="en-US" smtClean="0"/>
              <a:t>第三層</a:t>
            </a:r>
          </a:p>
          <a:p>
            <a:pPr lvl="3"/>
            <a:r>
              <a:rPr lang="zh-TW" altLang="en-US" smtClean="0"/>
              <a:t>第四層</a:t>
            </a:r>
          </a:p>
          <a:p>
            <a:pPr lvl="4"/>
            <a:r>
              <a:rPr lang="zh-TW" altLang="en-US" smtClean="0"/>
              <a:t>第五層</a:t>
            </a:r>
          </a:p>
        </p:txBody>
      </p:sp>
      <p:sp>
        <p:nvSpPr>
          <p:cNvPr id="4" name="Date Placeholder 3"/>
          <p:cNvSpPr>
            <a:spLocks noGrp="1"/>
          </p:cNvSpPr>
          <p:nvPr>
            <p:ph type="dt" sz="half" idx="2"/>
          </p:nvPr>
        </p:nvSpPr>
        <p:spPr>
          <a:xfrm>
            <a:off x="7205663" y="6042025"/>
            <a:ext cx="911225" cy="365125"/>
          </a:xfrm>
          <a:prstGeom prst="rect">
            <a:avLst/>
          </a:prstGeom>
        </p:spPr>
        <p:txBody>
          <a:bodyPr vert="horz" lIns="91440" tIns="45720" rIns="91440" bIns="45720" rtlCol="0" anchor="ctr"/>
          <a:lstStyle>
            <a:lvl1pPr algn="r" fontAlgn="auto">
              <a:spcBef>
                <a:spcPts val="0"/>
              </a:spcBef>
              <a:spcAft>
                <a:spcPts val="0"/>
              </a:spcAft>
              <a:defRPr kumimoji="0" sz="900">
                <a:solidFill>
                  <a:schemeClr val="tx1">
                    <a:tint val="75000"/>
                  </a:schemeClr>
                </a:solidFill>
                <a:latin typeface="+mn-lt"/>
                <a:ea typeface="+mn-ea"/>
              </a:defRPr>
            </a:lvl1pPr>
          </a:lstStyle>
          <a:p>
            <a:pPr>
              <a:defRPr/>
            </a:pPr>
            <a:endParaRPr lang="en-US"/>
          </a:p>
        </p:txBody>
      </p:sp>
      <p:sp>
        <p:nvSpPr>
          <p:cNvPr id="5" name="Footer Placeholder 4"/>
          <p:cNvSpPr>
            <a:spLocks noGrp="1"/>
          </p:cNvSpPr>
          <p:nvPr>
            <p:ph type="ftr" sz="quarter" idx="3"/>
          </p:nvPr>
        </p:nvSpPr>
        <p:spPr>
          <a:xfrm>
            <a:off x="677863" y="6042025"/>
            <a:ext cx="6297612" cy="365125"/>
          </a:xfrm>
          <a:prstGeom prst="rect">
            <a:avLst/>
          </a:prstGeom>
        </p:spPr>
        <p:txBody>
          <a:bodyPr vert="horz" lIns="91440" tIns="45720" rIns="91440" bIns="45720" rtlCol="0" anchor="ctr"/>
          <a:lstStyle>
            <a:lvl1pPr algn="l" fontAlgn="auto">
              <a:spcBef>
                <a:spcPts val="0"/>
              </a:spcBef>
              <a:spcAft>
                <a:spcPts val="0"/>
              </a:spcAft>
              <a:defRPr kumimoji="0" sz="900">
                <a:solidFill>
                  <a:schemeClr val="tx1">
                    <a:tint val="75000"/>
                  </a:schemeClr>
                </a:solidFill>
                <a:latin typeface="+mn-lt"/>
                <a:ea typeface="+mn-ea"/>
              </a:defRPr>
            </a:lvl1pPr>
          </a:lstStyle>
          <a:p>
            <a:pPr>
              <a:defRPr/>
            </a:pPr>
            <a:r>
              <a:rPr lang="zh-TW" altLang="en-US"/>
              <a:t>教師待遇條例（敘薪部分）</a:t>
            </a:r>
            <a:endParaRPr lang="en-US" dirty="0"/>
          </a:p>
        </p:txBody>
      </p:sp>
      <p:sp>
        <p:nvSpPr>
          <p:cNvPr id="6" name="Slide Number Placeholder 5"/>
          <p:cNvSpPr>
            <a:spLocks noGrp="1"/>
          </p:cNvSpPr>
          <p:nvPr>
            <p:ph type="sldNum" sz="quarter" idx="4"/>
          </p:nvPr>
        </p:nvSpPr>
        <p:spPr>
          <a:xfrm>
            <a:off x="8589963" y="6042025"/>
            <a:ext cx="684212" cy="365125"/>
          </a:xfrm>
          <a:prstGeom prst="rect">
            <a:avLst/>
          </a:prstGeom>
        </p:spPr>
        <p:txBody>
          <a:bodyPr vert="horz" lIns="91440" tIns="45720" rIns="91440" bIns="45720" rtlCol="0" anchor="ctr"/>
          <a:lstStyle>
            <a:lvl1pPr algn="r" fontAlgn="auto">
              <a:spcBef>
                <a:spcPts val="0"/>
              </a:spcBef>
              <a:spcAft>
                <a:spcPts val="0"/>
              </a:spcAft>
              <a:defRPr kumimoji="0" sz="900">
                <a:solidFill>
                  <a:schemeClr val="accent1"/>
                </a:solidFill>
                <a:latin typeface="+mn-lt"/>
                <a:ea typeface="+mn-ea"/>
              </a:defRPr>
            </a:lvl1pPr>
          </a:lstStyle>
          <a:p>
            <a:pPr>
              <a:defRPr/>
            </a:pPr>
            <a:fld id="{0CED36DC-8004-4F54-A593-B0B279074436}"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836" r:id="rId1"/>
    <p:sldLayoutId id="2147483823" r:id="rId2"/>
    <p:sldLayoutId id="2147483824" r:id="rId3"/>
    <p:sldLayoutId id="2147483825" r:id="rId4"/>
    <p:sldLayoutId id="2147483826" r:id="rId5"/>
    <p:sldLayoutId id="2147483827" r:id="rId6"/>
    <p:sldLayoutId id="2147483828" r:id="rId7"/>
    <p:sldLayoutId id="2147483829" r:id="rId8"/>
    <p:sldLayoutId id="2147483830" r:id="rId9"/>
    <p:sldLayoutId id="2147483831" r:id="rId10"/>
    <p:sldLayoutId id="2147483837" r:id="rId11"/>
    <p:sldLayoutId id="2147483832" r:id="rId12"/>
    <p:sldLayoutId id="2147483838" r:id="rId13"/>
    <p:sldLayoutId id="2147483833" r:id="rId14"/>
    <p:sldLayoutId id="2147483834" r:id="rId15"/>
    <p:sldLayoutId id="2147483835" r:id="rId16"/>
  </p:sldLayoutIdLst>
  <p:hf hdr="0" ftr="0" dt="0"/>
  <p:txStyles>
    <p:titleStyle>
      <a:lvl1pPr algn="l" defTabSz="457200" rtl="0" eaLnBrk="0" fontAlgn="base" hangingPunct="0">
        <a:spcBef>
          <a:spcPct val="0"/>
        </a:spcBef>
        <a:spcAft>
          <a:spcPct val="0"/>
        </a:spcAft>
        <a:defRPr sz="3600" kern="1200">
          <a:solidFill>
            <a:schemeClr val="accent1"/>
          </a:solidFill>
          <a:latin typeface="+mj-lt"/>
          <a:ea typeface="+mj-ea"/>
          <a:cs typeface="+mj-cs"/>
        </a:defRPr>
      </a:lvl1pPr>
      <a:lvl2pPr algn="l" defTabSz="457200" rtl="0" eaLnBrk="0" fontAlgn="base" hangingPunct="0">
        <a:spcBef>
          <a:spcPct val="0"/>
        </a:spcBef>
        <a:spcAft>
          <a:spcPct val="0"/>
        </a:spcAft>
        <a:defRPr sz="3600">
          <a:solidFill>
            <a:schemeClr val="accent1"/>
          </a:solidFill>
          <a:latin typeface="Trebuchet MS" pitchFamily="34" charset="0"/>
        </a:defRPr>
      </a:lvl2pPr>
      <a:lvl3pPr algn="l" defTabSz="457200" rtl="0" eaLnBrk="0" fontAlgn="base" hangingPunct="0">
        <a:spcBef>
          <a:spcPct val="0"/>
        </a:spcBef>
        <a:spcAft>
          <a:spcPct val="0"/>
        </a:spcAft>
        <a:defRPr sz="3600">
          <a:solidFill>
            <a:schemeClr val="accent1"/>
          </a:solidFill>
          <a:latin typeface="Trebuchet MS" pitchFamily="34" charset="0"/>
        </a:defRPr>
      </a:lvl3pPr>
      <a:lvl4pPr algn="l" defTabSz="457200" rtl="0" eaLnBrk="0" fontAlgn="base" hangingPunct="0">
        <a:spcBef>
          <a:spcPct val="0"/>
        </a:spcBef>
        <a:spcAft>
          <a:spcPct val="0"/>
        </a:spcAft>
        <a:defRPr sz="3600">
          <a:solidFill>
            <a:schemeClr val="accent1"/>
          </a:solidFill>
          <a:latin typeface="Trebuchet MS" pitchFamily="34" charset="0"/>
        </a:defRPr>
      </a:lvl4pPr>
      <a:lvl5pPr algn="l" defTabSz="457200" rtl="0" eaLnBrk="0" fontAlgn="base" hangingPunct="0">
        <a:spcBef>
          <a:spcPct val="0"/>
        </a:spcBef>
        <a:spcAft>
          <a:spcPct val="0"/>
        </a:spcAft>
        <a:defRPr sz="3600">
          <a:solidFill>
            <a:schemeClr val="accent1"/>
          </a:solidFill>
          <a:latin typeface="Trebuchet MS" pitchFamily="34" charset="0"/>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rgbClr val="404040"/>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rgbClr val="404040"/>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rgbClr val="404040"/>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rgbClr val="404040"/>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rgbClr val="404040"/>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25945;&#24107;&#35657;&#26360;&#27839;&#38761;.pdf" TargetMode="External"/><Relationship Id="rId2" Type="http://schemas.openxmlformats.org/officeDocument/2006/relationships/hyperlink" Target="&#25945;&#32946;&#37096;&#20844;&#29256;&#25945;&#24107;&#36039;&#26684;&#27298;&#23450;&#35722;&#38761;&#35498;&#26126;1061109.pdf" TargetMode="External"/><Relationship Id="rId1" Type="http://schemas.openxmlformats.org/officeDocument/2006/relationships/slideLayout" Target="../slideLayouts/slideLayout2.xml"/><Relationship Id="rId4" Type="http://schemas.openxmlformats.org/officeDocument/2006/relationships/image" Target="../media/image2.emf"/></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25945;&#24107;&#34218;&#32026;&#34920;.PDF"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hyperlink" Target="&#20844;&#31435;&#23416;&#26657;&#25945;&#24107;&#32887;&#21209;&#31561;&#32026;&#34920;.pdf"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slide" Target="slide19.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38468;&#34920;&#19968;&#20844;&#31435;&#21508;&#32026;&#25945;&#32887;&#21729;&#25944;&#34218;&#27161;&#28310;&#34920;.PDF" TargetMode="Externa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4.emf"/><Relationship Id="rId4" Type="http://schemas.openxmlformats.org/officeDocument/2006/relationships/oleObject" Target="../embeddings/oleObject1.bin"/></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38468;&#34920;++&#21508;&#39006;&#20154;&#21729;&#33287;&#25945;&#24107;&#31561;&#32026;&#30456;&#30070;&#24180;&#36039;&#25505;&#35336;&#25552;&#25944;&#34218;&#32026;&#23565;&#29031;&#34920;.PDF" TargetMode="External"/><Relationship Id="rId2" Type="http://schemas.openxmlformats.org/officeDocument/2006/relationships/hyperlink" Target="&#25945;&#24107;&#32887;&#21069;&#24180;&#36039;&#25505;&#35336;&#25552;&#25944;&#36774;&#27861;.pdf"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hyperlink" Target="&#31532;11&#26781;&#26781;&#20363;&#31435;&#27861;&#35498;&#26126;.pptx" TargetMode="Externa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3" Type="http://schemas.openxmlformats.org/officeDocument/2006/relationships/slide" Target="slide36.xml"/><Relationship Id="rId2" Type="http://schemas.openxmlformats.org/officeDocument/2006/relationships/slide" Target="slide35.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37323;&#23383;&#31532;707&#34399;.docx" TargetMode="Externa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2" Type="http://schemas.openxmlformats.org/officeDocument/2006/relationships/hyperlink" Target="108&#25945;&#24107;&#25944;&#34218;&#21839;&#31572;&#38598;.pdf" TargetMode="External"/><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2" Type="http://schemas.openxmlformats.org/officeDocument/2006/relationships/image" Target="../media/image6.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25945;&#32946;&#37096;&#20196;&#24290;&#27490;&#19968;&#35261;&#34920;.doc" TargetMode="External"/><Relationship Id="rId2" Type="http://schemas.openxmlformats.org/officeDocument/2006/relationships/hyperlink" Target="&#25945;&#32946;&#37096;&#20844;&#29256;&#25945;&#24107;&#36039;&#26684;&#27298;&#23450;&#35722;&#38761;&#35498;&#26126;1061109.pdf" TargetMode="External"/><Relationship Id="rId1" Type="http://schemas.openxmlformats.org/officeDocument/2006/relationships/slideLayout" Target="../slideLayouts/slideLayout2.xml"/><Relationship Id="rId4" Type="http://schemas.openxmlformats.org/officeDocument/2006/relationships/hyperlink" Target="&#21488;&#20013;&#32291;&#25919;&#24220;&#25944;&#34218;-180.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1479907" y="1879433"/>
            <a:ext cx="7766936" cy="1646302"/>
          </a:xfrm>
          <a:ln>
            <a:miter lim="800000"/>
            <a:headEnd/>
            <a:tailEnd/>
          </a:ln>
          <a:extLst/>
        </p:spPr>
        <p:txBody>
          <a:bodyPr rtlCol="0"/>
          <a:lstStyle/>
          <a:p>
            <a:pPr algn="l" eaLnBrk="1" fontAlgn="auto" hangingPunct="1">
              <a:spcAft>
                <a:spcPts val="0"/>
              </a:spcAft>
              <a:defRPr/>
            </a:pPr>
            <a:r>
              <a:rPr lang="zh-TW" altLang="en-US" dirty="0" smtClean="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高中教師敘薪業務研討</a:t>
            </a:r>
            <a:endParaRPr lang="zh-TW" altLang="en-US" dirty="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endParaRPr>
          </a:p>
        </p:txBody>
      </p:sp>
      <p:sp>
        <p:nvSpPr>
          <p:cNvPr id="3" name="副標題 2"/>
          <p:cNvSpPr>
            <a:spLocks noGrp="1"/>
          </p:cNvSpPr>
          <p:nvPr>
            <p:ph type="subTitle" idx="1"/>
          </p:nvPr>
        </p:nvSpPr>
        <p:spPr>
          <a:xfrm>
            <a:off x="1506538" y="4051300"/>
            <a:ext cx="7767637" cy="1096963"/>
          </a:xfrm>
        </p:spPr>
        <p:txBody>
          <a:bodyPr rtlCol="0">
            <a:normAutofit fontScale="85000" lnSpcReduction="20000"/>
          </a:bodyPr>
          <a:lstStyle/>
          <a:p>
            <a:pPr eaLnBrk="1" fontAlgn="auto" hangingPunct="1">
              <a:spcAft>
                <a:spcPts val="0"/>
              </a:spcAft>
              <a:buFont typeface="Wingdings 3" charset="2"/>
              <a:buNone/>
              <a:defRPr/>
            </a:pPr>
            <a:endParaRPr lang="en-US" altLang="zh-TW" dirty="0" smtClean="0">
              <a:latin typeface="微軟正黑體" panose="020B0604030504040204" pitchFamily="34" charset="-120"/>
              <a:ea typeface="微軟正黑體" panose="020B0604030504040204" pitchFamily="34" charset="-120"/>
            </a:endParaRPr>
          </a:p>
          <a:p>
            <a:pPr eaLnBrk="1" fontAlgn="auto" hangingPunct="1">
              <a:spcAft>
                <a:spcPts val="0"/>
              </a:spcAft>
              <a:buFont typeface="Wingdings 3" charset="2"/>
              <a:buNone/>
              <a:defRPr/>
            </a:pPr>
            <a:r>
              <a:rPr lang="zh-TW" altLang="en-US" sz="2800" b="1" dirty="0" smtClean="0">
                <a:solidFill>
                  <a:schemeClr val="tx2">
                    <a:lumMod val="60000"/>
                    <a:lumOff val="40000"/>
                  </a:schemeClr>
                </a:solidFill>
                <a:latin typeface="新細明體" panose="02020500000000000000" pitchFamily="18" charset="-120"/>
                <a:ea typeface="新細明體" panose="02020500000000000000" pitchFamily="18" charset="-120"/>
              </a:rPr>
              <a:t>桃園市政府教育局</a:t>
            </a:r>
            <a:endParaRPr lang="en-US" altLang="zh-TW" sz="2800" b="1" dirty="0" smtClean="0">
              <a:solidFill>
                <a:schemeClr val="tx2">
                  <a:lumMod val="60000"/>
                  <a:lumOff val="40000"/>
                </a:schemeClr>
              </a:solidFill>
              <a:latin typeface="新細明體" panose="02020500000000000000" pitchFamily="18" charset="-120"/>
              <a:ea typeface="新細明體" panose="02020500000000000000" pitchFamily="18" charset="-120"/>
            </a:endParaRPr>
          </a:p>
          <a:p>
            <a:pPr eaLnBrk="1" fontAlgn="auto" hangingPunct="1">
              <a:spcAft>
                <a:spcPts val="0"/>
              </a:spcAft>
              <a:buFont typeface="Wingdings 3" charset="2"/>
              <a:buNone/>
              <a:defRPr/>
            </a:pPr>
            <a:r>
              <a:rPr lang="en-US" altLang="zh-TW" sz="2600" dirty="0" smtClean="0">
                <a:latin typeface="新細明體" panose="02020500000000000000" pitchFamily="18" charset="-120"/>
                <a:ea typeface="新細明體" panose="02020500000000000000" pitchFamily="18" charset="-120"/>
              </a:rPr>
              <a:t>108</a:t>
            </a:r>
            <a:r>
              <a:rPr lang="zh-TW" altLang="en-US" sz="2600" dirty="0" smtClean="0">
                <a:latin typeface="新細明體" panose="02020500000000000000" pitchFamily="18" charset="-120"/>
                <a:ea typeface="新細明體" panose="02020500000000000000" pitchFamily="18" charset="-120"/>
              </a:rPr>
              <a:t>年</a:t>
            </a:r>
            <a:r>
              <a:rPr lang="en-US" altLang="zh-TW" sz="2600" dirty="0" smtClean="0">
                <a:latin typeface="新細明體" panose="02020500000000000000" pitchFamily="18" charset="-120"/>
                <a:ea typeface="新細明體" panose="02020500000000000000" pitchFamily="18" charset="-120"/>
              </a:rPr>
              <a:t>8</a:t>
            </a:r>
            <a:r>
              <a:rPr lang="zh-TW" altLang="en-US" sz="2600" dirty="0" smtClean="0">
                <a:latin typeface="新細明體" panose="02020500000000000000" pitchFamily="18" charset="-120"/>
                <a:ea typeface="新細明體" panose="02020500000000000000" pitchFamily="18" charset="-120"/>
              </a:rPr>
              <a:t>月</a:t>
            </a:r>
            <a:endParaRPr lang="zh-TW" altLang="en-US" sz="2600" dirty="0">
              <a:latin typeface="新細明體" panose="02020500000000000000" pitchFamily="18" charset="-120"/>
              <a:ea typeface="新細明體" panose="02020500000000000000" pitchFamily="18" charset="-12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7863" y="609600"/>
            <a:ext cx="8596312" cy="559777"/>
          </a:xfrm>
        </p:spPr>
        <p:txBody>
          <a:bodyPr>
            <a:normAutofit fontScale="90000"/>
          </a:bodyPr>
          <a:lstStyle/>
          <a:p>
            <a:r>
              <a:rPr lang="zh-TW" altLang="en-US" b="1" u="heavy" dirty="0">
                <a:uFill>
                  <a:solidFill>
                    <a:srgbClr val="FF0000"/>
                  </a:solidFill>
                </a:uFill>
                <a:latin typeface="新細明體" panose="02020500000000000000" pitchFamily="18" charset="-120"/>
                <a:ea typeface="新細明體" panose="02020500000000000000" pitchFamily="18" charset="-120"/>
                <a:hlinkClick r:id="rId2" action="ppaction://hlinkfile"/>
              </a:rPr>
              <a:t>新舊制</a:t>
            </a:r>
            <a:r>
              <a:rPr lang="zh-TW" altLang="en-US" b="1" dirty="0">
                <a:latin typeface="新細明體" panose="02020500000000000000" pitchFamily="18" charset="-120"/>
                <a:ea typeface="新細明體" panose="02020500000000000000" pitchFamily="18" charset="-120"/>
              </a:rPr>
              <a:t>師資培育流程比較</a:t>
            </a:r>
          </a:p>
        </p:txBody>
      </p:sp>
      <p:sp>
        <p:nvSpPr>
          <p:cNvPr id="3" name="內容版面配置區 2"/>
          <p:cNvSpPr>
            <a:spLocks noGrp="1"/>
          </p:cNvSpPr>
          <p:nvPr>
            <p:ph idx="1"/>
          </p:nvPr>
        </p:nvSpPr>
        <p:spPr>
          <a:xfrm>
            <a:off x="677863" y="1169378"/>
            <a:ext cx="8596312" cy="5512776"/>
          </a:xfrm>
        </p:spPr>
        <p:txBody>
          <a:bodyPr/>
          <a:lstStyle/>
          <a:p>
            <a:r>
              <a:rPr lang="zh-TW" altLang="en-US" sz="2000" b="1" dirty="0">
                <a:solidFill>
                  <a:schemeClr val="accent1"/>
                </a:solidFill>
                <a:latin typeface="新細明體" panose="02020500000000000000" pitchFamily="18" charset="-120"/>
                <a:ea typeface="新細明體" panose="02020500000000000000" pitchFamily="18" charset="-120"/>
              </a:rPr>
              <a:t>舊制：修完師資職前教育課程→完成實習→取得修畢師資職前教育證明書→教師資格檢定→取得教師證書→參加教師</a:t>
            </a:r>
            <a:r>
              <a:rPr lang="zh-TW" altLang="en-US" sz="2000" b="1" dirty="0" smtClean="0">
                <a:solidFill>
                  <a:schemeClr val="accent1"/>
                </a:solidFill>
                <a:latin typeface="新細明體" panose="02020500000000000000" pitchFamily="18" charset="-120"/>
                <a:ea typeface="新細明體" panose="02020500000000000000" pitchFamily="18" charset="-120"/>
              </a:rPr>
              <a:t>甄試</a:t>
            </a:r>
            <a:endParaRPr lang="en-US" altLang="zh-TW" sz="2000" b="1" dirty="0" smtClean="0">
              <a:solidFill>
                <a:schemeClr val="accent1"/>
              </a:solidFill>
              <a:latin typeface="新細明體" panose="02020500000000000000" pitchFamily="18" charset="-120"/>
              <a:ea typeface="新細明體" panose="02020500000000000000" pitchFamily="18" charset="-120"/>
            </a:endParaRPr>
          </a:p>
          <a:p>
            <a:r>
              <a:rPr lang="zh-TW" altLang="en-US" sz="2000" b="1" dirty="0">
                <a:solidFill>
                  <a:schemeClr val="accent1"/>
                </a:solidFill>
                <a:latin typeface="新細明體" panose="02020500000000000000" pitchFamily="18" charset="-120"/>
                <a:ea typeface="新細明體" panose="02020500000000000000" pitchFamily="18" charset="-120"/>
              </a:rPr>
              <a:t>新制：修完師資職前教育課程→取得修畢師資職前教育證明書→教師資格考試→完成實習→取得</a:t>
            </a:r>
            <a:r>
              <a:rPr lang="zh-TW" altLang="en-US" sz="2000" b="1" u="heavy" dirty="0">
                <a:solidFill>
                  <a:schemeClr val="accent1"/>
                </a:solidFill>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hlinkClick r:id="rId3" action="ppaction://hlinkfile"/>
              </a:rPr>
              <a:t>教師證書</a:t>
            </a:r>
            <a:r>
              <a:rPr lang="zh-TW" altLang="en-US" sz="2000" b="1" dirty="0">
                <a:solidFill>
                  <a:schemeClr val="accent1"/>
                </a:solidFill>
                <a:latin typeface="新細明體" panose="02020500000000000000" pitchFamily="18" charset="-120"/>
                <a:ea typeface="新細明體" panose="02020500000000000000" pitchFamily="18" charset="-120"/>
              </a:rPr>
              <a:t>→參加教師甄試</a:t>
            </a:r>
            <a:endParaRPr lang="en-US" altLang="zh-TW" sz="2000" b="1" dirty="0" smtClean="0">
              <a:solidFill>
                <a:schemeClr val="accent1"/>
              </a:solidFill>
              <a:latin typeface="新細明體" panose="02020500000000000000" pitchFamily="18" charset="-120"/>
              <a:ea typeface="新細明體" panose="02020500000000000000" pitchFamily="18" charset="-120"/>
            </a:endParaRPr>
          </a:p>
          <a:p>
            <a:endParaRPr lang="zh-TW" altLang="en-US" dirty="0"/>
          </a:p>
        </p:txBody>
      </p:sp>
      <p:sp>
        <p:nvSpPr>
          <p:cNvPr id="4" name="投影片編號版面配置區 3"/>
          <p:cNvSpPr>
            <a:spLocks noGrp="1"/>
          </p:cNvSpPr>
          <p:nvPr>
            <p:ph type="sldNum" sz="quarter" idx="12"/>
          </p:nvPr>
        </p:nvSpPr>
        <p:spPr/>
        <p:txBody>
          <a:bodyPr/>
          <a:lstStyle/>
          <a:p>
            <a:pPr>
              <a:defRPr/>
            </a:pPr>
            <a:fld id="{3C01C674-500E-4BBF-9A6A-C49C652C7EBD}" type="slidenum">
              <a:rPr lang="en-US" smtClean="0"/>
              <a:pPr>
                <a:defRPr/>
              </a:pPr>
              <a:t>10</a:t>
            </a:fld>
            <a:endParaRPr lang="en-US"/>
          </a:p>
        </p:txBody>
      </p:sp>
      <p:pic>
        <p:nvPicPr>
          <p:cNvPr id="5" name="圖片 4"/>
          <p:cNvPicPr>
            <a:picLocks noChangeAspect="1"/>
          </p:cNvPicPr>
          <p:nvPr/>
        </p:nvPicPr>
        <p:blipFill>
          <a:blip r:embed="rId4"/>
          <a:stretch>
            <a:fillRect/>
          </a:stretch>
        </p:blipFill>
        <p:spPr>
          <a:xfrm>
            <a:off x="1055076" y="2837455"/>
            <a:ext cx="8056839" cy="3844699"/>
          </a:xfrm>
          <a:prstGeom prst="rect">
            <a:avLst/>
          </a:prstGeom>
        </p:spPr>
      </p:pic>
    </p:spTree>
    <p:extLst>
      <p:ext uri="{BB962C8B-B14F-4D97-AF65-F5344CB8AC3E}">
        <p14:creationId xmlns:p14="http://schemas.microsoft.com/office/powerpoint/2010/main" val="9695223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7334" y="2429253"/>
            <a:ext cx="8596668" cy="1320800"/>
          </a:xfrm>
          <a:ln>
            <a:miter lim="800000"/>
            <a:headEnd/>
            <a:tailEnd/>
          </a:ln>
          <a:extLst/>
        </p:spPr>
        <p:txBody>
          <a:bodyPr rtlCol="0">
            <a:normAutofit fontScale="90000"/>
          </a:bodyPr>
          <a:lstStyle/>
          <a:p>
            <a:pPr algn="ctr" eaLnBrk="1" fontAlgn="auto" hangingPunct="1">
              <a:spcAft>
                <a:spcPts val="0"/>
              </a:spcAft>
              <a:defRPr/>
            </a:pPr>
            <a:r>
              <a:rPr lang="zh-TW" altLang="en-US" sz="4800" dirty="0" smtClean="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桃園市教師敘薪授權情形</a:t>
            </a:r>
            <a:r>
              <a:rPr lang="en-US" altLang="zh-TW" sz="4800" dirty="0" smtClean="0">
                <a:effectLst>
                  <a:innerShdw blurRad="63500" dist="50800" dir="16200000">
                    <a:prstClr val="black">
                      <a:alpha val="50000"/>
                    </a:prstClr>
                  </a:innerShdw>
                </a:effectLst>
              </a:rPr>
              <a:t/>
            </a:r>
            <a:br>
              <a:rPr lang="en-US" altLang="zh-TW" sz="4800" dirty="0" smtClean="0">
                <a:effectLst>
                  <a:innerShdw blurRad="63500" dist="50800" dir="16200000">
                    <a:prstClr val="black">
                      <a:alpha val="50000"/>
                    </a:prstClr>
                  </a:innerShdw>
                </a:effectLst>
              </a:rPr>
            </a:br>
            <a:r>
              <a:rPr lang="en-US" altLang="zh-TW" dirty="0" smtClean="0"/>
              <a:t/>
            </a:r>
            <a:br>
              <a:rPr lang="en-US" altLang="zh-TW" dirty="0" smtClean="0"/>
            </a:br>
            <a:endParaRPr lang="zh-TW" altLang="en-US" sz="4800" dirty="0">
              <a:effectLst>
                <a:innerShdw blurRad="63500" dist="50800" dir="16200000">
                  <a:prstClr val="black">
                    <a:alpha val="50000"/>
                  </a:prstClr>
                </a:innerShdw>
              </a:effectLst>
            </a:endParaRPr>
          </a:p>
        </p:txBody>
      </p:sp>
      <p:sp>
        <p:nvSpPr>
          <p:cNvPr id="3" name="投影片編號版面配置區 2"/>
          <p:cNvSpPr>
            <a:spLocks noGrp="1"/>
          </p:cNvSpPr>
          <p:nvPr>
            <p:ph type="sldNum" sz="quarter" idx="12"/>
          </p:nvPr>
        </p:nvSpPr>
        <p:spPr/>
        <p:txBody>
          <a:bodyPr/>
          <a:lstStyle/>
          <a:p>
            <a:pPr>
              <a:defRPr/>
            </a:pPr>
            <a:fld id="{A5C0F93C-3CE6-4973-A0E2-8137D30FFA1F}" type="slidenum">
              <a:rPr lang="en-US" smtClean="0"/>
              <a:pPr>
                <a:defRPr/>
              </a:pPr>
              <a:t>11</a:t>
            </a:fld>
            <a:endParaRPr lang="en-US"/>
          </a:p>
        </p:txBody>
      </p:sp>
    </p:spTree>
    <p:extLst>
      <p:ext uri="{BB962C8B-B14F-4D97-AF65-F5344CB8AC3E}">
        <p14:creationId xmlns:p14="http://schemas.microsoft.com/office/powerpoint/2010/main" val="188707878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投影片編號版面配置區 1"/>
          <p:cNvSpPr>
            <a:spLocks noGrp="1"/>
          </p:cNvSpPr>
          <p:nvPr>
            <p:ph type="sldNum" sz="quarter" idx="12"/>
          </p:nvPr>
        </p:nvSpPr>
        <p:spPr/>
        <p:txBody>
          <a:bodyPr/>
          <a:lstStyle/>
          <a:p>
            <a:pPr>
              <a:defRPr/>
            </a:pPr>
            <a:fld id="{57A54636-9EFA-4DF7-AEEC-B975E3E8A088}" type="slidenum">
              <a:rPr lang="en-US" smtClean="0"/>
              <a:pPr>
                <a:defRPr/>
              </a:pPr>
              <a:t>12</a:t>
            </a:fld>
            <a:endParaRPr lang="en-US"/>
          </a:p>
        </p:txBody>
      </p:sp>
      <p:graphicFrame>
        <p:nvGraphicFramePr>
          <p:cNvPr id="4" name="表格 3"/>
          <p:cNvGraphicFramePr>
            <a:graphicFrameLocks noGrp="1"/>
          </p:cNvGraphicFramePr>
          <p:nvPr>
            <p:extLst>
              <p:ext uri="{D42A27DB-BD31-4B8C-83A1-F6EECF244321}">
                <p14:modId xmlns:p14="http://schemas.microsoft.com/office/powerpoint/2010/main" val="3354515782"/>
              </p:ext>
            </p:extLst>
          </p:nvPr>
        </p:nvGraphicFramePr>
        <p:xfrm>
          <a:off x="404446" y="228602"/>
          <a:ext cx="10032024" cy="6378432"/>
        </p:xfrm>
        <a:graphic>
          <a:graphicData uri="http://schemas.openxmlformats.org/drawingml/2006/table">
            <a:tbl>
              <a:tblPr firstRow="1" firstCol="1" bandRow="1"/>
              <a:tblGrid>
                <a:gridCol w="1169376">
                  <a:extLst>
                    <a:ext uri="{9D8B030D-6E8A-4147-A177-3AD203B41FA5}">
                      <a16:colId xmlns:a16="http://schemas.microsoft.com/office/drawing/2014/main" val="3592755210"/>
                    </a:ext>
                  </a:extLst>
                </a:gridCol>
                <a:gridCol w="1802423">
                  <a:extLst>
                    <a:ext uri="{9D8B030D-6E8A-4147-A177-3AD203B41FA5}">
                      <a16:colId xmlns:a16="http://schemas.microsoft.com/office/drawing/2014/main" val="1055340564"/>
                    </a:ext>
                  </a:extLst>
                </a:gridCol>
                <a:gridCol w="1107831">
                  <a:extLst>
                    <a:ext uri="{9D8B030D-6E8A-4147-A177-3AD203B41FA5}">
                      <a16:colId xmlns:a16="http://schemas.microsoft.com/office/drawing/2014/main" val="1769227006"/>
                    </a:ext>
                  </a:extLst>
                </a:gridCol>
                <a:gridCol w="3411416">
                  <a:extLst>
                    <a:ext uri="{9D8B030D-6E8A-4147-A177-3AD203B41FA5}">
                      <a16:colId xmlns:a16="http://schemas.microsoft.com/office/drawing/2014/main" val="3515481775"/>
                    </a:ext>
                  </a:extLst>
                </a:gridCol>
                <a:gridCol w="1318846">
                  <a:extLst>
                    <a:ext uri="{9D8B030D-6E8A-4147-A177-3AD203B41FA5}">
                      <a16:colId xmlns:a16="http://schemas.microsoft.com/office/drawing/2014/main" val="3900676961"/>
                    </a:ext>
                  </a:extLst>
                </a:gridCol>
                <a:gridCol w="1222132">
                  <a:extLst>
                    <a:ext uri="{9D8B030D-6E8A-4147-A177-3AD203B41FA5}">
                      <a16:colId xmlns:a16="http://schemas.microsoft.com/office/drawing/2014/main" val="1276089429"/>
                    </a:ext>
                  </a:extLst>
                </a:gridCol>
              </a:tblGrid>
              <a:tr h="433752">
                <a:tc rowSpan="2">
                  <a:txBody>
                    <a:bodyPr/>
                    <a:lstStyle/>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授權情形</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2EFD9"/>
                    </a:solidFill>
                  </a:tcPr>
                </a:tc>
                <a:tc rowSpan="2" gridSpan="3">
                  <a:txBody>
                    <a:bodyPr/>
                    <a:lstStyle/>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報</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  </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送</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  </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規</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  </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定</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人</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  </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員</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  </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類</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  </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別</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2EFD9"/>
                    </a:solidFill>
                  </a:tcPr>
                </a:tc>
                <a:tc rowSpan="2" hMerge="1">
                  <a:txBody>
                    <a:bodyPr/>
                    <a:lstStyle/>
                    <a:p>
                      <a:endParaRPr lang="zh-TW" altLang="en-US"/>
                    </a:p>
                  </a:txBody>
                  <a:tcPr/>
                </a:tc>
                <a:tc rowSpan="2" hMerge="1">
                  <a:txBody>
                    <a:bodyPr/>
                    <a:lstStyle/>
                    <a:p>
                      <a:endParaRPr lang="zh-TW" altLang="en-US"/>
                    </a:p>
                  </a:txBody>
                  <a:tcPr/>
                </a:tc>
                <a:tc gridSpan="2">
                  <a:txBody>
                    <a:bodyPr/>
                    <a:lstStyle/>
                    <a:p>
                      <a:pPr algn="ctr">
                        <a:lnSpc>
                          <a:spcPts val="1800"/>
                        </a:lnSpc>
                        <a:spcBef>
                          <a:spcPts val="0"/>
                        </a:spcBef>
                        <a:spcAft>
                          <a:spcPts val="0"/>
                        </a:spcAft>
                      </a:pPr>
                      <a:r>
                        <a:rPr lang="zh-TW" sz="1200" kern="100" dirty="0">
                          <a:effectLst/>
                          <a:latin typeface="Calibri" panose="020F0502020204030204" pitchFamily="34" charset="0"/>
                          <a:ea typeface="標楷體" panose="03000509000000000000" pitchFamily="65" charset="-120"/>
                          <a:cs typeface="Times New Roman" panose="02020603050405020304" pitchFamily="18" charset="0"/>
                        </a:rPr>
                        <a:t>檢核方式</a:t>
                      </a:r>
                      <a:r>
                        <a:rPr lang="zh-TW" sz="1200" kern="100" dirty="0" smtClean="0">
                          <a:effectLst/>
                          <a:latin typeface="Calibri" panose="020F0502020204030204" pitchFamily="34" charset="0"/>
                          <a:ea typeface="標楷體" panose="03000509000000000000" pitchFamily="65" charset="-120"/>
                          <a:cs typeface="Times New Roman" panose="02020603050405020304" pitchFamily="18" charset="0"/>
                        </a:rPr>
                        <a:t>：</a:t>
                      </a:r>
                      <a:r>
                        <a:rPr lang="zh-TW" sz="1200" u="sng" kern="100" dirty="0" smtClean="0">
                          <a:effectLst/>
                          <a:latin typeface="Calibri" panose="020F0502020204030204" pitchFamily="34" charset="0"/>
                          <a:ea typeface="標楷體" panose="03000509000000000000" pitchFamily="65" charset="-120"/>
                          <a:cs typeface="Times New Roman" panose="02020603050405020304" pitchFamily="18" charset="0"/>
                        </a:rPr>
                        <a:t>敘</a:t>
                      </a:r>
                      <a:r>
                        <a:rPr lang="zh-TW" sz="1200" u="sng" kern="100" dirty="0">
                          <a:effectLst/>
                          <a:latin typeface="Calibri" panose="020F0502020204030204" pitchFamily="34" charset="0"/>
                          <a:ea typeface="標楷體" panose="03000509000000000000" pitchFamily="65" charset="-120"/>
                          <a:cs typeface="Times New Roman" panose="02020603050405020304" pitchFamily="18" charset="0"/>
                        </a:rPr>
                        <a:t>薪通知書／敘薪請示單</a:t>
                      </a:r>
                      <a:endParaRPr lang="zh-TW" sz="12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Bef>
                          <a:spcPts val="0"/>
                        </a:spcBef>
                        <a:spcAft>
                          <a:spcPts val="0"/>
                        </a:spcAft>
                      </a:pPr>
                      <a:r>
                        <a:rPr lang="zh-TW" sz="1200" b="1"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（含其相關附件）</a:t>
                      </a:r>
                      <a:endParaRPr lang="zh-TW" sz="12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2EFD9"/>
                    </a:solidFill>
                  </a:tcPr>
                </a:tc>
                <a:tc hMerge="1">
                  <a:txBody>
                    <a:bodyPr/>
                    <a:lstStyle/>
                    <a:p>
                      <a:endParaRPr lang="zh-TW" altLang="en-US"/>
                    </a:p>
                  </a:txBody>
                  <a:tcPr/>
                </a:tc>
                <a:extLst>
                  <a:ext uri="{0D108BD9-81ED-4DB2-BD59-A6C34878D82A}">
                    <a16:rowId xmlns:a16="http://schemas.microsoft.com/office/drawing/2014/main" val="4286148613"/>
                  </a:ext>
                </a:extLst>
              </a:tr>
              <a:tr h="420968">
                <a:tc vMerge="1">
                  <a:txBody>
                    <a:bodyPr/>
                    <a:lstStyle/>
                    <a:p>
                      <a:endParaRPr lang="zh-TW" altLang="en-US"/>
                    </a:p>
                  </a:txBody>
                  <a:tcPr/>
                </a:tc>
                <a:tc gridSpan="3" vMerge="1">
                  <a:txBody>
                    <a:bodyPr/>
                    <a:lstStyle/>
                    <a:p>
                      <a:endParaRPr lang="zh-TW" altLang="en-US"/>
                    </a:p>
                  </a:txBody>
                  <a:tcPr/>
                </a:tc>
                <a:tc hMerge="1" vMerge="1">
                  <a:txBody>
                    <a:bodyPr/>
                    <a:lstStyle/>
                    <a:p>
                      <a:endParaRPr lang="zh-TW" altLang="en-US"/>
                    </a:p>
                  </a:txBody>
                  <a:tcPr/>
                </a:tc>
                <a:tc hMerge="1" vMerge="1">
                  <a:txBody>
                    <a:bodyPr/>
                    <a:lstStyle/>
                    <a:p>
                      <a:endParaRPr lang="zh-TW" altLang="en-US"/>
                    </a:p>
                  </a:txBody>
                  <a:tcPr/>
                </a:tc>
                <a:tc>
                  <a:txBody>
                    <a:bodyPr/>
                    <a:lstStyle/>
                    <a:p>
                      <a:pPr algn="ctr">
                        <a:lnSpc>
                          <a:spcPts val="1800"/>
                        </a:lnSpc>
                        <a:spcAft>
                          <a:spcPts val="0"/>
                        </a:spcAft>
                      </a:pPr>
                      <a:r>
                        <a:rPr lang="zh-TW" sz="12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無須副</a:t>
                      </a:r>
                      <a:r>
                        <a:rPr lang="zh-TW" sz="1200" b="1" kern="100" dirty="0" smtClean="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知</a:t>
                      </a:r>
                      <a:endParaRPr lang="en-US" altLang="zh-TW" sz="1200" b="1" kern="100" dirty="0" smtClean="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endParaRPr>
                    </a:p>
                    <a:p>
                      <a:pPr algn="ctr">
                        <a:lnSpc>
                          <a:spcPts val="1800"/>
                        </a:lnSpc>
                        <a:spcAft>
                          <a:spcPts val="0"/>
                        </a:spcAft>
                      </a:pPr>
                      <a:r>
                        <a:rPr lang="zh-TW" sz="1200" kern="100" dirty="0" smtClean="0">
                          <a:effectLst/>
                          <a:latin typeface="Calibri" panose="020F0502020204030204" pitchFamily="34" charset="0"/>
                          <a:ea typeface="標楷體" panose="03000509000000000000" pitchFamily="65" charset="-120"/>
                          <a:cs typeface="Times New Roman" panose="02020603050405020304" pitchFamily="18" charset="0"/>
                        </a:rPr>
                        <a:t>教育局</a:t>
                      </a:r>
                      <a:endParaRPr lang="zh-TW" sz="12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2EFD9"/>
                    </a:solidFill>
                  </a:tcPr>
                </a:tc>
                <a:tc>
                  <a:txBody>
                    <a:bodyPr/>
                    <a:lstStyle/>
                    <a:p>
                      <a:pPr algn="ctr">
                        <a:lnSpc>
                          <a:spcPts val="1800"/>
                        </a:lnSpc>
                        <a:spcAft>
                          <a:spcPts val="0"/>
                        </a:spcAft>
                      </a:pPr>
                      <a:r>
                        <a:rPr lang="zh-TW" sz="12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須副知</a:t>
                      </a:r>
                      <a:endParaRPr lang="zh-TW" sz="12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Aft>
                          <a:spcPts val="0"/>
                        </a:spcAft>
                      </a:pPr>
                      <a:r>
                        <a:rPr lang="zh-TW" sz="1200" kern="100" dirty="0">
                          <a:effectLst/>
                          <a:latin typeface="Calibri" panose="020F0502020204030204" pitchFamily="34" charset="0"/>
                          <a:ea typeface="標楷體" panose="03000509000000000000" pitchFamily="65" charset="-120"/>
                          <a:cs typeface="Times New Roman" panose="02020603050405020304" pitchFamily="18" charset="0"/>
                        </a:rPr>
                        <a:t>教育局</a:t>
                      </a:r>
                      <a:endParaRPr lang="zh-TW" sz="12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2EFD9"/>
                    </a:solidFill>
                  </a:tcPr>
                </a:tc>
                <a:extLst>
                  <a:ext uri="{0D108BD9-81ED-4DB2-BD59-A6C34878D82A}">
                    <a16:rowId xmlns:a16="http://schemas.microsoft.com/office/drawing/2014/main" val="3450887100"/>
                  </a:ext>
                </a:extLst>
              </a:tr>
              <a:tr h="209691">
                <a:tc rowSpan="11">
                  <a:txBody>
                    <a:bodyPr/>
                    <a:lstStyle/>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已授權</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各級學校以</a:t>
                      </a:r>
                      <a:r>
                        <a:rPr lang="zh-TW" sz="1400" kern="100" dirty="0" smtClean="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b="1" kern="100" dirty="0" smtClean="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敘薪通知書</a:t>
                      </a:r>
                      <a:r>
                        <a:rPr lang="zh-TW" sz="1400"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自行核定</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DEEAF6"/>
                    </a:solidFill>
                  </a:tcPr>
                </a:tc>
                <a:tc rowSpan="2">
                  <a:txBody>
                    <a:bodyPr/>
                    <a:lstStyle/>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新進教師</a:t>
                      </a:r>
                      <a:r>
                        <a:rPr lang="en-US" sz="1400" kern="100" dirty="0">
                          <a:effectLst/>
                          <a:latin typeface="標楷體" panose="03000509000000000000" pitchFamily="65" charset="-120"/>
                          <a:ea typeface="新細明體" panose="02020500000000000000" pitchFamily="18" charset="-120"/>
                          <a:cs typeface="Times New Roman" panose="02020603050405020304" pitchFamily="18" charset="0"/>
                        </a:rPr>
                        <a:t>(</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含公費分發</a:t>
                      </a:r>
                      <a:r>
                        <a:rPr lang="en-US" sz="1400" kern="100" dirty="0" smtClean="0">
                          <a:effectLst/>
                          <a:latin typeface="Calibri" panose="020F0502020204030204" pitchFamily="34" charset="0"/>
                          <a:ea typeface="標楷體" panose="03000509000000000000" pitchFamily="65" charset="-120"/>
                          <a:cs typeface="Times New Roman" panose="02020603050405020304" pitchFamily="18" charset="0"/>
                        </a:rPr>
                        <a:t>)</a:t>
                      </a:r>
                    </a:p>
                    <a:p>
                      <a:pPr algn="ctr">
                        <a:lnSpc>
                          <a:spcPts val="1800"/>
                        </a:lnSpc>
                        <a:spcAft>
                          <a:spcPts val="0"/>
                        </a:spcAft>
                      </a:pPr>
                      <a:r>
                        <a:rPr lang="zh-TW" sz="1400" kern="100" dirty="0" smtClean="0">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專任運動教練</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ctr">
                        <a:lnSpc>
                          <a:spcPts val="1800"/>
                        </a:lnSpc>
                        <a:spcAft>
                          <a:spcPts val="0"/>
                        </a:spcAft>
                      </a:pPr>
                      <a:r>
                        <a:rPr lang="zh-TW"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無職前年資</a:t>
                      </a:r>
                      <a:endParaRPr lang="zh-TW" sz="1400" b="1"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zh-TW" altLang="en-US"/>
                    </a:p>
                  </a:txBody>
                  <a:tcPr/>
                </a:tc>
                <a:tc>
                  <a:txBody>
                    <a:bodyPr/>
                    <a:lstStyle/>
                    <a:p>
                      <a:pPr algn="ctr">
                        <a:lnSpc>
                          <a:spcPts val="1800"/>
                        </a:lnSpc>
                        <a:spcAft>
                          <a:spcPts val="0"/>
                        </a:spcAft>
                      </a:pPr>
                      <a:r>
                        <a:rPr lang="zh-TW" sz="1400" kern="100">
                          <a:solidFill>
                            <a:srgbClr val="FF0000"/>
                          </a:solidFill>
                          <a:effectLst/>
                          <a:latin typeface="Calibri" panose="020F0502020204030204" pitchFamily="34" charset="0"/>
                          <a:ea typeface="新細明體" panose="02020500000000000000" pitchFamily="18" charset="-120"/>
                          <a:cs typeface="Times New Roman" panose="02020603050405020304" pitchFamily="18" charset="0"/>
                        </a:rPr>
                        <a:t>★</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spcAft>
                          <a:spcPts val="0"/>
                        </a:spcAft>
                      </a:pPr>
                      <a:r>
                        <a:rPr lang="en-US" sz="1400" kern="100">
                          <a:effectLst/>
                          <a:latin typeface="標楷體" panose="03000509000000000000" pitchFamily="65" charset="-120"/>
                          <a:ea typeface="新細明體" panose="02020500000000000000" pitchFamily="18" charset="-120"/>
                          <a:cs typeface="Times New Roman" panose="02020603050405020304" pitchFamily="18" charset="0"/>
                        </a:rPr>
                        <a:t> </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897820152"/>
                  </a:ext>
                </a:extLst>
              </a:tr>
              <a:tr h="217499">
                <a:tc vMerge="1">
                  <a:txBody>
                    <a:bodyPr/>
                    <a:lstStyle/>
                    <a:p>
                      <a:endParaRPr lang="zh-TW" altLang="en-US"/>
                    </a:p>
                  </a:txBody>
                  <a:tcPr/>
                </a:tc>
                <a:tc vMerge="1">
                  <a:txBody>
                    <a:bodyPr/>
                    <a:lstStyle/>
                    <a:p>
                      <a:endParaRPr lang="zh-TW" altLang="en-US"/>
                    </a:p>
                  </a:txBody>
                  <a:tcPr/>
                </a:tc>
                <a:tc gridSpan="2">
                  <a:txBody>
                    <a:bodyPr/>
                    <a:lstStyle/>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具職前年資</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4">
                        <a:lumMod val="20000"/>
                        <a:lumOff val="80000"/>
                      </a:schemeClr>
                    </a:solidFill>
                  </a:tcPr>
                </a:tc>
                <a:tc hMerge="1">
                  <a:txBody>
                    <a:bodyPr/>
                    <a:lstStyle/>
                    <a:p>
                      <a:endParaRPr lang="zh-TW" altLang="en-US"/>
                    </a:p>
                  </a:txBody>
                  <a:tcPr/>
                </a:tc>
                <a:tc>
                  <a:txBody>
                    <a:bodyPr/>
                    <a:lstStyle/>
                    <a:p>
                      <a:pPr algn="ctr">
                        <a:lnSpc>
                          <a:spcPts val="1800"/>
                        </a:lnSpc>
                        <a:spcAft>
                          <a:spcPts val="0"/>
                        </a:spcAft>
                      </a:pPr>
                      <a:r>
                        <a:rPr lang="en-US" sz="1400" kern="100" dirty="0">
                          <a:effectLst/>
                          <a:latin typeface="標楷體" panose="03000509000000000000" pitchFamily="65" charset="-120"/>
                          <a:ea typeface="新細明體" panose="02020500000000000000" pitchFamily="18" charset="-120"/>
                          <a:cs typeface="Times New Roman" panose="02020603050405020304" pitchFamily="18" charset="0"/>
                        </a:rPr>
                        <a:t> </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4">
                        <a:lumMod val="20000"/>
                        <a:lumOff val="80000"/>
                      </a:schemeClr>
                    </a:solidFill>
                  </a:tcPr>
                </a:tc>
                <a:tc>
                  <a:txBody>
                    <a:bodyPr/>
                    <a:lstStyle/>
                    <a:p>
                      <a:pPr algn="ctr">
                        <a:lnSpc>
                          <a:spcPts val="1800"/>
                        </a:lnSpc>
                        <a:spcAft>
                          <a:spcPts val="0"/>
                        </a:spcAft>
                      </a:pPr>
                      <a:r>
                        <a:rPr lang="zh-TW" sz="1400" kern="100" dirty="0">
                          <a:effectLst/>
                          <a:latin typeface="Calibri" panose="020F0502020204030204" pitchFamily="34" charset="0"/>
                          <a:ea typeface="新細明體" panose="02020500000000000000" pitchFamily="18" charset="-120"/>
                          <a:cs typeface="Times New Roman" panose="02020603050405020304" pitchFamily="18" charset="0"/>
                        </a:rPr>
                        <a:t>●</a:t>
                      </a: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4">
                        <a:lumMod val="20000"/>
                        <a:lumOff val="80000"/>
                      </a:schemeClr>
                    </a:solidFill>
                  </a:tcPr>
                </a:tc>
                <a:extLst>
                  <a:ext uri="{0D108BD9-81ED-4DB2-BD59-A6C34878D82A}">
                    <a16:rowId xmlns:a16="http://schemas.microsoft.com/office/drawing/2014/main" val="4201312459"/>
                  </a:ext>
                </a:extLst>
              </a:tr>
              <a:tr h="210598">
                <a:tc vMerge="1">
                  <a:txBody>
                    <a:bodyPr/>
                    <a:lstStyle/>
                    <a:p>
                      <a:endParaRPr lang="zh-TW" altLang="en-US"/>
                    </a:p>
                  </a:txBody>
                  <a:tcPr/>
                </a:tc>
                <a:tc rowSpan="3">
                  <a:txBody>
                    <a:bodyPr/>
                    <a:lstStyle/>
                    <a:p>
                      <a:pPr algn="ctr">
                        <a:lnSpc>
                          <a:spcPts val="1800"/>
                        </a:lnSpc>
                        <a:spcAft>
                          <a:spcPts val="0"/>
                        </a:spcAft>
                      </a:pPr>
                      <a:r>
                        <a:rPr lang="zh-TW" sz="1400" b="1" kern="100" dirty="0">
                          <a:effectLst/>
                          <a:latin typeface="Calibri" panose="020F0502020204030204" pitchFamily="34" charset="0"/>
                          <a:ea typeface="標楷體" panose="03000509000000000000" pitchFamily="65" charset="-120"/>
                          <a:cs typeface="Times New Roman" panose="02020603050405020304" pitchFamily="18" charset="0"/>
                        </a:rPr>
                        <a:t>現職教師</a:t>
                      </a:r>
                      <a:endParaRPr lang="zh-TW" sz="1400" b="1"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專任運動教練</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l">
                        <a:lnSpc>
                          <a:spcPts val="1800"/>
                        </a:lnSpc>
                        <a:spcAft>
                          <a:spcPts val="0"/>
                        </a:spcAft>
                      </a:pPr>
                      <a:r>
                        <a:rPr lang="zh-TW"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市外介聘</a:t>
                      </a:r>
                      <a:r>
                        <a:rPr lang="en-US"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銜接支薪</a:t>
                      </a:r>
                      <a:r>
                        <a:rPr lang="en-US"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a:t>
                      </a:r>
                      <a:endParaRPr lang="zh-TW" sz="1400" b="1"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zh-TW" altLang="en-US"/>
                    </a:p>
                  </a:txBody>
                  <a:tcPr/>
                </a:tc>
                <a:tc>
                  <a:txBody>
                    <a:bodyPr/>
                    <a:lstStyle/>
                    <a:p>
                      <a:pPr algn="ctr">
                        <a:lnSpc>
                          <a:spcPts val="1800"/>
                        </a:lnSpc>
                        <a:spcAft>
                          <a:spcPts val="0"/>
                        </a:spcAft>
                      </a:pPr>
                      <a:r>
                        <a:rPr lang="zh-TW" sz="1400" kern="100">
                          <a:solidFill>
                            <a:srgbClr val="FF0000"/>
                          </a:solidFill>
                          <a:effectLst/>
                          <a:latin typeface="Calibri" panose="020F0502020204030204" pitchFamily="34" charset="0"/>
                          <a:ea typeface="新細明體" panose="02020500000000000000" pitchFamily="18" charset="-120"/>
                          <a:cs typeface="Times New Roman" panose="02020603050405020304" pitchFamily="18" charset="0"/>
                        </a:rPr>
                        <a:t>★</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pPr>
                      <a:endParaRPr lang="zh-TW" sz="1400" dirty="0">
                        <a:effectLst/>
                        <a:latin typeface="Calibri" panose="020F0502020204030204" pitchFamily="34" charset="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303135669"/>
                  </a:ext>
                </a:extLst>
              </a:tr>
              <a:tr h="257343">
                <a:tc vMerge="1">
                  <a:txBody>
                    <a:bodyPr/>
                    <a:lstStyle/>
                    <a:p>
                      <a:endParaRPr lang="zh-TW" altLang="en-US"/>
                    </a:p>
                  </a:txBody>
                  <a:tcPr/>
                </a:tc>
                <a:tc vMerge="1">
                  <a:txBody>
                    <a:bodyPr/>
                    <a:lstStyle/>
                    <a:p>
                      <a:endParaRPr lang="zh-TW" altLang="en-US"/>
                    </a:p>
                  </a:txBody>
                  <a:tcPr/>
                </a:tc>
                <a:tc gridSpan="2">
                  <a:txBody>
                    <a:bodyPr/>
                    <a:lstStyle/>
                    <a:p>
                      <a:pPr algn="l">
                        <a:lnSpc>
                          <a:spcPts val="1800"/>
                        </a:lnSpc>
                        <a:spcAft>
                          <a:spcPts val="0"/>
                        </a:spcAft>
                      </a:pPr>
                      <a:r>
                        <a:rPr lang="zh-TW"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不同教育階段別或不同隸屬機關</a:t>
                      </a:r>
                      <a:r>
                        <a:rPr lang="en-US"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銜接支薪</a:t>
                      </a:r>
                      <a:r>
                        <a:rPr lang="en-US"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a:t>
                      </a:r>
                      <a:endParaRPr lang="zh-TW" sz="1400" b="1"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zh-TW" altLang="en-US"/>
                    </a:p>
                  </a:txBody>
                  <a:tcPr/>
                </a:tc>
                <a:tc>
                  <a:txBody>
                    <a:bodyPr/>
                    <a:lstStyle/>
                    <a:p>
                      <a:pPr algn="ctr">
                        <a:lnSpc>
                          <a:spcPts val="1800"/>
                        </a:lnSpc>
                        <a:spcAft>
                          <a:spcPts val="0"/>
                        </a:spcAft>
                      </a:pPr>
                      <a:r>
                        <a:rPr lang="zh-TW" sz="1400" kern="100">
                          <a:solidFill>
                            <a:srgbClr val="FF0000"/>
                          </a:solidFill>
                          <a:effectLst/>
                          <a:latin typeface="Calibri" panose="020F0502020204030204" pitchFamily="34" charset="0"/>
                          <a:ea typeface="新細明體" panose="02020500000000000000" pitchFamily="18" charset="-120"/>
                          <a:cs typeface="Times New Roman" panose="02020603050405020304" pitchFamily="18" charset="0"/>
                        </a:rPr>
                        <a:t>★</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spcAft>
                          <a:spcPts val="0"/>
                        </a:spcAft>
                      </a:pPr>
                      <a:r>
                        <a:rPr lang="en-US" sz="1400" kern="100">
                          <a:effectLst/>
                          <a:latin typeface="Calibri" panose="020F0502020204030204" pitchFamily="34" charset="0"/>
                          <a:ea typeface="新細明體" panose="02020500000000000000" pitchFamily="18" charset="-120"/>
                          <a:cs typeface="Times New Roman" panose="02020603050405020304" pitchFamily="18" charset="0"/>
                        </a:rPr>
                        <a:t> </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716900950"/>
                  </a:ext>
                </a:extLst>
              </a:tr>
              <a:tr h="257343">
                <a:tc vMerge="1">
                  <a:txBody>
                    <a:bodyPr/>
                    <a:lstStyle/>
                    <a:p>
                      <a:endParaRPr lang="zh-TW" altLang="en-US"/>
                    </a:p>
                  </a:txBody>
                  <a:tcPr/>
                </a:tc>
                <a:tc vMerge="1">
                  <a:txBody>
                    <a:bodyPr/>
                    <a:lstStyle/>
                    <a:p>
                      <a:endParaRPr lang="zh-TW" altLang="en-US"/>
                    </a:p>
                  </a:txBody>
                  <a:tcPr/>
                </a:tc>
                <a:tc gridSpan="2">
                  <a:txBody>
                    <a:bodyPr/>
                    <a:lstStyle/>
                    <a:p>
                      <a:pPr algn="l">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取得較高學歷改敘</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新制</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或取得較高級別教練證</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4">
                        <a:lumMod val="20000"/>
                        <a:lumOff val="80000"/>
                      </a:schemeClr>
                    </a:solidFill>
                  </a:tcPr>
                </a:tc>
                <a:tc hMerge="1">
                  <a:txBody>
                    <a:bodyPr/>
                    <a:lstStyle/>
                    <a:p>
                      <a:endParaRPr lang="zh-TW" altLang="en-US"/>
                    </a:p>
                  </a:txBody>
                  <a:tcPr/>
                </a:tc>
                <a:tc>
                  <a:txBody>
                    <a:bodyPr/>
                    <a:lstStyle/>
                    <a:p>
                      <a:pPr algn="ctr">
                        <a:lnSpc>
                          <a:spcPts val="1800"/>
                        </a:lnSpc>
                      </a:pPr>
                      <a:endParaRPr lang="zh-TW" sz="1400" dirty="0">
                        <a:effectLst/>
                        <a:latin typeface="Calibri" panose="020F0502020204030204" pitchFamily="34" charset="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4">
                        <a:lumMod val="20000"/>
                        <a:lumOff val="80000"/>
                      </a:schemeClr>
                    </a:solidFill>
                  </a:tcPr>
                </a:tc>
                <a:tc>
                  <a:txBody>
                    <a:bodyPr/>
                    <a:lstStyle/>
                    <a:p>
                      <a:pPr algn="ctr">
                        <a:lnSpc>
                          <a:spcPts val="1800"/>
                        </a:lnSpc>
                        <a:spcAft>
                          <a:spcPts val="0"/>
                        </a:spcAft>
                      </a:pPr>
                      <a:r>
                        <a:rPr lang="zh-TW" sz="1400" kern="100" dirty="0">
                          <a:effectLst/>
                          <a:latin typeface="Calibri" panose="020F0502020204030204" pitchFamily="34" charset="0"/>
                          <a:ea typeface="新細明體" panose="02020500000000000000" pitchFamily="18" charset="-120"/>
                          <a:cs typeface="Times New Roman" panose="02020603050405020304" pitchFamily="18" charset="0"/>
                        </a:rPr>
                        <a:t>●</a:t>
                      </a: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4">
                        <a:lumMod val="20000"/>
                        <a:lumOff val="80000"/>
                      </a:schemeClr>
                    </a:solidFill>
                  </a:tcPr>
                </a:tc>
                <a:extLst>
                  <a:ext uri="{0D108BD9-81ED-4DB2-BD59-A6C34878D82A}">
                    <a16:rowId xmlns:a16="http://schemas.microsoft.com/office/drawing/2014/main" val="2745969676"/>
                  </a:ext>
                </a:extLst>
              </a:tr>
              <a:tr h="210598">
                <a:tc vMerge="1">
                  <a:txBody>
                    <a:bodyPr/>
                    <a:lstStyle/>
                    <a:p>
                      <a:endParaRPr lang="zh-TW" altLang="en-US"/>
                    </a:p>
                  </a:txBody>
                  <a:tcPr/>
                </a:tc>
                <a:tc rowSpan="6">
                  <a:txBody>
                    <a:bodyPr/>
                    <a:lstStyle/>
                    <a:p>
                      <a:pPr algn="ctr">
                        <a:lnSpc>
                          <a:spcPts val="1800"/>
                        </a:lnSpc>
                        <a:spcAft>
                          <a:spcPts val="0"/>
                        </a:spcAft>
                      </a:pPr>
                      <a:r>
                        <a:rPr lang="zh-TW" sz="1400" b="1" kern="100" dirty="0">
                          <a:effectLst/>
                          <a:latin typeface="Calibri" panose="020F0502020204030204" pitchFamily="34" charset="0"/>
                          <a:ea typeface="標楷體" panose="03000509000000000000" pitchFamily="65" charset="-120"/>
                          <a:cs typeface="Times New Roman" panose="02020603050405020304" pitchFamily="18" charset="0"/>
                        </a:rPr>
                        <a:t>長期代理教師</a:t>
                      </a:r>
                      <a:endParaRPr lang="zh-TW" sz="1400" b="1"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代理專任運動教練</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dbl" algn="ctr">
                      <a:solidFill>
                        <a:srgbClr val="000000"/>
                      </a:solidFill>
                      <a:prstDash val="solid"/>
                      <a:round/>
                      <a:headEnd type="none" w="med" len="med"/>
                      <a:tailEnd type="none" w="med" len="med"/>
                    </a:lnB>
                  </a:tcPr>
                </a:tc>
                <a:tc rowSpan="2">
                  <a:txBody>
                    <a:bodyPr/>
                    <a:lstStyle/>
                    <a:p>
                      <a:pPr algn="l">
                        <a:lnSpc>
                          <a:spcPts val="1800"/>
                        </a:lnSpc>
                        <a:spcAft>
                          <a:spcPts val="0"/>
                        </a:spcAft>
                      </a:pP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國民中</a:t>
                      </a:r>
                      <a:r>
                        <a:rPr lang="zh-TW" sz="1400" kern="100" dirty="0" smtClean="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、小學</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、市立幼兒園</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lnSpc>
                          <a:spcPts val="1800"/>
                        </a:lnSpc>
                        <a:spcAft>
                          <a:spcPts val="0"/>
                        </a:spcAft>
                      </a:pPr>
                      <a:r>
                        <a:rPr lang="zh-TW" sz="1400" b="1" kern="100" dirty="0">
                          <a:effectLst/>
                          <a:latin typeface="Calibri" panose="020F0502020204030204" pitchFamily="34" charset="0"/>
                          <a:ea typeface="標楷體" panose="03000509000000000000" pitchFamily="65" charset="-120"/>
                          <a:cs typeface="Times New Roman" panose="02020603050405020304" pitchFamily="18" charset="0"/>
                        </a:rPr>
                        <a:t>起敘</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均不採計職前年資</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spcAft>
                          <a:spcPts val="0"/>
                        </a:spcAft>
                      </a:pPr>
                      <a:r>
                        <a:rPr lang="zh-TW" sz="1400" kern="100">
                          <a:effectLst/>
                          <a:latin typeface="Calibri" panose="020F0502020204030204" pitchFamily="34" charset="0"/>
                          <a:ea typeface="新細明體" panose="02020500000000000000" pitchFamily="18" charset="-120"/>
                          <a:cs typeface="Times New Roman" panose="02020603050405020304" pitchFamily="18" charset="0"/>
                        </a:rPr>
                        <a:t>●</a:t>
                      </a: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pPr>
                      <a:endParaRPr lang="zh-TW" sz="1400">
                        <a:effectLst/>
                        <a:latin typeface="Calibri" panose="020F0502020204030204" pitchFamily="34" charset="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977414842"/>
                  </a:ext>
                </a:extLst>
              </a:tr>
              <a:tr h="213768">
                <a:tc vMerge="1">
                  <a:txBody>
                    <a:bodyPr/>
                    <a:lstStyle/>
                    <a:p>
                      <a:endParaRPr lang="zh-TW" altLang="en-US"/>
                    </a:p>
                  </a:txBody>
                  <a:tcPr/>
                </a:tc>
                <a:tc vMerge="1">
                  <a:txBody>
                    <a:bodyPr/>
                    <a:lstStyle/>
                    <a:p>
                      <a:endParaRPr lang="zh-TW" altLang="en-US"/>
                    </a:p>
                  </a:txBody>
                  <a:tcPr/>
                </a:tc>
                <a:tc vMerge="1">
                  <a:txBody>
                    <a:bodyPr/>
                    <a:lstStyle/>
                    <a:p>
                      <a:endParaRPr lang="zh-TW" altLang="en-US"/>
                    </a:p>
                  </a:txBody>
                  <a:tcPr/>
                </a:tc>
                <a:tc>
                  <a:txBody>
                    <a:bodyPr/>
                    <a:lstStyle/>
                    <a:p>
                      <a:pPr algn="l">
                        <a:lnSpc>
                          <a:spcPts val="1800"/>
                        </a:lnSpc>
                        <a:spcAft>
                          <a:spcPts val="0"/>
                        </a:spcAft>
                      </a:pPr>
                      <a:r>
                        <a:rPr lang="zh-TW" sz="1400" b="1" kern="100" dirty="0">
                          <a:effectLst/>
                          <a:latin typeface="Calibri" panose="020F0502020204030204" pitchFamily="34" charset="0"/>
                          <a:ea typeface="標楷體" panose="03000509000000000000" pitchFamily="65" charset="-120"/>
                          <a:cs typeface="Times New Roman" panose="02020603050405020304" pitchFamily="18" charset="0"/>
                        </a:rPr>
                        <a:t>改敘</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取得合格教師證或取得較高國內學歷</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spcAft>
                          <a:spcPts val="0"/>
                        </a:spcAft>
                      </a:pPr>
                      <a:r>
                        <a:rPr lang="zh-TW" sz="1400" kern="100">
                          <a:effectLst/>
                          <a:latin typeface="Calibri" panose="020F0502020204030204" pitchFamily="34" charset="0"/>
                          <a:ea typeface="新細明體" panose="02020500000000000000" pitchFamily="18" charset="-120"/>
                          <a:cs typeface="Times New Roman" panose="02020603050405020304" pitchFamily="18" charset="0"/>
                        </a:rPr>
                        <a:t>●</a:t>
                      </a: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spcAft>
                          <a:spcPts val="0"/>
                        </a:spcAft>
                      </a:pPr>
                      <a:r>
                        <a:rPr lang="en-US" sz="1400" kern="100" dirty="0">
                          <a:effectLst/>
                          <a:latin typeface="標楷體" panose="03000509000000000000" pitchFamily="65" charset="-120"/>
                          <a:ea typeface="新細明體" panose="02020500000000000000" pitchFamily="18" charset="-120"/>
                          <a:cs typeface="Times New Roman" panose="02020603050405020304" pitchFamily="18" charset="0"/>
                        </a:rPr>
                        <a:t> </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3670270132"/>
                  </a:ext>
                </a:extLst>
              </a:tr>
              <a:tr h="209691">
                <a:tc vMerge="1">
                  <a:txBody>
                    <a:bodyPr/>
                    <a:lstStyle/>
                    <a:p>
                      <a:endParaRPr lang="zh-TW" altLang="en-US"/>
                    </a:p>
                  </a:txBody>
                  <a:tcPr/>
                </a:tc>
                <a:tc vMerge="1">
                  <a:txBody>
                    <a:bodyPr/>
                    <a:lstStyle/>
                    <a:p>
                      <a:endParaRPr lang="zh-TW" altLang="en-US"/>
                    </a:p>
                  </a:txBody>
                  <a:tcPr/>
                </a:tc>
                <a:tc rowSpan="3">
                  <a:txBody>
                    <a:bodyPr/>
                    <a:lstStyle/>
                    <a:p>
                      <a:pPr algn="l">
                        <a:lnSpc>
                          <a:spcPts val="1800"/>
                        </a:lnSpc>
                        <a:spcAft>
                          <a:spcPts val="0"/>
                        </a:spcAft>
                      </a:pPr>
                      <a:r>
                        <a:rPr lang="zh-TW" sz="1400" b="1" u="sng" kern="100" dirty="0">
                          <a:effectLst/>
                          <a:latin typeface="Calibri" panose="020F0502020204030204" pitchFamily="34" charset="0"/>
                          <a:ea typeface="標楷體" panose="03000509000000000000" pitchFamily="65" charset="-120"/>
                          <a:cs typeface="Times New Roman" panose="02020603050405020304" pitchFamily="18" charset="0"/>
                        </a:rPr>
                        <a:t>高級中等學校</a:t>
                      </a:r>
                      <a:r>
                        <a:rPr lang="en-US" sz="1400" u="sng" kern="100" dirty="0">
                          <a:effectLst/>
                          <a:latin typeface="Calibri" panose="020F0502020204030204" pitchFamily="34" charset="0"/>
                          <a:ea typeface="標楷體" panose="03000509000000000000" pitchFamily="65" charset="-120"/>
                          <a:cs typeface="Times New Roman" panose="02020603050405020304" pitchFamily="18" charset="0"/>
                        </a:rPr>
                        <a:t>(</a:t>
                      </a:r>
                      <a:r>
                        <a:rPr lang="zh-TW" sz="1400" u="sng" kern="100" dirty="0">
                          <a:effectLst/>
                          <a:latin typeface="Calibri" panose="020F0502020204030204" pitchFamily="34" charset="0"/>
                          <a:ea typeface="標楷體" panose="03000509000000000000" pitchFamily="65" charset="-120"/>
                          <a:cs typeface="Times New Roman" panose="02020603050405020304" pitchFamily="18" charset="0"/>
                        </a:rPr>
                        <a:t>含特教學校國中部</a:t>
                      </a:r>
                      <a:r>
                        <a:rPr lang="en-US" sz="1400" u="sng" kern="100" dirty="0">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lnSpc>
                          <a:spcPts val="1800"/>
                        </a:lnSpc>
                        <a:spcAft>
                          <a:spcPts val="0"/>
                        </a:spcAft>
                      </a:pPr>
                      <a:r>
                        <a:rPr lang="zh-TW" sz="1400" b="1" u="none" kern="100" dirty="0">
                          <a:effectLst/>
                          <a:latin typeface="Calibri" panose="020F0502020204030204" pitchFamily="34" charset="0"/>
                          <a:ea typeface="標楷體" panose="03000509000000000000" pitchFamily="65" charset="-120"/>
                          <a:cs typeface="Times New Roman" panose="02020603050405020304" pitchFamily="18" charset="0"/>
                        </a:rPr>
                        <a:t>起敘</a:t>
                      </a:r>
                      <a:r>
                        <a:rPr lang="en-US" sz="1400" u="none" kern="100" dirty="0">
                          <a:effectLst/>
                          <a:latin typeface="Calibri" panose="020F0502020204030204" pitchFamily="34" charset="0"/>
                          <a:ea typeface="標楷體" panose="03000509000000000000" pitchFamily="65" charset="-120"/>
                          <a:cs typeface="Times New Roman" panose="02020603050405020304" pitchFamily="18" charset="0"/>
                        </a:rPr>
                        <a:t>(</a:t>
                      </a:r>
                      <a:r>
                        <a:rPr lang="zh-TW" sz="1400" u="none" kern="100" dirty="0">
                          <a:effectLst/>
                          <a:latin typeface="Calibri" panose="020F0502020204030204" pitchFamily="34" charset="0"/>
                          <a:ea typeface="標楷體" panose="03000509000000000000" pitchFamily="65" charset="-120"/>
                          <a:cs typeface="Times New Roman" panose="02020603050405020304" pitchFamily="18" charset="0"/>
                        </a:rPr>
                        <a:t>未具合格教師證者</a:t>
                      </a:r>
                      <a:r>
                        <a:rPr lang="en-US" sz="1400" u="none" kern="100" dirty="0">
                          <a:effectLst/>
                          <a:latin typeface="Calibri" panose="020F0502020204030204" pitchFamily="34" charset="0"/>
                          <a:ea typeface="標楷體" panose="03000509000000000000" pitchFamily="65" charset="-120"/>
                          <a:cs typeface="Times New Roman" panose="02020603050405020304" pitchFamily="18" charset="0"/>
                        </a:rPr>
                        <a:t>)</a:t>
                      </a:r>
                      <a:endParaRPr lang="zh-TW" sz="1400" u="none"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spcAft>
                          <a:spcPts val="0"/>
                        </a:spcAft>
                      </a:pPr>
                      <a:r>
                        <a:rPr lang="zh-TW" sz="1400" kern="100">
                          <a:effectLst/>
                          <a:latin typeface="Calibri" panose="020F0502020204030204" pitchFamily="34" charset="0"/>
                          <a:ea typeface="新細明體" panose="02020500000000000000" pitchFamily="18" charset="-120"/>
                          <a:cs typeface="Times New Roman" panose="02020603050405020304" pitchFamily="18" charset="0"/>
                        </a:rPr>
                        <a:t>●</a:t>
                      </a: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spcAft>
                          <a:spcPts val="0"/>
                        </a:spcAft>
                      </a:pPr>
                      <a:r>
                        <a:rPr lang="en-US" sz="1400" kern="100">
                          <a:solidFill>
                            <a:srgbClr val="FF0000"/>
                          </a:solidFill>
                          <a:effectLst/>
                          <a:latin typeface="新細明體" panose="02020500000000000000" pitchFamily="18" charset="-120"/>
                          <a:ea typeface="新細明體" panose="02020500000000000000" pitchFamily="18" charset="-120"/>
                          <a:cs typeface="Times New Roman" panose="02020603050405020304" pitchFamily="18" charset="0"/>
                        </a:rPr>
                        <a:t> </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334107014"/>
                  </a:ext>
                </a:extLst>
              </a:tr>
              <a:tr h="270054">
                <a:tc vMerge="1">
                  <a:txBody>
                    <a:bodyPr/>
                    <a:lstStyle/>
                    <a:p>
                      <a:endParaRPr lang="zh-TW" altLang="en-US"/>
                    </a:p>
                  </a:txBody>
                  <a:tcPr/>
                </a:tc>
                <a:tc vMerge="1">
                  <a:txBody>
                    <a:bodyPr/>
                    <a:lstStyle/>
                    <a:p>
                      <a:endParaRPr lang="zh-TW" altLang="en-US"/>
                    </a:p>
                  </a:txBody>
                  <a:tcPr/>
                </a:tc>
                <a:tc vMerge="1">
                  <a:txBody>
                    <a:bodyPr/>
                    <a:lstStyle/>
                    <a:p>
                      <a:endParaRPr lang="zh-TW" altLang="en-US"/>
                    </a:p>
                  </a:txBody>
                  <a:tcPr/>
                </a:tc>
                <a:tc>
                  <a:txBody>
                    <a:bodyPr/>
                    <a:lstStyle/>
                    <a:p>
                      <a:pPr algn="l">
                        <a:lnSpc>
                          <a:spcPts val="1800"/>
                        </a:lnSpc>
                        <a:spcAft>
                          <a:spcPts val="0"/>
                        </a:spcAft>
                      </a:pPr>
                      <a:r>
                        <a:rPr lang="zh-TW" sz="1400" b="1" u="none" kern="100" dirty="0">
                          <a:effectLst/>
                          <a:latin typeface="Calibri" panose="020F0502020204030204" pitchFamily="34" charset="0"/>
                          <a:ea typeface="標楷體" panose="03000509000000000000" pitchFamily="65" charset="-120"/>
                          <a:cs typeface="Times New Roman" panose="02020603050405020304" pitchFamily="18" charset="0"/>
                        </a:rPr>
                        <a:t>起</a:t>
                      </a:r>
                      <a:r>
                        <a:rPr lang="zh-TW" sz="1400" b="1" u="none" kern="100" dirty="0" smtClean="0">
                          <a:effectLst/>
                          <a:latin typeface="Calibri" panose="020F0502020204030204" pitchFamily="34" charset="0"/>
                          <a:ea typeface="標楷體" panose="03000509000000000000" pitchFamily="65" charset="-120"/>
                          <a:cs typeface="Times New Roman" panose="02020603050405020304" pitchFamily="18" charset="0"/>
                        </a:rPr>
                        <a:t>敘</a:t>
                      </a:r>
                      <a:r>
                        <a:rPr lang="en-US" sz="1400" u="none" kern="100" dirty="0" smtClean="0">
                          <a:effectLst/>
                          <a:latin typeface="Calibri" panose="020F0502020204030204" pitchFamily="34" charset="0"/>
                          <a:ea typeface="標楷體" panose="03000509000000000000" pitchFamily="65" charset="-120"/>
                          <a:cs typeface="Times New Roman" panose="02020603050405020304" pitchFamily="18" charset="0"/>
                        </a:rPr>
                        <a:t>(</a:t>
                      </a:r>
                      <a:r>
                        <a:rPr lang="zh-TW" sz="1400" u="none" kern="100" dirty="0">
                          <a:effectLst/>
                          <a:latin typeface="Calibri" panose="020F0502020204030204" pitchFamily="34" charset="0"/>
                          <a:ea typeface="標楷體" panose="03000509000000000000" pitchFamily="65" charset="-120"/>
                          <a:cs typeface="Times New Roman" panose="02020603050405020304" pitchFamily="18" charset="0"/>
                        </a:rPr>
                        <a:t>具合格教師證者，採計職前</a:t>
                      </a:r>
                      <a:r>
                        <a:rPr lang="zh-TW" sz="1400" u="sng" kern="100" dirty="0">
                          <a:effectLst/>
                          <a:latin typeface="Calibri" panose="020F0502020204030204" pitchFamily="34" charset="0"/>
                          <a:ea typeface="標楷體" panose="03000509000000000000" pitchFamily="65" charset="-120"/>
                          <a:cs typeface="Times New Roman" panose="02020603050405020304" pitchFamily="18" charset="0"/>
                        </a:rPr>
                        <a:t>年資</a:t>
                      </a:r>
                      <a:r>
                        <a:rPr lang="en-US" sz="1400" u="sng" kern="100" dirty="0">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4">
                        <a:lumMod val="20000"/>
                        <a:lumOff val="80000"/>
                      </a:schemeClr>
                    </a:solidFill>
                  </a:tcPr>
                </a:tc>
                <a:tc>
                  <a:txBody>
                    <a:bodyPr/>
                    <a:lstStyle/>
                    <a:p>
                      <a:pPr algn="ctr">
                        <a:lnSpc>
                          <a:spcPts val="1800"/>
                        </a:lnSpc>
                        <a:spcAft>
                          <a:spcPts val="0"/>
                        </a:spcAft>
                      </a:pPr>
                      <a:r>
                        <a:rPr lang="en-US" sz="1400" kern="100" dirty="0">
                          <a:solidFill>
                            <a:srgbClr val="FF0000"/>
                          </a:solidFill>
                          <a:effectLst/>
                          <a:latin typeface="新細明體" panose="02020500000000000000" pitchFamily="18" charset="-120"/>
                          <a:ea typeface="新細明體" panose="02020500000000000000" pitchFamily="18" charset="-120"/>
                          <a:cs typeface="Times New Roman" panose="02020603050405020304" pitchFamily="18" charset="0"/>
                        </a:rPr>
                        <a:t> </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4">
                        <a:lumMod val="20000"/>
                        <a:lumOff val="80000"/>
                      </a:schemeClr>
                    </a:solidFill>
                  </a:tcPr>
                </a:tc>
                <a:tc>
                  <a:txBody>
                    <a:bodyPr/>
                    <a:lstStyle/>
                    <a:p>
                      <a:pPr algn="ctr">
                        <a:lnSpc>
                          <a:spcPts val="1800"/>
                        </a:lnSpc>
                        <a:spcAft>
                          <a:spcPts val="0"/>
                        </a:spcAft>
                      </a:pPr>
                      <a:r>
                        <a:rPr lang="zh-TW" sz="1400" kern="100" dirty="0">
                          <a:effectLst/>
                          <a:latin typeface="Calibri" panose="020F0502020204030204" pitchFamily="34" charset="0"/>
                          <a:ea typeface="新細明體" panose="02020500000000000000" pitchFamily="18" charset="-120"/>
                          <a:cs typeface="Times New Roman" panose="02020603050405020304" pitchFamily="18" charset="0"/>
                        </a:rPr>
                        <a:t>●</a:t>
                      </a: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accent4">
                        <a:lumMod val="20000"/>
                        <a:lumOff val="80000"/>
                      </a:schemeClr>
                    </a:solidFill>
                  </a:tcPr>
                </a:tc>
                <a:extLst>
                  <a:ext uri="{0D108BD9-81ED-4DB2-BD59-A6C34878D82A}">
                    <a16:rowId xmlns:a16="http://schemas.microsoft.com/office/drawing/2014/main" val="1242838014"/>
                  </a:ext>
                </a:extLst>
              </a:tr>
              <a:tr h="218580">
                <a:tc vMerge="1">
                  <a:txBody>
                    <a:bodyPr/>
                    <a:lstStyle/>
                    <a:p>
                      <a:endParaRPr lang="zh-TW" altLang="en-US"/>
                    </a:p>
                  </a:txBody>
                  <a:tcPr/>
                </a:tc>
                <a:tc vMerge="1">
                  <a:txBody>
                    <a:bodyPr/>
                    <a:lstStyle/>
                    <a:p>
                      <a:endParaRPr lang="zh-TW" altLang="en-US"/>
                    </a:p>
                  </a:txBody>
                  <a:tcPr/>
                </a:tc>
                <a:tc vMerge="1">
                  <a:txBody>
                    <a:bodyPr/>
                    <a:lstStyle/>
                    <a:p>
                      <a:endParaRPr lang="zh-TW" altLang="en-US"/>
                    </a:p>
                  </a:txBody>
                  <a:tcPr/>
                </a:tc>
                <a:tc>
                  <a:txBody>
                    <a:bodyPr/>
                    <a:lstStyle/>
                    <a:p>
                      <a:pPr algn="l">
                        <a:lnSpc>
                          <a:spcPts val="1800"/>
                        </a:lnSpc>
                        <a:spcAft>
                          <a:spcPts val="0"/>
                        </a:spcAft>
                      </a:pPr>
                      <a:r>
                        <a:rPr lang="zh-TW" sz="1400" b="1" kern="100" dirty="0">
                          <a:effectLst/>
                          <a:latin typeface="Calibri" panose="020F0502020204030204" pitchFamily="34" charset="0"/>
                          <a:ea typeface="標楷體" panose="03000509000000000000" pitchFamily="65" charset="-120"/>
                          <a:cs typeface="Times New Roman" panose="02020603050405020304" pitchFamily="18" charset="0"/>
                        </a:rPr>
                        <a:t>改</a:t>
                      </a:r>
                      <a:r>
                        <a:rPr lang="zh-TW" sz="1400" b="1" kern="100" dirty="0" smtClean="0">
                          <a:effectLst/>
                          <a:latin typeface="Calibri" panose="020F0502020204030204" pitchFamily="34" charset="0"/>
                          <a:ea typeface="標楷體" panose="03000509000000000000" pitchFamily="65" charset="-120"/>
                          <a:cs typeface="Times New Roman" panose="02020603050405020304" pitchFamily="18" charset="0"/>
                        </a:rPr>
                        <a:t>敘</a:t>
                      </a:r>
                      <a:r>
                        <a:rPr lang="en-US" sz="1400" kern="100" dirty="0" smtClean="0">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取得合格教師證或取得較高國內學歷</a:t>
                      </a:r>
                      <a:r>
                        <a:rPr lang="en-US" sz="1400" kern="100" dirty="0">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spcAft>
                          <a:spcPts val="0"/>
                        </a:spcAft>
                      </a:pPr>
                      <a:r>
                        <a:rPr lang="zh-TW" sz="1400" kern="100">
                          <a:effectLst/>
                          <a:latin typeface="Calibri" panose="020F0502020204030204" pitchFamily="34" charset="0"/>
                          <a:ea typeface="新細明體" panose="02020500000000000000" pitchFamily="18" charset="-120"/>
                          <a:cs typeface="Times New Roman" panose="02020603050405020304" pitchFamily="18" charset="0"/>
                        </a:rPr>
                        <a:t>●</a:t>
                      </a: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800"/>
                        </a:lnSpc>
                        <a:spcAft>
                          <a:spcPts val="0"/>
                        </a:spcAft>
                      </a:pPr>
                      <a:r>
                        <a:rPr lang="en-US" sz="1400" kern="100" dirty="0">
                          <a:solidFill>
                            <a:srgbClr val="FF0000"/>
                          </a:solidFill>
                          <a:effectLst/>
                          <a:latin typeface="新細明體" panose="02020500000000000000" pitchFamily="18" charset="-120"/>
                          <a:ea typeface="新細明體" panose="02020500000000000000" pitchFamily="18" charset="-120"/>
                          <a:cs typeface="Times New Roman" panose="02020603050405020304" pitchFamily="18" charset="0"/>
                        </a:rPr>
                        <a:t> </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720515169"/>
                  </a:ext>
                </a:extLst>
              </a:tr>
              <a:tr h="209691">
                <a:tc vMerge="1">
                  <a:txBody>
                    <a:bodyPr/>
                    <a:lstStyle/>
                    <a:p>
                      <a:endParaRPr lang="zh-TW" altLang="en-US"/>
                    </a:p>
                  </a:txBody>
                  <a:tcPr/>
                </a:tc>
                <a:tc vMerge="1">
                  <a:txBody>
                    <a:bodyPr/>
                    <a:lstStyle/>
                    <a:p>
                      <a:endParaRPr lang="zh-TW" altLang="en-US"/>
                    </a:p>
                  </a:txBody>
                  <a:tcPr/>
                </a:tc>
                <a:tc gridSpan="2">
                  <a:txBody>
                    <a:bodyPr/>
                    <a:lstStyle/>
                    <a:p>
                      <a:pPr algn="ctr">
                        <a:lnSpc>
                          <a:spcPts val="1800"/>
                        </a:lnSpc>
                        <a:spcAft>
                          <a:spcPts val="0"/>
                        </a:spcAft>
                      </a:pPr>
                      <a:r>
                        <a:rPr lang="zh-TW" sz="1400" kern="100">
                          <a:effectLst/>
                          <a:latin typeface="Calibri" panose="020F0502020204030204" pitchFamily="34" charset="0"/>
                          <a:ea typeface="標楷體" panose="03000509000000000000" pitchFamily="65" charset="-120"/>
                          <a:cs typeface="Times New Roman" panose="02020603050405020304" pitchFamily="18" charset="0"/>
                        </a:rPr>
                        <a:t>國外學歷經</a:t>
                      </a:r>
                      <a:r>
                        <a:rPr lang="zh-TW" sz="1400" u="sng" kern="100">
                          <a:effectLst/>
                          <a:latin typeface="Calibri" panose="020F0502020204030204" pitchFamily="34" charset="0"/>
                          <a:ea typeface="標楷體" panose="03000509000000000000" pitchFamily="65" charset="-120"/>
                          <a:cs typeface="Times New Roman" panose="02020603050405020304" pitchFamily="18" charset="0"/>
                        </a:rPr>
                        <a:t>本市核定有案</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dbl" algn="ctr">
                      <a:solidFill>
                        <a:srgbClr val="000000"/>
                      </a:solidFill>
                      <a:prstDash val="solid"/>
                      <a:round/>
                      <a:headEnd type="none" w="med" len="med"/>
                      <a:tailEnd type="none" w="med" len="med"/>
                    </a:lnB>
                  </a:tcPr>
                </a:tc>
                <a:tc hMerge="1">
                  <a:txBody>
                    <a:bodyPr/>
                    <a:lstStyle/>
                    <a:p>
                      <a:endParaRPr lang="zh-TW" altLang="en-US"/>
                    </a:p>
                  </a:txBody>
                  <a:tcPr/>
                </a:tc>
                <a:tc>
                  <a:txBody>
                    <a:bodyPr/>
                    <a:lstStyle/>
                    <a:p>
                      <a:pPr algn="ctr">
                        <a:lnSpc>
                          <a:spcPts val="1800"/>
                        </a:lnSpc>
                        <a:spcAft>
                          <a:spcPts val="0"/>
                        </a:spcAft>
                      </a:pPr>
                      <a:r>
                        <a:rPr lang="zh-TW" sz="1400" kern="100">
                          <a:effectLst/>
                          <a:latin typeface="Calibri" panose="020F0502020204030204" pitchFamily="34" charset="0"/>
                          <a:ea typeface="新細明體" panose="02020500000000000000" pitchFamily="18" charset="-120"/>
                          <a:cs typeface="Times New Roman" panose="02020603050405020304" pitchFamily="18" charset="0"/>
                        </a:rPr>
                        <a:t>●</a:t>
                      </a: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dbl" algn="ctr">
                      <a:solidFill>
                        <a:srgbClr val="000000"/>
                      </a:solidFill>
                      <a:prstDash val="solid"/>
                      <a:round/>
                      <a:headEnd type="none" w="med" len="med"/>
                      <a:tailEnd type="none" w="med" len="med"/>
                    </a:lnB>
                  </a:tcPr>
                </a:tc>
                <a:tc>
                  <a:txBody>
                    <a:bodyPr/>
                    <a:lstStyle/>
                    <a:p>
                      <a:pPr algn="ctr">
                        <a:lnSpc>
                          <a:spcPts val="1800"/>
                        </a:lnSpc>
                        <a:spcAft>
                          <a:spcPts val="0"/>
                        </a:spcAft>
                      </a:pPr>
                      <a:r>
                        <a:rPr lang="en-US" sz="1400" kern="100">
                          <a:effectLst/>
                          <a:latin typeface="標楷體" panose="03000509000000000000" pitchFamily="65" charset="-120"/>
                          <a:ea typeface="新細明體" panose="02020500000000000000" pitchFamily="18" charset="-120"/>
                          <a:cs typeface="Times New Roman" panose="02020603050405020304" pitchFamily="18" charset="0"/>
                        </a:rPr>
                        <a:t> </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dbl" algn="ctr">
                      <a:solidFill>
                        <a:srgbClr val="000000"/>
                      </a:solidFill>
                      <a:prstDash val="solid"/>
                      <a:round/>
                      <a:headEnd type="none" w="med" len="med"/>
                      <a:tailEnd type="none" w="med" len="med"/>
                    </a:lnB>
                  </a:tcPr>
                </a:tc>
                <a:extLst>
                  <a:ext uri="{0D108BD9-81ED-4DB2-BD59-A6C34878D82A}">
                    <a16:rowId xmlns:a16="http://schemas.microsoft.com/office/drawing/2014/main" val="3497425988"/>
                  </a:ext>
                </a:extLst>
              </a:tr>
              <a:tr h="209691">
                <a:tc rowSpan="4">
                  <a:txBody>
                    <a:bodyPr/>
                    <a:lstStyle/>
                    <a:p>
                      <a:pPr algn="ctr">
                        <a:lnSpc>
                          <a:spcPts val="1800"/>
                        </a:lnSpc>
                        <a:spcAft>
                          <a:spcPts val="0"/>
                        </a:spcAft>
                      </a:pP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未授權</a:t>
                      </a:r>
                      <a:r>
                        <a:rPr lang="en-US" sz="1400" kern="100" dirty="0" smtClean="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smtClean="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以</a:t>
                      </a:r>
                      <a:endParaRPr lang="en-US" altLang="zh-TW" sz="1400" kern="100" dirty="0" smtClean="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endParaRPr>
                    </a:p>
                    <a:p>
                      <a:pPr algn="ctr">
                        <a:lnSpc>
                          <a:spcPts val="1800"/>
                        </a:lnSpc>
                        <a:spcAft>
                          <a:spcPts val="0"/>
                        </a:spcAft>
                      </a:pPr>
                      <a:r>
                        <a:rPr lang="zh-TW" sz="1400" kern="100" dirty="0" smtClean="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b="1"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敘薪請示單</a:t>
                      </a:r>
                      <a:r>
                        <a:rPr lang="zh-TW" sz="1400"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送本府教育局核定</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BE4D5"/>
                    </a:solidFill>
                  </a:tcPr>
                </a:tc>
                <a:tc gridSpan="3">
                  <a:txBody>
                    <a:bodyPr/>
                    <a:lstStyle/>
                    <a:p>
                      <a:pPr algn="ctr">
                        <a:lnSpc>
                          <a:spcPts val="1800"/>
                        </a:lnSpc>
                        <a:spcAft>
                          <a:spcPts val="0"/>
                        </a:spcAft>
                      </a:pPr>
                      <a:r>
                        <a:rPr lang="zh-TW" sz="1400" b="1"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校長</a:t>
                      </a:r>
                      <a:r>
                        <a:rPr lang="en-US" sz="1400" b="1" u="sng" kern="100" dirty="0">
                          <a:solidFill>
                            <a:srgbClr val="00808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b="1" u="sng" kern="100" dirty="0">
                          <a:solidFill>
                            <a:srgbClr val="008080"/>
                          </a:solidFill>
                          <a:effectLst/>
                          <a:latin typeface="Calibri" panose="020F0502020204030204" pitchFamily="34" charset="0"/>
                          <a:ea typeface="標楷體" panose="03000509000000000000" pitchFamily="65" charset="-120"/>
                          <a:cs typeface="Times New Roman" panose="02020603050405020304" pitchFamily="18" charset="0"/>
                        </a:rPr>
                        <a:t>取得較高學歷改敘</a:t>
                      </a:r>
                      <a:r>
                        <a:rPr lang="en-US" sz="1400" b="1" u="sng" kern="100" dirty="0">
                          <a:solidFill>
                            <a:srgbClr val="00808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b="1" u="sng"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市立幼兒園</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園長及教師</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dbl"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zh-TW" altLang="en-US"/>
                    </a:p>
                  </a:txBody>
                  <a:tcPr/>
                </a:tc>
                <a:tc hMerge="1">
                  <a:txBody>
                    <a:bodyPr/>
                    <a:lstStyle/>
                    <a:p>
                      <a:endParaRPr lang="zh-TW" altLang="en-US"/>
                    </a:p>
                  </a:txBody>
                  <a:tcPr/>
                </a:tc>
                <a:tc rowSpan="4" gridSpan="2">
                  <a:txBody>
                    <a:bodyPr/>
                    <a:lstStyle/>
                    <a:p>
                      <a:pPr algn="ctr">
                        <a:lnSpc>
                          <a:spcPts val="1800"/>
                        </a:lnSpc>
                        <a:spcAft>
                          <a:spcPts val="0"/>
                        </a:spcAft>
                      </a:pPr>
                      <a:r>
                        <a:rPr lang="zh-TW" sz="1400" kern="100" dirty="0">
                          <a:solidFill>
                            <a:srgbClr val="FF0000"/>
                          </a:solidFill>
                          <a:effectLst/>
                          <a:latin typeface="Calibri" panose="020F0502020204030204" pitchFamily="34" charset="0"/>
                          <a:ea typeface="標楷體" panose="03000509000000000000" pitchFamily="65" charset="-120"/>
                          <a:cs typeface="Times New Roman" panose="02020603050405020304" pitchFamily="18" charset="0"/>
                        </a:rPr>
                        <a:t>敘薪請示單正本送教育局</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dbl" algn="ctr">
                      <a:solidFill>
                        <a:srgbClr val="000000"/>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rowSpan="4" hMerge="1">
                  <a:txBody>
                    <a:bodyPr/>
                    <a:lstStyle/>
                    <a:p>
                      <a:endParaRPr lang="zh-TW" altLang="en-US"/>
                    </a:p>
                  </a:txBody>
                  <a:tcPr/>
                </a:tc>
                <a:extLst>
                  <a:ext uri="{0D108BD9-81ED-4DB2-BD59-A6C34878D82A}">
                    <a16:rowId xmlns:a16="http://schemas.microsoft.com/office/drawing/2014/main" val="3066735180"/>
                  </a:ext>
                </a:extLst>
              </a:tr>
              <a:tr h="427190">
                <a:tc vMerge="1">
                  <a:txBody>
                    <a:bodyPr/>
                    <a:lstStyle/>
                    <a:p>
                      <a:endParaRPr lang="zh-TW" altLang="en-US"/>
                    </a:p>
                  </a:txBody>
                  <a:tcPr/>
                </a:tc>
                <a:tc>
                  <a:txBody>
                    <a:bodyPr/>
                    <a:lstStyle/>
                    <a:p>
                      <a:pPr algn="ctr">
                        <a:lnSpc>
                          <a:spcPts val="1800"/>
                        </a:lnSpc>
                        <a:spcAft>
                          <a:spcPts val="0"/>
                        </a:spcAft>
                      </a:pPr>
                      <a:r>
                        <a:rPr lang="zh-TW" sz="1400" kern="100">
                          <a:effectLst/>
                          <a:latin typeface="Calibri" panose="020F0502020204030204" pitchFamily="34" charset="0"/>
                          <a:ea typeface="標楷體" panose="03000509000000000000" pitchFamily="65" charset="-120"/>
                          <a:cs typeface="Times New Roman" panose="02020603050405020304" pitchFamily="18" charset="0"/>
                        </a:rPr>
                        <a:t>新進教師</a:t>
                      </a:r>
                      <a:r>
                        <a:rPr lang="en-US" sz="1400" kern="100">
                          <a:effectLst/>
                          <a:latin typeface="標楷體" panose="03000509000000000000" pitchFamily="65" charset="-120"/>
                          <a:ea typeface="新細明體" panose="02020500000000000000" pitchFamily="18" charset="-120"/>
                          <a:cs typeface="Times New Roman" panose="02020603050405020304" pitchFamily="18" charset="0"/>
                        </a:rPr>
                        <a:t>(</a:t>
                      </a:r>
                      <a:r>
                        <a:rPr lang="zh-TW" sz="1400" kern="100">
                          <a:effectLst/>
                          <a:latin typeface="Calibri" panose="020F0502020204030204" pitchFamily="34" charset="0"/>
                          <a:ea typeface="標楷體" panose="03000509000000000000" pitchFamily="65" charset="-120"/>
                          <a:cs typeface="Times New Roman" panose="02020603050405020304" pitchFamily="18" charset="0"/>
                        </a:rPr>
                        <a:t>含公費分發</a:t>
                      </a:r>
                      <a:r>
                        <a:rPr lang="en-US" sz="1400" kern="100">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p>
                      <a:pPr algn="ctr">
                        <a:lnSpc>
                          <a:spcPts val="1800"/>
                        </a:lnSpc>
                        <a:spcAft>
                          <a:spcPts val="0"/>
                        </a:spcAft>
                      </a:pPr>
                      <a:r>
                        <a:rPr lang="zh-TW" sz="1400" kern="100">
                          <a:effectLst/>
                          <a:latin typeface="Calibri" panose="020F0502020204030204" pitchFamily="34" charset="0"/>
                          <a:ea typeface="標楷體" panose="03000509000000000000" pitchFamily="65" charset="-120"/>
                          <a:cs typeface="Times New Roman" panose="02020603050405020304" pitchFamily="18" charset="0"/>
                        </a:rPr>
                        <a:t>＆專任運動教練</a:t>
                      </a:r>
                      <a:endParaRPr lang="zh-TW" sz="1400" kern="10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2" gridSpan="2">
                  <a:txBody>
                    <a:bodyPr/>
                    <a:lstStyle/>
                    <a:p>
                      <a:pPr algn="ctr">
                        <a:lnSpc>
                          <a:spcPts val="1800"/>
                        </a:lnSpc>
                        <a:spcAft>
                          <a:spcPts val="0"/>
                        </a:spcAft>
                      </a:pP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最高學歷係</a:t>
                      </a:r>
                      <a:r>
                        <a:rPr lang="zh-TW" sz="1400" u="dbl"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未經本市核定之國外學歷</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2" hMerge="1">
                  <a:txBody>
                    <a:bodyPr/>
                    <a:lstStyle/>
                    <a:p>
                      <a:endParaRPr lang="zh-TW" altLang="en-US"/>
                    </a:p>
                  </a:txBody>
                  <a:tcPr/>
                </a:tc>
                <a:tc gridSpan="2" vMerge="1">
                  <a:txBody>
                    <a:bodyPr/>
                    <a:lstStyle/>
                    <a:p>
                      <a:endParaRPr lang="zh-TW" altLang="en-US"/>
                    </a:p>
                  </a:txBody>
                  <a:tcPr/>
                </a:tc>
                <a:tc hMerge="1" vMerge="1">
                  <a:txBody>
                    <a:bodyPr/>
                    <a:lstStyle/>
                    <a:p>
                      <a:endParaRPr lang="zh-TW" altLang="en-US"/>
                    </a:p>
                  </a:txBody>
                  <a:tcPr/>
                </a:tc>
                <a:extLst>
                  <a:ext uri="{0D108BD9-81ED-4DB2-BD59-A6C34878D82A}">
                    <a16:rowId xmlns:a16="http://schemas.microsoft.com/office/drawing/2014/main" val="19091697"/>
                  </a:ext>
                </a:extLst>
              </a:tr>
              <a:tr h="427190">
                <a:tc vMerge="1">
                  <a:txBody>
                    <a:bodyPr/>
                    <a:lstStyle/>
                    <a:p>
                      <a:endParaRPr lang="zh-TW" altLang="en-US"/>
                    </a:p>
                  </a:txBody>
                  <a:tcPr/>
                </a:tc>
                <a:tc>
                  <a:txBody>
                    <a:bodyPr/>
                    <a:lstStyle/>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長期代理</a:t>
                      </a:r>
                      <a:r>
                        <a:rPr lang="zh-TW" sz="1400" kern="100" dirty="0" smtClean="0">
                          <a:effectLst/>
                          <a:latin typeface="Calibri" panose="020F0502020204030204" pitchFamily="34" charset="0"/>
                          <a:ea typeface="標楷體" panose="03000509000000000000" pitchFamily="65" charset="-120"/>
                          <a:cs typeface="Times New Roman" panose="02020603050405020304" pitchFamily="18" charset="0"/>
                        </a:rPr>
                        <a:t>教師</a:t>
                      </a:r>
                      <a:endParaRPr lang="en-US" altLang="zh-TW" sz="1400" kern="100" dirty="0" smtClean="0">
                        <a:effectLst/>
                        <a:latin typeface="Calibri" panose="020F0502020204030204" pitchFamily="34" charset="0"/>
                        <a:ea typeface="標楷體" panose="03000509000000000000" pitchFamily="65" charset="-120"/>
                        <a:cs typeface="Times New Roman" panose="02020603050405020304" pitchFamily="18" charset="0"/>
                      </a:endParaRPr>
                    </a:p>
                    <a:p>
                      <a:pPr algn="ctr">
                        <a:lnSpc>
                          <a:spcPts val="1800"/>
                        </a:lnSpc>
                        <a:spcAft>
                          <a:spcPts val="0"/>
                        </a:spcAft>
                      </a:pPr>
                      <a:r>
                        <a:rPr lang="zh-TW" sz="1400" kern="100" dirty="0" smtClean="0">
                          <a:effectLst/>
                          <a:latin typeface="Calibri" panose="020F0502020204030204" pitchFamily="34" charset="0"/>
                          <a:ea typeface="標楷體" panose="03000509000000000000" pitchFamily="65" charset="-120"/>
                          <a:cs typeface="Times New Roman" panose="02020603050405020304" pitchFamily="18" charset="0"/>
                        </a:rPr>
                        <a:t>＆代理</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專任運動教練</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vMerge="1">
                  <a:txBody>
                    <a:bodyPr/>
                    <a:lstStyle/>
                    <a:p>
                      <a:endParaRPr lang="zh-TW" altLang="en-US"/>
                    </a:p>
                  </a:txBody>
                  <a:tcPr/>
                </a:tc>
                <a:tc hMerge="1" vMerge="1">
                  <a:txBody>
                    <a:bodyPr/>
                    <a:lstStyle/>
                    <a:p>
                      <a:endParaRPr lang="zh-TW" altLang="en-US"/>
                    </a:p>
                  </a:txBody>
                  <a:tcPr/>
                </a:tc>
                <a:tc gridSpan="2" vMerge="1">
                  <a:txBody>
                    <a:bodyPr/>
                    <a:lstStyle/>
                    <a:p>
                      <a:endParaRPr lang="zh-TW" altLang="en-US"/>
                    </a:p>
                  </a:txBody>
                  <a:tcPr/>
                </a:tc>
                <a:tc hMerge="1" vMerge="1">
                  <a:txBody>
                    <a:bodyPr/>
                    <a:lstStyle/>
                    <a:p>
                      <a:endParaRPr lang="zh-TW" altLang="en-US"/>
                    </a:p>
                  </a:txBody>
                  <a:tcPr/>
                </a:tc>
                <a:extLst>
                  <a:ext uri="{0D108BD9-81ED-4DB2-BD59-A6C34878D82A}">
                    <a16:rowId xmlns:a16="http://schemas.microsoft.com/office/drawing/2014/main" val="3012524318"/>
                  </a:ext>
                </a:extLst>
              </a:tr>
              <a:tr h="427190">
                <a:tc vMerge="1">
                  <a:txBody>
                    <a:bodyPr/>
                    <a:lstStyle/>
                    <a:p>
                      <a:endParaRPr lang="zh-TW" altLang="en-US"/>
                    </a:p>
                  </a:txBody>
                  <a:tcPr/>
                </a:tc>
                <a:tc>
                  <a:txBody>
                    <a:bodyPr/>
                    <a:lstStyle/>
                    <a:p>
                      <a:pPr algn="ctr">
                        <a:lnSpc>
                          <a:spcPts val="1800"/>
                        </a:lnSpc>
                        <a:spcAft>
                          <a:spcPts val="0"/>
                        </a:spcAft>
                      </a:pP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現職</a:t>
                      </a:r>
                      <a:r>
                        <a:rPr lang="zh-TW" sz="1400" kern="100" dirty="0" smtClean="0">
                          <a:effectLst/>
                          <a:latin typeface="Calibri" panose="020F0502020204030204" pitchFamily="34" charset="0"/>
                          <a:ea typeface="標楷體" panose="03000509000000000000" pitchFamily="65" charset="-120"/>
                          <a:cs typeface="Times New Roman" panose="02020603050405020304" pitchFamily="18" charset="0"/>
                        </a:rPr>
                        <a:t>教師</a:t>
                      </a:r>
                      <a:endParaRPr lang="en-US" altLang="zh-TW" sz="1400" kern="100" dirty="0" smtClean="0">
                        <a:effectLst/>
                        <a:latin typeface="Calibri" panose="020F0502020204030204" pitchFamily="34" charset="0"/>
                        <a:ea typeface="標楷體" panose="03000509000000000000" pitchFamily="65" charset="-120"/>
                        <a:cs typeface="Times New Roman" panose="02020603050405020304" pitchFamily="18" charset="0"/>
                      </a:endParaRPr>
                    </a:p>
                    <a:p>
                      <a:pPr algn="ctr">
                        <a:lnSpc>
                          <a:spcPts val="1800"/>
                        </a:lnSpc>
                        <a:spcAft>
                          <a:spcPts val="0"/>
                        </a:spcAft>
                      </a:pPr>
                      <a:r>
                        <a:rPr lang="zh-TW" sz="1400" kern="100" dirty="0" smtClean="0">
                          <a:effectLst/>
                          <a:latin typeface="Calibri" panose="020F0502020204030204" pitchFamily="34" charset="0"/>
                          <a:ea typeface="標楷體" panose="03000509000000000000" pitchFamily="65" charset="-120"/>
                          <a:cs typeface="Times New Roman" panose="02020603050405020304" pitchFamily="18" charset="0"/>
                        </a:rPr>
                        <a:t> ＆專任</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運動教練</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23752" marR="23752" marT="2969"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ctr">
                        <a:lnSpc>
                          <a:spcPts val="1800"/>
                        </a:lnSpc>
                        <a:spcAft>
                          <a:spcPts val="0"/>
                        </a:spcAft>
                      </a:pP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取得較高學歷改</a:t>
                      </a:r>
                      <a:r>
                        <a:rPr lang="zh-TW" sz="1400" kern="100" dirty="0" smtClean="0">
                          <a:effectLst/>
                          <a:latin typeface="Calibri" panose="020F0502020204030204" pitchFamily="34" charset="0"/>
                          <a:ea typeface="標楷體" panose="03000509000000000000" pitchFamily="65" charset="-120"/>
                          <a:cs typeface="Times New Roman" panose="02020603050405020304" pitchFamily="18" charset="0"/>
                        </a:rPr>
                        <a:t>敘</a:t>
                      </a:r>
                      <a:endParaRPr lang="en-US" altLang="zh-TW" sz="1400" kern="100" dirty="0" smtClean="0">
                        <a:effectLst/>
                        <a:latin typeface="Calibri" panose="020F0502020204030204" pitchFamily="34" charset="0"/>
                        <a:ea typeface="標楷體" panose="03000509000000000000" pitchFamily="65" charset="-120"/>
                        <a:cs typeface="Times New Roman" panose="02020603050405020304" pitchFamily="18" charset="0"/>
                      </a:endParaRPr>
                    </a:p>
                    <a:p>
                      <a:pPr algn="ctr">
                        <a:lnSpc>
                          <a:spcPts val="1800"/>
                        </a:lnSpc>
                        <a:spcAft>
                          <a:spcPts val="0"/>
                        </a:spcAft>
                      </a:pPr>
                      <a:r>
                        <a:rPr lang="zh-TW" sz="1400" kern="100" dirty="0" smtClean="0">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effectLst/>
                          <a:latin typeface="Calibri" panose="020F0502020204030204" pitchFamily="34" charset="0"/>
                          <a:ea typeface="標楷體" panose="03000509000000000000" pitchFamily="65" charset="-120"/>
                          <a:cs typeface="Times New Roman" panose="02020603050405020304" pitchFamily="18" charset="0"/>
                        </a:rPr>
                        <a:t>舊制或具國外學歷）</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zh-TW" altLang="en-US"/>
                    </a:p>
                  </a:txBody>
                  <a:tcPr/>
                </a:tc>
                <a:tc gridSpan="2" vMerge="1">
                  <a:txBody>
                    <a:bodyPr/>
                    <a:lstStyle/>
                    <a:p>
                      <a:endParaRPr lang="zh-TW" altLang="en-US"/>
                    </a:p>
                  </a:txBody>
                  <a:tcPr/>
                </a:tc>
                <a:tc hMerge="1" vMerge="1">
                  <a:txBody>
                    <a:bodyPr/>
                    <a:lstStyle/>
                    <a:p>
                      <a:endParaRPr lang="zh-TW" altLang="en-US"/>
                    </a:p>
                  </a:txBody>
                  <a:tcPr/>
                </a:tc>
                <a:extLst>
                  <a:ext uri="{0D108BD9-81ED-4DB2-BD59-A6C34878D82A}">
                    <a16:rowId xmlns:a16="http://schemas.microsoft.com/office/drawing/2014/main" val="3193640019"/>
                  </a:ext>
                </a:extLst>
              </a:tr>
              <a:tr h="1347711">
                <a:tc gridSpan="6">
                  <a:txBody>
                    <a:bodyPr/>
                    <a:lstStyle/>
                    <a:p>
                      <a:pPr algn="l">
                        <a:lnSpc>
                          <a:spcPts val="1800"/>
                        </a:lnSpc>
                        <a:spcAft>
                          <a:spcPts val="0"/>
                        </a:spcAft>
                      </a:pP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備註：</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l">
                        <a:lnSpc>
                          <a:spcPts val="1800"/>
                        </a:lnSpc>
                        <a:spcAft>
                          <a:spcPts val="0"/>
                        </a:spcAft>
                      </a:pPr>
                      <a:r>
                        <a:rPr lang="en-US" sz="1400" kern="100" dirty="0">
                          <a:solidFill>
                            <a:srgbClr val="000000"/>
                          </a:solidFill>
                          <a:effectLst/>
                          <a:latin typeface="標楷體" panose="03000509000000000000" pitchFamily="65" charset="-120"/>
                          <a:ea typeface="新細明體" panose="02020500000000000000" pitchFamily="18" charset="-120"/>
                          <a:cs typeface="Times New Roman" panose="02020603050405020304" pitchFamily="18" charset="0"/>
                        </a:rPr>
                        <a:t>1.</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取得較高學歷改敘如採新制或舊制計算改敘結果相同時，採新制規定辦理。</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marL="152400" indent="-152400" algn="l">
                        <a:lnSpc>
                          <a:spcPts val="1800"/>
                        </a:lnSpc>
                        <a:spcAft>
                          <a:spcPts val="0"/>
                        </a:spcAft>
                      </a:pPr>
                      <a:r>
                        <a:rPr lang="en-US" sz="1400" kern="100" dirty="0">
                          <a:solidFill>
                            <a:srgbClr val="000000"/>
                          </a:solidFill>
                          <a:effectLst/>
                          <a:latin typeface="標楷體" panose="03000509000000000000" pitchFamily="65" charset="-120"/>
                          <a:ea typeface="新細明體" panose="02020500000000000000" pitchFamily="18" charset="-120"/>
                          <a:cs typeface="Times New Roman" panose="02020603050405020304" pitchFamily="18" charset="0"/>
                        </a:rPr>
                        <a:t>2.</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以上敘薪請示單</a:t>
                      </a:r>
                      <a:r>
                        <a:rPr lang="en-US"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通知書</a:t>
                      </a:r>
                      <a:r>
                        <a:rPr lang="en-US"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均須自</a:t>
                      </a:r>
                      <a:r>
                        <a:rPr lang="en-US" sz="1400" kern="100" dirty="0" err="1">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WebHR</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中等以下學校教師敘薪作業系統產製，惟代理教師、專任運動教練及代理專任運動教練無須以</a:t>
                      </a:r>
                      <a:r>
                        <a:rPr lang="en-US" sz="1400" kern="100" dirty="0" err="1">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WebHR</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系統線上報送</a:t>
                      </a:r>
                      <a:r>
                        <a:rPr lang="en-US"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核定</a:t>
                      </a:r>
                      <a:r>
                        <a:rPr lang="en-US"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資料至教育局核定</a:t>
                      </a:r>
                      <a:r>
                        <a:rPr lang="en-US"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核備</a:t>
                      </a:r>
                      <a:r>
                        <a:rPr lang="en-US"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endParaRPr 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a:p>
                      <a:pPr algn="l">
                        <a:lnSpc>
                          <a:spcPts val="1800"/>
                        </a:lnSpc>
                        <a:spcAft>
                          <a:spcPts val="0"/>
                        </a:spcAft>
                      </a:pPr>
                      <a:r>
                        <a:rPr lang="en-US" sz="1400" kern="100" dirty="0">
                          <a:solidFill>
                            <a:srgbClr val="000000"/>
                          </a:solidFill>
                          <a:effectLst/>
                          <a:latin typeface="標楷體" panose="03000509000000000000" pitchFamily="65" charset="-120"/>
                          <a:ea typeface="新細明體" panose="02020500000000000000" pitchFamily="18" charset="-120"/>
                          <a:cs typeface="Times New Roman" panose="02020603050405020304" pitchFamily="18" charset="0"/>
                        </a:rPr>
                        <a:t>3.</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圖例說明</a:t>
                      </a:r>
                      <a:r>
                        <a:rPr lang="zh-TW" sz="1400" kern="100" dirty="0" smtClean="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en-US" sz="1400" kern="100" dirty="0" smtClean="0">
                          <a:solidFill>
                            <a:srgbClr val="000000"/>
                          </a:solidFill>
                          <a:effectLst/>
                          <a:latin typeface="標楷體" panose="03000509000000000000" pitchFamily="65" charset="-120"/>
                          <a:ea typeface="新細明體" panose="02020500000000000000" pitchFamily="18" charset="-120"/>
                          <a:cs typeface="Times New Roman" panose="02020603050405020304" pitchFamily="18" charset="0"/>
                        </a:rPr>
                        <a:t>(</a:t>
                      </a:r>
                      <a:r>
                        <a:rPr lang="en-US" sz="1400" kern="100" dirty="0">
                          <a:solidFill>
                            <a:srgbClr val="000000"/>
                          </a:solidFill>
                          <a:effectLst/>
                          <a:latin typeface="標楷體" panose="03000509000000000000" pitchFamily="65" charset="-120"/>
                          <a:ea typeface="新細明體" panose="02020500000000000000" pitchFamily="18" charset="-120"/>
                          <a:cs typeface="Times New Roman" panose="02020603050405020304" pitchFamily="18" charset="0"/>
                        </a:rPr>
                        <a:t>1)</a:t>
                      </a:r>
                      <a:r>
                        <a:rPr lang="en-US" sz="1400" kern="100" dirty="0">
                          <a:solidFill>
                            <a:srgbClr val="000000"/>
                          </a:solidFill>
                          <a:effectLst/>
                          <a:latin typeface="新細明體" panose="02020500000000000000" pitchFamily="18" charset="-120"/>
                          <a:ea typeface="新細明體" panose="02020500000000000000" pitchFamily="18" charset="-120"/>
                          <a:cs typeface="Times New Roman" panose="02020603050405020304" pitchFamily="18" charset="0"/>
                        </a:rPr>
                        <a:t> </a:t>
                      </a:r>
                      <a:r>
                        <a:rPr lang="zh-TW" sz="1400" kern="100" dirty="0">
                          <a:solidFill>
                            <a:srgbClr val="000000"/>
                          </a:solidFill>
                          <a:effectLst/>
                          <a:latin typeface="Calibri" panose="020F0502020204030204" pitchFamily="34" charset="0"/>
                          <a:ea typeface="新細明體" panose="02020500000000000000" pitchFamily="18"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：前已授權項目</a:t>
                      </a:r>
                      <a:r>
                        <a:rPr lang="zh-TW" sz="1400" kern="100" dirty="0" smtClean="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en-US" sz="1400" kern="100" dirty="0" smtClean="0">
                          <a:solidFill>
                            <a:srgbClr val="000000"/>
                          </a:solidFill>
                          <a:effectLst/>
                          <a:latin typeface="標楷體" panose="03000509000000000000" pitchFamily="65" charset="-120"/>
                          <a:ea typeface="新細明體" panose="02020500000000000000" pitchFamily="18" charset="-120"/>
                          <a:cs typeface="Times New Roman" panose="02020603050405020304" pitchFamily="18" charset="0"/>
                        </a:rPr>
                        <a:t>(</a:t>
                      </a:r>
                      <a:r>
                        <a:rPr lang="en-US" sz="1400" kern="100" dirty="0">
                          <a:solidFill>
                            <a:srgbClr val="000000"/>
                          </a:solidFill>
                          <a:effectLst/>
                          <a:latin typeface="標楷體" panose="03000509000000000000" pitchFamily="65" charset="-120"/>
                          <a:ea typeface="新細明體" panose="02020500000000000000" pitchFamily="18" charset="-120"/>
                          <a:cs typeface="Times New Roman" panose="02020603050405020304" pitchFamily="18" charset="0"/>
                        </a:rPr>
                        <a:t>2) </a:t>
                      </a:r>
                      <a:r>
                        <a:rPr lang="zh-TW" sz="1400" kern="100" dirty="0">
                          <a:solidFill>
                            <a:srgbClr val="FF0000"/>
                          </a:solidFill>
                          <a:effectLst/>
                          <a:latin typeface="Calibri" panose="020F0502020204030204" pitchFamily="34" charset="0"/>
                          <a:ea typeface="新細明體" panose="02020500000000000000" pitchFamily="18" charset="-120"/>
                          <a:cs typeface="Times New Roman" panose="02020603050405020304" pitchFamily="18" charset="0"/>
                        </a:rPr>
                        <a:t>★</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r>
                        <a:rPr lang="en-US"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108</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年</a:t>
                      </a:r>
                      <a:r>
                        <a:rPr lang="en-US"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8</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月</a:t>
                      </a:r>
                      <a:r>
                        <a:rPr lang="en-US"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1</a:t>
                      </a:r>
                      <a:r>
                        <a:rPr lang="zh-TW" sz="1400" kern="100" dirty="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日起擴大授權</a:t>
                      </a:r>
                      <a:r>
                        <a:rPr lang="zh-TW" sz="1400" kern="10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項目</a:t>
                      </a:r>
                      <a:r>
                        <a:rPr lang="zh-TW" sz="1400" kern="100" smtClean="0">
                          <a:solidFill>
                            <a:srgbClr val="000000"/>
                          </a:solidFill>
                          <a:effectLst/>
                          <a:latin typeface="Calibri" panose="020F0502020204030204" pitchFamily="34" charset="0"/>
                          <a:ea typeface="標楷體" panose="03000509000000000000" pitchFamily="65" charset="-120"/>
                          <a:cs typeface="Times New Roman" panose="02020603050405020304" pitchFamily="18" charset="0"/>
                        </a:rPr>
                        <a:t>。</a:t>
                      </a:r>
                      <a:endParaRPr lang="zh-TW" sz="1200" kern="100" dirty="0">
                        <a:effectLst/>
                        <a:latin typeface="Calibri" panose="020F0502020204030204" pitchFamily="34" charset="0"/>
                        <a:ea typeface="新細明體" panose="02020500000000000000" pitchFamily="18" charset="-120"/>
                        <a:cs typeface="Times New Roman" panose="02020603050405020304" pitchFamily="18" charset="0"/>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2238885189"/>
                  </a:ext>
                </a:extLst>
              </a:tr>
            </a:tbl>
          </a:graphicData>
        </a:graphic>
      </p:graphicFrame>
    </p:spTree>
    <p:extLst>
      <p:ext uri="{BB962C8B-B14F-4D97-AF65-F5344CB8AC3E}">
        <p14:creationId xmlns:p14="http://schemas.microsoft.com/office/powerpoint/2010/main" val="126313125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86388" y="2791485"/>
            <a:ext cx="8596668" cy="1320800"/>
          </a:xfrm>
          <a:ln>
            <a:miter lim="800000"/>
            <a:headEnd/>
            <a:tailEnd/>
          </a:ln>
          <a:extLst/>
        </p:spPr>
        <p:txBody>
          <a:bodyPr rtlCol="0"/>
          <a:lstStyle/>
          <a:p>
            <a:pPr algn="ctr" eaLnBrk="1" fontAlgn="auto" hangingPunct="1">
              <a:spcAft>
                <a:spcPts val="0"/>
              </a:spcAft>
              <a:defRPr/>
            </a:pPr>
            <a:r>
              <a:rPr lang="zh-TW" altLang="en-US" sz="4800" dirty="0" smtClean="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教師待遇條例</a:t>
            </a:r>
            <a:endParaRPr lang="zh-TW" altLang="en-US" sz="4800" dirty="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endParaRPr>
          </a:p>
        </p:txBody>
      </p:sp>
      <p:sp>
        <p:nvSpPr>
          <p:cNvPr id="3" name="投影片編號版面配置區 2"/>
          <p:cNvSpPr>
            <a:spLocks noGrp="1"/>
          </p:cNvSpPr>
          <p:nvPr>
            <p:ph type="sldNum" sz="quarter" idx="12"/>
          </p:nvPr>
        </p:nvSpPr>
        <p:spPr/>
        <p:txBody>
          <a:bodyPr/>
          <a:lstStyle/>
          <a:p>
            <a:pPr>
              <a:defRPr/>
            </a:pPr>
            <a:fld id="{C6D26DF8-34FC-48D3-8582-EB3C15463264}" type="slidenum">
              <a:rPr lang="en-US" smtClean="0"/>
              <a:pPr>
                <a:defRPr/>
              </a:pPr>
              <a:t>13</a:t>
            </a:fld>
            <a:endParaRPr lang="en-US"/>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a:t>
            </a:r>
            <a:r>
              <a:rPr lang="en-US" altLang="zh-TW" b="1" dirty="0" smtClean="0">
                <a:latin typeface="新細明體" panose="02020500000000000000" pitchFamily="18" charset="-120"/>
                <a:ea typeface="新細明體" panose="02020500000000000000" pitchFamily="18" charset="-120"/>
              </a:rPr>
              <a:t>(</a:t>
            </a:r>
            <a:r>
              <a:rPr lang="zh-TW" altLang="en-US" b="1" dirty="0" smtClean="0">
                <a:latin typeface="新細明體" panose="02020500000000000000" pitchFamily="18" charset="-120"/>
                <a:ea typeface="新細明體" panose="02020500000000000000" pitchFamily="18" charset="-120"/>
              </a:rPr>
              <a:t>條文架構</a:t>
            </a:r>
            <a:r>
              <a:rPr lang="en-US" altLang="zh-TW" b="1" dirty="0" smtClean="0">
                <a:latin typeface="新細明體" panose="02020500000000000000" pitchFamily="18" charset="-120"/>
                <a:ea typeface="新細明體" panose="02020500000000000000" pitchFamily="18" charset="-120"/>
              </a:rPr>
              <a:t>)</a:t>
            </a:r>
            <a:endParaRPr lang="zh-TW" altLang="en-US" b="1" dirty="0" smtClean="0">
              <a:latin typeface="新細明體" panose="02020500000000000000" pitchFamily="18" charset="-120"/>
              <a:ea typeface="新細明體" panose="02020500000000000000" pitchFamily="18" charset="-120"/>
            </a:endParaRPr>
          </a:p>
        </p:txBody>
      </p:sp>
      <p:sp>
        <p:nvSpPr>
          <p:cNvPr id="10243" name="內容版面配置區 2"/>
          <p:cNvSpPr>
            <a:spLocks noGrp="1"/>
          </p:cNvSpPr>
          <p:nvPr>
            <p:ph idx="1"/>
          </p:nvPr>
        </p:nvSpPr>
        <p:spPr>
          <a:xfrm>
            <a:off x="677863" y="1785938"/>
            <a:ext cx="9318991" cy="4391025"/>
          </a:xfrm>
        </p:spPr>
        <p:txBody>
          <a:bodyPr/>
          <a:lstStyle/>
          <a:p>
            <a:pPr eaLnBrk="1" hangingPunct="1"/>
            <a:r>
              <a:rPr lang="zh-TW" altLang="en-US" sz="3300" dirty="0" smtClean="0">
                <a:solidFill>
                  <a:schemeClr val="accent1"/>
                </a:solidFill>
                <a:latin typeface="新細明體" panose="02020500000000000000" pitchFamily="18" charset="-120"/>
                <a:ea typeface="新細明體" panose="02020500000000000000" pitchFamily="18" charset="-120"/>
              </a:rPr>
              <a:t>第 </a:t>
            </a:r>
            <a:r>
              <a:rPr lang="en-US" altLang="zh-TW" sz="3300" dirty="0" smtClean="0">
                <a:solidFill>
                  <a:schemeClr val="accent1"/>
                </a:solidFill>
                <a:latin typeface="新細明體" panose="02020500000000000000" pitchFamily="18" charset="-120"/>
                <a:ea typeface="新細明體" panose="02020500000000000000" pitchFamily="18" charset="-120"/>
              </a:rPr>
              <a:t>4 </a:t>
            </a:r>
            <a:r>
              <a:rPr lang="zh-TW" altLang="en-US" sz="3300" dirty="0" smtClean="0">
                <a:solidFill>
                  <a:schemeClr val="accent1"/>
                </a:solidFill>
                <a:latin typeface="新細明體" panose="02020500000000000000" pitchFamily="18" charset="-120"/>
                <a:ea typeface="新細明體" panose="02020500000000000000" pitchFamily="18" charset="-120"/>
              </a:rPr>
              <a:t>條 </a:t>
            </a:r>
            <a:r>
              <a:rPr lang="en-US" altLang="zh-TW" sz="3300" dirty="0" smtClean="0">
                <a:solidFill>
                  <a:schemeClr val="accent1"/>
                </a:solidFill>
                <a:latin typeface="新細明體" panose="02020500000000000000" pitchFamily="18" charset="-120"/>
                <a:ea typeface="新細明體" panose="02020500000000000000" pitchFamily="18" charset="-120"/>
              </a:rPr>
              <a:t>	</a:t>
            </a:r>
            <a:r>
              <a:rPr lang="zh-TW" altLang="en-US" sz="3300" dirty="0" smtClean="0">
                <a:solidFill>
                  <a:schemeClr val="accent1"/>
                </a:solidFill>
                <a:latin typeface="新細明體" panose="02020500000000000000" pitchFamily="18" charset="-120"/>
                <a:ea typeface="新細明體" panose="02020500000000000000" pitchFamily="18" charset="-120"/>
              </a:rPr>
              <a:t>本條例用詞之定義</a:t>
            </a:r>
            <a:endParaRPr lang="en-US" altLang="zh-TW" sz="3300" dirty="0" smtClean="0">
              <a:solidFill>
                <a:schemeClr val="accent1"/>
              </a:solidFill>
              <a:latin typeface="新細明體" panose="02020500000000000000" pitchFamily="18" charset="-120"/>
              <a:ea typeface="新細明體" panose="02020500000000000000" pitchFamily="18" charset="-120"/>
            </a:endParaRPr>
          </a:p>
          <a:p>
            <a:pPr eaLnBrk="1" hangingPunct="1"/>
            <a:r>
              <a:rPr lang="zh-TW" altLang="en-US" sz="3300" dirty="0" smtClean="0">
                <a:solidFill>
                  <a:schemeClr val="accent1"/>
                </a:solidFill>
                <a:latin typeface="新細明體" panose="02020500000000000000" pitchFamily="18" charset="-120"/>
                <a:ea typeface="新細明體" panose="02020500000000000000" pitchFamily="18" charset="-120"/>
              </a:rPr>
              <a:t>第 </a:t>
            </a:r>
            <a:r>
              <a:rPr lang="en-US" altLang="zh-TW" sz="3300" dirty="0" smtClean="0">
                <a:solidFill>
                  <a:schemeClr val="accent1"/>
                </a:solidFill>
                <a:latin typeface="新細明體" panose="02020500000000000000" pitchFamily="18" charset="-120"/>
                <a:ea typeface="新細明體" panose="02020500000000000000" pitchFamily="18" charset="-120"/>
              </a:rPr>
              <a:t>7 </a:t>
            </a:r>
            <a:r>
              <a:rPr lang="zh-TW" altLang="en-US" sz="3300" dirty="0" smtClean="0">
                <a:solidFill>
                  <a:schemeClr val="accent1"/>
                </a:solidFill>
                <a:latin typeface="新細明體" panose="02020500000000000000" pitchFamily="18" charset="-120"/>
                <a:ea typeface="新細明體" panose="02020500000000000000" pitchFamily="18" charset="-120"/>
              </a:rPr>
              <a:t>條 </a:t>
            </a:r>
            <a:r>
              <a:rPr lang="en-US" altLang="zh-TW" sz="3300" dirty="0" smtClean="0">
                <a:solidFill>
                  <a:schemeClr val="accent1"/>
                </a:solidFill>
                <a:latin typeface="新細明體" panose="02020500000000000000" pitchFamily="18" charset="-120"/>
                <a:ea typeface="新細明體" panose="02020500000000000000" pitchFamily="18" charset="-120"/>
              </a:rPr>
              <a:t>	</a:t>
            </a:r>
            <a:r>
              <a:rPr lang="zh-TW" altLang="en-US" sz="3300" dirty="0" smtClean="0">
                <a:solidFill>
                  <a:schemeClr val="accent1"/>
                </a:solidFill>
                <a:latin typeface="新細明體" panose="02020500000000000000" pitchFamily="18" charset="-120"/>
                <a:ea typeface="新細明體" panose="02020500000000000000" pitchFamily="18" charset="-120"/>
              </a:rPr>
              <a:t>各級學校教師敘定薪級方式</a:t>
            </a:r>
            <a:endParaRPr lang="en-US" altLang="zh-TW" sz="3300" dirty="0" smtClean="0">
              <a:solidFill>
                <a:schemeClr val="accent1"/>
              </a:solidFill>
              <a:latin typeface="新細明體" panose="02020500000000000000" pitchFamily="18" charset="-120"/>
              <a:ea typeface="新細明體" panose="02020500000000000000" pitchFamily="18" charset="-120"/>
            </a:endParaRPr>
          </a:p>
          <a:p>
            <a:pPr eaLnBrk="1" hangingPunct="1"/>
            <a:r>
              <a:rPr lang="zh-TW" altLang="en-US" sz="3300" dirty="0" smtClean="0">
                <a:solidFill>
                  <a:schemeClr val="accent1"/>
                </a:solidFill>
                <a:latin typeface="新細明體" panose="02020500000000000000" pitchFamily="18" charset="-120"/>
                <a:ea typeface="新細明體" panose="02020500000000000000" pitchFamily="18" charset="-120"/>
              </a:rPr>
              <a:t>第 </a:t>
            </a:r>
            <a:r>
              <a:rPr lang="en-US" altLang="zh-TW" sz="3300" dirty="0" smtClean="0">
                <a:solidFill>
                  <a:schemeClr val="accent1"/>
                </a:solidFill>
                <a:latin typeface="新細明體" panose="02020500000000000000" pitchFamily="18" charset="-120"/>
                <a:ea typeface="新細明體" panose="02020500000000000000" pitchFamily="18" charset="-120"/>
              </a:rPr>
              <a:t>8</a:t>
            </a:r>
            <a:r>
              <a:rPr lang="zh-TW" altLang="en-US" sz="3300" dirty="0" smtClean="0">
                <a:solidFill>
                  <a:schemeClr val="accent1"/>
                </a:solidFill>
                <a:latin typeface="新細明體" panose="02020500000000000000" pitchFamily="18" charset="-120"/>
                <a:ea typeface="新細明體" panose="02020500000000000000" pitchFamily="18" charset="-120"/>
              </a:rPr>
              <a:t> 條</a:t>
            </a:r>
            <a:r>
              <a:rPr lang="en-US" altLang="zh-TW" sz="3300" dirty="0" smtClean="0">
                <a:solidFill>
                  <a:schemeClr val="accent1"/>
                </a:solidFill>
                <a:latin typeface="新細明體" panose="02020500000000000000" pitchFamily="18" charset="-120"/>
                <a:ea typeface="新細明體" panose="02020500000000000000" pitchFamily="18" charset="-120"/>
              </a:rPr>
              <a:t>	</a:t>
            </a:r>
            <a:r>
              <a:rPr lang="zh-TW" altLang="en-US" sz="3300" dirty="0" smtClean="0">
                <a:solidFill>
                  <a:schemeClr val="accent1"/>
                </a:solidFill>
                <a:latin typeface="新細明體" panose="02020500000000000000" pitchFamily="18" charset="-120"/>
                <a:ea typeface="新細明體" panose="02020500000000000000" pitchFamily="18" charset="-120"/>
              </a:rPr>
              <a:t>初任教師薪級起敘</a:t>
            </a:r>
            <a:endParaRPr lang="en-US" altLang="zh-TW" sz="3300" dirty="0" smtClean="0">
              <a:solidFill>
                <a:schemeClr val="accent1"/>
              </a:solidFill>
              <a:latin typeface="新細明體" panose="02020500000000000000" pitchFamily="18" charset="-120"/>
              <a:ea typeface="新細明體" panose="02020500000000000000" pitchFamily="18" charset="-120"/>
            </a:endParaRPr>
          </a:p>
          <a:p>
            <a:pPr eaLnBrk="1" hangingPunct="1"/>
            <a:r>
              <a:rPr lang="zh-TW" altLang="en-US" sz="3300" dirty="0" smtClean="0">
                <a:solidFill>
                  <a:schemeClr val="accent1"/>
                </a:solidFill>
                <a:latin typeface="新細明體" panose="02020500000000000000" pitchFamily="18" charset="-120"/>
                <a:ea typeface="新細明體" panose="02020500000000000000" pitchFamily="18" charset="-120"/>
              </a:rPr>
              <a:t>第 </a:t>
            </a:r>
            <a:r>
              <a:rPr lang="en-US" altLang="zh-TW" sz="3300" dirty="0" smtClean="0">
                <a:solidFill>
                  <a:schemeClr val="accent1"/>
                </a:solidFill>
                <a:latin typeface="新細明體" panose="02020500000000000000" pitchFamily="18" charset="-120"/>
                <a:ea typeface="新細明體" panose="02020500000000000000" pitchFamily="18" charset="-120"/>
              </a:rPr>
              <a:t>9</a:t>
            </a:r>
            <a:r>
              <a:rPr lang="zh-TW" altLang="en-US" sz="3300" dirty="0" smtClean="0">
                <a:solidFill>
                  <a:schemeClr val="accent1"/>
                </a:solidFill>
                <a:latin typeface="新細明體" panose="02020500000000000000" pitchFamily="18" charset="-120"/>
                <a:ea typeface="新細明體" panose="02020500000000000000" pitchFamily="18" charset="-120"/>
              </a:rPr>
              <a:t> 條  </a:t>
            </a:r>
            <a:r>
              <a:rPr lang="en-US" altLang="zh-TW" sz="3300" dirty="0" smtClean="0">
                <a:solidFill>
                  <a:schemeClr val="accent1"/>
                </a:solidFill>
                <a:latin typeface="新細明體" panose="02020500000000000000" pitchFamily="18" charset="-120"/>
                <a:ea typeface="新細明體" panose="02020500000000000000" pitchFamily="18" charset="-120"/>
              </a:rPr>
              <a:t>	</a:t>
            </a:r>
            <a:r>
              <a:rPr lang="zh-TW" altLang="en-US" sz="3300" dirty="0" smtClean="0">
                <a:solidFill>
                  <a:schemeClr val="accent1"/>
                </a:solidFill>
                <a:latin typeface="新細明體" panose="02020500000000000000" pitchFamily="18" charset="-120"/>
                <a:ea typeface="新細明體" panose="02020500000000000000" pitchFamily="18" charset="-120"/>
              </a:rPr>
              <a:t>教師職前年資之採計原則</a:t>
            </a:r>
            <a:endParaRPr lang="en-US" altLang="zh-TW" sz="3300" dirty="0" smtClean="0">
              <a:solidFill>
                <a:schemeClr val="accent1"/>
              </a:solidFill>
              <a:latin typeface="新細明體" panose="02020500000000000000" pitchFamily="18" charset="-120"/>
              <a:ea typeface="新細明體" panose="02020500000000000000" pitchFamily="18" charset="-120"/>
            </a:endParaRPr>
          </a:p>
          <a:p>
            <a:pPr eaLnBrk="1" hangingPunct="1"/>
            <a:r>
              <a:rPr lang="zh-TW" altLang="en-US" sz="3300" dirty="0" smtClean="0">
                <a:solidFill>
                  <a:schemeClr val="accent1"/>
                </a:solidFill>
                <a:latin typeface="新細明體" panose="02020500000000000000" pitchFamily="18" charset="-120"/>
                <a:ea typeface="新細明體" panose="02020500000000000000" pitchFamily="18" charset="-120"/>
              </a:rPr>
              <a:t>第 </a:t>
            </a:r>
            <a:r>
              <a:rPr lang="en-US" altLang="zh-TW" sz="3300" dirty="0" smtClean="0">
                <a:solidFill>
                  <a:schemeClr val="accent1"/>
                </a:solidFill>
                <a:latin typeface="新細明體" panose="02020500000000000000" pitchFamily="18" charset="-120"/>
                <a:ea typeface="新細明體" panose="02020500000000000000" pitchFamily="18" charset="-120"/>
              </a:rPr>
              <a:t>10</a:t>
            </a:r>
            <a:r>
              <a:rPr lang="zh-TW" altLang="en-US" sz="3300" dirty="0" smtClean="0">
                <a:solidFill>
                  <a:schemeClr val="accent1"/>
                </a:solidFill>
                <a:latin typeface="新細明體" panose="02020500000000000000" pitchFamily="18" charset="-120"/>
                <a:ea typeface="新細明體" panose="02020500000000000000" pitchFamily="18" charset="-120"/>
              </a:rPr>
              <a:t> 條</a:t>
            </a:r>
            <a:r>
              <a:rPr lang="en-US" altLang="zh-TW" sz="3300" dirty="0" smtClean="0">
                <a:solidFill>
                  <a:schemeClr val="accent1"/>
                </a:solidFill>
                <a:latin typeface="新細明體" panose="02020500000000000000" pitchFamily="18" charset="-120"/>
                <a:ea typeface="新細明體" panose="02020500000000000000" pitchFamily="18" charset="-120"/>
              </a:rPr>
              <a:t>	  </a:t>
            </a:r>
            <a:r>
              <a:rPr lang="zh-TW" altLang="en-US" sz="3300" dirty="0" smtClean="0">
                <a:solidFill>
                  <a:schemeClr val="accent1"/>
                </a:solidFill>
                <a:latin typeface="新細明體" panose="02020500000000000000" pitchFamily="18" charset="-120"/>
                <a:ea typeface="新細明體" panose="02020500000000000000" pitchFamily="18" charset="-120"/>
              </a:rPr>
              <a:t>中小學教師取得較高學歷得辦理改敘</a:t>
            </a:r>
            <a:endParaRPr lang="en-US" altLang="zh-TW" sz="3300" dirty="0" smtClean="0">
              <a:solidFill>
                <a:schemeClr val="accent1"/>
              </a:solidFill>
              <a:latin typeface="新細明體" panose="02020500000000000000" pitchFamily="18" charset="-120"/>
              <a:ea typeface="新細明體" panose="02020500000000000000" pitchFamily="18" charset="-120"/>
            </a:endParaRPr>
          </a:p>
          <a:p>
            <a:pPr eaLnBrk="1" hangingPunct="1"/>
            <a:r>
              <a:rPr lang="zh-TW" altLang="en-US" sz="3300" dirty="0" smtClean="0">
                <a:solidFill>
                  <a:schemeClr val="accent1"/>
                </a:solidFill>
                <a:latin typeface="新細明體" panose="02020500000000000000" pitchFamily="18" charset="-120"/>
                <a:ea typeface="新細明體" panose="02020500000000000000" pitchFamily="18" charset="-120"/>
              </a:rPr>
              <a:t>第 </a:t>
            </a:r>
            <a:r>
              <a:rPr lang="en-US" altLang="zh-TW" sz="3300" dirty="0" smtClean="0">
                <a:solidFill>
                  <a:schemeClr val="accent1"/>
                </a:solidFill>
                <a:latin typeface="新細明體" panose="02020500000000000000" pitchFamily="18" charset="-120"/>
                <a:ea typeface="新細明體" panose="02020500000000000000" pitchFamily="18" charset="-120"/>
              </a:rPr>
              <a:t>11</a:t>
            </a:r>
            <a:r>
              <a:rPr lang="zh-TW" altLang="en-US" sz="3300" dirty="0" smtClean="0">
                <a:solidFill>
                  <a:schemeClr val="accent1"/>
                </a:solidFill>
                <a:latin typeface="新細明體" panose="02020500000000000000" pitchFamily="18" charset="-120"/>
                <a:ea typeface="新細明體" panose="02020500000000000000" pitchFamily="18" charset="-120"/>
              </a:rPr>
              <a:t> 條</a:t>
            </a:r>
            <a:r>
              <a:rPr lang="en-US" altLang="zh-TW" sz="3300" dirty="0" smtClean="0">
                <a:solidFill>
                  <a:schemeClr val="accent1"/>
                </a:solidFill>
                <a:latin typeface="新細明體" panose="02020500000000000000" pitchFamily="18" charset="-120"/>
                <a:ea typeface="新細明體" panose="02020500000000000000" pitchFamily="18" charset="-120"/>
              </a:rPr>
              <a:t>	  </a:t>
            </a:r>
            <a:r>
              <a:rPr lang="zh-TW" altLang="en-US" sz="3300" dirty="0" smtClean="0">
                <a:solidFill>
                  <a:schemeClr val="accent1"/>
                </a:solidFill>
                <a:latin typeface="新細明體" panose="02020500000000000000" pitchFamily="18" charset="-120"/>
                <a:ea typeface="新細明體" panose="02020500000000000000" pitchFamily="18" charset="-120"/>
              </a:rPr>
              <a:t>教師轉任其他學校教師之敘薪方式</a:t>
            </a:r>
            <a:endParaRPr lang="en-US" altLang="zh-TW" sz="3300" dirty="0" smtClean="0">
              <a:solidFill>
                <a:schemeClr val="accent1"/>
              </a:solidFill>
              <a:latin typeface="新細明體" panose="02020500000000000000" pitchFamily="18" charset="-120"/>
              <a:ea typeface="新細明體" panose="02020500000000000000" pitchFamily="18" charset="-120"/>
            </a:endParaRPr>
          </a:p>
          <a:p>
            <a:pPr eaLnBrk="1" hangingPunct="1"/>
            <a:endParaRPr lang="en-US" altLang="zh-TW" sz="2400" dirty="0" smtClean="0"/>
          </a:p>
        </p:txBody>
      </p:sp>
      <p:sp>
        <p:nvSpPr>
          <p:cNvPr id="2" name="投影片編號版面配置區 1"/>
          <p:cNvSpPr>
            <a:spLocks noGrp="1"/>
          </p:cNvSpPr>
          <p:nvPr>
            <p:ph type="sldNum" sz="quarter" idx="12"/>
          </p:nvPr>
        </p:nvSpPr>
        <p:spPr/>
        <p:txBody>
          <a:bodyPr/>
          <a:lstStyle/>
          <a:p>
            <a:pPr>
              <a:defRPr/>
            </a:pPr>
            <a:fld id="{ACD15C96-3552-4259-8B19-1C71F4AEEA87}" type="slidenum">
              <a:rPr lang="en-US" smtClean="0"/>
              <a:pPr>
                <a:defRPr/>
              </a:pPr>
              <a:t>14</a:t>
            </a:fld>
            <a:endParaRPr lang="en-US"/>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677863" y="1649413"/>
            <a:ext cx="8596312" cy="4392612"/>
          </a:xfrm>
        </p:spPr>
        <p:txBody>
          <a:bodyPr rtlCol="0">
            <a:noAutofit/>
          </a:bodyPr>
          <a:lstStyle/>
          <a:p>
            <a:pPr eaLnBrk="1" fontAlgn="auto" hangingPunct="1">
              <a:spcAft>
                <a:spcPts val="0"/>
              </a:spcAft>
              <a:buFont typeface="Wingdings 3" charset="2"/>
              <a:buChar char=""/>
              <a:defRPr/>
            </a:pPr>
            <a:r>
              <a:rPr lang="zh-TW" altLang="en-US" sz="2700" dirty="0">
                <a:solidFill>
                  <a:schemeClr val="tx1"/>
                </a:solidFill>
                <a:latin typeface="新細明體" panose="02020500000000000000" pitchFamily="18" charset="-120"/>
                <a:ea typeface="新細明體" panose="02020500000000000000" pitchFamily="18" charset="-120"/>
              </a:rPr>
              <a:t>第 </a:t>
            </a:r>
            <a:r>
              <a:rPr lang="en-US" altLang="zh-TW" sz="2700" dirty="0">
                <a:solidFill>
                  <a:schemeClr val="tx1"/>
                </a:solidFill>
                <a:latin typeface="新細明體" panose="02020500000000000000" pitchFamily="18" charset="-120"/>
                <a:ea typeface="新細明體" panose="02020500000000000000" pitchFamily="18" charset="-120"/>
              </a:rPr>
              <a:t>4 </a:t>
            </a:r>
            <a:r>
              <a:rPr lang="zh-TW" altLang="en-US" sz="2700" dirty="0">
                <a:solidFill>
                  <a:schemeClr val="tx1"/>
                </a:solidFill>
                <a:latin typeface="新細明體" panose="02020500000000000000" pitchFamily="18" charset="-120"/>
                <a:ea typeface="新細明體" panose="02020500000000000000" pitchFamily="18" charset="-120"/>
              </a:rPr>
              <a:t>條 </a:t>
            </a:r>
            <a:endParaRPr lang="en-US" altLang="zh-TW" sz="2700" dirty="0" smtClean="0">
              <a:solidFill>
                <a:schemeClr val="tx1"/>
              </a:solidFill>
              <a:latin typeface="新細明體" panose="02020500000000000000" pitchFamily="18" charset="-120"/>
              <a:ea typeface="新細明體" panose="02020500000000000000" pitchFamily="18" charset="-120"/>
            </a:endParaRPr>
          </a:p>
          <a:p>
            <a:pPr marL="361950" indent="0" eaLnBrk="1" fontAlgn="auto" hangingPunct="1">
              <a:spcAft>
                <a:spcPts val="0"/>
              </a:spcAft>
              <a:buFont typeface="Wingdings 3" charset="2"/>
              <a:buNone/>
              <a:defRPr/>
            </a:pPr>
            <a:r>
              <a:rPr lang="zh-TW" altLang="en-US" sz="2700" dirty="0" smtClean="0">
                <a:solidFill>
                  <a:schemeClr val="tx1"/>
                </a:solidFill>
                <a:latin typeface="新細明體" panose="02020500000000000000" pitchFamily="18" charset="-120"/>
                <a:ea typeface="新細明體" panose="02020500000000000000" pitchFamily="18" charset="-120"/>
              </a:rPr>
              <a:t>本條例</a:t>
            </a:r>
            <a:r>
              <a:rPr lang="zh-TW" altLang="en-US" sz="2700" dirty="0">
                <a:solidFill>
                  <a:schemeClr val="tx1"/>
                </a:solidFill>
                <a:latin typeface="新細明體" panose="02020500000000000000" pitchFamily="18" charset="-120"/>
                <a:ea typeface="新細明體" panose="02020500000000000000" pitchFamily="18" charset="-120"/>
              </a:rPr>
              <a:t>用詞，定義如下</a:t>
            </a:r>
            <a:r>
              <a:rPr lang="zh-TW" altLang="en-US" sz="2700" dirty="0" smtClean="0">
                <a:solidFill>
                  <a:schemeClr val="tx1"/>
                </a:solidFill>
                <a:latin typeface="新細明體" panose="02020500000000000000" pitchFamily="18" charset="-120"/>
                <a:ea typeface="新細明體" panose="02020500000000000000" pitchFamily="18" charset="-120"/>
              </a:rPr>
              <a:t>：</a:t>
            </a:r>
            <a:endParaRPr lang="en-US" altLang="zh-TW" sz="2700" dirty="0" smtClean="0">
              <a:solidFill>
                <a:schemeClr val="tx1"/>
              </a:solidFill>
              <a:latin typeface="新細明體" panose="02020500000000000000" pitchFamily="18" charset="-120"/>
              <a:ea typeface="新細明體" panose="02020500000000000000" pitchFamily="18" charset="-120"/>
            </a:endParaRPr>
          </a:p>
          <a:p>
            <a:pPr marL="361950" indent="0" eaLnBrk="1" fontAlgn="auto" hangingPunct="1">
              <a:spcAft>
                <a:spcPts val="0"/>
              </a:spcAft>
              <a:buFont typeface="Wingdings 3" charset="2"/>
              <a:buNone/>
              <a:defRPr/>
            </a:pPr>
            <a:r>
              <a:rPr lang="zh-TW" altLang="en-US" sz="2700" dirty="0" smtClean="0">
                <a:solidFill>
                  <a:schemeClr val="tx1"/>
                </a:solidFill>
                <a:latin typeface="新細明體" panose="02020500000000000000" pitchFamily="18" charset="-120"/>
                <a:ea typeface="新細明體" panose="02020500000000000000" pitchFamily="18" charset="-120"/>
              </a:rPr>
              <a:t>一</a:t>
            </a:r>
            <a:r>
              <a:rPr lang="zh-TW" altLang="en-US" sz="2700" dirty="0">
                <a:solidFill>
                  <a:schemeClr val="tx1"/>
                </a:solidFill>
                <a:latin typeface="新細明體" panose="02020500000000000000" pitchFamily="18" charset="-120"/>
                <a:ea typeface="新細明體" panose="02020500000000000000" pitchFamily="18" charset="-120"/>
              </a:rPr>
              <a:t>、本薪：指教師應領取之基本給與</a:t>
            </a:r>
            <a:r>
              <a:rPr lang="zh-TW" altLang="en-US" sz="2700" dirty="0" smtClean="0">
                <a:solidFill>
                  <a:schemeClr val="tx1"/>
                </a:solidFill>
                <a:latin typeface="新細明體" panose="02020500000000000000" pitchFamily="18" charset="-120"/>
                <a:ea typeface="新細明體" panose="02020500000000000000" pitchFamily="18" charset="-120"/>
              </a:rPr>
              <a:t>。</a:t>
            </a:r>
            <a:endParaRPr lang="en-US" altLang="zh-TW" sz="2700" dirty="0" smtClean="0">
              <a:solidFill>
                <a:schemeClr val="tx1"/>
              </a:solidFill>
              <a:latin typeface="新細明體" panose="02020500000000000000" pitchFamily="18" charset="-120"/>
              <a:ea typeface="新細明體" panose="02020500000000000000" pitchFamily="18" charset="-120"/>
            </a:endParaRPr>
          </a:p>
          <a:p>
            <a:pPr marL="361950" indent="0" eaLnBrk="1" fontAlgn="auto" hangingPunct="1">
              <a:spcAft>
                <a:spcPts val="0"/>
              </a:spcAft>
              <a:buFont typeface="Wingdings 3" charset="2"/>
              <a:buNone/>
              <a:defRPr/>
            </a:pPr>
            <a:r>
              <a:rPr lang="zh-TW" altLang="en-US" sz="2700" dirty="0" smtClean="0">
                <a:solidFill>
                  <a:schemeClr val="tx1"/>
                </a:solidFill>
                <a:latin typeface="新細明體" panose="02020500000000000000" pitchFamily="18" charset="-120"/>
                <a:ea typeface="新細明體" panose="02020500000000000000" pitchFamily="18" charset="-120"/>
              </a:rPr>
              <a:t>二</a:t>
            </a:r>
            <a:r>
              <a:rPr lang="zh-TW" altLang="en-US" sz="2700" dirty="0">
                <a:solidFill>
                  <a:schemeClr val="tx1"/>
                </a:solidFill>
                <a:latin typeface="新細明體" panose="02020500000000000000" pitchFamily="18" charset="-120"/>
                <a:ea typeface="新細明體" panose="02020500000000000000" pitchFamily="18" charset="-120"/>
              </a:rPr>
              <a:t>、年功薪：指高於本薪最高薪級之給與。 </a:t>
            </a:r>
            <a:endParaRPr lang="en-US" altLang="zh-TW" sz="2700" dirty="0" smtClean="0">
              <a:solidFill>
                <a:schemeClr val="tx1"/>
              </a:solidFill>
              <a:latin typeface="新細明體" panose="02020500000000000000" pitchFamily="18" charset="-120"/>
              <a:ea typeface="新細明體" panose="02020500000000000000" pitchFamily="18" charset="-120"/>
            </a:endParaRPr>
          </a:p>
          <a:p>
            <a:pPr marL="361950" indent="0" eaLnBrk="1" fontAlgn="auto" hangingPunct="1">
              <a:spcAft>
                <a:spcPts val="0"/>
              </a:spcAft>
              <a:buFont typeface="Wingdings 3" charset="2"/>
              <a:buNone/>
              <a:defRPr/>
            </a:pPr>
            <a:r>
              <a:rPr lang="zh-TW" altLang="en-US" sz="2700" dirty="0" smtClean="0">
                <a:solidFill>
                  <a:schemeClr val="tx1"/>
                </a:solidFill>
                <a:latin typeface="新細明體" panose="02020500000000000000" pitchFamily="18" charset="-120"/>
                <a:ea typeface="新細明體" panose="02020500000000000000" pitchFamily="18" charset="-120"/>
              </a:rPr>
              <a:t>三</a:t>
            </a:r>
            <a:r>
              <a:rPr lang="zh-TW" altLang="en-US" sz="2700" dirty="0">
                <a:solidFill>
                  <a:schemeClr val="tx1"/>
                </a:solidFill>
                <a:latin typeface="新細明體" panose="02020500000000000000" pitchFamily="18" charset="-120"/>
                <a:ea typeface="新細明體" panose="02020500000000000000" pitchFamily="18" charset="-120"/>
              </a:rPr>
              <a:t>、薪級：指本薪（年功薪）所分之級次。 </a:t>
            </a:r>
            <a:r>
              <a:rPr lang="zh-TW" altLang="en-US" sz="2200" dirty="0" smtClean="0">
                <a:solidFill>
                  <a:schemeClr val="tx1"/>
                </a:solidFill>
                <a:latin typeface="新細明體" panose="02020500000000000000" pitchFamily="18" charset="-120"/>
                <a:ea typeface="新細明體" panose="02020500000000000000" pitchFamily="18" charset="-120"/>
                <a:hlinkClick r:id="rId2" action="ppaction://hlinkfile"/>
              </a:rPr>
              <a:t>教師</a:t>
            </a:r>
            <a:r>
              <a:rPr lang="zh-TW" altLang="en-US" sz="2200" dirty="0">
                <a:solidFill>
                  <a:schemeClr val="tx1"/>
                </a:solidFill>
                <a:latin typeface="新細明體" panose="02020500000000000000" pitchFamily="18" charset="-120"/>
                <a:ea typeface="新細明體" panose="02020500000000000000" pitchFamily="18" charset="-120"/>
                <a:hlinkClick r:id="rId2" action="ppaction://hlinkfile"/>
              </a:rPr>
              <a:t>薪級</a:t>
            </a:r>
            <a:r>
              <a:rPr lang="zh-TW" altLang="en-US" sz="2200" dirty="0" smtClean="0">
                <a:solidFill>
                  <a:schemeClr val="tx1"/>
                </a:solidFill>
                <a:latin typeface="新細明體" panose="02020500000000000000" pitchFamily="18" charset="-120"/>
                <a:ea typeface="新細明體" panose="02020500000000000000" pitchFamily="18" charset="-120"/>
                <a:hlinkClick r:id="rId2" action="ppaction://hlinkfile"/>
              </a:rPr>
              <a:t>表</a:t>
            </a:r>
            <a:endParaRPr lang="en-US" altLang="zh-TW" sz="2200" dirty="0" smtClean="0">
              <a:solidFill>
                <a:schemeClr val="tx1"/>
              </a:solidFill>
              <a:latin typeface="新細明體" panose="02020500000000000000" pitchFamily="18" charset="-120"/>
              <a:ea typeface="新細明體" panose="02020500000000000000" pitchFamily="18" charset="-120"/>
            </a:endParaRPr>
          </a:p>
          <a:p>
            <a:pPr marL="361950" indent="0" eaLnBrk="1" fontAlgn="auto" hangingPunct="1">
              <a:spcAft>
                <a:spcPts val="0"/>
              </a:spcAft>
              <a:buFont typeface="Wingdings 3" charset="2"/>
              <a:buNone/>
              <a:defRPr/>
            </a:pPr>
            <a:r>
              <a:rPr lang="zh-TW" altLang="en-US" sz="2700" dirty="0" smtClean="0">
                <a:solidFill>
                  <a:schemeClr val="tx1"/>
                </a:solidFill>
                <a:latin typeface="新細明體" panose="02020500000000000000" pitchFamily="18" charset="-120"/>
                <a:ea typeface="新細明體" panose="02020500000000000000" pitchFamily="18" charset="-120"/>
              </a:rPr>
              <a:t>四</a:t>
            </a:r>
            <a:r>
              <a:rPr lang="zh-TW" altLang="en-US" sz="2700" dirty="0">
                <a:solidFill>
                  <a:schemeClr val="tx1"/>
                </a:solidFill>
                <a:latin typeface="新細明體" panose="02020500000000000000" pitchFamily="18" charset="-120"/>
                <a:ea typeface="新細明體" panose="02020500000000000000" pitchFamily="18" charset="-120"/>
              </a:rPr>
              <a:t>、薪點：指本薪（年功薪）對照薪額之基數。 </a:t>
            </a:r>
            <a:endParaRPr lang="en-US" altLang="zh-TW" sz="2700" dirty="0" smtClean="0">
              <a:solidFill>
                <a:schemeClr val="tx1"/>
              </a:solidFill>
              <a:latin typeface="新細明體" panose="02020500000000000000" pitchFamily="18" charset="-120"/>
              <a:ea typeface="新細明體" panose="02020500000000000000" pitchFamily="18" charset="-120"/>
            </a:endParaRPr>
          </a:p>
          <a:p>
            <a:pPr marL="361950" indent="0" eaLnBrk="1" fontAlgn="auto" hangingPunct="1">
              <a:spcAft>
                <a:spcPts val="0"/>
              </a:spcAft>
              <a:buFont typeface="Wingdings 3" charset="2"/>
              <a:buNone/>
              <a:defRPr/>
            </a:pPr>
            <a:r>
              <a:rPr lang="en-US" altLang="zh-TW" sz="2700" dirty="0">
                <a:solidFill>
                  <a:schemeClr val="tx1"/>
                </a:solidFill>
                <a:latin typeface="新細明體" panose="02020500000000000000" pitchFamily="18" charset="-120"/>
                <a:ea typeface="新細明體" panose="02020500000000000000" pitchFamily="18" charset="-120"/>
              </a:rPr>
              <a:t>…</a:t>
            </a:r>
            <a:endParaRPr lang="en-US" altLang="zh-TW" sz="2700" dirty="0" smtClean="0">
              <a:solidFill>
                <a:schemeClr val="tx1"/>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60C1B552-3BC3-4FB3-B6DD-2E088E61477B}" type="slidenum">
              <a:rPr lang="en-US" smtClean="0"/>
              <a:pPr>
                <a:defRPr/>
              </a:pPr>
              <a:t>15</a:t>
            </a:fld>
            <a:endParaRPr lang="en-US"/>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677863" y="1649413"/>
            <a:ext cx="8596312" cy="4392612"/>
          </a:xfrm>
        </p:spPr>
        <p:txBody>
          <a:bodyPr rtlCol="0">
            <a:normAutofit/>
          </a:bodyPr>
          <a:lstStyle/>
          <a:p>
            <a:pPr eaLnBrk="1" fontAlgn="auto" hangingPunct="1">
              <a:spcAft>
                <a:spcPts val="0"/>
              </a:spcAft>
              <a:buFont typeface="Wingdings 3" charset="2"/>
              <a:buChar char=""/>
              <a:defRPr/>
            </a:pPr>
            <a:r>
              <a:rPr lang="zh-TW" altLang="en-US" sz="2400" dirty="0" smtClean="0">
                <a:solidFill>
                  <a:schemeClr val="tx1"/>
                </a:solidFill>
                <a:latin typeface="新細明體" panose="02020500000000000000" pitchFamily="18" charset="-120"/>
                <a:ea typeface="新細明體" panose="02020500000000000000" pitchFamily="18" charset="-120"/>
              </a:rPr>
              <a:t>第 </a:t>
            </a:r>
            <a:r>
              <a:rPr lang="en-US" altLang="zh-TW" sz="2400" dirty="0">
                <a:solidFill>
                  <a:schemeClr val="tx1"/>
                </a:solidFill>
                <a:latin typeface="新細明體" panose="02020500000000000000" pitchFamily="18" charset="-120"/>
                <a:ea typeface="新細明體" panose="02020500000000000000" pitchFamily="18" charset="-120"/>
              </a:rPr>
              <a:t>7 </a:t>
            </a:r>
            <a:r>
              <a:rPr lang="zh-TW" altLang="en-US" sz="2400" dirty="0" smtClean="0">
                <a:solidFill>
                  <a:schemeClr val="tx1"/>
                </a:solidFill>
                <a:latin typeface="新細明體" panose="02020500000000000000" pitchFamily="18" charset="-120"/>
                <a:ea typeface="新細明體" panose="02020500000000000000" pitchFamily="18" charset="-120"/>
              </a:rPr>
              <a:t>條</a:t>
            </a:r>
            <a:endParaRPr lang="en-US" altLang="zh-TW" sz="2400" dirty="0" smtClean="0">
              <a:solidFill>
                <a:schemeClr val="tx1"/>
              </a:solidFill>
              <a:latin typeface="新細明體" panose="02020500000000000000" pitchFamily="18" charset="-120"/>
              <a:ea typeface="新細明體" panose="02020500000000000000" pitchFamily="18" charset="-120"/>
            </a:endParaRPr>
          </a:p>
          <a:p>
            <a:pPr marL="1524000" indent="-1344613" eaLnBrk="1" fontAlgn="auto" hangingPunct="1">
              <a:spcBef>
                <a:spcPts val="0"/>
              </a:spcBef>
              <a:spcAft>
                <a:spcPts val="1200"/>
              </a:spcAft>
              <a:buFont typeface="Wingdings 3" charset="2"/>
              <a:buNone/>
              <a:defRPr/>
            </a:pPr>
            <a:r>
              <a:rPr lang="zh-TW" altLang="en-US" sz="2400" dirty="0">
                <a:solidFill>
                  <a:schemeClr val="tx1"/>
                </a:solidFill>
                <a:latin typeface="新細明體" panose="02020500000000000000" pitchFamily="18" charset="-120"/>
                <a:ea typeface="新細明體" panose="02020500000000000000" pitchFamily="18" charset="-120"/>
              </a:rPr>
              <a:t>（第</a:t>
            </a:r>
            <a:r>
              <a:rPr lang="en-US" altLang="zh-TW" sz="2400" dirty="0">
                <a:solidFill>
                  <a:schemeClr val="tx1"/>
                </a:solidFill>
                <a:latin typeface="新細明體" panose="02020500000000000000" pitchFamily="18" charset="-120"/>
                <a:ea typeface="新細明體" panose="02020500000000000000" pitchFamily="18" charset="-120"/>
              </a:rPr>
              <a:t>1</a:t>
            </a:r>
            <a:r>
              <a:rPr lang="zh-TW" altLang="en-US" sz="2400" dirty="0">
                <a:solidFill>
                  <a:schemeClr val="tx1"/>
                </a:solidFill>
                <a:latin typeface="新細明體" panose="02020500000000000000" pitchFamily="18" charset="-120"/>
                <a:ea typeface="新細明體" panose="02020500000000000000" pitchFamily="18" charset="-120"/>
              </a:rPr>
              <a:t>項）高級中等以下學校教師（以下簡稱中小學教師）之薪級，以學經歷及</a:t>
            </a:r>
            <a:r>
              <a:rPr lang="zh-TW" altLang="en-US" sz="2400" dirty="0" smtClean="0">
                <a:solidFill>
                  <a:schemeClr val="tx1"/>
                </a:solidFill>
                <a:latin typeface="新細明體" panose="02020500000000000000" pitchFamily="18" charset="-120"/>
                <a:ea typeface="新細明體" panose="02020500000000000000" pitchFamily="18" charset="-120"/>
              </a:rPr>
              <a:t>年資敘</a:t>
            </a:r>
            <a:r>
              <a:rPr lang="zh-TW" altLang="en-US" sz="2400" dirty="0">
                <a:solidFill>
                  <a:schemeClr val="tx1"/>
                </a:solidFill>
                <a:latin typeface="新細明體" panose="02020500000000000000" pitchFamily="18" charset="-120"/>
                <a:ea typeface="新細明體" panose="02020500000000000000" pitchFamily="18" charset="-120"/>
              </a:rPr>
              <a:t>定之；專科以上學校教師（以下簡稱大專教師）之薪級，以級別、學</a:t>
            </a:r>
            <a:r>
              <a:rPr lang="zh-TW" altLang="en-US" sz="2400" dirty="0" smtClean="0">
                <a:solidFill>
                  <a:schemeClr val="tx1"/>
                </a:solidFill>
                <a:latin typeface="新細明體" panose="02020500000000000000" pitchFamily="18" charset="-120"/>
                <a:ea typeface="新細明體" panose="02020500000000000000" pitchFamily="18" charset="-120"/>
              </a:rPr>
              <a:t>經歷</a:t>
            </a:r>
            <a:r>
              <a:rPr lang="zh-TW" altLang="en-US" sz="2400" dirty="0">
                <a:solidFill>
                  <a:schemeClr val="tx1"/>
                </a:solidFill>
                <a:latin typeface="新細明體" panose="02020500000000000000" pitchFamily="18" charset="-120"/>
                <a:ea typeface="新細明體" panose="02020500000000000000" pitchFamily="18" charset="-120"/>
              </a:rPr>
              <a:t>及年資敘定之。</a:t>
            </a:r>
          </a:p>
          <a:p>
            <a:pPr marL="268288" indent="0" eaLnBrk="1" fontAlgn="auto" hangingPunct="1">
              <a:spcBef>
                <a:spcPts val="0"/>
              </a:spcBef>
              <a:spcAft>
                <a:spcPts val="1200"/>
              </a:spcAft>
              <a:buFont typeface="Wingdings 3" charset="2"/>
              <a:buNone/>
              <a:defRPr/>
            </a:pPr>
            <a:r>
              <a:rPr lang="zh-TW" altLang="en-US" sz="2400" dirty="0">
                <a:solidFill>
                  <a:schemeClr val="tx1"/>
                </a:solidFill>
                <a:latin typeface="新細明體" panose="02020500000000000000" pitchFamily="18" charset="-120"/>
                <a:ea typeface="新細明體" panose="02020500000000000000" pitchFamily="18" charset="-120"/>
              </a:rPr>
              <a:t>（</a:t>
            </a: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smtClean="0">
                <a:solidFill>
                  <a:schemeClr val="tx1"/>
                </a:solidFill>
                <a:latin typeface="新細明體" panose="02020500000000000000" pitchFamily="18" charset="-120"/>
                <a:ea typeface="新細明體" panose="02020500000000000000" pitchFamily="18" charset="-120"/>
              </a:rPr>
              <a:t>2</a:t>
            </a:r>
            <a:r>
              <a:rPr lang="zh-TW" altLang="en-US" sz="2400" dirty="0" smtClean="0">
                <a:solidFill>
                  <a:schemeClr val="tx1"/>
                </a:solidFill>
                <a:latin typeface="新細明體" panose="02020500000000000000" pitchFamily="18" charset="-120"/>
                <a:ea typeface="新細明體" panose="02020500000000000000" pitchFamily="18" charset="-120"/>
              </a:rPr>
              <a:t>項</a:t>
            </a:r>
            <a:r>
              <a:rPr lang="zh-TW" altLang="en-US" sz="2400" dirty="0">
                <a:solidFill>
                  <a:schemeClr val="tx1"/>
                </a:solidFill>
                <a:latin typeface="新細明體" panose="02020500000000000000" pitchFamily="18" charset="-120"/>
                <a:ea typeface="新細明體" panose="02020500000000000000" pitchFamily="18" charset="-120"/>
              </a:rPr>
              <a:t>）教師之薪級，依</a:t>
            </a:r>
            <a:r>
              <a:rPr lang="zh-TW" altLang="en-US" sz="2400" b="1" u="heavy" dirty="0">
                <a:solidFill>
                  <a:schemeClr val="tx1"/>
                </a:solidFill>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rPr>
              <a:t>附表一</a:t>
            </a:r>
            <a:r>
              <a:rPr lang="zh-TW" altLang="en-US" sz="2400" dirty="0">
                <a:solidFill>
                  <a:schemeClr val="tx1"/>
                </a:solidFill>
                <a:latin typeface="新細明體" panose="02020500000000000000" pitchFamily="18" charset="-120"/>
                <a:ea typeface="新細明體" panose="02020500000000000000" pitchFamily="18" charset="-120"/>
              </a:rPr>
              <a:t>規定。</a:t>
            </a:r>
          </a:p>
          <a:p>
            <a:pPr marL="1612900" indent="-1341438" eaLnBrk="1" fontAlgn="auto" hangingPunct="1">
              <a:spcBef>
                <a:spcPts val="0"/>
              </a:spcBef>
              <a:spcAft>
                <a:spcPts val="1200"/>
              </a:spcAft>
              <a:buFont typeface="Wingdings 3" charset="2"/>
              <a:buNone/>
              <a:defRPr/>
            </a:pPr>
            <a:r>
              <a:rPr lang="zh-TW" altLang="en-US" sz="2400" dirty="0">
                <a:solidFill>
                  <a:schemeClr val="tx1"/>
                </a:solidFill>
                <a:latin typeface="新細明體" panose="02020500000000000000" pitchFamily="18" charset="-120"/>
                <a:ea typeface="新細明體" panose="02020500000000000000" pitchFamily="18" charset="-120"/>
              </a:rPr>
              <a:t>（</a:t>
            </a: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a:solidFill>
                  <a:schemeClr val="tx1"/>
                </a:solidFill>
                <a:latin typeface="新細明體" panose="02020500000000000000" pitchFamily="18" charset="-120"/>
                <a:ea typeface="新細明體" panose="02020500000000000000" pitchFamily="18" charset="-120"/>
              </a:rPr>
              <a:t>3</a:t>
            </a:r>
            <a:r>
              <a:rPr lang="zh-TW" altLang="en-US" sz="2400" dirty="0" smtClean="0">
                <a:solidFill>
                  <a:schemeClr val="tx1"/>
                </a:solidFill>
                <a:latin typeface="新細明體" panose="02020500000000000000" pitchFamily="18" charset="-120"/>
                <a:ea typeface="新細明體" panose="02020500000000000000" pitchFamily="18" charset="-120"/>
              </a:rPr>
              <a:t>項</a:t>
            </a:r>
            <a:r>
              <a:rPr lang="zh-TW" altLang="en-US" sz="2400" dirty="0">
                <a:solidFill>
                  <a:schemeClr val="tx1"/>
                </a:solidFill>
                <a:latin typeface="新細明體" panose="02020500000000000000" pitchFamily="18" charset="-120"/>
                <a:ea typeface="新細明體" panose="02020500000000000000" pitchFamily="18" charset="-120"/>
              </a:rPr>
              <a:t>）教師應敘之薪級，公立學校教師由主管機關敘定，必要時，得委任服務</a:t>
            </a:r>
            <a:r>
              <a:rPr lang="zh-TW" altLang="en-US" sz="2400" dirty="0" smtClean="0">
                <a:solidFill>
                  <a:schemeClr val="tx1"/>
                </a:solidFill>
                <a:latin typeface="新細明體" panose="02020500000000000000" pitchFamily="18" charset="-120"/>
                <a:ea typeface="新細明體" panose="02020500000000000000" pitchFamily="18" charset="-120"/>
              </a:rPr>
              <a:t>學校</a:t>
            </a:r>
            <a:r>
              <a:rPr lang="zh-TW" altLang="en-US" sz="2400" dirty="0">
                <a:solidFill>
                  <a:schemeClr val="tx1"/>
                </a:solidFill>
                <a:latin typeface="新細明體" panose="02020500000000000000" pitchFamily="18" charset="-120"/>
                <a:ea typeface="新細明體" panose="02020500000000000000" pitchFamily="18" charset="-120"/>
              </a:rPr>
              <a:t>辦理；私立學校教師由服務學校敘定</a:t>
            </a:r>
            <a:r>
              <a:rPr lang="zh-TW" altLang="en-US" sz="2400" dirty="0" smtClean="0">
                <a:solidFill>
                  <a:schemeClr val="tx1"/>
                </a:solidFill>
                <a:latin typeface="新細明體" panose="02020500000000000000" pitchFamily="18" charset="-120"/>
                <a:ea typeface="新細明體" panose="02020500000000000000" pitchFamily="18" charset="-120"/>
              </a:rPr>
              <a:t>。</a:t>
            </a:r>
            <a:endParaRPr lang="zh-TW" altLang="en-US" sz="2400" dirty="0">
              <a:solidFill>
                <a:schemeClr val="tx1"/>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A1D6174C-8F3D-407D-B56B-780B65EAC6C2}" type="slidenum">
              <a:rPr lang="en-US" smtClean="0"/>
              <a:pPr>
                <a:defRPr/>
              </a:pPr>
              <a:t>16</a:t>
            </a:fld>
            <a:endParaRPr lang="en-US"/>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標題 1"/>
          <p:cNvSpPr>
            <a:spLocks noGrp="1"/>
          </p:cNvSpPr>
          <p:nvPr>
            <p:ph type="title"/>
          </p:nvPr>
        </p:nvSpPr>
        <p:spPr/>
        <p:txBody>
          <a:bodyPr/>
          <a:lstStyle/>
          <a:p>
            <a:pPr eaLnBrk="1" hangingPunct="1"/>
            <a:r>
              <a:rPr lang="zh-TW" altLang="en-US" sz="2400" b="1" dirty="0" smtClean="0">
                <a:latin typeface="新細明體" panose="02020500000000000000" pitchFamily="18" charset="-120"/>
                <a:ea typeface="新細明體" panose="02020500000000000000" pitchFamily="18" charset="-120"/>
              </a:rPr>
              <a:t>附表一： 教師</a:t>
            </a:r>
            <a:r>
              <a:rPr lang="zh-TW" altLang="en-US" sz="2400" b="1" u="heavy" dirty="0" smtClean="0">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hlinkClick r:id="rId2" action="ppaction://hlinkfile"/>
              </a:rPr>
              <a:t>薪級表</a:t>
            </a:r>
            <a:endParaRPr lang="zh-TW" altLang="en-US" sz="2400" b="1" u="heavy" dirty="0" smtClean="0">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0BF78991-AB56-4835-86FB-932FE1103EC0}" type="slidenum">
              <a:rPr lang="en-US" smtClean="0"/>
              <a:pPr>
                <a:defRPr/>
              </a:pPr>
              <a:t>17</a:t>
            </a:fld>
            <a:endParaRPr lang="en-US"/>
          </a:p>
        </p:txBody>
      </p:sp>
      <p:pic>
        <p:nvPicPr>
          <p:cNvPr id="3" name="圖片 2"/>
          <p:cNvPicPr>
            <a:picLocks noChangeAspect="1"/>
          </p:cNvPicPr>
          <p:nvPr/>
        </p:nvPicPr>
        <p:blipFill rotWithShape="1">
          <a:blip r:embed="rId3"/>
          <a:srcRect l="13187" t="6898" r="13715" b="15465"/>
          <a:stretch/>
        </p:blipFill>
        <p:spPr>
          <a:xfrm>
            <a:off x="4070838" y="316521"/>
            <a:ext cx="4712555" cy="6356839"/>
          </a:xfrm>
          <a:prstGeom prst="rect">
            <a:avLst/>
          </a:prstGeom>
        </p:spPr>
      </p:pic>
      <p:sp>
        <p:nvSpPr>
          <p:cNvPr id="4" name="內容版面配置區 3"/>
          <p:cNvSpPr>
            <a:spLocks noGrp="1"/>
          </p:cNvSpPr>
          <p:nvPr>
            <p:ph idx="1"/>
          </p:nvPr>
        </p:nvSpPr>
        <p:spPr/>
        <p:txBody>
          <a:bodyPr/>
          <a:lstStyle/>
          <a:p>
            <a:endParaRPr lang="zh-TW" altLang="en-US"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677863" y="1649413"/>
            <a:ext cx="8596312" cy="4392612"/>
          </a:xfrm>
        </p:spPr>
        <p:txBody>
          <a:bodyPr rtlCol="0">
            <a:normAutofit/>
          </a:bodyPr>
          <a:lstStyle/>
          <a:p>
            <a:pPr eaLnBrk="1" fontAlgn="auto" hangingPunct="1">
              <a:spcAft>
                <a:spcPts val="0"/>
              </a:spcAft>
              <a:buFont typeface="Wingdings 3" charset="2"/>
              <a:buChar char=""/>
              <a:defRPr/>
            </a:pP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smtClean="0">
                <a:solidFill>
                  <a:schemeClr val="tx1"/>
                </a:solidFill>
                <a:latin typeface="新細明體" panose="02020500000000000000" pitchFamily="18" charset="-120"/>
                <a:ea typeface="新細明體" panose="02020500000000000000" pitchFamily="18" charset="-120"/>
              </a:rPr>
              <a:t>8</a:t>
            </a:r>
            <a:r>
              <a:rPr lang="zh-TW" altLang="en-US" sz="2400" dirty="0" smtClean="0">
                <a:solidFill>
                  <a:schemeClr val="tx1"/>
                </a:solidFill>
                <a:latin typeface="新細明體" panose="02020500000000000000" pitchFamily="18" charset="-120"/>
                <a:ea typeface="新細明體" panose="02020500000000000000" pitchFamily="18" charset="-120"/>
              </a:rPr>
              <a:t>條</a:t>
            </a:r>
            <a:endParaRPr lang="en-US" altLang="zh-TW" sz="2400" dirty="0" smtClean="0">
              <a:solidFill>
                <a:schemeClr val="tx1"/>
              </a:solidFill>
              <a:latin typeface="新細明體" panose="02020500000000000000" pitchFamily="18" charset="-120"/>
              <a:ea typeface="新細明體" panose="02020500000000000000" pitchFamily="18" charset="-120"/>
            </a:endParaRPr>
          </a:p>
          <a:p>
            <a:pPr marL="1612900" indent="-1344613" eaLnBrk="1" fontAlgn="auto" hangingPunct="1">
              <a:spcAft>
                <a:spcPts val="0"/>
              </a:spcAft>
              <a:buFont typeface="Wingdings 3" charset="2"/>
              <a:buNone/>
              <a:defRPr/>
            </a:pPr>
            <a:r>
              <a:rPr lang="zh-TW" altLang="en-US" sz="2400" dirty="0">
                <a:solidFill>
                  <a:schemeClr val="tx1"/>
                </a:solidFill>
                <a:latin typeface="新細明體" panose="02020500000000000000" pitchFamily="18" charset="-120"/>
                <a:ea typeface="新細明體" panose="02020500000000000000" pitchFamily="18" charset="-120"/>
              </a:rPr>
              <a:t>（第</a:t>
            </a:r>
            <a:r>
              <a:rPr lang="en-US" altLang="zh-TW" sz="2400" dirty="0">
                <a:solidFill>
                  <a:schemeClr val="tx1"/>
                </a:solidFill>
                <a:latin typeface="新細明體" panose="02020500000000000000" pitchFamily="18" charset="-120"/>
                <a:ea typeface="新細明體" panose="02020500000000000000" pitchFamily="18" charset="-120"/>
              </a:rPr>
              <a:t>1</a:t>
            </a:r>
            <a:r>
              <a:rPr lang="zh-TW" altLang="en-US" sz="2400" dirty="0">
                <a:solidFill>
                  <a:schemeClr val="tx1"/>
                </a:solidFill>
                <a:latin typeface="新細明體" panose="02020500000000000000" pitchFamily="18" charset="-120"/>
                <a:ea typeface="新細明體" panose="02020500000000000000" pitchFamily="18" charset="-120"/>
              </a:rPr>
              <a:t>項）初任教師，其薪級之起敘規定如下：</a:t>
            </a:r>
          </a:p>
          <a:p>
            <a:pPr marL="2241550" indent="-627063" eaLnBrk="1" fontAlgn="auto" hangingPunct="1">
              <a:spcAft>
                <a:spcPts val="0"/>
              </a:spcAft>
              <a:buFont typeface="Wingdings 3" charset="2"/>
              <a:buNone/>
              <a:defRPr/>
            </a:pPr>
            <a:r>
              <a:rPr lang="zh-TW" altLang="en-US" sz="2400" dirty="0">
                <a:solidFill>
                  <a:schemeClr val="tx1"/>
                </a:solidFill>
                <a:latin typeface="新細明體" panose="02020500000000000000" pitchFamily="18" charset="-120"/>
                <a:ea typeface="新細明體" panose="02020500000000000000" pitchFamily="18" charset="-120"/>
              </a:rPr>
              <a:t>一、中小學教師以學歷起敘；其起敘基準依</a:t>
            </a:r>
            <a:r>
              <a:rPr lang="zh-TW" altLang="en-US" sz="2400" u="heavy" dirty="0">
                <a:solidFill>
                  <a:srgbClr val="92D050"/>
                </a:solidFill>
                <a:uFill>
                  <a:solidFill>
                    <a:srgbClr val="FF0000"/>
                  </a:solidFill>
                </a:uFill>
                <a:latin typeface="新細明體" panose="02020500000000000000" pitchFamily="18" charset="-120"/>
                <a:ea typeface="新細明體" panose="02020500000000000000" pitchFamily="18" charset="-120"/>
                <a:hlinkClick r:id="rId2" action="ppaction://hlinksldjump"/>
              </a:rPr>
              <a:t>附表二</a:t>
            </a:r>
            <a:r>
              <a:rPr lang="zh-TW" altLang="en-US" sz="2400" dirty="0">
                <a:solidFill>
                  <a:schemeClr val="tx1"/>
                </a:solidFill>
                <a:latin typeface="新細明體" panose="02020500000000000000" pitchFamily="18" charset="-120"/>
                <a:ea typeface="新細明體" panose="02020500000000000000" pitchFamily="18" charset="-120"/>
              </a:rPr>
              <a:t>規定。</a:t>
            </a:r>
          </a:p>
          <a:p>
            <a:pPr marL="2241550" indent="-627063" eaLnBrk="1" fontAlgn="auto" hangingPunct="1">
              <a:spcAft>
                <a:spcPts val="0"/>
              </a:spcAft>
              <a:buFont typeface="Wingdings 3" charset="2"/>
              <a:buNone/>
              <a:defRPr/>
            </a:pPr>
            <a:r>
              <a:rPr lang="zh-TW" altLang="en-US" sz="2400" dirty="0">
                <a:solidFill>
                  <a:schemeClr val="tx1"/>
                </a:solidFill>
                <a:latin typeface="新細明體" panose="02020500000000000000" pitchFamily="18" charset="-120"/>
                <a:ea typeface="新細明體" panose="02020500000000000000" pitchFamily="18" charset="-120"/>
              </a:rPr>
              <a:t>二、大專教師以所聘等級本薪最低薪級起敘。但講師及助理（</a:t>
            </a: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a:solidFill>
                  <a:schemeClr val="tx1"/>
                </a:solidFill>
                <a:latin typeface="新細明體" panose="02020500000000000000" pitchFamily="18" charset="-120"/>
                <a:ea typeface="新細明體" panose="02020500000000000000" pitchFamily="18" charset="-120"/>
              </a:rPr>
              <a:t>2</a:t>
            </a:r>
            <a:r>
              <a:rPr lang="zh-TW" altLang="en-US" sz="2400" dirty="0" smtClean="0">
                <a:solidFill>
                  <a:schemeClr val="tx1"/>
                </a:solidFill>
                <a:latin typeface="新細明體" panose="02020500000000000000" pitchFamily="18" charset="-120"/>
                <a:ea typeface="新細明體" panose="02020500000000000000" pitchFamily="18" charset="-120"/>
              </a:rPr>
              <a:t>項</a:t>
            </a:r>
            <a:r>
              <a:rPr lang="zh-TW" altLang="en-US" sz="2400" dirty="0">
                <a:solidFill>
                  <a:schemeClr val="tx1"/>
                </a:solidFill>
                <a:latin typeface="新細明體" panose="02020500000000000000" pitchFamily="18" charset="-120"/>
                <a:ea typeface="新細明體" panose="02020500000000000000" pitchFamily="18" charset="-120"/>
              </a:rPr>
              <a:t>）教授具</a:t>
            </a:r>
            <a:r>
              <a:rPr lang="zh-TW" altLang="en-US" sz="2400" dirty="0" smtClean="0">
                <a:solidFill>
                  <a:schemeClr val="tx1"/>
                </a:solidFill>
                <a:latin typeface="新細明體" panose="02020500000000000000" pitchFamily="18" charset="-120"/>
                <a:ea typeface="新細明體" panose="02020500000000000000" pitchFamily="18" charset="-120"/>
              </a:rPr>
              <a:t>博士學位</a:t>
            </a:r>
            <a:r>
              <a:rPr lang="zh-TW" altLang="en-US" sz="2400" dirty="0">
                <a:solidFill>
                  <a:schemeClr val="tx1"/>
                </a:solidFill>
                <a:latin typeface="新細明體" panose="02020500000000000000" pitchFamily="18" charset="-120"/>
                <a:ea typeface="新細明體" panose="02020500000000000000" pitchFamily="18" charset="-120"/>
              </a:rPr>
              <a:t>者，得自三三○薪點起敘。</a:t>
            </a:r>
          </a:p>
          <a:p>
            <a:pPr marL="1612900" indent="-1344613" eaLnBrk="1" fontAlgn="auto" hangingPunct="1">
              <a:spcAft>
                <a:spcPts val="0"/>
              </a:spcAft>
              <a:buFont typeface="Wingdings 3" charset="2"/>
              <a:buNone/>
              <a:defRPr/>
            </a:pPr>
            <a:r>
              <a:rPr lang="zh-TW" altLang="en-US" sz="2400" dirty="0">
                <a:solidFill>
                  <a:schemeClr val="tx1"/>
                </a:solidFill>
                <a:latin typeface="新細明體" panose="02020500000000000000" pitchFamily="18" charset="-120"/>
                <a:ea typeface="新細明體" panose="02020500000000000000" pitchFamily="18" charset="-120"/>
              </a:rPr>
              <a:t>（</a:t>
            </a: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smtClean="0">
                <a:solidFill>
                  <a:schemeClr val="tx1"/>
                </a:solidFill>
                <a:latin typeface="新細明體" panose="02020500000000000000" pitchFamily="18" charset="-120"/>
                <a:ea typeface="新細明體" panose="02020500000000000000" pitchFamily="18" charset="-120"/>
              </a:rPr>
              <a:t>2</a:t>
            </a:r>
            <a:r>
              <a:rPr lang="zh-TW" altLang="en-US" sz="2400" dirty="0" smtClean="0">
                <a:solidFill>
                  <a:schemeClr val="tx1"/>
                </a:solidFill>
                <a:latin typeface="新細明體" panose="02020500000000000000" pitchFamily="18" charset="-120"/>
                <a:ea typeface="新細明體" panose="02020500000000000000" pitchFamily="18" charset="-120"/>
              </a:rPr>
              <a:t>項</a:t>
            </a:r>
            <a:r>
              <a:rPr lang="zh-TW" altLang="en-US" sz="2400" dirty="0">
                <a:solidFill>
                  <a:schemeClr val="tx1"/>
                </a:solidFill>
                <a:latin typeface="新細明體" panose="02020500000000000000" pitchFamily="18" charset="-120"/>
                <a:ea typeface="新細明體" panose="02020500000000000000" pitchFamily="18" charset="-120"/>
              </a:rPr>
              <a:t>）前項第二款大專教師具有較高等級教師聘任資格，而以較低等級教師</a:t>
            </a:r>
            <a:r>
              <a:rPr lang="zh-TW" altLang="en-US" sz="2400" dirty="0" smtClean="0">
                <a:solidFill>
                  <a:schemeClr val="tx1"/>
                </a:solidFill>
                <a:latin typeface="新細明體" panose="02020500000000000000" pitchFamily="18" charset="-120"/>
                <a:ea typeface="新細明體" panose="02020500000000000000" pitchFamily="18" charset="-120"/>
              </a:rPr>
              <a:t>聘任者</a:t>
            </a:r>
            <a:r>
              <a:rPr lang="zh-TW" altLang="en-US" sz="2400" dirty="0">
                <a:solidFill>
                  <a:schemeClr val="tx1"/>
                </a:solidFill>
                <a:latin typeface="新細明體" panose="02020500000000000000" pitchFamily="18" charset="-120"/>
                <a:ea typeface="新細明體" panose="02020500000000000000" pitchFamily="18" charset="-120"/>
              </a:rPr>
              <a:t>，得比照較高等級教師本薪最低薪級起敘</a:t>
            </a:r>
            <a:r>
              <a:rPr lang="zh-TW" altLang="en-US" sz="2400" dirty="0" smtClean="0">
                <a:solidFill>
                  <a:schemeClr val="tx1"/>
                </a:solidFill>
                <a:latin typeface="新細明體" panose="02020500000000000000" pitchFamily="18" charset="-120"/>
                <a:ea typeface="新細明體" panose="02020500000000000000" pitchFamily="18" charset="-120"/>
              </a:rPr>
              <a:t>。</a:t>
            </a:r>
            <a:endParaRPr lang="zh-TW" altLang="en-US" sz="2400" dirty="0">
              <a:solidFill>
                <a:schemeClr val="tx1"/>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B72E1310-D008-4227-8DDB-84450B60D5A2}" type="slidenum">
              <a:rPr lang="en-US" smtClean="0"/>
              <a:pPr>
                <a:defRPr/>
              </a:pPr>
              <a:t>18</a:t>
            </a:fld>
            <a:endParaRPr lang="en-US"/>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標題 1"/>
          <p:cNvSpPr>
            <a:spLocks noGrp="1"/>
          </p:cNvSpPr>
          <p:nvPr>
            <p:ph type="title"/>
          </p:nvPr>
        </p:nvSpPr>
        <p:spPr/>
        <p:txBody>
          <a:bodyPr/>
          <a:lstStyle/>
          <a:p>
            <a:pPr eaLnBrk="1" hangingPunct="1"/>
            <a:r>
              <a:rPr lang="zh-TW" altLang="en-US" sz="2400" dirty="0" smtClean="0">
                <a:latin typeface="新細明體" panose="02020500000000000000" pitchFamily="18" charset="-120"/>
                <a:ea typeface="新細明體" panose="02020500000000000000" pitchFamily="18" charset="-120"/>
              </a:rPr>
              <a:t>附表二：</a:t>
            </a:r>
            <a:r>
              <a:rPr lang="zh-TW" altLang="zh-TW" sz="2400" dirty="0" smtClean="0">
                <a:latin typeface="新細明體" panose="02020500000000000000" pitchFamily="18" charset="-120"/>
                <a:ea typeface="新細明體" panose="02020500000000000000" pitchFamily="18" charset="-120"/>
              </a:rPr>
              <a:t>高級中等以下學校教師薪級起敘</a:t>
            </a:r>
            <a:r>
              <a:rPr lang="zh-TW" altLang="zh-TW" sz="2400" u="heavy" dirty="0" smtClean="0">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hlinkClick r:id="rId3" action="ppaction://hlinkfile"/>
              </a:rPr>
              <a:t>基準表</a:t>
            </a:r>
            <a:endParaRPr lang="zh-TW" altLang="en-US" sz="2400" u="heavy" dirty="0" smtClean="0">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endParaRPr>
          </a:p>
        </p:txBody>
      </p:sp>
      <p:graphicFrame>
        <p:nvGraphicFramePr>
          <p:cNvPr id="15363" name="Object 236"/>
          <p:cNvGraphicFramePr>
            <a:graphicFrameLocks noGrp="1" noChangeAspect="1"/>
          </p:cNvGraphicFramePr>
          <p:nvPr>
            <p:ph idx="1"/>
          </p:nvPr>
        </p:nvGraphicFramePr>
        <p:xfrm>
          <a:off x="1981200" y="1270000"/>
          <a:ext cx="5989638" cy="4926013"/>
        </p:xfrm>
        <a:graphic>
          <a:graphicData uri="http://schemas.openxmlformats.org/presentationml/2006/ole">
            <mc:AlternateContent xmlns:mc="http://schemas.openxmlformats.org/markup-compatibility/2006">
              <mc:Choice xmlns:v="urn:schemas-microsoft-com:vml" Requires="v">
                <p:oleObj spid="_x0000_s15404" name="Document" r:id="rId4" imgW="5444289" imgH="4476889" progId="Word.Document.8">
                  <p:embed/>
                </p:oleObj>
              </mc:Choice>
              <mc:Fallback>
                <p:oleObj name="Document" r:id="rId4" imgW="5444289" imgH="4476889" progId="Word.Document.8">
                  <p:embed/>
                  <p:pic>
                    <p:nvPicPr>
                      <p:cNvPr id="0" name="Object 236"/>
                      <p:cNvPicPr>
                        <a:picLocks noGrp="1"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981200" y="1270000"/>
                        <a:ext cx="5989638" cy="49260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2" name="投影片編號版面配置區 1"/>
          <p:cNvSpPr>
            <a:spLocks noGrp="1"/>
          </p:cNvSpPr>
          <p:nvPr>
            <p:ph type="sldNum" sz="quarter" idx="12"/>
          </p:nvPr>
        </p:nvSpPr>
        <p:spPr/>
        <p:txBody>
          <a:bodyPr/>
          <a:lstStyle/>
          <a:p>
            <a:pPr>
              <a:defRPr/>
            </a:pPr>
            <a:fld id="{234B1E8A-203D-42C8-BA79-8EEFE1F80B8C}" type="slidenum">
              <a:rPr lang="en-US" smtClean="0"/>
              <a:pPr>
                <a:defRPr/>
              </a:pPr>
              <a:t>19</a:t>
            </a:fld>
            <a:endParaRPr 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標題 1"/>
          <p:cNvSpPr>
            <a:spLocks noGrp="1"/>
          </p:cNvSpPr>
          <p:nvPr>
            <p:ph type="title"/>
          </p:nvPr>
        </p:nvSpPr>
        <p:spPr>
          <a:xfrm>
            <a:off x="677863" y="609600"/>
            <a:ext cx="8596312" cy="735623"/>
          </a:xfrm>
          <a:ln>
            <a:solidFill>
              <a:schemeClr val="accent1"/>
            </a:solidFill>
          </a:ln>
        </p:spPr>
        <p:txBody>
          <a:bodyPr/>
          <a:lstStyle/>
          <a:p>
            <a:pPr eaLnBrk="1" hangingPunct="1"/>
            <a:r>
              <a:rPr lang="zh-TW" altLang="en-US" b="1" dirty="0" smtClean="0">
                <a:latin typeface="新細明體" panose="02020500000000000000" pitchFamily="18" charset="-120"/>
                <a:ea typeface="新細明體" panose="02020500000000000000" pitchFamily="18" charset="-120"/>
              </a:rPr>
              <a:t>簡報大綱</a:t>
            </a:r>
          </a:p>
        </p:txBody>
      </p:sp>
      <p:sp>
        <p:nvSpPr>
          <p:cNvPr id="3" name="內容版面配置區 2"/>
          <p:cNvSpPr>
            <a:spLocks noGrp="1"/>
          </p:cNvSpPr>
          <p:nvPr>
            <p:ph idx="1"/>
          </p:nvPr>
        </p:nvSpPr>
        <p:spPr>
          <a:xfrm>
            <a:off x="1414828" y="1684338"/>
            <a:ext cx="6097221" cy="4268054"/>
          </a:xfrm>
          <a:ln>
            <a:solidFill>
              <a:schemeClr val="accent2"/>
            </a:solidFill>
          </a:ln>
        </p:spPr>
        <p:txBody>
          <a:bodyPr rtlCol="0">
            <a:normAutofit/>
          </a:bodyPr>
          <a:lstStyle/>
          <a:p>
            <a:pPr marL="0" indent="0" eaLnBrk="1" fontAlgn="auto" hangingPunct="1">
              <a:lnSpc>
                <a:spcPts val="4300"/>
              </a:lnSpc>
              <a:spcBef>
                <a:spcPts val="0"/>
              </a:spcBef>
              <a:spcAft>
                <a:spcPts val="0"/>
              </a:spcAft>
              <a:buFont typeface="Wingdings 3" charset="2"/>
              <a:buChar char=""/>
              <a:defRPr/>
            </a:pPr>
            <a:r>
              <a:rPr lang="zh-TW" altLang="en-US" sz="3300" b="1" dirty="0" smtClean="0">
                <a:solidFill>
                  <a:srgbClr val="92D050"/>
                </a:solidFill>
                <a:latin typeface="新細明體" panose="02020500000000000000" pitchFamily="18" charset="-120"/>
                <a:ea typeface="新細明體" panose="02020500000000000000" pitchFamily="18" charset="-120"/>
              </a:rPr>
              <a:t>前言</a:t>
            </a:r>
            <a:endParaRPr lang="en-US" altLang="zh-TW" sz="3300" b="1" dirty="0" smtClean="0">
              <a:solidFill>
                <a:srgbClr val="92D050"/>
              </a:solidFill>
              <a:latin typeface="新細明體" panose="02020500000000000000" pitchFamily="18" charset="-120"/>
              <a:ea typeface="新細明體" panose="02020500000000000000" pitchFamily="18" charset="-120"/>
            </a:endParaRPr>
          </a:p>
          <a:p>
            <a:pPr marL="0" indent="0" eaLnBrk="1" fontAlgn="auto" hangingPunct="1">
              <a:lnSpc>
                <a:spcPts val="4300"/>
              </a:lnSpc>
              <a:spcBef>
                <a:spcPts val="0"/>
              </a:spcBef>
              <a:spcAft>
                <a:spcPts val="0"/>
              </a:spcAft>
              <a:buFont typeface="Wingdings 3" charset="2"/>
              <a:buChar char=""/>
              <a:defRPr/>
            </a:pPr>
            <a:r>
              <a:rPr lang="zh-TW" altLang="en-US" sz="3300" b="1" dirty="0">
                <a:solidFill>
                  <a:srgbClr val="92D050"/>
                </a:solidFill>
                <a:latin typeface="新細明體" panose="02020500000000000000" pitchFamily="18" charset="-120"/>
                <a:ea typeface="新細明體" panose="02020500000000000000" pitchFamily="18" charset="-120"/>
              </a:rPr>
              <a:t>教師資格取得法令的</a:t>
            </a:r>
            <a:r>
              <a:rPr lang="zh-TW" altLang="en-US" sz="3300" b="1" dirty="0" smtClean="0">
                <a:solidFill>
                  <a:srgbClr val="92D050"/>
                </a:solidFill>
                <a:latin typeface="新細明體" panose="02020500000000000000" pitchFamily="18" charset="-120"/>
                <a:ea typeface="新細明體" panose="02020500000000000000" pitchFamily="18" charset="-120"/>
              </a:rPr>
              <a:t>演變</a:t>
            </a:r>
            <a:endParaRPr lang="zh-TW" altLang="en-US" sz="3300" b="1" dirty="0">
              <a:solidFill>
                <a:srgbClr val="92D050"/>
              </a:solidFill>
              <a:latin typeface="新細明體" panose="02020500000000000000" pitchFamily="18" charset="-120"/>
              <a:ea typeface="新細明體" panose="02020500000000000000" pitchFamily="18" charset="-120"/>
            </a:endParaRPr>
          </a:p>
          <a:p>
            <a:pPr marL="0" indent="0">
              <a:lnSpc>
                <a:spcPts val="4300"/>
              </a:lnSpc>
              <a:spcBef>
                <a:spcPts val="0"/>
              </a:spcBef>
              <a:spcAft>
                <a:spcPts val="0"/>
              </a:spcAft>
            </a:pPr>
            <a:r>
              <a:rPr lang="zh-TW" altLang="en-US" sz="3300" b="1" dirty="0" smtClean="0">
                <a:solidFill>
                  <a:srgbClr val="92D050"/>
                </a:solidFill>
                <a:latin typeface="新細明體" panose="02020500000000000000" pitchFamily="18" charset="-120"/>
                <a:ea typeface="新細明體" panose="02020500000000000000" pitchFamily="18" charset="-120"/>
              </a:rPr>
              <a:t>桃園市教師</a:t>
            </a:r>
            <a:r>
              <a:rPr lang="zh-TW" altLang="en-US" sz="3300" b="1" dirty="0">
                <a:solidFill>
                  <a:srgbClr val="92D050"/>
                </a:solidFill>
                <a:latin typeface="新細明體" panose="02020500000000000000" pitchFamily="18" charset="-120"/>
                <a:ea typeface="新細明體" panose="02020500000000000000" pitchFamily="18" charset="-120"/>
              </a:rPr>
              <a:t>敘薪授權情形 </a:t>
            </a:r>
            <a:endParaRPr lang="en-US" altLang="zh-TW" sz="3300" b="1" dirty="0" smtClean="0">
              <a:solidFill>
                <a:srgbClr val="92D050"/>
              </a:solidFill>
              <a:latin typeface="新細明體" panose="02020500000000000000" pitchFamily="18" charset="-120"/>
              <a:ea typeface="新細明體" panose="02020500000000000000" pitchFamily="18" charset="-120"/>
            </a:endParaRPr>
          </a:p>
          <a:p>
            <a:pPr marL="0" indent="0" eaLnBrk="1" fontAlgn="auto" hangingPunct="1">
              <a:lnSpc>
                <a:spcPts val="4300"/>
              </a:lnSpc>
              <a:spcBef>
                <a:spcPts val="0"/>
              </a:spcBef>
              <a:spcAft>
                <a:spcPts val="0"/>
              </a:spcAft>
              <a:buFont typeface="Wingdings 3" charset="2"/>
              <a:buChar char=""/>
              <a:defRPr/>
            </a:pPr>
            <a:r>
              <a:rPr lang="zh-TW" altLang="en-US" sz="3300" b="1" dirty="0" smtClean="0">
                <a:solidFill>
                  <a:srgbClr val="92D050"/>
                </a:solidFill>
                <a:latin typeface="新細明體" panose="02020500000000000000" pitchFamily="18" charset="-120"/>
                <a:ea typeface="新細明體" panose="02020500000000000000" pitchFamily="18" charset="-120"/>
              </a:rPr>
              <a:t>教師待遇條例</a:t>
            </a:r>
            <a:endParaRPr lang="en-US" altLang="zh-TW" sz="3300" b="1" dirty="0" smtClean="0">
              <a:solidFill>
                <a:srgbClr val="92D050"/>
              </a:solidFill>
              <a:latin typeface="新細明體" panose="02020500000000000000" pitchFamily="18" charset="-120"/>
              <a:ea typeface="新細明體" panose="02020500000000000000" pitchFamily="18" charset="-120"/>
            </a:endParaRPr>
          </a:p>
          <a:p>
            <a:pPr marL="0" indent="0" eaLnBrk="1" fontAlgn="auto" hangingPunct="1">
              <a:lnSpc>
                <a:spcPts val="4300"/>
              </a:lnSpc>
              <a:spcBef>
                <a:spcPts val="0"/>
              </a:spcBef>
              <a:spcAft>
                <a:spcPts val="0"/>
              </a:spcAft>
              <a:buFont typeface="Wingdings 3" charset="2"/>
              <a:buChar char=""/>
              <a:defRPr/>
            </a:pPr>
            <a:r>
              <a:rPr lang="zh-TW" altLang="en-US" sz="3300" b="1" dirty="0">
                <a:solidFill>
                  <a:srgbClr val="92D050"/>
                </a:solidFill>
                <a:latin typeface="新細明體" panose="02020500000000000000" pitchFamily="18" charset="-120"/>
                <a:ea typeface="新細明體" panose="02020500000000000000" pitchFamily="18" charset="-120"/>
              </a:rPr>
              <a:t>教師待遇條例施行細則</a:t>
            </a:r>
            <a:endParaRPr lang="en-US" altLang="zh-TW" sz="3300" b="1" dirty="0" smtClean="0">
              <a:solidFill>
                <a:srgbClr val="92D050"/>
              </a:solidFill>
              <a:latin typeface="新細明體" panose="02020500000000000000" pitchFamily="18" charset="-120"/>
              <a:ea typeface="新細明體" panose="02020500000000000000" pitchFamily="18" charset="-120"/>
            </a:endParaRPr>
          </a:p>
          <a:p>
            <a:pPr marL="0" indent="0" eaLnBrk="1" fontAlgn="auto" hangingPunct="1">
              <a:lnSpc>
                <a:spcPts val="4300"/>
              </a:lnSpc>
              <a:spcBef>
                <a:spcPts val="0"/>
              </a:spcBef>
              <a:spcAft>
                <a:spcPts val="0"/>
              </a:spcAft>
              <a:buFont typeface="Wingdings 3" charset="2"/>
              <a:buChar char=""/>
              <a:defRPr/>
            </a:pPr>
            <a:r>
              <a:rPr lang="zh-TW" altLang="en-US" sz="3300" b="1" dirty="0" smtClean="0">
                <a:solidFill>
                  <a:srgbClr val="92D050"/>
                </a:solidFill>
                <a:latin typeface="新細明體" panose="02020500000000000000" pitchFamily="18" charset="-120"/>
                <a:ea typeface="新細明體" panose="02020500000000000000" pitchFamily="18" charset="-120"/>
              </a:rPr>
              <a:t>問題與討論</a:t>
            </a:r>
            <a:endParaRPr lang="en-US" altLang="zh-TW" sz="3300" b="1" dirty="0" smtClean="0">
              <a:solidFill>
                <a:srgbClr val="92D050"/>
              </a:solidFill>
              <a:latin typeface="新細明體" panose="02020500000000000000" pitchFamily="18" charset="-120"/>
              <a:ea typeface="新細明體" panose="02020500000000000000" pitchFamily="18" charset="-120"/>
            </a:endParaRPr>
          </a:p>
          <a:p>
            <a:pPr marL="0" indent="0" eaLnBrk="1" fontAlgn="auto" hangingPunct="1">
              <a:lnSpc>
                <a:spcPts val="4300"/>
              </a:lnSpc>
              <a:spcBef>
                <a:spcPts val="0"/>
              </a:spcBef>
              <a:spcAft>
                <a:spcPts val="0"/>
              </a:spcAft>
              <a:buFont typeface="Wingdings 3" charset="2"/>
              <a:buChar char=""/>
              <a:defRPr/>
            </a:pPr>
            <a:r>
              <a:rPr lang="zh-TW" altLang="en-US" sz="3300" b="1" dirty="0">
                <a:solidFill>
                  <a:srgbClr val="92D050"/>
                </a:solidFill>
                <a:latin typeface="新細明體" panose="02020500000000000000" pitchFamily="18" charset="-120"/>
                <a:ea typeface="新細明體" panose="02020500000000000000" pitchFamily="18" charset="-120"/>
              </a:rPr>
              <a:t>結語</a:t>
            </a:r>
            <a:endParaRPr lang="en-US" altLang="zh-TW" sz="3300" b="1" dirty="0">
              <a:solidFill>
                <a:srgbClr val="92D050"/>
              </a:solidFill>
              <a:latin typeface="新細明體" panose="02020500000000000000" pitchFamily="18" charset="-120"/>
              <a:ea typeface="新細明體" panose="02020500000000000000" pitchFamily="18" charset="-120"/>
            </a:endParaRPr>
          </a:p>
          <a:p>
            <a:pPr eaLnBrk="1" fontAlgn="auto" hangingPunct="1">
              <a:spcAft>
                <a:spcPts val="0"/>
              </a:spcAft>
              <a:buFont typeface="Wingdings 3" charset="2"/>
              <a:buChar char=""/>
              <a:defRPr/>
            </a:pPr>
            <a:endParaRPr lang="en-US" altLang="zh-TW" sz="4000" dirty="0" smtClean="0">
              <a:solidFill>
                <a:schemeClr val="tx1">
                  <a:lumMod val="75000"/>
                  <a:lumOff val="25000"/>
                </a:schemeClr>
              </a:solidFill>
            </a:endParaRPr>
          </a:p>
          <a:p>
            <a:pPr eaLnBrk="1" fontAlgn="auto" hangingPunct="1">
              <a:spcAft>
                <a:spcPts val="0"/>
              </a:spcAft>
              <a:buFont typeface="Wingdings 3" charset="2"/>
              <a:buChar char=""/>
              <a:defRPr/>
            </a:pPr>
            <a:endParaRPr lang="zh-TW" altLang="en-US" sz="4000" dirty="0">
              <a:solidFill>
                <a:schemeClr val="tx1">
                  <a:lumMod val="75000"/>
                  <a:lumOff val="25000"/>
                </a:schemeClr>
              </a:solidFill>
            </a:endParaRPr>
          </a:p>
        </p:txBody>
      </p:sp>
      <p:pic>
        <p:nvPicPr>
          <p:cNvPr id="6148"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512050" y="3440113"/>
            <a:ext cx="2084388" cy="21256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投影片編號版面配置區 1"/>
          <p:cNvSpPr>
            <a:spLocks noGrp="1"/>
          </p:cNvSpPr>
          <p:nvPr>
            <p:ph type="sldNum" sz="quarter" idx="12"/>
          </p:nvPr>
        </p:nvSpPr>
        <p:spPr/>
        <p:txBody>
          <a:bodyPr/>
          <a:lstStyle/>
          <a:p>
            <a:pPr>
              <a:defRPr/>
            </a:pPr>
            <a:fld id="{728EBD20-5B80-46C9-A8CE-3E919BB6E193}" type="slidenum">
              <a:rPr lang="en-US" smtClean="0"/>
              <a:pPr>
                <a:defRPr/>
              </a:pPr>
              <a:t>2</a:t>
            </a:fld>
            <a:endParaRPr lang="en-US"/>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7863" y="609600"/>
            <a:ext cx="8596312" cy="463062"/>
          </a:xfrm>
        </p:spPr>
        <p:txBody>
          <a:bodyPr>
            <a:normAutofit fontScale="90000"/>
          </a:bodyPr>
          <a:lstStyle/>
          <a:p>
            <a:r>
              <a:rPr lang="zh-TW" altLang="zh-TW" sz="2600" b="1" dirty="0" smtClean="0">
                <a:latin typeface="新細明體" panose="02020500000000000000" pitchFamily="18" charset="-120"/>
                <a:ea typeface="新細明體" panose="02020500000000000000" pitchFamily="18" charset="-120"/>
              </a:rPr>
              <a:t>桃園市各級學校代理代課教師甄選資格順序及核薪標準</a:t>
            </a:r>
            <a:endParaRPr lang="zh-TW" altLang="en-US" sz="2600" dirty="0">
              <a:latin typeface="新細明體" panose="02020500000000000000" pitchFamily="18" charset="-120"/>
              <a:ea typeface="新細明體" panose="02020500000000000000" pitchFamily="18" charset="-120"/>
            </a:endParaRPr>
          </a:p>
        </p:txBody>
      </p:sp>
      <p:graphicFrame>
        <p:nvGraphicFramePr>
          <p:cNvPr id="5" name="內容版面配置區 4"/>
          <p:cNvGraphicFramePr>
            <a:graphicFrameLocks noGrp="1"/>
          </p:cNvGraphicFramePr>
          <p:nvPr>
            <p:ph idx="1"/>
            <p:extLst>
              <p:ext uri="{D42A27DB-BD31-4B8C-83A1-F6EECF244321}">
                <p14:modId xmlns:p14="http://schemas.microsoft.com/office/powerpoint/2010/main" val="292873989"/>
              </p:ext>
            </p:extLst>
          </p:nvPr>
        </p:nvGraphicFramePr>
        <p:xfrm>
          <a:off x="905607" y="1142999"/>
          <a:ext cx="8071338" cy="5372100"/>
        </p:xfrm>
        <a:graphic>
          <a:graphicData uri="http://schemas.openxmlformats.org/drawingml/2006/table">
            <a:tbl>
              <a:tblPr firstRow="1" firstCol="1" bandRow="1">
                <a:tableStyleId>{5C22544A-7EE6-4342-B048-85BDC9FD1C3A}</a:tableStyleId>
              </a:tblPr>
              <a:tblGrid>
                <a:gridCol w="1091808">
                  <a:extLst>
                    <a:ext uri="{9D8B030D-6E8A-4147-A177-3AD203B41FA5}">
                      <a16:colId xmlns:a16="http://schemas.microsoft.com/office/drawing/2014/main" val="3835071003"/>
                    </a:ext>
                  </a:extLst>
                </a:gridCol>
                <a:gridCol w="4012225">
                  <a:extLst>
                    <a:ext uri="{9D8B030D-6E8A-4147-A177-3AD203B41FA5}">
                      <a16:colId xmlns:a16="http://schemas.microsoft.com/office/drawing/2014/main" val="2166287440"/>
                    </a:ext>
                  </a:extLst>
                </a:gridCol>
                <a:gridCol w="830577">
                  <a:extLst>
                    <a:ext uri="{9D8B030D-6E8A-4147-A177-3AD203B41FA5}">
                      <a16:colId xmlns:a16="http://schemas.microsoft.com/office/drawing/2014/main" val="2625120691"/>
                    </a:ext>
                  </a:extLst>
                </a:gridCol>
                <a:gridCol w="830577">
                  <a:extLst>
                    <a:ext uri="{9D8B030D-6E8A-4147-A177-3AD203B41FA5}">
                      <a16:colId xmlns:a16="http://schemas.microsoft.com/office/drawing/2014/main" val="912549242"/>
                    </a:ext>
                  </a:extLst>
                </a:gridCol>
                <a:gridCol w="1306151">
                  <a:extLst>
                    <a:ext uri="{9D8B030D-6E8A-4147-A177-3AD203B41FA5}">
                      <a16:colId xmlns:a16="http://schemas.microsoft.com/office/drawing/2014/main" val="138457514"/>
                    </a:ext>
                  </a:extLst>
                </a:gridCol>
              </a:tblGrid>
              <a:tr h="473890">
                <a:tc>
                  <a:txBody>
                    <a:bodyPr/>
                    <a:lstStyle/>
                    <a:p>
                      <a:pPr algn="ctr">
                        <a:spcAft>
                          <a:spcPts val="0"/>
                        </a:spcAft>
                      </a:pPr>
                      <a:r>
                        <a:rPr lang="zh-TW" sz="1800" kern="0" dirty="0">
                          <a:effectLst/>
                          <a:latin typeface="新細明體" panose="02020500000000000000" pitchFamily="18" charset="-120"/>
                          <a:ea typeface="新細明體" panose="02020500000000000000" pitchFamily="18" charset="-120"/>
                        </a:rPr>
                        <a:t>甄選階段</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zh-TW" sz="1800" kern="0" dirty="0">
                          <a:effectLst/>
                          <a:latin typeface="新細明體" panose="02020500000000000000" pitchFamily="18" charset="-120"/>
                          <a:ea typeface="新細明體" panose="02020500000000000000" pitchFamily="18" charset="-120"/>
                        </a:rPr>
                        <a:t>資　　格</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學歷</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薪額</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學術研究費</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extLst>
                  <a:ext uri="{0D108BD9-81ED-4DB2-BD59-A6C34878D82A}">
                    <a16:rowId xmlns:a16="http://schemas.microsoft.com/office/drawing/2014/main" val="270025710"/>
                  </a:ext>
                </a:extLst>
              </a:tr>
              <a:tr h="440042">
                <a:tc rowSpan="3">
                  <a:txBody>
                    <a:bodyPr/>
                    <a:lstStyle/>
                    <a:p>
                      <a:pPr algn="ctr">
                        <a:spcAft>
                          <a:spcPts val="0"/>
                        </a:spcAft>
                      </a:pPr>
                      <a:r>
                        <a:rPr lang="zh-TW" sz="1800" kern="0" dirty="0">
                          <a:effectLst/>
                          <a:latin typeface="新細明體" panose="02020500000000000000" pitchFamily="18" charset="-120"/>
                          <a:ea typeface="新細明體" panose="02020500000000000000" pitchFamily="18" charset="-120"/>
                        </a:rPr>
                        <a:t>一</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rowSpan="3">
                  <a:txBody>
                    <a:bodyPr/>
                    <a:lstStyle/>
                    <a:p>
                      <a:pPr>
                        <a:lnSpc>
                          <a:spcPts val="2000"/>
                        </a:lnSpc>
                        <a:spcAft>
                          <a:spcPts val="0"/>
                        </a:spcAft>
                      </a:pPr>
                      <a:r>
                        <a:rPr lang="zh-TW" sz="1800" kern="0" dirty="0">
                          <a:effectLst/>
                          <a:latin typeface="新細明體" panose="02020500000000000000" pitchFamily="18" charset="-120"/>
                          <a:ea typeface="新細明體" panose="02020500000000000000" pitchFamily="18" charset="-120"/>
                        </a:rPr>
                        <a:t>具有各該教育階段、科（類）合格教師證書者</a:t>
                      </a:r>
                      <a:r>
                        <a:rPr lang="en-US" sz="1800" kern="0" dirty="0">
                          <a:effectLst/>
                          <a:latin typeface="新細明體" panose="02020500000000000000" pitchFamily="18" charset="-120"/>
                          <a:ea typeface="新細明體" panose="02020500000000000000" pitchFamily="18" charset="-120"/>
                        </a:rPr>
                        <a:t>(</a:t>
                      </a:r>
                      <a:r>
                        <a:rPr lang="zh-TW" sz="1800" kern="0" dirty="0">
                          <a:effectLst/>
                          <a:latin typeface="新細明體" panose="02020500000000000000" pitchFamily="18" charset="-120"/>
                          <a:ea typeface="新細明體" panose="02020500000000000000" pitchFamily="18" charset="-120"/>
                        </a:rPr>
                        <a:t>不區分登記制或檢定制教師證</a:t>
                      </a:r>
                      <a:r>
                        <a:rPr lang="en-US" sz="1800" kern="0" dirty="0">
                          <a:effectLst/>
                          <a:latin typeface="新細明體" panose="02020500000000000000" pitchFamily="18" charset="-120"/>
                          <a:ea typeface="新細明體" panose="02020500000000000000" pitchFamily="18" charset="-120"/>
                        </a:rPr>
                        <a:t>)</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學士</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en-US" sz="1800" kern="0">
                          <a:effectLst/>
                          <a:latin typeface="新細明體" panose="02020500000000000000" pitchFamily="18" charset="-120"/>
                          <a:ea typeface="新細明體" panose="02020500000000000000" pitchFamily="18" charset="-120"/>
                        </a:rPr>
                        <a:t>190</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rowSpan="3">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十足給予</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extLst>
                  <a:ext uri="{0D108BD9-81ED-4DB2-BD59-A6C34878D82A}">
                    <a16:rowId xmlns:a16="http://schemas.microsoft.com/office/drawing/2014/main" val="2405246950"/>
                  </a:ext>
                </a:extLst>
              </a:tr>
              <a:tr h="304644">
                <a:tc vMerge="1">
                  <a:txBody>
                    <a:bodyPr/>
                    <a:lstStyle/>
                    <a:p>
                      <a:endParaRPr lang="zh-TW" altLang="en-US"/>
                    </a:p>
                  </a:txBody>
                  <a:tcPr/>
                </a:tc>
                <a:tc vMerge="1">
                  <a:txBody>
                    <a:bodyPr/>
                    <a:lstStyle/>
                    <a:p>
                      <a:endParaRPr lang="zh-TW" altLang="en-US"/>
                    </a:p>
                  </a:txBody>
                  <a:tcP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碩士</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en-US" sz="1800" kern="0">
                          <a:effectLst/>
                          <a:latin typeface="新細明體" panose="02020500000000000000" pitchFamily="18" charset="-120"/>
                          <a:ea typeface="新細明體" panose="02020500000000000000" pitchFamily="18" charset="-120"/>
                        </a:rPr>
                        <a:t>245</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vMerge="1">
                  <a:txBody>
                    <a:bodyPr/>
                    <a:lstStyle/>
                    <a:p>
                      <a:endParaRPr lang="zh-TW" altLang="en-US"/>
                    </a:p>
                  </a:txBody>
                  <a:tcPr/>
                </a:tc>
                <a:extLst>
                  <a:ext uri="{0D108BD9-81ED-4DB2-BD59-A6C34878D82A}">
                    <a16:rowId xmlns:a16="http://schemas.microsoft.com/office/drawing/2014/main" val="1598969921"/>
                  </a:ext>
                </a:extLst>
              </a:tr>
              <a:tr h="304644">
                <a:tc vMerge="1">
                  <a:txBody>
                    <a:bodyPr/>
                    <a:lstStyle/>
                    <a:p>
                      <a:endParaRPr lang="zh-TW" altLang="en-US"/>
                    </a:p>
                  </a:txBody>
                  <a:tcPr/>
                </a:tc>
                <a:tc vMerge="1">
                  <a:txBody>
                    <a:bodyPr/>
                    <a:lstStyle/>
                    <a:p>
                      <a:endParaRPr lang="zh-TW" altLang="en-US"/>
                    </a:p>
                  </a:txBody>
                  <a:tcP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博士</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en-US" sz="1800" kern="0">
                          <a:effectLst/>
                          <a:latin typeface="新細明體" panose="02020500000000000000" pitchFamily="18" charset="-120"/>
                          <a:ea typeface="新細明體" panose="02020500000000000000" pitchFamily="18" charset="-120"/>
                        </a:rPr>
                        <a:t>330</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vMerge="1">
                  <a:txBody>
                    <a:bodyPr/>
                    <a:lstStyle/>
                    <a:p>
                      <a:endParaRPr lang="zh-TW" altLang="en-US"/>
                    </a:p>
                  </a:txBody>
                  <a:tcPr/>
                </a:tc>
                <a:extLst>
                  <a:ext uri="{0D108BD9-81ED-4DB2-BD59-A6C34878D82A}">
                    <a16:rowId xmlns:a16="http://schemas.microsoft.com/office/drawing/2014/main" val="3499227605"/>
                  </a:ext>
                </a:extLst>
              </a:tr>
              <a:tr h="304644">
                <a:tc rowSpan="3">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二</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rowSpan="3">
                  <a:txBody>
                    <a:bodyPr/>
                    <a:lstStyle/>
                    <a:p>
                      <a:pPr>
                        <a:lnSpc>
                          <a:spcPts val="2000"/>
                        </a:lnSpc>
                        <a:spcAft>
                          <a:spcPts val="0"/>
                        </a:spcAft>
                      </a:pPr>
                      <a:r>
                        <a:rPr lang="en-US" sz="1800" kern="0" dirty="0">
                          <a:effectLst/>
                          <a:latin typeface="新細明體" panose="02020500000000000000" pitchFamily="18" charset="-120"/>
                          <a:ea typeface="新細明體" panose="02020500000000000000" pitchFamily="18" charset="-120"/>
                        </a:rPr>
                        <a:t>1.</a:t>
                      </a:r>
                      <a:r>
                        <a:rPr lang="zh-TW" sz="1800" kern="0" dirty="0">
                          <a:effectLst/>
                          <a:latin typeface="新細明體" panose="02020500000000000000" pitchFamily="18" charset="-120"/>
                          <a:ea typeface="新細明體" panose="02020500000000000000" pitchFamily="18" charset="-120"/>
                        </a:rPr>
                        <a:t>具有修畢師資職前教育課程，取得修畢證明書者</a:t>
                      </a:r>
                      <a:r>
                        <a:rPr lang="en-US" sz="1800" kern="0" dirty="0">
                          <a:effectLst/>
                          <a:latin typeface="新細明體" panose="02020500000000000000" pitchFamily="18" charset="-120"/>
                          <a:ea typeface="新細明體" panose="02020500000000000000" pitchFamily="18" charset="-120"/>
                        </a:rPr>
                        <a:t> (</a:t>
                      </a:r>
                      <a:r>
                        <a:rPr lang="zh-TW" sz="1800" kern="0" dirty="0">
                          <a:effectLst/>
                          <a:latin typeface="新細明體" panose="02020500000000000000" pitchFamily="18" charset="-120"/>
                          <a:ea typeface="新細明體" panose="02020500000000000000" pitchFamily="18" charset="-120"/>
                        </a:rPr>
                        <a:t>無需考量教育階段、科、類</a:t>
                      </a:r>
                      <a:r>
                        <a:rPr lang="en-US" sz="1800" kern="0" dirty="0">
                          <a:effectLst/>
                          <a:latin typeface="新細明體" panose="02020500000000000000" pitchFamily="18" charset="-120"/>
                          <a:ea typeface="新細明體" panose="02020500000000000000" pitchFamily="18" charset="-120"/>
                        </a:rPr>
                        <a:t>)</a:t>
                      </a:r>
                      <a:endParaRPr lang="zh-TW" sz="1800" kern="100" dirty="0">
                        <a:effectLst/>
                        <a:latin typeface="新細明體" panose="02020500000000000000" pitchFamily="18" charset="-120"/>
                        <a:ea typeface="新細明體" panose="02020500000000000000" pitchFamily="18" charset="-120"/>
                      </a:endParaRPr>
                    </a:p>
                    <a:p>
                      <a:pPr>
                        <a:lnSpc>
                          <a:spcPts val="2000"/>
                        </a:lnSpc>
                        <a:spcAft>
                          <a:spcPts val="0"/>
                        </a:spcAft>
                      </a:pPr>
                      <a:r>
                        <a:rPr lang="zh-TW" sz="1800" kern="0" dirty="0">
                          <a:effectLst/>
                          <a:latin typeface="新細明體" panose="02020500000000000000" pitchFamily="18" charset="-120"/>
                          <a:ea typeface="新細明體" panose="02020500000000000000" pitchFamily="18" charset="-120"/>
                        </a:rPr>
                        <a:t>★</a:t>
                      </a:r>
                      <a:r>
                        <a:rPr lang="zh-TW" sz="1800" b="1" kern="0" dirty="0">
                          <a:effectLst/>
                          <a:latin typeface="新細明體" panose="02020500000000000000" pitchFamily="18" charset="-120"/>
                          <a:ea typeface="新細明體" panose="02020500000000000000" pitchFamily="18" charset="-120"/>
                        </a:rPr>
                        <a:t>注意：僅修畢學分證明書≠休畢師資職前教育課程證明</a:t>
                      </a:r>
                      <a:endParaRPr lang="zh-TW" sz="1800" b="1" kern="100" dirty="0">
                        <a:effectLst/>
                        <a:latin typeface="新細明體" panose="02020500000000000000" pitchFamily="18" charset="-120"/>
                        <a:ea typeface="新細明體" panose="02020500000000000000" pitchFamily="18" charset="-120"/>
                      </a:endParaRPr>
                    </a:p>
                    <a:p>
                      <a:pPr>
                        <a:lnSpc>
                          <a:spcPts val="2000"/>
                        </a:lnSpc>
                        <a:spcAft>
                          <a:spcPts val="0"/>
                        </a:spcAft>
                      </a:pPr>
                      <a:r>
                        <a:rPr lang="en-US" sz="1800" kern="0" dirty="0">
                          <a:effectLst/>
                          <a:latin typeface="新細明體" panose="02020500000000000000" pitchFamily="18" charset="-120"/>
                          <a:ea typeface="新細明體" panose="02020500000000000000" pitchFamily="18" charset="-120"/>
                        </a:rPr>
                        <a:t>2.</a:t>
                      </a:r>
                      <a:r>
                        <a:rPr lang="zh-TW" sz="1800" kern="0" dirty="0">
                          <a:effectLst/>
                          <a:latin typeface="新細明體" panose="02020500000000000000" pitchFamily="18" charset="-120"/>
                          <a:ea typeface="新細明體" panose="02020500000000000000" pitchFamily="18" charset="-120"/>
                        </a:rPr>
                        <a:t>具其他教育階段、類科合格教師證書</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學士</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en-US" sz="1800" kern="0">
                          <a:effectLst/>
                          <a:latin typeface="新細明體" panose="02020500000000000000" pitchFamily="18" charset="-120"/>
                          <a:ea typeface="新細明體" panose="02020500000000000000" pitchFamily="18" charset="-120"/>
                        </a:rPr>
                        <a:t>180</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rowSpan="3">
                  <a:txBody>
                    <a:bodyPr/>
                    <a:lstStyle/>
                    <a:p>
                      <a:pPr algn="ctr">
                        <a:spcAft>
                          <a:spcPts val="0"/>
                        </a:spcAft>
                      </a:pPr>
                      <a:r>
                        <a:rPr lang="zh-TW" sz="1800" kern="0" dirty="0">
                          <a:effectLst/>
                          <a:latin typeface="新細明體" panose="02020500000000000000" pitchFamily="18" charset="-120"/>
                          <a:ea typeface="新細明體" panose="02020500000000000000" pitchFamily="18" charset="-120"/>
                        </a:rPr>
                        <a:t>八成</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extLst>
                  <a:ext uri="{0D108BD9-81ED-4DB2-BD59-A6C34878D82A}">
                    <a16:rowId xmlns:a16="http://schemas.microsoft.com/office/drawing/2014/main" val="3400645450"/>
                  </a:ext>
                </a:extLst>
              </a:tr>
              <a:tr h="304644">
                <a:tc vMerge="1">
                  <a:txBody>
                    <a:bodyPr/>
                    <a:lstStyle/>
                    <a:p>
                      <a:endParaRPr lang="zh-TW" altLang="en-US"/>
                    </a:p>
                  </a:txBody>
                  <a:tcPr/>
                </a:tc>
                <a:tc vMerge="1">
                  <a:txBody>
                    <a:bodyPr/>
                    <a:lstStyle/>
                    <a:p>
                      <a:endParaRPr lang="zh-TW" altLang="en-US"/>
                    </a:p>
                  </a:txBody>
                  <a:tcP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碩士</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en-US" sz="1800" kern="0">
                          <a:effectLst/>
                          <a:latin typeface="新細明體" panose="02020500000000000000" pitchFamily="18" charset="-120"/>
                          <a:ea typeface="新細明體" panose="02020500000000000000" pitchFamily="18" charset="-120"/>
                        </a:rPr>
                        <a:t>245</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vMerge="1">
                  <a:txBody>
                    <a:bodyPr/>
                    <a:lstStyle/>
                    <a:p>
                      <a:endParaRPr lang="zh-TW" altLang="en-US"/>
                    </a:p>
                  </a:txBody>
                  <a:tcPr/>
                </a:tc>
                <a:extLst>
                  <a:ext uri="{0D108BD9-81ED-4DB2-BD59-A6C34878D82A}">
                    <a16:rowId xmlns:a16="http://schemas.microsoft.com/office/drawing/2014/main" val="671902461"/>
                  </a:ext>
                </a:extLst>
              </a:tr>
              <a:tr h="1465676">
                <a:tc vMerge="1">
                  <a:txBody>
                    <a:bodyPr/>
                    <a:lstStyle/>
                    <a:p>
                      <a:endParaRPr lang="zh-TW" altLang="en-US"/>
                    </a:p>
                  </a:txBody>
                  <a:tcPr/>
                </a:tc>
                <a:tc vMerge="1">
                  <a:txBody>
                    <a:bodyPr/>
                    <a:lstStyle/>
                    <a:p>
                      <a:endParaRPr lang="zh-TW" altLang="en-US"/>
                    </a:p>
                  </a:txBody>
                  <a:tcP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博士</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en-US" sz="1800" kern="0">
                          <a:effectLst/>
                          <a:latin typeface="新細明體" panose="02020500000000000000" pitchFamily="18" charset="-120"/>
                          <a:ea typeface="新細明體" panose="02020500000000000000" pitchFamily="18" charset="-120"/>
                        </a:rPr>
                        <a:t>330</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vMerge="1">
                  <a:txBody>
                    <a:bodyPr/>
                    <a:lstStyle/>
                    <a:p>
                      <a:endParaRPr lang="zh-TW" altLang="en-US"/>
                    </a:p>
                  </a:txBody>
                  <a:tcPr/>
                </a:tc>
                <a:extLst>
                  <a:ext uri="{0D108BD9-81ED-4DB2-BD59-A6C34878D82A}">
                    <a16:rowId xmlns:a16="http://schemas.microsoft.com/office/drawing/2014/main" val="2413826627"/>
                  </a:ext>
                </a:extLst>
              </a:tr>
              <a:tr h="304644">
                <a:tc rowSpan="3">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三</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rowSpan="3">
                  <a:txBody>
                    <a:bodyPr/>
                    <a:lstStyle/>
                    <a:p>
                      <a:pPr>
                        <a:lnSpc>
                          <a:spcPts val="2000"/>
                        </a:lnSpc>
                        <a:spcAft>
                          <a:spcPts val="0"/>
                        </a:spcAft>
                      </a:pPr>
                      <a:r>
                        <a:rPr lang="zh-TW" sz="1800" kern="0" dirty="0">
                          <a:effectLst/>
                          <a:latin typeface="新細明體" panose="02020500000000000000" pitchFamily="18" charset="-120"/>
                          <a:ea typeface="新細明體" panose="02020500000000000000" pitchFamily="18" charset="-120"/>
                        </a:rPr>
                        <a:t>具大學以上學歷畢業者</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學士</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en-US" sz="1800" kern="0">
                          <a:effectLst/>
                          <a:latin typeface="新細明體" panose="02020500000000000000" pitchFamily="18" charset="-120"/>
                          <a:ea typeface="新細明體" panose="02020500000000000000" pitchFamily="18" charset="-120"/>
                        </a:rPr>
                        <a:t>170</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rowSpan="3">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八成</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extLst>
                  <a:ext uri="{0D108BD9-81ED-4DB2-BD59-A6C34878D82A}">
                    <a16:rowId xmlns:a16="http://schemas.microsoft.com/office/drawing/2014/main" val="617308889"/>
                  </a:ext>
                </a:extLst>
              </a:tr>
              <a:tr h="304644">
                <a:tc vMerge="1">
                  <a:txBody>
                    <a:bodyPr/>
                    <a:lstStyle/>
                    <a:p>
                      <a:endParaRPr lang="zh-TW" altLang="en-US"/>
                    </a:p>
                  </a:txBody>
                  <a:tcPr/>
                </a:tc>
                <a:tc vMerge="1">
                  <a:txBody>
                    <a:bodyPr/>
                    <a:lstStyle/>
                    <a:p>
                      <a:endParaRPr lang="zh-TW" altLang="en-US"/>
                    </a:p>
                  </a:txBody>
                  <a:tcPr/>
                </a:tc>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碩士</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en-US" sz="1800" kern="0">
                          <a:effectLst/>
                          <a:latin typeface="新細明體" panose="02020500000000000000" pitchFamily="18" charset="-120"/>
                          <a:ea typeface="新細明體" panose="02020500000000000000" pitchFamily="18" charset="-120"/>
                        </a:rPr>
                        <a:t>245</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vMerge="1">
                  <a:txBody>
                    <a:bodyPr/>
                    <a:lstStyle/>
                    <a:p>
                      <a:endParaRPr lang="zh-TW" altLang="en-US"/>
                    </a:p>
                  </a:txBody>
                  <a:tcPr/>
                </a:tc>
                <a:extLst>
                  <a:ext uri="{0D108BD9-81ED-4DB2-BD59-A6C34878D82A}">
                    <a16:rowId xmlns:a16="http://schemas.microsoft.com/office/drawing/2014/main" val="4065576219"/>
                  </a:ext>
                </a:extLst>
              </a:tr>
              <a:tr h="304644">
                <a:tc vMerge="1">
                  <a:txBody>
                    <a:bodyPr/>
                    <a:lstStyle/>
                    <a:p>
                      <a:endParaRPr lang="zh-TW" altLang="en-US"/>
                    </a:p>
                  </a:txBody>
                  <a:tcPr/>
                </a:tc>
                <a:tc vMerge="1">
                  <a:txBody>
                    <a:bodyPr/>
                    <a:lstStyle/>
                    <a:p>
                      <a:endParaRPr lang="zh-TW" altLang="en-US"/>
                    </a:p>
                  </a:txBody>
                  <a:tcPr/>
                </a:tc>
                <a:tc>
                  <a:txBody>
                    <a:bodyPr/>
                    <a:lstStyle/>
                    <a:p>
                      <a:pPr algn="ctr">
                        <a:spcAft>
                          <a:spcPts val="0"/>
                        </a:spcAft>
                      </a:pPr>
                      <a:r>
                        <a:rPr lang="zh-TW" sz="1800" kern="0" dirty="0">
                          <a:effectLst/>
                          <a:latin typeface="新細明體" panose="02020500000000000000" pitchFamily="18" charset="-120"/>
                          <a:ea typeface="新細明體" panose="02020500000000000000" pitchFamily="18" charset="-120"/>
                        </a:rPr>
                        <a:t>博士</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lgn="ctr">
                        <a:spcAft>
                          <a:spcPts val="0"/>
                        </a:spcAft>
                      </a:pPr>
                      <a:r>
                        <a:rPr lang="en-US" sz="1800" kern="0">
                          <a:effectLst/>
                          <a:latin typeface="新細明體" panose="02020500000000000000" pitchFamily="18" charset="-120"/>
                          <a:ea typeface="新細明體" panose="02020500000000000000" pitchFamily="18" charset="-120"/>
                        </a:rPr>
                        <a:t>330</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vMerge="1">
                  <a:txBody>
                    <a:bodyPr/>
                    <a:lstStyle/>
                    <a:p>
                      <a:endParaRPr lang="zh-TW" altLang="en-US"/>
                    </a:p>
                  </a:txBody>
                  <a:tcPr/>
                </a:tc>
                <a:extLst>
                  <a:ext uri="{0D108BD9-81ED-4DB2-BD59-A6C34878D82A}">
                    <a16:rowId xmlns:a16="http://schemas.microsoft.com/office/drawing/2014/main" val="3088749341"/>
                  </a:ext>
                </a:extLst>
              </a:tr>
              <a:tr h="859984">
                <a:tc>
                  <a:txBody>
                    <a:bodyPr/>
                    <a:lstStyle/>
                    <a:p>
                      <a:pPr algn="ctr">
                        <a:spcAft>
                          <a:spcPts val="0"/>
                        </a:spcAft>
                      </a:pPr>
                      <a:r>
                        <a:rPr lang="zh-TW" sz="1800" kern="0">
                          <a:effectLst/>
                          <a:latin typeface="新細明體" panose="02020500000000000000" pitchFamily="18" charset="-120"/>
                          <a:ea typeface="新細明體" panose="02020500000000000000" pitchFamily="18" charset="-120"/>
                        </a:rPr>
                        <a:t>備註</a:t>
                      </a:r>
                      <a:endParaRPr lang="zh-TW" sz="1800" kern="10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a:txBody>
                    <a:bodyPr/>
                    <a:lstStyle/>
                    <a:p>
                      <a:pPr>
                        <a:spcAft>
                          <a:spcPts val="0"/>
                        </a:spcAft>
                      </a:pPr>
                      <a:r>
                        <a:rPr lang="zh-TW" sz="1800" kern="100" dirty="0">
                          <a:effectLst/>
                          <a:latin typeface="新細明體" panose="02020500000000000000" pitchFamily="18" charset="-120"/>
                          <a:ea typeface="新細明體" panose="02020500000000000000" pitchFamily="18" charset="-120"/>
                        </a:rPr>
                        <a:t>曾任教職再任代理教師者</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gridSpan="3">
                  <a:txBody>
                    <a:bodyPr/>
                    <a:lstStyle/>
                    <a:p>
                      <a:pPr marL="457200" indent="-457200">
                        <a:lnSpc>
                          <a:spcPts val="1600"/>
                        </a:lnSpc>
                        <a:spcAft>
                          <a:spcPts val="0"/>
                        </a:spcAft>
                      </a:pPr>
                      <a:r>
                        <a:rPr lang="zh-TW" sz="1800" kern="100" dirty="0">
                          <a:effectLst/>
                          <a:latin typeface="新細明體" panose="02020500000000000000" pitchFamily="18" charset="-120"/>
                          <a:ea typeface="新細明體" panose="02020500000000000000" pitchFamily="18" charset="-120"/>
                        </a:rPr>
                        <a:t>以原核定之薪點支薪</a:t>
                      </a:r>
                    </a:p>
                    <a:p>
                      <a:pPr>
                        <a:lnSpc>
                          <a:spcPts val="1600"/>
                        </a:lnSpc>
                        <a:spcAft>
                          <a:spcPts val="0"/>
                        </a:spcAft>
                      </a:pPr>
                      <a:r>
                        <a:rPr lang="en-US" sz="1800" kern="100" dirty="0">
                          <a:effectLst/>
                          <a:latin typeface="新細明體" panose="02020500000000000000" pitchFamily="18" charset="-120"/>
                          <a:ea typeface="新細明體" panose="02020500000000000000" pitchFamily="18" charset="-120"/>
                        </a:rPr>
                        <a:t>+</a:t>
                      </a:r>
                      <a:r>
                        <a:rPr lang="zh-TW" sz="1800" kern="100" dirty="0">
                          <a:effectLst/>
                          <a:latin typeface="新細明體" panose="02020500000000000000" pitchFamily="18" charset="-120"/>
                          <a:ea typeface="新細明體" panose="02020500000000000000" pitchFamily="18" charset="-120"/>
                        </a:rPr>
                        <a:t>學術研究加給</a:t>
                      </a:r>
                      <a:r>
                        <a:rPr lang="en-US" sz="1800" kern="100" dirty="0">
                          <a:effectLst/>
                          <a:latin typeface="新細明體" panose="02020500000000000000" pitchFamily="18" charset="-120"/>
                          <a:ea typeface="新細明體" panose="02020500000000000000" pitchFamily="18" charset="-120"/>
                        </a:rPr>
                        <a:t>(</a:t>
                      </a:r>
                      <a:r>
                        <a:rPr lang="zh-TW" sz="1800" kern="100" dirty="0">
                          <a:effectLst/>
                          <a:latin typeface="新細明體" panose="02020500000000000000" pitchFamily="18" charset="-120"/>
                          <a:ea typeface="新細明體" panose="02020500000000000000" pitchFamily="18" charset="-120"/>
                        </a:rPr>
                        <a:t>視資格給予</a:t>
                      </a:r>
                      <a:r>
                        <a:rPr lang="en-US" sz="1800" kern="100" dirty="0">
                          <a:effectLst/>
                          <a:latin typeface="新細明體" panose="02020500000000000000" pitchFamily="18" charset="-120"/>
                          <a:ea typeface="新細明體" panose="02020500000000000000" pitchFamily="18" charset="-120"/>
                        </a:rPr>
                        <a:t>)</a:t>
                      </a:r>
                      <a:endParaRPr lang="zh-TW" sz="1800" kern="100" dirty="0">
                        <a:effectLst/>
                        <a:latin typeface="新細明體" panose="02020500000000000000" pitchFamily="18" charset="-120"/>
                        <a:ea typeface="新細明體" panose="02020500000000000000" pitchFamily="18" charset="-120"/>
                        <a:cs typeface="Times New Roman" panose="02020603050405020304" pitchFamily="18" charset="0"/>
                      </a:endParaRPr>
                    </a:p>
                  </a:txBody>
                  <a:tcPr marL="17780" marR="17780" marT="0" marB="0" anchor="ctr"/>
                </a:tc>
                <a:tc hMerge="1">
                  <a:txBody>
                    <a:bodyPr/>
                    <a:lstStyle/>
                    <a:p>
                      <a:endParaRPr lang="zh-TW" altLang="en-US"/>
                    </a:p>
                  </a:txBody>
                  <a:tcPr/>
                </a:tc>
                <a:tc hMerge="1">
                  <a:txBody>
                    <a:bodyPr/>
                    <a:lstStyle/>
                    <a:p>
                      <a:endParaRPr lang="zh-TW" altLang="en-US"/>
                    </a:p>
                  </a:txBody>
                  <a:tcPr/>
                </a:tc>
                <a:extLst>
                  <a:ext uri="{0D108BD9-81ED-4DB2-BD59-A6C34878D82A}">
                    <a16:rowId xmlns:a16="http://schemas.microsoft.com/office/drawing/2014/main" val="1447356410"/>
                  </a:ext>
                </a:extLst>
              </a:tr>
            </a:tbl>
          </a:graphicData>
        </a:graphic>
      </p:graphicFrame>
      <p:sp>
        <p:nvSpPr>
          <p:cNvPr id="4" name="投影片編號版面配置區 3"/>
          <p:cNvSpPr>
            <a:spLocks noGrp="1"/>
          </p:cNvSpPr>
          <p:nvPr>
            <p:ph type="sldNum" sz="quarter" idx="12"/>
          </p:nvPr>
        </p:nvSpPr>
        <p:spPr/>
        <p:txBody>
          <a:bodyPr/>
          <a:lstStyle/>
          <a:p>
            <a:pPr>
              <a:defRPr/>
            </a:pPr>
            <a:fld id="{3C01C674-500E-4BBF-9A6A-C49C652C7EBD}" type="slidenum">
              <a:rPr lang="en-US" smtClean="0"/>
              <a:pPr>
                <a:defRPr/>
              </a:pPr>
              <a:t>20</a:t>
            </a:fld>
            <a:endParaRPr lang="en-US"/>
          </a:p>
        </p:txBody>
      </p:sp>
    </p:spTree>
    <p:extLst>
      <p:ext uri="{BB962C8B-B14F-4D97-AF65-F5344CB8AC3E}">
        <p14:creationId xmlns:p14="http://schemas.microsoft.com/office/powerpoint/2010/main" val="3126409603"/>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677863" y="1270000"/>
            <a:ext cx="8596312" cy="4951413"/>
          </a:xfrm>
        </p:spPr>
        <p:txBody>
          <a:bodyPr rtlCol="0">
            <a:normAutofit fontScale="92500"/>
          </a:bodyPr>
          <a:lstStyle/>
          <a:p>
            <a:pPr eaLnBrk="1" fontAlgn="auto" hangingPunct="1">
              <a:spcAft>
                <a:spcPts val="0"/>
              </a:spcAft>
              <a:buFont typeface="Wingdings 3" charset="2"/>
              <a:buChar char=""/>
              <a:defRPr/>
            </a:pPr>
            <a:r>
              <a:rPr lang="zh-TW" altLang="en-US" sz="2400" b="1" dirty="0" smtClean="0">
                <a:solidFill>
                  <a:schemeClr val="tx1"/>
                </a:solidFill>
                <a:latin typeface="新細明體" panose="02020500000000000000" pitchFamily="18" charset="-120"/>
                <a:ea typeface="新細明體" panose="02020500000000000000" pitchFamily="18" charset="-120"/>
              </a:rPr>
              <a:t>第</a:t>
            </a:r>
            <a:r>
              <a:rPr lang="en-US" altLang="zh-TW" sz="2400" b="1" dirty="0" smtClean="0">
                <a:solidFill>
                  <a:schemeClr val="tx1"/>
                </a:solidFill>
                <a:latin typeface="新細明體" panose="02020500000000000000" pitchFamily="18" charset="-120"/>
                <a:ea typeface="新細明體" panose="02020500000000000000" pitchFamily="18" charset="-120"/>
              </a:rPr>
              <a:t>9</a:t>
            </a:r>
            <a:r>
              <a:rPr lang="zh-TW" altLang="en-US" sz="2400" b="1" dirty="0" smtClean="0">
                <a:solidFill>
                  <a:schemeClr val="tx1"/>
                </a:solidFill>
                <a:latin typeface="新細明體" panose="02020500000000000000" pitchFamily="18" charset="-120"/>
                <a:ea typeface="新細明體" panose="02020500000000000000" pitchFamily="18" charset="-120"/>
              </a:rPr>
              <a:t>條</a:t>
            </a:r>
            <a:endParaRPr lang="en-US" altLang="zh-TW" sz="2400" b="1" dirty="0" smtClean="0">
              <a:solidFill>
                <a:schemeClr val="tx1"/>
              </a:solidFill>
              <a:latin typeface="新細明體" panose="02020500000000000000" pitchFamily="18" charset="-120"/>
              <a:ea typeface="新細明體" panose="02020500000000000000" pitchFamily="18" charset="-120"/>
            </a:endParaRPr>
          </a:p>
          <a:p>
            <a:pPr marL="1349375" indent="-1349375" algn="just" eaLnBrk="1" fontAlgn="auto" hangingPunct="1">
              <a:spcAft>
                <a:spcPts val="0"/>
              </a:spcAft>
              <a:buFont typeface="Wingdings 3" charset="2"/>
              <a:buNone/>
              <a:defRPr/>
            </a:pPr>
            <a:r>
              <a:rPr lang="zh-TW" altLang="en-US" sz="2400" b="1" dirty="0" smtClean="0">
                <a:solidFill>
                  <a:schemeClr val="tx1"/>
                </a:solidFill>
                <a:latin typeface="新細明體" panose="02020500000000000000" pitchFamily="18" charset="-120"/>
                <a:ea typeface="新細明體" panose="02020500000000000000" pitchFamily="18" charset="-120"/>
              </a:rPr>
              <a:t>（第</a:t>
            </a:r>
            <a:r>
              <a:rPr lang="en-US" altLang="zh-TW" sz="2400" b="1" dirty="0">
                <a:solidFill>
                  <a:schemeClr val="tx1"/>
                </a:solidFill>
                <a:latin typeface="新細明體" panose="02020500000000000000" pitchFamily="18" charset="-120"/>
                <a:ea typeface="新細明體" panose="02020500000000000000" pitchFamily="18" charset="-120"/>
              </a:rPr>
              <a:t>1</a:t>
            </a:r>
            <a:r>
              <a:rPr lang="zh-TW" altLang="en-US" sz="2400" b="1" dirty="0" smtClean="0">
                <a:solidFill>
                  <a:schemeClr val="tx1"/>
                </a:solidFill>
                <a:latin typeface="新細明體" panose="02020500000000000000" pitchFamily="18" charset="-120"/>
                <a:ea typeface="新細明體" panose="02020500000000000000" pitchFamily="18" charset="-120"/>
              </a:rPr>
              <a:t>項）公立學校</a:t>
            </a:r>
            <a:r>
              <a:rPr lang="zh-TW" altLang="en-US" sz="2400" b="1" dirty="0">
                <a:solidFill>
                  <a:schemeClr val="tx1"/>
                </a:solidFill>
                <a:latin typeface="新細明體" panose="02020500000000000000" pitchFamily="18" charset="-120"/>
                <a:ea typeface="新細明體" panose="02020500000000000000" pitchFamily="18" charset="-120"/>
              </a:rPr>
              <a:t>教師於職前曾任下列職務且服務成績優良之年資，按年採計提</a:t>
            </a:r>
            <a:r>
              <a:rPr lang="zh-TW" altLang="en-US" sz="2400" b="1" dirty="0" smtClean="0">
                <a:solidFill>
                  <a:schemeClr val="tx1"/>
                </a:solidFill>
                <a:latin typeface="新細明體" panose="02020500000000000000" pitchFamily="18" charset="-120"/>
                <a:ea typeface="新細明體" panose="02020500000000000000" pitchFamily="18" charset="-120"/>
              </a:rPr>
              <a:t>敘薪</a:t>
            </a:r>
            <a:r>
              <a:rPr lang="zh-TW" altLang="en-US" sz="2400" b="1" dirty="0">
                <a:solidFill>
                  <a:schemeClr val="tx1"/>
                </a:solidFill>
                <a:latin typeface="新細明體" panose="02020500000000000000" pitchFamily="18" charset="-120"/>
                <a:ea typeface="新細明體" panose="02020500000000000000" pitchFamily="18" charset="-120"/>
              </a:rPr>
              <a:t>級至所聘</a:t>
            </a:r>
            <a:r>
              <a:rPr lang="zh-TW" altLang="en-US" sz="2400" b="1" dirty="0">
                <a:solidFill>
                  <a:srgbClr val="FF0000"/>
                </a:solidFill>
                <a:latin typeface="新細明體" panose="02020500000000000000" pitchFamily="18" charset="-120"/>
                <a:ea typeface="新細明體" panose="02020500000000000000" pitchFamily="18" charset="-120"/>
              </a:rPr>
              <a:t>職務等級最高年功薪</a:t>
            </a:r>
            <a:r>
              <a:rPr lang="zh-TW" altLang="en-US" sz="2400" b="1" dirty="0">
                <a:solidFill>
                  <a:schemeClr val="tx1"/>
                </a:solidFill>
                <a:latin typeface="新細明體" panose="02020500000000000000" pitchFamily="18" charset="-120"/>
                <a:ea typeface="新細明體" panose="02020500000000000000" pitchFamily="18" charset="-120"/>
              </a:rPr>
              <a:t>：</a:t>
            </a:r>
          </a:p>
          <a:p>
            <a:pPr marL="1973263" indent="-623888" algn="just" eaLnBrk="1" fontAlgn="auto" hangingPunct="1">
              <a:spcAft>
                <a:spcPts val="0"/>
              </a:spcAft>
              <a:buFont typeface="Wingdings 3" charset="2"/>
              <a:buNone/>
              <a:defRPr/>
            </a:pPr>
            <a:r>
              <a:rPr lang="zh-TW" altLang="en-US" sz="2400" b="1" dirty="0">
                <a:solidFill>
                  <a:schemeClr val="tx1"/>
                </a:solidFill>
                <a:latin typeface="新細明體" panose="02020500000000000000" pitchFamily="18" charset="-120"/>
                <a:ea typeface="新細明體" panose="02020500000000000000" pitchFamily="18" charset="-120"/>
              </a:rPr>
              <a:t>一、銓敘或登記有案之公務人員或其他適用特種任用法規審定資格人員</a:t>
            </a:r>
            <a:r>
              <a:rPr lang="zh-TW" altLang="en-US" sz="2400" b="1" dirty="0" smtClean="0">
                <a:solidFill>
                  <a:schemeClr val="tx1"/>
                </a:solidFill>
                <a:latin typeface="新細明體" panose="02020500000000000000" pitchFamily="18" charset="-120"/>
                <a:ea typeface="新細明體" panose="02020500000000000000" pitchFamily="18" charset="-120"/>
              </a:rPr>
              <a:t>、公營事業</a:t>
            </a:r>
            <a:r>
              <a:rPr lang="zh-TW" altLang="en-US" sz="2400" b="1" dirty="0">
                <a:solidFill>
                  <a:schemeClr val="tx1"/>
                </a:solidFill>
                <a:latin typeface="新細明體" panose="02020500000000000000" pitchFamily="18" charset="-120"/>
                <a:ea typeface="新細明體" panose="02020500000000000000" pitchFamily="18" charset="-120"/>
              </a:rPr>
              <a:t>人員、政務人員、</a:t>
            </a:r>
            <a:r>
              <a:rPr lang="zh-TW" altLang="en-US" sz="2400" b="1" dirty="0">
                <a:solidFill>
                  <a:srgbClr val="FF0000"/>
                </a:solidFill>
                <a:latin typeface="新細明體" panose="02020500000000000000" pitchFamily="18" charset="-120"/>
                <a:ea typeface="新細明體" panose="02020500000000000000" pitchFamily="18" charset="-120"/>
              </a:rPr>
              <a:t>公私立學校校長、教師</a:t>
            </a:r>
            <a:r>
              <a:rPr lang="zh-TW" altLang="en-US" sz="2400" b="1" dirty="0">
                <a:solidFill>
                  <a:schemeClr val="tx1"/>
                </a:solidFill>
                <a:latin typeface="新細明體" panose="02020500000000000000" pitchFamily="18" charset="-120"/>
                <a:ea typeface="新細明體" panose="02020500000000000000" pitchFamily="18" charset="-120"/>
              </a:rPr>
              <a:t>、助教、專業</a:t>
            </a:r>
            <a:r>
              <a:rPr lang="zh-TW" altLang="en-US" sz="2400" b="1" dirty="0" smtClean="0">
                <a:solidFill>
                  <a:schemeClr val="tx1"/>
                </a:solidFill>
                <a:latin typeface="新細明體" panose="02020500000000000000" pitchFamily="18" charset="-120"/>
                <a:ea typeface="新細明體" panose="02020500000000000000" pitchFamily="18" charset="-120"/>
              </a:rPr>
              <a:t>技術人員</a:t>
            </a:r>
            <a:r>
              <a:rPr lang="zh-TW" altLang="en-US" sz="2400" b="1" dirty="0">
                <a:solidFill>
                  <a:schemeClr val="tx1"/>
                </a:solidFill>
                <a:latin typeface="新細明體" panose="02020500000000000000" pitchFamily="18" charset="-120"/>
                <a:ea typeface="新細明體" panose="02020500000000000000" pitchFamily="18" charset="-120"/>
              </a:rPr>
              <a:t>、研究人員、護理教師、運動教練、公立社會教育機構</a:t>
            </a:r>
            <a:r>
              <a:rPr lang="zh-TW" altLang="en-US" sz="2400" b="1" dirty="0" smtClean="0">
                <a:solidFill>
                  <a:schemeClr val="tx1"/>
                </a:solidFill>
                <a:latin typeface="新細明體" panose="02020500000000000000" pitchFamily="18" charset="-120"/>
                <a:ea typeface="新細明體" panose="02020500000000000000" pitchFamily="18" charset="-120"/>
              </a:rPr>
              <a:t>專業人員、</a:t>
            </a:r>
            <a:r>
              <a:rPr lang="zh-TW" altLang="en-US" sz="2400" b="1" dirty="0">
                <a:solidFill>
                  <a:schemeClr val="tx1"/>
                </a:solidFill>
                <a:latin typeface="新細明體" panose="02020500000000000000" pitchFamily="18" charset="-120"/>
                <a:ea typeface="新細明體" panose="02020500000000000000" pitchFamily="18" charset="-120"/>
              </a:rPr>
              <a:t>公立學術研究機構研究人員等級相當之年資。</a:t>
            </a:r>
          </a:p>
          <a:p>
            <a:pPr marL="1349375" indent="0" algn="just" eaLnBrk="1" fontAlgn="auto" hangingPunct="1">
              <a:spcAft>
                <a:spcPts val="0"/>
              </a:spcAft>
              <a:buFont typeface="Wingdings 3" charset="2"/>
              <a:buNone/>
              <a:defRPr/>
            </a:pPr>
            <a:r>
              <a:rPr lang="zh-TW" altLang="en-US" sz="2400" b="1" dirty="0">
                <a:solidFill>
                  <a:schemeClr val="tx1"/>
                </a:solidFill>
                <a:latin typeface="新細明體" panose="02020500000000000000" pitchFamily="18" charset="-120"/>
                <a:ea typeface="新細明體" panose="02020500000000000000" pitchFamily="18" charset="-120"/>
              </a:rPr>
              <a:t>二、後備軍人轉任教師，採計等級相當之軍職年資</a:t>
            </a:r>
            <a:r>
              <a:rPr lang="zh-TW" altLang="en-US" sz="2400" b="1" dirty="0" smtClean="0">
                <a:solidFill>
                  <a:schemeClr val="tx1"/>
                </a:solidFill>
                <a:latin typeface="新細明體" panose="02020500000000000000" pitchFamily="18" charset="-120"/>
                <a:ea typeface="新細明體" panose="02020500000000000000" pitchFamily="18" charset="-120"/>
              </a:rPr>
              <a:t>。</a:t>
            </a:r>
            <a:endParaRPr lang="en-US" altLang="zh-TW" sz="2400" b="1" dirty="0" smtClean="0">
              <a:solidFill>
                <a:schemeClr val="tx1"/>
              </a:solidFill>
              <a:latin typeface="新細明體" panose="02020500000000000000" pitchFamily="18" charset="-120"/>
              <a:ea typeface="新細明體" panose="02020500000000000000" pitchFamily="18" charset="-120"/>
            </a:endParaRPr>
          </a:p>
          <a:p>
            <a:pPr marL="1882775" indent="-533400" algn="just" eaLnBrk="1" fontAlgn="auto" hangingPunct="1">
              <a:spcAft>
                <a:spcPts val="0"/>
              </a:spcAft>
              <a:buFont typeface="Wingdings 3" charset="2"/>
              <a:buNone/>
              <a:defRPr/>
            </a:pPr>
            <a:r>
              <a:rPr lang="zh-TW" altLang="en-US" sz="2400" b="1" dirty="0">
                <a:solidFill>
                  <a:schemeClr val="tx1"/>
                </a:solidFill>
                <a:latin typeface="新細明體" panose="02020500000000000000" pitchFamily="18" charset="-120"/>
                <a:ea typeface="新細明體" panose="02020500000000000000" pitchFamily="18" charset="-120"/>
              </a:rPr>
              <a:t>三、</a:t>
            </a:r>
            <a:r>
              <a:rPr lang="zh-TW" altLang="en-US" sz="2400" b="1" dirty="0">
                <a:solidFill>
                  <a:srgbClr val="FF0000"/>
                </a:solidFill>
                <a:latin typeface="新細明體" panose="02020500000000000000" pitchFamily="18" charset="-120"/>
                <a:ea typeface="新細明體" panose="02020500000000000000" pitchFamily="18" charset="-120"/>
              </a:rPr>
              <a:t>中小學教師曾任代理教師年資，每次期間三個月以上累積滿一年者， 提敘一級。</a:t>
            </a:r>
            <a:endParaRPr lang="en-US" altLang="zh-TW" sz="2400" b="1" dirty="0">
              <a:solidFill>
                <a:srgbClr val="FF0000"/>
              </a:solidFill>
              <a:latin typeface="新細明體" panose="02020500000000000000" pitchFamily="18" charset="-120"/>
              <a:ea typeface="新細明體" panose="02020500000000000000" pitchFamily="18" charset="-120"/>
            </a:endParaRPr>
          </a:p>
          <a:p>
            <a:pPr marL="1349375" indent="0" algn="just" eaLnBrk="1" fontAlgn="auto" hangingPunct="1">
              <a:spcAft>
                <a:spcPts val="0"/>
              </a:spcAft>
              <a:buFont typeface="Wingdings 3" charset="2"/>
              <a:buNone/>
              <a:defRPr/>
            </a:pPr>
            <a:r>
              <a:rPr lang="zh-TW" altLang="en-US" sz="2400" b="1" dirty="0">
                <a:solidFill>
                  <a:schemeClr val="tx1"/>
                </a:solidFill>
                <a:latin typeface="新細明體" panose="02020500000000000000" pitchFamily="18" charset="-120"/>
                <a:ea typeface="新細明體" panose="02020500000000000000" pitchFamily="18" charset="-120"/>
              </a:rPr>
              <a:t>四、其他經教育部認定等級相當之服務年資</a:t>
            </a:r>
            <a:r>
              <a:rPr lang="zh-TW" altLang="en-US" sz="2400" b="1" dirty="0">
                <a:solidFill>
                  <a:schemeClr val="tx1"/>
                </a:solidFill>
              </a:rPr>
              <a:t>。 </a:t>
            </a:r>
            <a:endParaRPr lang="en-US" altLang="zh-TW" sz="2400" b="1" dirty="0">
              <a:solidFill>
                <a:schemeClr val="tx1"/>
              </a:solidFill>
            </a:endParaRPr>
          </a:p>
          <a:p>
            <a:pPr eaLnBrk="1" fontAlgn="auto" hangingPunct="1">
              <a:spcAft>
                <a:spcPts val="0"/>
              </a:spcAft>
              <a:buFont typeface="Wingdings 3" charset="2"/>
              <a:buChar char=""/>
              <a:defRPr/>
            </a:pPr>
            <a:endParaRPr lang="zh-TW" altLang="en-US" sz="2400" dirty="0">
              <a:solidFill>
                <a:schemeClr val="tx1">
                  <a:lumMod val="75000"/>
                  <a:lumOff val="25000"/>
                </a:schemeClr>
              </a:solidFill>
            </a:endParaRPr>
          </a:p>
        </p:txBody>
      </p:sp>
      <p:sp>
        <p:nvSpPr>
          <p:cNvPr id="2" name="投影片編號版面配置區 1"/>
          <p:cNvSpPr>
            <a:spLocks noGrp="1"/>
          </p:cNvSpPr>
          <p:nvPr>
            <p:ph type="sldNum" sz="quarter" idx="12"/>
          </p:nvPr>
        </p:nvSpPr>
        <p:spPr/>
        <p:txBody>
          <a:bodyPr/>
          <a:lstStyle/>
          <a:p>
            <a:pPr>
              <a:defRPr/>
            </a:pPr>
            <a:fld id="{625BE819-F5BD-4998-B35E-24C404D71336}" type="slidenum">
              <a:rPr lang="en-US" smtClean="0"/>
              <a:pPr>
                <a:defRPr/>
              </a:pPr>
              <a:t>21</a:t>
            </a:fld>
            <a:endParaRPr lang="en-US"/>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標題 1"/>
          <p:cNvSpPr>
            <a:spLocks noGrp="1"/>
          </p:cNvSpPr>
          <p:nvPr>
            <p:ph type="title"/>
          </p:nvPr>
        </p:nvSpPr>
        <p:spPr/>
        <p:txBody>
          <a:bodyPr/>
          <a:lstStyle/>
          <a:p>
            <a:pPr eaLnBrk="1" hangingPunct="1"/>
            <a:r>
              <a:rPr lang="zh-TW" altLang="en-US"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739775" y="1452563"/>
            <a:ext cx="8596313" cy="4391025"/>
          </a:xfrm>
        </p:spPr>
        <p:txBody>
          <a:bodyPr rtlCol="0">
            <a:normAutofit/>
          </a:bodyPr>
          <a:lstStyle/>
          <a:p>
            <a:pPr eaLnBrk="1" fontAlgn="auto" hangingPunct="1">
              <a:spcAft>
                <a:spcPts val="0"/>
              </a:spcAft>
              <a:buFont typeface="Wingdings 3" charset="2"/>
              <a:buChar char=""/>
              <a:defRPr/>
            </a:pPr>
            <a:r>
              <a:rPr lang="zh-TW" altLang="en-US" sz="2400" b="1" dirty="0" smtClean="0">
                <a:solidFill>
                  <a:schemeClr val="tx1"/>
                </a:solidFill>
                <a:latin typeface="新細明體" panose="02020500000000000000" pitchFamily="18" charset="-120"/>
                <a:ea typeface="新細明體" panose="02020500000000000000" pitchFamily="18" charset="-120"/>
              </a:rPr>
              <a:t>第</a:t>
            </a:r>
            <a:r>
              <a:rPr lang="en-US" altLang="zh-TW" sz="2400" b="1" dirty="0" smtClean="0">
                <a:solidFill>
                  <a:schemeClr val="tx1"/>
                </a:solidFill>
                <a:latin typeface="新細明體" panose="02020500000000000000" pitchFamily="18" charset="-120"/>
                <a:ea typeface="新細明體" panose="02020500000000000000" pitchFamily="18" charset="-120"/>
              </a:rPr>
              <a:t>9</a:t>
            </a:r>
            <a:r>
              <a:rPr lang="zh-TW" altLang="en-US" sz="2400" b="1" dirty="0" smtClean="0">
                <a:solidFill>
                  <a:schemeClr val="tx1"/>
                </a:solidFill>
                <a:latin typeface="新細明體" panose="02020500000000000000" pitchFamily="18" charset="-120"/>
                <a:ea typeface="新細明體" panose="02020500000000000000" pitchFamily="18" charset="-120"/>
              </a:rPr>
              <a:t>條（續）</a:t>
            </a:r>
            <a:endParaRPr lang="en-US" altLang="zh-TW" sz="2400" b="1" dirty="0" smtClean="0">
              <a:solidFill>
                <a:schemeClr val="tx1"/>
              </a:solidFill>
              <a:latin typeface="新細明體" panose="02020500000000000000" pitchFamily="18" charset="-120"/>
              <a:ea typeface="新細明體" panose="02020500000000000000" pitchFamily="18" charset="-120"/>
            </a:endParaRPr>
          </a:p>
          <a:p>
            <a:pPr marL="1349375" indent="-1349375" eaLnBrk="1" fontAlgn="auto" hangingPunct="1">
              <a:spcAft>
                <a:spcPts val="0"/>
              </a:spcAft>
              <a:buFont typeface="Wingdings 3" charset="2"/>
              <a:buNone/>
              <a:defRPr/>
            </a:pPr>
            <a:r>
              <a:rPr lang="zh-TW" altLang="en-US" sz="2400" b="1" dirty="0" smtClean="0">
                <a:solidFill>
                  <a:schemeClr val="tx1"/>
                </a:solidFill>
                <a:latin typeface="新細明體" panose="02020500000000000000" pitchFamily="18" charset="-120"/>
                <a:ea typeface="新細明體" panose="02020500000000000000" pitchFamily="18" charset="-120"/>
              </a:rPr>
              <a:t>（第</a:t>
            </a:r>
            <a:r>
              <a:rPr lang="en-US" altLang="zh-TW" sz="2400" b="1" dirty="0" smtClean="0">
                <a:solidFill>
                  <a:schemeClr val="tx1"/>
                </a:solidFill>
                <a:latin typeface="新細明體" panose="02020500000000000000" pitchFamily="18" charset="-120"/>
                <a:ea typeface="新細明體" panose="02020500000000000000" pitchFamily="18" charset="-120"/>
              </a:rPr>
              <a:t>2</a:t>
            </a:r>
            <a:r>
              <a:rPr lang="zh-TW" altLang="en-US" sz="2400" b="1" dirty="0" smtClean="0">
                <a:solidFill>
                  <a:schemeClr val="tx1"/>
                </a:solidFill>
                <a:latin typeface="新細明體" panose="02020500000000000000" pitchFamily="18" charset="-120"/>
                <a:ea typeface="新細明體" panose="02020500000000000000" pitchFamily="18" charset="-120"/>
              </a:rPr>
              <a:t>項）公立</a:t>
            </a:r>
            <a:r>
              <a:rPr lang="zh-TW" altLang="en-US" sz="2400" b="1" dirty="0">
                <a:solidFill>
                  <a:schemeClr val="tx1"/>
                </a:solidFill>
                <a:latin typeface="新細明體" panose="02020500000000000000" pitchFamily="18" charset="-120"/>
                <a:ea typeface="新細明體" panose="02020500000000000000" pitchFamily="18" charset="-120"/>
              </a:rPr>
              <a:t>大專教師職前於具有規模之國內外私人機構性質相近、服務成績優良 及等級相當之任職年資，得按年採計提敘薪級至所聘</a:t>
            </a:r>
            <a:r>
              <a:rPr lang="zh-TW" altLang="en-US" sz="2400" b="1" dirty="0">
                <a:solidFill>
                  <a:srgbClr val="FF0000"/>
                </a:solidFill>
                <a:latin typeface="新細明體" panose="02020500000000000000" pitchFamily="18" charset="-120"/>
                <a:ea typeface="新細明體" panose="02020500000000000000" pitchFamily="18" charset="-120"/>
              </a:rPr>
              <a:t>職務等級最高年功薪 </a:t>
            </a:r>
            <a:r>
              <a:rPr lang="zh-TW" altLang="en-US" sz="2400" b="1" dirty="0">
                <a:solidFill>
                  <a:schemeClr val="tx1"/>
                </a:solidFill>
                <a:latin typeface="新細明體" panose="02020500000000000000" pitchFamily="18" charset="-120"/>
                <a:ea typeface="新細明體" panose="02020500000000000000" pitchFamily="18" charset="-120"/>
              </a:rPr>
              <a:t>。 </a:t>
            </a:r>
            <a:endParaRPr lang="en-US" altLang="zh-TW" sz="2400" b="1" dirty="0">
              <a:solidFill>
                <a:schemeClr val="tx1"/>
              </a:solidFill>
              <a:latin typeface="新細明體" panose="02020500000000000000" pitchFamily="18" charset="-120"/>
              <a:ea typeface="新細明體" panose="02020500000000000000" pitchFamily="18" charset="-120"/>
            </a:endParaRPr>
          </a:p>
          <a:p>
            <a:pPr marL="1349375" indent="-1349375" eaLnBrk="1" fontAlgn="auto" hangingPunct="1">
              <a:spcAft>
                <a:spcPts val="0"/>
              </a:spcAft>
              <a:buFont typeface="Wingdings 3" charset="2"/>
              <a:buNone/>
              <a:defRPr/>
            </a:pPr>
            <a:r>
              <a:rPr lang="zh-TW" altLang="en-US" sz="2400" b="1" dirty="0" smtClean="0">
                <a:solidFill>
                  <a:schemeClr val="tx1"/>
                </a:solidFill>
                <a:latin typeface="新細明體" panose="02020500000000000000" pitchFamily="18" charset="-120"/>
                <a:ea typeface="新細明體" panose="02020500000000000000" pitchFamily="18" charset="-120"/>
              </a:rPr>
              <a:t>（第</a:t>
            </a:r>
            <a:r>
              <a:rPr lang="en-US" altLang="zh-TW" sz="2400" b="1" dirty="0" smtClean="0">
                <a:solidFill>
                  <a:schemeClr val="tx1"/>
                </a:solidFill>
                <a:latin typeface="新細明體" panose="02020500000000000000" pitchFamily="18" charset="-120"/>
                <a:ea typeface="新細明體" panose="02020500000000000000" pitchFamily="18" charset="-120"/>
              </a:rPr>
              <a:t>3</a:t>
            </a:r>
            <a:r>
              <a:rPr lang="zh-TW" altLang="en-US" sz="2400" b="1" dirty="0" smtClean="0">
                <a:solidFill>
                  <a:schemeClr val="tx1"/>
                </a:solidFill>
                <a:latin typeface="新細明體" panose="02020500000000000000" pitchFamily="18" charset="-120"/>
                <a:ea typeface="新細明體" panose="02020500000000000000" pitchFamily="18" charset="-120"/>
              </a:rPr>
              <a:t>項）</a:t>
            </a:r>
            <a:r>
              <a:rPr lang="zh-TW" altLang="en-US" sz="2400" b="1" dirty="0">
                <a:solidFill>
                  <a:schemeClr val="tx1"/>
                </a:solidFill>
                <a:latin typeface="新細明體" panose="02020500000000000000" pitchFamily="18" charset="-120"/>
                <a:ea typeface="新細明體" panose="02020500000000000000" pitchFamily="18" charset="-120"/>
              </a:rPr>
              <a:t>第一項年資採計方式，除第三款外，不足一年之月數不予採計。 </a:t>
            </a:r>
            <a:endParaRPr lang="en-US" altLang="zh-TW" sz="2400" b="1" dirty="0" smtClean="0">
              <a:solidFill>
                <a:schemeClr val="tx1"/>
              </a:solidFill>
              <a:latin typeface="新細明體" panose="02020500000000000000" pitchFamily="18" charset="-120"/>
              <a:ea typeface="新細明體" panose="02020500000000000000" pitchFamily="18" charset="-120"/>
            </a:endParaRPr>
          </a:p>
          <a:p>
            <a:pPr marL="1349375" indent="-1349375" eaLnBrk="1" fontAlgn="auto" hangingPunct="1">
              <a:spcAft>
                <a:spcPts val="0"/>
              </a:spcAft>
              <a:buFont typeface="Wingdings 3" charset="2"/>
              <a:buNone/>
              <a:defRPr/>
            </a:pPr>
            <a:r>
              <a:rPr lang="zh-TW" altLang="en-US" sz="2400" b="1" dirty="0">
                <a:solidFill>
                  <a:schemeClr val="tx1"/>
                </a:solidFill>
                <a:latin typeface="新細明體" panose="02020500000000000000" pitchFamily="18" charset="-120"/>
                <a:ea typeface="新細明體" panose="02020500000000000000" pitchFamily="18" charset="-120"/>
              </a:rPr>
              <a:t>（第</a:t>
            </a:r>
            <a:r>
              <a:rPr lang="en-US" altLang="zh-TW" sz="2400" b="1" dirty="0">
                <a:solidFill>
                  <a:schemeClr val="tx1"/>
                </a:solidFill>
                <a:latin typeface="新細明體" panose="02020500000000000000" pitchFamily="18" charset="-120"/>
                <a:ea typeface="新細明體" panose="02020500000000000000" pitchFamily="18" charset="-120"/>
              </a:rPr>
              <a:t>4</a:t>
            </a:r>
            <a:r>
              <a:rPr lang="zh-TW" altLang="en-US" sz="2400" b="1" dirty="0">
                <a:solidFill>
                  <a:schemeClr val="tx1"/>
                </a:solidFill>
                <a:latin typeface="新細明體" panose="02020500000000000000" pitchFamily="18" charset="-120"/>
                <a:ea typeface="新細明體" panose="02020500000000000000" pitchFamily="18" charset="-120"/>
              </a:rPr>
              <a:t>項）第一項及第二項性質相近、服務成績優良及等級相當年資</a:t>
            </a:r>
            <a:r>
              <a:rPr lang="zh-TW" altLang="en-US" sz="2400" b="1" dirty="0">
                <a:solidFill>
                  <a:schemeClr val="tx1"/>
                </a:solidFill>
                <a:latin typeface="新細明體" panose="02020500000000000000" pitchFamily="18" charset="-120"/>
                <a:ea typeface="新細明體" panose="02020500000000000000" pitchFamily="18" charset="-120"/>
                <a:hlinkClick r:id="rId2" action="ppaction://hlinkfile"/>
              </a:rPr>
              <a:t>採計提敘辦法</a:t>
            </a:r>
            <a:r>
              <a:rPr lang="zh-TW" altLang="en-US" sz="2400" b="1" dirty="0">
                <a:solidFill>
                  <a:schemeClr val="tx1"/>
                </a:solidFill>
                <a:latin typeface="新細明體" panose="02020500000000000000" pitchFamily="18" charset="-120"/>
                <a:ea typeface="新細明體" panose="02020500000000000000" pitchFamily="18" charset="-120"/>
              </a:rPr>
              <a:t>， 由</a:t>
            </a:r>
            <a:r>
              <a:rPr lang="zh-TW" altLang="en-US" sz="2400" b="1" u="heavy" dirty="0">
                <a:solidFill>
                  <a:schemeClr val="tx1"/>
                </a:solidFill>
                <a:uFill>
                  <a:solidFill>
                    <a:srgbClr val="FF0000"/>
                  </a:solidFill>
                </a:uFill>
                <a:latin typeface="新細明體" panose="02020500000000000000" pitchFamily="18" charset="-120"/>
                <a:ea typeface="新細明體" panose="02020500000000000000" pitchFamily="18" charset="-120"/>
                <a:hlinkClick r:id="rId3" action="ppaction://hlinkfile"/>
              </a:rPr>
              <a:t>教育部</a:t>
            </a:r>
            <a:r>
              <a:rPr lang="zh-TW" altLang="en-US" sz="2400" b="1" dirty="0">
                <a:solidFill>
                  <a:schemeClr val="tx1"/>
                </a:solidFill>
                <a:latin typeface="新細明體" panose="02020500000000000000" pitchFamily="18" charset="-120"/>
                <a:ea typeface="新細明體" panose="02020500000000000000" pitchFamily="18" charset="-120"/>
              </a:rPr>
              <a:t>定之。 </a:t>
            </a:r>
            <a:endParaRPr lang="en-US" altLang="zh-TW" sz="2400" b="1" dirty="0">
              <a:solidFill>
                <a:schemeClr val="tx1"/>
              </a:solidFill>
              <a:latin typeface="新細明體" panose="02020500000000000000" pitchFamily="18" charset="-120"/>
              <a:ea typeface="新細明體" panose="02020500000000000000" pitchFamily="18" charset="-120"/>
            </a:endParaRPr>
          </a:p>
          <a:p>
            <a:pPr marL="1349375" indent="-1349375" eaLnBrk="1" fontAlgn="auto" hangingPunct="1">
              <a:spcAft>
                <a:spcPts val="0"/>
              </a:spcAft>
              <a:buFont typeface="Wingdings 3" charset="2"/>
              <a:buNone/>
              <a:defRPr/>
            </a:pPr>
            <a:r>
              <a:rPr lang="zh-TW" altLang="en-US" sz="2400" b="1" dirty="0">
                <a:solidFill>
                  <a:schemeClr val="tx1"/>
                </a:solidFill>
                <a:latin typeface="新細明體" panose="02020500000000000000" pitchFamily="18" charset="-120"/>
                <a:ea typeface="新細明體" panose="02020500000000000000" pitchFamily="18" charset="-120"/>
              </a:rPr>
              <a:t>（第</a:t>
            </a:r>
            <a:r>
              <a:rPr lang="en-US" altLang="zh-TW" sz="2400" b="1" dirty="0">
                <a:solidFill>
                  <a:schemeClr val="tx1"/>
                </a:solidFill>
                <a:latin typeface="新細明體" panose="02020500000000000000" pitchFamily="18" charset="-120"/>
                <a:ea typeface="新細明體" panose="02020500000000000000" pitchFamily="18" charset="-120"/>
              </a:rPr>
              <a:t>5</a:t>
            </a:r>
            <a:r>
              <a:rPr lang="zh-TW" altLang="en-US" sz="2400" b="1" dirty="0">
                <a:solidFill>
                  <a:schemeClr val="tx1"/>
                </a:solidFill>
                <a:latin typeface="新細明體" panose="02020500000000000000" pitchFamily="18" charset="-120"/>
                <a:ea typeface="新細明體" panose="02020500000000000000" pitchFamily="18" charset="-120"/>
              </a:rPr>
              <a:t>項）私立學校教師採計職前年資之規定，各校得視財務狀況及需求，於前四項所定範圍內定之</a:t>
            </a:r>
            <a:r>
              <a:rPr lang="zh-TW" altLang="en-US" sz="2400" b="1" dirty="0" smtClean="0">
                <a:solidFill>
                  <a:schemeClr val="tx1"/>
                </a:solidFill>
                <a:latin typeface="新細明體" panose="02020500000000000000" pitchFamily="18" charset="-120"/>
                <a:ea typeface="新細明體" panose="02020500000000000000" pitchFamily="18" charset="-120"/>
              </a:rPr>
              <a:t>。</a:t>
            </a:r>
            <a:endParaRPr lang="zh-TW" altLang="en-US" sz="2400" b="1" dirty="0">
              <a:solidFill>
                <a:schemeClr val="tx1"/>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E1E34857-163E-45C2-9AB1-96C5A10D3874}" type="slidenum">
              <a:rPr lang="en-US" smtClean="0"/>
              <a:pPr>
                <a:defRPr/>
              </a:pPr>
              <a:t>22</a:t>
            </a:fld>
            <a:endParaRPr lang="en-US"/>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677863" y="1241425"/>
            <a:ext cx="8596312" cy="4697413"/>
          </a:xfrm>
        </p:spPr>
        <p:txBody>
          <a:bodyPr rtlCol="0">
            <a:normAutofit/>
          </a:bodyPr>
          <a:lstStyle/>
          <a:p>
            <a:pPr eaLnBrk="1" fontAlgn="auto" hangingPunct="1">
              <a:spcAft>
                <a:spcPts val="0"/>
              </a:spcAft>
              <a:buFont typeface="Wingdings 3" charset="2"/>
              <a:buChar char=""/>
              <a:defRPr/>
            </a:pPr>
            <a:r>
              <a:rPr lang="zh-TW" altLang="en-US" sz="2400" b="1" dirty="0" smtClean="0">
                <a:solidFill>
                  <a:schemeClr val="tx1"/>
                </a:solidFill>
                <a:latin typeface="新細明體" panose="02020500000000000000" pitchFamily="18" charset="-120"/>
                <a:ea typeface="新細明體" panose="02020500000000000000" pitchFamily="18" charset="-120"/>
              </a:rPr>
              <a:t>第</a:t>
            </a:r>
            <a:r>
              <a:rPr lang="en-US" altLang="zh-TW" sz="2400" b="1" dirty="0" smtClean="0">
                <a:solidFill>
                  <a:schemeClr val="tx1"/>
                </a:solidFill>
                <a:latin typeface="新細明體" panose="02020500000000000000" pitchFamily="18" charset="-120"/>
                <a:ea typeface="新細明體" panose="02020500000000000000" pitchFamily="18" charset="-120"/>
              </a:rPr>
              <a:t>10</a:t>
            </a:r>
            <a:r>
              <a:rPr lang="zh-TW" altLang="en-US" sz="2400" b="1" dirty="0" smtClean="0">
                <a:solidFill>
                  <a:schemeClr val="tx1"/>
                </a:solidFill>
                <a:latin typeface="新細明體" panose="02020500000000000000" pitchFamily="18" charset="-120"/>
                <a:ea typeface="新細明體" panose="02020500000000000000" pitchFamily="18" charset="-120"/>
              </a:rPr>
              <a:t>條</a:t>
            </a:r>
            <a:endParaRPr lang="en-US" altLang="zh-TW" sz="2400" b="1" dirty="0" smtClean="0">
              <a:solidFill>
                <a:schemeClr val="tx1"/>
              </a:solidFill>
              <a:latin typeface="新細明體" panose="02020500000000000000" pitchFamily="18" charset="-120"/>
              <a:ea typeface="新細明體" panose="02020500000000000000" pitchFamily="18" charset="-120"/>
            </a:endParaRPr>
          </a:p>
          <a:p>
            <a:pPr marL="1435100" indent="-1346200" eaLnBrk="1" fontAlgn="auto" hangingPunct="1">
              <a:spcAft>
                <a:spcPts val="0"/>
              </a:spcAft>
              <a:buFont typeface="Wingdings 3" charset="2"/>
              <a:buNone/>
              <a:defRPr/>
            </a:pPr>
            <a:r>
              <a:rPr lang="zh-TW" altLang="en-US" sz="2400" b="1" dirty="0">
                <a:solidFill>
                  <a:schemeClr val="tx1"/>
                </a:solidFill>
                <a:latin typeface="新細明體" panose="02020500000000000000" pitchFamily="18" charset="-120"/>
                <a:ea typeface="新細明體" panose="02020500000000000000" pitchFamily="18" charset="-120"/>
              </a:rPr>
              <a:t>（第</a:t>
            </a:r>
            <a:r>
              <a:rPr lang="en-US" altLang="zh-TW" sz="2400" b="1" dirty="0">
                <a:solidFill>
                  <a:schemeClr val="tx1"/>
                </a:solidFill>
                <a:latin typeface="新細明體" panose="02020500000000000000" pitchFamily="18" charset="-120"/>
                <a:ea typeface="新細明體" panose="02020500000000000000" pitchFamily="18" charset="-120"/>
              </a:rPr>
              <a:t>1</a:t>
            </a:r>
            <a:r>
              <a:rPr lang="zh-TW" altLang="en-US" sz="2400" b="1" dirty="0">
                <a:solidFill>
                  <a:schemeClr val="tx1"/>
                </a:solidFill>
                <a:latin typeface="新細明體" panose="02020500000000000000" pitchFamily="18" charset="-120"/>
                <a:ea typeface="新細明體" panose="02020500000000000000" pitchFamily="18" charset="-120"/>
              </a:rPr>
              <a:t>項）中小學教師在職期間經服務學校或主管機關基於教學需要，同意其進修</a:t>
            </a:r>
            <a:r>
              <a:rPr lang="zh-TW" altLang="en-US" sz="2400" b="1" dirty="0" smtClean="0">
                <a:solidFill>
                  <a:schemeClr val="tx1"/>
                </a:solidFill>
                <a:latin typeface="新細明體" panose="02020500000000000000" pitchFamily="18" charset="-120"/>
                <a:ea typeface="新細明體" panose="02020500000000000000" pitchFamily="18" charset="-120"/>
              </a:rPr>
              <a:t>、研究</a:t>
            </a:r>
            <a:r>
              <a:rPr lang="zh-TW" altLang="en-US" sz="2400" b="1" dirty="0">
                <a:solidFill>
                  <a:schemeClr val="tx1"/>
                </a:solidFill>
                <a:latin typeface="新細明體" panose="02020500000000000000" pitchFamily="18" charset="-120"/>
                <a:ea typeface="新細明體" panose="02020500000000000000" pitchFamily="18" charset="-120"/>
              </a:rPr>
              <a:t>與其教學有關之知能，取得較高學歷者，以現敘薪級為基準，依</a:t>
            </a:r>
            <a:r>
              <a:rPr lang="zh-TW" altLang="en-US" sz="2400" b="1" dirty="0" smtClean="0">
                <a:solidFill>
                  <a:schemeClr val="tx1"/>
                </a:solidFill>
                <a:latin typeface="新細明體" panose="02020500000000000000" pitchFamily="18" charset="-120"/>
                <a:ea typeface="新細明體" panose="02020500000000000000" pitchFamily="18" charset="-120"/>
              </a:rPr>
              <a:t>下列規定</a:t>
            </a:r>
            <a:r>
              <a:rPr lang="zh-TW" altLang="en-US" sz="2400" b="1" dirty="0">
                <a:solidFill>
                  <a:schemeClr val="tx1"/>
                </a:solidFill>
                <a:latin typeface="新細明體" panose="02020500000000000000" pitchFamily="18" charset="-120"/>
                <a:ea typeface="新細明體" panose="02020500000000000000" pitchFamily="18" charset="-120"/>
              </a:rPr>
              <a:t>改敘，並受所聘</a:t>
            </a:r>
            <a:r>
              <a:rPr lang="zh-TW" altLang="en-US" sz="2400" b="1" dirty="0">
                <a:solidFill>
                  <a:srgbClr val="FF0000"/>
                </a:solidFill>
                <a:latin typeface="新細明體" panose="02020500000000000000" pitchFamily="18" charset="-120"/>
                <a:ea typeface="新細明體" panose="02020500000000000000" pitchFamily="18" charset="-120"/>
              </a:rPr>
              <a:t>職務等級最高本薪</a:t>
            </a:r>
            <a:r>
              <a:rPr lang="zh-TW" altLang="en-US" sz="2400" b="1" dirty="0">
                <a:solidFill>
                  <a:schemeClr val="tx1"/>
                </a:solidFill>
                <a:latin typeface="新細明體" panose="02020500000000000000" pitchFamily="18" charset="-120"/>
                <a:ea typeface="新細明體" panose="02020500000000000000" pitchFamily="18" charset="-120"/>
              </a:rPr>
              <a:t>之限制： </a:t>
            </a:r>
            <a:endParaRPr lang="en-US" altLang="zh-TW" sz="2400" b="1" dirty="0" smtClean="0">
              <a:solidFill>
                <a:schemeClr val="tx1"/>
              </a:solidFill>
              <a:latin typeface="新細明體" panose="02020500000000000000" pitchFamily="18" charset="-120"/>
              <a:ea typeface="新細明體" panose="02020500000000000000" pitchFamily="18" charset="-120"/>
            </a:endParaRPr>
          </a:p>
          <a:p>
            <a:pPr marL="1971675" indent="-625475" eaLnBrk="1" fontAlgn="auto" hangingPunct="1">
              <a:spcAft>
                <a:spcPts val="0"/>
              </a:spcAft>
              <a:buFont typeface="Wingdings 3" charset="2"/>
              <a:buNone/>
              <a:defRPr/>
            </a:pPr>
            <a:r>
              <a:rPr lang="zh-TW" altLang="en-US" sz="2400" b="1" dirty="0">
                <a:solidFill>
                  <a:schemeClr val="tx1"/>
                </a:solidFill>
                <a:latin typeface="新細明體" panose="02020500000000000000" pitchFamily="18" charset="-120"/>
                <a:ea typeface="新細明體" panose="02020500000000000000" pitchFamily="18" charset="-120"/>
              </a:rPr>
              <a:t>一、以</a:t>
            </a:r>
            <a:r>
              <a:rPr lang="zh-TW" altLang="en-US" sz="2400" b="1" dirty="0">
                <a:solidFill>
                  <a:srgbClr val="FF0000"/>
                </a:solidFill>
                <a:latin typeface="新細明體" panose="02020500000000000000" pitchFamily="18" charset="-120"/>
                <a:ea typeface="新細明體" panose="02020500000000000000" pitchFamily="18" charset="-120"/>
              </a:rPr>
              <a:t>專科以上學校畢業或同等學歷取得碩士學位，提敘薪級三級</a:t>
            </a:r>
            <a:r>
              <a:rPr lang="zh-TW" altLang="en-US" sz="2400" b="1" dirty="0">
                <a:solidFill>
                  <a:schemeClr val="tx1"/>
                </a:solidFill>
                <a:latin typeface="新細明體" panose="02020500000000000000" pitchFamily="18" charset="-120"/>
                <a:ea typeface="新細明體" panose="02020500000000000000" pitchFamily="18" charset="-120"/>
              </a:rPr>
              <a:t>；逕</a:t>
            </a:r>
            <a:r>
              <a:rPr lang="zh-TW" altLang="en-US" sz="2400" b="1" dirty="0" smtClean="0">
                <a:solidFill>
                  <a:schemeClr val="tx1"/>
                </a:solidFill>
                <a:latin typeface="新細明體" panose="02020500000000000000" pitchFamily="18" charset="-120"/>
                <a:ea typeface="新細明體" panose="02020500000000000000" pitchFamily="18" charset="-120"/>
              </a:rPr>
              <a:t>修讀取</a:t>
            </a:r>
            <a:r>
              <a:rPr lang="zh-TW" altLang="en-US" sz="2400" b="1" dirty="0">
                <a:solidFill>
                  <a:schemeClr val="tx1"/>
                </a:solidFill>
                <a:latin typeface="新細明體" panose="02020500000000000000" pitchFamily="18" charset="-120"/>
                <a:ea typeface="新細明體" panose="02020500000000000000" pitchFamily="18" charset="-120"/>
              </a:rPr>
              <a:t>得博士學位，提敘薪級五級；以碩士學歷取得博士學位，提敘</a:t>
            </a:r>
            <a:r>
              <a:rPr lang="zh-TW" altLang="en-US" sz="2400" b="1" dirty="0" smtClean="0">
                <a:solidFill>
                  <a:schemeClr val="tx1"/>
                </a:solidFill>
                <a:latin typeface="新細明體" panose="02020500000000000000" pitchFamily="18" charset="-120"/>
                <a:ea typeface="新細明體" panose="02020500000000000000" pitchFamily="18" charset="-120"/>
              </a:rPr>
              <a:t>薪級</a:t>
            </a:r>
            <a:r>
              <a:rPr lang="zh-TW" altLang="en-US" sz="2400" b="1" dirty="0">
                <a:solidFill>
                  <a:schemeClr val="tx1"/>
                </a:solidFill>
                <a:latin typeface="新細明體" panose="02020500000000000000" pitchFamily="18" charset="-120"/>
                <a:ea typeface="新細明體" panose="02020500000000000000" pitchFamily="18" charset="-120"/>
              </a:rPr>
              <a:t>二級</a:t>
            </a:r>
            <a:r>
              <a:rPr lang="zh-TW" altLang="en-US" sz="2400" b="1" dirty="0" smtClean="0">
                <a:solidFill>
                  <a:schemeClr val="tx1"/>
                </a:solidFill>
                <a:latin typeface="新細明體" panose="02020500000000000000" pitchFamily="18" charset="-120"/>
                <a:ea typeface="新細明體" panose="02020500000000000000" pitchFamily="18" charset="-120"/>
              </a:rPr>
              <a:t>。</a:t>
            </a:r>
            <a:endParaRPr lang="en-US" altLang="zh-TW" sz="2400" b="1" dirty="0" smtClean="0">
              <a:solidFill>
                <a:schemeClr val="tx1"/>
              </a:solidFill>
              <a:latin typeface="新細明體" panose="02020500000000000000" pitchFamily="18" charset="-120"/>
              <a:ea typeface="新細明體" panose="02020500000000000000" pitchFamily="18" charset="-120"/>
            </a:endParaRPr>
          </a:p>
          <a:p>
            <a:pPr marL="1971675" indent="-625475" eaLnBrk="1" fontAlgn="auto" hangingPunct="1">
              <a:spcAft>
                <a:spcPts val="0"/>
              </a:spcAft>
              <a:buFont typeface="Wingdings 3" charset="2"/>
              <a:buNone/>
              <a:defRPr/>
            </a:pPr>
            <a:r>
              <a:rPr lang="zh-TW" altLang="en-US" sz="2400" b="1" dirty="0" smtClean="0">
                <a:solidFill>
                  <a:schemeClr val="tx1"/>
                </a:solidFill>
                <a:latin typeface="新細明體" panose="02020500000000000000" pitchFamily="18" charset="-120"/>
                <a:ea typeface="新細明體" panose="02020500000000000000" pitchFamily="18" charset="-120"/>
              </a:rPr>
              <a:t> </a:t>
            </a:r>
            <a:r>
              <a:rPr lang="zh-TW" altLang="en-US" sz="2400" b="1" dirty="0">
                <a:solidFill>
                  <a:schemeClr val="tx1"/>
                </a:solidFill>
                <a:latin typeface="新細明體" panose="02020500000000000000" pitchFamily="18" charset="-120"/>
                <a:ea typeface="新細明體" panose="02020500000000000000" pitchFamily="18" charset="-120"/>
              </a:rPr>
              <a:t>二、依前款規定提敘薪級後，所敘薪級低於較高學歷起敘基準者，按較</a:t>
            </a:r>
            <a:r>
              <a:rPr lang="zh-TW" altLang="en-US" sz="2400" b="1" dirty="0" smtClean="0">
                <a:solidFill>
                  <a:schemeClr val="tx1"/>
                </a:solidFill>
                <a:latin typeface="新細明體" panose="02020500000000000000" pitchFamily="18" charset="-120"/>
                <a:ea typeface="新細明體" panose="02020500000000000000" pitchFamily="18" charset="-120"/>
              </a:rPr>
              <a:t>高學歷</a:t>
            </a:r>
            <a:r>
              <a:rPr lang="zh-TW" altLang="en-US" sz="2400" b="1" dirty="0">
                <a:solidFill>
                  <a:schemeClr val="tx1"/>
                </a:solidFill>
                <a:latin typeface="新細明體" panose="02020500000000000000" pitchFamily="18" charset="-120"/>
                <a:ea typeface="新細明體" panose="02020500000000000000" pitchFamily="18" charset="-120"/>
              </a:rPr>
              <a:t>改敘。 </a:t>
            </a:r>
            <a:endParaRPr lang="en-US" altLang="zh-TW" sz="2400" b="1" dirty="0" smtClean="0">
              <a:solidFill>
                <a:schemeClr val="tx1"/>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13A766BA-664A-40FD-BFB0-61701E5DD271}" type="slidenum">
              <a:rPr lang="en-US" smtClean="0"/>
              <a:pPr>
                <a:defRPr/>
              </a:pPr>
              <a:t>23</a:t>
            </a:fld>
            <a:endParaRPr lang="en-US"/>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標題 1"/>
          <p:cNvSpPr>
            <a:spLocks noGrp="1"/>
          </p:cNvSpPr>
          <p:nvPr>
            <p:ph type="title"/>
          </p:nvPr>
        </p:nvSpPr>
        <p:spPr/>
        <p:txBody>
          <a:bodyPr/>
          <a:lstStyle/>
          <a:p>
            <a:pPr eaLnBrk="1" hangingPunct="1"/>
            <a:r>
              <a:rPr lang="zh-TW" altLang="en-US" dirty="0" smtClean="0"/>
              <a:t>教師待遇條例</a:t>
            </a:r>
          </a:p>
        </p:txBody>
      </p:sp>
      <p:sp>
        <p:nvSpPr>
          <p:cNvPr id="3" name="內容版面配置區 2"/>
          <p:cNvSpPr>
            <a:spLocks noGrp="1"/>
          </p:cNvSpPr>
          <p:nvPr>
            <p:ph idx="1"/>
          </p:nvPr>
        </p:nvSpPr>
        <p:spPr>
          <a:xfrm>
            <a:off x="677863" y="1241425"/>
            <a:ext cx="8596312" cy="4697413"/>
          </a:xfrm>
        </p:spPr>
        <p:txBody>
          <a:bodyPr rtlCol="0">
            <a:normAutofit/>
          </a:bodyPr>
          <a:lstStyle/>
          <a:p>
            <a:pPr eaLnBrk="1" fontAlgn="auto" hangingPunct="1">
              <a:spcAft>
                <a:spcPts val="0"/>
              </a:spcAft>
              <a:buFont typeface="Wingdings 3" charset="2"/>
              <a:buChar char=""/>
              <a:defRPr/>
            </a:pPr>
            <a:r>
              <a:rPr lang="zh-TW" altLang="en-US" sz="2400" dirty="0" smtClean="0">
                <a:solidFill>
                  <a:schemeClr val="tx1"/>
                </a:solidFill>
              </a:rPr>
              <a:t>第</a:t>
            </a:r>
            <a:r>
              <a:rPr lang="en-US" altLang="zh-TW" sz="2400" dirty="0" smtClean="0">
                <a:solidFill>
                  <a:schemeClr val="tx1"/>
                </a:solidFill>
              </a:rPr>
              <a:t>10</a:t>
            </a:r>
            <a:r>
              <a:rPr lang="zh-TW" altLang="en-US" sz="2400" dirty="0" smtClean="0">
                <a:solidFill>
                  <a:schemeClr val="tx1"/>
                </a:solidFill>
              </a:rPr>
              <a:t>條第</a:t>
            </a:r>
            <a:r>
              <a:rPr lang="en-US" altLang="zh-TW" sz="2400" dirty="0" smtClean="0">
                <a:solidFill>
                  <a:schemeClr val="tx1"/>
                </a:solidFill>
              </a:rPr>
              <a:t>1</a:t>
            </a:r>
            <a:r>
              <a:rPr lang="zh-TW" altLang="en-US" sz="2400" dirty="0" smtClean="0">
                <a:solidFill>
                  <a:schemeClr val="tx1"/>
                </a:solidFill>
              </a:rPr>
              <a:t>項（</a:t>
            </a:r>
            <a:r>
              <a:rPr lang="zh-TW" altLang="en-US" sz="2400" dirty="0">
                <a:solidFill>
                  <a:schemeClr val="tx1"/>
                </a:solidFill>
              </a:rPr>
              <a:t>立法說明）</a:t>
            </a:r>
            <a:endParaRPr lang="en-US" altLang="zh-TW" sz="2400" dirty="0" smtClean="0">
              <a:solidFill>
                <a:schemeClr val="tx1"/>
              </a:solidFill>
            </a:endParaRPr>
          </a:p>
          <a:p>
            <a:pPr marL="268288" indent="3175" algn="just" eaLnBrk="1" fontAlgn="auto" hangingPunct="1">
              <a:spcAft>
                <a:spcPts val="0"/>
              </a:spcAft>
              <a:buFont typeface="Wingdings 3" charset="2"/>
              <a:buNone/>
              <a:defRPr/>
            </a:pPr>
            <a:r>
              <a:rPr lang="zh-TW" altLang="en-US" sz="2400" dirty="0" smtClean="0">
                <a:solidFill>
                  <a:schemeClr val="tx1"/>
                </a:solidFill>
              </a:rPr>
              <a:t>為</a:t>
            </a:r>
            <a:r>
              <a:rPr lang="zh-TW" altLang="en-US" sz="2400" dirty="0">
                <a:solidFill>
                  <a:schemeClr val="tx1"/>
                </a:solidFill>
              </a:rPr>
              <a:t>鼓勵中小學教師在職進修，爰定明中小學教師取得較高學歷得辦理改敘之</a:t>
            </a:r>
            <a:r>
              <a:rPr lang="zh-TW" altLang="en-US" sz="2400" dirty="0" smtClean="0">
                <a:solidFill>
                  <a:schemeClr val="tx1"/>
                </a:solidFill>
              </a:rPr>
              <a:t>規定。</a:t>
            </a:r>
            <a:r>
              <a:rPr lang="zh-TW" altLang="en-US" sz="2400" dirty="0">
                <a:solidFill>
                  <a:schemeClr val="tx1"/>
                </a:solidFill>
              </a:rPr>
              <a:t>查現行公立學校教師取得較高學歷辦理改敘，係採計其不含進修期間之服務</a:t>
            </a:r>
            <a:r>
              <a:rPr lang="zh-TW" altLang="en-US" sz="2400" dirty="0" smtClean="0">
                <a:solidFill>
                  <a:schemeClr val="tx1"/>
                </a:solidFill>
              </a:rPr>
              <a:t>成績</a:t>
            </a:r>
            <a:r>
              <a:rPr lang="zh-TW" altLang="en-US" sz="2400" dirty="0">
                <a:solidFill>
                  <a:schemeClr val="tx1"/>
                </a:solidFill>
              </a:rPr>
              <a:t>優良年資，在本職最高薪範圍內按年提敘，於實務執行上就進修期間之認定</a:t>
            </a:r>
            <a:r>
              <a:rPr lang="zh-TW" altLang="en-US" sz="2400" dirty="0" smtClean="0">
                <a:solidFill>
                  <a:schemeClr val="tx1"/>
                </a:solidFill>
              </a:rPr>
              <a:t>（例如</a:t>
            </a:r>
            <a:r>
              <a:rPr lang="zh-TW" altLang="en-US" sz="2400" dirty="0">
                <a:solidFill>
                  <a:schemeClr val="tx1"/>
                </a:solidFill>
              </a:rPr>
              <a:t>入學前預先修讀學分是否應納入進修期間計算等）常生爭議，爰本條例就</a:t>
            </a:r>
            <a:r>
              <a:rPr lang="zh-TW" altLang="en-US" sz="2400" dirty="0" smtClean="0">
                <a:solidFill>
                  <a:schemeClr val="tx1"/>
                </a:solidFill>
              </a:rPr>
              <a:t>教師</a:t>
            </a:r>
            <a:r>
              <a:rPr lang="zh-TW" altLang="en-US" sz="2400" dirty="0">
                <a:solidFill>
                  <a:schemeClr val="tx1"/>
                </a:solidFill>
              </a:rPr>
              <a:t>取得較高學歷辦理學歷改敘，改採提敘</a:t>
            </a:r>
            <a:r>
              <a:rPr lang="zh-TW" altLang="en-US" sz="2400" b="1" dirty="0">
                <a:solidFill>
                  <a:schemeClr val="tx1"/>
                </a:solidFill>
              </a:rPr>
              <a:t>固定薪級數</a:t>
            </a:r>
            <a:r>
              <a:rPr lang="zh-TW" altLang="en-US" sz="2400" dirty="0">
                <a:solidFill>
                  <a:schemeClr val="tx1"/>
                </a:solidFill>
              </a:rPr>
              <a:t>之方式，並於第一項第一</a:t>
            </a:r>
            <a:r>
              <a:rPr lang="zh-TW" altLang="en-US" sz="2400" dirty="0" smtClean="0">
                <a:solidFill>
                  <a:schemeClr val="tx1"/>
                </a:solidFill>
              </a:rPr>
              <a:t>款定</a:t>
            </a:r>
            <a:r>
              <a:rPr lang="zh-TW" altLang="en-US" sz="2400" dirty="0">
                <a:solidFill>
                  <a:schemeClr val="tx1"/>
                </a:solidFill>
              </a:rPr>
              <a:t>明。另如提敘薪級後，所敘薪級低於較高學歷起敘基準者，為保障教師權益</a:t>
            </a:r>
            <a:r>
              <a:rPr lang="zh-TW" altLang="en-US" sz="2400" dirty="0" smtClean="0">
                <a:solidFill>
                  <a:schemeClr val="tx1"/>
                </a:solidFill>
              </a:rPr>
              <a:t>，爰</a:t>
            </a:r>
            <a:r>
              <a:rPr lang="zh-TW" altLang="en-US" sz="2400" dirty="0">
                <a:solidFill>
                  <a:schemeClr val="tx1"/>
                </a:solidFill>
              </a:rPr>
              <a:t>於第一項第二款規定按較高學歷改敘</a:t>
            </a:r>
            <a:r>
              <a:rPr lang="zh-TW" altLang="en-US" sz="2400" dirty="0" smtClean="0">
                <a:solidFill>
                  <a:schemeClr val="tx1"/>
                </a:solidFill>
              </a:rPr>
              <a:t>。</a:t>
            </a:r>
            <a:endParaRPr lang="en-US" altLang="zh-TW" sz="2400" dirty="0" smtClean="0">
              <a:solidFill>
                <a:schemeClr val="tx1"/>
              </a:solidFill>
            </a:endParaRPr>
          </a:p>
        </p:txBody>
      </p:sp>
      <p:sp>
        <p:nvSpPr>
          <p:cNvPr id="2" name="投影片編號版面配置區 1"/>
          <p:cNvSpPr>
            <a:spLocks noGrp="1"/>
          </p:cNvSpPr>
          <p:nvPr>
            <p:ph type="sldNum" sz="quarter" idx="12"/>
          </p:nvPr>
        </p:nvSpPr>
        <p:spPr/>
        <p:txBody>
          <a:bodyPr/>
          <a:lstStyle/>
          <a:p>
            <a:pPr>
              <a:defRPr/>
            </a:pPr>
            <a:fld id="{741F9789-1767-499C-A133-993DB36186E9}" type="slidenum">
              <a:rPr lang="en-US" smtClean="0"/>
              <a:pPr>
                <a:defRPr/>
              </a:pPr>
              <a:t>24</a:t>
            </a:fld>
            <a:endParaRPr lang="en-US"/>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標題 1"/>
          <p:cNvSpPr>
            <a:spLocks noGrp="1"/>
          </p:cNvSpPr>
          <p:nvPr>
            <p:ph type="title"/>
          </p:nvPr>
        </p:nvSpPr>
        <p:spPr/>
        <p:txBody>
          <a:bodyPr/>
          <a:lstStyle/>
          <a:p>
            <a:pPr eaLnBrk="1" hangingPunct="1"/>
            <a:r>
              <a:rPr lang="zh-TW" altLang="en-US"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677863" y="1241425"/>
            <a:ext cx="8596312" cy="4697413"/>
          </a:xfrm>
        </p:spPr>
        <p:txBody>
          <a:bodyPr rtlCol="0">
            <a:normAutofit/>
          </a:bodyPr>
          <a:lstStyle/>
          <a:p>
            <a:pPr eaLnBrk="1" fontAlgn="auto" hangingPunct="1">
              <a:spcAft>
                <a:spcPts val="0"/>
              </a:spcAft>
              <a:buFont typeface="Wingdings 3" charset="2"/>
              <a:buChar char=""/>
              <a:defRPr/>
            </a:pP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smtClean="0">
                <a:solidFill>
                  <a:schemeClr val="tx1"/>
                </a:solidFill>
                <a:latin typeface="新細明體" panose="02020500000000000000" pitchFamily="18" charset="-120"/>
                <a:ea typeface="新細明體" panose="02020500000000000000" pitchFamily="18" charset="-120"/>
              </a:rPr>
              <a:t>10</a:t>
            </a:r>
            <a:r>
              <a:rPr lang="zh-TW" altLang="en-US" sz="2400" dirty="0" smtClean="0">
                <a:solidFill>
                  <a:schemeClr val="tx1"/>
                </a:solidFill>
                <a:latin typeface="新細明體" panose="02020500000000000000" pitchFamily="18" charset="-120"/>
                <a:ea typeface="新細明體" panose="02020500000000000000" pitchFamily="18" charset="-120"/>
              </a:rPr>
              <a:t>條</a:t>
            </a:r>
            <a:endParaRPr lang="en-US" altLang="zh-TW" sz="2400" dirty="0" smtClean="0">
              <a:solidFill>
                <a:schemeClr val="tx1"/>
              </a:solidFill>
              <a:latin typeface="新細明體" panose="02020500000000000000" pitchFamily="18" charset="-120"/>
              <a:ea typeface="新細明體" panose="02020500000000000000" pitchFamily="18" charset="-120"/>
            </a:endParaRPr>
          </a:p>
          <a:p>
            <a:pPr marL="1524000" indent="-1341438" eaLnBrk="1" fontAlgn="auto" hangingPunct="1">
              <a:spcAft>
                <a:spcPts val="0"/>
              </a:spcAft>
              <a:buFont typeface="Wingdings 3" charset="2"/>
              <a:buNone/>
              <a:defRPr/>
            </a:pP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smtClean="0">
                <a:solidFill>
                  <a:schemeClr val="tx1"/>
                </a:solidFill>
                <a:latin typeface="新細明體" panose="02020500000000000000" pitchFamily="18" charset="-120"/>
                <a:ea typeface="新細明體" panose="02020500000000000000" pitchFamily="18" charset="-120"/>
              </a:rPr>
              <a:t>2</a:t>
            </a:r>
            <a:r>
              <a:rPr lang="zh-TW" altLang="en-US" sz="2400" dirty="0" smtClean="0">
                <a:solidFill>
                  <a:schemeClr val="tx1"/>
                </a:solidFill>
                <a:latin typeface="新細明體" panose="02020500000000000000" pitchFamily="18" charset="-120"/>
                <a:ea typeface="新細明體" panose="02020500000000000000" pitchFamily="18" charset="-120"/>
              </a:rPr>
              <a:t>項</a:t>
            </a:r>
            <a:r>
              <a:rPr lang="zh-TW" altLang="en-US" sz="2400" dirty="0">
                <a:solidFill>
                  <a:schemeClr val="tx1"/>
                </a:solidFill>
                <a:latin typeface="新細明體" panose="02020500000000000000" pitchFamily="18" charset="-120"/>
                <a:ea typeface="新細明體" panose="02020500000000000000" pitchFamily="18" charset="-120"/>
              </a:rPr>
              <a:t>）本條例施行前已取得學位或業經服務學校書面核准進修學位者，</a:t>
            </a:r>
            <a:r>
              <a:rPr lang="zh-TW" altLang="en-US" sz="2400" b="1" dirty="0">
                <a:solidFill>
                  <a:schemeClr val="tx1"/>
                </a:solidFill>
                <a:latin typeface="新細明體" panose="02020500000000000000" pitchFamily="18" charset="-120"/>
                <a:ea typeface="新細明體" panose="02020500000000000000" pitchFamily="18" charset="-120"/>
              </a:rPr>
              <a:t>得</a:t>
            </a:r>
            <a:r>
              <a:rPr lang="zh-TW" altLang="en-US" sz="2400" dirty="0">
                <a:solidFill>
                  <a:schemeClr val="tx1"/>
                </a:solidFill>
                <a:latin typeface="新細明體" panose="02020500000000000000" pitchFamily="18" charset="-120"/>
                <a:ea typeface="新細明體" panose="02020500000000000000" pitchFamily="18" charset="-120"/>
              </a:rPr>
              <a:t>適用施行前之規定辦理改敘。 </a:t>
            </a:r>
            <a:endParaRPr lang="en-US" altLang="zh-TW" sz="2400" dirty="0">
              <a:solidFill>
                <a:schemeClr val="tx1"/>
              </a:solidFill>
              <a:latin typeface="新細明體" panose="02020500000000000000" pitchFamily="18" charset="-120"/>
              <a:ea typeface="新細明體" panose="02020500000000000000" pitchFamily="18" charset="-120"/>
            </a:endParaRPr>
          </a:p>
          <a:p>
            <a:pPr marL="896938" indent="-625475" eaLnBrk="1" fontAlgn="auto" hangingPunct="1">
              <a:spcAft>
                <a:spcPts val="0"/>
              </a:spcAft>
              <a:buFont typeface="Wingdings 3" charset="2"/>
              <a:buNone/>
              <a:defRPr/>
            </a:pPr>
            <a:endPar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82EC2256-F353-4196-90E6-B2659FA73668}" type="slidenum">
              <a:rPr lang="en-US" smtClean="0"/>
              <a:pPr>
                <a:defRPr/>
              </a:pPr>
              <a:t>25</a:t>
            </a:fld>
            <a:endParaRPr lang="en-US"/>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677863" y="1241425"/>
            <a:ext cx="8596312" cy="4697413"/>
          </a:xfrm>
        </p:spPr>
        <p:txBody>
          <a:bodyPr rtlCol="0">
            <a:normAutofit/>
          </a:bodyPr>
          <a:lstStyle/>
          <a:p>
            <a:pPr eaLnBrk="1" fontAlgn="auto" hangingPunct="1">
              <a:spcAft>
                <a:spcPts val="0"/>
              </a:spcAft>
              <a:buFont typeface="Wingdings 3" charset="2"/>
              <a:buChar char=""/>
              <a:defRPr/>
            </a:pP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smtClean="0">
                <a:solidFill>
                  <a:schemeClr val="tx1"/>
                </a:solidFill>
                <a:latin typeface="新細明體" panose="02020500000000000000" pitchFamily="18" charset="-120"/>
                <a:ea typeface="新細明體" panose="02020500000000000000" pitchFamily="18" charset="-120"/>
              </a:rPr>
              <a:t>10</a:t>
            </a:r>
            <a:r>
              <a:rPr lang="zh-TW" altLang="en-US" sz="2400" dirty="0" smtClean="0">
                <a:solidFill>
                  <a:schemeClr val="tx1"/>
                </a:solidFill>
                <a:latin typeface="新細明體" panose="02020500000000000000" pitchFamily="18" charset="-120"/>
                <a:ea typeface="新細明體" panose="02020500000000000000" pitchFamily="18" charset="-120"/>
              </a:rPr>
              <a:t>條第</a:t>
            </a:r>
            <a:r>
              <a:rPr lang="en-US" altLang="zh-TW" sz="2400" dirty="0" smtClean="0">
                <a:solidFill>
                  <a:schemeClr val="tx1"/>
                </a:solidFill>
                <a:latin typeface="新細明體" panose="02020500000000000000" pitchFamily="18" charset="-120"/>
                <a:ea typeface="新細明體" panose="02020500000000000000" pitchFamily="18" charset="-120"/>
              </a:rPr>
              <a:t>2</a:t>
            </a:r>
            <a:r>
              <a:rPr lang="zh-TW" altLang="en-US" sz="2400" dirty="0" smtClean="0">
                <a:solidFill>
                  <a:schemeClr val="tx1"/>
                </a:solidFill>
                <a:latin typeface="新細明體" panose="02020500000000000000" pitchFamily="18" charset="-120"/>
                <a:ea typeface="新細明體" panose="02020500000000000000" pitchFamily="18" charset="-120"/>
              </a:rPr>
              <a:t>項（</a:t>
            </a:r>
            <a:r>
              <a:rPr lang="zh-TW" altLang="en-US" sz="2400" dirty="0">
                <a:solidFill>
                  <a:schemeClr val="tx1"/>
                </a:solidFill>
                <a:latin typeface="新細明體" panose="02020500000000000000" pitchFamily="18" charset="-120"/>
                <a:ea typeface="新細明體" panose="02020500000000000000" pitchFamily="18" charset="-120"/>
              </a:rPr>
              <a:t>立法說明）</a:t>
            </a:r>
            <a:endParaRPr lang="en-US" altLang="zh-TW" sz="2400" dirty="0" smtClean="0">
              <a:solidFill>
                <a:schemeClr val="tx1"/>
              </a:solidFill>
              <a:latin typeface="新細明體" panose="02020500000000000000" pitchFamily="18" charset="-120"/>
              <a:ea typeface="新細明體" panose="02020500000000000000" pitchFamily="18" charset="-120"/>
            </a:endParaRPr>
          </a:p>
          <a:p>
            <a:pPr marL="268288" indent="3175" algn="just" eaLnBrk="1" fontAlgn="auto" hangingPunct="1">
              <a:spcAft>
                <a:spcPts val="0"/>
              </a:spcAft>
              <a:buFont typeface="Wingdings 3" charset="2"/>
              <a:buNone/>
              <a:defRPr/>
            </a:pPr>
            <a:r>
              <a:rPr lang="zh-TW" altLang="en-US" sz="2400" dirty="0">
                <a:solidFill>
                  <a:schemeClr val="tx1"/>
                </a:solidFill>
                <a:latin typeface="新細明體" panose="02020500000000000000" pitchFamily="18" charset="-120"/>
                <a:ea typeface="新細明體" panose="02020500000000000000" pitchFamily="18" charset="-120"/>
              </a:rPr>
              <a:t>為兼顧</a:t>
            </a:r>
            <a:r>
              <a:rPr lang="zh-TW" altLang="en-US" sz="2400" b="1" dirty="0">
                <a:solidFill>
                  <a:schemeClr val="tx1"/>
                </a:solidFill>
                <a:latin typeface="新細明體" panose="02020500000000000000" pitchFamily="18" charset="-120"/>
                <a:ea typeface="新細明體" panose="02020500000000000000" pitchFamily="18" charset="-120"/>
              </a:rPr>
              <a:t>本條例公布施行前已在職進修教師之權益</a:t>
            </a:r>
            <a:r>
              <a:rPr lang="zh-TW" altLang="en-US" sz="2400" dirty="0">
                <a:solidFill>
                  <a:schemeClr val="tx1"/>
                </a:solidFill>
                <a:latin typeface="新細明體" panose="02020500000000000000" pitchFamily="18" charset="-120"/>
                <a:ea typeface="新細明體" panose="02020500000000000000" pitchFamily="18" charset="-120"/>
              </a:rPr>
              <a:t>，爰於第二項定明本條例施行前已取得學位尚未辦理改敘或業經服務學校書面核准進修學位者，得適用施行前之規定辦理改敘；至於</a:t>
            </a:r>
            <a:r>
              <a:rPr lang="zh-TW" altLang="en-US" sz="2400" b="1" dirty="0">
                <a:solidFill>
                  <a:schemeClr val="tx1"/>
                </a:solidFill>
                <a:latin typeface="新細明體" panose="02020500000000000000" pitchFamily="18" charset="-120"/>
                <a:ea typeface="新細明體" panose="02020500000000000000" pitchFamily="18" charset="-120"/>
              </a:rPr>
              <a:t>預先修讀相關學分者，則無本項規定之適用</a:t>
            </a:r>
            <a:r>
              <a:rPr lang="zh-TW" altLang="en-US" sz="2400" dirty="0" smtClean="0">
                <a:solidFill>
                  <a:schemeClr val="tx1"/>
                </a:solidFill>
                <a:latin typeface="新細明體" panose="02020500000000000000" pitchFamily="18" charset="-120"/>
                <a:ea typeface="新細明體" panose="02020500000000000000" pitchFamily="18" charset="-120"/>
              </a:rPr>
              <a:t>。</a:t>
            </a:r>
            <a:endParaRPr lang="en-US" altLang="zh-TW" sz="2400" dirty="0" smtClean="0">
              <a:solidFill>
                <a:schemeClr val="tx1"/>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0401F7B3-BE8D-4C1B-B221-7A91C6F7A437}" type="slidenum">
              <a:rPr lang="en-US" smtClean="0"/>
              <a:pPr>
                <a:defRPr/>
              </a:pPr>
              <a:t>26</a:t>
            </a:fld>
            <a:endParaRPr lang="en-US"/>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標題 1"/>
          <p:cNvSpPr>
            <a:spLocks noGrp="1"/>
          </p:cNvSpPr>
          <p:nvPr>
            <p:ph type="title"/>
          </p:nvPr>
        </p:nvSpPr>
        <p:spPr/>
        <p:txBody>
          <a:bodyPr/>
          <a:lstStyle/>
          <a:p>
            <a:pPr eaLnBrk="1" hangingPunct="1"/>
            <a:r>
              <a:rPr lang="zh-TW" altLang="en-US" dirty="0" smtClean="0">
                <a:latin typeface="新細明體" panose="02020500000000000000" pitchFamily="18" charset="-120"/>
                <a:ea typeface="新細明體" panose="02020500000000000000" pitchFamily="18" charset="-120"/>
              </a:rPr>
              <a:t>教師待遇條例</a:t>
            </a:r>
          </a:p>
        </p:txBody>
      </p:sp>
      <p:sp>
        <p:nvSpPr>
          <p:cNvPr id="22531" name="內容版面配置區 2"/>
          <p:cNvSpPr>
            <a:spLocks noGrp="1"/>
          </p:cNvSpPr>
          <p:nvPr>
            <p:ph idx="1"/>
          </p:nvPr>
        </p:nvSpPr>
        <p:spPr>
          <a:xfrm>
            <a:off x="677863" y="1241425"/>
            <a:ext cx="8596312" cy="4697413"/>
          </a:xfrm>
        </p:spPr>
        <p:txBody>
          <a:bodyPr/>
          <a:lstStyle/>
          <a:p>
            <a:pPr eaLnBrk="1" hangingPunct="1">
              <a:lnSpc>
                <a:spcPct val="90000"/>
              </a:lnSpc>
            </a:pPr>
            <a:r>
              <a:rPr lang="zh-TW" altLang="en-US" sz="2200" dirty="0" smtClean="0">
                <a:solidFill>
                  <a:schemeClr val="tx1"/>
                </a:solidFill>
                <a:latin typeface="新細明體" panose="02020500000000000000" pitchFamily="18" charset="-120"/>
                <a:ea typeface="新細明體" panose="02020500000000000000" pitchFamily="18" charset="-120"/>
                <a:hlinkClick r:id="rId2" action="ppaction://hlinkpres?slideindex=1&amp;slidetitle="/>
              </a:rPr>
              <a:t>第</a:t>
            </a:r>
            <a:r>
              <a:rPr lang="en-US" altLang="zh-TW" sz="2200" dirty="0" smtClean="0">
                <a:solidFill>
                  <a:schemeClr val="tx1"/>
                </a:solidFill>
                <a:latin typeface="新細明體" panose="02020500000000000000" pitchFamily="18" charset="-120"/>
                <a:ea typeface="新細明體" panose="02020500000000000000" pitchFamily="18" charset="-120"/>
                <a:hlinkClick r:id="rId2" action="ppaction://hlinkpres?slideindex=1&amp;slidetitle="/>
              </a:rPr>
              <a:t>11</a:t>
            </a:r>
            <a:r>
              <a:rPr lang="zh-TW" altLang="en-US" sz="2200" dirty="0" smtClean="0">
                <a:solidFill>
                  <a:schemeClr val="tx1"/>
                </a:solidFill>
                <a:latin typeface="新細明體" panose="02020500000000000000" pitchFamily="18" charset="-120"/>
                <a:ea typeface="新細明體" panose="02020500000000000000" pitchFamily="18" charset="-120"/>
                <a:hlinkClick r:id="rId2" action="ppaction://hlinkpres?slideindex=1&amp;slidetitle="/>
              </a:rPr>
              <a:t>條</a:t>
            </a:r>
            <a:endParaRPr lang="en-US" altLang="zh-TW" sz="2200" dirty="0" smtClean="0">
              <a:solidFill>
                <a:schemeClr val="tx1"/>
              </a:solidFill>
              <a:latin typeface="新細明體" panose="02020500000000000000" pitchFamily="18" charset="-120"/>
              <a:ea typeface="新細明體" panose="02020500000000000000" pitchFamily="18" charset="-120"/>
            </a:endParaRPr>
          </a:p>
          <a:p>
            <a:pPr eaLnBrk="1" hangingPunct="1">
              <a:lnSpc>
                <a:spcPct val="90000"/>
              </a:lnSpc>
              <a:buFont typeface="Wingdings 3" pitchFamily="18" charset="2"/>
              <a:buNone/>
            </a:pPr>
            <a:r>
              <a:rPr lang="zh-TW" altLang="en-US" sz="2200" dirty="0" smtClean="0">
                <a:solidFill>
                  <a:schemeClr val="tx1"/>
                </a:solidFill>
                <a:latin typeface="新細明體" panose="02020500000000000000" pitchFamily="18" charset="-120"/>
                <a:ea typeface="新細明體" panose="02020500000000000000" pitchFamily="18" charset="-120"/>
              </a:rPr>
              <a:t>（第</a:t>
            </a:r>
            <a:r>
              <a:rPr lang="en-US" altLang="zh-TW" sz="2200" dirty="0" smtClean="0">
                <a:solidFill>
                  <a:schemeClr val="tx1"/>
                </a:solidFill>
                <a:latin typeface="新細明體" panose="02020500000000000000" pitchFamily="18" charset="-120"/>
                <a:ea typeface="新細明體" panose="02020500000000000000" pitchFamily="18" charset="-120"/>
              </a:rPr>
              <a:t>1</a:t>
            </a:r>
            <a:r>
              <a:rPr lang="zh-TW" altLang="en-US" sz="2200" dirty="0" smtClean="0">
                <a:solidFill>
                  <a:schemeClr val="tx1"/>
                </a:solidFill>
                <a:latin typeface="新細明體" panose="02020500000000000000" pitchFamily="18" charset="-120"/>
                <a:ea typeface="新細明體" panose="02020500000000000000" pitchFamily="18" charset="-120"/>
              </a:rPr>
              <a:t>項）公立學校教師轉任其他公立學校教師時，依原敘薪級核敘。但原敘薪級高於所聘職務等級最高年功薪時，以該職務等級最高年功薪核敘，超過部分，保留至聘任相當薪級職務時再予回復。</a:t>
            </a:r>
            <a:endParaRPr lang="en-US" altLang="zh-TW" sz="2200" dirty="0" smtClean="0">
              <a:solidFill>
                <a:schemeClr val="tx1"/>
              </a:solidFill>
              <a:latin typeface="新細明體" panose="02020500000000000000" pitchFamily="18" charset="-120"/>
              <a:ea typeface="新細明體" panose="02020500000000000000" pitchFamily="18" charset="-120"/>
            </a:endParaRPr>
          </a:p>
          <a:p>
            <a:pPr eaLnBrk="1" hangingPunct="1">
              <a:lnSpc>
                <a:spcPct val="90000"/>
              </a:lnSpc>
              <a:buFont typeface="Wingdings 3" pitchFamily="18" charset="2"/>
              <a:buNone/>
            </a:pPr>
            <a:r>
              <a:rPr lang="zh-TW" altLang="en-US" sz="2200" dirty="0" smtClean="0">
                <a:solidFill>
                  <a:schemeClr val="tx1"/>
                </a:solidFill>
                <a:latin typeface="新細明體" panose="02020500000000000000" pitchFamily="18" charset="-120"/>
                <a:ea typeface="新細明體" panose="02020500000000000000" pitchFamily="18" charset="-120"/>
              </a:rPr>
              <a:t>（第</a:t>
            </a:r>
            <a:r>
              <a:rPr lang="en-US" altLang="zh-TW" sz="2200" dirty="0" smtClean="0">
                <a:solidFill>
                  <a:schemeClr val="tx1"/>
                </a:solidFill>
                <a:latin typeface="新細明體" panose="02020500000000000000" pitchFamily="18" charset="-120"/>
                <a:ea typeface="新細明體" panose="02020500000000000000" pitchFamily="18" charset="-120"/>
              </a:rPr>
              <a:t>2</a:t>
            </a:r>
            <a:r>
              <a:rPr lang="zh-TW" altLang="en-US" sz="2200" dirty="0" smtClean="0">
                <a:solidFill>
                  <a:schemeClr val="tx1"/>
                </a:solidFill>
                <a:latin typeface="新細明體" panose="02020500000000000000" pitchFamily="18" charset="-120"/>
                <a:ea typeface="新細明體" panose="02020500000000000000" pitchFamily="18" charset="-120"/>
              </a:rPr>
              <a:t>項）私立學校教師轉任公立學校教師時，依下列規定敘定薪級：</a:t>
            </a:r>
            <a:endParaRPr lang="en-US" altLang="zh-TW" sz="2200" dirty="0" smtClean="0">
              <a:solidFill>
                <a:schemeClr val="tx1"/>
              </a:solidFill>
              <a:latin typeface="新細明體" panose="02020500000000000000" pitchFamily="18" charset="-120"/>
              <a:ea typeface="新細明體" panose="02020500000000000000" pitchFamily="18" charset="-120"/>
            </a:endParaRPr>
          </a:p>
          <a:p>
            <a:pPr eaLnBrk="1" hangingPunct="1">
              <a:lnSpc>
                <a:spcPct val="90000"/>
              </a:lnSpc>
              <a:buFont typeface="Wingdings 3" pitchFamily="18" charset="2"/>
              <a:buNone/>
            </a:pPr>
            <a:r>
              <a:rPr lang="zh-TW" altLang="en-US" sz="2200" dirty="0" smtClean="0">
                <a:solidFill>
                  <a:schemeClr val="tx1"/>
                </a:solidFill>
                <a:latin typeface="新細明體" panose="02020500000000000000" pitchFamily="18" charset="-120"/>
                <a:ea typeface="新細明體" panose="02020500000000000000" pitchFamily="18" charset="-120"/>
              </a:rPr>
              <a:t>一、中小學教師按其初任教師之學歷依第八條第一項第一款規定</a:t>
            </a:r>
            <a:r>
              <a:rPr lang="zh-TW" altLang="en-US" sz="2200" b="1" dirty="0" smtClean="0">
                <a:solidFill>
                  <a:srgbClr val="FF0000"/>
                </a:solidFill>
                <a:latin typeface="新細明體" panose="02020500000000000000" pitchFamily="18" charset="-120"/>
                <a:ea typeface="新細明體" panose="02020500000000000000" pitchFamily="18" charset="-120"/>
              </a:rPr>
              <a:t>起敘</a:t>
            </a:r>
            <a:r>
              <a:rPr lang="zh-TW" altLang="en-US" sz="2200" dirty="0" smtClean="0">
                <a:solidFill>
                  <a:schemeClr val="tx1"/>
                </a:solidFill>
                <a:latin typeface="新細明體" panose="02020500000000000000" pitchFamily="18" charset="-120"/>
                <a:ea typeface="新細明體" panose="02020500000000000000" pitchFamily="18" charset="-120"/>
              </a:rPr>
              <a:t>，並依第九條第一項、第三項及第四項規定</a:t>
            </a:r>
            <a:r>
              <a:rPr lang="zh-TW" altLang="en-US" sz="2200" b="1" dirty="0" smtClean="0">
                <a:solidFill>
                  <a:srgbClr val="FF0000"/>
                </a:solidFill>
                <a:latin typeface="新細明體" panose="02020500000000000000" pitchFamily="18" charset="-120"/>
                <a:ea typeface="新細明體" panose="02020500000000000000" pitchFamily="18" charset="-120"/>
              </a:rPr>
              <a:t>提敘</a:t>
            </a:r>
            <a:r>
              <a:rPr lang="zh-TW" altLang="en-US" sz="2200" dirty="0" smtClean="0">
                <a:solidFill>
                  <a:schemeClr val="tx1"/>
                </a:solidFill>
                <a:latin typeface="新細明體" panose="02020500000000000000" pitchFamily="18" charset="-120"/>
                <a:ea typeface="新細明體" panose="02020500000000000000" pitchFamily="18" charset="-120"/>
              </a:rPr>
              <a:t>薪級；其已取得較高學歷者，並依前條規定辦理</a:t>
            </a:r>
            <a:r>
              <a:rPr lang="zh-TW" altLang="en-US" sz="2200" b="1" dirty="0" smtClean="0">
                <a:solidFill>
                  <a:srgbClr val="FF0000"/>
                </a:solidFill>
                <a:latin typeface="新細明體" panose="02020500000000000000" pitchFamily="18" charset="-120"/>
                <a:ea typeface="新細明體" panose="02020500000000000000" pitchFamily="18" charset="-120"/>
              </a:rPr>
              <a:t>改敘</a:t>
            </a:r>
            <a:r>
              <a:rPr lang="zh-TW" altLang="en-US" sz="2200" dirty="0" smtClean="0">
                <a:solidFill>
                  <a:schemeClr val="tx1"/>
                </a:solidFill>
                <a:latin typeface="新細明體" panose="02020500000000000000" pitchFamily="18" charset="-120"/>
                <a:ea typeface="新細明體" panose="02020500000000000000" pitchFamily="18" charset="-120"/>
              </a:rPr>
              <a:t>。</a:t>
            </a:r>
            <a:endParaRPr lang="en-US" altLang="zh-TW" sz="2200" dirty="0" smtClean="0">
              <a:solidFill>
                <a:schemeClr val="tx1"/>
              </a:solidFill>
              <a:latin typeface="新細明體" panose="02020500000000000000" pitchFamily="18" charset="-120"/>
              <a:ea typeface="新細明體" panose="02020500000000000000" pitchFamily="18" charset="-120"/>
            </a:endParaRPr>
          </a:p>
          <a:p>
            <a:pPr eaLnBrk="1" hangingPunct="1">
              <a:lnSpc>
                <a:spcPct val="90000"/>
              </a:lnSpc>
              <a:buFont typeface="Wingdings 3" pitchFamily="18" charset="2"/>
              <a:buNone/>
            </a:pPr>
            <a:r>
              <a:rPr lang="zh-TW" altLang="en-US" sz="2200" dirty="0" smtClean="0">
                <a:solidFill>
                  <a:schemeClr val="tx1"/>
                </a:solidFill>
                <a:latin typeface="新細明體" panose="02020500000000000000" pitchFamily="18" charset="-120"/>
                <a:ea typeface="新細明體" panose="02020500000000000000" pitchFamily="18" charset="-120"/>
              </a:rPr>
              <a:t>二、大專教師依第八條第一項第二款及第二項規定起敘，並依第九條第一項至第四項規定提敘薪級。</a:t>
            </a:r>
            <a:endParaRPr lang="en-US" altLang="zh-TW" sz="2200" dirty="0" smtClean="0">
              <a:solidFill>
                <a:schemeClr val="tx1"/>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E9F85938-2B3F-4D5F-B777-67483683B7A2}" type="slidenum">
              <a:rPr lang="en-US" smtClean="0"/>
              <a:pPr>
                <a:defRPr/>
              </a:pPr>
              <a:t>27</a:t>
            </a:fld>
            <a:endParaRPr lang="en-US"/>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標題 1"/>
          <p:cNvSpPr>
            <a:spLocks noGrp="1"/>
          </p:cNvSpPr>
          <p:nvPr>
            <p:ph type="title"/>
          </p:nvPr>
        </p:nvSpPr>
        <p:spPr/>
        <p:txBody>
          <a:bodyPr/>
          <a:lstStyle/>
          <a:p>
            <a:pPr eaLnBrk="1" hangingPunct="1"/>
            <a:r>
              <a:rPr lang="zh-TW" altLang="en-US" b="1" dirty="0" smtClean="0"/>
              <a:t>教師待遇條例</a:t>
            </a:r>
          </a:p>
        </p:txBody>
      </p:sp>
      <p:sp>
        <p:nvSpPr>
          <p:cNvPr id="3" name="內容版面配置區 2"/>
          <p:cNvSpPr>
            <a:spLocks noGrp="1"/>
          </p:cNvSpPr>
          <p:nvPr>
            <p:ph idx="1"/>
          </p:nvPr>
        </p:nvSpPr>
        <p:spPr>
          <a:xfrm>
            <a:off x="677863" y="1241425"/>
            <a:ext cx="8596312" cy="4697413"/>
          </a:xfrm>
        </p:spPr>
        <p:txBody>
          <a:bodyPr rtlCol="0">
            <a:normAutofit/>
          </a:bodyPr>
          <a:lstStyle/>
          <a:p>
            <a:pPr eaLnBrk="1" fontAlgn="auto" hangingPunct="1">
              <a:spcAft>
                <a:spcPts val="0"/>
              </a:spcAft>
              <a:buFont typeface="Wingdings 3" charset="2"/>
              <a:buChar char=""/>
              <a:defRPr/>
            </a:pPr>
            <a:r>
              <a:rPr lang="zh-TW" altLang="en-US" sz="2400" b="1" dirty="0" smtClean="0">
                <a:solidFill>
                  <a:schemeClr val="tx1">
                    <a:lumMod val="75000"/>
                    <a:lumOff val="25000"/>
                  </a:schemeClr>
                </a:solidFill>
                <a:latin typeface="新細明體" panose="02020500000000000000" pitchFamily="18" charset="-120"/>
                <a:ea typeface="新細明體" panose="02020500000000000000" pitchFamily="18" charset="-120"/>
              </a:rPr>
              <a:t>案例說明</a:t>
            </a:r>
            <a:r>
              <a:rPr lang="en-US" altLang="zh-TW" sz="2400" b="1" dirty="0" smtClean="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400" b="1" dirty="0" smtClean="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400" b="1" dirty="0" smtClean="0">
                <a:solidFill>
                  <a:schemeClr val="tx1">
                    <a:lumMod val="75000"/>
                    <a:lumOff val="25000"/>
                  </a:schemeClr>
                </a:solidFill>
                <a:latin typeface="新細明體" panose="02020500000000000000" pitchFamily="18" charset="-120"/>
                <a:ea typeface="新細明體" panose="02020500000000000000" pitchFamily="18" charset="-120"/>
              </a:rPr>
              <a:t>11</a:t>
            </a:r>
            <a:r>
              <a:rPr lang="zh-TW" altLang="en-US" sz="2400" b="1" dirty="0" smtClean="0">
                <a:solidFill>
                  <a:schemeClr val="tx1">
                    <a:lumMod val="75000"/>
                    <a:lumOff val="25000"/>
                  </a:schemeClr>
                </a:solidFill>
                <a:latin typeface="新細明體" panose="02020500000000000000" pitchFamily="18" charset="-120"/>
                <a:ea typeface="新細明體" panose="02020500000000000000" pitchFamily="18" charset="-120"/>
              </a:rPr>
              <a:t>條第</a:t>
            </a:r>
            <a:r>
              <a:rPr lang="en-US" altLang="zh-TW" sz="2400" b="1" dirty="0" smtClean="0">
                <a:solidFill>
                  <a:schemeClr val="tx1">
                    <a:lumMod val="75000"/>
                    <a:lumOff val="25000"/>
                  </a:schemeClr>
                </a:solidFill>
                <a:latin typeface="新細明體" panose="02020500000000000000" pitchFamily="18" charset="-120"/>
                <a:ea typeface="新細明體" panose="02020500000000000000" pitchFamily="18" charset="-120"/>
              </a:rPr>
              <a:t>2</a:t>
            </a:r>
            <a:r>
              <a:rPr lang="zh-TW" altLang="en-US" sz="2400" b="1" dirty="0" smtClean="0">
                <a:solidFill>
                  <a:schemeClr val="tx1">
                    <a:lumMod val="75000"/>
                    <a:lumOff val="25000"/>
                  </a:schemeClr>
                </a:solidFill>
                <a:latin typeface="新細明體" panose="02020500000000000000" pitchFamily="18" charset="-120"/>
                <a:ea typeface="新細明體" panose="02020500000000000000" pitchFamily="18" charset="-120"/>
              </a:rPr>
              <a:t>項</a:t>
            </a:r>
            <a:endParaRPr lang="en-US" altLang="zh-TW" sz="2400" b="1"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0" indent="0" eaLnBrk="1" fontAlgn="auto" hangingPunct="1">
              <a:spcAft>
                <a:spcPts val="0"/>
              </a:spcAft>
              <a:buFont typeface="Wingdings 3" charset="2"/>
              <a:buNone/>
              <a:defRPr/>
            </a:pPr>
            <a:r>
              <a:rPr lang="zh-TW" altLang="en-US" sz="2000" dirty="0" smtClean="0">
                <a:solidFill>
                  <a:schemeClr val="tx1">
                    <a:lumMod val="75000"/>
                    <a:lumOff val="25000"/>
                  </a:schemeClr>
                </a:solidFill>
              </a:rPr>
              <a:t>私立中小學</a:t>
            </a:r>
            <a:r>
              <a:rPr lang="zh-TW" altLang="en-US" sz="2000" dirty="0">
                <a:solidFill>
                  <a:schemeClr val="tx1">
                    <a:lumMod val="75000"/>
                    <a:lumOff val="25000"/>
                  </a:schemeClr>
                </a:solidFill>
              </a:rPr>
              <a:t>某教師具</a:t>
            </a:r>
            <a:r>
              <a:rPr lang="zh-TW" altLang="en-US" sz="2000" dirty="0" smtClean="0">
                <a:solidFill>
                  <a:schemeClr val="tx1">
                    <a:lumMod val="75000"/>
                    <a:lumOff val="25000"/>
                  </a:schemeClr>
                </a:solidFill>
              </a:rPr>
              <a:t>大學</a:t>
            </a:r>
            <a:r>
              <a:rPr lang="zh-TW" altLang="en-US" sz="2000" dirty="0">
                <a:solidFill>
                  <a:schemeClr val="tx1">
                    <a:lumMod val="75000"/>
                    <a:lumOff val="25000"/>
                  </a:schemeClr>
                </a:solidFill>
              </a:rPr>
              <a:t>學</a:t>
            </a:r>
            <a:r>
              <a:rPr lang="zh-TW" altLang="en-US" sz="2000" dirty="0" smtClean="0">
                <a:solidFill>
                  <a:schemeClr val="tx1">
                    <a:lumMod val="75000"/>
                    <a:lumOff val="25000"/>
                  </a:schemeClr>
                </a:solidFill>
              </a:rPr>
              <a:t>歷以</a:t>
            </a:r>
            <a:r>
              <a:rPr lang="en-US" altLang="zh-TW" sz="2000" dirty="0" smtClean="0">
                <a:solidFill>
                  <a:schemeClr val="tx1">
                    <a:lumMod val="75000"/>
                    <a:lumOff val="25000"/>
                  </a:schemeClr>
                </a:solidFill>
              </a:rPr>
              <a:t>190</a:t>
            </a:r>
            <a:r>
              <a:rPr lang="zh-TW" altLang="en-US" sz="2000" dirty="0" smtClean="0">
                <a:solidFill>
                  <a:schemeClr val="tx1">
                    <a:lumMod val="75000"/>
                    <a:lumOff val="25000"/>
                  </a:schemeClr>
                </a:solidFill>
              </a:rPr>
              <a:t>薪點起敘</a:t>
            </a:r>
            <a:r>
              <a:rPr lang="zh-TW" altLang="en-US" sz="2000" dirty="0">
                <a:solidFill>
                  <a:schemeClr val="tx1">
                    <a:lumMod val="75000"/>
                    <a:lumOff val="25000"/>
                  </a:schemeClr>
                </a:solidFill>
              </a:rPr>
              <a:t>，</a:t>
            </a:r>
            <a:r>
              <a:rPr lang="zh-TW" altLang="en-US" sz="2000" dirty="0" smtClean="0">
                <a:solidFill>
                  <a:schemeClr val="tx1">
                    <a:lumMod val="75000"/>
                    <a:lumOff val="25000"/>
                  </a:schemeClr>
                </a:solidFill>
              </a:rPr>
              <a:t>服務</a:t>
            </a:r>
            <a:r>
              <a:rPr lang="en-US" altLang="zh-TW" sz="2000" dirty="0" smtClean="0">
                <a:solidFill>
                  <a:schemeClr val="tx1">
                    <a:lumMod val="75000"/>
                    <a:lumOff val="25000"/>
                  </a:schemeClr>
                </a:solidFill>
              </a:rPr>
              <a:t>2</a:t>
            </a:r>
            <a:r>
              <a:rPr lang="zh-TW" altLang="en-US" sz="2000" dirty="0" smtClean="0">
                <a:solidFill>
                  <a:schemeClr val="tx1">
                    <a:lumMod val="75000"/>
                    <a:lumOff val="25000"/>
                  </a:schemeClr>
                </a:solidFill>
              </a:rPr>
              <a:t>年後進修碩士學位，於服務</a:t>
            </a:r>
            <a:r>
              <a:rPr lang="zh-TW" altLang="en-US" sz="2000" dirty="0" smtClean="0">
                <a:solidFill>
                  <a:schemeClr val="tx1">
                    <a:lumMod val="75000"/>
                    <a:lumOff val="25000"/>
                  </a:schemeClr>
                </a:solidFill>
              </a:rPr>
              <a:t>第</a:t>
            </a:r>
            <a:r>
              <a:rPr lang="en-US" altLang="zh-TW" sz="2000" dirty="0" smtClean="0">
                <a:solidFill>
                  <a:schemeClr val="tx1">
                    <a:lumMod val="75000"/>
                    <a:lumOff val="25000"/>
                  </a:schemeClr>
                </a:solidFill>
              </a:rPr>
              <a:t>4</a:t>
            </a:r>
            <a:r>
              <a:rPr lang="zh-TW" altLang="en-US" sz="2000" dirty="0" smtClean="0">
                <a:solidFill>
                  <a:schemeClr val="tx1">
                    <a:lumMod val="75000"/>
                    <a:lumOff val="25000"/>
                  </a:schemeClr>
                </a:solidFill>
              </a:rPr>
              <a:t>年</a:t>
            </a:r>
            <a:r>
              <a:rPr lang="zh-TW" altLang="en-US" sz="2000" dirty="0" smtClean="0">
                <a:solidFill>
                  <a:schemeClr val="tx1">
                    <a:lumMod val="75000"/>
                    <a:lumOff val="25000"/>
                  </a:schemeClr>
                </a:solidFill>
              </a:rPr>
              <a:t>（</a:t>
            </a:r>
            <a:r>
              <a:rPr lang="zh-TW" altLang="en-US" sz="2000" dirty="0">
                <a:solidFill>
                  <a:schemeClr val="tx1">
                    <a:lumMod val="75000"/>
                    <a:lumOff val="25000"/>
                  </a:schemeClr>
                </a:solidFill>
              </a:rPr>
              <a:t>薪點</a:t>
            </a:r>
            <a:r>
              <a:rPr lang="zh-TW" altLang="en-US" sz="2000" dirty="0" smtClean="0">
                <a:solidFill>
                  <a:schemeClr val="tx1">
                    <a:lumMod val="75000"/>
                    <a:lumOff val="25000"/>
                  </a:schemeClr>
                </a:solidFill>
              </a:rPr>
              <a:t>為</a:t>
            </a:r>
            <a:r>
              <a:rPr lang="en-US" altLang="zh-TW" sz="2000" dirty="0" smtClean="0">
                <a:solidFill>
                  <a:schemeClr val="tx1">
                    <a:lumMod val="75000"/>
                    <a:lumOff val="25000"/>
                  </a:schemeClr>
                </a:solidFill>
              </a:rPr>
              <a:t>220</a:t>
            </a:r>
            <a:r>
              <a:rPr lang="zh-TW" altLang="en-US" sz="2000" dirty="0" smtClean="0">
                <a:solidFill>
                  <a:schemeClr val="tx1">
                    <a:lumMod val="75000"/>
                    <a:lumOff val="25000"/>
                  </a:schemeClr>
                </a:solidFill>
              </a:rPr>
              <a:t>）取得</a:t>
            </a:r>
            <a:r>
              <a:rPr lang="zh-TW" altLang="en-US" sz="2000" dirty="0">
                <a:solidFill>
                  <a:schemeClr val="tx1">
                    <a:lumMod val="75000"/>
                    <a:lumOff val="25000"/>
                  </a:schemeClr>
                </a:solidFill>
              </a:rPr>
              <a:t>碩士</a:t>
            </a:r>
            <a:r>
              <a:rPr lang="zh-TW" altLang="en-US" sz="2000" dirty="0" smtClean="0">
                <a:solidFill>
                  <a:schemeClr val="tx1">
                    <a:lumMod val="75000"/>
                    <a:lumOff val="25000"/>
                  </a:schemeClr>
                </a:solidFill>
              </a:rPr>
              <a:t>學位，</a:t>
            </a:r>
            <a:r>
              <a:rPr lang="zh-TW" altLang="en-US" sz="2000" dirty="0">
                <a:solidFill>
                  <a:schemeClr val="tx1">
                    <a:lumMod val="75000"/>
                    <a:lumOff val="25000"/>
                  </a:schemeClr>
                </a:solidFill>
              </a:rPr>
              <a:t>改敘</a:t>
            </a:r>
            <a:r>
              <a:rPr lang="zh-TW" altLang="en-US" sz="2000" dirty="0" smtClean="0">
                <a:solidFill>
                  <a:schemeClr val="tx1">
                    <a:lumMod val="75000"/>
                    <a:lumOff val="25000"/>
                  </a:schemeClr>
                </a:solidFill>
              </a:rPr>
              <a:t>為</a:t>
            </a:r>
            <a:r>
              <a:rPr lang="en-US" altLang="zh-TW" sz="2000" dirty="0" smtClean="0">
                <a:solidFill>
                  <a:schemeClr val="tx1">
                    <a:lumMod val="75000"/>
                    <a:lumOff val="25000"/>
                  </a:schemeClr>
                </a:solidFill>
              </a:rPr>
              <a:t>260</a:t>
            </a:r>
            <a:r>
              <a:rPr lang="zh-TW" altLang="en-US" sz="2000" dirty="0" smtClean="0">
                <a:solidFill>
                  <a:schemeClr val="tx1">
                    <a:lumMod val="75000"/>
                    <a:lumOff val="25000"/>
                  </a:schemeClr>
                </a:solidFill>
              </a:rPr>
              <a:t>薪</a:t>
            </a:r>
            <a:r>
              <a:rPr lang="zh-TW" altLang="en-US" sz="2000" dirty="0" smtClean="0">
                <a:solidFill>
                  <a:schemeClr val="tx1">
                    <a:lumMod val="75000"/>
                    <a:lumOff val="25000"/>
                  </a:schemeClr>
                </a:solidFill>
              </a:rPr>
              <a:t>點，嗣於</a:t>
            </a:r>
            <a:r>
              <a:rPr lang="en-US" altLang="zh-TW" sz="2000" dirty="0" smtClean="0">
                <a:solidFill>
                  <a:schemeClr val="tx1">
                    <a:lumMod val="75000"/>
                    <a:lumOff val="25000"/>
                  </a:schemeClr>
                </a:solidFill>
              </a:rPr>
              <a:t>104.8.1</a:t>
            </a:r>
            <a:r>
              <a:rPr lang="zh-TW" altLang="en-US" sz="2000" dirty="0" smtClean="0">
                <a:solidFill>
                  <a:schemeClr val="tx1">
                    <a:lumMod val="75000"/>
                    <a:lumOff val="25000"/>
                  </a:schemeClr>
                </a:solidFill>
              </a:rPr>
              <a:t>轉</a:t>
            </a:r>
            <a:r>
              <a:rPr lang="zh-TW" altLang="en-US" sz="2000" dirty="0">
                <a:solidFill>
                  <a:schemeClr val="tx1">
                    <a:lumMod val="75000"/>
                    <a:lumOff val="25000"/>
                  </a:schemeClr>
                </a:solidFill>
              </a:rPr>
              <a:t>任公立中小學</a:t>
            </a:r>
            <a:r>
              <a:rPr lang="zh-TW" altLang="en-US" sz="2000" dirty="0" smtClean="0">
                <a:solidFill>
                  <a:schemeClr val="tx1">
                    <a:lumMod val="75000"/>
                    <a:lumOff val="25000"/>
                  </a:schemeClr>
                </a:solidFill>
              </a:rPr>
              <a:t>教師，依教師待遇條例施行前規定敘</a:t>
            </a:r>
            <a:r>
              <a:rPr lang="en-US" altLang="zh-TW" sz="2000" dirty="0" smtClean="0">
                <a:solidFill>
                  <a:schemeClr val="tx1">
                    <a:lumMod val="75000"/>
                    <a:lumOff val="25000"/>
                  </a:schemeClr>
                </a:solidFill>
              </a:rPr>
              <a:t>260</a:t>
            </a:r>
            <a:r>
              <a:rPr lang="zh-TW" altLang="en-US" sz="2000" dirty="0" smtClean="0">
                <a:solidFill>
                  <a:schemeClr val="tx1">
                    <a:lumMod val="75000"/>
                    <a:lumOff val="25000"/>
                  </a:schemeClr>
                </a:solidFill>
              </a:rPr>
              <a:t>薪點。</a:t>
            </a:r>
            <a:endParaRPr lang="en-US" altLang="zh-TW" sz="2000" dirty="0" smtClean="0">
              <a:solidFill>
                <a:schemeClr val="tx1">
                  <a:lumMod val="75000"/>
                  <a:lumOff val="25000"/>
                </a:schemeClr>
              </a:solidFill>
            </a:endParaRPr>
          </a:p>
          <a:p>
            <a:pPr marL="0" indent="0" eaLnBrk="1" fontAlgn="auto" hangingPunct="1">
              <a:spcAft>
                <a:spcPts val="0"/>
              </a:spcAft>
              <a:buFont typeface="Wingdings 3" charset="2"/>
              <a:buNone/>
              <a:defRPr/>
            </a:pPr>
            <a:endParaRPr lang="zh-TW" altLang="en-US" sz="2400" dirty="0">
              <a:solidFill>
                <a:schemeClr val="tx1">
                  <a:lumMod val="75000"/>
                  <a:lumOff val="25000"/>
                </a:schemeClr>
              </a:solidFill>
            </a:endParaRPr>
          </a:p>
          <a:p>
            <a:pPr marL="0" indent="0" eaLnBrk="1" fontAlgn="auto" hangingPunct="1">
              <a:spcAft>
                <a:spcPts val="0"/>
              </a:spcAft>
              <a:buFont typeface="Wingdings 3" charset="2"/>
              <a:buNone/>
              <a:defRPr/>
            </a:pPr>
            <a:endParaRPr lang="en-US" altLang="zh-TW" sz="2400" dirty="0" smtClean="0">
              <a:solidFill>
                <a:schemeClr val="tx1">
                  <a:lumMod val="75000"/>
                  <a:lumOff val="25000"/>
                </a:schemeClr>
              </a:solidFill>
            </a:endParaRPr>
          </a:p>
          <a:p>
            <a:pPr marL="1611313" indent="-1339850" eaLnBrk="1" fontAlgn="auto" hangingPunct="1">
              <a:spcAft>
                <a:spcPts val="0"/>
              </a:spcAft>
              <a:buFont typeface="Wingdings 3" charset="2"/>
              <a:buNone/>
              <a:defRPr/>
            </a:pPr>
            <a:endParaRPr lang="en-US" altLang="zh-TW" sz="2400" dirty="0" smtClean="0">
              <a:solidFill>
                <a:schemeClr val="tx1">
                  <a:lumMod val="75000"/>
                  <a:lumOff val="25000"/>
                </a:schemeClr>
              </a:solidFill>
            </a:endParaRPr>
          </a:p>
        </p:txBody>
      </p:sp>
      <p:graphicFrame>
        <p:nvGraphicFramePr>
          <p:cNvPr id="4" name="表格 3"/>
          <p:cNvGraphicFramePr>
            <a:graphicFrameLocks noGrp="1"/>
          </p:cNvGraphicFramePr>
          <p:nvPr>
            <p:extLst>
              <p:ext uri="{D42A27DB-BD31-4B8C-83A1-F6EECF244321}">
                <p14:modId xmlns:p14="http://schemas.microsoft.com/office/powerpoint/2010/main" val="3769778341"/>
              </p:ext>
            </p:extLst>
          </p:nvPr>
        </p:nvGraphicFramePr>
        <p:xfrm>
          <a:off x="1027113" y="2719389"/>
          <a:ext cx="8824912" cy="2916342"/>
        </p:xfrm>
        <a:graphic>
          <a:graphicData uri="http://schemas.openxmlformats.org/drawingml/2006/table">
            <a:tbl>
              <a:tblPr/>
              <a:tblGrid>
                <a:gridCol w="1771650">
                  <a:extLst>
                    <a:ext uri="{9D8B030D-6E8A-4147-A177-3AD203B41FA5}">
                      <a16:colId xmlns:a16="http://schemas.microsoft.com/office/drawing/2014/main" val="20000"/>
                    </a:ext>
                  </a:extLst>
                </a:gridCol>
                <a:gridCol w="954087">
                  <a:extLst>
                    <a:ext uri="{9D8B030D-6E8A-4147-A177-3AD203B41FA5}">
                      <a16:colId xmlns:a16="http://schemas.microsoft.com/office/drawing/2014/main" val="20001"/>
                    </a:ext>
                  </a:extLst>
                </a:gridCol>
                <a:gridCol w="1393825">
                  <a:extLst>
                    <a:ext uri="{9D8B030D-6E8A-4147-A177-3AD203B41FA5}">
                      <a16:colId xmlns:a16="http://schemas.microsoft.com/office/drawing/2014/main" val="20002"/>
                    </a:ext>
                  </a:extLst>
                </a:gridCol>
                <a:gridCol w="1241425">
                  <a:extLst>
                    <a:ext uri="{9D8B030D-6E8A-4147-A177-3AD203B41FA5}">
                      <a16:colId xmlns:a16="http://schemas.microsoft.com/office/drawing/2014/main" val="20003"/>
                    </a:ext>
                  </a:extLst>
                </a:gridCol>
                <a:gridCol w="3463925">
                  <a:extLst>
                    <a:ext uri="{9D8B030D-6E8A-4147-A177-3AD203B41FA5}">
                      <a16:colId xmlns:a16="http://schemas.microsoft.com/office/drawing/2014/main" val="20004"/>
                    </a:ext>
                  </a:extLst>
                </a:gridCol>
              </a:tblGrid>
              <a:tr h="342355">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TW" altLang="en-US" sz="1800" b="1" i="0" u="none" strike="noStrike" cap="none" normalizeH="0" baseline="0" smtClean="0">
                          <a:ln>
                            <a:noFill/>
                          </a:ln>
                          <a:solidFill>
                            <a:srgbClr val="FFFFFF"/>
                          </a:solidFill>
                          <a:effectLst/>
                          <a:latin typeface="Trebuchet MS" pitchFamily="34" charset="0"/>
                          <a:ea typeface="微軟正黑體" pitchFamily="34" charset="-120"/>
                        </a:rPr>
                        <a:t>時間</a:t>
                      </a: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TW" altLang="en-US" sz="1800" b="1" i="0" u="none" strike="noStrike" cap="none" normalizeH="0" baseline="0" smtClean="0">
                          <a:ln>
                            <a:noFill/>
                          </a:ln>
                          <a:solidFill>
                            <a:srgbClr val="FFFFFF"/>
                          </a:solidFill>
                          <a:effectLst/>
                          <a:latin typeface="Trebuchet MS" pitchFamily="34" charset="0"/>
                          <a:ea typeface="微軟正黑體" pitchFamily="34" charset="-120"/>
                        </a:rPr>
                        <a:t>薪點</a:t>
                      </a: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TW" altLang="en-US" sz="1800" b="1" i="0" u="none" strike="noStrike" cap="none" normalizeH="0" baseline="0" smtClean="0">
                          <a:ln>
                            <a:noFill/>
                          </a:ln>
                          <a:solidFill>
                            <a:srgbClr val="FFFFFF"/>
                          </a:solidFill>
                          <a:effectLst/>
                          <a:latin typeface="Trebuchet MS" pitchFamily="34" charset="0"/>
                          <a:ea typeface="微軟正黑體" pitchFamily="34" charset="-120"/>
                        </a:rPr>
                        <a:t>服務年資</a:t>
                      </a: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TW" altLang="en-US" sz="1800" b="1" i="0" u="none" strike="noStrike" cap="none" normalizeH="0" baseline="0" smtClean="0">
                          <a:ln>
                            <a:noFill/>
                          </a:ln>
                          <a:solidFill>
                            <a:srgbClr val="FFFFFF"/>
                          </a:solidFill>
                          <a:effectLst/>
                          <a:latin typeface="Trebuchet MS" pitchFamily="34" charset="0"/>
                          <a:ea typeface="微軟正黑體" pitchFamily="34" charset="-120"/>
                        </a:rPr>
                        <a:t>進修期間</a:t>
                      </a: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rowSpan="7">
                  <a:txBody>
                    <a:bodyPr/>
                    <a:lstStyle/>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教師待遇條例施行前規定</a:t>
                      </a: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a:t>
                      </a:r>
                    </a:p>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104.08.01</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轉任公立中小學教師：</a:t>
                      </a:r>
                      <a:endPar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endParaRPr>
                    </a:p>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1.</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碩士學歷</a:t>
                      </a: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245</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起敘</a:t>
                      </a:r>
                      <a:endPar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endParaRPr>
                    </a:p>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2.</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採</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計年資</a:t>
                      </a: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1</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年</a:t>
                      </a: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a:t>
                      </a: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104</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學年</a:t>
                      </a: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a:t>
                      </a:r>
                    </a:p>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FFFFFF"/>
                          </a:solidFill>
                          <a:effectLst/>
                          <a:latin typeface="Trebuchet MS" pitchFamily="34" charset="0"/>
                          <a:ea typeface="微軟正黑體" pitchFamily="34" charset="-120"/>
                        </a:rPr>
                        <a:t>3.</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核敘</a:t>
                      </a:r>
                      <a:r>
                        <a:rPr kumimoji="0" lang="en-US" altLang="zh-TW" sz="1800" b="1" i="0" u="none" strike="noStrike" cap="none" normalizeH="0" baseline="0" dirty="0" smtClean="0">
                          <a:ln>
                            <a:noFill/>
                          </a:ln>
                          <a:solidFill>
                            <a:schemeClr val="bg1"/>
                          </a:solidFill>
                          <a:effectLst/>
                          <a:latin typeface="Trebuchet MS" pitchFamily="34" charset="0"/>
                          <a:ea typeface="微軟正黑體" pitchFamily="34" charset="-120"/>
                        </a:rPr>
                        <a:t>260</a:t>
                      </a:r>
                      <a:r>
                        <a:rPr kumimoji="0" lang="zh-TW" altLang="en-US" sz="1800" b="1" i="0" u="none" strike="noStrike" cap="none" normalizeH="0" baseline="0" dirty="0" smtClean="0">
                          <a:ln>
                            <a:noFill/>
                          </a:ln>
                          <a:solidFill>
                            <a:srgbClr val="FFFFFF"/>
                          </a:solidFill>
                          <a:effectLst/>
                          <a:latin typeface="Trebuchet MS" pitchFamily="34" charset="0"/>
                          <a:ea typeface="微軟正黑體" pitchFamily="34" charset="-120"/>
                        </a:rPr>
                        <a:t>薪點</a:t>
                      </a: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extLst>
                  <a:ext uri="{0D108BD9-81ED-4DB2-BD59-A6C34878D82A}">
                    <a16:rowId xmlns:a16="http://schemas.microsoft.com/office/drawing/2014/main" val="10000"/>
                  </a:ext>
                </a:extLst>
              </a:tr>
              <a:tr h="342355">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100.08.01</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190</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vMerge="1">
                  <a:txBody>
                    <a:bodyPr/>
                    <a:lstStyle/>
                    <a:p>
                      <a:endParaRPr lang="zh-TW" altLang="en-US"/>
                    </a:p>
                  </a:txBody>
                  <a:tcPr/>
                </a:tc>
                <a:extLst>
                  <a:ext uri="{0D108BD9-81ED-4DB2-BD59-A6C34878D82A}">
                    <a16:rowId xmlns:a16="http://schemas.microsoft.com/office/drawing/2014/main" val="10001"/>
                  </a:ext>
                </a:extLst>
              </a:tr>
              <a:tr h="342355">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101.08.01</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200</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1</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vMerge="1">
                  <a:txBody>
                    <a:bodyPr/>
                    <a:lstStyle/>
                    <a:p>
                      <a:endParaRPr lang="zh-TW" altLang="en-US"/>
                    </a:p>
                  </a:txBody>
                  <a:tcPr/>
                </a:tc>
                <a:extLst>
                  <a:ext uri="{0D108BD9-81ED-4DB2-BD59-A6C34878D82A}">
                    <a16:rowId xmlns:a16="http://schemas.microsoft.com/office/drawing/2014/main" val="10002"/>
                  </a:ext>
                </a:extLst>
              </a:tr>
              <a:tr h="342355">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102.08.01</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210</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2</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rowSpan="4">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102.08.01</a:t>
                      </a:r>
                      <a:r>
                        <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至</a:t>
                      </a: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104.6.30</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vMerge="1">
                  <a:txBody>
                    <a:bodyPr/>
                    <a:lstStyle/>
                    <a:p>
                      <a:endParaRPr lang="zh-TW" altLang="en-US"/>
                    </a:p>
                  </a:txBody>
                  <a:tcPr/>
                </a:tc>
                <a:extLst>
                  <a:ext uri="{0D108BD9-81ED-4DB2-BD59-A6C34878D82A}">
                    <a16:rowId xmlns:a16="http://schemas.microsoft.com/office/drawing/2014/main" val="10003"/>
                  </a:ext>
                </a:extLst>
              </a:tr>
              <a:tr h="342355">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103.08.01</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220</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3</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vMerge="1">
                  <a:txBody>
                    <a:bodyPr/>
                    <a:lstStyle/>
                    <a:p>
                      <a:endParaRPr lang="zh-TW" altLang="en-US"/>
                    </a:p>
                  </a:txBody>
                  <a:tcPr/>
                </a:tc>
                <a:tc vMerge="1">
                  <a:txBody>
                    <a:bodyPr/>
                    <a:lstStyle/>
                    <a:p>
                      <a:endParaRPr lang="zh-TW" altLang="en-US"/>
                    </a:p>
                  </a:txBody>
                  <a:tcPr/>
                </a:tc>
                <a:extLst>
                  <a:ext uri="{0D108BD9-81ED-4DB2-BD59-A6C34878D82A}">
                    <a16:rowId xmlns:a16="http://schemas.microsoft.com/office/drawing/2014/main" val="10004"/>
                  </a:ext>
                </a:extLst>
              </a:tr>
              <a:tr h="342355">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104.07.02(</a:t>
                      </a:r>
                      <a:r>
                        <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改敘</a:t>
                      </a: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245</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4</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vMerge="1">
                  <a:txBody>
                    <a:bodyPr/>
                    <a:lstStyle/>
                    <a:p>
                      <a:endParaRPr lang="zh-TW" altLang="en-US"/>
                    </a:p>
                  </a:txBody>
                  <a:tcPr/>
                </a:tc>
                <a:tc vMerge="1">
                  <a:txBody>
                    <a:bodyPr/>
                    <a:lstStyle/>
                    <a:p>
                      <a:endParaRPr lang="zh-TW" altLang="en-US"/>
                    </a:p>
                  </a:txBody>
                  <a:tcPr/>
                </a:tc>
                <a:extLst>
                  <a:ext uri="{0D108BD9-81ED-4DB2-BD59-A6C34878D82A}">
                    <a16:rowId xmlns:a16="http://schemas.microsoft.com/office/drawing/2014/main" val="10005"/>
                  </a:ext>
                </a:extLst>
              </a:tr>
              <a:tr h="721674">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104.08.01(</a:t>
                      </a:r>
                      <a:r>
                        <a:rPr kumimoji="0" lang="zh-TW" altLang="en-US" sz="16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轉任公立中小學教師</a:t>
                      </a: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FF0000"/>
                          </a:solidFill>
                          <a:effectLst/>
                          <a:latin typeface="新細明體" panose="02020500000000000000" pitchFamily="18" charset="-120"/>
                          <a:ea typeface="新細明體" panose="02020500000000000000" pitchFamily="18" charset="-120"/>
                        </a:rPr>
                        <a:t>260</a:t>
                      </a:r>
                      <a:endParaRPr kumimoji="0" lang="zh-TW" altLang="en-US" sz="1800" b="1" i="0" u="none" strike="noStrike" cap="none" normalizeH="0" baseline="0" dirty="0" smtClean="0">
                        <a:ln>
                          <a:noFill/>
                        </a:ln>
                        <a:solidFill>
                          <a:srgbClr val="FF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vMerge="1">
                  <a:txBody>
                    <a:bodyPr/>
                    <a:lstStyle/>
                    <a:p>
                      <a:endParaRPr lang="zh-TW" altLang="en-US"/>
                    </a:p>
                  </a:txBody>
                  <a:tcPr/>
                </a:tc>
                <a:tc vMerge="1">
                  <a:txBody>
                    <a:bodyPr/>
                    <a:lstStyle/>
                    <a:p>
                      <a:endParaRPr lang="zh-TW" altLang="en-US"/>
                    </a:p>
                  </a:txBody>
                  <a:tcPr/>
                </a:tc>
                <a:extLst>
                  <a:ext uri="{0D108BD9-81ED-4DB2-BD59-A6C34878D82A}">
                    <a16:rowId xmlns:a16="http://schemas.microsoft.com/office/drawing/2014/main" val="10006"/>
                  </a:ext>
                </a:extLst>
              </a:tr>
            </a:tbl>
          </a:graphicData>
        </a:graphic>
      </p:graphicFrame>
      <p:sp>
        <p:nvSpPr>
          <p:cNvPr id="2" name="投影片編號版面配置區 1"/>
          <p:cNvSpPr>
            <a:spLocks noGrp="1"/>
          </p:cNvSpPr>
          <p:nvPr>
            <p:ph type="sldNum" sz="quarter" idx="12"/>
          </p:nvPr>
        </p:nvSpPr>
        <p:spPr/>
        <p:txBody>
          <a:bodyPr/>
          <a:lstStyle/>
          <a:p>
            <a:pPr>
              <a:defRPr/>
            </a:pPr>
            <a:fld id="{C29A6C96-2043-46DA-8B0D-62DCE28835BE}" type="slidenum">
              <a:rPr lang="en-US" smtClean="0"/>
              <a:pPr>
                <a:defRPr/>
              </a:pPr>
              <a:t>28</a:t>
            </a:fld>
            <a:endParaRPr lang="en-US"/>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677863" y="1241425"/>
            <a:ext cx="8596312" cy="4697413"/>
          </a:xfrm>
        </p:spPr>
        <p:txBody>
          <a:bodyPr rtlCol="0">
            <a:normAutofit/>
          </a:bodyPr>
          <a:lstStyle/>
          <a:p>
            <a:pPr eaLnBrk="1" fontAlgn="auto" hangingPunct="1">
              <a:spcAft>
                <a:spcPts val="0"/>
              </a:spcAft>
              <a:buFont typeface="Wingdings 3" charset="2"/>
              <a:buChar char=""/>
              <a:defRPr/>
            </a:pPr>
            <a:r>
              <a:rPr lang="zh-TW" altLang="en-US" sz="2400" b="1" dirty="0">
                <a:solidFill>
                  <a:schemeClr val="tx1">
                    <a:lumMod val="75000"/>
                    <a:lumOff val="25000"/>
                  </a:schemeClr>
                </a:solidFill>
                <a:latin typeface="新細明體" panose="02020500000000000000" pitchFamily="18" charset="-120"/>
                <a:ea typeface="新細明體" panose="02020500000000000000" pitchFamily="18" charset="-120"/>
              </a:rPr>
              <a:t>案例</a:t>
            </a:r>
            <a:r>
              <a:rPr lang="zh-TW" altLang="en-US" sz="2400" b="1" dirty="0" smtClean="0">
                <a:solidFill>
                  <a:schemeClr val="tx1">
                    <a:lumMod val="75000"/>
                    <a:lumOff val="25000"/>
                  </a:schemeClr>
                </a:solidFill>
                <a:latin typeface="新細明體" panose="02020500000000000000" pitchFamily="18" charset="-120"/>
                <a:ea typeface="新細明體" panose="02020500000000000000" pitchFamily="18" charset="-120"/>
              </a:rPr>
              <a:t>說明</a:t>
            </a:r>
            <a:r>
              <a:rPr lang="en-US" altLang="zh-TW" sz="2400" b="1" dirty="0" smtClean="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400" b="1" dirty="0" smtClean="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400" b="1" dirty="0">
                <a:solidFill>
                  <a:schemeClr val="tx1">
                    <a:lumMod val="75000"/>
                    <a:lumOff val="25000"/>
                  </a:schemeClr>
                </a:solidFill>
                <a:latin typeface="新細明體" panose="02020500000000000000" pitchFamily="18" charset="-120"/>
                <a:ea typeface="新細明體" panose="02020500000000000000" pitchFamily="18" charset="-120"/>
              </a:rPr>
              <a:t>11</a:t>
            </a:r>
            <a:r>
              <a:rPr lang="zh-TW" altLang="en-US" sz="2400" b="1" dirty="0">
                <a:solidFill>
                  <a:schemeClr val="tx1">
                    <a:lumMod val="75000"/>
                    <a:lumOff val="25000"/>
                  </a:schemeClr>
                </a:solidFill>
                <a:latin typeface="新細明體" panose="02020500000000000000" pitchFamily="18" charset="-120"/>
                <a:ea typeface="新細明體" panose="02020500000000000000" pitchFamily="18" charset="-120"/>
              </a:rPr>
              <a:t>條第</a:t>
            </a:r>
            <a:r>
              <a:rPr lang="en-US" altLang="zh-TW" sz="2400" b="1" dirty="0">
                <a:solidFill>
                  <a:schemeClr val="tx1">
                    <a:lumMod val="75000"/>
                    <a:lumOff val="25000"/>
                  </a:schemeClr>
                </a:solidFill>
                <a:latin typeface="新細明體" panose="02020500000000000000" pitchFamily="18" charset="-120"/>
                <a:ea typeface="新細明體" panose="02020500000000000000" pitchFamily="18" charset="-120"/>
              </a:rPr>
              <a:t>2</a:t>
            </a:r>
            <a:r>
              <a:rPr lang="zh-TW" altLang="en-US" sz="2400" b="1" dirty="0">
                <a:solidFill>
                  <a:schemeClr val="tx1">
                    <a:lumMod val="75000"/>
                    <a:lumOff val="25000"/>
                  </a:schemeClr>
                </a:solidFill>
                <a:latin typeface="新細明體" panose="02020500000000000000" pitchFamily="18" charset="-120"/>
                <a:ea typeface="新細明體" panose="02020500000000000000" pitchFamily="18" charset="-120"/>
              </a:rPr>
              <a:t>項</a:t>
            </a:r>
            <a:endParaRPr lang="en-US" altLang="zh-TW" sz="2400" b="1" dirty="0">
              <a:solidFill>
                <a:schemeClr val="tx1">
                  <a:lumMod val="75000"/>
                  <a:lumOff val="25000"/>
                </a:schemeClr>
              </a:solidFill>
              <a:latin typeface="新細明體" panose="02020500000000000000" pitchFamily="18" charset="-120"/>
              <a:ea typeface="新細明體" panose="02020500000000000000" pitchFamily="18" charset="-120"/>
            </a:endParaRPr>
          </a:p>
          <a:p>
            <a:pPr marL="0" indent="0" eaLnBrk="1" fontAlgn="auto" hangingPunct="1">
              <a:spcAft>
                <a:spcPts val="0"/>
              </a:spcAft>
              <a:buFont typeface="Wingdings 3" charset="2"/>
              <a:buNone/>
              <a:defRPr/>
            </a:pP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私立中小學</a:t>
            </a:r>
            <a:r>
              <a:rPr lang="zh-TW" altLang="en-US" sz="2000" dirty="0">
                <a:solidFill>
                  <a:schemeClr val="tx1">
                    <a:lumMod val="75000"/>
                    <a:lumOff val="25000"/>
                  </a:schemeClr>
                </a:solidFill>
                <a:latin typeface="新細明體" panose="02020500000000000000" pitchFamily="18" charset="-120"/>
                <a:ea typeface="新細明體" panose="02020500000000000000" pitchFamily="18" charset="-120"/>
              </a:rPr>
              <a:t>某教師具</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大學學歷以</a:t>
            </a:r>
            <a:r>
              <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rPr>
              <a:t>190</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薪點起敘</a:t>
            </a:r>
            <a:r>
              <a:rPr lang="zh-TW" altLang="en-US" sz="20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服務</a:t>
            </a:r>
            <a:r>
              <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rPr>
              <a:t>2</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年後進修碩士學位，於服務第</a:t>
            </a:r>
            <a:r>
              <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rPr>
              <a:t>5</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年（</a:t>
            </a:r>
            <a:r>
              <a:rPr lang="zh-TW" altLang="en-US" sz="2000" dirty="0">
                <a:solidFill>
                  <a:schemeClr val="tx1">
                    <a:lumMod val="75000"/>
                    <a:lumOff val="25000"/>
                  </a:schemeClr>
                </a:solidFill>
                <a:latin typeface="新細明體" panose="02020500000000000000" pitchFamily="18" charset="-120"/>
                <a:ea typeface="新細明體" panose="02020500000000000000" pitchFamily="18" charset="-120"/>
              </a:rPr>
              <a:t>薪點</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為</a:t>
            </a:r>
            <a:r>
              <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rPr>
              <a:t>230</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）取得</a:t>
            </a:r>
            <a:r>
              <a:rPr lang="zh-TW" altLang="en-US" sz="2000" dirty="0">
                <a:solidFill>
                  <a:schemeClr val="tx1">
                    <a:lumMod val="75000"/>
                    <a:lumOff val="25000"/>
                  </a:schemeClr>
                </a:solidFill>
                <a:latin typeface="新細明體" panose="02020500000000000000" pitchFamily="18" charset="-120"/>
                <a:ea typeface="新細明體" panose="02020500000000000000" pitchFamily="18" charset="-120"/>
              </a:rPr>
              <a:t>碩士</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學位，</a:t>
            </a:r>
            <a:r>
              <a:rPr lang="zh-TW" altLang="en-US" sz="2000" dirty="0">
                <a:solidFill>
                  <a:schemeClr val="tx1">
                    <a:lumMod val="75000"/>
                    <a:lumOff val="25000"/>
                  </a:schemeClr>
                </a:solidFill>
                <a:latin typeface="新細明體" panose="02020500000000000000" pitchFamily="18" charset="-120"/>
                <a:ea typeface="新細明體" panose="02020500000000000000" pitchFamily="18" charset="-120"/>
              </a:rPr>
              <a:t>改敘</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為</a:t>
            </a:r>
            <a:r>
              <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rPr>
              <a:t>275</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薪點，於</a:t>
            </a:r>
            <a:r>
              <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rPr>
              <a:t>106.8.1</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轉</a:t>
            </a:r>
            <a:r>
              <a:rPr lang="zh-TW" altLang="en-US" sz="2000" dirty="0">
                <a:solidFill>
                  <a:schemeClr val="tx1">
                    <a:lumMod val="75000"/>
                    <a:lumOff val="25000"/>
                  </a:schemeClr>
                </a:solidFill>
                <a:latin typeface="新細明體" panose="02020500000000000000" pitchFamily="18" charset="-120"/>
                <a:ea typeface="新細明體" panose="02020500000000000000" pitchFamily="18" charset="-120"/>
              </a:rPr>
              <a:t>任公立中小學</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教師，依教師待遇第</a:t>
            </a:r>
            <a:r>
              <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rPr>
              <a:t>11</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條第</a:t>
            </a:r>
            <a:r>
              <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rPr>
              <a:t>2</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項規定核敘</a:t>
            </a:r>
            <a:r>
              <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rPr>
              <a:t>290</a:t>
            </a:r>
            <a:r>
              <a:rPr lang="zh-TW" altLang="en-US" sz="2000" dirty="0" smtClean="0">
                <a:solidFill>
                  <a:schemeClr val="tx1">
                    <a:lumMod val="75000"/>
                    <a:lumOff val="25000"/>
                  </a:schemeClr>
                </a:solidFill>
                <a:latin typeface="新細明體" panose="02020500000000000000" pitchFamily="18" charset="-120"/>
                <a:ea typeface="新細明體" panose="02020500000000000000" pitchFamily="18" charset="-120"/>
              </a:rPr>
              <a:t>薪點。</a:t>
            </a:r>
            <a:endParaRPr lang="en-US" altLang="zh-TW" sz="2000"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0" indent="0" eaLnBrk="1" fontAlgn="auto" hangingPunct="1">
              <a:spcAft>
                <a:spcPts val="0"/>
              </a:spcAft>
              <a:buFont typeface="Wingdings 3" charset="2"/>
              <a:buNone/>
              <a:defRPr/>
            </a:pPr>
            <a:endParaRPr lang="zh-TW" altLang="en-US" sz="2400" dirty="0">
              <a:solidFill>
                <a:schemeClr val="tx1">
                  <a:lumMod val="75000"/>
                  <a:lumOff val="25000"/>
                </a:schemeClr>
              </a:solidFill>
            </a:endParaRPr>
          </a:p>
          <a:p>
            <a:pPr marL="0" indent="0" eaLnBrk="1" fontAlgn="auto" hangingPunct="1">
              <a:spcAft>
                <a:spcPts val="0"/>
              </a:spcAft>
              <a:buFont typeface="Wingdings 3" charset="2"/>
              <a:buNone/>
              <a:defRPr/>
            </a:pPr>
            <a:endParaRPr lang="en-US" altLang="zh-TW" sz="2400" dirty="0" smtClean="0">
              <a:solidFill>
                <a:schemeClr val="tx1">
                  <a:lumMod val="75000"/>
                  <a:lumOff val="25000"/>
                </a:schemeClr>
              </a:solidFill>
            </a:endParaRPr>
          </a:p>
          <a:p>
            <a:pPr marL="1611313" indent="-1339850" eaLnBrk="1" fontAlgn="auto" hangingPunct="1">
              <a:spcAft>
                <a:spcPts val="0"/>
              </a:spcAft>
              <a:buFont typeface="Wingdings 3" charset="2"/>
              <a:buNone/>
              <a:defRPr/>
            </a:pPr>
            <a:endParaRPr lang="en-US" altLang="zh-TW" sz="2400" dirty="0" smtClean="0">
              <a:solidFill>
                <a:schemeClr val="tx1">
                  <a:lumMod val="75000"/>
                  <a:lumOff val="25000"/>
                </a:schemeClr>
              </a:solidFill>
            </a:endParaRPr>
          </a:p>
        </p:txBody>
      </p:sp>
      <p:graphicFrame>
        <p:nvGraphicFramePr>
          <p:cNvPr id="4" name="表格 3"/>
          <p:cNvGraphicFramePr>
            <a:graphicFrameLocks noGrp="1"/>
          </p:cNvGraphicFramePr>
          <p:nvPr>
            <p:extLst>
              <p:ext uri="{D42A27DB-BD31-4B8C-83A1-F6EECF244321}">
                <p14:modId xmlns:p14="http://schemas.microsoft.com/office/powerpoint/2010/main" val="1628648045"/>
              </p:ext>
            </p:extLst>
          </p:nvPr>
        </p:nvGraphicFramePr>
        <p:xfrm>
          <a:off x="1081088" y="2795588"/>
          <a:ext cx="8367712" cy="3235326"/>
        </p:xfrm>
        <a:graphic>
          <a:graphicData uri="http://schemas.openxmlformats.org/drawingml/2006/table">
            <a:tbl>
              <a:tblPr/>
              <a:tblGrid>
                <a:gridCol w="2017712">
                  <a:extLst>
                    <a:ext uri="{9D8B030D-6E8A-4147-A177-3AD203B41FA5}">
                      <a16:colId xmlns:a16="http://schemas.microsoft.com/office/drawing/2014/main" val="20000"/>
                    </a:ext>
                  </a:extLst>
                </a:gridCol>
                <a:gridCol w="1458913">
                  <a:extLst>
                    <a:ext uri="{9D8B030D-6E8A-4147-A177-3AD203B41FA5}">
                      <a16:colId xmlns:a16="http://schemas.microsoft.com/office/drawing/2014/main" val="20001"/>
                    </a:ext>
                  </a:extLst>
                </a:gridCol>
                <a:gridCol w="1420812">
                  <a:extLst>
                    <a:ext uri="{9D8B030D-6E8A-4147-A177-3AD203B41FA5}">
                      <a16:colId xmlns:a16="http://schemas.microsoft.com/office/drawing/2014/main" val="20002"/>
                    </a:ext>
                  </a:extLst>
                </a:gridCol>
                <a:gridCol w="3470275">
                  <a:extLst>
                    <a:ext uri="{9D8B030D-6E8A-4147-A177-3AD203B41FA5}">
                      <a16:colId xmlns:a16="http://schemas.microsoft.com/office/drawing/2014/main" val="20003"/>
                    </a:ext>
                  </a:extLst>
                </a:gridCol>
              </a:tblGrid>
              <a:tr h="365832">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TW" altLang="en-US" sz="1800" b="1" i="0" u="none" strike="noStrike" cap="none" normalizeH="0" baseline="0" dirty="0" smtClean="0">
                          <a:ln>
                            <a:noFill/>
                          </a:ln>
                          <a:solidFill>
                            <a:srgbClr val="FFFFFF"/>
                          </a:solidFill>
                          <a:effectLst/>
                          <a:latin typeface="新細明體" panose="02020500000000000000" pitchFamily="18" charset="-120"/>
                          <a:ea typeface="新細明體" panose="02020500000000000000" pitchFamily="18" charset="-120"/>
                        </a:rPr>
                        <a:t>時間</a:t>
                      </a: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TW" altLang="en-US" sz="1800" b="1" i="0" u="none" strike="noStrike" cap="none" normalizeH="0" baseline="0" dirty="0" smtClean="0">
                          <a:ln>
                            <a:noFill/>
                          </a:ln>
                          <a:solidFill>
                            <a:srgbClr val="FFFFFF"/>
                          </a:solidFill>
                          <a:effectLst/>
                          <a:latin typeface="新細明體" panose="02020500000000000000" pitchFamily="18" charset="-120"/>
                          <a:ea typeface="新細明體" panose="02020500000000000000" pitchFamily="18" charset="-120"/>
                        </a:rPr>
                        <a:t>薪點</a:t>
                      </a: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服務年資</a:t>
                      </a: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rowSpan="8">
                  <a:txBody>
                    <a:bodyPr/>
                    <a:lstStyle/>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教師待遇條例規定</a:t>
                      </a: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a:t>
                      </a:r>
                    </a:p>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106.08.01</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轉任公立中小學教師：</a:t>
                      </a:r>
                      <a:endPar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endParaRPr>
                    </a:p>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1.</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大學畢業</a:t>
                      </a: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190</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起敘</a:t>
                      </a:r>
                      <a:endPar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endParaRPr>
                    </a:p>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2.</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採計服務成績優良、等級相當年資</a:t>
                      </a: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5</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年</a:t>
                      </a:r>
                      <a:endPar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endParaRPr>
                    </a:p>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3.</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取得較高學歷改敘提敘</a:t>
                      </a: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3</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級</a:t>
                      </a:r>
                      <a:endPar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endParaRPr>
                    </a:p>
                    <a:p>
                      <a:pPr marL="0" marR="0" lvl="0" indent="0" algn="l"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4.</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核敘</a:t>
                      </a:r>
                      <a:r>
                        <a:rPr kumimoji="0" lang="en-US" altLang="zh-TW"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290</a:t>
                      </a:r>
                      <a:r>
                        <a:rPr kumimoji="0" lang="zh-TW" altLang="en-US" sz="1800" b="1" i="0" u="none" strike="noStrike" cap="none" normalizeH="0" baseline="0" smtClean="0">
                          <a:ln>
                            <a:noFill/>
                          </a:ln>
                          <a:solidFill>
                            <a:srgbClr val="FFFFFF"/>
                          </a:solidFill>
                          <a:effectLst/>
                          <a:latin typeface="新細明體" panose="02020500000000000000" pitchFamily="18" charset="-120"/>
                          <a:ea typeface="新細明體" panose="02020500000000000000" pitchFamily="18" charset="-120"/>
                        </a:rPr>
                        <a:t>薪點</a:t>
                      </a: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extLst>
                  <a:ext uri="{0D108BD9-81ED-4DB2-BD59-A6C34878D82A}">
                    <a16:rowId xmlns:a16="http://schemas.microsoft.com/office/drawing/2014/main" val="10000"/>
                  </a:ext>
                </a:extLst>
              </a:tr>
              <a:tr h="37154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101.08.01</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190</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vMerge="1">
                  <a:txBody>
                    <a:bodyPr/>
                    <a:lstStyle/>
                    <a:p>
                      <a:endParaRPr lang="zh-TW" altLang="en-US"/>
                    </a:p>
                  </a:txBody>
                  <a:tcPr/>
                </a:tc>
                <a:extLst>
                  <a:ext uri="{0D108BD9-81ED-4DB2-BD59-A6C34878D82A}">
                    <a16:rowId xmlns:a16="http://schemas.microsoft.com/office/drawing/2014/main" val="10001"/>
                  </a:ext>
                </a:extLst>
              </a:tr>
              <a:tr h="37154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102.08.01</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200</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vMerge="1">
                  <a:txBody>
                    <a:bodyPr/>
                    <a:lstStyle/>
                    <a:p>
                      <a:endParaRPr lang="zh-TW" altLang="en-US"/>
                    </a:p>
                  </a:txBody>
                  <a:tcPr/>
                </a:tc>
                <a:extLst>
                  <a:ext uri="{0D108BD9-81ED-4DB2-BD59-A6C34878D82A}">
                    <a16:rowId xmlns:a16="http://schemas.microsoft.com/office/drawing/2014/main" val="10002"/>
                  </a:ext>
                </a:extLst>
              </a:tr>
              <a:tr h="37154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103.08.01</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210</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2</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vMerge="1">
                  <a:txBody>
                    <a:bodyPr/>
                    <a:lstStyle/>
                    <a:p>
                      <a:endParaRPr lang="zh-TW" altLang="en-US"/>
                    </a:p>
                  </a:txBody>
                  <a:tcPr/>
                </a:tc>
                <a:extLst>
                  <a:ext uri="{0D108BD9-81ED-4DB2-BD59-A6C34878D82A}">
                    <a16:rowId xmlns:a16="http://schemas.microsoft.com/office/drawing/2014/main" val="10003"/>
                  </a:ext>
                </a:extLst>
              </a:tr>
              <a:tr h="37154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104.08.01</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220</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3</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vMerge="1">
                  <a:txBody>
                    <a:bodyPr/>
                    <a:lstStyle/>
                    <a:p>
                      <a:endParaRPr lang="zh-TW" altLang="en-US"/>
                    </a:p>
                  </a:txBody>
                  <a:tcPr/>
                </a:tc>
                <a:extLst>
                  <a:ext uri="{0D108BD9-81ED-4DB2-BD59-A6C34878D82A}">
                    <a16:rowId xmlns:a16="http://schemas.microsoft.com/office/drawing/2014/main" val="10004"/>
                  </a:ext>
                </a:extLst>
              </a:tr>
              <a:tr h="37154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105.08.01</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230</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4</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vMerge="1">
                  <a:txBody>
                    <a:bodyPr/>
                    <a:lstStyle/>
                    <a:p>
                      <a:endParaRPr lang="zh-TW" altLang="en-US"/>
                    </a:p>
                  </a:txBody>
                  <a:tcPr/>
                </a:tc>
                <a:extLst>
                  <a:ext uri="{0D108BD9-81ED-4DB2-BD59-A6C34878D82A}">
                    <a16:rowId xmlns:a16="http://schemas.microsoft.com/office/drawing/2014/main" val="10005"/>
                  </a:ext>
                </a:extLst>
              </a:tr>
              <a:tr h="37154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106.07.02(</a:t>
                      </a:r>
                      <a:r>
                        <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改敘</a:t>
                      </a: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rPr>
                        <a:t>275</a:t>
                      </a: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EF4E8"/>
                    </a:solidFill>
                  </a:tcPr>
                </a:tc>
                <a:tc vMerge="1">
                  <a:txBody>
                    <a:bodyPr/>
                    <a:lstStyle/>
                    <a:p>
                      <a:endParaRPr lang="zh-TW" altLang="en-US"/>
                    </a:p>
                  </a:txBody>
                  <a:tcPr/>
                </a:tc>
                <a:extLst>
                  <a:ext uri="{0D108BD9-81ED-4DB2-BD59-A6C34878D82A}">
                    <a16:rowId xmlns:a16="http://schemas.microsoft.com/office/drawing/2014/main" val="10006"/>
                  </a:ext>
                </a:extLst>
              </a:tr>
              <a:tr h="640206">
                <a:tc>
                  <a:txBody>
                    <a:bodyPr/>
                    <a:lstStyle/>
                    <a:p>
                      <a:pPr marL="0" marR="0" lvl="0" indent="0" algn="ctr" defTabSz="4572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106.08.01(</a:t>
                      </a:r>
                      <a:r>
                        <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轉任公立中小學教師</a:t>
                      </a:r>
                      <a:r>
                        <a:rPr kumimoji="0" lang="en-US" altLang="zh-TW"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rPr>
                        <a:t>)</a:t>
                      </a:r>
                      <a:endParaRPr kumimoji="0" lang="zh-TW" altLang="en-US" sz="1800" b="1" i="0" u="none" strike="noStrike" cap="none" normalizeH="0" baseline="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zh-TW" sz="1800" b="1" i="0" u="none" strike="noStrike" cap="none" normalizeH="0" baseline="0" dirty="0" smtClean="0">
                          <a:ln>
                            <a:noFill/>
                          </a:ln>
                          <a:solidFill>
                            <a:srgbClr val="FF0000"/>
                          </a:solidFill>
                          <a:effectLst/>
                          <a:latin typeface="新細明體" panose="02020500000000000000" pitchFamily="18" charset="-120"/>
                          <a:ea typeface="新細明體" panose="02020500000000000000" pitchFamily="18" charset="-120"/>
                        </a:rPr>
                        <a:t>290</a:t>
                      </a:r>
                      <a:endParaRPr kumimoji="0" lang="zh-TW" altLang="en-US" sz="1800" b="1" i="0" u="none" strike="noStrike" cap="none" normalizeH="0" baseline="0" dirty="0" smtClean="0">
                        <a:ln>
                          <a:noFill/>
                        </a:ln>
                        <a:solidFill>
                          <a:srgbClr val="FF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zh-TW" altLang="en-US" sz="1800" b="1"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endParaRPr>
                    </a:p>
                  </a:txBody>
                  <a:tcPr marT="45729" marB="45729" horzOverflow="overflow">
                    <a:lnL w="12700" cap="flat" cmpd="sng" algn="ctr">
                      <a:solidFill>
                        <a:schemeClr val="bg1"/>
                      </a:solidFill>
                      <a:prstDash val="solid"/>
                      <a:round/>
                      <a:headEnd type="none" w="med" len="med"/>
                      <a:tailEnd type="none" w="med" len="med"/>
                    </a:lnL>
                    <a:lnR w="381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BE9CD"/>
                    </a:solidFill>
                  </a:tcPr>
                </a:tc>
                <a:tc vMerge="1">
                  <a:txBody>
                    <a:bodyPr/>
                    <a:lstStyle/>
                    <a:p>
                      <a:endParaRPr lang="zh-TW" altLang="en-US"/>
                    </a:p>
                  </a:txBody>
                  <a:tcPr/>
                </a:tc>
                <a:extLst>
                  <a:ext uri="{0D108BD9-81ED-4DB2-BD59-A6C34878D82A}">
                    <a16:rowId xmlns:a16="http://schemas.microsoft.com/office/drawing/2014/main" val="10007"/>
                  </a:ext>
                </a:extLst>
              </a:tr>
            </a:tbl>
          </a:graphicData>
        </a:graphic>
      </p:graphicFrame>
      <p:sp>
        <p:nvSpPr>
          <p:cNvPr id="2" name="投影片編號版面配置區 1"/>
          <p:cNvSpPr>
            <a:spLocks noGrp="1"/>
          </p:cNvSpPr>
          <p:nvPr>
            <p:ph type="sldNum" sz="quarter" idx="12"/>
          </p:nvPr>
        </p:nvSpPr>
        <p:spPr/>
        <p:txBody>
          <a:bodyPr/>
          <a:lstStyle/>
          <a:p>
            <a:pPr>
              <a:defRPr/>
            </a:pPr>
            <a:fld id="{BA79B965-3FEE-447E-A97D-8EC72D4D251E}" type="slidenum">
              <a:rPr lang="en-US" smtClean="0"/>
              <a:pPr>
                <a:defRPr/>
              </a:pPr>
              <a:t>29</a:t>
            </a:fld>
            <a:endParaRPr lang="en-US"/>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7334" y="2429253"/>
            <a:ext cx="8596668" cy="1320800"/>
          </a:xfrm>
          <a:ln>
            <a:miter lim="800000"/>
            <a:headEnd/>
            <a:tailEnd/>
          </a:ln>
          <a:extLst/>
        </p:spPr>
        <p:txBody>
          <a:bodyPr rtlCol="0"/>
          <a:lstStyle/>
          <a:p>
            <a:pPr algn="ctr" eaLnBrk="1" fontAlgn="auto" hangingPunct="1">
              <a:spcAft>
                <a:spcPts val="0"/>
              </a:spcAft>
              <a:defRPr/>
            </a:pPr>
            <a:r>
              <a:rPr lang="zh-TW" altLang="en-US" sz="4800" dirty="0" smtClean="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前言</a:t>
            </a:r>
            <a:endParaRPr lang="zh-TW" altLang="en-US" sz="4800" dirty="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endParaRPr>
          </a:p>
        </p:txBody>
      </p:sp>
      <p:sp>
        <p:nvSpPr>
          <p:cNvPr id="3" name="投影片編號版面配置區 2"/>
          <p:cNvSpPr>
            <a:spLocks noGrp="1"/>
          </p:cNvSpPr>
          <p:nvPr>
            <p:ph type="sldNum" sz="quarter" idx="12"/>
          </p:nvPr>
        </p:nvSpPr>
        <p:spPr/>
        <p:txBody>
          <a:bodyPr/>
          <a:lstStyle/>
          <a:p>
            <a:pPr>
              <a:defRPr/>
            </a:pPr>
            <a:fld id="{A5C0F93C-3CE6-4973-A0E2-8137D30FFA1F}" type="slidenum">
              <a:rPr lang="en-US" smtClean="0"/>
              <a:pPr>
                <a:defRPr/>
              </a:pPr>
              <a:t>3</a:t>
            </a:fld>
            <a:endParaRPr lang="en-US"/>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標題 1"/>
          <p:cNvSpPr>
            <a:spLocks noGrp="1"/>
          </p:cNvSpPr>
          <p:nvPr>
            <p:ph type="title"/>
          </p:nvPr>
        </p:nvSpPr>
        <p:spPr/>
        <p:txBody>
          <a:bodyPr/>
          <a:lstStyle/>
          <a:p>
            <a:pPr eaLnBrk="1" hangingPunct="1"/>
            <a:r>
              <a:rPr lang="zh-TW" altLang="en-US" dirty="0" smtClean="0">
                <a:latin typeface="新細明體" panose="02020500000000000000" pitchFamily="18" charset="-120"/>
                <a:ea typeface="新細明體" panose="02020500000000000000" pitchFamily="18" charset="-120"/>
              </a:rPr>
              <a:t>教師待遇條例</a:t>
            </a:r>
          </a:p>
        </p:txBody>
      </p:sp>
      <p:sp>
        <p:nvSpPr>
          <p:cNvPr id="3" name="內容版面配置區 2"/>
          <p:cNvSpPr>
            <a:spLocks noGrp="1"/>
          </p:cNvSpPr>
          <p:nvPr>
            <p:ph idx="1"/>
          </p:nvPr>
        </p:nvSpPr>
        <p:spPr>
          <a:xfrm>
            <a:off x="677863" y="1241425"/>
            <a:ext cx="8596312" cy="4697413"/>
          </a:xfrm>
        </p:spPr>
        <p:txBody>
          <a:bodyPr rtlCol="0">
            <a:normAutofit/>
          </a:bodyPr>
          <a:lstStyle/>
          <a:p>
            <a:pPr eaLnBrk="1" fontAlgn="auto" hangingPunct="1">
              <a:spcAft>
                <a:spcPts val="0"/>
              </a:spcAft>
              <a:buFont typeface="Wingdings 3" charset="2"/>
              <a:buChar char=""/>
              <a:defRPr/>
            </a:pP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smtClean="0">
                <a:solidFill>
                  <a:schemeClr val="tx1"/>
                </a:solidFill>
                <a:latin typeface="新細明體" panose="02020500000000000000" pitchFamily="18" charset="-120"/>
                <a:ea typeface="新細明體" panose="02020500000000000000" pitchFamily="18" charset="-120"/>
              </a:rPr>
              <a:t>11</a:t>
            </a:r>
            <a:r>
              <a:rPr lang="zh-TW" altLang="en-US" sz="2400" dirty="0">
                <a:solidFill>
                  <a:schemeClr val="tx1"/>
                </a:solidFill>
                <a:latin typeface="新細明體" panose="02020500000000000000" pitchFamily="18" charset="-120"/>
                <a:ea typeface="新細明體" panose="02020500000000000000" pitchFamily="18" charset="-120"/>
              </a:rPr>
              <a:t>條</a:t>
            </a:r>
            <a:r>
              <a:rPr lang="zh-TW" altLang="en-US" sz="2400" dirty="0" smtClean="0">
                <a:solidFill>
                  <a:schemeClr val="tx1"/>
                </a:solidFill>
                <a:latin typeface="新細明體" panose="02020500000000000000" pitchFamily="18" charset="-120"/>
                <a:ea typeface="新細明體" panose="02020500000000000000" pitchFamily="18" charset="-120"/>
              </a:rPr>
              <a:t>（續）</a:t>
            </a:r>
            <a:endParaRPr lang="en-US" altLang="zh-TW" sz="2400" dirty="0" smtClean="0">
              <a:solidFill>
                <a:schemeClr val="tx1"/>
              </a:solidFill>
              <a:latin typeface="新細明體" panose="02020500000000000000" pitchFamily="18" charset="-120"/>
              <a:ea typeface="新細明體" panose="02020500000000000000" pitchFamily="18" charset="-120"/>
            </a:endParaRPr>
          </a:p>
          <a:p>
            <a:pPr marL="1611313" indent="-1339850" eaLnBrk="1" fontAlgn="auto" hangingPunct="1">
              <a:spcAft>
                <a:spcPts val="0"/>
              </a:spcAft>
              <a:buFont typeface="Wingdings 3" charset="2"/>
              <a:buNone/>
              <a:defRPr/>
            </a:pPr>
            <a:r>
              <a:rPr lang="zh-TW" altLang="en-US" sz="2400" dirty="0">
                <a:solidFill>
                  <a:schemeClr val="tx1"/>
                </a:solidFill>
                <a:latin typeface="新細明體" panose="02020500000000000000" pitchFamily="18" charset="-120"/>
                <a:ea typeface="新細明體" panose="02020500000000000000" pitchFamily="18" charset="-120"/>
              </a:rPr>
              <a:t>（</a:t>
            </a:r>
            <a:r>
              <a:rPr lang="zh-TW" altLang="en-US" sz="2400" dirty="0" smtClean="0">
                <a:solidFill>
                  <a:schemeClr val="tx1"/>
                </a:solidFill>
                <a:latin typeface="新細明體" panose="02020500000000000000" pitchFamily="18" charset="-120"/>
                <a:ea typeface="新細明體" panose="02020500000000000000" pitchFamily="18" charset="-120"/>
              </a:rPr>
              <a:t>第</a:t>
            </a:r>
            <a:r>
              <a:rPr lang="en-US" altLang="zh-TW" sz="2400" dirty="0" smtClean="0">
                <a:solidFill>
                  <a:schemeClr val="tx1"/>
                </a:solidFill>
                <a:latin typeface="新細明體" panose="02020500000000000000" pitchFamily="18" charset="-120"/>
                <a:ea typeface="新細明體" panose="02020500000000000000" pitchFamily="18" charset="-120"/>
              </a:rPr>
              <a:t>3</a:t>
            </a:r>
            <a:r>
              <a:rPr lang="zh-TW" altLang="en-US" sz="2400" dirty="0">
                <a:solidFill>
                  <a:schemeClr val="tx1"/>
                </a:solidFill>
                <a:latin typeface="新細明體" panose="02020500000000000000" pitchFamily="18" charset="-120"/>
                <a:ea typeface="新細明體" panose="02020500000000000000" pitchFamily="18" charset="-120"/>
              </a:rPr>
              <a:t>項）公、私立學校教師轉任私立學校教師時，依第八條規定起敘，並依第九</a:t>
            </a:r>
            <a:r>
              <a:rPr lang="zh-TW" altLang="en-US" sz="2400" dirty="0" smtClean="0">
                <a:solidFill>
                  <a:schemeClr val="tx1"/>
                </a:solidFill>
                <a:latin typeface="新細明體" panose="02020500000000000000" pitchFamily="18" charset="-120"/>
                <a:ea typeface="新細明體" panose="02020500000000000000" pitchFamily="18" charset="-120"/>
              </a:rPr>
              <a:t>條第五</a:t>
            </a:r>
            <a:r>
              <a:rPr lang="zh-TW" altLang="en-US" sz="2400" dirty="0">
                <a:solidFill>
                  <a:schemeClr val="tx1"/>
                </a:solidFill>
                <a:latin typeface="新細明體" panose="02020500000000000000" pitchFamily="18" charset="-120"/>
                <a:ea typeface="新細明體" panose="02020500000000000000" pitchFamily="18" charset="-120"/>
              </a:rPr>
              <a:t>項規定提敘薪級；中小學教師已取得較高學歷者，並依前條規定</a:t>
            </a:r>
            <a:r>
              <a:rPr lang="zh-TW" altLang="en-US" sz="2400" dirty="0" smtClean="0">
                <a:solidFill>
                  <a:schemeClr val="tx1"/>
                </a:solidFill>
                <a:latin typeface="新細明體" panose="02020500000000000000" pitchFamily="18" charset="-120"/>
                <a:ea typeface="新細明體" panose="02020500000000000000" pitchFamily="18" charset="-120"/>
              </a:rPr>
              <a:t>辦理改</a:t>
            </a:r>
            <a:r>
              <a:rPr lang="zh-TW" altLang="en-US" sz="2400" dirty="0">
                <a:solidFill>
                  <a:schemeClr val="tx1"/>
                </a:solidFill>
                <a:latin typeface="新細明體" panose="02020500000000000000" pitchFamily="18" charset="-120"/>
                <a:ea typeface="新細明體" panose="02020500000000000000" pitchFamily="18" charset="-120"/>
              </a:rPr>
              <a:t>敘</a:t>
            </a:r>
            <a:r>
              <a:rPr lang="zh-TW" altLang="en-US" sz="2400" dirty="0" smtClean="0">
                <a:solidFill>
                  <a:schemeClr val="tx1"/>
                </a:solidFill>
                <a:latin typeface="新細明體" panose="02020500000000000000" pitchFamily="18" charset="-120"/>
                <a:ea typeface="新細明體" panose="02020500000000000000" pitchFamily="18" charset="-120"/>
              </a:rPr>
              <a:t>。</a:t>
            </a:r>
            <a:endParaRPr lang="en-US" altLang="zh-TW" sz="2400" dirty="0" smtClean="0">
              <a:solidFill>
                <a:schemeClr val="tx1"/>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FA3C36C7-3DD2-4C30-8296-E2E54DE25049}" type="slidenum">
              <a:rPr lang="en-US" smtClean="0"/>
              <a:pPr>
                <a:defRPr/>
              </a:pPr>
              <a:t>30</a:t>
            </a:fld>
            <a:endParaRPr lang="en-US"/>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937708" y="2764063"/>
            <a:ext cx="8596668" cy="1320800"/>
          </a:xfrm>
          <a:ln>
            <a:miter lim="800000"/>
            <a:headEnd/>
            <a:tailEnd/>
          </a:ln>
          <a:extLst/>
        </p:spPr>
        <p:txBody>
          <a:bodyPr rtlCol="0"/>
          <a:lstStyle/>
          <a:p>
            <a:pPr algn="ctr" eaLnBrk="1" fontAlgn="auto" hangingPunct="1">
              <a:spcAft>
                <a:spcPts val="0"/>
              </a:spcAft>
              <a:defRPr/>
            </a:pPr>
            <a:r>
              <a:rPr lang="zh-TW" altLang="en-US" sz="4800" dirty="0" smtClean="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教師待遇條例施行細則</a:t>
            </a:r>
            <a:endParaRPr lang="zh-TW" altLang="en-US" sz="4800" dirty="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endParaRPr>
          </a:p>
        </p:txBody>
      </p:sp>
      <p:sp>
        <p:nvSpPr>
          <p:cNvPr id="3" name="投影片編號版面配置區 2"/>
          <p:cNvSpPr>
            <a:spLocks noGrp="1"/>
          </p:cNvSpPr>
          <p:nvPr>
            <p:ph type="sldNum" sz="quarter" idx="12"/>
          </p:nvPr>
        </p:nvSpPr>
        <p:spPr/>
        <p:txBody>
          <a:bodyPr/>
          <a:lstStyle/>
          <a:p>
            <a:pPr>
              <a:defRPr/>
            </a:pPr>
            <a:fld id="{58AB26BC-602D-4CAF-8EFD-A49EE106DF0C}" type="slidenum">
              <a:rPr lang="en-US" smtClean="0"/>
              <a:pPr>
                <a:defRPr/>
              </a:pPr>
              <a:t>31</a:t>
            </a:fld>
            <a:endParaRPr lang="en-US"/>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dirty="0">
                <a:effectLst>
                  <a:innerShdw blurRad="63500" dist="50800" dir="16200000">
                    <a:prstClr val="black">
                      <a:alpha val="50000"/>
                    </a:prstClr>
                  </a:innerShdw>
                </a:effectLst>
              </a:rPr>
              <a:t>教師待遇條例施行細則</a:t>
            </a:r>
            <a:endParaRPr lang="zh-TW" altLang="en-US" dirty="0"/>
          </a:p>
        </p:txBody>
      </p:sp>
      <p:sp>
        <p:nvSpPr>
          <p:cNvPr id="3" name="內容版面配置區 2"/>
          <p:cNvSpPr>
            <a:spLocks noGrp="1"/>
          </p:cNvSpPr>
          <p:nvPr>
            <p:ph idx="1"/>
          </p:nvPr>
        </p:nvSpPr>
        <p:spPr>
          <a:xfrm>
            <a:off x="677863" y="1433146"/>
            <a:ext cx="8596312" cy="4608879"/>
          </a:xfrm>
        </p:spPr>
        <p:txBody>
          <a:bodyPr/>
          <a:lstStyle/>
          <a:p>
            <a:pPr>
              <a:lnSpc>
                <a:spcPts val="4100"/>
              </a:lnSpc>
              <a:spcBef>
                <a:spcPts val="0"/>
              </a:spcBef>
            </a:pPr>
            <a:r>
              <a:rPr lang="zh-TW" altLang="en-US" sz="3300" dirty="0">
                <a:solidFill>
                  <a:srgbClr val="92D050"/>
                </a:solidFill>
                <a:latin typeface="新細明體" panose="02020500000000000000" pitchFamily="18" charset="-120"/>
                <a:ea typeface="新細明體" panose="02020500000000000000" pitchFamily="18" charset="-120"/>
              </a:rPr>
              <a:t>第 </a:t>
            </a:r>
            <a:r>
              <a:rPr lang="en-US" altLang="zh-TW" sz="3300" dirty="0">
                <a:solidFill>
                  <a:srgbClr val="92D050"/>
                </a:solidFill>
                <a:latin typeface="新細明體" panose="02020500000000000000" pitchFamily="18" charset="-120"/>
                <a:ea typeface="新細明體" panose="02020500000000000000" pitchFamily="18" charset="-120"/>
              </a:rPr>
              <a:t>2</a:t>
            </a:r>
            <a:r>
              <a:rPr lang="zh-TW" altLang="en-US" sz="3300" dirty="0">
                <a:solidFill>
                  <a:srgbClr val="92D050"/>
                </a:solidFill>
                <a:latin typeface="新細明體" panose="02020500000000000000" pitchFamily="18" charset="-120"/>
                <a:ea typeface="新細明體" panose="02020500000000000000" pitchFamily="18" charset="-120"/>
              </a:rPr>
              <a:t> 條 </a:t>
            </a:r>
            <a:r>
              <a:rPr lang="zh-TW" altLang="en-US" sz="3300" dirty="0" smtClean="0">
                <a:solidFill>
                  <a:srgbClr val="92D050"/>
                </a:solidFill>
                <a:latin typeface="新細明體" panose="02020500000000000000" pitchFamily="18" charset="-120"/>
                <a:ea typeface="新細明體" panose="02020500000000000000" pitchFamily="18" charset="-120"/>
              </a:rPr>
              <a:t> 初</a:t>
            </a:r>
            <a:r>
              <a:rPr lang="zh-TW" altLang="en-US" sz="3300" dirty="0">
                <a:solidFill>
                  <a:srgbClr val="92D050"/>
                </a:solidFill>
                <a:latin typeface="新細明體" panose="02020500000000000000" pitchFamily="18" charset="-120"/>
                <a:ea typeface="新細明體" panose="02020500000000000000" pitchFamily="18" charset="-120"/>
              </a:rPr>
              <a:t>任</a:t>
            </a:r>
            <a:r>
              <a:rPr lang="zh-TW" altLang="en-US" sz="3300" dirty="0" smtClean="0">
                <a:solidFill>
                  <a:srgbClr val="92D050"/>
                </a:solidFill>
                <a:latin typeface="新細明體" panose="02020500000000000000" pitchFamily="18" charset="-120"/>
                <a:ea typeface="新細明體" panose="02020500000000000000" pitchFamily="18" charset="-120"/>
              </a:rPr>
              <a:t>教師定義</a:t>
            </a:r>
            <a:endParaRPr lang="en-US" altLang="zh-TW" sz="3300" dirty="0" smtClean="0">
              <a:solidFill>
                <a:srgbClr val="92D050"/>
              </a:solidFill>
              <a:latin typeface="新細明體" panose="02020500000000000000" pitchFamily="18" charset="-120"/>
              <a:ea typeface="新細明體" panose="02020500000000000000" pitchFamily="18" charset="-120"/>
            </a:endParaRPr>
          </a:p>
          <a:p>
            <a:pPr>
              <a:lnSpc>
                <a:spcPts val="4100"/>
              </a:lnSpc>
              <a:spcBef>
                <a:spcPts val="0"/>
              </a:spcBef>
            </a:pPr>
            <a:r>
              <a:rPr lang="zh-TW" altLang="en-US" sz="3300" dirty="0">
                <a:solidFill>
                  <a:srgbClr val="92D050"/>
                </a:solidFill>
                <a:latin typeface="新細明體" panose="02020500000000000000" pitchFamily="18" charset="-120"/>
                <a:ea typeface="新細明體" panose="02020500000000000000" pitchFamily="18" charset="-120"/>
              </a:rPr>
              <a:t>第 </a:t>
            </a:r>
            <a:r>
              <a:rPr lang="en-US" altLang="zh-TW" sz="3300" dirty="0">
                <a:solidFill>
                  <a:srgbClr val="92D050"/>
                </a:solidFill>
                <a:latin typeface="新細明體" panose="02020500000000000000" pitchFamily="18" charset="-120"/>
                <a:ea typeface="新細明體" panose="02020500000000000000" pitchFamily="18" charset="-120"/>
              </a:rPr>
              <a:t>3</a:t>
            </a:r>
            <a:r>
              <a:rPr lang="zh-TW" altLang="en-US" sz="3300" dirty="0">
                <a:solidFill>
                  <a:srgbClr val="92D050"/>
                </a:solidFill>
                <a:latin typeface="新細明體" panose="02020500000000000000" pitchFamily="18" charset="-120"/>
                <a:ea typeface="新細明體" panose="02020500000000000000" pitchFamily="18" charset="-120"/>
              </a:rPr>
              <a:t> </a:t>
            </a:r>
            <a:r>
              <a:rPr lang="zh-TW" altLang="en-US" sz="3300" dirty="0" smtClean="0">
                <a:solidFill>
                  <a:srgbClr val="92D050"/>
                </a:solidFill>
                <a:latin typeface="新細明體" panose="02020500000000000000" pitchFamily="18" charset="-120"/>
                <a:ea typeface="新細明體" panose="02020500000000000000" pitchFamily="18" charset="-120"/>
              </a:rPr>
              <a:t>條  教師應檢具相關證明文件</a:t>
            </a:r>
            <a:endParaRPr lang="en-US" altLang="zh-TW" sz="3300" dirty="0" smtClean="0">
              <a:solidFill>
                <a:srgbClr val="92D050"/>
              </a:solidFill>
              <a:latin typeface="新細明體" panose="02020500000000000000" pitchFamily="18" charset="-120"/>
              <a:ea typeface="新細明體" panose="02020500000000000000" pitchFamily="18" charset="-120"/>
            </a:endParaRPr>
          </a:p>
          <a:p>
            <a:pPr>
              <a:lnSpc>
                <a:spcPts val="4100"/>
              </a:lnSpc>
              <a:spcBef>
                <a:spcPts val="0"/>
              </a:spcBef>
            </a:pPr>
            <a:r>
              <a:rPr lang="zh-TW" altLang="en-US" sz="3300" dirty="0" smtClean="0">
                <a:solidFill>
                  <a:srgbClr val="92D050"/>
                </a:solidFill>
                <a:latin typeface="新細明體" panose="02020500000000000000" pitchFamily="18" charset="-120"/>
                <a:ea typeface="新細明體" panose="02020500000000000000" pitchFamily="18" charset="-120"/>
              </a:rPr>
              <a:t>第 </a:t>
            </a:r>
            <a:r>
              <a:rPr lang="en-US" altLang="zh-TW" sz="3300" dirty="0">
                <a:solidFill>
                  <a:srgbClr val="92D050"/>
                </a:solidFill>
                <a:latin typeface="新細明體" panose="02020500000000000000" pitchFamily="18" charset="-120"/>
                <a:ea typeface="新細明體" panose="02020500000000000000" pitchFamily="18" charset="-120"/>
              </a:rPr>
              <a:t>4</a:t>
            </a:r>
            <a:r>
              <a:rPr lang="zh-TW" altLang="en-US" sz="3300" dirty="0">
                <a:solidFill>
                  <a:srgbClr val="92D050"/>
                </a:solidFill>
                <a:latin typeface="新細明體" panose="02020500000000000000" pitchFamily="18" charset="-120"/>
                <a:ea typeface="新細明體" panose="02020500000000000000" pitchFamily="18" charset="-120"/>
              </a:rPr>
              <a:t> 條 </a:t>
            </a:r>
            <a:r>
              <a:rPr lang="zh-TW" altLang="en-US" sz="3300" dirty="0" smtClean="0">
                <a:solidFill>
                  <a:srgbClr val="92D050"/>
                </a:solidFill>
                <a:latin typeface="新細明體" panose="02020500000000000000" pitchFamily="18" charset="-120"/>
                <a:ea typeface="新細明體" panose="02020500000000000000" pitchFamily="18" charset="-120"/>
              </a:rPr>
              <a:t> 教師薪給敘定原則</a:t>
            </a:r>
            <a:endParaRPr lang="en-US" altLang="zh-TW" sz="3300" dirty="0" smtClean="0">
              <a:solidFill>
                <a:srgbClr val="92D050"/>
              </a:solidFill>
              <a:latin typeface="新細明體" panose="02020500000000000000" pitchFamily="18" charset="-120"/>
              <a:ea typeface="新細明體" panose="02020500000000000000" pitchFamily="18" charset="-120"/>
            </a:endParaRPr>
          </a:p>
          <a:p>
            <a:pPr>
              <a:lnSpc>
                <a:spcPts val="4100"/>
              </a:lnSpc>
              <a:spcBef>
                <a:spcPts val="0"/>
              </a:spcBef>
            </a:pPr>
            <a:r>
              <a:rPr lang="zh-TW" altLang="en-US" sz="3300" dirty="0">
                <a:solidFill>
                  <a:srgbClr val="92D050"/>
                </a:solidFill>
                <a:latin typeface="新細明體" panose="02020500000000000000" pitchFamily="18" charset="-120"/>
                <a:ea typeface="新細明體" panose="02020500000000000000" pitchFamily="18" charset="-120"/>
              </a:rPr>
              <a:t>第 </a:t>
            </a:r>
            <a:r>
              <a:rPr lang="en-US" altLang="zh-TW" sz="3300" dirty="0" smtClean="0">
                <a:solidFill>
                  <a:srgbClr val="92D050"/>
                </a:solidFill>
                <a:latin typeface="新細明體" panose="02020500000000000000" pitchFamily="18" charset="-120"/>
                <a:ea typeface="新細明體" panose="02020500000000000000" pitchFamily="18" charset="-120"/>
              </a:rPr>
              <a:t>5</a:t>
            </a:r>
            <a:r>
              <a:rPr lang="zh-TW" altLang="en-US" sz="3300" dirty="0" smtClean="0">
                <a:solidFill>
                  <a:srgbClr val="92D050"/>
                </a:solidFill>
                <a:latin typeface="新細明體" panose="02020500000000000000" pitchFamily="18" charset="-120"/>
                <a:ea typeface="新細明體" panose="02020500000000000000" pitchFamily="18" charset="-120"/>
              </a:rPr>
              <a:t> </a:t>
            </a:r>
            <a:r>
              <a:rPr lang="zh-TW" altLang="en-US" sz="3300" dirty="0">
                <a:solidFill>
                  <a:srgbClr val="92D050"/>
                </a:solidFill>
                <a:latin typeface="新細明體" panose="02020500000000000000" pitchFamily="18" charset="-120"/>
                <a:ea typeface="新細明體" panose="02020500000000000000" pitchFamily="18" charset="-120"/>
              </a:rPr>
              <a:t>條 </a:t>
            </a:r>
            <a:r>
              <a:rPr lang="zh-TW" altLang="en-US" sz="3300" dirty="0" smtClean="0">
                <a:solidFill>
                  <a:srgbClr val="92D050"/>
                </a:solidFill>
                <a:latin typeface="新細明體" panose="02020500000000000000" pitchFamily="18" charset="-120"/>
                <a:ea typeface="新細明體" panose="02020500000000000000" pitchFamily="18" charset="-120"/>
              </a:rPr>
              <a:t> 敘薪通知書教示內容</a:t>
            </a:r>
            <a:endParaRPr lang="en-US" altLang="zh-TW" sz="3300" dirty="0" smtClean="0">
              <a:solidFill>
                <a:srgbClr val="92D050"/>
              </a:solidFill>
              <a:latin typeface="新細明體" panose="02020500000000000000" pitchFamily="18" charset="-120"/>
              <a:ea typeface="新細明體" panose="02020500000000000000" pitchFamily="18" charset="-120"/>
            </a:endParaRPr>
          </a:p>
          <a:p>
            <a:pPr>
              <a:lnSpc>
                <a:spcPts val="4100"/>
              </a:lnSpc>
              <a:spcBef>
                <a:spcPts val="0"/>
              </a:spcBef>
            </a:pPr>
            <a:r>
              <a:rPr lang="zh-TW" altLang="en-US" sz="3300" dirty="0">
                <a:solidFill>
                  <a:srgbClr val="92D050"/>
                </a:solidFill>
                <a:latin typeface="新細明體" panose="02020500000000000000" pitchFamily="18" charset="-120"/>
                <a:ea typeface="新細明體" panose="02020500000000000000" pitchFamily="18" charset="-120"/>
              </a:rPr>
              <a:t>第 </a:t>
            </a:r>
            <a:r>
              <a:rPr lang="en-US" altLang="zh-TW" sz="3300" dirty="0" smtClean="0">
                <a:solidFill>
                  <a:srgbClr val="92D050"/>
                </a:solidFill>
                <a:latin typeface="新細明體" panose="02020500000000000000" pitchFamily="18" charset="-120"/>
                <a:ea typeface="新細明體" panose="02020500000000000000" pitchFamily="18" charset="-120"/>
              </a:rPr>
              <a:t>6</a:t>
            </a:r>
            <a:r>
              <a:rPr lang="zh-TW" altLang="en-US" sz="3300" dirty="0" smtClean="0">
                <a:solidFill>
                  <a:srgbClr val="92D050"/>
                </a:solidFill>
                <a:latin typeface="新細明體" panose="02020500000000000000" pitchFamily="18" charset="-120"/>
                <a:ea typeface="新細明體" panose="02020500000000000000" pitchFamily="18" charset="-120"/>
              </a:rPr>
              <a:t> 條  取得較高學歷改敘生效日</a:t>
            </a:r>
            <a:endParaRPr lang="en-US" altLang="zh-TW" sz="3300" dirty="0" smtClean="0">
              <a:solidFill>
                <a:srgbClr val="92D050"/>
              </a:solidFill>
              <a:latin typeface="新細明體" panose="02020500000000000000" pitchFamily="18" charset="-120"/>
              <a:ea typeface="新細明體" panose="02020500000000000000" pitchFamily="18" charset="-120"/>
            </a:endParaRPr>
          </a:p>
          <a:p>
            <a:pPr>
              <a:lnSpc>
                <a:spcPts val="4100"/>
              </a:lnSpc>
              <a:spcBef>
                <a:spcPts val="0"/>
              </a:spcBef>
            </a:pPr>
            <a:r>
              <a:rPr lang="zh-TW" altLang="en-US" sz="3300" dirty="0">
                <a:solidFill>
                  <a:srgbClr val="92D050"/>
                </a:solidFill>
                <a:latin typeface="新細明體" panose="02020500000000000000" pitchFamily="18" charset="-120"/>
                <a:ea typeface="新細明體" panose="02020500000000000000" pitchFamily="18" charset="-120"/>
              </a:rPr>
              <a:t>第 </a:t>
            </a:r>
            <a:r>
              <a:rPr lang="en-US" altLang="zh-TW" sz="3300" dirty="0" smtClean="0">
                <a:solidFill>
                  <a:srgbClr val="92D050"/>
                </a:solidFill>
                <a:latin typeface="新細明體" panose="02020500000000000000" pitchFamily="18" charset="-120"/>
                <a:ea typeface="新細明體" panose="02020500000000000000" pitchFamily="18" charset="-120"/>
              </a:rPr>
              <a:t>7</a:t>
            </a:r>
            <a:r>
              <a:rPr lang="zh-TW" altLang="en-US" sz="3300" dirty="0" smtClean="0">
                <a:solidFill>
                  <a:srgbClr val="92D050"/>
                </a:solidFill>
                <a:latin typeface="新細明體" panose="02020500000000000000" pitchFamily="18" charset="-120"/>
                <a:ea typeface="新細明體" panose="02020500000000000000" pitchFamily="18" charset="-120"/>
              </a:rPr>
              <a:t> </a:t>
            </a:r>
            <a:r>
              <a:rPr lang="zh-TW" altLang="en-US" sz="3300" dirty="0">
                <a:solidFill>
                  <a:srgbClr val="92D050"/>
                </a:solidFill>
                <a:latin typeface="新細明體" panose="02020500000000000000" pitchFamily="18" charset="-120"/>
                <a:ea typeface="新細明體" panose="02020500000000000000" pitchFamily="18" charset="-120"/>
              </a:rPr>
              <a:t>條 </a:t>
            </a:r>
            <a:r>
              <a:rPr lang="zh-TW" altLang="en-US" sz="3300" dirty="0" smtClean="0">
                <a:solidFill>
                  <a:srgbClr val="92D050"/>
                </a:solidFill>
                <a:latin typeface="新細明體" panose="02020500000000000000" pitchFamily="18" charset="-120"/>
                <a:ea typeface="新細明體" panose="02020500000000000000" pitchFamily="18" charset="-120"/>
              </a:rPr>
              <a:t> 轉任</a:t>
            </a:r>
            <a:endParaRPr lang="en-US" altLang="zh-TW" sz="3300" dirty="0" smtClean="0">
              <a:solidFill>
                <a:srgbClr val="92D050"/>
              </a:solidFill>
              <a:latin typeface="新細明體" panose="02020500000000000000" pitchFamily="18" charset="-120"/>
              <a:ea typeface="新細明體" panose="02020500000000000000" pitchFamily="18" charset="-120"/>
            </a:endParaRPr>
          </a:p>
          <a:p>
            <a:pPr>
              <a:lnSpc>
                <a:spcPts val="4100"/>
              </a:lnSpc>
              <a:spcBef>
                <a:spcPts val="0"/>
              </a:spcBef>
            </a:pPr>
            <a:r>
              <a:rPr lang="zh-TW" altLang="en-US" sz="3300" dirty="0" smtClean="0">
                <a:solidFill>
                  <a:srgbClr val="92D050"/>
                </a:solidFill>
                <a:latin typeface="新細明體" panose="02020500000000000000" pitchFamily="18" charset="-120"/>
                <a:ea typeface="新細明體" panose="02020500000000000000" pitchFamily="18" charset="-120"/>
              </a:rPr>
              <a:t>第 </a:t>
            </a:r>
            <a:r>
              <a:rPr lang="en-US" altLang="zh-TW" sz="3300" dirty="0" smtClean="0">
                <a:solidFill>
                  <a:srgbClr val="92D050"/>
                </a:solidFill>
                <a:latin typeface="新細明體" panose="02020500000000000000" pitchFamily="18" charset="-120"/>
                <a:ea typeface="新細明體" panose="02020500000000000000" pitchFamily="18" charset="-120"/>
              </a:rPr>
              <a:t>8 </a:t>
            </a:r>
            <a:r>
              <a:rPr lang="zh-TW" altLang="en-US" sz="3300" dirty="0" smtClean="0">
                <a:solidFill>
                  <a:srgbClr val="92D050"/>
                </a:solidFill>
                <a:latin typeface="新細明體" panose="02020500000000000000" pitchFamily="18" charset="-120"/>
                <a:ea typeface="新細明體" panose="02020500000000000000" pitchFamily="18" charset="-120"/>
              </a:rPr>
              <a:t>條  公校轉公校敘薪</a:t>
            </a:r>
            <a:endParaRPr lang="en-US" altLang="zh-TW" sz="3300" dirty="0" smtClean="0">
              <a:solidFill>
                <a:srgbClr val="92D050"/>
              </a:solidFill>
              <a:latin typeface="新細明體" panose="02020500000000000000" pitchFamily="18" charset="-120"/>
              <a:ea typeface="新細明體" panose="02020500000000000000" pitchFamily="18" charset="-120"/>
            </a:endParaRPr>
          </a:p>
          <a:p>
            <a:pPr>
              <a:lnSpc>
                <a:spcPts val="4100"/>
              </a:lnSpc>
              <a:spcBef>
                <a:spcPts val="0"/>
              </a:spcBef>
            </a:pPr>
            <a:r>
              <a:rPr lang="zh-TW" altLang="en-US" sz="3300" dirty="0" smtClean="0">
                <a:solidFill>
                  <a:srgbClr val="92D050"/>
                </a:solidFill>
                <a:latin typeface="新細明體" panose="02020500000000000000" pitchFamily="18" charset="-120"/>
                <a:ea typeface="新細明體" panose="02020500000000000000" pitchFamily="18" charset="-120"/>
              </a:rPr>
              <a:t>第 </a:t>
            </a:r>
            <a:r>
              <a:rPr lang="en-US" altLang="zh-TW" sz="3300" dirty="0" smtClean="0">
                <a:solidFill>
                  <a:srgbClr val="92D050"/>
                </a:solidFill>
                <a:latin typeface="新細明體" panose="02020500000000000000" pitchFamily="18" charset="-120"/>
                <a:ea typeface="新細明體" panose="02020500000000000000" pitchFamily="18" charset="-120"/>
              </a:rPr>
              <a:t>9 </a:t>
            </a:r>
            <a:r>
              <a:rPr lang="zh-TW" altLang="en-US" sz="3300" dirty="0" smtClean="0">
                <a:solidFill>
                  <a:srgbClr val="92D050"/>
                </a:solidFill>
                <a:latin typeface="新細明體" panose="02020500000000000000" pitchFamily="18" charset="-120"/>
                <a:ea typeface="新細明體" panose="02020500000000000000" pitchFamily="18" charset="-120"/>
              </a:rPr>
              <a:t>條  學年度起迄</a:t>
            </a:r>
            <a:endParaRPr lang="en-US" altLang="zh-TW" sz="3300" dirty="0">
              <a:solidFill>
                <a:srgbClr val="92D050"/>
              </a:solidFill>
              <a:latin typeface="新細明體" panose="02020500000000000000" pitchFamily="18" charset="-120"/>
              <a:ea typeface="新細明體" panose="02020500000000000000" pitchFamily="18" charset="-120"/>
            </a:endParaRPr>
          </a:p>
          <a:p>
            <a:endParaRPr lang="en-US" altLang="zh-TW" dirty="0">
              <a:solidFill>
                <a:schemeClr val="tx1">
                  <a:lumMod val="75000"/>
                  <a:lumOff val="25000"/>
                </a:schemeClr>
              </a:solidFill>
            </a:endParaRPr>
          </a:p>
          <a:p>
            <a:endParaRPr lang="en-US" altLang="zh-TW" dirty="0">
              <a:solidFill>
                <a:schemeClr val="tx1">
                  <a:lumMod val="75000"/>
                  <a:lumOff val="25000"/>
                </a:schemeClr>
              </a:solidFill>
            </a:endParaRPr>
          </a:p>
          <a:p>
            <a:endParaRPr lang="en-US" altLang="zh-TW" dirty="0">
              <a:solidFill>
                <a:schemeClr val="tx1">
                  <a:lumMod val="75000"/>
                  <a:lumOff val="25000"/>
                </a:schemeClr>
              </a:solidFill>
            </a:endParaRPr>
          </a:p>
          <a:p>
            <a:endParaRPr lang="en-US" altLang="zh-TW" dirty="0" smtClean="0">
              <a:solidFill>
                <a:schemeClr val="tx1">
                  <a:lumMod val="75000"/>
                  <a:lumOff val="25000"/>
                </a:schemeClr>
              </a:solidFill>
            </a:endParaRPr>
          </a:p>
        </p:txBody>
      </p:sp>
      <p:sp>
        <p:nvSpPr>
          <p:cNvPr id="4" name="投影片編號版面配置區 3"/>
          <p:cNvSpPr>
            <a:spLocks noGrp="1"/>
          </p:cNvSpPr>
          <p:nvPr>
            <p:ph type="sldNum" sz="quarter" idx="12"/>
          </p:nvPr>
        </p:nvSpPr>
        <p:spPr/>
        <p:txBody>
          <a:bodyPr/>
          <a:lstStyle/>
          <a:p>
            <a:pPr>
              <a:defRPr/>
            </a:pPr>
            <a:fld id="{3C01C674-500E-4BBF-9A6A-C49C652C7EBD}" type="slidenum">
              <a:rPr lang="en-US" smtClean="0"/>
              <a:pPr>
                <a:defRPr/>
              </a:pPr>
              <a:t>32</a:t>
            </a:fld>
            <a:endParaRPr lang="en-US"/>
          </a:p>
        </p:txBody>
      </p:sp>
    </p:spTree>
    <p:extLst>
      <p:ext uri="{BB962C8B-B14F-4D97-AF65-F5344CB8AC3E}">
        <p14:creationId xmlns:p14="http://schemas.microsoft.com/office/powerpoint/2010/main" val="3448140580"/>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教師待遇條例施行細則</a:t>
            </a:r>
          </a:p>
        </p:txBody>
      </p:sp>
      <p:sp>
        <p:nvSpPr>
          <p:cNvPr id="3" name="內容版面配置區 2"/>
          <p:cNvSpPr>
            <a:spLocks noGrp="1"/>
          </p:cNvSpPr>
          <p:nvPr>
            <p:ph idx="1"/>
          </p:nvPr>
        </p:nvSpPr>
        <p:spPr>
          <a:xfrm>
            <a:off x="677863" y="1785938"/>
            <a:ext cx="9145587" cy="4391025"/>
          </a:xfrm>
        </p:spPr>
        <p:txBody>
          <a:bodyPr rtlCol="0">
            <a:normAutofit/>
          </a:bodyPr>
          <a:lstStyle/>
          <a:p>
            <a:pPr marL="1258888" indent="-1258888" algn="just" eaLnBrk="1" fontAlgn="auto" hangingPunct="1">
              <a:spcAft>
                <a:spcPts val="0"/>
              </a:spcAft>
              <a:buFont typeface="Wingdings 3" charset="2"/>
              <a:buNone/>
              <a:defRPr/>
            </a:pP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第 </a:t>
            </a:r>
            <a:r>
              <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rPr>
              <a:t>2</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 </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條 本條例</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第八條第一項及第十一條第二項第一款所稱初任教師，指第一次</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接受聘</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約為高級中等以下學校教師（以下簡稱中小學教師）或專科以上</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學校教師</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（以下簡稱大專教師）</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a:t>
            </a:r>
            <a:endPar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1168400" indent="-1168400" algn="just" eaLnBrk="1" fontAlgn="auto" hangingPunct="1">
              <a:spcAft>
                <a:spcPts val="0"/>
              </a:spcAft>
              <a:buFont typeface="Wingdings 3" charset="2"/>
              <a:buNone/>
              <a:defRPr/>
            </a:pP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第 </a:t>
            </a:r>
            <a:r>
              <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rPr>
              <a:t>3</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 </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條 </a:t>
            </a:r>
            <a:endPar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1439863" indent="-1439863" algn="just" eaLnBrk="1" fontAlgn="auto" hangingPunct="1">
              <a:spcAft>
                <a:spcPts val="0"/>
              </a:spcAft>
              <a:buFont typeface="Wingdings 3" charset="2"/>
              <a:buNone/>
              <a:defRPr/>
            </a:pP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rPr>
              <a:t>1</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項</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教師</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應於到職之日起三十日內，檢齊學經歷證件及教師證書，送請學校</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辦理</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敘定薪級。但專科以上學校初任教師或有正當事由無法於規定期限內</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繳齊</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證件辦理敘薪手續者，得報准延長其期限，以本學期終了為限</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a:t>
            </a:r>
            <a:endPar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A2534531-3794-4998-BC2D-EAAA65D6EC84}" type="slidenum">
              <a:rPr lang="en-US" smtClean="0"/>
              <a:pPr>
                <a:defRPr/>
              </a:pPr>
              <a:t>33</a:t>
            </a:fld>
            <a:endParaRPr lang="en-US"/>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標題 1"/>
          <p:cNvSpPr>
            <a:spLocks noGrp="1"/>
          </p:cNvSpPr>
          <p:nvPr>
            <p:ph type="title"/>
          </p:nvPr>
        </p:nvSpPr>
        <p:spPr/>
        <p:txBody>
          <a:bodyPr/>
          <a:lstStyle/>
          <a:p>
            <a:pPr eaLnBrk="1" hangingPunct="1"/>
            <a:r>
              <a:rPr lang="zh-TW" altLang="en-US" dirty="0" smtClean="0">
                <a:latin typeface="新細明體" panose="02020500000000000000" pitchFamily="18" charset="-120"/>
                <a:ea typeface="新細明體" panose="02020500000000000000" pitchFamily="18" charset="-120"/>
              </a:rPr>
              <a:t>教師待遇條例施行細則</a:t>
            </a:r>
          </a:p>
        </p:txBody>
      </p:sp>
      <p:sp>
        <p:nvSpPr>
          <p:cNvPr id="3" name="內容版面配置區 2"/>
          <p:cNvSpPr>
            <a:spLocks noGrp="1"/>
          </p:cNvSpPr>
          <p:nvPr>
            <p:ph idx="1"/>
          </p:nvPr>
        </p:nvSpPr>
        <p:spPr>
          <a:xfrm>
            <a:off x="677863" y="1785938"/>
            <a:ext cx="9145587" cy="4391025"/>
          </a:xfrm>
        </p:spPr>
        <p:txBody>
          <a:bodyPr rtlCol="0">
            <a:normAutofit lnSpcReduction="10000"/>
          </a:bodyPr>
          <a:lstStyle/>
          <a:p>
            <a:pPr marL="1168400" indent="-1168400" algn="just" eaLnBrk="1" fontAlgn="auto" hangingPunct="1">
              <a:spcAft>
                <a:spcPts val="0"/>
              </a:spcAft>
              <a:buFont typeface="Wingdings 3" charset="2"/>
              <a:buNone/>
              <a:defRPr/>
            </a:pP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第 </a:t>
            </a:r>
            <a:r>
              <a:rPr lang="en-US" altLang="zh-TW" sz="2400" dirty="0">
                <a:solidFill>
                  <a:schemeClr val="tx1">
                    <a:lumMod val="75000"/>
                    <a:lumOff val="25000"/>
                  </a:schemeClr>
                </a:solidFill>
                <a:latin typeface="新細明體" panose="02020500000000000000" pitchFamily="18" charset="-120"/>
                <a:ea typeface="新細明體" panose="02020500000000000000" pitchFamily="18" charset="-120"/>
              </a:rPr>
              <a:t>3</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 條 </a:t>
            </a:r>
            <a:endParaRPr lang="en-US" altLang="zh-TW" sz="2400" dirty="0">
              <a:solidFill>
                <a:schemeClr val="tx1">
                  <a:lumMod val="75000"/>
                  <a:lumOff val="25000"/>
                </a:schemeClr>
              </a:solidFill>
              <a:latin typeface="新細明體" panose="02020500000000000000" pitchFamily="18" charset="-120"/>
              <a:ea typeface="新細明體" panose="02020500000000000000" pitchFamily="18" charset="-120"/>
            </a:endParaRPr>
          </a:p>
          <a:p>
            <a:pPr marL="1439863" indent="-1439863" algn="just" eaLnBrk="1" fontAlgn="auto" hangingPunct="1">
              <a:spcAft>
                <a:spcPts val="0"/>
              </a:spcAft>
              <a:buFont typeface="Wingdings 3" charset="2"/>
              <a:buNone/>
              <a:defRPr/>
            </a:pP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400" dirty="0">
                <a:solidFill>
                  <a:schemeClr val="tx1">
                    <a:lumMod val="75000"/>
                    <a:lumOff val="25000"/>
                  </a:schemeClr>
                </a:solidFill>
                <a:latin typeface="新細明體" panose="02020500000000000000" pitchFamily="18" charset="-120"/>
                <a:ea typeface="新細明體" panose="02020500000000000000" pitchFamily="18" charset="-120"/>
              </a:rPr>
              <a:t>2</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項）學校應於教師到職之日通知教師依前項規定辦理，並依下列規定辦理敘定薪級</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a:t>
            </a:r>
            <a:endPar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1520825" indent="-623888" algn="just" eaLnBrk="1" fontAlgn="auto" hangingPunct="1">
              <a:spcAft>
                <a:spcPts val="0"/>
              </a:spcAft>
              <a:buFont typeface="Wingdings 3" charset="2"/>
              <a:buNone/>
              <a:defRPr/>
            </a:pP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一</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、私立學校及經主管機關委任辦理敘薪之公立學校，應於收件之日起</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三個</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月內，依本條例第七條至第九條及第十一條規定敘定薪級，並製</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發敘</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薪通知書（格式如</a:t>
            </a:r>
            <a:r>
              <a:rPr lang="zh-TW" altLang="en-US" sz="2400" b="1" u="heavy" dirty="0">
                <a:solidFill>
                  <a:schemeClr val="tx1">
                    <a:lumMod val="75000"/>
                    <a:lumOff val="25000"/>
                  </a:schemeClr>
                </a:solidFill>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hlinkClick r:id="rId2" action="ppaction://hlinksldjump"/>
              </a:rPr>
              <a:t>附件一</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 </a:t>
            </a:r>
            <a:endPar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1520825" indent="-542925" algn="just" eaLnBrk="1" fontAlgn="auto" hangingPunct="1">
              <a:spcAft>
                <a:spcPts val="0"/>
              </a:spcAft>
              <a:buFont typeface="Wingdings 3" charset="2"/>
              <a:buNone/>
              <a:defRPr/>
            </a:pP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二</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、未經主管機關委任辦理敘薪之公立學校，應於收件之日起三十日內</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，依</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本條例第七條至第九條及第十一條規定擬訂薪級，填具敘薪請示單 （格式如</a:t>
            </a:r>
            <a:r>
              <a:rPr lang="zh-TW" altLang="en-US" sz="2400" b="1" u="heavy" dirty="0">
                <a:solidFill>
                  <a:schemeClr val="tx1">
                    <a:lumMod val="75000"/>
                    <a:lumOff val="25000"/>
                  </a:schemeClr>
                </a:solidFill>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hlinkClick r:id="rId3" action="ppaction://hlinksldjump"/>
              </a:rPr>
              <a:t>附件二</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）報由主管機關敘定薪級並製發敘薪通知書（格式如 附件一）</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a:t>
            </a:r>
            <a:endPar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CA6963BC-DDF3-4378-9A22-7FDC15B1A0ED}" type="slidenum">
              <a:rPr lang="en-US" smtClean="0"/>
              <a:pPr>
                <a:defRPr/>
              </a:pPr>
              <a:t>34</a:t>
            </a:fld>
            <a:endParaRPr lang="en-US"/>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內容版面配置區 2"/>
          <p:cNvSpPr>
            <a:spLocks noGrp="1"/>
          </p:cNvSpPr>
          <p:nvPr>
            <p:ph idx="1"/>
          </p:nvPr>
        </p:nvSpPr>
        <p:spPr>
          <a:xfrm>
            <a:off x="740630" y="1058744"/>
            <a:ext cx="9145587" cy="4392613"/>
          </a:xfrm>
        </p:spPr>
        <p:txBody>
          <a:bodyPr/>
          <a:lstStyle/>
          <a:p>
            <a:pPr marL="1168400" indent="-1168400" algn="just" eaLnBrk="1" hangingPunct="1">
              <a:buFont typeface="Wingdings 3" pitchFamily="18" charset="2"/>
              <a:buNone/>
            </a:pPr>
            <a:r>
              <a:rPr lang="en-US" altLang="zh-TW" sz="2400" dirty="0" smtClean="0"/>
              <a:t>-</a:t>
            </a:r>
            <a:r>
              <a:rPr lang="zh-TW" altLang="en-US" sz="2400" dirty="0" smtClean="0">
                <a:latin typeface="新細明體" panose="02020500000000000000" pitchFamily="18" charset="-120"/>
                <a:ea typeface="新細明體" panose="02020500000000000000" pitchFamily="18" charset="-120"/>
              </a:rPr>
              <a:t>敘薪通知書格式</a:t>
            </a:r>
            <a:endParaRPr lang="en-US" altLang="zh-TW" sz="2400" dirty="0" smtClean="0">
              <a:latin typeface="新細明體" panose="02020500000000000000" pitchFamily="18" charset="-120"/>
              <a:ea typeface="新細明體" panose="02020500000000000000" pitchFamily="18" charset="-120"/>
            </a:endParaRPr>
          </a:p>
          <a:p>
            <a:pPr marL="1168400" indent="-1168400" algn="just" eaLnBrk="1" hangingPunct="1">
              <a:buFont typeface="Wingdings 3" pitchFamily="18" charset="2"/>
              <a:buNone/>
            </a:pPr>
            <a:endParaRPr lang="en-US" altLang="zh-TW" sz="2400" dirty="0" smtClean="0"/>
          </a:p>
        </p:txBody>
      </p:sp>
      <p:sp>
        <p:nvSpPr>
          <p:cNvPr id="29699" name="標題 3"/>
          <p:cNvSpPr>
            <a:spLocks noGrp="1"/>
          </p:cNvSpPr>
          <p:nvPr>
            <p:ph type="title"/>
          </p:nvPr>
        </p:nvSpPr>
        <p:spPr>
          <a:xfrm>
            <a:off x="677863" y="375997"/>
            <a:ext cx="8596312" cy="568569"/>
          </a:xfrm>
        </p:spPr>
        <p:txBody>
          <a:bodyPr>
            <a:normAutofit fontScale="90000"/>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教師待遇條例施行細則</a:t>
            </a:r>
          </a:p>
        </p:txBody>
      </p:sp>
      <p:sp>
        <p:nvSpPr>
          <p:cNvPr id="2" name="投影片編號版面配置區 1"/>
          <p:cNvSpPr>
            <a:spLocks noGrp="1"/>
          </p:cNvSpPr>
          <p:nvPr>
            <p:ph type="sldNum" sz="quarter" idx="12"/>
          </p:nvPr>
        </p:nvSpPr>
        <p:spPr/>
        <p:txBody>
          <a:bodyPr/>
          <a:lstStyle/>
          <a:p>
            <a:pPr>
              <a:defRPr/>
            </a:pPr>
            <a:fld id="{18DE89C4-4CD7-4F33-A8C1-FF06B3131DEE}" type="slidenum">
              <a:rPr lang="en-US" smtClean="0"/>
              <a:pPr>
                <a:defRPr/>
              </a:pPr>
              <a:t>35</a:t>
            </a:fld>
            <a:endParaRPr lang="en-US"/>
          </a:p>
        </p:txBody>
      </p:sp>
      <p:sp>
        <p:nvSpPr>
          <p:cNvPr id="5" name="Rectangle 23"/>
          <p:cNvSpPr>
            <a:spLocks noChangeArrowheads="1"/>
          </p:cNvSpPr>
          <p:nvPr/>
        </p:nvSpPr>
        <p:spPr bwMode="auto">
          <a:xfrm>
            <a:off x="3912577" y="948690"/>
            <a:ext cx="6330462" cy="59093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eaLnBrk="0" hangingPunct="0">
              <a:defRPr>
                <a:solidFill>
                  <a:schemeClr val="tx1"/>
                </a:solidFill>
                <a:latin typeface="Arial" panose="020B0604020202020204" pitchFamily="34" charset="0"/>
              </a:defRPr>
            </a:lvl1pPr>
            <a:lvl2pPr eaLnBrk="0" hangingPunct="0">
              <a:defRPr>
                <a:solidFill>
                  <a:schemeClr val="tx1"/>
                </a:solidFill>
                <a:latin typeface="Arial" panose="020B0604020202020204" pitchFamily="34" charset="0"/>
              </a:defRPr>
            </a:lvl2pPr>
            <a:lvl3pPr eaLnBrk="0" hangingPunct="0">
              <a:defRPr>
                <a:solidFill>
                  <a:schemeClr val="tx1"/>
                </a:solidFill>
                <a:latin typeface="Arial" panose="020B0604020202020204" pitchFamily="34" charset="0"/>
              </a:defRPr>
            </a:lvl3pPr>
            <a:lvl4pPr eaLnBrk="0" hangingPunct="0">
              <a:defRPr>
                <a:solidFill>
                  <a:schemeClr val="tx1"/>
                </a:solidFill>
                <a:latin typeface="Arial" panose="020B0604020202020204" pitchFamily="34" charset="0"/>
              </a:defRPr>
            </a:lvl4pPr>
            <a:lvl5pPr eaLnBrk="0" hangingPunct="0">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165100" algn="l" defTabSz="914400" rtl="0" eaLnBrk="0" fontAlgn="base" latinLnBrk="0" hangingPunct="0">
              <a:lnSpc>
                <a:spcPct val="100000"/>
              </a:lnSpc>
              <a:spcBef>
                <a:spcPct val="0"/>
              </a:spcBef>
              <a:spcAft>
                <a:spcPct val="0"/>
              </a:spcAft>
              <a:buClrTx/>
              <a:buSzTx/>
              <a:buFontTx/>
              <a:buNone/>
              <a:tabLst/>
            </a:pPr>
            <a:r>
              <a:rPr kumimoji="0" lang="zh-TW" altLang="zh-TW"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桃園市立○○</a:t>
            </a:r>
            <a:r>
              <a:rPr kumimoji="0" lang="zh-TW" altLang="zh-TW"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高級中等學校</a:t>
            </a:r>
            <a:r>
              <a:rPr kumimoji="0" lang="zh-TW" altLang="zh-TW" b="1"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敘薪通知書</a:t>
            </a:r>
            <a:endParaRPr kumimoji="0" lang="zh-TW" altLang="zh-TW"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zh-TW" sz="1200" b="1"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受文者：</a:t>
            </a:r>
            <a:r>
              <a:rPr kumimoji="0" lang="zh-TW" altLang="zh-TW" sz="1200" b="1"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桃園市政府教育局</a:t>
            </a:r>
            <a:endParaRPr kumimoji="0" lang="zh-TW" altLang="zh-TW"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發文日期：中華民國○○○年</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9</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月</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17</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日</a:t>
            </a:r>
            <a:endParaRPr kumimoji="0" lang="zh-TW" altLang="en-US"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發文字號：○高人字第○○○○○○號</a:t>
            </a:r>
            <a:endParaRPr kumimoji="0" lang="zh-TW" altLang="en-US"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速別：普通件</a:t>
            </a:r>
            <a:endParaRPr kumimoji="0" lang="zh-TW" altLang="en-US"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密等及解密條件或保密期限：普通</a:t>
            </a:r>
            <a:endParaRPr kumimoji="0" lang="zh-TW" altLang="en-US"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附件：</a:t>
            </a:r>
            <a:endParaRPr kumimoji="0" lang="zh-TW" altLang="en-US"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主旨：茲</a:t>
            </a:r>
            <a:r>
              <a:rPr kumimoji="0" lang="zh-TW" altLang="en-US" sz="1200" b="0" i="0" u="none" strike="noStrike" cap="none" normalizeH="0" baseline="0" dirty="0" smtClean="0" bmk="">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核定○○○</a:t>
            </a:r>
            <a:r>
              <a:rPr kumimoji="0" lang="en-US" altLang="zh-TW" sz="1200" b="0" i="0" u="none" strike="noStrike" cap="none" normalizeH="0" baseline="0" dirty="0" smtClean="0" bmk="">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1</a:t>
            </a:r>
            <a:r>
              <a:rPr kumimoji="0" lang="zh-TW" altLang="en-US" sz="1200" b="0" i="0" u="none" strike="noStrike" cap="none" normalizeH="0" baseline="0" dirty="0" smtClean="0" bmk="">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員敘薪案，請查照。</a:t>
            </a:r>
            <a:endParaRPr kumimoji="0" lang="zh-TW" altLang="en-US"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a:t>
            </a:r>
            <a:r>
              <a:rPr kumimoji="0" lang="en-US" altLang="zh-TW"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(M12158****)</a:t>
            </a:r>
            <a:endParaRPr kumimoji="0" lang="en-US" altLang="zh-TW"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一、現任職務：桃園市立○</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○高級中等學校教</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師</a:t>
            </a:r>
            <a:endParaRPr kumimoji="0" lang="zh-TW" altLang="en-US"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二、學歷：國立臺灣師範大學畢業</a:t>
            </a:r>
            <a:endParaRPr kumimoji="0" lang="zh-TW" altLang="en-US" sz="1200" b="0" i="0" u="none" strike="noStrike" cap="none" normalizeH="0" baseline="0" dirty="0" smtClean="0">
              <a:ln>
                <a:noFill/>
              </a:ln>
              <a:solidFill>
                <a:schemeClr val="tx1"/>
              </a:solidFill>
              <a:effectLst/>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三、核敘薪級：本薪</a:t>
            </a:r>
            <a:r>
              <a:rPr kumimoji="0" lang="en-US" altLang="zh-TW"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190</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薪點，年功薪</a:t>
            </a:r>
            <a:r>
              <a:rPr kumimoji="0" lang="en-US" altLang="zh-TW"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0</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薪點，合計</a:t>
            </a:r>
            <a:r>
              <a:rPr kumimoji="0" lang="en-US" altLang="zh-TW"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29</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級</a:t>
            </a:r>
            <a:r>
              <a:rPr kumimoji="0" lang="en-US" altLang="zh-TW"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190</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薪點。</a:t>
            </a:r>
            <a:endParaRPr kumimoji="0" lang="en-US" altLang="zh-TW"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四、生效日期：○年</a:t>
            </a:r>
            <a:r>
              <a:rPr kumimoji="0" lang="en-US" altLang="zh-TW"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8</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月</a:t>
            </a:r>
            <a:r>
              <a:rPr kumimoji="0" lang="en-US" altLang="zh-TW"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1</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日</a:t>
            </a:r>
            <a:endParaRPr kumimoji="0" lang="en-US" altLang="zh-TW"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五、審查結果：臺端於○年○月自國立臺灣師範大學畢業，○年○月取得</a:t>
            </a:r>
            <a:r>
              <a:rPr kumimoji="0" lang="zh-TW" altLang="en-US"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中等</a:t>
            </a:r>
            <a:endParaRPr kumimoji="0" lang="en-US" altLang="zh-TW"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    學校教師證書</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，並應</a:t>
            </a:r>
            <a:r>
              <a:rPr kumimoji="0" lang="zh-TW" altLang="en-US"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本市○學年度經教師評審委員會委託教育部辦理公立</a:t>
            </a:r>
            <a:endParaRPr kumimoji="0" lang="en-US" altLang="zh-TW"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en-US" altLang="zh-TW" sz="1200" dirty="0">
                <a:solidFill>
                  <a:srgbClr val="FF0000"/>
                </a:solidFill>
                <a:latin typeface="標楷體" panose="03000509000000000000" pitchFamily="65" charset="-120"/>
                <a:ea typeface="標楷體" panose="03000509000000000000" pitchFamily="65" charset="-120"/>
                <a:cs typeface="Calibri" panose="020F0502020204030204" pitchFamily="34" charset="0"/>
              </a:rPr>
              <a:t> </a:t>
            </a:r>
            <a:r>
              <a:rPr kumimoji="0" lang="en-US" altLang="zh-TW" sz="1200" dirty="0" smtClean="0">
                <a:solidFill>
                  <a:srgbClr val="FF0000"/>
                </a:solidFill>
                <a:latin typeface="標楷體" panose="03000509000000000000" pitchFamily="65" charset="-120"/>
                <a:ea typeface="標楷體" panose="03000509000000000000" pitchFamily="65" charset="-120"/>
                <a:cs typeface="Calibri" panose="020F0502020204030204" pitchFamily="34" charset="0"/>
              </a:rPr>
              <a:t>   </a:t>
            </a:r>
            <a:r>
              <a:rPr kumimoji="0" lang="zh-TW" altLang="en-US"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高級中等學校教師甄選錄取合格聘任且經教師評審委員會審查通過合格聘</a:t>
            </a:r>
            <a:endParaRPr kumimoji="0" lang="en-US" altLang="zh-TW"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endParaRPr>
          </a:p>
          <a:p>
            <a:pPr marL="0" marR="0" lvl="0" indent="165100" algn="l" defTabSz="914400" rtl="0" eaLnBrk="0" fontAlgn="base" latinLnBrk="0" hangingPunct="0">
              <a:lnSpc>
                <a:spcPts val="1600"/>
              </a:lnSpc>
              <a:spcBef>
                <a:spcPct val="0"/>
              </a:spcBef>
              <a:spcAft>
                <a:spcPct val="0"/>
              </a:spcAft>
              <a:buClrTx/>
              <a:buSzTx/>
              <a:buFontTx/>
              <a:buNone/>
              <a:tabLst/>
            </a:pPr>
            <a:r>
              <a:rPr kumimoji="0" lang="en-US" altLang="zh-TW" sz="1200" dirty="0">
                <a:solidFill>
                  <a:srgbClr val="FF0000"/>
                </a:solidFill>
                <a:latin typeface="標楷體" panose="03000509000000000000" pitchFamily="65" charset="-120"/>
                <a:ea typeface="標楷體" panose="03000509000000000000" pitchFamily="65" charset="-120"/>
                <a:cs typeface="Calibri" panose="020F0502020204030204" pitchFamily="34" charset="0"/>
              </a:rPr>
              <a:t> </a:t>
            </a:r>
            <a:r>
              <a:rPr kumimoji="0" lang="en-US" altLang="zh-TW" sz="1200" dirty="0" smtClean="0">
                <a:solidFill>
                  <a:srgbClr val="FF0000"/>
                </a:solidFill>
                <a:latin typeface="標楷體" panose="03000509000000000000" pitchFamily="65" charset="-120"/>
                <a:ea typeface="標楷體" panose="03000509000000000000" pitchFamily="65" charset="-120"/>
                <a:cs typeface="Calibri" panose="020F0502020204030204" pitchFamily="34" charset="0"/>
              </a:rPr>
              <a:t>   </a:t>
            </a:r>
            <a:r>
              <a:rPr kumimoji="0" lang="zh-TW" altLang="en-US"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任</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，自</a:t>
            </a:r>
            <a:r>
              <a:rPr kumimoji="0" lang="en-US" altLang="zh-TW"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190</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薪點起敘，支薪如上。</a:t>
            </a:r>
            <a:endParaRPr kumimoji="0" lang="zh-TW" altLang="en-US" sz="1200" b="0" i="0" u="none" strike="noStrike" cap="none" normalizeH="0" baseline="0" dirty="0" smtClean="0">
              <a:ln>
                <a:noFill/>
              </a:ln>
              <a:solidFill>
                <a:schemeClr val="tx1"/>
              </a:solidFill>
              <a:effectLst/>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  注意事項：</a:t>
            </a:r>
            <a:endParaRPr kumimoji="0" lang="zh-TW" altLang="en-US" sz="1200" b="0" i="0" u="none" strike="noStrike" cap="none" normalizeH="0" baseline="0" dirty="0" smtClean="0">
              <a:ln>
                <a:noFill/>
              </a:ln>
              <a:solidFill>
                <a:schemeClr val="tx1"/>
              </a:solidFill>
              <a:effectLst/>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  一、依據桃園市政府</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108</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年</a:t>
            </a:r>
            <a:r>
              <a:rPr kumimoji="0" lang="zh-TW" altLang="en-US" sz="1200" b="0"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cs typeface="Calibri" panose="020F0502020204030204" pitchFamily="34" charset="0"/>
              </a:rPr>
              <a:t>○</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月</a:t>
            </a:r>
            <a:r>
              <a:rPr kumimoji="0" lang="zh-TW" altLang="en-US" sz="1200" b="0"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cs typeface="Calibri" panose="020F0502020204030204" pitchFamily="34" charset="0"/>
              </a:rPr>
              <a:t>○</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日府教人字第</a:t>
            </a:r>
            <a:r>
              <a:rPr kumimoji="0" lang="zh-TW" altLang="en-US" sz="1200" b="0" i="0" u="none" strike="noStrike" cap="none" normalizeH="0" baseline="0" dirty="0" smtClean="0">
                <a:ln>
                  <a:noFill/>
                </a:ln>
                <a:solidFill>
                  <a:srgbClr val="000000"/>
                </a:solidFill>
                <a:effectLst/>
                <a:latin typeface="新細明體" panose="02020500000000000000" pitchFamily="18" charset="-120"/>
                <a:ea typeface="新細明體" panose="02020500000000000000" pitchFamily="18" charset="-120"/>
                <a:cs typeface="Calibri" panose="020F0502020204030204" pitchFamily="34" charset="0"/>
              </a:rPr>
              <a:t>○○○○○○</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號函授權辦理。</a:t>
            </a:r>
            <a:endParaRPr kumimoji="0" lang="zh-TW" altLang="en-US" sz="1200" b="0" i="0" u="none" strike="noStrike" cap="none" normalizeH="0" baseline="0" dirty="0" smtClean="0">
              <a:ln>
                <a:noFill/>
              </a:ln>
              <a:solidFill>
                <a:schemeClr val="tx1"/>
              </a:solidFill>
              <a:effectLst/>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  二、當事人對所敘薪級如有疑義，得依教師待遇條例施行細則第</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5</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條第</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1</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項規定，</a:t>
            </a:r>
            <a:endPar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en-US" altLang="zh-TW" sz="1200" dirty="0">
                <a:solidFill>
                  <a:srgbClr val="000000"/>
                </a:solidFill>
                <a:latin typeface="標楷體" panose="03000509000000000000" pitchFamily="65" charset="-120"/>
                <a:ea typeface="標楷體" panose="03000509000000000000" pitchFamily="65" charset="-120"/>
                <a:cs typeface="Calibri" panose="020F0502020204030204" pitchFamily="34" charset="0"/>
              </a:rPr>
              <a:t> </a:t>
            </a:r>
            <a:r>
              <a:rPr kumimoji="0" lang="en-US" altLang="zh-TW" sz="1200" dirty="0" smtClean="0">
                <a:solidFill>
                  <a:srgbClr val="000000"/>
                </a:solidFill>
                <a:latin typeface="標楷體" panose="03000509000000000000" pitchFamily="65" charset="-120"/>
                <a:ea typeface="標楷體" panose="03000509000000000000" pitchFamily="65" charset="-120"/>
                <a:cs typeface="Calibri" panose="020F0502020204030204" pitchFamily="34" charset="0"/>
              </a:rPr>
              <a:t>  </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   應於接到敘薪通知書</a:t>
            </a:r>
            <a:r>
              <a:rPr kumimoji="0" lang="zh-TW" altLang="en-US"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之次日起</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30</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日內敘明事實及理由，並檢附有關證件，送</a:t>
            </a:r>
            <a:endPar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en-US" altLang="zh-TW" sz="1200" dirty="0">
                <a:solidFill>
                  <a:srgbClr val="000000"/>
                </a:solidFill>
                <a:latin typeface="標楷體" panose="03000509000000000000" pitchFamily="65" charset="-120"/>
                <a:ea typeface="標楷體" panose="03000509000000000000" pitchFamily="65" charset="-120"/>
                <a:cs typeface="Calibri" panose="020F0502020204030204" pitchFamily="34" charset="0"/>
              </a:rPr>
              <a:t> </a:t>
            </a:r>
            <a:r>
              <a:rPr kumimoji="0" lang="en-US" altLang="zh-TW" sz="1200" dirty="0" smtClean="0">
                <a:solidFill>
                  <a:srgbClr val="000000"/>
                </a:solidFill>
                <a:latin typeface="標楷體" panose="03000509000000000000" pitchFamily="65" charset="-120"/>
                <a:ea typeface="標楷體" panose="03000509000000000000" pitchFamily="65" charset="-120"/>
                <a:cs typeface="Calibri" panose="020F0502020204030204" pitchFamily="34" charset="0"/>
              </a:rPr>
              <a:t>     </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請學校依第</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3</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條第</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2</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項規定程序於</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30</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日內重行敘定，或依教師法相關規定，應</a:t>
            </a:r>
            <a:endPar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en-US" altLang="zh-TW" sz="1200" dirty="0">
                <a:solidFill>
                  <a:srgbClr val="000000"/>
                </a:solidFill>
                <a:latin typeface="標楷體" panose="03000509000000000000" pitchFamily="65" charset="-120"/>
                <a:ea typeface="標楷體" panose="03000509000000000000" pitchFamily="65" charset="-120"/>
                <a:cs typeface="Calibri" panose="020F0502020204030204" pitchFamily="34" charset="0"/>
              </a:rPr>
              <a:t> </a:t>
            </a:r>
            <a:r>
              <a:rPr kumimoji="0" lang="en-US" altLang="zh-TW" sz="1200" dirty="0" smtClean="0">
                <a:solidFill>
                  <a:srgbClr val="000000"/>
                </a:solidFill>
                <a:latin typeface="標楷體" panose="03000509000000000000" pitchFamily="65" charset="-120"/>
                <a:ea typeface="標楷體" panose="03000509000000000000" pitchFamily="65" charset="-120"/>
                <a:cs typeface="Calibri" panose="020F0502020204030204" pitchFamily="34" charset="0"/>
              </a:rPr>
              <a:t>     </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於接到敘薪通知書之次日起</a:t>
            </a:r>
            <a:r>
              <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30</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日內，向桃園市教師申訴評議委員會提起申訴</a:t>
            </a:r>
            <a:endParaRPr kumimoji="0" lang="en-US" altLang="zh-TW"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en-US" altLang="zh-TW" sz="1200" dirty="0">
                <a:solidFill>
                  <a:srgbClr val="000000"/>
                </a:solidFill>
                <a:latin typeface="標楷體" panose="03000509000000000000" pitchFamily="65" charset="-120"/>
                <a:ea typeface="標楷體" panose="03000509000000000000" pitchFamily="65" charset="-120"/>
                <a:cs typeface="Calibri" panose="020F0502020204030204" pitchFamily="34" charset="0"/>
              </a:rPr>
              <a:t> </a:t>
            </a:r>
            <a:r>
              <a:rPr kumimoji="0" lang="en-US" altLang="zh-TW" sz="1200" dirty="0" smtClean="0">
                <a:solidFill>
                  <a:srgbClr val="000000"/>
                </a:solidFill>
                <a:latin typeface="標楷體" panose="03000509000000000000" pitchFamily="65" charset="-120"/>
                <a:ea typeface="標楷體" panose="03000509000000000000" pitchFamily="65" charset="-120"/>
                <a:cs typeface="Calibri" panose="020F0502020204030204" pitchFamily="34" charset="0"/>
              </a:rPr>
              <a:t>     </a:t>
            </a:r>
            <a:r>
              <a:rPr kumimoji="0" lang="zh-TW" altLang="en-US" sz="1200" b="0"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；或依訴願法或行政訴訟法或其他保障法律等有關規定，請求救濟。</a:t>
            </a:r>
            <a:endParaRPr kumimoji="0" lang="zh-TW" altLang="en-US" sz="1200" b="0" i="0" u="none" strike="noStrike" cap="none" normalizeH="0" baseline="0" dirty="0" smtClean="0">
              <a:ln>
                <a:noFill/>
              </a:ln>
              <a:solidFill>
                <a:schemeClr val="tx1"/>
              </a:solidFill>
              <a:effectLst/>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  三、重要文件，請妥慎保存。</a:t>
            </a:r>
            <a:endParaRPr kumimoji="0" lang="zh-TW" altLang="en-US" sz="1200" b="0" i="0" u="none" strike="noStrike" cap="none" normalizeH="0" baseline="0" dirty="0" smtClean="0">
              <a:ln>
                <a:noFill/>
              </a:ln>
              <a:solidFill>
                <a:schemeClr val="tx1"/>
              </a:solidFill>
              <a:effectLst/>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zh-TW" altLang="en-US" sz="1200" b="1"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正本：</a:t>
            </a:r>
            <a:r>
              <a:rPr kumimoji="0" lang="zh-TW" altLang="en-US" sz="1200" b="0"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a:t>
            </a:r>
            <a:endParaRPr kumimoji="0" lang="zh-TW" altLang="en-US" sz="1200" b="0" i="0" u="none" strike="noStrike" cap="none" normalizeH="0" baseline="0" dirty="0" smtClean="0">
              <a:ln>
                <a:noFill/>
              </a:ln>
              <a:solidFill>
                <a:schemeClr val="tx1"/>
              </a:solidFill>
              <a:effectLst/>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zh-TW" altLang="en-US" sz="1200" b="1" i="0" u="none" strike="noStrike" cap="none" normalizeH="0" baseline="0" dirty="0" smtClean="0">
                <a:ln>
                  <a:noFill/>
                </a:ln>
                <a:solidFill>
                  <a:schemeClr val="tx1"/>
                </a:solidFill>
                <a:effectLst/>
                <a:latin typeface="標楷體" panose="03000509000000000000" pitchFamily="65" charset="-120"/>
                <a:ea typeface="標楷體" panose="03000509000000000000" pitchFamily="65" charset="-120"/>
                <a:cs typeface="Calibri" panose="020F0502020204030204" pitchFamily="34" charset="0"/>
              </a:rPr>
              <a:t>副本</a:t>
            </a:r>
            <a:r>
              <a:rPr kumimoji="0" lang="zh-TW" altLang="en-US" sz="1200" b="1"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a:t>
            </a:r>
            <a:r>
              <a:rPr kumimoji="0" lang="zh-TW" altLang="en-US" sz="1200" b="1"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桃園市政府教育局、</a:t>
            </a:r>
            <a:r>
              <a:rPr kumimoji="0" lang="zh-TW" altLang="en-US" sz="1200" b="1" i="0" u="none" strike="noStrike" cap="none" normalizeH="0" baseline="0" dirty="0" smtClean="0">
                <a:ln>
                  <a:noFill/>
                </a:ln>
                <a:solidFill>
                  <a:srgbClr val="000000"/>
                </a:solidFill>
                <a:effectLst/>
                <a:latin typeface="標楷體" panose="03000509000000000000" pitchFamily="65" charset="-120"/>
                <a:ea typeface="標楷體" panose="03000509000000000000" pitchFamily="65" charset="-120"/>
                <a:cs typeface="Calibri" panose="020F0502020204030204" pitchFamily="34" charset="0"/>
              </a:rPr>
              <a:t>本校人事室</a:t>
            </a:r>
            <a:endParaRPr kumimoji="0" lang="zh-TW" altLang="en-US" sz="1200" b="0" i="0" u="none" strike="noStrike" cap="none" normalizeH="0" baseline="0" dirty="0" smtClean="0">
              <a:ln>
                <a:noFill/>
              </a:ln>
              <a:solidFill>
                <a:schemeClr val="tx1"/>
              </a:solidFill>
              <a:effectLst/>
            </a:endParaRPr>
          </a:p>
          <a:p>
            <a:pPr marL="0" marR="0" lvl="0" indent="0" algn="l" defTabSz="914400" rtl="0" eaLnBrk="0" fontAlgn="base" latinLnBrk="0" hangingPunct="0">
              <a:lnSpc>
                <a:spcPts val="1600"/>
              </a:lnSpc>
              <a:spcBef>
                <a:spcPct val="0"/>
              </a:spcBef>
              <a:spcAft>
                <a:spcPct val="0"/>
              </a:spcAft>
              <a:buClrTx/>
              <a:buSzTx/>
              <a:buFontTx/>
              <a:buNone/>
              <a:tabLst/>
            </a:pPr>
            <a:r>
              <a:rPr kumimoji="0" lang="zh-TW" altLang="en-US" sz="12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桃園市立○○高級中等學校（</a:t>
            </a:r>
            <a:r>
              <a:rPr kumimoji="0" lang="zh-TW" altLang="en-US" sz="1200" b="1"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學校條戳</a:t>
            </a:r>
            <a:r>
              <a:rPr kumimoji="0" lang="zh-TW" altLang="en-US" sz="1600" b="0" i="0" u="none" strike="noStrike" cap="none" normalizeH="0" baseline="0" dirty="0" smtClean="0">
                <a:ln>
                  <a:noFill/>
                </a:ln>
                <a:solidFill>
                  <a:srgbClr val="FF0000"/>
                </a:solidFill>
                <a:effectLst/>
                <a:latin typeface="標楷體" panose="03000509000000000000" pitchFamily="65" charset="-120"/>
                <a:ea typeface="標楷體" panose="03000509000000000000" pitchFamily="65" charset="-120"/>
                <a:cs typeface="Calibri" panose="020F0502020204030204" pitchFamily="34" charset="0"/>
              </a:rPr>
              <a:t>）</a:t>
            </a:r>
            <a:endParaRPr kumimoji="0" lang="zh-TW" altLang="en-US" sz="1800" b="0" i="0" u="none" strike="noStrike" cap="none" normalizeH="0" baseline="0" dirty="0" smtClean="0">
              <a:ln>
                <a:noFill/>
              </a:ln>
              <a:solidFill>
                <a:schemeClr val="tx1"/>
              </a:solidFill>
              <a:effectLst/>
              <a:latin typeface="Arial" panose="020B0604020202020204" pitchFamily="34" charset="0"/>
            </a:endParaRP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標題 1"/>
          <p:cNvSpPr>
            <a:spLocks noGrp="1"/>
          </p:cNvSpPr>
          <p:nvPr>
            <p:ph type="title"/>
          </p:nvPr>
        </p:nvSpPr>
        <p:spPr>
          <a:xfrm>
            <a:off x="677863" y="391319"/>
            <a:ext cx="8596312" cy="1320800"/>
          </a:xfrm>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教師待遇條例施行細則</a:t>
            </a:r>
          </a:p>
        </p:txBody>
      </p:sp>
      <p:sp>
        <p:nvSpPr>
          <p:cNvPr id="30724" name="內容版面配置區 2"/>
          <p:cNvSpPr txBox="1">
            <a:spLocks/>
          </p:cNvSpPr>
          <p:nvPr/>
        </p:nvSpPr>
        <p:spPr bwMode="auto">
          <a:xfrm>
            <a:off x="731838" y="1250950"/>
            <a:ext cx="9145587" cy="4392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1168400" indent="-1168400" eaLnBrk="0" hangingPunct="0">
              <a:spcBef>
                <a:spcPts val="1000"/>
              </a:spcBef>
              <a:buClr>
                <a:schemeClr val="accent1"/>
              </a:buClr>
              <a:buSzPct val="80000"/>
              <a:buFont typeface="Wingdings 3" pitchFamily="18" charset="2"/>
              <a:buChar char=""/>
              <a:defRPr>
                <a:solidFill>
                  <a:srgbClr val="404040"/>
                </a:solidFill>
                <a:latin typeface="Trebuchet MS" pitchFamily="34" charset="0"/>
              </a:defRPr>
            </a:lvl1pPr>
            <a:lvl2pPr marL="742950" indent="-285750" eaLnBrk="0" hangingPunct="0">
              <a:spcBef>
                <a:spcPts val="1000"/>
              </a:spcBef>
              <a:buClr>
                <a:schemeClr val="accent1"/>
              </a:buClr>
              <a:buSzPct val="80000"/>
              <a:buFont typeface="Wingdings 3" pitchFamily="18" charset="2"/>
              <a:buChar char=""/>
              <a:defRPr sz="1600">
                <a:solidFill>
                  <a:srgbClr val="404040"/>
                </a:solidFill>
                <a:latin typeface="Trebuchet MS" pitchFamily="34" charset="0"/>
              </a:defRPr>
            </a:lvl2pPr>
            <a:lvl3pPr marL="1143000" indent="-228600" eaLnBrk="0" hangingPunct="0">
              <a:spcBef>
                <a:spcPts val="1000"/>
              </a:spcBef>
              <a:buClr>
                <a:schemeClr val="accent1"/>
              </a:buClr>
              <a:buSzPct val="80000"/>
              <a:buFont typeface="Wingdings 3" pitchFamily="18" charset="2"/>
              <a:buChar char=""/>
              <a:defRPr sz="1400">
                <a:solidFill>
                  <a:srgbClr val="404040"/>
                </a:solidFill>
                <a:latin typeface="Trebuchet MS" pitchFamily="34" charset="0"/>
              </a:defRPr>
            </a:lvl3pPr>
            <a:lvl4pPr marL="1600200" indent="-228600" eaLnBrk="0" hangingPunct="0">
              <a:spcBef>
                <a:spcPts val="1000"/>
              </a:spcBef>
              <a:buClr>
                <a:schemeClr val="accent1"/>
              </a:buClr>
              <a:buSzPct val="80000"/>
              <a:buFont typeface="Wingdings 3" pitchFamily="18" charset="2"/>
              <a:buChar char=""/>
              <a:defRPr sz="1200">
                <a:solidFill>
                  <a:srgbClr val="404040"/>
                </a:solidFill>
                <a:latin typeface="Trebuchet MS" pitchFamily="34" charset="0"/>
              </a:defRPr>
            </a:lvl4pPr>
            <a:lvl5pPr marL="2057400" indent="-228600" eaLnBrk="0" hangingPunct="0">
              <a:spcBef>
                <a:spcPts val="1000"/>
              </a:spcBef>
              <a:buClr>
                <a:schemeClr val="accent1"/>
              </a:buClr>
              <a:buSzPct val="80000"/>
              <a:buFont typeface="Wingdings 3" pitchFamily="18" charset="2"/>
              <a:buChar char=""/>
              <a:defRPr sz="1200">
                <a:solidFill>
                  <a:srgbClr val="404040"/>
                </a:solidFill>
                <a:latin typeface="Trebuchet MS" pitchFamily="34" charset="0"/>
              </a:defRPr>
            </a:lvl5pPr>
            <a:lvl6pPr marL="2514600" indent="-228600" defTabSz="457200" eaLnBrk="0" fontAlgn="base" hangingPunct="0">
              <a:spcBef>
                <a:spcPts val="1000"/>
              </a:spcBef>
              <a:spcAft>
                <a:spcPct val="0"/>
              </a:spcAft>
              <a:buClr>
                <a:schemeClr val="accent1"/>
              </a:buClr>
              <a:buSzPct val="80000"/>
              <a:buFont typeface="Wingdings 3" pitchFamily="18" charset="2"/>
              <a:buChar char=""/>
              <a:defRPr sz="1200">
                <a:solidFill>
                  <a:srgbClr val="404040"/>
                </a:solidFill>
                <a:latin typeface="Trebuchet MS" pitchFamily="34" charset="0"/>
              </a:defRPr>
            </a:lvl6pPr>
            <a:lvl7pPr marL="2971800" indent="-228600" defTabSz="457200" eaLnBrk="0" fontAlgn="base" hangingPunct="0">
              <a:spcBef>
                <a:spcPts val="1000"/>
              </a:spcBef>
              <a:spcAft>
                <a:spcPct val="0"/>
              </a:spcAft>
              <a:buClr>
                <a:schemeClr val="accent1"/>
              </a:buClr>
              <a:buSzPct val="80000"/>
              <a:buFont typeface="Wingdings 3" pitchFamily="18" charset="2"/>
              <a:buChar char=""/>
              <a:defRPr sz="1200">
                <a:solidFill>
                  <a:srgbClr val="404040"/>
                </a:solidFill>
                <a:latin typeface="Trebuchet MS" pitchFamily="34" charset="0"/>
              </a:defRPr>
            </a:lvl7pPr>
            <a:lvl8pPr marL="3429000" indent="-228600" defTabSz="457200" eaLnBrk="0" fontAlgn="base" hangingPunct="0">
              <a:spcBef>
                <a:spcPts val="1000"/>
              </a:spcBef>
              <a:spcAft>
                <a:spcPct val="0"/>
              </a:spcAft>
              <a:buClr>
                <a:schemeClr val="accent1"/>
              </a:buClr>
              <a:buSzPct val="80000"/>
              <a:buFont typeface="Wingdings 3" pitchFamily="18" charset="2"/>
              <a:buChar char=""/>
              <a:defRPr sz="1200">
                <a:solidFill>
                  <a:srgbClr val="404040"/>
                </a:solidFill>
                <a:latin typeface="Trebuchet MS" pitchFamily="34" charset="0"/>
              </a:defRPr>
            </a:lvl8pPr>
            <a:lvl9pPr marL="3886200" indent="-228600" defTabSz="457200" eaLnBrk="0" fontAlgn="base" hangingPunct="0">
              <a:spcBef>
                <a:spcPts val="1000"/>
              </a:spcBef>
              <a:spcAft>
                <a:spcPct val="0"/>
              </a:spcAft>
              <a:buClr>
                <a:schemeClr val="accent1"/>
              </a:buClr>
              <a:buSzPct val="80000"/>
              <a:buFont typeface="Wingdings 3" pitchFamily="18" charset="2"/>
              <a:buChar char=""/>
              <a:defRPr sz="1200">
                <a:solidFill>
                  <a:srgbClr val="404040"/>
                </a:solidFill>
                <a:latin typeface="Trebuchet MS" pitchFamily="34" charset="0"/>
              </a:defRPr>
            </a:lvl9pPr>
          </a:lstStyle>
          <a:p>
            <a:pPr algn="just" eaLnBrk="1" hangingPunct="1">
              <a:buFont typeface="Wingdings 3" pitchFamily="18" charset="2"/>
              <a:buNone/>
            </a:pPr>
            <a:r>
              <a:rPr kumimoji="0" lang="en-US" altLang="zh-TW" sz="2400" dirty="0">
                <a:ea typeface="微軟正黑體" pitchFamily="34" charset="-120"/>
              </a:rPr>
              <a:t>-</a:t>
            </a:r>
            <a:r>
              <a:rPr kumimoji="0" lang="zh-TW" altLang="en-US" sz="2400" dirty="0">
                <a:latin typeface="新細明體" panose="02020500000000000000" pitchFamily="18" charset="-120"/>
                <a:ea typeface="新細明體" panose="02020500000000000000" pitchFamily="18" charset="-120"/>
              </a:rPr>
              <a:t>教師敘薪請示單格式</a:t>
            </a:r>
            <a:endParaRPr kumimoji="0" lang="en-US" altLang="zh-TW" sz="2400" dirty="0">
              <a:latin typeface="新細明體" panose="02020500000000000000" pitchFamily="18" charset="-120"/>
              <a:ea typeface="新細明體" panose="02020500000000000000" pitchFamily="18" charset="-120"/>
            </a:endParaRPr>
          </a:p>
          <a:p>
            <a:pPr algn="just" eaLnBrk="1" hangingPunct="1">
              <a:buFont typeface="Wingdings 3" pitchFamily="18" charset="2"/>
              <a:buNone/>
            </a:pPr>
            <a:endParaRPr kumimoji="0" lang="en-US" altLang="zh-TW" sz="2400" dirty="0">
              <a:ea typeface="微軟正黑體" pitchFamily="34" charset="-120"/>
            </a:endParaRPr>
          </a:p>
        </p:txBody>
      </p:sp>
      <p:sp>
        <p:nvSpPr>
          <p:cNvPr id="2" name="投影片編號版面配置區 1"/>
          <p:cNvSpPr>
            <a:spLocks noGrp="1"/>
          </p:cNvSpPr>
          <p:nvPr>
            <p:ph type="sldNum" sz="quarter" idx="12"/>
          </p:nvPr>
        </p:nvSpPr>
        <p:spPr/>
        <p:txBody>
          <a:bodyPr/>
          <a:lstStyle/>
          <a:p>
            <a:pPr>
              <a:defRPr/>
            </a:pPr>
            <a:fld id="{EF610C1D-E50F-4CF6-8FC5-E4CB725B7960}" type="slidenum">
              <a:rPr lang="en-US" smtClean="0"/>
              <a:pPr>
                <a:defRPr/>
              </a:pPr>
              <a:t>36</a:t>
            </a:fld>
            <a:endParaRPr lang="en-US"/>
          </a:p>
        </p:txBody>
      </p:sp>
      <p:sp>
        <p:nvSpPr>
          <p:cNvPr id="3" name="矩形 2"/>
          <p:cNvSpPr/>
          <p:nvPr/>
        </p:nvSpPr>
        <p:spPr>
          <a:xfrm>
            <a:off x="4114800" y="1160583"/>
            <a:ext cx="5433646" cy="5837495"/>
          </a:xfrm>
          <a:prstGeom prst="rect">
            <a:avLst/>
          </a:prstGeom>
        </p:spPr>
        <p:txBody>
          <a:bodyPr wrap="square">
            <a:spAutoFit/>
          </a:bodyPr>
          <a:lstStyle/>
          <a:p>
            <a:pPr marR="356235" algn="ctr">
              <a:lnSpc>
                <a:spcPts val="1600"/>
              </a:lnSpc>
              <a:spcAft>
                <a:spcPts val="0"/>
              </a:spcAft>
            </a:pPr>
            <a:r>
              <a:rPr lang="zh-TW" altLang="zh-TW" sz="1600" kern="100" dirty="0">
                <a:latin typeface="Calibri" panose="020F0502020204030204" pitchFamily="34" charset="0"/>
                <a:ea typeface="標楷體" panose="03000509000000000000" pitchFamily="65" charset="-120"/>
                <a:cs typeface="Times New Roman" panose="02020603050405020304" pitchFamily="18" charset="0"/>
              </a:rPr>
              <a:t>桃園市</a:t>
            </a:r>
            <a:r>
              <a:rPr lang="zh-TW" altLang="zh-TW" sz="16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○○區○○國民小學教師敘薪請示</a:t>
            </a:r>
            <a:r>
              <a:rPr lang="zh-TW" altLang="zh-TW" sz="1600" kern="100" dirty="0" smtClean="0">
                <a:solidFill>
                  <a:srgbClr val="000000"/>
                </a:solidFill>
                <a:latin typeface="Calibri" panose="020F0502020204030204" pitchFamily="34" charset="0"/>
                <a:ea typeface="標楷體" panose="03000509000000000000" pitchFamily="65" charset="-120"/>
                <a:cs typeface="Times New Roman" panose="02020603050405020304" pitchFamily="18" charset="0"/>
              </a:rPr>
              <a:t>單</a:t>
            </a:r>
            <a:endParaRPr lang="en-US" altLang="zh-TW" sz="1600" kern="100" dirty="0" smtClean="0">
              <a:solidFill>
                <a:srgbClr val="000000"/>
              </a:solidFill>
              <a:latin typeface="Calibri" panose="020F0502020204030204" pitchFamily="34" charset="0"/>
              <a:ea typeface="標楷體" panose="03000509000000000000" pitchFamily="65" charset="-120"/>
              <a:cs typeface="Times New Roman" panose="02020603050405020304" pitchFamily="18" charset="0"/>
            </a:endParaRPr>
          </a:p>
          <a:p>
            <a:pPr marR="356235" algn="ctr">
              <a:lnSpc>
                <a:spcPts val="1600"/>
              </a:lnSpc>
              <a:spcAft>
                <a:spcPts val="0"/>
              </a:spcAft>
            </a:pPr>
            <a:endParaRPr lang="zh-TW" altLang="zh-TW" sz="1600" kern="100" dirty="0">
              <a:latin typeface="Calibri" panose="020F0502020204030204" pitchFamily="34" charset="0"/>
              <a:ea typeface="新細明體" panose="02020500000000000000" pitchFamily="18" charset="-120"/>
              <a:cs typeface="Times New Roman" panose="02020603050405020304" pitchFamily="18" charset="0"/>
            </a:endParaRPr>
          </a:p>
          <a:p>
            <a:pPr marR="356235">
              <a:lnSpc>
                <a:spcPts val="1600"/>
              </a:lnSpc>
              <a:spcAft>
                <a:spcPts val="0"/>
              </a:spcAft>
            </a:pPr>
            <a:r>
              <a:rPr lang="zh-TW" altLang="zh-TW" sz="1400" b="1" kern="100" dirty="0" smtClean="0">
                <a:solidFill>
                  <a:srgbClr val="000000"/>
                </a:solidFill>
                <a:latin typeface="Calibri" panose="020F0502020204030204" pitchFamily="34" charset="0"/>
                <a:ea typeface="標楷體" panose="03000509000000000000" pitchFamily="65" charset="-120"/>
                <a:cs typeface="Times New Roman" panose="02020603050405020304" pitchFamily="18" charset="0"/>
              </a:rPr>
              <a:t>受</a:t>
            </a:r>
            <a:r>
              <a:rPr lang="zh-TW" altLang="zh-TW" sz="1400" b="1"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文者：桃園市政府教育局</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發文日期：中華民國</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106</a:t>
            </a: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年</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8</a:t>
            </a: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月</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27</a:t>
            </a: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日</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發文字號：○小人字第</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1060006074</a:t>
            </a: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號</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速別：</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密等及解密條件或保密期限：</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附件</a:t>
            </a:r>
            <a:r>
              <a:rPr lang="zh-TW" altLang="zh-TW" sz="1400" kern="100" dirty="0" smtClean="0">
                <a:solidFill>
                  <a:srgbClr val="000000"/>
                </a:solidFill>
                <a:latin typeface="Calibri" panose="020F0502020204030204" pitchFamily="34" charset="0"/>
                <a:ea typeface="標楷體" panose="03000509000000000000" pitchFamily="65" charset="-120"/>
                <a:cs typeface="Times New Roman" panose="02020603050405020304" pitchFamily="18" charset="0"/>
              </a:rPr>
              <a:t>：</a:t>
            </a:r>
            <a:endParaRPr lang="en-US" altLang="zh-TW" sz="1400" kern="100" dirty="0" smtClean="0">
              <a:solidFill>
                <a:srgbClr val="000000"/>
              </a:solidFill>
              <a:latin typeface="Calibri" panose="020F0502020204030204" pitchFamily="34" charset="0"/>
              <a:ea typeface="標楷體" panose="03000509000000000000" pitchFamily="65" charset="-120"/>
              <a:cs typeface="Times New Roman" panose="02020603050405020304" pitchFamily="18" charset="0"/>
            </a:endParaRPr>
          </a:p>
          <a:p>
            <a:pPr>
              <a:lnSpc>
                <a:spcPts val="1600"/>
              </a:lnSpc>
              <a:spcAft>
                <a:spcPts val="0"/>
              </a:spcAft>
            </a:pPr>
            <a:r>
              <a:rPr lang="zh-TW" altLang="zh-TW" sz="1400" kern="100" dirty="0" smtClean="0">
                <a:solidFill>
                  <a:srgbClr val="000000"/>
                </a:solidFill>
                <a:latin typeface="Calibri" panose="020F0502020204030204" pitchFamily="34" charset="0"/>
                <a:ea typeface="標楷體" panose="03000509000000000000" pitchFamily="65" charset="-120"/>
                <a:cs typeface="Times New Roman" panose="02020603050405020304" pitchFamily="18" charset="0"/>
              </a:rPr>
              <a:t>主旨</a:t>
            </a: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：擬請核定○○○</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1</a:t>
            </a: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員敘薪如下：</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marL="227330">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(H22240****)</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marL="227330">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一、現任職務：桃園市○○區○○國民小學教師</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marL="227330">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二、學歷：美國芝加哥大學</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(University of Chicago)</a:t>
            </a: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碩士畢業</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marL="1261110" indent="-1032510">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三、經歷：桃園市桃園區桃園國民小學教師</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(1031225~      )</a:t>
            </a: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；桃園縣桃園市桃園國民小學教師</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(880801~1031224)</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marL="2259330" indent="-2032000">
              <a:lnSpc>
                <a:spcPts val="1600"/>
              </a:lnSpc>
              <a:spcAft>
                <a:spcPts val="0"/>
              </a:spcAft>
            </a:pP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四、應聘科目及字號：國民小學級任教師</a:t>
            </a:r>
            <a:r>
              <a:rPr lang="en-US"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920623</a:t>
            </a:r>
            <a:r>
              <a:rPr lang="zh-TW" altLang="zh-TW" sz="1400"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小字</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第</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9200530</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號</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marL="227330">
              <a:lnSpc>
                <a:spcPts val="1600"/>
              </a:lnSpc>
              <a:spcAft>
                <a:spcPts val="0"/>
              </a:spcAft>
            </a:pP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五、擬支薪額生效日：○年</a:t>
            </a:r>
            <a:r>
              <a:rPr lang="zh-TW" altLang="zh-TW" sz="1400" kern="100" dirty="0">
                <a:latin typeface="Calibri" panose="020F0502020204030204" pitchFamily="34" charset="0"/>
                <a:ea typeface="新細明體" panose="02020500000000000000" pitchFamily="18" charset="-120"/>
                <a:cs typeface="Times New Roman" panose="02020603050405020304" pitchFamily="18" charset="0"/>
              </a:rPr>
              <a:t>○</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月</a:t>
            </a:r>
            <a:r>
              <a:rPr lang="zh-TW" altLang="zh-TW" sz="1400" kern="100" dirty="0">
                <a:latin typeface="Calibri" panose="020F0502020204030204" pitchFamily="34" charset="0"/>
                <a:ea typeface="新細明體" panose="02020500000000000000" pitchFamily="18" charset="-120"/>
                <a:cs typeface="Times New Roman" panose="02020603050405020304" pitchFamily="18" charset="0"/>
              </a:rPr>
              <a:t>○</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日</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marL="227330">
              <a:lnSpc>
                <a:spcPts val="1600"/>
              </a:lnSpc>
              <a:spcAft>
                <a:spcPts val="0"/>
              </a:spcAft>
            </a:pP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六、曾支薪額：本薪</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330</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薪點，年功薪</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0</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薪點，合計</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19</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級</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330</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薪點。</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marL="227330">
              <a:lnSpc>
                <a:spcPts val="1600"/>
              </a:lnSpc>
              <a:spcAft>
                <a:spcPts val="0"/>
              </a:spcAft>
            </a:pP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七、擬支薪額：本薪</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390</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薪點，年功薪</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0</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薪點，合計</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16</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級</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390</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薪點。</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marL="1649730" indent="-1422400" algn="just">
              <a:lnSpc>
                <a:spcPts val="1600"/>
              </a:lnSpc>
              <a:spcAft>
                <a:spcPts val="0"/>
              </a:spcAft>
            </a:pP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八、其他事項：○師係○年</a:t>
            </a:r>
            <a:r>
              <a:rPr lang="zh-TW" altLang="zh-TW" sz="1400" kern="100" dirty="0">
                <a:latin typeface="Calibri" panose="020F0502020204030204" pitchFamily="34" charset="0"/>
                <a:ea typeface="新細明體" panose="02020500000000000000" pitchFamily="18" charset="-120"/>
                <a:cs typeface="Times New Roman" panose="02020603050405020304" pitchFamily="18" charset="0"/>
              </a:rPr>
              <a:t>○</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月取得美國芝加哥大學</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(University of Chicago)</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社會科學碩士學位，依「教師待遇條例」第</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10</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條第</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1</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項規定，以現敘薪</a:t>
            </a:r>
            <a:r>
              <a:rPr lang="zh-TW" altLang="zh-TW" sz="1400" kern="100" dirty="0">
                <a:solidFill>
                  <a:srgbClr val="FF0000"/>
                </a:solidFill>
                <a:latin typeface="Calibri" panose="020F0502020204030204" pitchFamily="34" charset="0"/>
                <a:ea typeface="標楷體" panose="03000509000000000000" pitchFamily="65" charset="-120"/>
                <a:cs typeface="Times New Roman" panose="02020603050405020304" pitchFamily="18" charset="0"/>
              </a:rPr>
              <a:t>級</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為基準，提敘薪級</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3</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級，於本職最高薪</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525</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薪點內改支如上，</a:t>
            </a:r>
            <a:r>
              <a:rPr lang="zh-TW" altLang="zh-TW" sz="1400" b="1" kern="100" dirty="0">
                <a:solidFill>
                  <a:srgbClr val="FF0000"/>
                </a:solidFill>
                <a:latin typeface="Calibri" panose="020F0502020204030204" pitchFamily="34" charset="0"/>
                <a:ea typeface="標楷體" panose="03000509000000000000" pitchFamily="65" charset="-120"/>
                <a:cs typeface="Times New Roman" panose="02020603050405020304" pitchFamily="18" charset="0"/>
              </a:rPr>
              <a:t>並自其申請日</a:t>
            </a:r>
            <a:r>
              <a:rPr lang="en-US" altLang="zh-TW" sz="1400" b="1" kern="100" dirty="0">
                <a:solidFill>
                  <a:srgbClr val="FF0000"/>
                </a:solidFill>
                <a:latin typeface="Calibri" panose="020F0502020204030204" pitchFamily="34" charset="0"/>
                <a:ea typeface="標楷體" panose="03000509000000000000" pitchFamily="65" charset="-120"/>
                <a:cs typeface="Times New Roman" panose="02020603050405020304" pitchFamily="18" charset="0"/>
              </a:rPr>
              <a:t>(</a:t>
            </a:r>
            <a:r>
              <a:rPr lang="zh-TW" altLang="zh-TW" sz="1400" b="1" kern="100" dirty="0">
                <a:solidFill>
                  <a:srgbClr val="FF0000"/>
                </a:solidFill>
                <a:latin typeface="Calibri" panose="020F0502020204030204" pitchFamily="34" charset="0"/>
                <a:ea typeface="標楷體" panose="03000509000000000000" pitchFamily="65" charset="-120"/>
                <a:cs typeface="Times New Roman" panose="02020603050405020304" pitchFamily="18" charset="0"/>
              </a:rPr>
              <a:t>○年○月○日</a:t>
            </a:r>
            <a:r>
              <a:rPr lang="en-US" altLang="zh-TW" sz="1400" b="1" kern="100" dirty="0">
                <a:solidFill>
                  <a:srgbClr val="FF0000"/>
                </a:solidFill>
                <a:latin typeface="Calibri" panose="020F0502020204030204" pitchFamily="34" charset="0"/>
                <a:ea typeface="標楷體" panose="03000509000000000000" pitchFamily="65" charset="-120"/>
                <a:cs typeface="Times New Roman" panose="02020603050405020304" pitchFamily="18" charset="0"/>
              </a:rPr>
              <a:t>)</a:t>
            </a:r>
            <a:r>
              <a:rPr lang="zh-TW" altLang="zh-TW" sz="1400" b="1" kern="100" dirty="0">
                <a:solidFill>
                  <a:srgbClr val="FF0000"/>
                </a:solidFill>
                <a:latin typeface="Calibri" panose="020F0502020204030204" pitchFamily="34" charset="0"/>
                <a:ea typeface="標楷體" panose="03000509000000000000" pitchFamily="65" charset="-120"/>
                <a:cs typeface="Times New Roman" panose="02020603050405020304" pitchFamily="18" charset="0"/>
              </a:rPr>
              <a:t>生效</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a:lnSpc>
                <a:spcPts val="1600"/>
              </a:lnSpc>
              <a:spcAft>
                <a:spcPts val="0"/>
              </a:spcAft>
            </a:pPr>
            <a:r>
              <a:rPr lang="zh-TW" altLang="zh-TW" sz="1400" b="1" kern="100" dirty="0" smtClean="0">
                <a:latin typeface="Calibri" panose="020F0502020204030204" pitchFamily="34" charset="0"/>
                <a:ea typeface="標楷體" panose="03000509000000000000" pitchFamily="65" charset="-120"/>
                <a:cs typeface="Times New Roman" panose="02020603050405020304" pitchFamily="18" charset="0"/>
              </a:rPr>
              <a:t>正本</a:t>
            </a:r>
            <a:r>
              <a:rPr lang="zh-TW" altLang="zh-TW" sz="1400" b="1" kern="100" dirty="0">
                <a:latin typeface="Calibri" panose="020F0502020204030204" pitchFamily="34" charset="0"/>
                <a:ea typeface="標楷體" panose="03000509000000000000" pitchFamily="65" charset="-120"/>
                <a:cs typeface="Times New Roman" panose="02020603050405020304" pitchFamily="18" charset="0"/>
              </a:rPr>
              <a:t>：</a:t>
            </a:r>
            <a:r>
              <a:rPr lang="zh-TW" altLang="zh-TW" sz="1400" b="1" kern="100" dirty="0">
                <a:solidFill>
                  <a:srgbClr val="000000"/>
                </a:solidFill>
                <a:latin typeface="Calibri" panose="020F0502020204030204" pitchFamily="34" charset="0"/>
                <a:ea typeface="標楷體" panose="03000509000000000000" pitchFamily="65" charset="-120"/>
                <a:cs typeface="Times New Roman" panose="02020603050405020304" pitchFamily="18" charset="0"/>
              </a:rPr>
              <a:t>桃園市政府教育局</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a:lnSpc>
                <a:spcPts val="1600"/>
              </a:lnSpc>
              <a:spcAft>
                <a:spcPts val="0"/>
              </a:spcAft>
            </a:pPr>
            <a:r>
              <a:rPr lang="zh-TW" altLang="zh-TW" sz="1400" b="1" kern="100" dirty="0">
                <a:latin typeface="Calibri" panose="020F0502020204030204" pitchFamily="34" charset="0"/>
                <a:ea typeface="標楷體" panose="03000509000000000000" pitchFamily="65" charset="-120"/>
                <a:cs typeface="Times New Roman" panose="02020603050405020304" pitchFamily="18" charset="0"/>
              </a:rPr>
              <a:t>副本：本校人事室</a:t>
            </a:r>
            <a:endParaRPr lang="zh-TW" altLang="zh-TW" sz="1400" kern="100" dirty="0">
              <a:latin typeface="Calibri" panose="020F0502020204030204" pitchFamily="34" charset="0"/>
              <a:ea typeface="新細明體" panose="02020500000000000000" pitchFamily="18" charset="-120"/>
              <a:cs typeface="Times New Roman" panose="02020603050405020304" pitchFamily="18" charset="0"/>
            </a:endParaRPr>
          </a:p>
          <a:p>
            <a:pPr>
              <a:lnSpc>
                <a:spcPts val="1600"/>
              </a:lnSpc>
              <a:spcAft>
                <a:spcPts val="0"/>
              </a:spcAft>
            </a:pP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校長</a:t>
            </a:r>
            <a:r>
              <a:rPr lang="en-US" altLang="zh-TW" sz="1400" kern="100" dirty="0">
                <a:latin typeface="Calibri" panose="020F0502020204030204" pitchFamily="34" charset="0"/>
                <a:ea typeface="標楷體" panose="03000509000000000000" pitchFamily="65" charset="-120"/>
                <a:cs typeface="Times New Roman" panose="02020603050405020304" pitchFamily="18" charset="0"/>
              </a:rPr>
              <a:t>  </a:t>
            </a:r>
            <a:r>
              <a:rPr lang="zh-TW" altLang="zh-TW" sz="1400" kern="100" dirty="0">
                <a:latin typeface="Calibri" panose="020F0502020204030204" pitchFamily="34" charset="0"/>
                <a:ea typeface="標楷體" panose="03000509000000000000" pitchFamily="65" charset="-120"/>
                <a:cs typeface="Times New Roman" panose="02020603050405020304" pitchFamily="18" charset="0"/>
              </a:rPr>
              <a:t>○○○</a:t>
            </a:r>
            <a:r>
              <a:rPr lang="zh-TW" altLang="zh-TW" sz="1400" b="1" kern="100" dirty="0">
                <a:latin typeface="Calibri" panose="020F0502020204030204" pitchFamily="34" charset="0"/>
                <a:ea typeface="標楷體" panose="03000509000000000000" pitchFamily="65" charset="-120"/>
                <a:cs typeface="Times New Roman" panose="02020603050405020304" pitchFamily="18" charset="0"/>
              </a:rPr>
              <a:t>（小官章）</a:t>
            </a:r>
            <a:endParaRPr lang="zh-TW" altLang="zh-TW" sz="1400" kern="100" dirty="0">
              <a:effectLst/>
              <a:latin typeface="Calibri" panose="020F0502020204030204" pitchFamily="34" charset="0"/>
              <a:ea typeface="新細明體" panose="02020500000000000000" pitchFamily="18" charset="-120"/>
              <a:cs typeface="Times New Roman" panose="02020603050405020304" pitchFamily="18" charset="0"/>
            </a:endParaRP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標題 1"/>
          <p:cNvSpPr>
            <a:spLocks noGrp="1"/>
          </p:cNvSpPr>
          <p:nvPr>
            <p:ph type="title"/>
          </p:nvPr>
        </p:nvSpPr>
        <p:spPr/>
        <p:txBody>
          <a:bodyPr/>
          <a:lstStyle/>
          <a:p>
            <a:pPr eaLnBrk="1" hangingPunct="1"/>
            <a:r>
              <a:rPr lang="zh-TW" altLang="en-US" b="1" dirty="0" smtClean="0"/>
              <a:t>教師待遇條例施行細則</a:t>
            </a:r>
          </a:p>
        </p:txBody>
      </p:sp>
      <p:sp>
        <p:nvSpPr>
          <p:cNvPr id="3" name="內容版面配置區 2"/>
          <p:cNvSpPr>
            <a:spLocks noGrp="1"/>
          </p:cNvSpPr>
          <p:nvPr>
            <p:ph idx="1"/>
          </p:nvPr>
        </p:nvSpPr>
        <p:spPr>
          <a:xfrm>
            <a:off x="677863" y="1785938"/>
            <a:ext cx="9145587" cy="4391025"/>
          </a:xfrm>
        </p:spPr>
        <p:txBody>
          <a:bodyPr rtlCol="0">
            <a:normAutofit/>
          </a:bodyPr>
          <a:lstStyle/>
          <a:p>
            <a:pPr marL="1168400" indent="-1168400" algn="just" eaLnBrk="1" fontAlgn="auto" hangingPunct="1">
              <a:spcAft>
                <a:spcPts val="0"/>
              </a:spcAft>
              <a:buFont typeface="Wingdings 3" charset="2"/>
              <a:buNone/>
              <a:defRPr/>
            </a:pPr>
            <a:r>
              <a:rPr lang="zh-TW" altLang="en-US" sz="2400" dirty="0">
                <a:solidFill>
                  <a:schemeClr val="tx1">
                    <a:lumMod val="75000"/>
                    <a:lumOff val="25000"/>
                  </a:schemeClr>
                </a:solidFill>
              </a:rPr>
              <a:t>第 </a:t>
            </a:r>
            <a:r>
              <a:rPr lang="en-US" altLang="zh-TW" sz="2400" dirty="0">
                <a:solidFill>
                  <a:schemeClr val="tx1">
                    <a:lumMod val="75000"/>
                    <a:lumOff val="25000"/>
                  </a:schemeClr>
                </a:solidFill>
              </a:rPr>
              <a:t>3</a:t>
            </a:r>
            <a:r>
              <a:rPr lang="zh-TW" altLang="en-US" sz="2400" dirty="0">
                <a:solidFill>
                  <a:schemeClr val="tx1">
                    <a:lumMod val="75000"/>
                    <a:lumOff val="25000"/>
                  </a:schemeClr>
                </a:solidFill>
              </a:rPr>
              <a:t> 條 </a:t>
            </a:r>
            <a:endParaRPr lang="en-US" altLang="zh-TW" sz="2400" dirty="0">
              <a:solidFill>
                <a:schemeClr val="tx1">
                  <a:lumMod val="75000"/>
                  <a:lumOff val="25000"/>
                </a:schemeClr>
              </a:solidFill>
            </a:endParaRPr>
          </a:p>
          <a:p>
            <a:pPr marL="1439863" indent="-1439863" algn="just" eaLnBrk="1" fontAlgn="auto" hangingPunct="1">
              <a:spcAft>
                <a:spcPts val="0"/>
              </a:spcAft>
              <a:buFont typeface="Wingdings 3" charset="2"/>
              <a:buNone/>
              <a:defRPr/>
            </a:pPr>
            <a:r>
              <a:rPr lang="zh-TW" altLang="en-US" sz="2400" dirty="0" smtClean="0">
                <a:solidFill>
                  <a:schemeClr val="tx1">
                    <a:lumMod val="75000"/>
                    <a:lumOff val="25000"/>
                  </a:schemeClr>
                </a:solidFill>
              </a:rPr>
              <a:t>（第</a:t>
            </a:r>
            <a:r>
              <a:rPr lang="en-US" altLang="zh-TW" sz="2400" dirty="0" smtClean="0">
                <a:solidFill>
                  <a:schemeClr val="tx1">
                    <a:lumMod val="75000"/>
                    <a:lumOff val="25000"/>
                  </a:schemeClr>
                </a:solidFill>
              </a:rPr>
              <a:t>3</a:t>
            </a:r>
            <a:r>
              <a:rPr lang="zh-TW" altLang="en-US" sz="2400" dirty="0">
                <a:solidFill>
                  <a:schemeClr val="tx1">
                    <a:lumMod val="75000"/>
                    <a:lumOff val="25000"/>
                  </a:schemeClr>
                </a:solidFill>
              </a:rPr>
              <a:t>項）教師未於第一項規定期限或報准延長期限內檢齊學經歷證件送請學校</a:t>
            </a:r>
            <a:r>
              <a:rPr lang="zh-TW" altLang="en-US" sz="2400" dirty="0" smtClean="0">
                <a:solidFill>
                  <a:schemeClr val="tx1">
                    <a:lumMod val="75000"/>
                    <a:lumOff val="25000"/>
                  </a:schemeClr>
                </a:solidFill>
              </a:rPr>
              <a:t>辦理 敘</a:t>
            </a:r>
            <a:r>
              <a:rPr lang="zh-TW" altLang="en-US" sz="2400" dirty="0">
                <a:solidFill>
                  <a:schemeClr val="tx1">
                    <a:lumMod val="75000"/>
                    <a:lumOff val="25000"/>
                  </a:schemeClr>
                </a:solidFill>
              </a:rPr>
              <a:t>定薪級者，主管機關或學校應依前項規定程序，按聘任時所檢具學</a:t>
            </a:r>
            <a:r>
              <a:rPr lang="zh-TW" altLang="en-US" sz="2400" dirty="0" smtClean="0">
                <a:solidFill>
                  <a:schemeClr val="tx1">
                    <a:lumMod val="75000"/>
                    <a:lumOff val="25000"/>
                  </a:schemeClr>
                </a:solidFill>
              </a:rPr>
              <a:t>經歷證件</a:t>
            </a:r>
            <a:r>
              <a:rPr lang="zh-TW" altLang="en-US" sz="2400" dirty="0">
                <a:solidFill>
                  <a:schemeClr val="tx1">
                    <a:lumMod val="75000"/>
                    <a:lumOff val="25000"/>
                  </a:schemeClr>
                </a:solidFill>
              </a:rPr>
              <a:t>及教師證書敘定薪級。</a:t>
            </a:r>
          </a:p>
          <a:p>
            <a:pPr marL="1439863" indent="-1439863" algn="just" eaLnBrk="1" fontAlgn="auto" hangingPunct="1">
              <a:spcAft>
                <a:spcPts val="0"/>
              </a:spcAft>
              <a:buFont typeface="Wingdings 3" charset="2"/>
              <a:buNone/>
              <a:defRPr/>
            </a:pPr>
            <a:r>
              <a:rPr lang="zh-TW" altLang="en-US" sz="2400" dirty="0">
                <a:solidFill>
                  <a:schemeClr val="tx1">
                    <a:lumMod val="75000"/>
                    <a:lumOff val="25000"/>
                  </a:schemeClr>
                </a:solidFill>
              </a:rPr>
              <a:t>（</a:t>
            </a:r>
            <a:r>
              <a:rPr lang="zh-TW" altLang="en-US" sz="2400" dirty="0" smtClean="0">
                <a:solidFill>
                  <a:schemeClr val="tx1">
                    <a:lumMod val="75000"/>
                    <a:lumOff val="25000"/>
                  </a:schemeClr>
                </a:solidFill>
              </a:rPr>
              <a:t>第</a:t>
            </a:r>
            <a:r>
              <a:rPr lang="en-US" altLang="zh-TW" sz="2400" dirty="0" smtClean="0">
                <a:solidFill>
                  <a:schemeClr val="tx1">
                    <a:lumMod val="75000"/>
                    <a:lumOff val="25000"/>
                  </a:schemeClr>
                </a:solidFill>
              </a:rPr>
              <a:t>4</a:t>
            </a:r>
            <a:r>
              <a:rPr lang="zh-TW" altLang="en-US" sz="2400" dirty="0" smtClean="0">
                <a:solidFill>
                  <a:schemeClr val="tx1">
                    <a:lumMod val="75000"/>
                    <a:lumOff val="25000"/>
                  </a:schemeClr>
                </a:solidFill>
              </a:rPr>
              <a:t>項</a:t>
            </a:r>
            <a:r>
              <a:rPr lang="zh-TW" altLang="en-US" sz="2400" dirty="0">
                <a:solidFill>
                  <a:schemeClr val="tx1">
                    <a:lumMod val="75000"/>
                    <a:lumOff val="25000"/>
                  </a:schemeClr>
                </a:solidFill>
              </a:rPr>
              <a:t>）</a:t>
            </a:r>
            <a:r>
              <a:rPr lang="zh-TW" altLang="en-US" sz="2400" dirty="0" smtClean="0">
                <a:solidFill>
                  <a:schemeClr val="tx1">
                    <a:lumMod val="75000"/>
                    <a:lumOff val="25000"/>
                  </a:schemeClr>
                </a:solidFill>
              </a:rPr>
              <a:t>前二</a:t>
            </a:r>
            <a:r>
              <a:rPr lang="zh-TW" altLang="en-US" sz="2400" dirty="0">
                <a:solidFill>
                  <a:schemeClr val="tx1">
                    <a:lumMod val="75000"/>
                    <a:lumOff val="25000"/>
                  </a:schemeClr>
                </a:solidFill>
              </a:rPr>
              <a:t>項敘定薪級，自教師到職之日起生效</a:t>
            </a:r>
            <a:r>
              <a:rPr lang="zh-TW" altLang="en-US" sz="2400" dirty="0" smtClean="0">
                <a:solidFill>
                  <a:schemeClr val="tx1">
                    <a:lumMod val="75000"/>
                    <a:lumOff val="25000"/>
                  </a:schemeClr>
                </a:solidFill>
              </a:rPr>
              <a:t>。</a:t>
            </a:r>
            <a:endParaRPr lang="en-US" altLang="zh-TW" sz="2400" dirty="0" smtClean="0">
              <a:solidFill>
                <a:schemeClr val="tx1">
                  <a:lumMod val="75000"/>
                  <a:lumOff val="25000"/>
                </a:schemeClr>
              </a:solidFill>
            </a:endParaRPr>
          </a:p>
        </p:txBody>
      </p:sp>
      <p:sp>
        <p:nvSpPr>
          <p:cNvPr id="2" name="投影片編號版面配置區 1"/>
          <p:cNvSpPr>
            <a:spLocks noGrp="1"/>
          </p:cNvSpPr>
          <p:nvPr>
            <p:ph type="sldNum" sz="quarter" idx="12"/>
          </p:nvPr>
        </p:nvSpPr>
        <p:spPr/>
        <p:txBody>
          <a:bodyPr/>
          <a:lstStyle/>
          <a:p>
            <a:pPr>
              <a:defRPr/>
            </a:pPr>
            <a:fld id="{C5C27116-7489-4B29-B99D-F8B37669BD39}" type="slidenum">
              <a:rPr lang="en-US" smtClean="0"/>
              <a:pPr>
                <a:defRPr/>
              </a:pPr>
              <a:t>37</a:t>
            </a:fld>
            <a:endParaRPr lang="en-US"/>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教師待遇條例施行細則</a:t>
            </a:r>
          </a:p>
        </p:txBody>
      </p:sp>
      <p:sp>
        <p:nvSpPr>
          <p:cNvPr id="3" name="內容版面配置區 2"/>
          <p:cNvSpPr>
            <a:spLocks noGrp="1"/>
          </p:cNvSpPr>
          <p:nvPr>
            <p:ph idx="1"/>
          </p:nvPr>
        </p:nvSpPr>
        <p:spPr>
          <a:xfrm>
            <a:off x="677863" y="1395413"/>
            <a:ext cx="9145587" cy="4392612"/>
          </a:xfrm>
        </p:spPr>
        <p:txBody>
          <a:bodyPr rtlCol="0">
            <a:noAutofit/>
          </a:bodyPr>
          <a:lstStyle/>
          <a:p>
            <a:pPr marL="1168400" indent="-1168400" algn="just" eaLnBrk="1" fontAlgn="auto" hangingPunct="1">
              <a:spcAft>
                <a:spcPts val="0"/>
              </a:spcAft>
              <a:buFont typeface="Wingdings 3" charset="2"/>
              <a:buNone/>
              <a:defRPr/>
            </a:pP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第 </a:t>
            </a:r>
            <a:r>
              <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rPr>
              <a:t>4</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 </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條 </a:t>
            </a:r>
            <a:endParaRPr lang="en-US" altLang="zh-TW" sz="2200" dirty="0">
              <a:solidFill>
                <a:schemeClr val="tx1">
                  <a:lumMod val="75000"/>
                  <a:lumOff val="25000"/>
                </a:schemeClr>
              </a:solidFill>
              <a:latin typeface="新細明體" panose="02020500000000000000" pitchFamily="18" charset="-120"/>
              <a:ea typeface="新細明體" panose="02020500000000000000" pitchFamily="18" charset="-120"/>
            </a:endParaRPr>
          </a:p>
          <a:p>
            <a:pPr marL="1439863" indent="-1439863" algn="just" eaLnBrk="1" fontAlgn="auto" hangingPunct="1">
              <a:spcAft>
                <a:spcPts val="0"/>
              </a:spcAft>
              <a:buFont typeface="Wingdings 3" charset="2"/>
              <a:buNone/>
              <a:defRPr/>
            </a:pP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rPr>
              <a:t>1</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項</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）教師之薪給應按主管機關或學校敘定之薪級支給；未敘定前，學校應依</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本條例</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第八條、第十一條第二項及第三項規定起敘薪級或第十一條第一項</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規定</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原敘薪級暫支，並以書面通知教師。</a:t>
            </a:r>
          </a:p>
          <a:p>
            <a:pPr marL="1439863" indent="-1439863" algn="just" eaLnBrk="1" fontAlgn="auto" hangingPunct="1">
              <a:spcAft>
                <a:spcPts val="0"/>
              </a:spcAft>
              <a:buFont typeface="Wingdings 3" charset="2"/>
              <a:buNone/>
              <a:defRPr/>
            </a:pP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rPr>
              <a:t>2</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項</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敘</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定之薪級高於暫支之薪級者，自到職日起按敘定之薪級補發其薪給</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差額</a:t>
            </a:r>
            <a:endPar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endParaRPr>
          </a:p>
          <a:p>
            <a:pPr marL="1439863" indent="-1439863" algn="just" eaLnBrk="1" fontAlgn="auto" hangingPunct="1">
              <a:spcAft>
                <a:spcPts val="0"/>
              </a:spcAft>
              <a:buFont typeface="Wingdings 3" charset="2"/>
              <a:buNone/>
              <a:defRPr/>
            </a:pP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rPr>
              <a:t>3</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項</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敘</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定之薪級低於暫支之薪級者，於前條規定期限或報准延長期限內送核</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者，自</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到職日起至薪級敘定前一日止核發之薪給差額，免予追繳；逾限送</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核而</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可歸責於當事人者，學校應按逾限日數計算暫支溢數以書面處分命其</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限期</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返還。</a:t>
            </a:r>
          </a:p>
        </p:txBody>
      </p:sp>
      <p:sp>
        <p:nvSpPr>
          <p:cNvPr id="2" name="投影片編號版面配置區 1"/>
          <p:cNvSpPr>
            <a:spLocks noGrp="1"/>
          </p:cNvSpPr>
          <p:nvPr>
            <p:ph type="sldNum" sz="quarter" idx="12"/>
          </p:nvPr>
        </p:nvSpPr>
        <p:spPr/>
        <p:txBody>
          <a:bodyPr/>
          <a:lstStyle/>
          <a:p>
            <a:pPr>
              <a:defRPr/>
            </a:pPr>
            <a:fld id="{D2B88517-FDC1-436A-9346-BCC3E49F39AA}" type="slidenum">
              <a:rPr lang="en-US" smtClean="0"/>
              <a:pPr>
                <a:defRPr/>
              </a:pPr>
              <a:t>38</a:t>
            </a:fld>
            <a:endParaRPr lang="en-US"/>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教師待遇條例施行細則</a:t>
            </a:r>
          </a:p>
        </p:txBody>
      </p:sp>
      <p:sp>
        <p:nvSpPr>
          <p:cNvPr id="3" name="內容版面配置區 2"/>
          <p:cNvSpPr>
            <a:spLocks noGrp="1"/>
          </p:cNvSpPr>
          <p:nvPr>
            <p:ph idx="1"/>
          </p:nvPr>
        </p:nvSpPr>
        <p:spPr>
          <a:xfrm>
            <a:off x="677863" y="1395413"/>
            <a:ext cx="9145587" cy="4797425"/>
          </a:xfrm>
        </p:spPr>
        <p:txBody>
          <a:bodyPr rtlCol="0">
            <a:noAutofit/>
          </a:bodyPr>
          <a:lstStyle/>
          <a:p>
            <a:pPr marL="1168400" indent="-1168400" algn="just" eaLnBrk="1" fontAlgn="auto" hangingPunct="1">
              <a:spcAft>
                <a:spcPts val="0"/>
              </a:spcAft>
              <a:buFont typeface="Wingdings 3" charset="2"/>
              <a:buNone/>
              <a:defRPr/>
            </a:pP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第 </a:t>
            </a:r>
            <a:r>
              <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rPr>
              <a:t>5</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 條</a:t>
            </a:r>
            <a:endPar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1258888" indent="-1258888" algn="just" eaLnBrk="1" fontAlgn="auto" hangingPunct="1">
              <a:spcAft>
                <a:spcPts val="0"/>
              </a:spcAft>
              <a:buFont typeface="Wingdings 3" charset="2"/>
              <a:buNone/>
              <a:defRPr/>
            </a:pP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rPr>
              <a:t>1</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項</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教師</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薪級經敘定後，如有不服，得於接到敘薪通知書之次日起三十日內</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敘明</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事實及理由，並檢附有關證件，送請學校依第三條第二項規定程序於</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三十日</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內重行敘定，或依教師法提起救濟；如有顯然錯誤，或有發生新</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事實、</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發現新證據等行政程序再開事由，得依行政程序法相關規定辦理。。</a:t>
            </a:r>
          </a:p>
          <a:p>
            <a:pPr marL="1349375" indent="-1349375" algn="just" eaLnBrk="1" fontAlgn="auto" hangingPunct="1">
              <a:spcAft>
                <a:spcPts val="0"/>
              </a:spcAft>
              <a:buFont typeface="Wingdings 3" charset="2"/>
              <a:buNone/>
              <a:defRPr/>
            </a:pP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rPr>
              <a:t>2</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項</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依</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前項申請重行敘定者，其事實或理由如有須查證者，教師得報准延長</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其期限</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，以本學期終了前為限。但教師接到敘薪通知書至本學期終了之</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期間未</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達三十日或已逾本學期者，均以三十日為限</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a:t>
            </a:r>
            <a:endPar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1349375" indent="-1349375" algn="just" eaLnBrk="1" fontAlgn="auto" hangingPunct="1">
              <a:spcAft>
                <a:spcPts val="0"/>
              </a:spcAft>
              <a:buFont typeface="Wingdings 3" charset="2"/>
              <a:buNone/>
              <a:defRPr/>
            </a:pP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（第</a:t>
            </a:r>
            <a:r>
              <a:rPr lang="en-US" altLang="zh-TW" sz="2200" dirty="0" smtClean="0">
                <a:solidFill>
                  <a:schemeClr val="tx1">
                    <a:lumMod val="75000"/>
                    <a:lumOff val="25000"/>
                  </a:schemeClr>
                </a:solidFill>
                <a:latin typeface="新細明體" panose="02020500000000000000" pitchFamily="18" charset="-120"/>
                <a:ea typeface="新細明體" panose="02020500000000000000" pitchFamily="18" charset="-120"/>
              </a:rPr>
              <a:t>3</a:t>
            </a:r>
            <a:r>
              <a:rPr lang="zh-TW" altLang="en-US" sz="2200" dirty="0" smtClean="0">
                <a:solidFill>
                  <a:schemeClr val="tx1">
                    <a:lumMod val="75000"/>
                    <a:lumOff val="25000"/>
                  </a:schemeClr>
                </a:solidFill>
                <a:latin typeface="新細明體" panose="02020500000000000000" pitchFamily="18" charset="-120"/>
                <a:ea typeface="新細明體" panose="02020500000000000000" pitchFamily="18" charset="-120"/>
              </a:rPr>
              <a:t>項）第一</a:t>
            </a:r>
            <a:r>
              <a:rPr lang="zh-TW" altLang="en-US" sz="2200" dirty="0">
                <a:solidFill>
                  <a:schemeClr val="tx1">
                    <a:lumMod val="75000"/>
                    <a:lumOff val="25000"/>
                  </a:schemeClr>
                </a:solidFill>
                <a:latin typeface="新細明體" panose="02020500000000000000" pitchFamily="18" charset="-120"/>
                <a:ea typeface="新細明體" panose="02020500000000000000" pitchFamily="18" charset="-120"/>
              </a:rPr>
              <a:t>項重行敘定，於規定期限內提出申請者，經敘定後自到職之日起生效 ；逾期提出申請者，經敘定後自教師申請之日起生效。 </a:t>
            </a:r>
          </a:p>
        </p:txBody>
      </p:sp>
      <p:sp>
        <p:nvSpPr>
          <p:cNvPr id="2" name="投影片編號版面配置區 1"/>
          <p:cNvSpPr>
            <a:spLocks noGrp="1"/>
          </p:cNvSpPr>
          <p:nvPr>
            <p:ph type="sldNum" sz="quarter" idx="12"/>
          </p:nvPr>
        </p:nvSpPr>
        <p:spPr/>
        <p:txBody>
          <a:bodyPr/>
          <a:lstStyle/>
          <a:p>
            <a:pPr>
              <a:defRPr/>
            </a:pPr>
            <a:fld id="{26933B1F-1682-4669-B154-FB168037C0F4}" type="slidenum">
              <a:rPr lang="en-US" smtClean="0"/>
              <a:pPr>
                <a:defRPr/>
              </a:pPr>
              <a:t>39</a:t>
            </a:fld>
            <a:endParaRPr lang="en-US"/>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標題 1"/>
          <p:cNvSpPr>
            <a:spLocks noGrp="1"/>
          </p:cNvSpPr>
          <p:nvPr>
            <p:ph type="title"/>
          </p:nvPr>
        </p:nvSpPr>
        <p:spPr>
          <a:xfrm>
            <a:off x="677863" y="609600"/>
            <a:ext cx="8596312" cy="718038"/>
          </a:xfrm>
        </p:spPr>
        <p:txBody>
          <a:bodyPr/>
          <a:lstStyle/>
          <a:p>
            <a:pPr eaLnBrk="1" hangingPunct="1"/>
            <a:r>
              <a:rPr lang="zh-TW" altLang="en-US" b="1" dirty="0" smtClean="0">
                <a:latin typeface="新細明體" panose="02020500000000000000" pitchFamily="18" charset="-120"/>
                <a:ea typeface="新細明體" panose="02020500000000000000" pitchFamily="18" charset="-120"/>
              </a:rPr>
              <a:t>中小學教師敘薪法令依據</a:t>
            </a:r>
          </a:p>
        </p:txBody>
      </p:sp>
      <p:sp>
        <p:nvSpPr>
          <p:cNvPr id="3" name="內容版面配置區 2"/>
          <p:cNvSpPr>
            <a:spLocks noGrp="1"/>
          </p:cNvSpPr>
          <p:nvPr>
            <p:ph idx="1"/>
          </p:nvPr>
        </p:nvSpPr>
        <p:spPr>
          <a:xfrm>
            <a:off x="576262" y="2154238"/>
            <a:ext cx="3614738" cy="3198812"/>
          </a:xfrm>
          <a:solidFill>
            <a:srgbClr val="CCECFF"/>
          </a:solidFill>
          <a:ln>
            <a:solidFill>
              <a:schemeClr val="tx1"/>
            </a:solidFill>
          </a:ln>
          <a:effectLst>
            <a:outerShdw blurRad="50800" dist="38100" dir="2700000" algn="tl" rotWithShape="0">
              <a:prstClr val="black">
                <a:alpha val="40000"/>
              </a:prstClr>
            </a:outerShdw>
          </a:effectLst>
        </p:spPr>
        <p:style>
          <a:lnRef idx="1">
            <a:schemeClr val="accent3"/>
          </a:lnRef>
          <a:fillRef idx="2">
            <a:schemeClr val="accent3"/>
          </a:fillRef>
          <a:effectRef idx="1">
            <a:schemeClr val="accent3"/>
          </a:effectRef>
          <a:fontRef idx="minor">
            <a:schemeClr val="dk1"/>
          </a:fontRef>
        </p:style>
        <p:txBody>
          <a:bodyPr rtlCol="0">
            <a:normAutofit/>
          </a:bodyPr>
          <a:lstStyle/>
          <a:p>
            <a:pPr eaLnBrk="1" fontAlgn="auto" hangingPunct="1">
              <a:spcAft>
                <a:spcPts val="0"/>
              </a:spcAft>
              <a:buFont typeface="Wingdings 3" charset="2"/>
              <a:buChar char=""/>
              <a:defRPr/>
            </a:pPr>
            <a:r>
              <a:rPr lang="zh-TW" altLang="en-US" sz="2600" dirty="0" smtClean="0">
                <a:latin typeface="新細明體" panose="02020500000000000000" pitchFamily="18" charset="-120"/>
                <a:ea typeface="新細明體" panose="02020500000000000000" pitchFamily="18" charset="-120"/>
              </a:rPr>
              <a:t>公立學校教職員敘薪辦法（</a:t>
            </a:r>
            <a:r>
              <a:rPr lang="zh-TW" altLang="en-US" sz="2600" b="1" dirty="0">
                <a:effectLst>
                  <a:outerShdw blurRad="38100" dist="38100" dir="2700000" algn="tl">
                    <a:srgbClr val="000000">
                      <a:alpha val="43137"/>
                    </a:srgbClr>
                  </a:outerShdw>
                </a:effectLst>
                <a:uFill>
                  <a:solidFill>
                    <a:srgbClr val="C00000"/>
                  </a:solidFill>
                </a:uFill>
                <a:latin typeface="新細明體" panose="02020500000000000000" pitchFamily="18" charset="-120"/>
                <a:ea typeface="新細明體" panose="02020500000000000000" pitchFamily="18" charset="-120"/>
                <a:hlinkClick r:id="rId2" action="ppaction://hlinkfile"/>
              </a:rPr>
              <a:t>釋字第</a:t>
            </a:r>
            <a:r>
              <a:rPr lang="en-US" altLang="zh-TW" sz="2600" b="1" dirty="0">
                <a:effectLst>
                  <a:outerShdw blurRad="38100" dist="38100" dir="2700000" algn="tl">
                    <a:srgbClr val="000000">
                      <a:alpha val="43137"/>
                    </a:srgbClr>
                  </a:outerShdw>
                </a:effectLst>
                <a:uFill>
                  <a:solidFill>
                    <a:srgbClr val="C00000"/>
                  </a:solidFill>
                </a:uFill>
                <a:latin typeface="新細明體" panose="02020500000000000000" pitchFamily="18" charset="-120"/>
                <a:ea typeface="新細明體" panose="02020500000000000000" pitchFamily="18" charset="-120"/>
                <a:hlinkClick r:id="rId2" action="ppaction://hlinkfile"/>
              </a:rPr>
              <a:t>707</a:t>
            </a:r>
            <a:r>
              <a:rPr lang="zh-TW" altLang="en-US" sz="2600" b="1" dirty="0" smtClean="0">
                <a:effectLst>
                  <a:outerShdw blurRad="38100" dist="38100" dir="2700000" algn="tl">
                    <a:srgbClr val="000000">
                      <a:alpha val="43137"/>
                    </a:srgbClr>
                  </a:outerShdw>
                </a:effectLst>
                <a:uFill>
                  <a:solidFill>
                    <a:srgbClr val="C00000"/>
                  </a:solidFill>
                </a:uFill>
                <a:latin typeface="新細明體" panose="02020500000000000000" pitchFamily="18" charset="-120"/>
                <a:ea typeface="新細明體" panose="02020500000000000000" pitchFamily="18" charset="-120"/>
                <a:hlinkClick r:id="rId2" action="ppaction://hlinkfile"/>
              </a:rPr>
              <a:t>號</a:t>
            </a:r>
            <a:r>
              <a:rPr lang="zh-TW" altLang="en-US" sz="2600" dirty="0" smtClean="0">
                <a:latin typeface="新細明體" panose="02020500000000000000" pitchFamily="18" charset="-120"/>
                <a:ea typeface="新細明體" panose="02020500000000000000" pitchFamily="18" charset="-120"/>
              </a:rPr>
              <a:t>）</a:t>
            </a:r>
            <a:endParaRPr lang="en-US" altLang="zh-TW" sz="2600" dirty="0" smtClean="0">
              <a:latin typeface="新細明體" panose="02020500000000000000" pitchFamily="18" charset="-120"/>
              <a:ea typeface="新細明體" panose="02020500000000000000" pitchFamily="18" charset="-120"/>
            </a:endParaRPr>
          </a:p>
          <a:p>
            <a:pPr eaLnBrk="1" fontAlgn="auto" hangingPunct="1">
              <a:spcAft>
                <a:spcPts val="0"/>
              </a:spcAft>
              <a:buFont typeface="Wingdings 3" charset="2"/>
              <a:buChar char=""/>
              <a:defRPr/>
            </a:pPr>
            <a:r>
              <a:rPr lang="zh-TW" altLang="en-US" sz="2600" dirty="0" smtClean="0">
                <a:latin typeface="新細明體" panose="02020500000000000000" pitchFamily="18" charset="-120"/>
                <a:ea typeface="新細明體" panose="02020500000000000000" pitchFamily="18" charset="-120"/>
              </a:rPr>
              <a:t>教育部相關令函</a:t>
            </a:r>
            <a:endParaRPr lang="en-US" altLang="zh-TW" sz="2600" dirty="0" smtClean="0">
              <a:latin typeface="新細明體" panose="02020500000000000000" pitchFamily="18" charset="-120"/>
              <a:ea typeface="新細明體" panose="02020500000000000000" pitchFamily="18" charset="-120"/>
            </a:endParaRPr>
          </a:p>
          <a:p>
            <a:pPr eaLnBrk="1" fontAlgn="auto" hangingPunct="1">
              <a:spcAft>
                <a:spcPts val="0"/>
              </a:spcAft>
              <a:buFont typeface="Wingdings 3" charset="2"/>
              <a:buChar char=""/>
              <a:defRPr/>
            </a:pPr>
            <a:r>
              <a:rPr lang="zh-TW" altLang="en-US" sz="2600" dirty="0" smtClean="0">
                <a:latin typeface="新細明體" panose="02020500000000000000" pitchFamily="18" charset="-120"/>
                <a:ea typeface="新細明體" panose="02020500000000000000" pitchFamily="18" charset="-120"/>
              </a:rPr>
              <a:t>其他相關規定</a:t>
            </a:r>
            <a:endParaRPr lang="zh-TW" altLang="en-US" sz="2600" dirty="0">
              <a:latin typeface="新細明體" panose="02020500000000000000" pitchFamily="18" charset="-120"/>
              <a:ea typeface="新細明體" panose="02020500000000000000" pitchFamily="18" charset="-120"/>
            </a:endParaRPr>
          </a:p>
        </p:txBody>
      </p:sp>
      <p:sp>
        <p:nvSpPr>
          <p:cNvPr id="4" name="內容版面配置區 2"/>
          <p:cNvSpPr txBox="1">
            <a:spLocks/>
          </p:cNvSpPr>
          <p:nvPr/>
        </p:nvSpPr>
        <p:spPr>
          <a:xfrm>
            <a:off x="5916857" y="2154238"/>
            <a:ext cx="3829050" cy="3286125"/>
          </a:xfrm>
          <a:prstGeom prst="rect">
            <a:avLst/>
          </a:prstGeom>
          <a:solidFill>
            <a:schemeClr val="accent1">
              <a:lumMod val="40000"/>
              <a:lumOff val="60000"/>
            </a:schemeClr>
          </a:solidFill>
          <a:effectLst>
            <a:outerShdw blurRad="50800" dist="38100" dir="2700000" algn="tl" rotWithShape="0">
              <a:prstClr val="black">
                <a:alpha val="40000"/>
              </a:prstClr>
            </a:outerShdw>
          </a:effectLst>
        </p:spPr>
        <p:style>
          <a:lnRef idx="1">
            <a:schemeClr val="accent2"/>
          </a:lnRef>
          <a:fillRef idx="2">
            <a:schemeClr val="accent2"/>
          </a:fillRef>
          <a:effectRef idx="1">
            <a:schemeClr val="accent2"/>
          </a:effectRef>
          <a:fontRef idx="minor">
            <a:schemeClr val="dk1"/>
          </a:fontRef>
        </p:style>
        <p:txBody>
          <a:bodyPr>
            <a:normAutofit fontScale="92500"/>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fontAlgn="auto">
              <a:defRPr/>
            </a:pPr>
            <a:r>
              <a:rPr kumimoji="0" lang="zh-TW" altLang="en-US" sz="2800" dirty="0" smtClean="0">
                <a:latin typeface="新細明體" panose="02020500000000000000" pitchFamily="18" charset="-120"/>
                <a:ea typeface="新細明體" panose="02020500000000000000" pitchFamily="18" charset="-120"/>
              </a:rPr>
              <a:t>教師待遇條例</a:t>
            </a:r>
            <a:endParaRPr kumimoji="0" lang="en-US" altLang="zh-TW" sz="2800" dirty="0" smtClean="0">
              <a:latin typeface="新細明體" panose="02020500000000000000" pitchFamily="18" charset="-120"/>
              <a:ea typeface="新細明體" panose="02020500000000000000" pitchFamily="18" charset="-120"/>
            </a:endParaRPr>
          </a:p>
          <a:p>
            <a:pPr fontAlgn="auto">
              <a:defRPr/>
            </a:pPr>
            <a:r>
              <a:rPr kumimoji="0" lang="zh-TW" altLang="en-US" sz="2800" dirty="0" smtClean="0">
                <a:latin typeface="新細明體" panose="02020500000000000000" pitchFamily="18" charset="-120"/>
                <a:ea typeface="新細明體" panose="02020500000000000000" pitchFamily="18" charset="-120"/>
              </a:rPr>
              <a:t>教師待遇條例施行細則</a:t>
            </a:r>
            <a:endParaRPr kumimoji="0" lang="en-US" altLang="zh-TW" sz="2800" dirty="0" smtClean="0">
              <a:latin typeface="新細明體" panose="02020500000000000000" pitchFamily="18" charset="-120"/>
              <a:ea typeface="新細明體" panose="02020500000000000000" pitchFamily="18" charset="-120"/>
            </a:endParaRPr>
          </a:p>
          <a:p>
            <a:pPr fontAlgn="auto">
              <a:defRPr/>
            </a:pPr>
            <a:r>
              <a:rPr kumimoji="0" lang="zh-TW" altLang="en-US" sz="2800" dirty="0" smtClean="0">
                <a:latin typeface="新細明體" panose="02020500000000000000" pitchFamily="18" charset="-120"/>
                <a:ea typeface="新細明體" panose="02020500000000000000" pitchFamily="18" charset="-120"/>
              </a:rPr>
              <a:t>教師職前年資採計提敘辦法</a:t>
            </a:r>
            <a:endParaRPr kumimoji="0" lang="en-US" altLang="zh-TW" sz="2800" dirty="0" smtClean="0">
              <a:latin typeface="新細明體" panose="02020500000000000000" pitchFamily="18" charset="-120"/>
              <a:ea typeface="新細明體" panose="02020500000000000000" pitchFamily="18" charset="-120"/>
            </a:endParaRPr>
          </a:p>
          <a:p>
            <a:pPr fontAlgn="auto">
              <a:defRPr/>
            </a:pPr>
            <a:r>
              <a:rPr kumimoji="0" lang="zh-TW" altLang="en-US" sz="2800" dirty="0" smtClean="0">
                <a:latin typeface="新細明體" panose="02020500000000000000" pitchFamily="18" charset="-120"/>
                <a:ea typeface="新細明體" panose="02020500000000000000" pitchFamily="18" charset="-120"/>
              </a:rPr>
              <a:t>教育部相關令函</a:t>
            </a:r>
            <a:endParaRPr kumimoji="0" lang="en-US" altLang="zh-TW" sz="2800" dirty="0" smtClean="0">
              <a:latin typeface="新細明體" panose="02020500000000000000" pitchFamily="18" charset="-120"/>
              <a:ea typeface="新細明體" panose="02020500000000000000" pitchFamily="18" charset="-120"/>
            </a:endParaRPr>
          </a:p>
          <a:p>
            <a:pPr fontAlgn="auto">
              <a:defRPr/>
            </a:pPr>
            <a:r>
              <a:rPr kumimoji="0" lang="zh-TW" altLang="en-US" sz="2800" dirty="0" smtClean="0">
                <a:latin typeface="新細明體" panose="02020500000000000000" pitchFamily="18" charset="-120"/>
                <a:ea typeface="新細明體" panose="02020500000000000000" pitchFamily="18" charset="-120"/>
              </a:rPr>
              <a:t>其他相關規定</a:t>
            </a:r>
            <a:endParaRPr kumimoji="0" lang="en-US" altLang="zh-TW" sz="2800" dirty="0" smtClean="0">
              <a:latin typeface="新細明體" panose="02020500000000000000" pitchFamily="18" charset="-120"/>
              <a:ea typeface="新細明體" panose="02020500000000000000" pitchFamily="18" charset="-120"/>
            </a:endParaRPr>
          </a:p>
          <a:p>
            <a:pPr fontAlgn="auto">
              <a:defRPr/>
            </a:pPr>
            <a:endParaRPr kumimoji="0" lang="zh-TW" altLang="en-US" sz="4000" dirty="0"/>
          </a:p>
        </p:txBody>
      </p:sp>
      <p:sp>
        <p:nvSpPr>
          <p:cNvPr id="5" name="向右箭號 4"/>
          <p:cNvSpPr/>
          <p:nvPr/>
        </p:nvSpPr>
        <p:spPr>
          <a:xfrm>
            <a:off x="4299437" y="3342664"/>
            <a:ext cx="1617419" cy="669925"/>
          </a:xfrm>
          <a:prstGeom prst="rightArrow">
            <a:avLst>
              <a:gd name="adj1" fmla="val 52151"/>
              <a:gd name="adj2" fmla="val 50000"/>
            </a:avLst>
          </a:prstGeom>
        </p:spPr>
        <p:style>
          <a:lnRef idx="1">
            <a:schemeClr val="accent1"/>
          </a:lnRef>
          <a:fillRef idx="2">
            <a:schemeClr val="accent1"/>
          </a:fillRef>
          <a:effectRef idx="1">
            <a:schemeClr val="accent1"/>
          </a:effectRef>
          <a:fontRef idx="minor">
            <a:schemeClr val="dk1"/>
          </a:fontRef>
        </p:style>
        <p:txBody>
          <a:bodyPr anchor="ctr"/>
          <a:lstStyle/>
          <a:p>
            <a:pPr algn="ctr" fontAlgn="auto">
              <a:spcBef>
                <a:spcPts val="0"/>
              </a:spcBef>
              <a:spcAft>
                <a:spcPts val="0"/>
              </a:spcAft>
              <a:defRPr/>
            </a:pPr>
            <a:r>
              <a:rPr kumimoji="0" lang="en-US" altLang="zh-TW" b="1" dirty="0">
                <a:solidFill>
                  <a:schemeClr val="accent5">
                    <a:lumMod val="75000"/>
                  </a:schemeClr>
                </a:solidFill>
                <a:latin typeface="新細明體" panose="02020500000000000000" pitchFamily="18" charset="-120"/>
                <a:ea typeface="新細明體" panose="02020500000000000000" pitchFamily="18" charset="-120"/>
              </a:rPr>
              <a:t>104.12.27</a:t>
            </a:r>
            <a:endParaRPr kumimoji="0" lang="zh-TW" altLang="en-US" b="1" dirty="0">
              <a:solidFill>
                <a:schemeClr val="accent5">
                  <a:lumMod val="75000"/>
                </a:schemeClr>
              </a:solidFill>
              <a:latin typeface="新細明體" panose="02020500000000000000" pitchFamily="18" charset="-120"/>
              <a:ea typeface="新細明體" panose="02020500000000000000" pitchFamily="18" charset="-120"/>
            </a:endParaRPr>
          </a:p>
        </p:txBody>
      </p:sp>
      <p:sp>
        <p:nvSpPr>
          <p:cNvPr id="8" name="文字方塊 7"/>
          <p:cNvSpPr txBox="1"/>
          <p:nvPr/>
        </p:nvSpPr>
        <p:spPr>
          <a:xfrm>
            <a:off x="576262" y="1457081"/>
            <a:ext cx="3603625" cy="492443"/>
          </a:xfrm>
          <a:prstGeom prst="rect">
            <a:avLst/>
          </a:prstGeom>
          <a:noFill/>
        </p:spPr>
        <p:txBody>
          <a:bodyPr>
            <a:spAutoFit/>
          </a:bodyPr>
          <a:lstStyle/>
          <a:p>
            <a:pPr algn="ctr" fontAlgn="auto">
              <a:spcBef>
                <a:spcPts val="0"/>
              </a:spcBef>
              <a:spcAft>
                <a:spcPts val="0"/>
              </a:spcAft>
              <a:defRPr/>
            </a:pPr>
            <a:r>
              <a:rPr kumimoji="0" lang="zh-TW" altLang="en-US" sz="2600" dirty="0" smtClean="0">
                <a:effectLst>
                  <a:outerShdw blurRad="63500" sx="102000" sy="102000" algn="ctr" rotWithShape="0">
                    <a:prstClr val="black">
                      <a:alpha val="40000"/>
                    </a:prstClr>
                  </a:outerShdw>
                </a:effectLst>
                <a:latin typeface="新細明體" panose="02020500000000000000" pitchFamily="18" charset="-120"/>
                <a:ea typeface="新細明體" panose="02020500000000000000" pitchFamily="18" charset="-120"/>
              </a:rPr>
              <a:t>教師待遇條例施行前</a:t>
            </a:r>
            <a:endParaRPr kumimoji="0" lang="zh-TW" altLang="en-US" sz="2600" dirty="0">
              <a:effectLst>
                <a:outerShdw blurRad="63500" sx="102000" sy="102000" algn="ctr" rotWithShape="0">
                  <a:prstClr val="black">
                    <a:alpha val="40000"/>
                  </a:prstClr>
                </a:outerShdw>
              </a:effectLst>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23FC1F92-E47F-4D51-BD3D-54070C6A9B57}" type="slidenum">
              <a:rPr lang="en-US" smtClean="0"/>
              <a:pPr>
                <a:defRPr/>
              </a:pPr>
              <a:t>4</a:t>
            </a:fld>
            <a:endParaRPr lang="en-US"/>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500"/>
                                        <p:tgtEl>
                                          <p:spTgt spid="5"/>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fade">
                                      <p:cBhvr>
                                        <p:cTn id="12"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標題 1"/>
          <p:cNvSpPr>
            <a:spLocks noGrp="1"/>
          </p:cNvSpPr>
          <p:nvPr>
            <p:ph type="title"/>
          </p:nvPr>
        </p:nvSpPr>
        <p:spPr/>
        <p:txBody>
          <a:bodyPr/>
          <a:lstStyle/>
          <a:p>
            <a:pPr eaLnBrk="1" hangingPunct="1"/>
            <a:r>
              <a:rPr lang="zh-TW" altLang="en-US" dirty="0" smtClean="0">
                <a:latin typeface="新細明體" panose="02020500000000000000" pitchFamily="18" charset="-120"/>
                <a:ea typeface="新細明體" panose="02020500000000000000" pitchFamily="18" charset="-120"/>
              </a:rPr>
              <a:t>教師待遇條例施行細則</a:t>
            </a:r>
          </a:p>
        </p:txBody>
      </p:sp>
      <p:sp>
        <p:nvSpPr>
          <p:cNvPr id="3" name="內容版面配置區 2"/>
          <p:cNvSpPr>
            <a:spLocks noGrp="1"/>
          </p:cNvSpPr>
          <p:nvPr>
            <p:ph idx="1"/>
          </p:nvPr>
        </p:nvSpPr>
        <p:spPr>
          <a:xfrm>
            <a:off x="677863" y="1395413"/>
            <a:ext cx="9145587" cy="4797425"/>
          </a:xfrm>
        </p:spPr>
        <p:txBody>
          <a:bodyPr rtlCol="0">
            <a:noAutofit/>
          </a:bodyPr>
          <a:lstStyle/>
          <a:p>
            <a:pPr marL="1349375" indent="-1349375" algn="just" eaLnBrk="1" fontAlgn="auto" hangingPunct="1">
              <a:spcAft>
                <a:spcPts val="0"/>
              </a:spcAft>
              <a:buFont typeface="Wingdings 3" charset="2"/>
              <a:buNone/>
              <a:defRPr/>
            </a:pP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第 </a:t>
            </a:r>
            <a:r>
              <a:rPr lang="en-US" altLang="zh-TW" sz="2400" dirty="0">
                <a:solidFill>
                  <a:schemeClr val="tx1">
                    <a:lumMod val="75000"/>
                    <a:lumOff val="25000"/>
                  </a:schemeClr>
                </a:solidFill>
                <a:latin typeface="新細明體" panose="02020500000000000000" pitchFamily="18" charset="-120"/>
                <a:ea typeface="新細明體" panose="02020500000000000000" pitchFamily="18" charset="-120"/>
              </a:rPr>
              <a:t>6</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 條  中小學</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教師依本條例第十條規定，於在職期間取得較高學歷申請改敘薪級 ，經敘定者，自申請之日生效</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a:t>
            </a:r>
            <a:endPar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1168400" indent="-1168400" algn="just" eaLnBrk="1" fontAlgn="auto" hangingPunct="1">
              <a:spcAft>
                <a:spcPts val="0"/>
              </a:spcAft>
              <a:buFont typeface="Wingdings 3" charset="2"/>
              <a:buNone/>
              <a:defRPr/>
            </a:pP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第 </a:t>
            </a:r>
            <a:r>
              <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rPr>
              <a:t>7</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 條   本條例</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第十一條所稱轉任，指教師離職後重新接受聘約者</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a:t>
            </a:r>
            <a:endPar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endParaRPr>
          </a:p>
          <a:p>
            <a:pPr marL="1349375" indent="-1349375" algn="just" eaLnBrk="1" fontAlgn="auto" hangingPunct="1">
              <a:spcAft>
                <a:spcPts val="0"/>
              </a:spcAft>
              <a:buFont typeface="Wingdings 3" charset="2"/>
              <a:buNone/>
              <a:defRPr/>
            </a:pP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第 </a:t>
            </a:r>
            <a:r>
              <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rPr>
              <a:t>8</a:t>
            </a:r>
            <a:r>
              <a:rPr lang="zh-TW" altLang="en-US" sz="2400" dirty="0" smtClean="0">
                <a:solidFill>
                  <a:schemeClr val="tx1">
                    <a:lumMod val="75000"/>
                    <a:lumOff val="25000"/>
                  </a:schemeClr>
                </a:solidFill>
                <a:latin typeface="新細明體" panose="02020500000000000000" pitchFamily="18" charset="-120"/>
                <a:ea typeface="新細明體" panose="02020500000000000000" pitchFamily="18" charset="-120"/>
              </a:rPr>
              <a:t> 條   公立學校</a:t>
            </a:r>
            <a:r>
              <a:rPr lang="zh-TW" altLang="en-US" sz="2400" dirty="0">
                <a:solidFill>
                  <a:schemeClr val="tx1">
                    <a:lumMod val="75000"/>
                    <a:lumOff val="25000"/>
                  </a:schemeClr>
                </a:solidFill>
                <a:latin typeface="新細明體" panose="02020500000000000000" pitchFamily="18" charset="-120"/>
                <a:ea typeface="新細明體" panose="02020500000000000000" pitchFamily="18" charset="-120"/>
              </a:rPr>
              <a:t>教師離職後再任同一公立學校者，其薪級之敘定，比照本條例第 十一條第一項規定辦理。</a:t>
            </a:r>
            <a:endParaRPr lang="en-US" altLang="zh-TW" sz="2400" dirty="0" smtClean="0">
              <a:solidFill>
                <a:schemeClr val="tx1">
                  <a:lumMod val="75000"/>
                  <a:lumOff val="25000"/>
                </a:schemeClr>
              </a:solidFill>
              <a:latin typeface="新細明體" panose="02020500000000000000" pitchFamily="18" charset="-120"/>
              <a:ea typeface="新細明體" panose="02020500000000000000" pitchFamily="18" charset="-120"/>
            </a:endParaRPr>
          </a:p>
        </p:txBody>
      </p:sp>
      <p:sp>
        <p:nvSpPr>
          <p:cNvPr id="2" name="投影片編號版面配置區 1"/>
          <p:cNvSpPr>
            <a:spLocks noGrp="1"/>
          </p:cNvSpPr>
          <p:nvPr>
            <p:ph type="sldNum" sz="quarter" idx="12"/>
          </p:nvPr>
        </p:nvSpPr>
        <p:spPr/>
        <p:txBody>
          <a:bodyPr/>
          <a:lstStyle/>
          <a:p>
            <a:pPr>
              <a:defRPr/>
            </a:pPr>
            <a:fld id="{B33EF387-0392-4B18-B709-9665793C4D43}" type="slidenum">
              <a:rPr lang="en-US" smtClean="0"/>
              <a:pPr>
                <a:defRPr/>
              </a:pPr>
              <a:t>40</a:t>
            </a:fld>
            <a:endParaRPr lang="en-US"/>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7334" y="2565048"/>
            <a:ext cx="8596668" cy="1320800"/>
          </a:xfrm>
          <a:ln>
            <a:miter lim="800000"/>
            <a:headEnd/>
            <a:tailEnd/>
          </a:ln>
          <a:extLst/>
        </p:spPr>
        <p:txBody>
          <a:bodyPr rtlCol="0"/>
          <a:lstStyle/>
          <a:p>
            <a:pPr algn="ctr" eaLnBrk="1" fontAlgn="auto" hangingPunct="1">
              <a:spcAft>
                <a:spcPts val="0"/>
              </a:spcAft>
              <a:defRPr/>
            </a:pPr>
            <a:r>
              <a:rPr lang="zh-TW" altLang="en-US" sz="4800" dirty="0" smtClean="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問題與討論</a:t>
            </a:r>
            <a:endParaRPr lang="zh-TW" altLang="en-US" sz="4800" dirty="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endParaRPr>
          </a:p>
        </p:txBody>
      </p:sp>
      <p:sp>
        <p:nvSpPr>
          <p:cNvPr id="3" name="投影片編號版面配置區 2"/>
          <p:cNvSpPr>
            <a:spLocks noGrp="1"/>
          </p:cNvSpPr>
          <p:nvPr>
            <p:ph type="sldNum" sz="quarter" idx="12"/>
          </p:nvPr>
        </p:nvSpPr>
        <p:spPr/>
        <p:txBody>
          <a:bodyPr/>
          <a:lstStyle/>
          <a:p>
            <a:pPr>
              <a:defRPr/>
            </a:pPr>
            <a:fld id="{94910D8D-9517-4E3F-B3BC-953829DAC6DE}" type="slidenum">
              <a:rPr lang="en-US" smtClean="0"/>
              <a:pPr>
                <a:defRPr/>
              </a:pPr>
              <a:t>41</a:t>
            </a:fld>
            <a:endParaRPr lang="en-US"/>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問題與討論</a:t>
            </a:r>
          </a:p>
        </p:txBody>
      </p:sp>
      <p:sp>
        <p:nvSpPr>
          <p:cNvPr id="3" name="內容版面配置區 2"/>
          <p:cNvSpPr>
            <a:spLocks noGrp="1"/>
          </p:cNvSpPr>
          <p:nvPr>
            <p:ph idx="1"/>
          </p:nvPr>
        </p:nvSpPr>
        <p:spPr>
          <a:xfrm>
            <a:off x="1295400" y="1454150"/>
            <a:ext cx="7486650" cy="2638425"/>
          </a:xfrm>
        </p:spPr>
        <p:txBody>
          <a:bodyPr/>
          <a:lstStyle/>
          <a:p>
            <a:pPr marL="0" indent="0" eaLnBrk="1" hangingPunct="1">
              <a:buFont typeface="Wingdings 3" pitchFamily="18" charset="2"/>
              <a:buNone/>
            </a:pPr>
            <a:r>
              <a:rPr lang="zh-TW" altLang="en-US" sz="3200" dirty="0" smtClean="0">
                <a:solidFill>
                  <a:schemeClr val="tx1"/>
                </a:solidFill>
                <a:latin typeface="新細明體" panose="02020500000000000000" pitchFamily="18" charset="-120"/>
                <a:ea typeface="新細明體" panose="02020500000000000000" pitchFamily="18" charset="-120"/>
              </a:rPr>
              <a:t>問題</a:t>
            </a:r>
            <a:r>
              <a:rPr lang="en-US" altLang="zh-TW" sz="3200" dirty="0" smtClean="0">
                <a:solidFill>
                  <a:schemeClr val="tx1"/>
                </a:solidFill>
                <a:latin typeface="新細明體" panose="02020500000000000000" pitchFamily="18" charset="-120"/>
                <a:ea typeface="新細明體" panose="02020500000000000000" pitchFamily="18" charset="-120"/>
              </a:rPr>
              <a:t>1</a:t>
            </a:r>
            <a:r>
              <a:rPr lang="zh-TW" altLang="en-US" sz="3200" dirty="0" smtClean="0">
                <a:solidFill>
                  <a:schemeClr val="tx1"/>
                </a:solidFill>
                <a:latin typeface="新細明體" panose="02020500000000000000" pitchFamily="18" charset="-120"/>
                <a:ea typeface="新細明體" panose="02020500000000000000" pitchFamily="18" charset="-120"/>
              </a:rPr>
              <a:t>：</a:t>
            </a:r>
            <a:endParaRPr lang="en-US" altLang="zh-TW" sz="3200" dirty="0" smtClean="0">
              <a:solidFill>
                <a:schemeClr val="tx1"/>
              </a:solidFill>
              <a:latin typeface="新細明體" panose="02020500000000000000" pitchFamily="18" charset="-120"/>
              <a:ea typeface="新細明體" panose="02020500000000000000" pitchFamily="18" charset="-120"/>
            </a:endParaRPr>
          </a:p>
          <a:p>
            <a:pPr marL="0" indent="0" eaLnBrk="1" hangingPunct="1">
              <a:buFont typeface="Wingdings 3" pitchFamily="18" charset="2"/>
              <a:buNone/>
            </a:pPr>
            <a:r>
              <a:rPr lang="zh-TW" altLang="en-US" sz="3200" dirty="0" smtClean="0">
                <a:solidFill>
                  <a:schemeClr val="tx1"/>
                </a:solidFill>
                <a:latin typeface="新細明體" panose="02020500000000000000" pitchFamily="18" charset="-120"/>
                <a:ea typeface="新細明體" panose="02020500000000000000" pitchFamily="18" charset="-120"/>
              </a:rPr>
              <a:t>教師待遇條例施行後，現職公立學校教師職前曾任私立學校教師之年資，得否依教師待遇條例規定重新採計敘定薪級</a:t>
            </a:r>
            <a:r>
              <a:rPr lang="en-US" altLang="zh-TW" sz="3200" dirty="0" smtClean="0">
                <a:solidFill>
                  <a:schemeClr val="tx1"/>
                </a:solidFill>
                <a:latin typeface="新細明體" panose="02020500000000000000" pitchFamily="18" charset="-120"/>
                <a:ea typeface="新細明體" panose="02020500000000000000" pitchFamily="18" charset="-120"/>
              </a:rPr>
              <a:t>?</a:t>
            </a:r>
          </a:p>
        </p:txBody>
      </p:sp>
      <p:sp>
        <p:nvSpPr>
          <p:cNvPr id="2" name="投影片編號版面配置區 1"/>
          <p:cNvSpPr>
            <a:spLocks noGrp="1"/>
          </p:cNvSpPr>
          <p:nvPr>
            <p:ph type="sldNum" sz="quarter" idx="12"/>
          </p:nvPr>
        </p:nvSpPr>
        <p:spPr/>
        <p:txBody>
          <a:bodyPr/>
          <a:lstStyle/>
          <a:p>
            <a:pPr>
              <a:defRPr/>
            </a:pPr>
            <a:fld id="{5DF8767F-7825-463D-B745-320F6423C335}" type="slidenum">
              <a:rPr lang="en-US" smtClean="0"/>
              <a:pPr>
                <a:defRPr/>
              </a:pPr>
              <a:t>42</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問題與討論</a:t>
            </a:r>
          </a:p>
        </p:txBody>
      </p:sp>
      <p:sp>
        <p:nvSpPr>
          <p:cNvPr id="4" name="內容版面配置區 2"/>
          <p:cNvSpPr txBox="1">
            <a:spLocks/>
          </p:cNvSpPr>
          <p:nvPr/>
        </p:nvSpPr>
        <p:spPr>
          <a:xfrm>
            <a:off x="1711325" y="1374775"/>
            <a:ext cx="7296150" cy="4373563"/>
          </a:xfrm>
          <a:prstGeom prst="rect">
            <a:avLst/>
          </a:prstGeom>
        </p:spPr>
        <p:txBody>
          <a:bodyPr>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marL="0" indent="0" algn="just" fontAlgn="auto">
              <a:buFont typeface="Wingdings 3" charset="2"/>
              <a:buNone/>
              <a:defRPr/>
            </a:pPr>
            <a:r>
              <a:rPr kumimoji="0" lang="zh-TW" altLang="en-US" sz="2800" dirty="0" smtClean="0">
                <a:solidFill>
                  <a:schemeClr val="tx1"/>
                </a:solidFill>
                <a:latin typeface="新細明體" panose="02020500000000000000" pitchFamily="18" charset="-120"/>
                <a:ea typeface="新細明體" panose="02020500000000000000" pitchFamily="18" charset="-120"/>
              </a:rPr>
              <a:t>教育部</a:t>
            </a:r>
            <a:r>
              <a:rPr kumimoji="0" lang="en-US" altLang="zh-TW" sz="2800" dirty="0" smtClean="0">
                <a:latin typeface="新細明體" panose="02020500000000000000" pitchFamily="18" charset="-120"/>
                <a:ea typeface="新細明體" panose="02020500000000000000" pitchFamily="18" charset="-120"/>
              </a:rPr>
              <a:t>105</a:t>
            </a:r>
            <a:r>
              <a:rPr kumimoji="0" lang="zh-TW" altLang="en-US" sz="2800" dirty="0">
                <a:latin typeface="新細明體" panose="02020500000000000000" pitchFamily="18" charset="-120"/>
                <a:ea typeface="新細明體" panose="02020500000000000000" pitchFamily="18" charset="-120"/>
              </a:rPr>
              <a:t>年</a:t>
            </a:r>
            <a:r>
              <a:rPr kumimoji="0" lang="en-US" altLang="zh-TW" sz="2800" dirty="0">
                <a:latin typeface="新細明體" panose="02020500000000000000" pitchFamily="18" charset="-120"/>
                <a:ea typeface="新細明體" panose="02020500000000000000" pitchFamily="18" charset="-120"/>
              </a:rPr>
              <a:t>3</a:t>
            </a:r>
            <a:r>
              <a:rPr kumimoji="0" lang="zh-TW" altLang="en-US" sz="2800" dirty="0">
                <a:latin typeface="新細明體" panose="02020500000000000000" pitchFamily="18" charset="-120"/>
                <a:ea typeface="新細明體" panose="02020500000000000000" pitchFamily="18" charset="-120"/>
              </a:rPr>
              <a:t>月</a:t>
            </a:r>
            <a:r>
              <a:rPr kumimoji="0" lang="en-US" altLang="zh-TW" sz="2800" dirty="0">
                <a:latin typeface="新細明體" panose="02020500000000000000" pitchFamily="18" charset="-120"/>
                <a:ea typeface="新細明體" panose="02020500000000000000" pitchFamily="18" charset="-120"/>
              </a:rPr>
              <a:t>21</a:t>
            </a:r>
            <a:r>
              <a:rPr kumimoji="0" lang="zh-TW" altLang="en-US" sz="2800" dirty="0">
                <a:latin typeface="新細明體" panose="02020500000000000000" pitchFamily="18" charset="-120"/>
                <a:ea typeface="新細明體" panose="02020500000000000000" pitchFamily="18" charset="-120"/>
              </a:rPr>
              <a:t>日</a:t>
            </a:r>
            <a:r>
              <a:rPr kumimoji="0" lang="zh-TW" altLang="en-US" sz="2800" dirty="0" smtClean="0">
                <a:solidFill>
                  <a:schemeClr val="tx1"/>
                </a:solidFill>
                <a:latin typeface="新細明體" panose="02020500000000000000" pitchFamily="18" charset="-120"/>
                <a:ea typeface="新細明體" panose="02020500000000000000" pitchFamily="18" charset="-120"/>
              </a:rPr>
              <a:t>臺</a:t>
            </a:r>
            <a:r>
              <a:rPr kumimoji="0" lang="zh-TW" altLang="en-US" sz="2800" dirty="0">
                <a:solidFill>
                  <a:schemeClr val="tx1"/>
                </a:solidFill>
                <a:latin typeface="新細明體" panose="02020500000000000000" pitchFamily="18" charset="-120"/>
                <a:ea typeface="新細明體" panose="02020500000000000000" pitchFamily="18" charset="-120"/>
              </a:rPr>
              <a:t>教人</a:t>
            </a:r>
            <a:r>
              <a:rPr kumimoji="0" lang="en-US" altLang="zh-TW" sz="2800" dirty="0">
                <a:solidFill>
                  <a:schemeClr val="tx1"/>
                </a:solidFill>
                <a:latin typeface="新細明體" panose="02020500000000000000" pitchFamily="18" charset="-120"/>
                <a:ea typeface="新細明體" panose="02020500000000000000" pitchFamily="18" charset="-120"/>
              </a:rPr>
              <a:t>(</a:t>
            </a:r>
            <a:r>
              <a:rPr kumimoji="0" lang="zh-TW" altLang="en-US" sz="2800" dirty="0">
                <a:solidFill>
                  <a:schemeClr val="tx1"/>
                </a:solidFill>
                <a:latin typeface="新細明體" panose="02020500000000000000" pitchFamily="18" charset="-120"/>
                <a:ea typeface="新細明體" panose="02020500000000000000" pitchFamily="18" charset="-120"/>
              </a:rPr>
              <a:t>二</a:t>
            </a:r>
            <a:r>
              <a:rPr kumimoji="0" lang="en-US" altLang="zh-TW" sz="2800" dirty="0">
                <a:solidFill>
                  <a:schemeClr val="tx1"/>
                </a:solidFill>
                <a:latin typeface="新細明體" panose="02020500000000000000" pitchFamily="18" charset="-120"/>
                <a:ea typeface="新細明體" panose="02020500000000000000" pitchFamily="18" charset="-120"/>
              </a:rPr>
              <a:t>)</a:t>
            </a:r>
            <a:r>
              <a:rPr kumimoji="0" lang="zh-TW" altLang="en-US" sz="2800" dirty="0">
                <a:solidFill>
                  <a:schemeClr val="tx1"/>
                </a:solidFill>
                <a:latin typeface="新細明體" panose="02020500000000000000" pitchFamily="18" charset="-120"/>
                <a:ea typeface="新細明體" panose="02020500000000000000" pitchFamily="18" charset="-120"/>
              </a:rPr>
              <a:t>字第</a:t>
            </a:r>
            <a:r>
              <a:rPr kumimoji="0" lang="en-US" altLang="zh-TW" sz="2800" dirty="0">
                <a:solidFill>
                  <a:schemeClr val="tx1"/>
                </a:solidFill>
                <a:latin typeface="新細明體" panose="02020500000000000000" pitchFamily="18" charset="-120"/>
                <a:ea typeface="新細明體" panose="02020500000000000000" pitchFamily="18" charset="-120"/>
              </a:rPr>
              <a:t>1050033430</a:t>
            </a:r>
            <a:r>
              <a:rPr kumimoji="0" lang="zh-TW" altLang="en-US" sz="2800" dirty="0">
                <a:solidFill>
                  <a:schemeClr val="tx1"/>
                </a:solidFill>
                <a:latin typeface="新細明體" panose="02020500000000000000" pitchFamily="18" charset="-120"/>
                <a:ea typeface="新細明體" panose="02020500000000000000" pitchFamily="18" charset="-120"/>
              </a:rPr>
              <a:t>號函略以，依法律不溯及既往原則，法律僅能於制定後向未來生效</a:t>
            </a:r>
            <a:r>
              <a:rPr kumimoji="0" lang="zh-TW" altLang="en-US" sz="2800" dirty="0" smtClean="0">
                <a:solidFill>
                  <a:schemeClr val="tx1"/>
                </a:solidFill>
                <a:latin typeface="新細明體" panose="02020500000000000000" pitchFamily="18" charset="-120"/>
                <a:ea typeface="新細明體" panose="02020500000000000000" pitchFamily="18" charset="-120"/>
              </a:rPr>
              <a:t>，並</a:t>
            </a:r>
            <a:r>
              <a:rPr kumimoji="0" lang="zh-TW" altLang="en-US" sz="2800" dirty="0">
                <a:solidFill>
                  <a:schemeClr val="tx1"/>
                </a:solidFill>
                <a:latin typeface="新細明體" panose="02020500000000000000" pitchFamily="18" charset="-120"/>
                <a:ea typeface="新細明體" panose="02020500000000000000" pitchFamily="18" charset="-120"/>
              </a:rPr>
              <a:t>不得溯及既往對已發生之事實發生規範作用，又待遇</a:t>
            </a:r>
            <a:r>
              <a:rPr kumimoji="0" lang="zh-TW" altLang="en-US" sz="2800" dirty="0" smtClean="0">
                <a:solidFill>
                  <a:schemeClr val="tx1"/>
                </a:solidFill>
                <a:latin typeface="新細明體" panose="02020500000000000000" pitchFamily="18" charset="-120"/>
                <a:ea typeface="新細明體" panose="02020500000000000000" pitchFamily="18" charset="-120"/>
              </a:rPr>
              <a:t>條例</a:t>
            </a:r>
            <a:r>
              <a:rPr kumimoji="0" lang="zh-TW" altLang="en-US" sz="2800" dirty="0">
                <a:solidFill>
                  <a:schemeClr val="tx1"/>
                </a:solidFill>
                <a:latin typeface="新細明體" panose="02020500000000000000" pitchFamily="18" charset="-120"/>
                <a:ea typeface="新細明體" panose="02020500000000000000" pitchFamily="18" charset="-120"/>
              </a:rPr>
              <a:t>並未明定第</a:t>
            </a:r>
            <a:r>
              <a:rPr kumimoji="0" lang="en-US" altLang="zh-TW" sz="2800" dirty="0">
                <a:solidFill>
                  <a:schemeClr val="tx1"/>
                </a:solidFill>
                <a:latin typeface="新細明體" panose="02020500000000000000" pitchFamily="18" charset="-120"/>
                <a:ea typeface="新細明體" panose="02020500000000000000" pitchFamily="18" charset="-120"/>
              </a:rPr>
              <a:t>11</a:t>
            </a:r>
            <a:r>
              <a:rPr kumimoji="0" lang="zh-TW" altLang="en-US" sz="2800" dirty="0">
                <a:solidFill>
                  <a:schemeClr val="tx1"/>
                </a:solidFill>
                <a:latin typeface="新細明體" panose="02020500000000000000" pitchFamily="18" charset="-120"/>
                <a:ea typeface="新細明體" panose="02020500000000000000" pitchFamily="18" charset="-120"/>
              </a:rPr>
              <a:t>條第</a:t>
            </a:r>
            <a:r>
              <a:rPr kumimoji="0" lang="en-US" altLang="zh-TW" sz="2800" dirty="0">
                <a:solidFill>
                  <a:schemeClr val="tx1"/>
                </a:solidFill>
                <a:latin typeface="新細明體" panose="02020500000000000000" pitchFamily="18" charset="-120"/>
                <a:ea typeface="新細明體" panose="02020500000000000000" pitchFamily="18" charset="-120"/>
              </a:rPr>
              <a:t>2</a:t>
            </a:r>
            <a:r>
              <a:rPr kumimoji="0" lang="zh-TW" altLang="en-US" sz="2800" dirty="0">
                <a:solidFill>
                  <a:schemeClr val="tx1"/>
                </a:solidFill>
                <a:latin typeface="新細明體" panose="02020500000000000000" pitchFamily="18" charset="-120"/>
                <a:ea typeface="新細明體" panose="02020500000000000000" pitchFamily="18" charset="-120"/>
              </a:rPr>
              <a:t>項規定得溯及既往，爰待遇條例施</a:t>
            </a:r>
            <a:r>
              <a:rPr kumimoji="0" lang="zh-TW" altLang="en-US" sz="2800" dirty="0" smtClean="0">
                <a:solidFill>
                  <a:schemeClr val="tx1"/>
                </a:solidFill>
                <a:latin typeface="新細明體" panose="02020500000000000000" pitchFamily="18" charset="-120"/>
                <a:ea typeface="新細明體" panose="02020500000000000000" pitchFamily="18" charset="-120"/>
              </a:rPr>
              <a:t>行前</a:t>
            </a:r>
            <a:r>
              <a:rPr kumimoji="0" lang="zh-TW" altLang="en-US" sz="2800" dirty="0">
                <a:solidFill>
                  <a:schemeClr val="tx1"/>
                </a:solidFill>
                <a:latin typeface="新細明體" panose="02020500000000000000" pitchFamily="18" charset="-120"/>
                <a:ea typeface="新細明體" panose="02020500000000000000" pitchFamily="18" charset="-120"/>
              </a:rPr>
              <a:t>由私立學校轉任公立學校之教師，其薪級業於到職時</a:t>
            </a:r>
            <a:r>
              <a:rPr kumimoji="0" lang="zh-TW" altLang="en-US" sz="2800" dirty="0" smtClean="0">
                <a:solidFill>
                  <a:schemeClr val="tx1"/>
                </a:solidFill>
                <a:latin typeface="新細明體" panose="02020500000000000000" pitchFamily="18" charset="-120"/>
                <a:ea typeface="新細明體" panose="02020500000000000000" pitchFamily="18" charset="-120"/>
              </a:rPr>
              <a:t>依待遇</a:t>
            </a:r>
            <a:r>
              <a:rPr kumimoji="0" lang="zh-TW" altLang="en-US" sz="2800" dirty="0">
                <a:solidFill>
                  <a:schemeClr val="tx1"/>
                </a:solidFill>
                <a:latin typeface="新細明體" panose="02020500000000000000" pitchFamily="18" charset="-120"/>
                <a:ea typeface="新細明體" panose="02020500000000000000" pitchFamily="18" charset="-120"/>
              </a:rPr>
              <a:t>條例施行前之相關規定敘定者，尚無法依待遇條例</a:t>
            </a:r>
            <a:r>
              <a:rPr kumimoji="0" lang="zh-TW" altLang="en-US" sz="2800" dirty="0" smtClean="0">
                <a:solidFill>
                  <a:schemeClr val="tx1"/>
                </a:solidFill>
                <a:latin typeface="新細明體" panose="02020500000000000000" pitchFamily="18" charset="-120"/>
                <a:ea typeface="新細明體" panose="02020500000000000000" pitchFamily="18" charset="-120"/>
              </a:rPr>
              <a:t>第</a:t>
            </a:r>
            <a:r>
              <a:rPr kumimoji="0" lang="en-US" altLang="zh-TW" sz="2800" dirty="0" smtClean="0">
                <a:solidFill>
                  <a:schemeClr val="tx1"/>
                </a:solidFill>
                <a:latin typeface="新細明體" panose="02020500000000000000" pitchFamily="18" charset="-120"/>
                <a:ea typeface="新細明體" panose="02020500000000000000" pitchFamily="18" charset="-120"/>
              </a:rPr>
              <a:t>11</a:t>
            </a:r>
            <a:r>
              <a:rPr kumimoji="0" lang="zh-TW" altLang="en-US" sz="2800" dirty="0">
                <a:solidFill>
                  <a:schemeClr val="tx1"/>
                </a:solidFill>
                <a:latin typeface="新細明體" panose="02020500000000000000" pitchFamily="18" charset="-120"/>
                <a:ea typeface="新細明體" panose="02020500000000000000" pitchFamily="18" charset="-120"/>
              </a:rPr>
              <a:t>條第</a:t>
            </a:r>
            <a:r>
              <a:rPr kumimoji="0" lang="en-US" altLang="zh-TW" sz="2800" dirty="0">
                <a:solidFill>
                  <a:schemeClr val="tx1"/>
                </a:solidFill>
                <a:latin typeface="新細明體" panose="02020500000000000000" pitchFamily="18" charset="-120"/>
                <a:ea typeface="新細明體" panose="02020500000000000000" pitchFamily="18" charset="-120"/>
              </a:rPr>
              <a:t>2</a:t>
            </a:r>
            <a:r>
              <a:rPr kumimoji="0" lang="zh-TW" altLang="en-US" sz="2800" dirty="0">
                <a:solidFill>
                  <a:schemeClr val="tx1"/>
                </a:solidFill>
                <a:latin typeface="新細明體" panose="02020500000000000000" pitchFamily="18" charset="-120"/>
                <a:ea typeface="新細明體" panose="02020500000000000000" pitchFamily="18" charset="-120"/>
              </a:rPr>
              <a:t>項規定重新敘定。</a:t>
            </a:r>
          </a:p>
          <a:p>
            <a:pPr marL="715963" indent="-715963" algn="just" fontAlgn="auto">
              <a:buFont typeface="Wingdings 3" charset="2"/>
              <a:buNone/>
              <a:defRPr/>
            </a:pPr>
            <a:endParaRPr kumimoji="0" lang="en-US" altLang="zh-TW" sz="2800" dirty="0" smtClean="0">
              <a:solidFill>
                <a:schemeClr val="tx1"/>
              </a:solidFill>
            </a:endParaRPr>
          </a:p>
        </p:txBody>
      </p:sp>
      <p:pic>
        <p:nvPicPr>
          <p:cNvPr id="37892" name="Picture 3" descr="C:\Users\user\AppData\Local\Microsoft\Windows\INetCache\IE\18LIW0UA\msFav[1].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22338" y="1293813"/>
            <a:ext cx="654050" cy="869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投影片編號版面配置區 1"/>
          <p:cNvSpPr>
            <a:spLocks noGrp="1"/>
          </p:cNvSpPr>
          <p:nvPr>
            <p:ph type="sldNum" sz="quarter" idx="12"/>
          </p:nvPr>
        </p:nvSpPr>
        <p:spPr/>
        <p:txBody>
          <a:bodyPr/>
          <a:lstStyle/>
          <a:p>
            <a:pPr>
              <a:defRPr/>
            </a:pPr>
            <a:fld id="{A0B61D71-A834-467B-B347-51909BFE6C3D}" type="slidenum">
              <a:rPr lang="en-US" smtClean="0"/>
              <a:pPr>
                <a:defRPr/>
              </a:pPr>
              <a:t>43</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標題 1"/>
          <p:cNvSpPr>
            <a:spLocks noGrp="1"/>
          </p:cNvSpPr>
          <p:nvPr>
            <p:ph type="title"/>
          </p:nvPr>
        </p:nvSpPr>
        <p:spPr/>
        <p:txBody>
          <a:bodyPr/>
          <a:lstStyle/>
          <a:p>
            <a:pPr eaLnBrk="1" hangingPunct="1"/>
            <a:r>
              <a:rPr lang="zh-TW" altLang="en-US" dirty="0" smtClean="0">
                <a:latin typeface="新細明體" panose="02020500000000000000" pitchFamily="18" charset="-120"/>
                <a:ea typeface="新細明體" panose="02020500000000000000" pitchFamily="18" charset="-120"/>
              </a:rPr>
              <a:t>問題與討論</a:t>
            </a:r>
          </a:p>
        </p:txBody>
      </p:sp>
      <p:sp>
        <p:nvSpPr>
          <p:cNvPr id="3" name="內容版面配置區 2"/>
          <p:cNvSpPr>
            <a:spLocks noGrp="1"/>
          </p:cNvSpPr>
          <p:nvPr>
            <p:ph idx="1"/>
          </p:nvPr>
        </p:nvSpPr>
        <p:spPr>
          <a:xfrm>
            <a:off x="1295400" y="1481138"/>
            <a:ext cx="7486650" cy="2638425"/>
          </a:xfrm>
        </p:spPr>
        <p:txBody>
          <a:bodyPr/>
          <a:lstStyle/>
          <a:p>
            <a:pPr marL="0" indent="0" algn="just" eaLnBrk="1" hangingPunct="1">
              <a:buFont typeface="Wingdings 3" pitchFamily="18" charset="2"/>
              <a:buNone/>
            </a:pPr>
            <a:r>
              <a:rPr lang="zh-TW" altLang="en-US" sz="3200" dirty="0" smtClean="0">
                <a:solidFill>
                  <a:schemeClr val="tx1"/>
                </a:solidFill>
                <a:latin typeface="新細明體" panose="02020500000000000000" pitchFamily="18" charset="-120"/>
                <a:ea typeface="新細明體" panose="02020500000000000000" pitchFamily="18" charset="-120"/>
              </a:rPr>
              <a:t>問題</a:t>
            </a:r>
            <a:r>
              <a:rPr lang="en-US" altLang="zh-TW" sz="3200" dirty="0" smtClean="0">
                <a:solidFill>
                  <a:schemeClr val="tx1"/>
                </a:solidFill>
                <a:latin typeface="新細明體" panose="02020500000000000000" pitchFamily="18" charset="-120"/>
                <a:ea typeface="新細明體" panose="02020500000000000000" pitchFamily="18" charset="-120"/>
              </a:rPr>
              <a:t>2</a:t>
            </a:r>
            <a:r>
              <a:rPr lang="zh-TW" altLang="en-US" sz="3200" dirty="0" smtClean="0">
                <a:solidFill>
                  <a:schemeClr val="tx1"/>
                </a:solidFill>
                <a:latin typeface="新細明體" panose="02020500000000000000" pitchFamily="18" charset="-120"/>
                <a:ea typeface="新細明體" panose="02020500000000000000" pitchFamily="18" charset="-120"/>
              </a:rPr>
              <a:t>：</a:t>
            </a:r>
            <a:endParaRPr lang="en-US" altLang="zh-TW" sz="3200" dirty="0" smtClean="0">
              <a:solidFill>
                <a:schemeClr val="tx1"/>
              </a:solidFill>
              <a:latin typeface="新細明體" panose="02020500000000000000" pitchFamily="18" charset="-120"/>
              <a:ea typeface="新細明體" panose="02020500000000000000" pitchFamily="18" charset="-120"/>
            </a:endParaRPr>
          </a:p>
          <a:p>
            <a:pPr marL="0" indent="0" algn="just" eaLnBrk="1" hangingPunct="1">
              <a:buFont typeface="Wingdings 3" pitchFamily="18" charset="2"/>
              <a:buNone/>
            </a:pPr>
            <a:r>
              <a:rPr lang="zh-TW" altLang="en-US" sz="3200" dirty="0" smtClean="0">
                <a:solidFill>
                  <a:schemeClr val="tx1"/>
                </a:solidFill>
                <a:latin typeface="新細明體" panose="02020500000000000000" pitchFamily="18" charset="-120"/>
                <a:ea typeface="新細明體" panose="02020500000000000000" pitchFamily="18" charset="-120"/>
              </a:rPr>
              <a:t>中小學教師取得較高學歷時，所敘薪點高於新學歷最高本薪薪點時</a:t>
            </a:r>
            <a:r>
              <a:rPr lang="zh-TW" altLang="en-US" sz="3200" dirty="0" smtClean="0">
                <a:latin typeface="新細明體" panose="02020500000000000000" pitchFamily="18" charset="-120"/>
                <a:ea typeface="新細明體" panose="02020500000000000000" pitchFamily="18" charset="-120"/>
              </a:rPr>
              <a:t>（例如：大學畢業之中小學教師取得碩士學位，現敘</a:t>
            </a:r>
            <a:r>
              <a:rPr lang="en-US" altLang="zh-TW" sz="3200" dirty="0" smtClean="0">
                <a:latin typeface="新細明體" panose="02020500000000000000" pitchFamily="18" charset="-120"/>
                <a:ea typeface="新細明體" panose="02020500000000000000" pitchFamily="18" charset="-120"/>
              </a:rPr>
              <a:t>575</a:t>
            </a:r>
            <a:r>
              <a:rPr lang="zh-TW" altLang="en-US" sz="3200" dirty="0" smtClean="0">
                <a:latin typeface="新細明體" panose="02020500000000000000" pitchFamily="18" charset="-120"/>
                <a:ea typeface="新細明體" panose="02020500000000000000" pitchFamily="18" charset="-120"/>
              </a:rPr>
              <a:t>薪點）</a:t>
            </a:r>
            <a:r>
              <a:rPr lang="zh-TW" altLang="en-US" sz="3200" dirty="0" smtClean="0">
                <a:solidFill>
                  <a:schemeClr val="tx1"/>
                </a:solidFill>
                <a:latin typeface="新細明體" panose="02020500000000000000" pitchFamily="18" charset="-120"/>
                <a:ea typeface="新細明體" panose="02020500000000000000" pitchFamily="18" charset="-120"/>
              </a:rPr>
              <a:t>，得否提敘</a:t>
            </a:r>
            <a:r>
              <a:rPr lang="en-US" altLang="zh-TW" sz="3200" dirty="0" smtClean="0">
                <a:solidFill>
                  <a:schemeClr val="tx1"/>
                </a:solidFill>
                <a:latin typeface="新細明體" panose="02020500000000000000" pitchFamily="18" charset="-120"/>
                <a:ea typeface="新細明體" panose="02020500000000000000" pitchFamily="18" charset="-120"/>
              </a:rPr>
              <a:t>3</a:t>
            </a:r>
            <a:r>
              <a:rPr lang="zh-TW" altLang="en-US" sz="3200" dirty="0" smtClean="0">
                <a:solidFill>
                  <a:schemeClr val="tx1"/>
                </a:solidFill>
                <a:latin typeface="新細明體" panose="02020500000000000000" pitchFamily="18" charset="-120"/>
                <a:ea typeface="新細明體" panose="02020500000000000000" pitchFamily="18" charset="-120"/>
              </a:rPr>
              <a:t>級為</a:t>
            </a:r>
            <a:r>
              <a:rPr lang="en-US" altLang="zh-TW" sz="3200" dirty="0" smtClean="0">
                <a:solidFill>
                  <a:schemeClr val="tx1"/>
                </a:solidFill>
                <a:latin typeface="新細明體" panose="02020500000000000000" pitchFamily="18" charset="-120"/>
                <a:ea typeface="新細明體" panose="02020500000000000000" pitchFamily="18" charset="-120"/>
              </a:rPr>
              <a:t>650</a:t>
            </a:r>
            <a:r>
              <a:rPr lang="zh-TW" altLang="en-US" sz="3200" dirty="0" smtClean="0">
                <a:solidFill>
                  <a:schemeClr val="tx1"/>
                </a:solidFill>
                <a:latin typeface="新細明體" panose="02020500000000000000" pitchFamily="18" charset="-120"/>
                <a:ea typeface="新細明體" panose="02020500000000000000" pitchFamily="18" charset="-120"/>
              </a:rPr>
              <a:t>薪點</a:t>
            </a:r>
            <a:r>
              <a:rPr lang="en-US" altLang="zh-TW" sz="3200" dirty="0" smtClean="0">
                <a:solidFill>
                  <a:schemeClr val="tx1"/>
                </a:solidFill>
                <a:latin typeface="新細明體" panose="02020500000000000000" pitchFamily="18" charset="-120"/>
                <a:ea typeface="新細明體" panose="02020500000000000000" pitchFamily="18" charset="-120"/>
              </a:rPr>
              <a:t>?</a:t>
            </a:r>
          </a:p>
        </p:txBody>
      </p:sp>
      <p:sp>
        <p:nvSpPr>
          <p:cNvPr id="2" name="投影片編號版面配置區 1"/>
          <p:cNvSpPr>
            <a:spLocks noGrp="1"/>
          </p:cNvSpPr>
          <p:nvPr>
            <p:ph type="sldNum" sz="quarter" idx="12"/>
          </p:nvPr>
        </p:nvSpPr>
        <p:spPr/>
        <p:txBody>
          <a:bodyPr/>
          <a:lstStyle/>
          <a:p>
            <a:pPr>
              <a:defRPr/>
            </a:pPr>
            <a:fld id="{A71FCA1E-593F-4A17-81C3-F5EC7305C3A0}" type="slidenum">
              <a:rPr lang="en-US" smtClean="0"/>
              <a:pPr>
                <a:defRPr/>
              </a:pPr>
              <a:t>44</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問題與討論</a:t>
            </a:r>
          </a:p>
        </p:txBody>
      </p:sp>
      <p:sp>
        <p:nvSpPr>
          <p:cNvPr id="4" name="內容版面配置區 2"/>
          <p:cNvSpPr txBox="1">
            <a:spLocks/>
          </p:cNvSpPr>
          <p:nvPr/>
        </p:nvSpPr>
        <p:spPr>
          <a:xfrm>
            <a:off x="1701800" y="1366838"/>
            <a:ext cx="7305675" cy="4011612"/>
          </a:xfrm>
          <a:prstGeom prst="rect">
            <a:avLst/>
          </a:prstGeom>
        </p:spPr>
        <p:txBody>
          <a:bodyPr>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marL="0" indent="0" algn="just" fontAlgn="auto">
              <a:buFont typeface="Wingdings 3" charset="2"/>
              <a:buNone/>
              <a:defRPr/>
            </a:pPr>
            <a:r>
              <a:rPr kumimoji="0" lang="zh-TW" altLang="en-US" sz="2800" dirty="0" smtClean="0">
                <a:solidFill>
                  <a:schemeClr val="tx1"/>
                </a:solidFill>
                <a:latin typeface="新細明體" panose="02020500000000000000" pitchFamily="18" charset="-120"/>
                <a:ea typeface="新細明體" panose="02020500000000000000" pitchFamily="18" charset="-120"/>
              </a:rPr>
              <a:t>教育部</a:t>
            </a:r>
            <a:r>
              <a:rPr kumimoji="0" lang="en-US" altLang="zh-TW" sz="2800" dirty="0">
                <a:latin typeface="新細明體" panose="02020500000000000000" pitchFamily="18" charset="-120"/>
                <a:ea typeface="新細明體" panose="02020500000000000000" pitchFamily="18" charset="-120"/>
              </a:rPr>
              <a:t>105</a:t>
            </a:r>
            <a:r>
              <a:rPr kumimoji="0" lang="zh-TW" altLang="en-US" sz="2800" dirty="0" smtClean="0">
                <a:latin typeface="新細明體" panose="02020500000000000000" pitchFamily="18" charset="-120"/>
                <a:ea typeface="新細明體" panose="02020500000000000000" pitchFamily="18" charset="-120"/>
              </a:rPr>
              <a:t>年</a:t>
            </a:r>
            <a:r>
              <a:rPr kumimoji="0" lang="en-US" altLang="zh-TW" sz="2800" dirty="0" smtClean="0">
                <a:latin typeface="新細明體" panose="02020500000000000000" pitchFamily="18" charset="-120"/>
                <a:ea typeface="新細明體" panose="02020500000000000000" pitchFamily="18" charset="-120"/>
              </a:rPr>
              <a:t>2</a:t>
            </a:r>
            <a:r>
              <a:rPr kumimoji="0" lang="zh-TW" altLang="en-US" sz="2800" dirty="0" smtClean="0">
                <a:latin typeface="新細明體" panose="02020500000000000000" pitchFamily="18" charset="-120"/>
                <a:ea typeface="新細明體" panose="02020500000000000000" pitchFamily="18" charset="-120"/>
              </a:rPr>
              <a:t>月</a:t>
            </a:r>
            <a:r>
              <a:rPr kumimoji="0" lang="en-US" altLang="zh-TW" sz="2800" dirty="0" smtClean="0">
                <a:latin typeface="新細明體" panose="02020500000000000000" pitchFamily="18" charset="-120"/>
                <a:ea typeface="新細明體" panose="02020500000000000000" pitchFamily="18" charset="-120"/>
              </a:rPr>
              <a:t>25</a:t>
            </a:r>
            <a:r>
              <a:rPr kumimoji="0" lang="zh-TW" altLang="en-US" sz="2800" dirty="0" smtClean="0">
                <a:latin typeface="新細明體" panose="02020500000000000000" pitchFamily="18" charset="-120"/>
                <a:ea typeface="新細明體" panose="02020500000000000000" pitchFamily="18" charset="-120"/>
              </a:rPr>
              <a:t>日臺</a:t>
            </a:r>
            <a:r>
              <a:rPr kumimoji="0" lang="zh-TW" altLang="en-US" sz="2800" dirty="0">
                <a:latin typeface="新細明體" panose="02020500000000000000" pitchFamily="18" charset="-120"/>
                <a:ea typeface="新細明體" panose="02020500000000000000" pitchFamily="18" charset="-120"/>
              </a:rPr>
              <a:t>教人</a:t>
            </a:r>
            <a:r>
              <a:rPr kumimoji="0" lang="en-US" altLang="zh-TW" sz="2800" dirty="0">
                <a:latin typeface="新細明體" panose="02020500000000000000" pitchFamily="18" charset="-120"/>
                <a:ea typeface="新細明體" panose="02020500000000000000" pitchFamily="18" charset="-120"/>
              </a:rPr>
              <a:t>(</a:t>
            </a:r>
            <a:r>
              <a:rPr kumimoji="0" lang="zh-TW" altLang="en-US" sz="2800" dirty="0">
                <a:latin typeface="新細明體" panose="02020500000000000000" pitchFamily="18" charset="-120"/>
                <a:ea typeface="新細明體" panose="02020500000000000000" pitchFamily="18" charset="-120"/>
              </a:rPr>
              <a:t>二</a:t>
            </a:r>
            <a:r>
              <a:rPr kumimoji="0" lang="en-US" altLang="zh-TW" sz="2800" dirty="0">
                <a:latin typeface="新細明體" panose="02020500000000000000" pitchFamily="18" charset="-120"/>
                <a:ea typeface="新細明體" panose="02020500000000000000" pitchFamily="18" charset="-120"/>
              </a:rPr>
              <a:t>)</a:t>
            </a:r>
            <a:r>
              <a:rPr kumimoji="0" lang="zh-TW" altLang="en-US" sz="2800" dirty="0">
                <a:latin typeface="新細明體" panose="02020500000000000000" pitchFamily="18" charset="-120"/>
                <a:ea typeface="新細明體" panose="02020500000000000000" pitchFamily="18" charset="-120"/>
              </a:rPr>
              <a:t>字第</a:t>
            </a:r>
            <a:r>
              <a:rPr kumimoji="0" lang="en-US" altLang="zh-TW" sz="2800" dirty="0">
                <a:latin typeface="新細明體" panose="02020500000000000000" pitchFamily="18" charset="-120"/>
                <a:ea typeface="新細明體" panose="02020500000000000000" pitchFamily="18" charset="-120"/>
              </a:rPr>
              <a:t>1050004226</a:t>
            </a:r>
            <a:r>
              <a:rPr kumimoji="0" lang="zh-TW" altLang="en-US" sz="2800" dirty="0" smtClean="0">
                <a:latin typeface="新細明體" panose="02020500000000000000" pitchFamily="18" charset="-120"/>
                <a:ea typeface="新細明體" panose="02020500000000000000" pitchFamily="18" charset="-120"/>
              </a:rPr>
              <a:t>號</a:t>
            </a:r>
            <a:r>
              <a:rPr kumimoji="0" lang="zh-TW" altLang="en-US" sz="2800" dirty="0" smtClean="0">
                <a:solidFill>
                  <a:schemeClr val="tx1"/>
                </a:solidFill>
                <a:latin typeface="新細明體" panose="02020500000000000000" pitchFamily="18" charset="-120"/>
                <a:ea typeface="新細明體" panose="02020500000000000000" pitchFamily="18" charset="-120"/>
              </a:rPr>
              <a:t>函</a:t>
            </a:r>
            <a:r>
              <a:rPr kumimoji="0" lang="zh-TW" altLang="en-US" sz="2800" dirty="0">
                <a:solidFill>
                  <a:schemeClr val="tx1"/>
                </a:solidFill>
                <a:latin typeface="新細明體" panose="02020500000000000000" pitchFamily="18" charset="-120"/>
                <a:ea typeface="新細明體" panose="02020500000000000000" pitchFamily="18" charset="-120"/>
              </a:rPr>
              <a:t>略以，依本條例第</a:t>
            </a:r>
            <a:r>
              <a:rPr kumimoji="0" lang="en-US" altLang="zh-TW" sz="2800" dirty="0">
                <a:solidFill>
                  <a:schemeClr val="tx1"/>
                </a:solidFill>
                <a:latin typeface="新細明體" panose="02020500000000000000" pitchFamily="18" charset="-120"/>
                <a:ea typeface="新細明體" panose="02020500000000000000" pitchFamily="18" charset="-120"/>
              </a:rPr>
              <a:t>10</a:t>
            </a:r>
            <a:r>
              <a:rPr kumimoji="0" lang="zh-TW" altLang="en-US" sz="2800" dirty="0">
                <a:solidFill>
                  <a:schemeClr val="tx1"/>
                </a:solidFill>
                <a:latin typeface="新細明體" panose="02020500000000000000" pitchFamily="18" charset="-120"/>
                <a:ea typeface="新細明體" panose="02020500000000000000" pitchFamily="18" charset="-120"/>
              </a:rPr>
              <a:t>條第</a:t>
            </a:r>
            <a:r>
              <a:rPr kumimoji="0" lang="en-US" altLang="zh-TW" sz="2800" dirty="0">
                <a:solidFill>
                  <a:schemeClr val="tx1"/>
                </a:solidFill>
                <a:latin typeface="新細明體" panose="02020500000000000000" pitchFamily="18" charset="-120"/>
                <a:ea typeface="新細明體" panose="02020500000000000000" pitchFamily="18" charset="-120"/>
              </a:rPr>
              <a:t>1</a:t>
            </a:r>
            <a:r>
              <a:rPr kumimoji="0" lang="zh-TW" altLang="en-US" sz="2800" dirty="0">
                <a:solidFill>
                  <a:schemeClr val="tx1"/>
                </a:solidFill>
                <a:latin typeface="新細明體" panose="02020500000000000000" pitchFamily="18" charset="-120"/>
                <a:ea typeface="新細明體" panose="02020500000000000000" pitchFamily="18" charset="-120"/>
              </a:rPr>
              <a:t>項規定，</a:t>
            </a:r>
            <a:r>
              <a:rPr kumimoji="0" lang="zh-TW" altLang="en-US" sz="2800" dirty="0" smtClean="0">
                <a:solidFill>
                  <a:schemeClr val="tx1"/>
                </a:solidFill>
                <a:latin typeface="新細明體" panose="02020500000000000000" pitchFamily="18" charset="-120"/>
                <a:ea typeface="新細明體" panose="02020500000000000000" pitchFamily="18" charset="-120"/>
              </a:rPr>
              <a:t>中小學</a:t>
            </a:r>
            <a:r>
              <a:rPr kumimoji="0" lang="zh-TW" altLang="en-US" sz="2800" dirty="0">
                <a:solidFill>
                  <a:schemeClr val="tx1"/>
                </a:solidFill>
                <a:latin typeface="新細明體" panose="02020500000000000000" pitchFamily="18" charset="-120"/>
                <a:ea typeface="新細明體" panose="02020500000000000000" pitchFamily="18" charset="-120"/>
              </a:rPr>
              <a:t>教師取得較高學歷改敘薪級，</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受所聘職務等級</a:t>
            </a:r>
            <a:r>
              <a:rPr kumimoji="0" lang="zh-TW" altLang="en-US" sz="2800" b="1" dirty="0" smtClean="0">
                <a:solidFill>
                  <a:schemeClr val="accent5">
                    <a:lumMod val="75000"/>
                  </a:schemeClr>
                </a:solidFill>
                <a:latin typeface="新細明體" panose="02020500000000000000" pitchFamily="18" charset="-120"/>
                <a:ea typeface="新細明體" panose="02020500000000000000" pitchFamily="18" charset="-120"/>
              </a:rPr>
              <a:t>最高本</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薪之限制</a:t>
            </a:r>
            <a:r>
              <a:rPr kumimoji="0" lang="zh-TW" altLang="en-US" sz="2800" dirty="0">
                <a:solidFill>
                  <a:schemeClr val="tx1"/>
                </a:solidFill>
                <a:latin typeface="新細明體" panose="02020500000000000000" pitchFamily="18" charset="-120"/>
                <a:ea typeface="新細明體" panose="02020500000000000000" pitchFamily="18" charset="-120"/>
              </a:rPr>
              <a:t>。倘中小學教師取得較高學歷時所敘薪點</a:t>
            </a:r>
            <a:r>
              <a:rPr kumimoji="0" lang="zh-TW" altLang="en-US" sz="2800" dirty="0" smtClean="0">
                <a:solidFill>
                  <a:schemeClr val="tx1"/>
                </a:solidFill>
                <a:latin typeface="新細明體" panose="02020500000000000000" pitchFamily="18" charset="-120"/>
                <a:ea typeface="新細明體" panose="02020500000000000000" pitchFamily="18" charset="-120"/>
              </a:rPr>
              <a:t>高於</a:t>
            </a:r>
            <a:r>
              <a:rPr kumimoji="0" lang="zh-TW" altLang="en-US" sz="2800" dirty="0">
                <a:solidFill>
                  <a:schemeClr val="tx1"/>
                </a:solidFill>
                <a:latin typeface="新細明體" panose="02020500000000000000" pitchFamily="18" charset="-120"/>
                <a:ea typeface="新細明體" panose="02020500000000000000" pitchFamily="18" charset="-120"/>
              </a:rPr>
              <a:t>所聘職務等級最高本薪薪點，仍敘原薪級；最高本</a:t>
            </a:r>
            <a:r>
              <a:rPr kumimoji="0" lang="zh-TW" altLang="en-US" sz="2800" dirty="0" smtClean="0">
                <a:solidFill>
                  <a:schemeClr val="tx1"/>
                </a:solidFill>
                <a:latin typeface="新細明體" panose="02020500000000000000" pitchFamily="18" charset="-120"/>
                <a:ea typeface="新細明體" panose="02020500000000000000" pitchFamily="18" charset="-120"/>
              </a:rPr>
              <a:t>薪則</a:t>
            </a:r>
            <a:r>
              <a:rPr kumimoji="0" lang="zh-TW" altLang="en-US" sz="2800" dirty="0">
                <a:solidFill>
                  <a:schemeClr val="tx1"/>
                </a:solidFill>
                <a:latin typeface="新細明體" panose="02020500000000000000" pitchFamily="18" charset="-120"/>
                <a:ea typeface="新細明體" panose="02020500000000000000" pitchFamily="18" charset="-120"/>
              </a:rPr>
              <a:t>按其最高學歷依本條例附表一「教師薪級表」說明</a:t>
            </a:r>
            <a:r>
              <a:rPr kumimoji="0" lang="zh-TW" altLang="en-US" sz="2800" dirty="0" smtClean="0">
                <a:solidFill>
                  <a:schemeClr val="tx1"/>
                </a:solidFill>
                <a:latin typeface="新細明體" panose="02020500000000000000" pitchFamily="18" charset="-120"/>
                <a:ea typeface="新細明體" panose="02020500000000000000" pitchFamily="18" charset="-120"/>
              </a:rPr>
              <a:t>一規定</a:t>
            </a:r>
            <a:r>
              <a:rPr kumimoji="0" lang="zh-TW" altLang="en-US" sz="2800" dirty="0">
                <a:solidFill>
                  <a:schemeClr val="tx1"/>
                </a:solidFill>
                <a:latin typeface="新細明體" panose="02020500000000000000" pitchFamily="18" charset="-120"/>
                <a:ea typeface="新細明體" panose="02020500000000000000" pitchFamily="18" charset="-120"/>
              </a:rPr>
              <a:t>辦理</a:t>
            </a:r>
            <a:r>
              <a:rPr kumimoji="0" lang="zh-TW" altLang="en-US" sz="2800" dirty="0" smtClean="0">
                <a:solidFill>
                  <a:schemeClr val="tx1"/>
                </a:solidFill>
                <a:latin typeface="新細明體" panose="02020500000000000000" pitchFamily="18" charset="-120"/>
                <a:ea typeface="新細明體" panose="02020500000000000000" pitchFamily="18" charset="-120"/>
              </a:rPr>
              <a:t>。</a:t>
            </a:r>
            <a:endParaRPr kumimoji="0" lang="zh-TW" altLang="en-US" sz="2800" dirty="0">
              <a:solidFill>
                <a:schemeClr val="tx1"/>
              </a:solidFill>
              <a:latin typeface="新細明體" panose="02020500000000000000" pitchFamily="18" charset="-120"/>
              <a:ea typeface="新細明體" panose="02020500000000000000" pitchFamily="18" charset="-120"/>
            </a:endParaRPr>
          </a:p>
          <a:p>
            <a:pPr marL="715963" indent="-715963" algn="just" fontAlgn="auto">
              <a:buFont typeface="Wingdings 3" charset="2"/>
              <a:buNone/>
              <a:defRPr/>
            </a:pPr>
            <a:endParaRPr kumimoji="0" lang="en-US" altLang="zh-TW" sz="2800" dirty="0" smtClean="0">
              <a:solidFill>
                <a:schemeClr val="tx1"/>
              </a:solidFill>
            </a:endParaRPr>
          </a:p>
        </p:txBody>
      </p:sp>
      <p:pic>
        <p:nvPicPr>
          <p:cNvPr id="39940" name="Picture 3" descr="C:\Users\user\AppData\Local\Microsoft\Windows\INetCache\IE\18LIW0UA\msFav[1].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22338" y="1293813"/>
            <a:ext cx="654050" cy="869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投影片編號版面配置區 1"/>
          <p:cNvSpPr>
            <a:spLocks noGrp="1"/>
          </p:cNvSpPr>
          <p:nvPr>
            <p:ph type="sldNum" sz="quarter" idx="12"/>
          </p:nvPr>
        </p:nvSpPr>
        <p:spPr/>
        <p:txBody>
          <a:bodyPr/>
          <a:lstStyle/>
          <a:p>
            <a:pPr>
              <a:defRPr/>
            </a:pPr>
            <a:fld id="{575BC460-5026-43D1-8D47-6AD28D71E5C0}" type="slidenum">
              <a:rPr lang="en-US" smtClean="0"/>
              <a:pPr>
                <a:defRPr/>
              </a:pPr>
              <a:t>45</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標題 1"/>
          <p:cNvSpPr>
            <a:spLocks noGrp="1"/>
          </p:cNvSpPr>
          <p:nvPr>
            <p:ph type="title"/>
          </p:nvPr>
        </p:nvSpPr>
        <p:spPr/>
        <p:txBody>
          <a:bodyPr/>
          <a:lstStyle/>
          <a:p>
            <a:pPr eaLnBrk="1" hangingPunct="1"/>
            <a:r>
              <a:rPr lang="zh-TW" altLang="en-US" dirty="0" smtClean="0">
                <a:latin typeface="新細明體" panose="02020500000000000000" pitchFamily="18" charset="-120"/>
                <a:ea typeface="新細明體" panose="02020500000000000000" pitchFamily="18" charset="-120"/>
              </a:rPr>
              <a:t>問題與討論</a:t>
            </a:r>
          </a:p>
        </p:txBody>
      </p:sp>
      <p:sp>
        <p:nvSpPr>
          <p:cNvPr id="3" name="內容版面配置區 2"/>
          <p:cNvSpPr>
            <a:spLocks noGrp="1"/>
          </p:cNvSpPr>
          <p:nvPr>
            <p:ph idx="1"/>
          </p:nvPr>
        </p:nvSpPr>
        <p:spPr>
          <a:xfrm>
            <a:off x="1295400" y="1481138"/>
            <a:ext cx="7486650" cy="2638425"/>
          </a:xfrm>
        </p:spPr>
        <p:txBody>
          <a:bodyPr/>
          <a:lstStyle/>
          <a:p>
            <a:pPr marL="0" indent="0" algn="just" eaLnBrk="1" hangingPunct="1">
              <a:buFont typeface="Wingdings 3" pitchFamily="18" charset="2"/>
              <a:buNone/>
            </a:pPr>
            <a:r>
              <a:rPr lang="zh-TW" altLang="en-US" sz="3200" dirty="0" smtClean="0">
                <a:solidFill>
                  <a:schemeClr val="tx1"/>
                </a:solidFill>
                <a:latin typeface="新細明體" panose="02020500000000000000" pitchFamily="18" charset="-120"/>
                <a:ea typeface="新細明體" panose="02020500000000000000" pitchFamily="18" charset="-120"/>
              </a:rPr>
              <a:t>問題</a:t>
            </a:r>
            <a:r>
              <a:rPr lang="en-US" altLang="zh-TW" sz="3200" dirty="0" smtClean="0">
                <a:solidFill>
                  <a:schemeClr val="tx1"/>
                </a:solidFill>
                <a:latin typeface="新細明體" panose="02020500000000000000" pitchFamily="18" charset="-120"/>
                <a:ea typeface="新細明體" panose="02020500000000000000" pitchFamily="18" charset="-120"/>
              </a:rPr>
              <a:t>3</a:t>
            </a:r>
            <a:r>
              <a:rPr lang="zh-TW" altLang="en-US" sz="3200" dirty="0" smtClean="0">
                <a:solidFill>
                  <a:schemeClr val="tx1"/>
                </a:solidFill>
                <a:latin typeface="新細明體" panose="02020500000000000000" pitchFamily="18" charset="-120"/>
                <a:ea typeface="新細明體" panose="02020500000000000000" pitchFamily="18" charset="-120"/>
              </a:rPr>
              <a:t>：</a:t>
            </a:r>
            <a:endParaRPr lang="en-US" altLang="zh-TW" sz="3200" dirty="0" smtClean="0">
              <a:solidFill>
                <a:schemeClr val="tx1"/>
              </a:solidFill>
              <a:latin typeface="新細明體" panose="02020500000000000000" pitchFamily="18" charset="-120"/>
              <a:ea typeface="新細明體" panose="02020500000000000000" pitchFamily="18" charset="-120"/>
            </a:endParaRPr>
          </a:p>
          <a:p>
            <a:pPr marL="0" indent="0" algn="just" eaLnBrk="1" hangingPunct="1">
              <a:buFont typeface="Wingdings 3" pitchFamily="18" charset="2"/>
              <a:buNone/>
            </a:pPr>
            <a:r>
              <a:rPr lang="zh-TW" altLang="en-US" sz="3200" dirty="0" smtClean="0">
                <a:solidFill>
                  <a:schemeClr val="tx1"/>
                </a:solidFill>
                <a:latin typeface="新細明體" panose="02020500000000000000" pitchFamily="18" charset="-120"/>
                <a:ea typeface="新細明體" panose="02020500000000000000" pitchFamily="18" charset="-120"/>
              </a:rPr>
              <a:t>中小學教師於本條例施行前未經服務學校書面核准進修者，於教師待遇條例施行後得否辦理改敘</a:t>
            </a:r>
            <a:r>
              <a:rPr lang="en-US" altLang="zh-TW" sz="3200" dirty="0" smtClean="0">
                <a:solidFill>
                  <a:schemeClr val="tx1"/>
                </a:solidFill>
                <a:latin typeface="新細明體" panose="02020500000000000000" pitchFamily="18" charset="-120"/>
                <a:ea typeface="新細明體" panose="02020500000000000000" pitchFamily="18" charset="-120"/>
              </a:rPr>
              <a:t>?</a:t>
            </a:r>
          </a:p>
        </p:txBody>
      </p:sp>
      <p:sp>
        <p:nvSpPr>
          <p:cNvPr id="2" name="投影片編號版面配置區 1"/>
          <p:cNvSpPr>
            <a:spLocks noGrp="1"/>
          </p:cNvSpPr>
          <p:nvPr>
            <p:ph type="sldNum" sz="quarter" idx="12"/>
          </p:nvPr>
        </p:nvSpPr>
        <p:spPr/>
        <p:txBody>
          <a:bodyPr/>
          <a:lstStyle/>
          <a:p>
            <a:pPr>
              <a:defRPr/>
            </a:pPr>
            <a:fld id="{A00BBF55-7A5D-4DC2-8E0E-FF01F673E12B}" type="slidenum">
              <a:rPr lang="en-US" smtClean="0"/>
              <a:pPr>
                <a:defRPr/>
              </a:pPr>
              <a:t>46</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標題 1"/>
          <p:cNvSpPr>
            <a:spLocks noGrp="1"/>
          </p:cNvSpPr>
          <p:nvPr>
            <p:ph type="title"/>
          </p:nvPr>
        </p:nvSpPr>
        <p:spPr/>
        <p:txBody>
          <a:bodyPr/>
          <a:lstStyle/>
          <a:p>
            <a:pPr eaLnBrk="1" hangingPunct="1"/>
            <a:r>
              <a:rPr lang="zh-TW" altLang="en-US" b="1" dirty="0" smtClean="0"/>
              <a:t>問題與討論</a:t>
            </a:r>
          </a:p>
        </p:txBody>
      </p:sp>
      <p:sp>
        <p:nvSpPr>
          <p:cNvPr id="4" name="內容版面配置區 2"/>
          <p:cNvSpPr txBox="1">
            <a:spLocks/>
          </p:cNvSpPr>
          <p:nvPr/>
        </p:nvSpPr>
        <p:spPr>
          <a:xfrm>
            <a:off x="1701800" y="1366838"/>
            <a:ext cx="7305675" cy="4549775"/>
          </a:xfrm>
          <a:prstGeom prst="rect">
            <a:avLst/>
          </a:prstGeom>
        </p:spPr>
        <p:txBody>
          <a:bodyPr>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marL="0" indent="0" algn="just" fontAlgn="auto">
              <a:buFont typeface="Wingdings 3" charset="2"/>
              <a:buNone/>
              <a:defRPr/>
            </a:pPr>
            <a:r>
              <a:rPr kumimoji="0" lang="en-US" altLang="zh-TW" sz="2800" dirty="0" smtClean="0">
                <a:solidFill>
                  <a:schemeClr val="tx1"/>
                </a:solidFill>
              </a:rPr>
              <a:t>1</a:t>
            </a:r>
            <a:r>
              <a:rPr kumimoji="0" lang="zh-TW" altLang="en-US" sz="2800" dirty="0" smtClean="0">
                <a:solidFill>
                  <a:schemeClr val="tx1"/>
                </a:solidFill>
              </a:rPr>
              <a:t>、不得依第</a:t>
            </a:r>
            <a:r>
              <a:rPr kumimoji="0" lang="en-US" altLang="zh-TW" sz="2800" dirty="0" smtClean="0">
                <a:solidFill>
                  <a:schemeClr val="tx1"/>
                </a:solidFill>
              </a:rPr>
              <a:t>10</a:t>
            </a:r>
            <a:r>
              <a:rPr kumimoji="0" lang="zh-TW" altLang="en-US" sz="2800" dirty="0" smtClean="0">
                <a:solidFill>
                  <a:schemeClr val="tx1"/>
                </a:solidFill>
              </a:rPr>
              <a:t>條第</a:t>
            </a:r>
            <a:r>
              <a:rPr kumimoji="0" lang="en-US" altLang="zh-TW" sz="2800" dirty="0" smtClean="0">
                <a:solidFill>
                  <a:schemeClr val="tx1"/>
                </a:solidFill>
              </a:rPr>
              <a:t>1</a:t>
            </a:r>
            <a:r>
              <a:rPr kumimoji="0" lang="zh-TW" altLang="en-US" sz="2800" dirty="0" smtClean="0">
                <a:solidFill>
                  <a:schemeClr val="tx1"/>
                </a:solidFill>
              </a:rPr>
              <a:t>項規定辦理改敘</a:t>
            </a:r>
            <a:endParaRPr kumimoji="0" lang="en-US" altLang="zh-TW" sz="2800" dirty="0" smtClean="0">
              <a:solidFill>
                <a:schemeClr val="tx1"/>
              </a:solidFill>
            </a:endParaRPr>
          </a:p>
          <a:p>
            <a:pPr marL="0" indent="0" algn="just" fontAlgn="auto">
              <a:buFont typeface="Wingdings 3" charset="2"/>
              <a:buNone/>
              <a:defRPr/>
            </a:pPr>
            <a:r>
              <a:rPr kumimoji="0" lang="zh-TW" altLang="en-US" sz="2800" dirty="0" smtClean="0">
                <a:solidFill>
                  <a:schemeClr val="tx1"/>
                </a:solidFill>
              </a:rPr>
              <a:t>教育部</a:t>
            </a:r>
            <a:r>
              <a:rPr kumimoji="0" lang="en-US" altLang="zh-TW" sz="2800" dirty="0"/>
              <a:t>105</a:t>
            </a:r>
            <a:r>
              <a:rPr kumimoji="0" lang="zh-TW" altLang="en-US" sz="2800" dirty="0" smtClean="0"/>
              <a:t>年</a:t>
            </a:r>
            <a:r>
              <a:rPr kumimoji="0" lang="en-US" altLang="zh-TW" sz="2800" dirty="0" smtClean="0"/>
              <a:t>2</a:t>
            </a:r>
            <a:r>
              <a:rPr kumimoji="0" lang="zh-TW" altLang="en-US" sz="2800" dirty="0" smtClean="0"/>
              <a:t>月</a:t>
            </a:r>
            <a:r>
              <a:rPr kumimoji="0" lang="en-US" altLang="zh-TW" sz="2800" dirty="0" smtClean="0"/>
              <a:t>25</a:t>
            </a:r>
            <a:r>
              <a:rPr kumimoji="0" lang="zh-TW" altLang="en-US" sz="2800" dirty="0" smtClean="0"/>
              <a:t>日臺</a:t>
            </a:r>
            <a:r>
              <a:rPr kumimoji="0" lang="zh-TW" altLang="en-US" sz="2800" dirty="0"/>
              <a:t>教人</a:t>
            </a:r>
            <a:r>
              <a:rPr kumimoji="0" lang="en-US" altLang="zh-TW" sz="2800" dirty="0"/>
              <a:t>(</a:t>
            </a:r>
            <a:r>
              <a:rPr kumimoji="0" lang="zh-TW" altLang="en-US" sz="2800" dirty="0"/>
              <a:t>二</a:t>
            </a:r>
            <a:r>
              <a:rPr kumimoji="0" lang="en-US" altLang="zh-TW" sz="2800" dirty="0"/>
              <a:t>)</a:t>
            </a:r>
            <a:r>
              <a:rPr kumimoji="0" lang="zh-TW" altLang="en-US" sz="2800" dirty="0"/>
              <a:t>字第</a:t>
            </a:r>
            <a:r>
              <a:rPr kumimoji="0" lang="en-US" altLang="zh-TW" sz="2800" dirty="0"/>
              <a:t>1050004226</a:t>
            </a:r>
            <a:r>
              <a:rPr kumimoji="0" lang="zh-TW" altLang="en-US" sz="2800" dirty="0" smtClean="0"/>
              <a:t>號</a:t>
            </a:r>
            <a:r>
              <a:rPr kumimoji="0" lang="zh-TW" altLang="en-US" sz="2800" dirty="0" smtClean="0">
                <a:solidFill>
                  <a:schemeClr val="tx1"/>
                </a:solidFill>
              </a:rPr>
              <a:t>函</a:t>
            </a:r>
            <a:r>
              <a:rPr kumimoji="0" lang="zh-TW" altLang="en-US" sz="2800" dirty="0">
                <a:solidFill>
                  <a:schemeClr val="tx1"/>
                </a:solidFill>
              </a:rPr>
              <a:t>略以，查本</a:t>
            </a:r>
            <a:r>
              <a:rPr kumimoji="0" lang="zh-TW" altLang="en-US" sz="2800" dirty="0" smtClean="0">
                <a:solidFill>
                  <a:schemeClr val="tx1"/>
                </a:solidFill>
              </a:rPr>
              <a:t>條例</a:t>
            </a:r>
            <a:r>
              <a:rPr kumimoji="0" lang="zh-TW" altLang="en-US" sz="2800" dirty="0">
                <a:solidFill>
                  <a:schemeClr val="tx1"/>
                </a:solidFill>
              </a:rPr>
              <a:t>第</a:t>
            </a:r>
            <a:r>
              <a:rPr kumimoji="0" lang="en-US" altLang="zh-TW" sz="2800" dirty="0">
                <a:solidFill>
                  <a:schemeClr val="tx1"/>
                </a:solidFill>
              </a:rPr>
              <a:t>10</a:t>
            </a:r>
            <a:r>
              <a:rPr kumimoji="0" lang="zh-TW" altLang="en-US" sz="2800" dirty="0">
                <a:solidFill>
                  <a:schemeClr val="tx1"/>
                </a:solidFill>
              </a:rPr>
              <a:t>條第</a:t>
            </a:r>
            <a:r>
              <a:rPr kumimoji="0" lang="en-US" altLang="zh-TW" sz="2800" dirty="0">
                <a:solidFill>
                  <a:schemeClr val="tx1"/>
                </a:solidFill>
              </a:rPr>
              <a:t>1</a:t>
            </a:r>
            <a:r>
              <a:rPr kumimoji="0" lang="zh-TW" altLang="en-US" sz="2800" dirty="0">
                <a:solidFill>
                  <a:schemeClr val="tx1"/>
                </a:solidFill>
              </a:rPr>
              <a:t>項規定，中小學教師在職期間經服務學校</a:t>
            </a:r>
            <a:r>
              <a:rPr kumimoji="0" lang="zh-TW" altLang="en-US" sz="2800" dirty="0" smtClean="0">
                <a:solidFill>
                  <a:schemeClr val="tx1"/>
                </a:solidFill>
              </a:rPr>
              <a:t>或主管機關</a:t>
            </a:r>
            <a:r>
              <a:rPr kumimoji="0" lang="zh-TW" altLang="en-US" sz="2800" dirty="0">
                <a:solidFill>
                  <a:schemeClr val="tx1"/>
                </a:solidFill>
              </a:rPr>
              <a:t>基於教學需要，同意其進修、研究與其教學</a:t>
            </a:r>
            <a:r>
              <a:rPr kumimoji="0" lang="zh-TW" altLang="en-US" sz="2800" dirty="0" smtClean="0">
                <a:solidFill>
                  <a:schemeClr val="tx1"/>
                </a:solidFill>
              </a:rPr>
              <a:t>有關</a:t>
            </a:r>
            <a:r>
              <a:rPr kumimoji="0" lang="zh-TW" altLang="en-US" sz="2800" dirty="0">
                <a:solidFill>
                  <a:schemeClr val="tx1"/>
                </a:solidFill>
              </a:rPr>
              <a:t>之知能，取得較高學歷者，依規定辦理改敘。是以</a:t>
            </a:r>
            <a:r>
              <a:rPr kumimoji="0" lang="zh-TW" altLang="en-US" sz="2800" dirty="0" smtClean="0">
                <a:solidFill>
                  <a:schemeClr val="tx1"/>
                </a:solidFill>
              </a:rPr>
              <a:t>，中小學</a:t>
            </a:r>
            <a:r>
              <a:rPr kumimoji="0" lang="zh-TW" altLang="en-US" sz="2800" dirty="0">
                <a:solidFill>
                  <a:schemeClr val="tx1"/>
                </a:solidFill>
              </a:rPr>
              <a:t>教師</a:t>
            </a:r>
            <a:r>
              <a:rPr kumimoji="0" lang="zh-TW" altLang="en-US" sz="2800" b="1" dirty="0">
                <a:solidFill>
                  <a:schemeClr val="accent5">
                    <a:lumMod val="75000"/>
                  </a:schemeClr>
                </a:solidFill>
              </a:rPr>
              <a:t>未經學校同意自行前往進修</a:t>
            </a:r>
            <a:r>
              <a:rPr kumimoji="0" lang="zh-TW" altLang="en-US" sz="2800" dirty="0">
                <a:solidFill>
                  <a:schemeClr val="tx1"/>
                </a:solidFill>
              </a:rPr>
              <a:t>於本條例施行</a:t>
            </a:r>
            <a:r>
              <a:rPr kumimoji="0" lang="zh-TW" altLang="en-US" sz="2800" dirty="0" smtClean="0">
                <a:solidFill>
                  <a:schemeClr val="tx1"/>
                </a:solidFill>
              </a:rPr>
              <a:t>後始</a:t>
            </a:r>
            <a:r>
              <a:rPr kumimoji="0" lang="zh-TW" altLang="en-US" sz="2800" dirty="0">
                <a:solidFill>
                  <a:schemeClr val="tx1"/>
                </a:solidFill>
              </a:rPr>
              <a:t>取得較高學歷者，</a:t>
            </a:r>
            <a:r>
              <a:rPr kumimoji="0" lang="zh-TW" altLang="en-US" sz="2800" b="1" dirty="0">
                <a:solidFill>
                  <a:schemeClr val="accent5">
                    <a:lumMod val="75000"/>
                  </a:schemeClr>
                </a:solidFill>
              </a:rPr>
              <a:t>不得依上開規定辦理改敘。</a:t>
            </a:r>
            <a:endParaRPr kumimoji="0" lang="en-US" altLang="zh-TW" sz="2800" b="1" dirty="0">
              <a:solidFill>
                <a:schemeClr val="accent5">
                  <a:lumMod val="75000"/>
                </a:schemeClr>
              </a:solidFill>
            </a:endParaRPr>
          </a:p>
        </p:txBody>
      </p:sp>
      <p:pic>
        <p:nvPicPr>
          <p:cNvPr id="41988" name="Picture 3" descr="C:\Users\user\AppData\Local\Microsoft\Windows\INetCache\IE\18LIW0UA\msFav[1].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22338" y="1293813"/>
            <a:ext cx="654050" cy="869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投影片編號版面配置區 1"/>
          <p:cNvSpPr>
            <a:spLocks noGrp="1"/>
          </p:cNvSpPr>
          <p:nvPr>
            <p:ph type="sldNum" sz="quarter" idx="12"/>
          </p:nvPr>
        </p:nvSpPr>
        <p:spPr/>
        <p:txBody>
          <a:bodyPr/>
          <a:lstStyle/>
          <a:p>
            <a:pPr>
              <a:defRPr/>
            </a:pPr>
            <a:fld id="{D7C84D31-2D8A-4ED7-B3D2-57DCAD842C7A}" type="slidenum">
              <a:rPr lang="en-US" smtClean="0"/>
              <a:pPr>
                <a:defRPr/>
              </a:pPr>
              <a:t>47</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標題 1"/>
          <p:cNvSpPr>
            <a:spLocks noGrp="1"/>
          </p:cNvSpPr>
          <p:nvPr>
            <p:ph type="title"/>
          </p:nvPr>
        </p:nvSpPr>
        <p:spPr/>
        <p:txBody>
          <a:bodyPr/>
          <a:lstStyle/>
          <a:p>
            <a:pPr eaLnBrk="1" hangingPunct="1"/>
            <a:r>
              <a:rPr lang="zh-TW" altLang="en-US" smtClean="0"/>
              <a:t>問題與討論</a:t>
            </a:r>
          </a:p>
        </p:txBody>
      </p:sp>
      <p:sp>
        <p:nvSpPr>
          <p:cNvPr id="4" name="內容版面配置區 2"/>
          <p:cNvSpPr txBox="1">
            <a:spLocks/>
          </p:cNvSpPr>
          <p:nvPr/>
        </p:nvSpPr>
        <p:spPr>
          <a:xfrm>
            <a:off x="1701800" y="1366838"/>
            <a:ext cx="7305675" cy="4549775"/>
          </a:xfrm>
          <a:prstGeom prst="rect">
            <a:avLst/>
          </a:prstGeom>
        </p:spPr>
        <p:txBody>
          <a:bodyPr>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marL="538163" indent="-538163" algn="just" fontAlgn="auto">
              <a:buFont typeface="Wingdings 3" charset="2"/>
              <a:buNone/>
              <a:defRPr/>
            </a:pPr>
            <a:r>
              <a:rPr kumimoji="0" lang="en-US" altLang="zh-TW" sz="2800" dirty="0" smtClean="0">
                <a:solidFill>
                  <a:schemeClr val="tx1"/>
                </a:solidFill>
              </a:rPr>
              <a:t>2</a:t>
            </a:r>
            <a:r>
              <a:rPr kumimoji="0" lang="zh-TW" altLang="en-US" sz="2800" dirty="0" smtClean="0">
                <a:solidFill>
                  <a:schemeClr val="tx1"/>
                </a:solidFill>
              </a:rPr>
              <a:t>、倘於待遇條例施行前已取得學位，得依第</a:t>
            </a:r>
            <a:r>
              <a:rPr kumimoji="0" lang="en-US" altLang="zh-TW" sz="2800" dirty="0" smtClean="0">
                <a:solidFill>
                  <a:schemeClr val="tx1"/>
                </a:solidFill>
              </a:rPr>
              <a:t>10</a:t>
            </a:r>
            <a:r>
              <a:rPr kumimoji="0" lang="zh-TW" altLang="en-US" sz="2800" dirty="0" smtClean="0">
                <a:solidFill>
                  <a:schemeClr val="tx1"/>
                </a:solidFill>
              </a:rPr>
              <a:t>條第</a:t>
            </a:r>
            <a:r>
              <a:rPr kumimoji="0" lang="en-US" altLang="zh-TW" sz="2800" dirty="0" smtClean="0">
                <a:solidFill>
                  <a:schemeClr val="tx1"/>
                </a:solidFill>
              </a:rPr>
              <a:t>2</a:t>
            </a:r>
            <a:r>
              <a:rPr kumimoji="0" lang="zh-TW" altLang="en-US" sz="2800" dirty="0" smtClean="0">
                <a:solidFill>
                  <a:schemeClr val="tx1"/>
                </a:solidFill>
              </a:rPr>
              <a:t>項規定辦理改敘</a:t>
            </a:r>
            <a:endParaRPr kumimoji="0" lang="en-US" altLang="zh-TW" sz="2800" dirty="0" smtClean="0">
              <a:solidFill>
                <a:schemeClr val="tx1"/>
              </a:solidFill>
            </a:endParaRPr>
          </a:p>
          <a:p>
            <a:pPr fontAlgn="auto">
              <a:defRPr/>
            </a:pPr>
            <a:r>
              <a:rPr kumimoji="0" lang="zh-TW" altLang="en-US" sz="2800" dirty="0" smtClean="0">
                <a:solidFill>
                  <a:schemeClr val="tx1"/>
                </a:solidFill>
              </a:rPr>
              <a:t>教育部</a:t>
            </a:r>
            <a:r>
              <a:rPr kumimoji="0" lang="en-US" altLang="zh-TW" sz="2800" dirty="0"/>
              <a:t>105</a:t>
            </a:r>
            <a:r>
              <a:rPr kumimoji="0" lang="zh-TW" altLang="en-US" sz="2800" dirty="0" smtClean="0"/>
              <a:t>年</a:t>
            </a:r>
            <a:r>
              <a:rPr kumimoji="0" lang="en-US" altLang="zh-TW" sz="2800" dirty="0" smtClean="0"/>
              <a:t>2</a:t>
            </a:r>
            <a:r>
              <a:rPr kumimoji="0" lang="zh-TW" altLang="en-US" sz="2800" dirty="0" smtClean="0"/>
              <a:t>月</a:t>
            </a:r>
            <a:r>
              <a:rPr kumimoji="0" lang="en-US" altLang="zh-TW" sz="2800" dirty="0" smtClean="0"/>
              <a:t>25</a:t>
            </a:r>
            <a:r>
              <a:rPr kumimoji="0" lang="zh-TW" altLang="en-US" sz="2800" dirty="0" smtClean="0"/>
              <a:t>日臺</a:t>
            </a:r>
            <a:r>
              <a:rPr kumimoji="0" lang="zh-TW" altLang="en-US" sz="2800" dirty="0"/>
              <a:t>教人</a:t>
            </a:r>
            <a:r>
              <a:rPr kumimoji="0" lang="en-US" altLang="zh-TW" sz="2800" dirty="0"/>
              <a:t>(</a:t>
            </a:r>
            <a:r>
              <a:rPr kumimoji="0" lang="zh-TW" altLang="en-US" sz="2800" dirty="0"/>
              <a:t>二</a:t>
            </a:r>
            <a:r>
              <a:rPr kumimoji="0" lang="en-US" altLang="zh-TW" sz="2800" dirty="0"/>
              <a:t>)</a:t>
            </a:r>
            <a:r>
              <a:rPr kumimoji="0" lang="zh-TW" altLang="en-US" sz="2800" dirty="0"/>
              <a:t>字第</a:t>
            </a:r>
            <a:r>
              <a:rPr kumimoji="0" lang="en-US" altLang="zh-TW" sz="2800" dirty="0"/>
              <a:t>1050004226</a:t>
            </a:r>
            <a:r>
              <a:rPr kumimoji="0" lang="zh-TW" altLang="en-US" sz="2800" dirty="0" smtClean="0"/>
              <a:t>號</a:t>
            </a:r>
            <a:r>
              <a:rPr kumimoji="0" lang="zh-TW" altLang="en-US" sz="2800" dirty="0" smtClean="0">
                <a:solidFill>
                  <a:schemeClr val="tx1"/>
                </a:solidFill>
              </a:rPr>
              <a:t>函</a:t>
            </a:r>
            <a:r>
              <a:rPr kumimoji="0" lang="zh-TW" altLang="en-US" sz="2800" dirty="0">
                <a:solidFill>
                  <a:schemeClr val="tx1"/>
                </a:solidFill>
              </a:rPr>
              <a:t>略以</a:t>
            </a:r>
            <a:r>
              <a:rPr kumimoji="0" lang="zh-TW" altLang="en-US" sz="2800" dirty="0" smtClean="0">
                <a:solidFill>
                  <a:schemeClr val="tx1"/>
                </a:solidFill>
              </a:rPr>
              <a:t>，</a:t>
            </a:r>
            <a:r>
              <a:rPr kumimoji="0" lang="zh-TW" altLang="en-US" sz="2800" dirty="0"/>
              <a:t>依</a:t>
            </a:r>
            <a:r>
              <a:rPr kumimoji="0" lang="zh-TW" altLang="en-US" sz="2800" dirty="0" smtClean="0"/>
              <a:t>本條</a:t>
            </a:r>
            <a:r>
              <a:rPr kumimoji="0" lang="zh-TW" altLang="en-US" sz="2800" dirty="0"/>
              <a:t>例第</a:t>
            </a:r>
            <a:r>
              <a:rPr kumimoji="0" lang="en-US" altLang="zh-TW" sz="2800" dirty="0"/>
              <a:t>10</a:t>
            </a:r>
            <a:r>
              <a:rPr kumimoji="0" lang="zh-TW" altLang="en-US" sz="2800" dirty="0"/>
              <a:t>條第</a:t>
            </a:r>
            <a:r>
              <a:rPr kumimoji="0" lang="en-US" altLang="zh-TW" sz="2800" dirty="0"/>
              <a:t>2</a:t>
            </a:r>
            <a:r>
              <a:rPr kumimoji="0" lang="zh-TW" altLang="en-US" sz="2800" dirty="0"/>
              <a:t>項規定，本條例施行前已取得學位者，</a:t>
            </a:r>
            <a:r>
              <a:rPr kumimoji="0" lang="zh-TW" altLang="en-US" sz="2800" dirty="0" smtClean="0"/>
              <a:t>得適用</a:t>
            </a:r>
            <a:r>
              <a:rPr kumimoji="0" lang="zh-TW" altLang="en-US" sz="2800" dirty="0"/>
              <a:t>施行前之規定辦理改敘。爰中小學教師未經服務</a:t>
            </a:r>
            <a:r>
              <a:rPr kumimoji="0" lang="zh-TW" altLang="en-US" sz="2800" dirty="0" smtClean="0"/>
              <a:t>學校</a:t>
            </a:r>
            <a:r>
              <a:rPr kumimoji="0" lang="zh-TW" altLang="en-US" sz="2800" dirty="0"/>
              <a:t>同意自行前往進修並</a:t>
            </a:r>
            <a:r>
              <a:rPr kumimoji="0" lang="zh-TW" altLang="en-US" sz="2800" b="1" dirty="0">
                <a:solidFill>
                  <a:schemeClr val="accent5">
                    <a:lumMod val="75000"/>
                  </a:schemeClr>
                </a:solidFill>
              </a:rPr>
              <a:t>於本條例施行前已取得學位者，得依本條例第</a:t>
            </a:r>
            <a:r>
              <a:rPr kumimoji="0" lang="en-US" altLang="zh-TW" sz="2800" b="1" dirty="0">
                <a:solidFill>
                  <a:schemeClr val="accent5">
                    <a:lumMod val="75000"/>
                  </a:schemeClr>
                </a:solidFill>
              </a:rPr>
              <a:t>10</a:t>
            </a:r>
            <a:r>
              <a:rPr kumimoji="0" lang="zh-TW" altLang="en-US" sz="2800" b="1" dirty="0">
                <a:solidFill>
                  <a:schemeClr val="accent5">
                    <a:lumMod val="75000"/>
                  </a:schemeClr>
                </a:solidFill>
              </a:rPr>
              <a:t>條第</a:t>
            </a:r>
            <a:r>
              <a:rPr kumimoji="0" lang="en-US" altLang="zh-TW" sz="2800" b="1" dirty="0">
                <a:solidFill>
                  <a:schemeClr val="accent5">
                    <a:lumMod val="75000"/>
                  </a:schemeClr>
                </a:solidFill>
              </a:rPr>
              <a:t>2</a:t>
            </a:r>
            <a:r>
              <a:rPr kumimoji="0" lang="zh-TW" altLang="en-US" sz="2800" b="1" dirty="0">
                <a:solidFill>
                  <a:schemeClr val="accent5">
                    <a:lumMod val="75000"/>
                  </a:schemeClr>
                </a:solidFill>
              </a:rPr>
              <a:t>項規定適用施行前之規定辦理改敘</a:t>
            </a:r>
            <a:r>
              <a:rPr kumimoji="0" lang="zh-TW" altLang="en-US" sz="2800" b="1" dirty="0" smtClean="0">
                <a:solidFill>
                  <a:schemeClr val="accent5">
                    <a:lumMod val="75000"/>
                  </a:schemeClr>
                </a:solidFill>
              </a:rPr>
              <a:t>。</a:t>
            </a:r>
            <a:endParaRPr kumimoji="0" lang="en-US" altLang="zh-TW" sz="2800" b="1" dirty="0">
              <a:solidFill>
                <a:schemeClr val="accent5">
                  <a:lumMod val="75000"/>
                </a:schemeClr>
              </a:solidFill>
            </a:endParaRPr>
          </a:p>
        </p:txBody>
      </p:sp>
      <p:pic>
        <p:nvPicPr>
          <p:cNvPr id="43012" name="Picture 3" descr="C:\Users\user\AppData\Local\Microsoft\Windows\INetCache\IE\18LIW0UA\msFav[1].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22338" y="1293813"/>
            <a:ext cx="654050" cy="869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投影片編號版面配置區 1"/>
          <p:cNvSpPr>
            <a:spLocks noGrp="1"/>
          </p:cNvSpPr>
          <p:nvPr>
            <p:ph type="sldNum" sz="quarter" idx="12"/>
          </p:nvPr>
        </p:nvSpPr>
        <p:spPr/>
        <p:txBody>
          <a:bodyPr/>
          <a:lstStyle/>
          <a:p>
            <a:pPr>
              <a:defRPr/>
            </a:pPr>
            <a:fld id="{81C886D1-2BDB-43BB-B109-10F2168E06F2}" type="slidenum">
              <a:rPr lang="en-US" smtClean="0"/>
              <a:pPr>
                <a:defRPr/>
              </a:pPr>
              <a:t>48</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標題 1"/>
          <p:cNvSpPr>
            <a:spLocks noGrp="1"/>
          </p:cNvSpPr>
          <p:nvPr>
            <p:ph type="title"/>
          </p:nvPr>
        </p:nvSpPr>
        <p:spPr/>
        <p:txBody>
          <a:bodyPr/>
          <a:lstStyle/>
          <a:p>
            <a:pPr eaLnBrk="1" hangingPunct="1"/>
            <a:r>
              <a:rPr lang="zh-TW" altLang="en-US" b="1" dirty="0" smtClean="0"/>
              <a:t>問題與討論</a:t>
            </a:r>
          </a:p>
        </p:txBody>
      </p:sp>
      <p:sp>
        <p:nvSpPr>
          <p:cNvPr id="3" name="內容版面配置區 2"/>
          <p:cNvSpPr>
            <a:spLocks noGrp="1"/>
          </p:cNvSpPr>
          <p:nvPr>
            <p:ph idx="1"/>
          </p:nvPr>
        </p:nvSpPr>
        <p:spPr>
          <a:xfrm>
            <a:off x="1295400" y="1481138"/>
            <a:ext cx="7486650" cy="2638425"/>
          </a:xfrm>
        </p:spPr>
        <p:txBody>
          <a:bodyPr/>
          <a:lstStyle/>
          <a:p>
            <a:pPr marL="0" indent="0" algn="just" eaLnBrk="1" hangingPunct="1">
              <a:buFont typeface="Wingdings 3" pitchFamily="18" charset="2"/>
              <a:buNone/>
            </a:pPr>
            <a:r>
              <a:rPr lang="zh-TW" altLang="en-US" sz="3200" smtClean="0">
                <a:solidFill>
                  <a:schemeClr val="tx1"/>
                </a:solidFill>
              </a:rPr>
              <a:t>問題</a:t>
            </a:r>
            <a:r>
              <a:rPr lang="en-US" altLang="zh-TW" sz="3200" smtClean="0">
                <a:solidFill>
                  <a:schemeClr val="tx1"/>
                </a:solidFill>
              </a:rPr>
              <a:t>4</a:t>
            </a:r>
            <a:r>
              <a:rPr lang="zh-TW" altLang="en-US" sz="3200" smtClean="0">
                <a:solidFill>
                  <a:schemeClr val="tx1"/>
                </a:solidFill>
              </a:rPr>
              <a:t>：</a:t>
            </a:r>
            <a:endParaRPr lang="en-US" altLang="zh-TW" sz="3200" smtClean="0">
              <a:solidFill>
                <a:schemeClr val="tx1"/>
              </a:solidFill>
            </a:endParaRPr>
          </a:p>
          <a:p>
            <a:pPr marL="0" indent="0" algn="just" eaLnBrk="1" hangingPunct="1">
              <a:buFont typeface="Wingdings 3" pitchFamily="18" charset="2"/>
              <a:buNone/>
            </a:pPr>
            <a:r>
              <a:rPr lang="zh-TW" altLang="en-US" sz="3200" smtClean="0">
                <a:solidFill>
                  <a:schemeClr val="tx1"/>
                </a:solidFill>
              </a:rPr>
              <a:t>教師自行前往進修後始向學校提出申請進修並經學校事後同意，得否依本條例第</a:t>
            </a:r>
            <a:r>
              <a:rPr lang="en-US" altLang="zh-TW" sz="3200" smtClean="0">
                <a:solidFill>
                  <a:schemeClr val="tx1"/>
                </a:solidFill>
              </a:rPr>
              <a:t>10</a:t>
            </a:r>
            <a:r>
              <a:rPr lang="zh-TW" altLang="en-US" sz="3200" smtClean="0">
                <a:solidFill>
                  <a:schemeClr val="tx1"/>
                </a:solidFill>
              </a:rPr>
              <a:t>條第</a:t>
            </a:r>
            <a:r>
              <a:rPr lang="en-US" altLang="zh-TW" sz="3200" smtClean="0">
                <a:solidFill>
                  <a:schemeClr val="tx1"/>
                </a:solidFill>
              </a:rPr>
              <a:t>2</a:t>
            </a:r>
            <a:r>
              <a:rPr lang="zh-TW" altLang="en-US" sz="3200" smtClean="0">
                <a:solidFill>
                  <a:schemeClr val="tx1"/>
                </a:solidFill>
              </a:rPr>
              <a:t>項規定辦理改敘</a:t>
            </a:r>
            <a:r>
              <a:rPr lang="en-US" altLang="zh-TW" sz="3200" smtClean="0">
                <a:solidFill>
                  <a:schemeClr val="tx1"/>
                </a:solidFill>
              </a:rPr>
              <a:t>?</a:t>
            </a:r>
          </a:p>
        </p:txBody>
      </p:sp>
      <p:sp>
        <p:nvSpPr>
          <p:cNvPr id="2" name="投影片編號版面配置區 1"/>
          <p:cNvSpPr>
            <a:spLocks noGrp="1"/>
          </p:cNvSpPr>
          <p:nvPr>
            <p:ph type="sldNum" sz="quarter" idx="12"/>
          </p:nvPr>
        </p:nvSpPr>
        <p:spPr/>
        <p:txBody>
          <a:bodyPr/>
          <a:lstStyle/>
          <a:p>
            <a:pPr>
              <a:defRPr/>
            </a:pPr>
            <a:fld id="{B8E515E2-38AD-4842-85ED-8A817662A778}" type="slidenum">
              <a:rPr lang="en-US" smtClean="0"/>
              <a:pPr>
                <a:defRPr/>
              </a:pPr>
              <a:t>49</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7334" y="2429253"/>
            <a:ext cx="8596668" cy="1320800"/>
          </a:xfrm>
          <a:ln>
            <a:miter lim="800000"/>
            <a:headEnd/>
            <a:tailEnd/>
          </a:ln>
          <a:extLst/>
        </p:spPr>
        <p:txBody>
          <a:bodyPr rtlCol="0">
            <a:normAutofit/>
          </a:bodyPr>
          <a:lstStyle/>
          <a:p>
            <a:pPr algn="ctr" eaLnBrk="1" fontAlgn="auto" hangingPunct="1">
              <a:spcAft>
                <a:spcPts val="0"/>
              </a:spcAft>
              <a:defRPr/>
            </a:pPr>
            <a:r>
              <a:rPr lang="zh-TW" altLang="en-US" sz="4800" dirty="0" smtClean="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教師資格取得法令的演變</a:t>
            </a:r>
            <a:endParaRPr lang="zh-TW" altLang="en-US" sz="4800" dirty="0">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endParaRPr>
          </a:p>
        </p:txBody>
      </p:sp>
      <p:sp>
        <p:nvSpPr>
          <p:cNvPr id="3" name="投影片編號版面配置區 2"/>
          <p:cNvSpPr>
            <a:spLocks noGrp="1"/>
          </p:cNvSpPr>
          <p:nvPr>
            <p:ph type="sldNum" sz="quarter" idx="12"/>
          </p:nvPr>
        </p:nvSpPr>
        <p:spPr/>
        <p:txBody>
          <a:bodyPr/>
          <a:lstStyle/>
          <a:p>
            <a:pPr>
              <a:defRPr/>
            </a:pPr>
            <a:fld id="{A5C0F93C-3CE6-4973-A0E2-8137D30FFA1F}" type="slidenum">
              <a:rPr lang="en-US" smtClean="0"/>
              <a:pPr>
                <a:defRPr/>
              </a:pPr>
              <a:t>5</a:t>
            </a:fld>
            <a:endParaRPr lang="en-US"/>
          </a:p>
        </p:txBody>
      </p:sp>
    </p:spTree>
    <p:extLst>
      <p:ext uri="{BB962C8B-B14F-4D97-AF65-F5344CB8AC3E}">
        <p14:creationId xmlns:p14="http://schemas.microsoft.com/office/powerpoint/2010/main" val="2308418577"/>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問題與討論</a:t>
            </a:r>
          </a:p>
        </p:txBody>
      </p:sp>
      <p:sp>
        <p:nvSpPr>
          <p:cNvPr id="4" name="內容版面配置區 2"/>
          <p:cNvSpPr txBox="1">
            <a:spLocks/>
          </p:cNvSpPr>
          <p:nvPr/>
        </p:nvSpPr>
        <p:spPr>
          <a:xfrm>
            <a:off x="1701800" y="1366838"/>
            <a:ext cx="7305675" cy="4549775"/>
          </a:xfrm>
          <a:prstGeom prst="rect">
            <a:avLst/>
          </a:prstGeom>
        </p:spPr>
        <p:txBody>
          <a:bodyPr>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fontAlgn="auto">
              <a:defRPr/>
            </a:pPr>
            <a:r>
              <a:rPr kumimoji="0" lang="zh-TW" altLang="en-US" sz="2800" dirty="0" smtClean="0">
                <a:solidFill>
                  <a:schemeClr val="tx1"/>
                </a:solidFill>
                <a:latin typeface="新細明體" panose="02020500000000000000" pitchFamily="18" charset="-120"/>
                <a:ea typeface="新細明體" panose="02020500000000000000" pitchFamily="18" charset="-120"/>
              </a:rPr>
              <a:t>教育部</a:t>
            </a:r>
            <a:r>
              <a:rPr kumimoji="0" lang="en-US" altLang="zh-TW" sz="2800" dirty="0">
                <a:latin typeface="新細明體" panose="02020500000000000000" pitchFamily="18" charset="-120"/>
                <a:ea typeface="新細明體" panose="02020500000000000000" pitchFamily="18" charset="-120"/>
              </a:rPr>
              <a:t>105</a:t>
            </a:r>
            <a:r>
              <a:rPr kumimoji="0" lang="zh-TW" altLang="en-US" sz="2800" dirty="0" smtClean="0">
                <a:latin typeface="新細明體" panose="02020500000000000000" pitchFamily="18" charset="-120"/>
                <a:ea typeface="新細明體" panose="02020500000000000000" pitchFamily="18" charset="-120"/>
              </a:rPr>
              <a:t>年</a:t>
            </a:r>
            <a:r>
              <a:rPr kumimoji="0" lang="en-US" altLang="zh-TW" sz="2800" dirty="0" smtClean="0">
                <a:latin typeface="新細明體" panose="02020500000000000000" pitchFamily="18" charset="-120"/>
                <a:ea typeface="新細明體" panose="02020500000000000000" pitchFamily="18" charset="-120"/>
              </a:rPr>
              <a:t>2</a:t>
            </a:r>
            <a:r>
              <a:rPr kumimoji="0" lang="zh-TW" altLang="en-US" sz="2800" dirty="0" smtClean="0">
                <a:latin typeface="新細明體" panose="02020500000000000000" pitchFamily="18" charset="-120"/>
                <a:ea typeface="新細明體" panose="02020500000000000000" pitchFamily="18" charset="-120"/>
              </a:rPr>
              <a:t>月</a:t>
            </a:r>
            <a:r>
              <a:rPr kumimoji="0" lang="en-US" altLang="zh-TW" sz="2800" dirty="0" smtClean="0">
                <a:latin typeface="新細明體" panose="02020500000000000000" pitchFamily="18" charset="-120"/>
                <a:ea typeface="新細明體" panose="02020500000000000000" pitchFamily="18" charset="-120"/>
              </a:rPr>
              <a:t>25</a:t>
            </a:r>
            <a:r>
              <a:rPr kumimoji="0" lang="zh-TW" altLang="en-US" sz="2800" dirty="0" smtClean="0">
                <a:latin typeface="新細明體" panose="02020500000000000000" pitchFamily="18" charset="-120"/>
                <a:ea typeface="新細明體" panose="02020500000000000000" pitchFamily="18" charset="-120"/>
              </a:rPr>
              <a:t>日臺</a:t>
            </a:r>
            <a:r>
              <a:rPr kumimoji="0" lang="zh-TW" altLang="en-US" sz="2800" dirty="0">
                <a:latin typeface="新細明體" panose="02020500000000000000" pitchFamily="18" charset="-120"/>
                <a:ea typeface="新細明體" panose="02020500000000000000" pitchFamily="18" charset="-120"/>
              </a:rPr>
              <a:t>教人</a:t>
            </a:r>
            <a:r>
              <a:rPr kumimoji="0" lang="en-US" altLang="zh-TW" sz="2800" dirty="0">
                <a:latin typeface="新細明體" panose="02020500000000000000" pitchFamily="18" charset="-120"/>
                <a:ea typeface="新細明體" panose="02020500000000000000" pitchFamily="18" charset="-120"/>
              </a:rPr>
              <a:t>(</a:t>
            </a:r>
            <a:r>
              <a:rPr kumimoji="0" lang="zh-TW" altLang="en-US" sz="2800" dirty="0">
                <a:latin typeface="新細明體" panose="02020500000000000000" pitchFamily="18" charset="-120"/>
                <a:ea typeface="新細明體" panose="02020500000000000000" pitchFamily="18" charset="-120"/>
              </a:rPr>
              <a:t>二</a:t>
            </a:r>
            <a:r>
              <a:rPr kumimoji="0" lang="en-US" altLang="zh-TW" sz="2800" dirty="0">
                <a:latin typeface="新細明體" panose="02020500000000000000" pitchFamily="18" charset="-120"/>
                <a:ea typeface="新細明體" panose="02020500000000000000" pitchFamily="18" charset="-120"/>
              </a:rPr>
              <a:t>)</a:t>
            </a:r>
            <a:r>
              <a:rPr kumimoji="0" lang="zh-TW" altLang="en-US" sz="2800" dirty="0">
                <a:latin typeface="新細明體" panose="02020500000000000000" pitchFamily="18" charset="-120"/>
                <a:ea typeface="新細明體" panose="02020500000000000000" pitchFamily="18" charset="-120"/>
              </a:rPr>
              <a:t>字第</a:t>
            </a:r>
            <a:r>
              <a:rPr kumimoji="0" lang="en-US" altLang="zh-TW" sz="2800" dirty="0">
                <a:latin typeface="新細明體" panose="02020500000000000000" pitchFamily="18" charset="-120"/>
                <a:ea typeface="新細明體" panose="02020500000000000000" pitchFamily="18" charset="-120"/>
              </a:rPr>
              <a:t>1050004226</a:t>
            </a:r>
            <a:r>
              <a:rPr kumimoji="0" lang="zh-TW" altLang="en-US" sz="2800" dirty="0" smtClean="0">
                <a:latin typeface="新細明體" panose="02020500000000000000" pitchFamily="18" charset="-120"/>
                <a:ea typeface="新細明體" panose="02020500000000000000" pitchFamily="18" charset="-120"/>
              </a:rPr>
              <a:t>號</a:t>
            </a:r>
            <a:r>
              <a:rPr kumimoji="0" lang="zh-TW" altLang="en-US" sz="2800" dirty="0" smtClean="0">
                <a:solidFill>
                  <a:schemeClr val="tx1"/>
                </a:solidFill>
                <a:latin typeface="新細明體" panose="02020500000000000000" pitchFamily="18" charset="-120"/>
                <a:ea typeface="新細明體" panose="02020500000000000000" pitchFamily="18" charset="-120"/>
              </a:rPr>
              <a:t>函</a:t>
            </a:r>
            <a:r>
              <a:rPr kumimoji="0" lang="zh-TW" altLang="en-US" sz="2800" dirty="0">
                <a:solidFill>
                  <a:schemeClr val="tx1"/>
                </a:solidFill>
                <a:latin typeface="新細明體" panose="02020500000000000000" pitchFamily="18" charset="-120"/>
                <a:ea typeface="新細明體" panose="02020500000000000000" pitchFamily="18" charset="-120"/>
              </a:rPr>
              <a:t>略以，按本條例第</a:t>
            </a:r>
            <a:r>
              <a:rPr kumimoji="0" lang="en-US" altLang="zh-TW" sz="2800" dirty="0">
                <a:solidFill>
                  <a:schemeClr val="tx1"/>
                </a:solidFill>
                <a:latin typeface="新細明體" panose="02020500000000000000" pitchFamily="18" charset="-120"/>
                <a:ea typeface="新細明體" panose="02020500000000000000" pitchFamily="18" charset="-120"/>
              </a:rPr>
              <a:t>10</a:t>
            </a:r>
            <a:r>
              <a:rPr kumimoji="0" lang="zh-TW" altLang="en-US" sz="2800" dirty="0">
                <a:solidFill>
                  <a:schemeClr val="tx1"/>
                </a:solidFill>
                <a:latin typeface="新細明體" panose="02020500000000000000" pitchFamily="18" charset="-120"/>
                <a:ea typeface="新細明體" panose="02020500000000000000" pitchFamily="18" charset="-120"/>
              </a:rPr>
              <a:t>條中小學教師在職期間經服務學校</a:t>
            </a:r>
            <a:r>
              <a:rPr kumimoji="0" lang="zh-TW" altLang="en-US" sz="2800" dirty="0" smtClean="0">
                <a:solidFill>
                  <a:schemeClr val="tx1"/>
                </a:solidFill>
                <a:latin typeface="新細明體" panose="02020500000000000000" pitchFamily="18" charset="-120"/>
                <a:ea typeface="新細明體" panose="02020500000000000000" pitchFamily="18" charset="-120"/>
              </a:rPr>
              <a:t>或主管機關</a:t>
            </a:r>
            <a:r>
              <a:rPr kumimoji="0" lang="zh-TW" altLang="en-US" sz="2800" dirty="0">
                <a:solidFill>
                  <a:schemeClr val="tx1"/>
                </a:solidFill>
                <a:latin typeface="新細明體" panose="02020500000000000000" pitchFamily="18" charset="-120"/>
                <a:ea typeface="新細明體" panose="02020500000000000000" pitchFamily="18" charset="-120"/>
              </a:rPr>
              <a:t>同意進修、研究取得較高學歷改敘之規定，</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不以事前同意為限，惟改敘時應已取得同意。</a:t>
            </a:r>
            <a:r>
              <a:rPr kumimoji="0" lang="zh-TW" altLang="en-US" sz="2800" dirty="0">
                <a:solidFill>
                  <a:schemeClr val="tx1"/>
                </a:solidFill>
                <a:latin typeface="新細明體" panose="02020500000000000000" pitchFamily="18" charset="-120"/>
                <a:ea typeface="新細明體" panose="02020500000000000000" pitchFamily="18" charset="-120"/>
              </a:rPr>
              <a:t>又本條例</a:t>
            </a:r>
            <a:r>
              <a:rPr kumimoji="0" lang="zh-TW" altLang="en-US" sz="2800" dirty="0" smtClean="0">
                <a:solidFill>
                  <a:schemeClr val="tx1"/>
                </a:solidFill>
                <a:latin typeface="新細明體" panose="02020500000000000000" pitchFamily="18" charset="-120"/>
                <a:ea typeface="新細明體" panose="02020500000000000000" pitchFamily="18" charset="-120"/>
              </a:rPr>
              <a:t>第</a:t>
            </a:r>
            <a:r>
              <a:rPr kumimoji="0" lang="en-US" altLang="zh-TW" sz="2800" dirty="0" smtClean="0">
                <a:solidFill>
                  <a:schemeClr val="tx1"/>
                </a:solidFill>
                <a:latin typeface="新細明體" panose="02020500000000000000" pitchFamily="18" charset="-120"/>
                <a:ea typeface="新細明體" panose="02020500000000000000" pitchFamily="18" charset="-120"/>
              </a:rPr>
              <a:t>10</a:t>
            </a:r>
            <a:r>
              <a:rPr kumimoji="0" lang="zh-TW" altLang="en-US" sz="2800" dirty="0">
                <a:solidFill>
                  <a:schemeClr val="tx1"/>
                </a:solidFill>
                <a:latin typeface="新細明體" panose="02020500000000000000" pitchFamily="18" charset="-120"/>
                <a:ea typeface="新細明體" panose="02020500000000000000" pitchFamily="18" charset="-120"/>
              </a:rPr>
              <a:t>條第</a:t>
            </a:r>
            <a:r>
              <a:rPr kumimoji="0" lang="en-US" altLang="zh-TW" sz="2800" dirty="0">
                <a:solidFill>
                  <a:schemeClr val="tx1"/>
                </a:solidFill>
                <a:latin typeface="新細明體" panose="02020500000000000000" pitchFamily="18" charset="-120"/>
                <a:ea typeface="新細明體" panose="02020500000000000000" pitchFamily="18" charset="-120"/>
              </a:rPr>
              <a:t>2</a:t>
            </a:r>
            <a:r>
              <a:rPr kumimoji="0" lang="zh-TW" altLang="en-US" sz="2800" dirty="0">
                <a:solidFill>
                  <a:schemeClr val="tx1"/>
                </a:solidFill>
                <a:latin typeface="新細明體" panose="02020500000000000000" pitchFamily="18" charset="-120"/>
                <a:ea typeface="新細明體" panose="02020500000000000000" pitchFamily="18" charset="-120"/>
              </a:rPr>
              <a:t>項規定，本條例</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施行前</a:t>
            </a:r>
            <a:r>
              <a:rPr kumimoji="0" lang="zh-TW" altLang="en-US" sz="2800" dirty="0">
                <a:solidFill>
                  <a:schemeClr val="tx1"/>
                </a:solidFill>
                <a:latin typeface="新細明體" panose="02020500000000000000" pitchFamily="18" charset="-120"/>
                <a:ea typeface="新細明體" panose="02020500000000000000" pitchFamily="18" charset="-120"/>
              </a:rPr>
              <a:t>業經服務學校書面核准</a:t>
            </a:r>
            <a:r>
              <a:rPr kumimoji="0" lang="zh-TW" altLang="en-US" sz="2800" dirty="0" smtClean="0">
                <a:solidFill>
                  <a:schemeClr val="tx1"/>
                </a:solidFill>
                <a:latin typeface="新細明體" panose="02020500000000000000" pitchFamily="18" charset="-120"/>
                <a:ea typeface="新細明體" panose="02020500000000000000" pitchFamily="18" charset="-120"/>
              </a:rPr>
              <a:t>進修</a:t>
            </a:r>
            <a:r>
              <a:rPr kumimoji="0" lang="zh-TW" altLang="en-US" sz="2800" dirty="0">
                <a:solidFill>
                  <a:schemeClr val="tx1"/>
                </a:solidFill>
                <a:latin typeface="新細明體" panose="02020500000000000000" pitchFamily="18" charset="-120"/>
                <a:ea typeface="新細明體" panose="02020500000000000000" pitchFamily="18" charset="-120"/>
              </a:rPr>
              <a:t>學位者，得適用施行前之規定辦理改敘。爰教師自</a:t>
            </a:r>
            <a:r>
              <a:rPr kumimoji="0" lang="zh-TW" altLang="en-US" sz="2800" dirty="0" smtClean="0">
                <a:solidFill>
                  <a:schemeClr val="tx1"/>
                </a:solidFill>
                <a:latin typeface="新細明體" panose="02020500000000000000" pitchFamily="18" charset="-120"/>
                <a:ea typeface="新細明體" panose="02020500000000000000" pitchFamily="18" charset="-120"/>
              </a:rPr>
              <a:t>行前往</a:t>
            </a:r>
            <a:r>
              <a:rPr kumimoji="0" lang="zh-TW" altLang="en-US" sz="2800" dirty="0">
                <a:solidFill>
                  <a:schemeClr val="tx1"/>
                </a:solidFill>
                <a:latin typeface="新細明體" panose="02020500000000000000" pitchFamily="18" charset="-120"/>
                <a:ea typeface="新細明體" panose="02020500000000000000" pitchFamily="18" charset="-120"/>
              </a:rPr>
              <a:t>進修，於本條例</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施行後</a:t>
            </a:r>
            <a:r>
              <a:rPr kumimoji="0" lang="zh-TW" altLang="en-US" sz="2800" dirty="0">
                <a:solidFill>
                  <a:schemeClr val="tx1"/>
                </a:solidFill>
                <a:latin typeface="新細明體" panose="02020500000000000000" pitchFamily="18" charset="-120"/>
                <a:ea typeface="新細明體" panose="02020500000000000000" pitchFamily="18" charset="-120"/>
              </a:rPr>
              <a:t>始取得學校同意者，尚不</a:t>
            </a:r>
            <a:r>
              <a:rPr kumimoji="0" lang="zh-TW" altLang="en-US" sz="2800" dirty="0" smtClean="0">
                <a:solidFill>
                  <a:schemeClr val="tx1"/>
                </a:solidFill>
                <a:latin typeface="新細明體" panose="02020500000000000000" pitchFamily="18" charset="-120"/>
                <a:ea typeface="新細明體" panose="02020500000000000000" pitchFamily="18" charset="-120"/>
              </a:rPr>
              <a:t>得依</a:t>
            </a:r>
            <a:r>
              <a:rPr kumimoji="0" lang="zh-TW" altLang="en-US" sz="2800" dirty="0">
                <a:solidFill>
                  <a:schemeClr val="tx1"/>
                </a:solidFill>
                <a:latin typeface="新細明體" panose="02020500000000000000" pitchFamily="18" charset="-120"/>
                <a:ea typeface="新細明體" panose="02020500000000000000" pitchFamily="18" charset="-120"/>
              </a:rPr>
              <a:t>上開規定辦理改敘</a:t>
            </a:r>
            <a:r>
              <a:rPr kumimoji="0" lang="zh-TW" altLang="en-US" sz="2800" dirty="0" smtClean="0">
                <a:solidFill>
                  <a:schemeClr val="tx1"/>
                </a:solidFill>
                <a:latin typeface="新細明體" panose="02020500000000000000" pitchFamily="18" charset="-120"/>
                <a:ea typeface="新細明體" panose="02020500000000000000" pitchFamily="18" charset="-120"/>
              </a:rPr>
              <a:t>。</a:t>
            </a:r>
            <a:endParaRPr kumimoji="0" lang="en-US" altLang="zh-TW" sz="2800" b="1" dirty="0">
              <a:solidFill>
                <a:schemeClr val="accent5">
                  <a:lumMod val="75000"/>
                </a:schemeClr>
              </a:solidFill>
              <a:latin typeface="新細明體" panose="02020500000000000000" pitchFamily="18" charset="-120"/>
              <a:ea typeface="新細明體" panose="02020500000000000000" pitchFamily="18" charset="-120"/>
            </a:endParaRPr>
          </a:p>
        </p:txBody>
      </p:sp>
      <p:pic>
        <p:nvPicPr>
          <p:cNvPr id="45060" name="Picture 3" descr="C:\Users\user\AppData\Local\Microsoft\Windows\INetCache\IE\18LIW0UA\msFav[1].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22338" y="1293813"/>
            <a:ext cx="654050" cy="869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投影片編號版面配置區 1"/>
          <p:cNvSpPr>
            <a:spLocks noGrp="1"/>
          </p:cNvSpPr>
          <p:nvPr>
            <p:ph type="sldNum" sz="quarter" idx="12"/>
          </p:nvPr>
        </p:nvSpPr>
        <p:spPr/>
        <p:txBody>
          <a:bodyPr/>
          <a:lstStyle/>
          <a:p>
            <a:pPr>
              <a:defRPr/>
            </a:pPr>
            <a:fld id="{23489ABD-02B7-4C50-BF15-E53311476C8C}" type="slidenum">
              <a:rPr lang="en-US" smtClean="0"/>
              <a:pPr>
                <a:defRPr/>
              </a:pPr>
              <a:t>50</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標題 1"/>
          <p:cNvSpPr>
            <a:spLocks noGrp="1"/>
          </p:cNvSpPr>
          <p:nvPr>
            <p:ph type="title"/>
          </p:nvPr>
        </p:nvSpPr>
        <p:spPr/>
        <p:txBody>
          <a:bodyPr/>
          <a:lstStyle/>
          <a:p>
            <a:pPr eaLnBrk="1" hangingPunct="1"/>
            <a:r>
              <a:rPr lang="zh-TW" altLang="en-US" b="1" dirty="0" smtClean="0"/>
              <a:t>問題與討論</a:t>
            </a:r>
          </a:p>
        </p:txBody>
      </p:sp>
      <p:sp>
        <p:nvSpPr>
          <p:cNvPr id="3" name="內容版面配置區 2"/>
          <p:cNvSpPr>
            <a:spLocks noGrp="1"/>
          </p:cNvSpPr>
          <p:nvPr>
            <p:ph idx="1"/>
          </p:nvPr>
        </p:nvSpPr>
        <p:spPr>
          <a:xfrm>
            <a:off x="1295400" y="1481138"/>
            <a:ext cx="7486650" cy="2638425"/>
          </a:xfrm>
        </p:spPr>
        <p:txBody>
          <a:bodyPr/>
          <a:lstStyle/>
          <a:p>
            <a:pPr marL="0" indent="0" algn="just" eaLnBrk="1" hangingPunct="1">
              <a:buFont typeface="Wingdings 3" pitchFamily="18" charset="2"/>
              <a:buNone/>
            </a:pPr>
            <a:r>
              <a:rPr lang="zh-TW" altLang="en-US" sz="3200" smtClean="0">
                <a:solidFill>
                  <a:schemeClr val="tx1"/>
                </a:solidFill>
              </a:rPr>
              <a:t>問題</a:t>
            </a:r>
            <a:r>
              <a:rPr lang="en-US" altLang="zh-TW" sz="3200" smtClean="0">
                <a:solidFill>
                  <a:schemeClr val="tx1"/>
                </a:solidFill>
              </a:rPr>
              <a:t>5</a:t>
            </a:r>
            <a:r>
              <a:rPr lang="zh-TW" altLang="en-US" sz="3200" smtClean="0">
                <a:solidFill>
                  <a:schemeClr val="tx1"/>
                </a:solidFill>
              </a:rPr>
              <a:t>：</a:t>
            </a:r>
            <a:endParaRPr lang="en-US" altLang="zh-TW" sz="3200" smtClean="0">
              <a:solidFill>
                <a:schemeClr val="tx1"/>
              </a:solidFill>
            </a:endParaRPr>
          </a:p>
          <a:p>
            <a:pPr marL="0" indent="0" algn="just" eaLnBrk="1" hangingPunct="1">
              <a:buFont typeface="Wingdings 3" pitchFamily="18" charset="2"/>
              <a:buNone/>
            </a:pPr>
            <a:r>
              <a:rPr lang="zh-TW" altLang="en-US" sz="3200" smtClean="0">
                <a:solidFill>
                  <a:schemeClr val="tx1"/>
                </a:solidFill>
              </a:rPr>
              <a:t>教師於教師待遇條例施行前業經學校核准報考研究所在職專班，於條例施行後始考取學校，是否適用該條例第</a:t>
            </a:r>
            <a:r>
              <a:rPr lang="en-US" altLang="zh-TW" sz="3200" smtClean="0">
                <a:solidFill>
                  <a:schemeClr val="tx1"/>
                </a:solidFill>
              </a:rPr>
              <a:t>10</a:t>
            </a:r>
            <a:r>
              <a:rPr lang="zh-TW" altLang="en-US" sz="3200" smtClean="0">
                <a:solidFill>
                  <a:schemeClr val="tx1"/>
                </a:solidFill>
              </a:rPr>
              <a:t>條第</a:t>
            </a:r>
            <a:r>
              <a:rPr lang="en-US" altLang="zh-TW" sz="3200" smtClean="0">
                <a:solidFill>
                  <a:schemeClr val="tx1"/>
                </a:solidFill>
              </a:rPr>
              <a:t>2</a:t>
            </a:r>
            <a:r>
              <a:rPr lang="zh-TW" altLang="en-US" sz="3200" smtClean="0">
                <a:solidFill>
                  <a:schemeClr val="tx1"/>
                </a:solidFill>
              </a:rPr>
              <a:t>項規定</a:t>
            </a:r>
            <a:r>
              <a:rPr lang="en-US" altLang="zh-TW" sz="3200" smtClean="0">
                <a:solidFill>
                  <a:schemeClr val="tx1"/>
                </a:solidFill>
              </a:rPr>
              <a:t>?</a:t>
            </a:r>
          </a:p>
        </p:txBody>
      </p:sp>
      <p:sp>
        <p:nvSpPr>
          <p:cNvPr id="2" name="投影片編號版面配置區 1"/>
          <p:cNvSpPr>
            <a:spLocks noGrp="1"/>
          </p:cNvSpPr>
          <p:nvPr>
            <p:ph type="sldNum" sz="quarter" idx="12"/>
          </p:nvPr>
        </p:nvSpPr>
        <p:spPr/>
        <p:txBody>
          <a:bodyPr/>
          <a:lstStyle/>
          <a:p>
            <a:pPr>
              <a:defRPr/>
            </a:pPr>
            <a:fld id="{BEAE88C2-4F65-41B5-883D-934BDD6D8A76}" type="slidenum">
              <a:rPr lang="en-US" smtClean="0"/>
              <a:pPr>
                <a:defRPr/>
              </a:pPr>
              <a:t>51</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問題與討論</a:t>
            </a:r>
          </a:p>
        </p:txBody>
      </p:sp>
      <p:sp>
        <p:nvSpPr>
          <p:cNvPr id="4" name="內容版面配置區 2"/>
          <p:cNvSpPr txBox="1">
            <a:spLocks/>
          </p:cNvSpPr>
          <p:nvPr/>
        </p:nvSpPr>
        <p:spPr>
          <a:xfrm>
            <a:off x="1701800" y="1366838"/>
            <a:ext cx="7305675" cy="4549775"/>
          </a:xfrm>
          <a:prstGeom prst="rect">
            <a:avLst/>
          </a:prstGeom>
        </p:spPr>
        <p:txBody>
          <a:bodyPr>
            <a:normAutofit lnSpcReduction="10000"/>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marL="0" indent="0" algn="just" fontAlgn="auto">
              <a:buFont typeface="Wingdings 3" charset="2"/>
              <a:buNone/>
              <a:defRPr/>
            </a:pPr>
            <a:r>
              <a:rPr kumimoji="0" lang="zh-TW" altLang="en-US" sz="2800" dirty="0" smtClean="0">
                <a:solidFill>
                  <a:schemeClr val="tx1"/>
                </a:solidFill>
                <a:latin typeface="新細明體" panose="02020500000000000000" pitchFamily="18" charset="-120"/>
                <a:ea typeface="新細明體" panose="02020500000000000000" pitchFamily="18" charset="-120"/>
              </a:rPr>
              <a:t>教育部</a:t>
            </a:r>
            <a:r>
              <a:rPr kumimoji="0" lang="en-US" altLang="zh-TW" sz="2800" dirty="0">
                <a:latin typeface="新細明體" panose="02020500000000000000" pitchFamily="18" charset="-120"/>
                <a:ea typeface="新細明體" panose="02020500000000000000" pitchFamily="18" charset="-120"/>
              </a:rPr>
              <a:t>105</a:t>
            </a:r>
            <a:r>
              <a:rPr kumimoji="0" lang="zh-TW" altLang="en-US" sz="2800" dirty="0" smtClean="0">
                <a:latin typeface="新細明體" panose="02020500000000000000" pitchFamily="18" charset="-120"/>
                <a:ea typeface="新細明體" panose="02020500000000000000" pitchFamily="18" charset="-120"/>
              </a:rPr>
              <a:t>年</a:t>
            </a:r>
            <a:r>
              <a:rPr kumimoji="0" lang="en-US" altLang="zh-TW" sz="2800" dirty="0" smtClean="0">
                <a:latin typeface="新細明體" panose="02020500000000000000" pitchFamily="18" charset="-120"/>
                <a:ea typeface="新細明體" panose="02020500000000000000" pitchFamily="18" charset="-120"/>
              </a:rPr>
              <a:t>3</a:t>
            </a:r>
            <a:r>
              <a:rPr kumimoji="0" lang="zh-TW" altLang="en-US" sz="2800" dirty="0" smtClean="0">
                <a:latin typeface="新細明體" panose="02020500000000000000" pitchFamily="18" charset="-120"/>
                <a:ea typeface="新細明體" panose="02020500000000000000" pitchFamily="18" charset="-120"/>
              </a:rPr>
              <a:t>月</a:t>
            </a:r>
            <a:r>
              <a:rPr kumimoji="0" lang="en-US" altLang="zh-TW" sz="2800" dirty="0" smtClean="0">
                <a:latin typeface="新細明體" panose="02020500000000000000" pitchFamily="18" charset="-120"/>
                <a:ea typeface="新細明體" panose="02020500000000000000" pitchFamily="18" charset="-120"/>
              </a:rPr>
              <a:t>7</a:t>
            </a:r>
            <a:r>
              <a:rPr kumimoji="0" lang="zh-TW" altLang="en-US" sz="2800" dirty="0" smtClean="0">
                <a:latin typeface="新細明體" panose="02020500000000000000" pitchFamily="18" charset="-120"/>
                <a:ea typeface="新細明體" panose="02020500000000000000" pitchFamily="18" charset="-120"/>
              </a:rPr>
              <a:t>日臺</a:t>
            </a:r>
            <a:r>
              <a:rPr kumimoji="0" lang="zh-TW" altLang="en-US" sz="2800" dirty="0">
                <a:latin typeface="新細明體" panose="02020500000000000000" pitchFamily="18" charset="-120"/>
                <a:ea typeface="新細明體" panose="02020500000000000000" pitchFamily="18" charset="-120"/>
              </a:rPr>
              <a:t>教人</a:t>
            </a:r>
            <a:r>
              <a:rPr kumimoji="0" lang="en-US" altLang="zh-TW" sz="2800" dirty="0">
                <a:latin typeface="新細明體" panose="02020500000000000000" pitchFamily="18" charset="-120"/>
                <a:ea typeface="新細明體" panose="02020500000000000000" pitchFamily="18" charset="-120"/>
              </a:rPr>
              <a:t>(</a:t>
            </a:r>
            <a:r>
              <a:rPr kumimoji="0" lang="zh-TW" altLang="en-US" sz="2800" dirty="0">
                <a:latin typeface="新細明體" panose="02020500000000000000" pitchFamily="18" charset="-120"/>
                <a:ea typeface="新細明體" panose="02020500000000000000" pitchFamily="18" charset="-120"/>
              </a:rPr>
              <a:t>二</a:t>
            </a:r>
            <a:r>
              <a:rPr kumimoji="0" lang="en-US" altLang="zh-TW" sz="2800" dirty="0">
                <a:latin typeface="新細明體" panose="02020500000000000000" pitchFamily="18" charset="-120"/>
                <a:ea typeface="新細明體" panose="02020500000000000000" pitchFamily="18" charset="-120"/>
              </a:rPr>
              <a:t>)</a:t>
            </a:r>
            <a:r>
              <a:rPr kumimoji="0" lang="zh-TW" altLang="en-US" sz="2800" dirty="0">
                <a:latin typeface="新細明體" panose="02020500000000000000" pitchFamily="18" charset="-120"/>
                <a:ea typeface="新細明體" panose="02020500000000000000" pitchFamily="18" charset="-120"/>
              </a:rPr>
              <a:t>字第</a:t>
            </a:r>
            <a:r>
              <a:rPr kumimoji="0" lang="en-US" altLang="zh-TW" sz="2800" dirty="0">
                <a:latin typeface="新細明體" panose="02020500000000000000" pitchFamily="18" charset="-120"/>
                <a:ea typeface="新細明體" panose="02020500000000000000" pitchFamily="18" charset="-120"/>
              </a:rPr>
              <a:t>1050019717</a:t>
            </a:r>
            <a:r>
              <a:rPr kumimoji="0" lang="zh-TW" altLang="en-US" sz="2800" dirty="0" smtClean="0">
                <a:latin typeface="新細明體" panose="02020500000000000000" pitchFamily="18" charset="-120"/>
                <a:ea typeface="新細明體" panose="02020500000000000000" pitchFamily="18" charset="-120"/>
              </a:rPr>
              <a:t>號</a:t>
            </a:r>
            <a:r>
              <a:rPr kumimoji="0" lang="zh-TW" altLang="en-US" sz="2800" dirty="0" smtClean="0">
                <a:solidFill>
                  <a:schemeClr val="tx1"/>
                </a:solidFill>
                <a:latin typeface="新細明體" panose="02020500000000000000" pitchFamily="18" charset="-120"/>
                <a:ea typeface="新細明體" panose="02020500000000000000" pitchFamily="18" charset="-120"/>
              </a:rPr>
              <a:t>函</a:t>
            </a:r>
            <a:r>
              <a:rPr kumimoji="0" lang="zh-TW" altLang="en-US" sz="2800" dirty="0">
                <a:solidFill>
                  <a:schemeClr val="tx1"/>
                </a:solidFill>
                <a:latin typeface="新細明體" panose="02020500000000000000" pitchFamily="18" charset="-120"/>
                <a:ea typeface="新細明體" panose="02020500000000000000" pitchFamily="18" charset="-120"/>
              </a:rPr>
              <a:t>略</a:t>
            </a:r>
            <a:r>
              <a:rPr kumimoji="0" lang="zh-TW" altLang="en-US" sz="2800" dirty="0" smtClean="0">
                <a:solidFill>
                  <a:schemeClr val="tx1"/>
                </a:solidFill>
                <a:latin typeface="新細明體" panose="02020500000000000000" pitchFamily="18" charset="-120"/>
                <a:ea typeface="新細明體" panose="02020500000000000000" pitchFamily="18" charset="-120"/>
              </a:rPr>
              <a:t>以，</a:t>
            </a:r>
            <a:r>
              <a:rPr kumimoji="0" lang="zh-TW" altLang="en-US" sz="2800" dirty="0">
                <a:solidFill>
                  <a:schemeClr val="tx1"/>
                </a:solidFill>
                <a:latin typeface="新細明體" panose="02020500000000000000" pitchFamily="18" charset="-120"/>
                <a:ea typeface="新細明體" panose="02020500000000000000" pitchFamily="18" charset="-120"/>
              </a:rPr>
              <a:t>依本部</a:t>
            </a:r>
            <a:r>
              <a:rPr kumimoji="0" lang="en-US" altLang="zh-TW" sz="2800" dirty="0">
                <a:solidFill>
                  <a:schemeClr val="tx1"/>
                </a:solidFill>
                <a:latin typeface="新細明體" panose="02020500000000000000" pitchFamily="18" charset="-120"/>
                <a:ea typeface="新細明體" panose="02020500000000000000" pitchFamily="18" charset="-120"/>
              </a:rPr>
              <a:t>88</a:t>
            </a:r>
            <a:r>
              <a:rPr kumimoji="0" lang="zh-TW" altLang="en-US" sz="2800" dirty="0">
                <a:solidFill>
                  <a:schemeClr val="tx1"/>
                </a:solidFill>
                <a:latin typeface="新細明體" panose="02020500000000000000" pitchFamily="18" charset="-120"/>
                <a:ea typeface="新細明體" panose="02020500000000000000" pitchFamily="18" charset="-120"/>
              </a:rPr>
              <a:t>年</a:t>
            </a:r>
            <a:r>
              <a:rPr kumimoji="0" lang="en-US" altLang="zh-TW" sz="2800" dirty="0">
                <a:solidFill>
                  <a:schemeClr val="tx1"/>
                </a:solidFill>
                <a:latin typeface="新細明體" panose="02020500000000000000" pitchFamily="18" charset="-120"/>
                <a:ea typeface="新細明體" panose="02020500000000000000" pitchFamily="18" charset="-120"/>
              </a:rPr>
              <a:t>6</a:t>
            </a:r>
            <a:r>
              <a:rPr kumimoji="0" lang="zh-TW" altLang="en-US" sz="2800" dirty="0">
                <a:solidFill>
                  <a:schemeClr val="tx1"/>
                </a:solidFill>
                <a:latin typeface="新細明體" panose="02020500000000000000" pitchFamily="18" charset="-120"/>
                <a:ea typeface="新細明體" panose="02020500000000000000" pitchFamily="18" charset="-120"/>
              </a:rPr>
              <a:t>月</a:t>
            </a:r>
            <a:r>
              <a:rPr kumimoji="0" lang="en-US" altLang="zh-TW" sz="2800" dirty="0">
                <a:solidFill>
                  <a:schemeClr val="tx1"/>
                </a:solidFill>
                <a:latin typeface="新細明體" panose="02020500000000000000" pitchFamily="18" charset="-120"/>
                <a:ea typeface="新細明體" panose="02020500000000000000" pitchFamily="18" charset="-120"/>
              </a:rPr>
              <a:t>23</a:t>
            </a:r>
            <a:r>
              <a:rPr kumimoji="0" lang="zh-TW" altLang="en-US" sz="2800" dirty="0">
                <a:solidFill>
                  <a:schemeClr val="tx1"/>
                </a:solidFill>
                <a:latin typeface="新細明體" panose="02020500000000000000" pitchFamily="18" charset="-120"/>
                <a:ea typeface="新細明體" panose="02020500000000000000" pitchFamily="18" charset="-120"/>
              </a:rPr>
              <a:t>日台（</a:t>
            </a:r>
            <a:r>
              <a:rPr kumimoji="0" lang="en-US" altLang="zh-TW" sz="2800" dirty="0">
                <a:solidFill>
                  <a:schemeClr val="tx1"/>
                </a:solidFill>
                <a:latin typeface="新細明體" panose="02020500000000000000" pitchFamily="18" charset="-120"/>
                <a:ea typeface="新細明體" panose="02020500000000000000" pitchFamily="18" charset="-120"/>
              </a:rPr>
              <a:t>88</a:t>
            </a:r>
            <a:r>
              <a:rPr kumimoji="0" lang="zh-TW" altLang="en-US" sz="2800" dirty="0">
                <a:solidFill>
                  <a:schemeClr val="tx1"/>
                </a:solidFill>
                <a:latin typeface="新細明體" panose="02020500000000000000" pitchFamily="18" charset="-120"/>
                <a:ea typeface="新細明體" panose="02020500000000000000" pitchFamily="18" charset="-120"/>
              </a:rPr>
              <a:t>）人（二）字第</a:t>
            </a:r>
            <a:r>
              <a:rPr kumimoji="0" lang="en-US" altLang="zh-TW" sz="2800" dirty="0">
                <a:solidFill>
                  <a:schemeClr val="tx1"/>
                </a:solidFill>
                <a:latin typeface="新細明體" panose="02020500000000000000" pitchFamily="18" charset="-120"/>
                <a:ea typeface="新細明體" panose="02020500000000000000" pitchFamily="18" charset="-120"/>
              </a:rPr>
              <a:t>88066833</a:t>
            </a:r>
            <a:r>
              <a:rPr kumimoji="0" lang="zh-TW" altLang="en-US" sz="2800" dirty="0">
                <a:solidFill>
                  <a:schemeClr val="tx1"/>
                </a:solidFill>
                <a:latin typeface="新細明體" panose="02020500000000000000" pitchFamily="18" charset="-120"/>
                <a:ea typeface="新細明體" panose="02020500000000000000" pitchFamily="18" charset="-120"/>
              </a:rPr>
              <a:t>號</a:t>
            </a:r>
            <a:r>
              <a:rPr kumimoji="0" lang="zh-TW" altLang="en-US" sz="2800" dirty="0" smtClean="0">
                <a:solidFill>
                  <a:schemeClr val="tx1"/>
                </a:solidFill>
                <a:latin typeface="新細明體" panose="02020500000000000000" pitchFamily="18" charset="-120"/>
                <a:ea typeface="新細明體" panose="02020500000000000000" pitchFamily="18" charset="-120"/>
              </a:rPr>
              <a:t>書函略</a:t>
            </a:r>
            <a:r>
              <a:rPr kumimoji="0" lang="zh-TW" altLang="en-US" sz="2800" dirty="0">
                <a:solidFill>
                  <a:schemeClr val="tx1"/>
                </a:solidFill>
                <a:latin typeface="新細明體" panose="02020500000000000000" pitchFamily="18" charset="-120"/>
                <a:ea typeface="新細明體" panose="02020500000000000000" pitchFamily="18" charset="-120"/>
              </a:rPr>
              <a:t>以，查教師進修研究獎勵辦法第</a:t>
            </a:r>
            <a:r>
              <a:rPr kumimoji="0" lang="en-US" altLang="zh-TW" sz="2800" dirty="0">
                <a:solidFill>
                  <a:schemeClr val="tx1"/>
                </a:solidFill>
                <a:latin typeface="新細明體" panose="02020500000000000000" pitchFamily="18" charset="-120"/>
                <a:ea typeface="新細明體" panose="02020500000000000000" pitchFamily="18" charset="-120"/>
              </a:rPr>
              <a:t>4</a:t>
            </a:r>
            <a:r>
              <a:rPr kumimoji="0" lang="zh-TW" altLang="en-US" sz="2800" dirty="0">
                <a:solidFill>
                  <a:schemeClr val="tx1"/>
                </a:solidFill>
                <a:latin typeface="新細明體" panose="02020500000000000000" pitchFamily="18" charset="-120"/>
                <a:ea typeface="新細明體" panose="02020500000000000000" pitchFamily="18" charset="-120"/>
              </a:rPr>
              <a:t>條第</a:t>
            </a:r>
            <a:r>
              <a:rPr kumimoji="0" lang="en-US" altLang="zh-TW" sz="2800" dirty="0">
                <a:solidFill>
                  <a:schemeClr val="tx1"/>
                </a:solidFill>
                <a:latin typeface="新細明體" panose="02020500000000000000" pitchFamily="18" charset="-120"/>
                <a:ea typeface="新細明體" panose="02020500000000000000" pitchFamily="18" charset="-120"/>
              </a:rPr>
              <a:t>2</a:t>
            </a:r>
            <a:r>
              <a:rPr kumimoji="0" lang="zh-TW" altLang="en-US" sz="2800" dirty="0" smtClean="0">
                <a:solidFill>
                  <a:schemeClr val="tx1"/>
                </a:solidFill>
                <a:latin typeface="新細明體" panose="02020500000000000000" pitchFamily="18" charset="-120"/>
                <a:ea typeface="新細明體" panose="02020500000000000000" pitchFamily="18" charset="-120"/>
              </a:rPr>
              <a:t>項，教師</a:t>
            </a:r>
            <a:r>
              <a:rPr kumimoji="0" lang="zh-TW" altLang="en-US" sz="2800" dirty="0">
                <a:solidFill>
                  <a:schemeClr val="tx1"/>
                </a:solidFill>
                <a:latin typeface="新細明體" panose="02020500000000000000" pitchFamily="18" charset="-120"/>
                <a:ea typeface="新細明體" panose="02020500000000000000" pitchFamily="18" charset="-120"/>
              </a:rPr>
              <a:t>留職</a:t>
            </a:r>
            <a:r>
              <a:rPr kumimoji="0" lang="zh-TW" altLang="en-US" sz="2800" dirty="0" smtClean="0">
                <a:solidFill>
                  <a:schemeClr val="tx1"/>
                </a:solidFill>
                <a:latin typeface="新細明體" panose="02020500000000000000" pitchFamily="18" charset="-120"/>
                <a:ea typeface="新細明體" panose="02020500000000000000" pitchFamily="18" charset="-120"/>
              </a:rPr>
              <a:t>停薪</a:t>
            </a:r>
            <a:r>
              <a:rPr kumimoji="0" lang="zh-TW" altLang="en-US" sz="2800" dirty="0">
                <a:solidFill>
                  <a:schemeClr val="tx1"/>
                </a:solidFill>
                <a:latin typeface="新細明體" panose="02020500000000000000" pitchFamily="18" charset="-120"/>
                <a:ea typeface="新細明體" panose="02020500000000000000" pitchFamily="18" charset="-120"/>
              </a:rPr>
              <a:t>進修需經服務學校或主管教育行政機關同意，所稱「</a:t>
            </a:r>
            <a:r>
              <a:rPr kumimoji="0" lang="zh-TW" altLang="en-US" sz="2800" dirty="0" smtClean="0">
                <a:solidFill>
                  <a:schemeClr val="tx1"/>
                </a:solidFill>
                <a:latin typeface="新細明體" panose="02020500000000000000" pitchFamily="18" charset="-120"/>
                <a:ea typeface="新細明體" panose="02020500000000000000" pitchFamily="18" charset="-120"/>
              </a:rPr>
              <a:t>同意</a:t>
            </a:r>
            <a:r>
              <a:rPr kumimoji="0" lang="zh-TW" altLang="en-US" sz="2800" dirty="0">
                <a:solidFill>
                  <a:schemeClr val="tx1"/>
                </a:solidFill>
                <a:latin typeface="新細明體" panose="02020500000000000000" pitchFamily="18" charset="-120"/>
                <a:ea typeface="新細明體" panose="02020500000000000000" pitchFamily="18" charset="-120"/>
              </a:rPr>
              <a:t>」應包含「報考前獲得同意」或「錄取後就讀前獲得</a:t>
            </a:r>
            <a:r>
              <a:rPr kumimoji="0" lang="zh-TW" altLang="en-US" sz="2800" dirty="0" smtClean="0">
                <a:solidFill>
                  <a:schemeClr val="tx1"/>
                </a:solidFill>
                <a:latin typeface="新細明體" panose="02020500000000000000" pitchFamily="18" charset="-120"/>
                <a:ea typeface="新細明體" panose="02020500000000000000" pitchFamily="18" charset="-120"/>
              </a:rPr>
              <a:t>同意</a:t>
            </a:r>
            <a:r>
              <a:rPr kumimoji="0" lang="zh-TW" altLang="en-US" sz="2800" dirty="0">
                <a:solidFill>
                  <a:schemeClr val="tx1"/>
                </a:solidFill>
                <a:latin typeface="新細明體" panose="02020500000000000000" pitchFamily="18" charset="-120"/>
                <a:ea typeface="新細明體" panose="02020500000000000000" pitchFamily="18" charset="-120"/>
              </a:rPr>
              <a:t>」。茲以教師進修、研究係依教師進修研究獎勵辦法辦理，</a:t>
            </a:r>
            <a:r>
              <a:rPr kumimoji="0" lang="zh-TW" altLang="en-US" sz="2800" dirty="0" smtClean="0">
                <a:solidFill>
                  <a:schemeClr val="tx1"/>
                </a:solidFill>
                <a:latin typeface="新細明體" panose="02020500000000000000" pitchFamily="18" charset="-120"/>
                <a:ea typeface="新細明體" panose="02020500000000000000" pitchFamily="18" charset="-120"/>
              </a:rPr>
              <a:t>爰</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待遇條例第</a:t>
            </a:r>
            <a:r>
              <a:rPr kumimoji="0" lang="en-US" altLang="zh-TW" sz="2800" b="1" dirty="0">
                <a:solidFill>
                  <a:schemeClr val="accent5">
                    <a:lumMod val="75000"/>
                  </a:schemeClr>
                </a:solidFill>
                <a:latin typeface="新細明體" panose="02020500000000000000" pitchFamily="18" charset="-120"/>
                <a:ea typeface="新細明體" panose="02020500000000000000" pitchFamily="18" charset="-120"/>
              </a:rPr>
              <a:t>10</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條第</a:t>
            </a:r>
            <a:r>
              <a:rPr kumimoji="0" lang="en-US" altLang="zh-TW" sz="2800" b="1" dirty="0">
                <a:solidFill>
                  <a:schemeClr val="accent5">
                    <a:lumMod val="75000"/>
                  </a:schemeClr>
                </a:solidFill>
                <a:latin typeface="新細明體" panose="02020500000000000000" pitchFamily="18" charset="-120"/>
                <a:ea typeface="新細明體" panose="02020500000000000000" pitchFamily="18" charset="-120"/>
              </a:rPr>
              <a:t>2</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項規定所稱「經服務學校書面核准進修」</a:t>
            </a:r>
            <a:r>
              <a:rPr kumimoji="0" lang="zh-TW" altLang="en-US" sz="2800" dirty="0">
                <a:solidFill>
                  <a:schemeClr val="tx1"/>
                </a:solidFill>
                <a:latin typeface="新細明體" panose="02020500000000000000" pitchFamily="18" charset="-120"/>
                <a:ea typeface="新細明體" panose="02020500000000000000" pitchFamily="18" charset="-120"/>
              </a:rPr>
              <a:t>係</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包含「報考前經服務學校書面核准」</a:t>
            </a:r>
            <a:r>
              <a:rPr kumimoji="0" lang="zh-TW" altLang="en-US" sz="2800" dirty="0">
                <a:solidFill>
                  <a:schemeClr val="tx1"/>
                </a:solidFill>
                <a:latin typeface="新細明體" panose="02020500000000000000" pitchFamily="18" charset="-120"/>
                <a:ea typeface="新細明體" panose="02020500000000000000" pitchFamily="18" charset="-120"/>
              </a:rPr>
              <a:t>或「錄取後就讀前經服務學校書面核准」。</a:t>
            </a:r>
            <a:endParaRPr kumimoji="0" lang="en-US" altLang="zh-TW" sz="2800" dirty="0">
              <a:solidFill>
                <a:schemeClr val="tx1"/>
              </a:solidFill>
              <a:latin typeface="新細明體" panose="02020500000000000000" pitchFamily="18" charset="-120"/>
              <a:ea typeface="新細明體" panose="02020500000000000000" pitchFamily="18" charset="-120"/>
            </a:endParaRPr>
          </a:p>
          <a:p>
            <a:pPr marL="0" indent="0" fontAlgn="auto">
              <a:buFont typeface="Wingdings 3" charset="2"/>
              <a:buNone/>
              <a:defRPr/>
            </a:pPr>
            <a:endParaRPr kumimoji="0" lang="en-US" altLang="zh-TW" sz="2800" b="1" dirty="0">
              <a:solidFill>
                <a:schemeClr val="accent5">
                  <a:lumMod val="75000"/>
                </a:schemeClr>
              </a:solidFill>
            </a:endParaRPr>
          </a:p>
        </p:txBody>
      </p:sp>
      <p:pic>
        <p:nvPicPr>
          <p:cNvPr id="47108" name="Picture 3" descr="C:\Users\user\AppData\Local\Microsoft\Windows\INetCache\IE\18LIW0UA\msFav[1].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22338" y="1293813"/>
            <a:ext cx="654050" cy="869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投影片編號版面配置區 1"/>
          <p:cNvSpPr>
            <a:spLocks noGrp="1"/>
          </p:cNvSpPr>
          <p:nvPr>
            <p:ph type="sldNum" sz="quarter" idx="12"/>
          </p:nvPr>
        </p:nvSpPr>
        <p:spPr/>
        <p:txBody>
          <a:bodyPr/>
          <a:lstStyle/>
          <a:p>
            <a:pPr>
              <a:defRPr/>
            </a:pPr>
            <a:fld id="{B2331404-C37B-4C47-8EB8-68E4D62527EE}" type="slidenum">
              <a:rPr lang="en-US" smtClean="0"/>
              <a:pPr>
                <a:defRPr/>
              </a:pPr>
              <a:t>52</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問題與討論</a:t>
            </a:r>
          </a:p>
        </p:txBody>
      </p:sp>
      <p:sp>
        <p:nvSpPr>
          <p:cNvPr id="3" name="內容版面配置區 2"/>
          <p:cNvSpPr>
            <a:spLocks noGrp="1"/>
          </p:cNvSpPr>
          <p:nvPr>
            <p:ph idx="1"/>
          </p:nvPr>
        </p:nvSpPr>
        <p:spPr>
          <a:xfrm>
            <a:off x="1295400" y="1481138"/>
            <a:ext cx="7486650" cy="2638425"/>
          </a:xfrm>
        </p:spPr>
        <p:txBody>
          <a:bodyPr/>
          <a:lstStyle/>
          <a:p>
            <a:pPr marL="0" indent="0" algn="just" eaLnBrk="1" hangingPunct="1">
              <a:buFont typeface="Wingdings 3" pitchFamily="18" charset="2"/>
              <a:buNone/>
            </a:pPr>
            <a:r>
              <a:rPr lang="zh-TW" altLang="en-US" sz="3200" dirty="0" smtClean="0">
                <a:solidFill>
                  <a:schemeClr val="tx1"/>
                </a:solidFill>
                <a:latin typeface="新細明體" panose="02020500000000000000" pitchFamily="18" charset="-120"/>
                <a:ea typeface="新細明體" panose="02020500000000000000" pitchFamily="18" charset="-120"/>
              </a:rPr>
              <a:t>問題</a:t>
            </a:r>
            <a:r>
              <a:rPr lang="en-US" altLang="zh-TW" sz="3200" dirty="0" smtClean="0">
                <a:solidFill>
                  <a:schemeClr val="tx1"/>
                </a:solidFill>
                <a:latin typeface="新細明體" panose="02020500000000000000" pitchFamily="18" charset="-120"/>
                <a:ea typeface="新細明體" panose="02020500000000000000" pitchFamily="18" charset="-120"/>
              </a:rPr>
              <a:t>6</a:t>
            </a:r>
            <a:r>
              <a:rPr lang="zh-TW" altLang="en-US" sz="3200" dirty="0" smtClean="0">
                <a:solidFill>
                  <a:schemeClr val="tx1"/>
                </a:solidFill>
                <a:latin typeface="新細明體" panose="02020500000000000000" pitchFamily="18" charset="-120"/>
                <a:ea typeface="新細明體" panose="02020500000000000000" pitchFamily="18" charset="-120"/>
              </a:rPr>
              <a:t>：</a:t>
            </a:r>
            <a:endParaRPr lang="en-US" altLang="zh-TW" sz="3200" dirty="0" smtClean="0">
              <a:solidFill>
                <a:schemeClr val="tx1"/>
              </a:solidFill>
              <a:latin typeface="新細明體" panose="02020500000000000000" pitchFamily="18" charset="-120"/>
              <a:ea typeface="新細明體" panose="02020500000000000000" pitchFamily="18" charset="-120"/>
            </a:endParaRPr>
          </a:p>
          <a:p>
            <a:pPr marL="0" indent="0" algn="just" eaLnBrk="1" hangingPunct="1">
              <a:buFont typeface="Wingdings 3" pitchFamily="18" charset="2"/>
              <a:buNone/>
            </a:pPr>
            <a:r>
              <a:rPr lang="zh-TW" altLang="en-US" sz="3200" dirty="0" smtClean="0">
                <a:solidFill>
                  <a:schemeClr val="tx1"/>
                </a:solidFill>
                <a:latin typeface="新細明體" panose="02020500000000000000" pitchFamily="18" charset="-120"/>
                <a:ea typeface="新細明體" panose="02020500000000000000" pitchFamily="18" charset="-120"/>
              </a:rPr>
              <a:t>教師待遇條例施行後，未具合格教師證書之代理教師起敘標準為何</a:t>
            </a:r>
            <a:r>
              <a:rPr lang="en-US" altLang="zh-TW" sz="3200" dirty="0" smtClean="0">
                <a:solidFill>
                  <a:schemeClr val="tx1"/>
                </a:solidFill>
                <a:latin typeface="新細明體" panose="02020500000000000000" pitchFamily="18" charset="-120"/>
                <a:ea typeface="新細明體" panose="02020500000000000000" pitchFamily="18" charset="-120"/>
              </a:rPr>
              <a:t>?</a:t>
            </a:r>
          </a:p>
        </p:txBody>
      </p:sp>
      <p:sp>
        <p:nvSpPr>
          <p:cNvPr id="2" name="投影片編號版面配置區 1"/>
          <p:cNvSpPr>
            <a:spLocks noGrp="1"/>
          </p:cNvSpPr>
          <p:nvPr>
            <p:ph type="sldNum" sz="quarter" idx="12"/>
          </p:nvPr>
        </p:nvSpPr>
        <p:spPr/>
        <p:txBody>
          <a:bodyPr/>
          <a:lstStyle/>
          <a:p>
            <a:pPr>
              <a:defRPr/>
            </a:pPr>
            <a:fld id="{024D85CC-F42D-467D-93C6-C76B9DA30680}" type="slidenum">
              <a:rPr lang="en-US" smtClean="0"/>
              <a:pPr>
                <a:defRPr/>
              </a:pPr>
              <a:t>53</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標題 1"/>
          <p:cNvSpPr>
            <a:spLocks noGrp="1"/>
          </p:cNvSpPr>
          <p:nvPr>
            <p:ph type="title"/>
          </p:nvPr>
        </p:nvSpPr>
        <p:spPr/>
        <p:txBody>
          <a:bodyPr/>
          <a:lstStyle/>
          <a:p>
            <a:pPr eaLnBrk="1" hangingPunct="1"/>
            <a:r>
              <a:rPr lang="zh-TW" altLang="en-US" b="1" dirty="0" smtClean="0">
                <a:latin typeface="新細明體" panose="02020500000000000000" pitchFamily="18" charset="-120"/>
                <a:ea typeface="新細明體" panose="02020500000000000000" pitchFamily="18" charset="-120"/>
              </a:rPr>
              <a:t>問題與討論</a:t>
            </a:r>
          </a:p>
        </p:txBody>
      </p:sp>
      <p:sp>
        <p:nvSpPr>
          <p:cNvPr id="4" name="內容版面配置區 2"/>
          <p:cNvSpPr txBox="1">
            <a:spLocks/>
          </p:cNvSpPr>
          <p:nvPr/>
        </p:nvSpPr>
        <p:spPr>
          <a:xfrm>
            <a:off x="1701800" y="1366838"/>
            <a:ext cx="7305675" cy="4549775"/>
          </a:xfrm>
          <a:prstGeom prst="rect">
            <a:avLst/>
          </a:prstGeom>
        </p:spPr>
        <p:txBody>
          <a:bodyPr>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marL="0" indent="0" fontAlgn="auto">
              <a:buFont typeface="Wingdings 3" charset="2"/>
              <a:buNone/>
              <a:defRPr/>
            </a:pPr>
            <a:r>
              <a:rPr kumimoji="0" lang="zh-TW" altLang="en-US" sz="2800" dirty="0" smtClean="0">
                <a:solidFill>
                  <a:schemeClr val="tx1"/>
                </a:solidFill>
                <a:latin typeface="新細明體" panose="02020500000000000000" pitchFamily="18" charset="-120"/>
                <a:ea typeface="新細明體" panose="02020500000000000000" pitchFamily="18" charset="-120"/>
              </a:rPr>
              <a:t>教育部</a:t>
            </a:r>
            <a:r>
              <a:rPr kumimoji="0" lang="en-US" altLang="zh-TW" sz="2800" dirty="0">
                <a:latin typeface="新細明體" panose="02020500000000000000" pitchFamily="18" charset="-120"/>
                <a:ea typeface="新細明體" panose="02020500000000000000" pitchFamily="18" charset="-120"/>
              </a:rPr>
              <a:t>105</a:t>
            </a:r>
            <a:r>
              <a:rPr kumimoji="0" lang="zh-TW" altLang="en-US" sz="2800" dirty="0" smtClean="0">
                <a:latin typeface="新細明體" panose="02020500000000000000" pitchFamily="18" charset="-120"/>
                <a:ea typeface="新細明體" panose="02020500000000000000" pitchFamily="18" charset="-120"/>
              </a:rPr>
              <a:t>年</a:t>
            </a:r>
            <a:r>
              <a:rPr kumimoji="0" lang="en-US" altLang="zh-TW" sz="2800" dirty="0" smtClean="0">
                <a:latin typeface="新細明體" panose="02020500000000000000" pitchFamily="18" charset="-120"/>
                <a:ea typeface="新細明體" panose="02020500000000000000" pitchFamily="18" charset="-120"/>
              </a:rPr>
              <a:t>1</a:t>
            </a:r>
            <a:r>
              <a:rPr kumimoji="0" lang="zh-TW" altLang="en-US" sz="2800" dirty="0" smtClean="0">
                <a:latin typeface="新細明體" panose="02020500000000000000" pitchFamily="18" charset="-120"/>
                <a:ea typeface="新細明體" panose="02020500000000000000" pitchFamily="18" charset="-120"/>
              </a:rPr>
              <a:t>月</a:t>
            </a:r>
            <a:r>
              <a:rPr kumimoji="0" lang="en-US" altLang="zh-TW" sz="2800" dirty="0" smtClean="0">
                <a:latin typeface="新細明體" panose="02020500000000000000" pitchFamily="18" charset="-120"/>
                <a:ea typeface="新細明體" panose="02020500000000000000" pitchFamily="18" charset="-120"/>
              </a:rPr>
              <a:t>26</a:t>
            </a:r>
            <a:r>
              <a:rPr kumimoji="0" lang="zh-TW" altLang="en-US" sz="2800" dirty="0" smtClean="0">
                <a:latin typeface="新細明體" panose="02020500000000000000" pitchFamily="18" charset="-120"/>
                <a:ea typeface="新細明體" panose="02020500000000000000" pitchFamily="18" charset="-120"/>
              </a:rPr>
              <a:t>日臺</a:t>
            </a:r>
            <a:r>
              <a:rPr kumimoji="0" lang="zh-TW" altLang="en-US" sz="2800" dirty="0">
                <a:latin typeface="新細明體" panose="02020500000000000000" pitchFamily="18" charset="-120"/>
                <a:ea typeface="新細明體" panose="02020500000000000000" pitchFamily="18" charset="-120"/>
              </a:rPr>
              <a:t>教人</a:t>
            </a:r>
            <a:r>
              <a:rPr kumimoji="0" lang="en-US" altLang="zh-TW" sz="2800" dirty="0">
                <a:latin typeface="新細明體" panose="02020500000000000000" pitchFamily="18" charset="-120"/>
                <a:ea typeface="新細明體" panose="02020500000000000000" pitchFamily="18" charset="-120"/>
              </a:rPr>
              <a:t>(</a:t>
            </a:r>
            <a:r>
              <a:rPr kumimoji="0" lang="zh-TW" altLang="en-US" sz="2800" dirty="0">
                <a:latin typeface="新細明體" panose="02020500000000000000" pitchFamily="18" charset="-120"/>
                <a:ea typeface="新細明體" panose="02020500000000000000" pitchFamily="18" charset="-120"/>
              </a:rPr>
              <a:t>二</a:t>
            </a:r>
            <a:r>
              <a:rPr kumimoji="0" lang="en-US" altLang="zh-TW" sz="2800" dirty="0">
                <a:latin typeface="新細明體" panose="02020500000000000000" pitchFamily="18" charset="-120"/>
                <a:ea typeface="新細明體" panose="02020500000000000000" pitchFamily="18" charset="-120"/>
              </a:rPr>
              <a:t>)</a:t>
            </a:r>
            <a:r>
              <a:rPr kumimoji="0" lang="zh-TW" altLang="en-US" sz="2800" dirty="0">
                <a:latin typeface="新細明體" panose="02020500000000000000" pitchFamily="18" charset="-120"/>
                <a:ea typeface="新細明體" panose="02020500000000000000" pitchFamily="18" charset="-120"/>
              </a:rPr>
              <a:t>字</a:t>
            </a:r>
            <a:r>
              <a:rPr kumimoji="0" lang="zh-TW" altLang="en-US" sz="2800" dirty="0" smtClean="0">
                <a:latin typeface="新細明體" panose="02020500000000000000" pitchFamily="18" charset="-120"/>
                <a:ea typeface="新細明體" panose="02020500000000000000" pitchFamily="18" charset="-120"/>
              </a:rPr>
              <a:t>第</a:t>
            </a:r>
            <a:r>
              <a:rPr kumimoji="0" lang="en-US" altLang="zh-TW" sz="2800" dirty="0" smtClean="0">
                <a:latin typeface="新細明體" panose="02020500000000000000" pitchFamily="18" charset="-120"/>
                <a:ea typeface="新細明體" panose="02020500000000000000" pitchFamily="18" charset="-120"/>
              </a:rPr>
              <a:t>1050009778</a:t>
            </a:r>
            <a:r>
              <a:rPr kumimoji="0" lang="zh-TW" altLang="en-US" sz="2800" dirty="0" smtClean="0">
                <a:latin typeface="新細明體" panose="02020500000000000000" pitchFamily="18" charset="-120"/>
                <a:ea typeface="新細明體" panose="02020500000000000000" pitchFamily="18" charset="-120"/>
              </a:rPr>
              <a:t>號</a:t>
            </a:r>
            <a:r>
              <a:rPr kumimoji="0" lang="zh-TW" altLang="en-US" sz="2800" dirty="0" smtClean="0">
                <a:solidFill>
                  <a:schemeClr val="tx1"/>
                </a:solidFill>
                <a:latin typeface="新細明體" panose="02020500000000000000" pitchFamily="18" charset="-120"/>
                <a:ea typeface="新細明體" panose="02020500000000000000" pitchFamily="18" charset="-120"/>
              </a:rPr>
              <a:t>函</a:t>
            </a:r>
            <a:r>
              <a:rPr kumimoji="0" lang="zh-TW" altLang="en-US" sz="2800" dirty="0">
                <a:solidFill>
                  <a:schemeClr val="tx1"/>
                </a:solidFill>
                <a:latin typeface="新細明體" panose="02020500000000000000" pitchFamily="18" charset="-120"/>
                <a:ea typeface="新細明體" panose="02020500000000000000" pitchFamily="18" charset="-120"/>
              </a:rPr>
              <a:t>略</a:t>
            </a:r>
            <a:r>
              <a:rPr kumimoji="0" lang="zh-TW" altLang="en-US" sz="2800" dirty="0" smtClean="0">
                <a:solidFill>
                  <a:schemeClr val="tx1"/>
                </a:solidFill>
                <a:latin typeface="新細明體" panose="02020500000000000000" pitchFamily="18" charset="-120"/>
                <a:ea typeface="新細明體" panose="02020500000000000000" pitchFamily="18" charset="-120"/>
              </a:rPr>
              <a:t>以，本部</a:t>
            </a:r>
            <a:r>
              <a:rPr kumimoji="0" lang="en-US" altLang="zh-TW" sz="2800" dirty="0">
                <a:solidFill>
                  <a:schemeClr val="tx1"/>
                </a:solidFill>
                <a:latin typeface="新細明體" panose="02020500000000000000" pitchFamily="18" charset="-120"/>
                <a:ea typeface="新細明體" panose="02020500000000000000" pitchFamily="18" charset="-120"/>
              </a:rPr>
              <a:t>87</a:t>
            </a:r>
            <a:r>
              <a:rPr kumimoji="0" lang="zh-TW" altLang="en-US" sz="2800" dirty="0">
                <a:solidFill>
                  <a:schemeClr val="tx1"/>
                </a:solidFill>
                <a:latin typeface="新細明體" panose="02020500000000000000" pitchFamily="18" charset="-120"/>
                <a:ea typeface="新細明體" panose="02020500000000000000" pitchFamily="18" charset="-120"/>
              </a:rPr>
              <a:t>年</a:t>
            </a:r>
            <a:r>
              <a:rPr kumimoji="0" lang="en-US" altLang="zh-TW" sz="2800" dirty="0">
                <a:solidFill>
                  <a:schemeClr val="tx1"/>
                </a:solidFill>
                <a:latin typeface="新細明體" panose="02020500000000000000" pitchFamily="18" charset="-120"/>
                <a:ea typeface="新細明體" panose="02020500000000000000" pitchFamily="18" charset="-120"/>
              </a:rPr>
              <a:t>11</a:t>
            </a:r>
            <a:r>
              <a:rPr kumimoji="0" lang="zh-TW" altLang="en-US" sz="2800" dirty="0">
                <a:solidFill>
                  <a:schemeClr val="tx1"/>
                </a:solidFill>
                <a:latin typeface="新細明體" panose="02020500000000000000" pitchFamily="18" charset="-120"/>
                <a:ea typeface="新細明體" panose="02020500000000000000" pitchFamily="18" charset="-120"/>
              </a:rPr>
              <a:t>月</a:t>
            </a:r>
            <a:r>
              <a:rPr kumimoji="0" lang="en-US" altLang="zh-TW" sz="2800" dirty="0">
                <a:solidFill>
                  <a:schemeClr val="tx1"/>
                </a:solidFill>
                <a:latin typeface="新細明體" panose="02020500000000000000" pitchFamily="18" charset="-120"/>
                <a:ea typeface="新細明體" panose="02020500000000000000" pitchFamily="18" charset="-120"/>
              </a:rPr>
              <a:t>30</a:t>
            </a:r>
            <a:r>
              <a:rPr kumimoji="0" lang="zh-TW" altLang="en-US" sz="2800" dirty="0">
                <a:solidFill>
                  <a:schemeClr val="tx1"/>
                </a:solidFill>
                <a:latin typeface="新細明體" panose="02020500000000000000" pitchFamily="18" charset="-120"/>
                <a:ea typeface="新細明體" panose="02020500000000000000" pitchFamily="18" charset="-120"/>
              </a:rPr>
              <a:t>日台（</a:t>
            </a:r>
            <a:r>
              <a:rPr kumimoji="0" lang="en-US" altLang="zh-TW" sz="2800" dirty="0">
                <a:solidFill>
                  <a:schemeClr val="tx1"/>
                </a:solidFill>
                <a:latin typeface="新細明體" panose="02020500000000000000" pitchFamily="18" charset="-120"/>
                <a:ea typeface="新細明體" panose="02020500000000000000" pitchFamily="18" charset="-120"/>
              </a:rPr>
              <a:t>87</a:t>
            </a:r>
            <a:r>
              <a:rPr kumimoji="0" lang="zh-TW" altLang="en-US" sz="2800" dirty="0">
                <a:solidFill>
                  <a:schemeClr val="tx1"/>
                </a:solidFill>
                <a:latin typeface="新細明體" panose="02020500000000000000" pitchFamily="18" charset="-120"/>
                <a:ea typeface="新細明體" panose="02020500000000000000" pitchFamily="18" charset="-120"/>
              </a:rPr>
              <a:t>）人（一）字第</a:t>
            </a:r>
            <a:r>
              <a:rPr kumimoji="0" lang="en-US" altLang="zh-TW" sz="2800" dirty="0">
                <a:solidFill>
                  <a:schemeClr val="tx1"/>
                </a:solidFill>
                <a:latin typeface="新細明體" panose="02020500000000000000" pitchFamily="18" charset="-120"/>
                <a:ea typeface="新細明體" panose="02020500000000000000" pitchFamily="18" charset="-120"/>
              </a:rPr>
              <a:t>87129048</a:t>
            </a:r>
            <a:r>
              <a:rPr kumimoji="0" lang="zh-TW" altLang="en-US" sz="2800" dirty="0">
                <a:solidFill>
                  <a:schemeClr val="tx1"/>
                </a:solidFill>
                <a:latin typeface="新細明體" panose="02020500000000000000" pitchFamily="18" charset="-120"/>
                <a:ea typeface="新細明體" panose="02020500000000000000" pitchFamily="18" charset="-120"/>
              </a:rPr>
              <a:t>號</a:t>
            </a:r>
            <a:r>
              <a:rPr kumimoji="0" lang="zh-TW" altLang="en-US" sz="2800" dirty="0" smtClean="0">
                <a:solidFill>
                  <a:schemeClr val="tx1"/>
                </a:solidFill>
                <a:latin typeface="新細明體" panose="02020500000000000000" pitchFamily="18" charset="-120"/>
                <a:ea typeface="新細明體" panose="02020500000000000000" pitchFamily="18" charset="-120"/>
              </a:rPr>
              <a:t>書函</a:t>
            </a:r>
            <a:r>
              <a:rPr kumimoji="0" lang="zh-TW" altLang="en-US" sz="2800" dirty="0">
                <a:solidFill>
                  <a:schemeClr val="tx1"/>
                </a:solidFill>
                <a:latin typeface="新細明體" panose="02020500000000000000" pitchFamily="18" charset="-120"/>
                <a:ea typeface="新細明體" panose="02020500000000000000" pitchFamily="18" charset="-120"/>
              </a:rPr>
              <a:t>略以，未具合格教師資格之代理教師不得比照正式教師敘薪及採計職前年資提敘薪級，係代理教師敘薪之原則。</a:t>
            </a:r>
            <a:r>
              <a:rPr kumimoji="0" lang="zh-TW" altLang="en-US" sz="2800" dirty="0" smtClean="0">
                <a:solidFill>
                  <a:schemeClr val="tx1"/>
                </a:solidFill>
                <a:latin typeface="新細明體" panose="02020500000000000000" pitchFamily="18" charset="-120"/>
                <a:ea typeface="新細明體" panose="02020500000000000000" pitchFamily="18" charset="-120"/>
              </a:rPr>
              <a:t>爰</a:t>
            </a:r>
            <a:r>
              <a:rPr kumimoji="0" lang="zh-TW" altLang="en-US" sz="2800" dirty="0">
                <a:solidFill>
                  <a:schemeClr val="tx1"/>
                </a:solidFill>
                <a:latin typeface="新細明體" panose="02020500000000000000" pitchFamily="18" charset="-120"/>
                <a:ea typeface="新細明體" panose="02020500000000000000" pitchFamily="18" charset="-120"/>
              </a:rPr>
              <a:t>公立中小學代理教師</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除未具各該教育階段、科（類）合格教師證書者，尚不得比照正式教師敘薪及採計職前年資提敘薪級外</a:t>
            </a:r>
            <a:r>
              <a:rPr kumimoji="0" lang="zh-TW" altLang="en-US" sz="2800" dirty="0">
                <a:solidFill>
                  <a:schemeClr val="tx1"/>
                </a:solidFill>
                <a:latin typeface="新細明體" panose="02020500000000000000" pitchFamily="18" charset="-120"/>
                <a:ea typeface="新細明體" panose="02020500000000000000" pitchFamily="18" charset="-120"/>
              </a:rPr>
              <a:t>，</a:t>
            </a:r>
            <a:r>
              <a:rPr kumimoji="0" lang="zh-TW" altLang="en-US" sz="2800" b="1" dirty="0">
                <a:solidFill>
                  <a:schemeClr val="accent5">
                    <a:lumMod val="75000"/>
                  </a:schemeClr>
                </a:solidFill>
                <a:latin typeface="新細明體" panose="02020500000000000000" pitchFamily="18" charset="-120"/>
                <a:ea typeface="新細明體" panose="02020500000000000000" pitchFamily="18" charset="-120"/>
              </a:rPr>
              <a:t>餘均由各該教育行政機關自行訂定敘薪標準</a:t>
            </a:r>
            <a:r>
              <a:rPr kumimoji="0" lang="zh-TW" altLang="en-US" sz="2800" dirty="0" smtClean="0">
                <a:solidFill>
                  <a:schemeClr val="tx1"/>
                </a:solidFill>
                <a:latin typeface="新細明體" panose="02020500000000000000" pitchFamily="18" charset="-120"/>
                <a:ea typeface="新細明體" panose="02020500000000000000" pitchFamily="18" charset="-120"/>
              </a:rPr>
              <a:t>，所</a:t>
            </a:r>
            <a:r>
              <a:rPr kumimoji="0" lang="zh-TW" altLang="en-US" sz="2800" dirty="0">
                <a:solidFill>
                  <a:schemeClr val="tx1"/>
                </a:solidFill>
                <a:latin typeface="新細明體" panose="02020500000000000000" pitchFamily="18" charset="-120"/>
                <a:ea typeface="新細明體" panose="02020500000000000000" pitchFamily="18" charset="-120"/>
              </a:rPr>
              <a:t>詢疑義請依上開規定辦理。</a:t>
            </a:r>
            <a:endParaRPr kumimoji="0" lang="en-US" altLang="zh-TW" sz="2800" dirty="0">
              <a:solidFill>
                <a:schemeClr val="tx1"/>
              </a:solidFill>
              <a:latin typeface="新細明體" panose="02020500000000000000" pitchFamily="18" charset="-120"/>
              <a:ea typeface="新細明體" panose="02020500000000000000" pitchFamily="18" charset="-120"/>
            </a:endParaRPr>
          </a:p>
          <a:p>
            <a:pPr marL="0" indent="0" fontAlgn="auto">
              <a:buFont typeface="Wingdings 3" charset="2"/>
              <a:buNone/>
              <a:defRPr/>
            </a:pPr>
            <a:endParaRPr kumimoji="0" lang="en-US" altLang="zh-TW" sz="2800" b="1" dirty="0">
              <a:solidFill>
                <a:schemeClr val="accent5">
                  <a:lumMod val="75000"/>
                </a:schemeClr>
              </a:solidFill>
            </a:endParaRPr>
          </a:p>
        </p:txBody>
      </p:sp>
      <p:pic>
        <p:nvPicPr>
          <p:cNvPr id="49156" name="Picture 3" descr="C:\Users\user\AppData\Local\Microsoft\Windows\INetCache\IE\18LIW0UA\msFav[1].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22338" y="1293813"/>
            <a:ext cx="654050" cy="869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投影片編號版面配置區 1"/>
          <p:cNvSpPr>
            <a:spLocks noGrp="1"/>
          </p:cNvSpPr>
          <p:nvPr>
            <p:ph type="sldNum" sz="quarter" idx="12"/>
          </p:nvPr>
        </p:nvSpPr>
        <p:spPr/>
        <p:txBody>
          <a:bodyPr/>
          <a:lstStyle/>
          <a:p>
            <a:pPr>
              <a:defRPr/>
            </a:pPr>
            <a:fld id="{528651EA-9E60-4992-8BE2-D3ED236EC659}" type="slidenum">
              <a:rPr lang="en-US" smtClean="0"/>
              <a:pPr>
                <a:defRPr/>
              </a:pPr>
              <a:t>54</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7507" y="2518740"/>
            <a:ext cx="8596668" cy="1320800"/>
          </a:xfrm>
          <a:ln>
            <a:miter lim="800000"/>
            <a:headEnd/>
            <a:tailEnd/>
          </a:ln>
          <a:extLst/>
        </p:spPr>
        <p:txBody>
          <a:bodyPr rtlCol="0"/>
          <a:lstStyle/>
          <a:p>
            <a:pPr algn="ctr" eaLnBrk="1" fontAlgn="auto" hangingPunct="1">
              <a:spcAft>
                <a:spcPts val="0"/>
              </a:spcAft>
              <a:defRPr/>
            </a:pPr>
            <a:r>
              <a:rPr lang="zh-TW" altLang="en-US" sz="4800" u="heavy" dirty="0" smtClean="0">
                <a:effectLst>
                  <a:innerShdw blurRad="63500" dist="50800" dir="16200000">
                    <a:prstClr val="black">
                      <a:alpha val="50000"/>
                    </a:prstClr>
                  </a:innerShdw>
                </a:effectLst>
                <a:uFill>
                  <a:solidFill>
                    <a:srgbClr val="FF0000"/>
                  </a:solidFill>
                </a:uFill>
                <a:latin typeface="新細明體" panose="02020500000000000000" pitchFamily="18" charset="-120"/>
                <a:ea typeface="新細明體" panose="02020500000000000000" pitchFamily="18" charset="-120"/>
                <a:hlinkClick r:id="rId2" action="ppaction://hlinkfile"/>
              </a:rPr>
              <a:t>結語</a:t>
            </a:r>
            <a:endParaRPr lang="zh-TW" altLang="en-US" sz="4800" u="heavy" dirty="0">
              <a:effectLst>
                <a:innerShdw blurRad="63500" dist="50800" dir="16200000">
                  <a:prstClr val="black">
                    <a:alpha val="50000"/>
                  </a:prstClr>
                </a:innerShdw>
              </a:effectLst>
              <a:uFill>
                <a:solidFill>
                  <a:srgbClr val="FF0000"/>
                </a:solidFill>
              </a:uFill>
              <a:latin typeface="新細明體" panose="02020500000000000000" pitchFamily="18" charset="-120"/>
              <a:ea typeface="新細明體" panose="02020500000000000000" pitchFamily="18" charset="-120"/>
            </a:endParaRPr>
          </a:p>
        </p:txBody>
      </p:sp>
      <p:sp>
        <p:nvSpPr>
          <p:cNvPr id="3" name="投影片編號版面配置區 2"/>
          <p:cNvSpPr>
            <a:spLocks noGrp="1"/>
          </p:cNvSpPr>
          <p:nvPr>
            <p:ph type="sldNum" sz="quarter" idx="12"/>
          </p:nvPr>
        </p:nvSpPr>
        <p:spPr/>
        <p:txBody>
          <a:bodyPr/>
          <a:lstStyle/>
          <a:p>
            <a:pPr>
              <a:defRPr/>
            </a:pPr>
            <a:fld id="{74308C2B-46F7-437D-8AEB-3E94BDACCEF4}" type="slidenum">
              <a:rPr lang="en-US" smtClean="0"/>
              <a:pPr>
                <a:defRPr/>
              </a:pPr>
              <a:t>55</a:t>
            </a:fld>
            <a:endParaRPr lang="en-US"/>
          </a:p>
        </p:txBody>
      </p:sp>
    </p:spTree>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7334" y="2483571"/>
            <a:ext cx="8596668" cy="1320800"/>
          </a:xfrm>
          <a:ln>
            <a:miter lim="800000"/>
            <a:headEnd/>
            <a:tailEnd/>
          </a:ln>
          <a:extLst/>
        </p:spPr>
        <p:txBody>
          <a:bodyPr rtlCol="0"/>
          <a:lstStyle/>
          <a:p>
            <a:pPr algn="ctr" eaLnBrk="1" fontAlgn="auto" hangingPunct="1">
              <a:spcAft>
                <a:spcPts val="0"/>
              </a:spcAft>
              <a:defRPr/>
            </a:pPr>
            <a:r>
              <a:rPr lang="zh-TW" altLang="en-US" sz="4800" b="1" dirty="0">
                <a:solidFill>
                  <a:schemeClr val="accent6"/>
                </a:solidFill>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謝謝聆聽</a:t>
            </a:r>
            <a:r>
              <a:rPr lang="zh-CN" altLang="en-US" sz="4800" b="1" dirty="0">
                <a:solidFill>
                  <a:schemeClr val="accent6"/>
                </a:solidFill>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 　</a:t>
            </a:r>
            <a:r>
              <a:rPr lang="zh-TW" altLang="en-US" sz="4800" b="1" dirty="0">
                <a:solidFill>
                  <a:schemeClr val="accent6"/>
                </a:solidFill>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rPr>
              <a:t>歡迎指教</a:t>
            </a:r>
            <a:endParaRPr lang="zh-TW" altLang="en-US" sz="4800" dirty="0">
              <a:solidFill>
                <a:schemeClr val="accent6"/>
              </a:solidFill>
              <a:effectLst>
                <a:innerShdw blurRad="63500" dist="50800" dir="16200000">
                  <a:prstClr val="black">
                    <a:alpha val="50000"/>
                  </a:prstClr>
                </a:innerShdw>
              </a:effectLst>
              <a:latin typeface="新細明體" panose="02020500000000000000" pitchFamily="18" charset="-120"/>
              <a:ea typeface="新細明體" panose="02020500000000000000" pitchFamily="18" charset="-120"/>
            </a:endParaRPr>
          </a:p>
        </p:txBody>
      </p:sp>
      <p:pic>
        <p:nvPicPr>
          <p:cNvPr id="614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402388" y="3565525"/>
            <a:ext cx="2352675" cy="2301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3" name="投影片編號版面配置區 2"/>
          <p:cNvSpPr>
            <a:spLocks noGrp="1"/>
          </p:cNvSpPr>
          <p:nvPr>
            <p:ph type="sldNum" sz="quarter" idx="12"/>
          </p:nvPr>
        </p:nvSpPr>
        <p:spPr/>
        <p:txBody>
          <a:bodyPr/>
          <a:lstStyle/>
          <a:p>
            <a:pPr>
              <a:defRPr/>
            </a:pPr>
            <a:fld id="{5A050786-0B03-4A10-AF40-3ADF586FBCF4}" type="slidenum">
              <a:rPr lang="en-US" smtClean="0"/>
              <a:pPr>
                <a:defRPr/>
              </a:pPr>
              <a:t>56</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42" presetClass="entr" presetSubtype="0" fill="hold" nodeType="clickEffect">
                                  <p:stCondLst>
                                    <p:cond delay="0"/>
                                  </p:stCondLst>
                                  <p:childTnLst>
                                    <p:set>
                                      <p:cBhvr>
                                        <p:cTn id="6" dur="1" fill="hold">
                                          <p:stCondLst>
                                            <p:cond delay="0"/>
                                          </p:stCondLst>
                                        </p:cTn>
                                        <p:tgtEl>
                                          <p:spTgt spid="6146"/>
                                        </p:tgtEl>
                                        <p:attrNameLst>
                                          <p:attrName>style.visibility</p:attrName>
                                        </p:attrNameLst>
                                      </p:cBhvr>
                                      <p:to>
                                        <p:strVal val="visible"/>
                                      </p:to>
                                    </p:set>
                                    <p:animEffect transition="in" filter="fade">
                                      <p:cBhvr>
                                        <p:cTn id="7" dur="1000"/>
                                        <p:tgtEl>
                                          <p:spTgt spid="6146"/>
                                        </p:tgtEl>
                                      </p:cBhvr>
                                    </p:animEffect>
                                    <p:anim calcmode="lin" valueType="num">
                                      <p:cBhvr>
                                        <p:cTn id="8" dur="1000" fill="hold"/>
                                        <p:tgtEl>
                                          <p:spTgt spid="6146"/>
                                        </p:tgtEl>
                                        <p:attrNameLst>
                                          <p:attrName>ppt_x</p:attrName>
                                        </p:attrNameLst>
                                      </p:cBhvr>
                                      <p:tavLst>
                                        <p:tav tm="0">
                                          <p:val>
                                            <p:strVal val="#ppt_x"/>
                                          </p:val>
                                        </p:tav>
                                        <p:tav tm="100000">
                                          <p:val>
                                            <p:strVal val="#ppt_x"/>
                                          </p:val>
                                        </p:tav>
                                      </p:tavLst>
                                    </p:anim>
                                    <p:anim calcmode="lin" valueType="num">
                                      <p:cBhvr>
                                        <p:cTn id="9" dur="1000" fill="hold"/>
                                        <p:tgtEl>
                                          <p:spTgt spid="614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3381" y="470690"/>
            <a:ext cx="8596312" cy="1400395"/>
          </a:xfrm>
        </p:spPr>
        <p:txBody>
          <a:bodyPr/>
          <a:lstStyle/>
          <a:p>
            <a:r>
              <a:rPr lang="zh-TW" altLang="zh-TW" dirty="0"/>
              <a:t>師資培育法規之沿革及現況</a:t>
            </a:r>
            <a:r>
              <a:rPr lang="en-US" altLang="zh-TW" b="1" dirty="0">
                <a:solidFill>
                  <a:schemeClr val="tx1">
                    <a:lumMod val="75000"/>
                    <a:lumOff val="25000"/>
                  </a:schemeClr>
                </a:solidFill>
                <a:latin typeface="新細明體" panose="02020500000000000000" pitchFamily="18" charset="-120"/>
                <a:ea typeface="新細明體" panose="02020500000000000000" pitchFamily="18" charset="-120"/>
              </a:rPr>
              <a:t/>
            </a:r>
            <a:br>
              <a:rPr lang="en-US" altLang="zh-TW" b="1" dirty="0">
                <a:solidFill>
                  <a:schemeClr val="tx1">
                    <a:lumMod val="75000"/>
                    <a:lumOff val="25000"/>
                  </a:schemeClr>
                </a:solidFill>
                <a:latin typeface="新細明體" panose="02020500000000000000" pitchFamily="18" charset="-120"/>
                <a:ea typeface="新細明體" panose="02020500000000000000" pitchFamily="18" charset="-120"/>
              </a:rPr>
            </a:br>
            <a:endParaRPr lang="zh-TW" altLang="en-US" dirty="0">
              <a:latin typeface="新細明體" panose="02020500000000000000" pitchFamily="18" charset="-120"/>
              <a:ea typeface="新細明體" panose="02020500000000000000" pitchFamily="18" charset="-120"/>
            </a:endParaRPr>
          </a:p>
        </p:txBody>
      </p:sp>
      <p:sp>
        <p:nvSpPr>
          <p:cNvPr id="4" name="投影片編號版面配置區 3"/>
          <p:cNvSpPr>
            <a:spLocks noGrp="1"/>
          </p:cNvSpPr>
          <p:nvPr>
            <p:ph type="sldNum" sz="quarter" idx="12"/>
          </p:nvPr>
        </p:nvSpPr>
        <p:spPr/>
        <p:txBody>
          <a:bodyPr/>
          <a:lstStyle/>
          <a:p>
            <a:pPr>
              <a:defRPr/>
            </a:pPr>
            <a:fld id="{3C01C674-500E-4BBF-9A6A-C49C652C7EBD}" type="slidenum">
              <a:rPr lang="en-US" smtClean="0"/>
              <a:pPr>
                <a:defRPr/>
              </a:pPr>
              <a:t>6</a:t>
            </a:fld>
            <a:endParaRPr lang="en-US" dirty="0"/>
          </a:p>
        </p:txBody>
      </p:sp>
      <p:sp>
        <p:nvSpPr>
          <p:cNvPr id="6" name="內容版面配置區 2"/>
          <p:cNvSpPr txBox="1">
            <a:spLocks/>
          </p:cNvSpPr>
          <p:nvPr/>
        </p:nvSpPr>
        <p:spPr bwMode="auto">
          <a:xfrm>
            <a:off x="831641" y="2391508"/>
            <a:ext cx="2219289" cy="1257300"/>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ctr"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0" indent="0" eaLnBrk="1" fontAlgn="auto" hangingPunct="1">
              <a:spcAft>
                <a:spcPts val="0"/>
              </a:spcAft>
              <a:buNone/>
              <a:defRPr/>
            </a:pPr>
            <a:r>
              <a:rPr lang="zh-TW" altLang="zh-TW" sz="2600" dirty="0" smtClean="0"/>
              <a:t>師範學校法</a:t>
            </a:r>
            <a:r>
              <a:rPr lang="en-US" altLang="zh-TW" sz="2600" dirty="0" smtClean="0"/>
              <a:t>                </a:t>
            </a:r>
            <a:r>
              <a:rPr lang="zh-TW" altLang="zh-TW" sz="2600" dirty="0" smtClean="0"/>
              <a:t>師範學院規程</a:t>
            </a:r>
            <a:endParaRPr kumimoji="0" lang="zh-TW" altLang="en-US" sz="2600" b="1" dirty="0">
              <a:latin typeface="新細明體" panose="02020500000000000000" pitchFamily="18" charset="-120"/>
              <a:ea typeface="新細明體" panose="02020500000000000000" pitchFamily="18" charset="-120"/>
            </a:endParaRPr>
          </a:p>
        </p:txBody>
      </p:sp>
      <p:sp>
        <p:nvSpPr>
          <p:cNvPr id="9" name="內容版面配置區 2"/>
          <p:cNvSpPr txBox="1">
            <a:spLocks/>
          </p:cNvSpPr>
          <p:nvPr/>
        </p:nvSpPr>
        <p:spPr bwMode="auto">
          <a:xfrm>
            <a:off x="7372423" y="2584546"/>
            <a:ext cx="1897269" cy="698238"/>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ctr"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0" indent="0" algn="ctr" eaLnBrk="1" fontAlgn="auto" hangingPunct="1">
              <a:spcAft>
                <a:spcPts val="0"/>
              </a:spcAft>
              <a:buNone/>
              <a:defRPr/>
            </a:pPr>
            <a:r>
              <a:rPr lang="zh-TW" altLang="zh-TW" sz="2600" dirty="0"/>
              <a:t>師資培育法</a:t>
            </a:r>
            <a:endParaRPr lang="zh-TW" altLang="en-US" sz="2600" b="1" dirty="0">
              <a:latin typeface="新細明體" panose="02020500000000000000" pitchFamily="18" charset="-120"/>
              <a:ea typeface="新細明體" panose="02020500000000000000" pitchFamily="18" charset="-120"/>
            </a:endParaRPr>
          </a:p>
        </p:txBody>
      </p:sp>
      <p:sp>
        <p:nvSpPr>
          <p:cNvPr id="10" name="內容版面配置區 2"/>
          <p:cNvSpPr txBox="1">
            <a:spLocks/>
          </p:cNvSpPr>
          <p:nvPr/>
        </p:nvSpPr>
        <p:spPr bwMode="auto">
          <a:xfrm>
            <a:off x="4165059" y="2584546"/>
            <a:ext cx="1919218" cy="698238"/>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ctr"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0" indent="0" algn="ctr" eaLnBrk="1" fontAlgn="auto" hangingPunct="1">
              <a:spcAft>
                <a:spcPts val="0"/>
              </a:spcAft>
              <a:buNone/>
              <a:defRPr/>
            </a:pPr>
            <a:r>
              <a:rPr lang="zh-TW" altLang="zh-TW" sz="2600" dirty="0"/>
              <a:t>師範教育法</a:t>
            </a:r>
            <a:endParaRPr kumimoji="0" lang="zh-TW" altLang="en-US" sz="2600" b="1" dirty="0">
              <a:latin typeface="新細明體" panose="02020500000000000000" pitchFamily="18" charset="-120"/>
              <a:ea typeface="新細明體" panose="02020500000000000000" pitchFamily="18" charset="-120"/>
            </a:endParaRPr>
          </a:p>
        </p:txBody>
      </p:sp>
      <p:sp>
        <p:nvSpPr>
          <p:cNvPr id="11" name="內容版面配置區 7"/>
          <p:cNvSpPr txBox="1">
            <a:spLocks/>
          </p:cNvSpPr>
          <p:nvPr/>
        </p:nvSpPr>
        <p:spPr bwMode="auto">
          <a:xfrm>
            <a:off x="3184688" y="2669216"/>
            <a:ext cx="980372" cy="528898"/>
          </a:xfrm>
          <a:prstGeom prst="rightArrow">
            <a:avLst>
              <a:gd name="adj1" fmla="val 52151"/>
              <a:gd name="adj2" fmla="val 50000"/>
            </a:avLst>
          </a:prstGeom>
          <a:extLst/>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457200" lvl="1" indent="0" algn="ctr" fontAlgn="auto">
              <a:spcBef>
                <a:spcPts val="0"/>
              </a:spcBef>
              <a:spcAft>
                <a:spcPts val="0"/>
              </a:spcAft>
              <a:buNone/>
              <a:defRPr/>
            </a:pPr>
            <a:endParaRPr kumimoji="0" lang="zh-TW" altLang="en-US" dirty="0">
              <a:solidFill>
                <a:schemeClr val="accent5">
                  <a:lumMod val="75000"/>
                </a:schemeClr>
              </a:solidFill>
            </a:endParaRPr>
          </a:p>
        </p:txBody>
      </p:sp>
      <p:sp>
        <p:nvSpPr>
          <p:cNvPr id="18" name="內容版面配置區 7"/>
          <p:cNvSpPr txBox="1">
            <a:spLocks/>
          </p:cNvSpPr>
          <p:nvPr/>
        </p:nvSpPr>
        <p:spPr bwMode="auto">
          <a:xfrm>
            <a:off x="6189785" y="2681302"/>
            <a:ext cx="1048882" cy="528898"/>
          </a:xfrm>
          <a:prstGeom prst="rightArrow">
            <a:avLst>
              <a:gd name="adj1" fmla="val 52151"/>
              <a:gd name="adj2" fmla="val 50000"/>
            </a:avLst>
          </a:prstGeom>
          <a:extLst/>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457200" lvl="1" indent="0" algn="ctr" fontAlgn="auto">
              <a:spcBef>
                <a:spcPts val="0"/>
              </a:spcBef>
              <a:spcAft>
                <a:spcPts val="0"/>
              </a:spcAft>
              <a:buNone/>
              <a:defRPr/>
            </a:pPr>
            <a:endParaRPr kumimoji="0" lang="zh-TW" altLang="en-US" dirty="0">
              <a:solidFill>
                <a:schemeClr val="accent5">
                  <a:lumMod val="75000"/>
                </a:schemeClr>
              </a:solidFill>
            </a:endParaRPr>
          </a:p>
        </p:txBody>
      </p:sp>
    </p:spTree>
    <p:extLst>
      <p:ext uri="{BB962C8B-B14F-4D97-AF65-F5344CB8AC3E}">
        <p14:creationId xmlns:p14="http://schemas.microsoft.com/office/powerpoint/2010/main" val="167009137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11"/>
                                        </p:tgtEl>
                                        <p:attrNameLst>
                                          <p:attrName>style.visibility</p:attrName>
                                        </p:attrNameLst>
                                      </p:cBhvr>
                                      <p:to>
                                        <p:strVal val="visible"/>
                                      </p:to>
                                    </p:set>
                                    <p:animEffect transition="in" filter="fade">
                                      <p:cBhvr>
                                        <p:cTn id="7" dur="500"/>
                                        <p:tgtEl>
                                          <p:spTgt spid="11"/>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18"/>
                                        </p:tgtEl>
                                        <p:attrNameLst>
                                          <p:attrName>style.visibility</p:attrName>
                                        </p:attrNameLst>
                                      </p:cBhvr>
                                      <p:to>
                                        <p:strVal val="visible"/>
                                      </p:to>
                                    </p:set>
                                    <p:animEffect transition="in" filter="fade">
                                      <p:cBhvr>
                                        <p:cTn id="12" dur="5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animBg="1"/>
      <p:bldP spid="18"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3381" y="470690"/>
            <a:ext cx="8596312" cy="1400395"/>
          </a:xfrm>
        </p:spPr>
        <p:txBody>
          <a:bodyPr/>
          <a:lstStyle/>
          <a:p>
            <a:r>
              <a:rPr lang="zh-TW" altLang="zh-TW" b="1" dirty="0"/>
              <a:t>師資培育法規之沿革及現況</a:t>
            </a:r>
            <a:r>
              <a:rPr lang="en-US" altLang="zh-TW" b="1" dirty="0">
                <a:solidFill>
                  <a:schemeClr val="tx1">
                    <a:lumMod val="75000"/>
                    <a:lumOff val="25000"/>
                  </a:schemeClr>
                </a:solidFill>
                <a:latin typeface="新細明體" panose="02020500000000000000" pitchFamily="18" charset="-120"/>
                <a:ea typeface="新細明體" panose="02020500000000000000" pitchFamily="18" charset="-120"/>
              </a:rPr>
              <a:t/>
            </a:r>
            <a:br>
              <a:rPr lang="en-US" altLang="zh-TW" b="1" dirty="0">
                <a:solidFill>
                  <a:schemeClr val="tx1">
                    <a:lumMod val="75000"/>
                    <a:lumOff val="25000"/>
                  </a:schemeClr>
                </a:solidFill>
                <a:latin typeface="新細明體" panose="02020500000000000000" pitchFamily="18" charset="-120"/>
                <a:ea typeface="新細明體" panose="02020500000000000000" pitchFamily="18" charset="-120"/>
              </a:rPr>
            </a:br>
            <a:endParaRPr lang="zh-TW" altLang="en-US" dirty="0">
              <a:latin typeface="新細明體" panose="02020500000000000000" pitchFamily="18" charset="-120"/>
              <a:ea typeface="新細明體" panose="02020500000000000000" pitchFamily="18" charset="-120"/>
            </a:endParaRPr>
          </a:p>
        </p:txBody>
      </p:sp>
      <p:sp>
        <p:nvSpPr>
          <p:cNvPr id="4" name="投影片編號版面配置區 3"/>
          <p:cNvSpPr>
            <a:spLocks noGrp="1"/>
          </p:cNvSpPr>
          <p:nvPr>
            <p:ph type="sldNum" sz="quarter" idx="12"/>
          </p:nvPr>
        </p:nvSpPr>
        <p:spPr/>
        <p:txBody>
          <a:bodyPr/>
          <a:lstStyle/>
          <a:p>
            <a:pPr>
              <a:defRPr/>
            </a:pPr>
            <a:fld id="{3C01C674-500E-4BBF-9A6A-C49C652C7EBD}" type="slidenum">
              <a:rPr lang="en-US" smtClean="0"/>
              <a:pPr>
                <a:defRPr/>
              </a:pPr>
              <a:t>7</a:t>
            </a:fld>
            <a:endParaRPr lang="en-US" dirty="0"/>
          </a:p>
        </p:txBody>
      </p:sp>
      <p:sp>
        <p:nvSpPr>
          <p:cNvPr id="6" name="內容版面配置區 2"/>
          <p:cNvSpPr txBox="1">
            <a:spLocks/>
          </p:cNvSpPr>
          <p:nvPr/>
        </p:nvSpPr>
        <p:spPr bwMode="auto">
          <a:xfrm>
            <a:off x="673381" y="1300869"/>
            <a:ext cx="2219289" cy="1257300"/>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ctr"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0" indent="0" eaLnBrk="1" fontAlgn="auto" hangingPunct="1">
              <a:spcAft>
                <a:spcPts val="0"/>
              </a:spcAft>
              <a:buNone/>
              <a:defRPr/>
            </a:pPr>
            <a:r>
              <a:rPr lang="zh-TW" altLang="zh-TW" sz="2600" dirty="0" smtClean="0"/>
              <a:t>師範學校法</a:t>
            </a:r>
            <a:r>
              <a:rPr lang="en-US" altLang="zh-TW" sz="2600" dirty="0" smtClean="0"/>
              <a:t>                </a:t>
            </a:r>
            <a:r>
              <a:rPr lang="zh-TW" altLang="zh-TW" sz="2600" dirty="0" smtClean="0"/>
              <a:t>師範學院規程</a:t>
            </a:r>
            <a:endParaRPr kumimoji="0" lang="zh-TW" altLang="en-US" sz="2600" b="1" dirty="0">
              <a:latin typeface="新細明體" panose="02020500000000000000" pitchFamily="18" charset="-120"/>
              <a:ea typeface="新細明體" panose="02020500000000000000" pitchFamily="18" charset="-120"/>
            </a:endParaRPr>
          </a:p>
        </p:txBody>
      </p:sp>
      <p:sp>
        <p:nvSpPr>
          <p:cNvPr id="9" name="內容版面配置區 2"/>
          <p:cNvSpPr txBox="1">
            <a:spLocks/>
          </p:cNvSpPr>
          <p:nvPr/>
        </p:nvSpPr>
        <p:spPr bwMode="auto">
          <a:xfrm>
            <a:off x="7242892" y="1516389"/>
            <a:ext cx="1897269" cy="698238"/>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ctr"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0" indent="0" algn="ctr" eaLnBrk="1" fontAlgn="auto" hangingPunct="1">
              <a:spcAft>
                <a:spcPts val="0"/>
              </a:spcAft>
              <a:buNone/>
              <a:defRPr/>
            </a:pPr>
            <a:r>
              <a:rPr lang="zh-TW" altLang="zh-TW" sz="2600" dirty="0"/>
              <a:t>師資培育法</a:t>
            </a:r>
            <a:endParaRPr lang="zh-TW" altLang="en-US" sz="2600" b="1" dirty="0">
              <a:latin typeface="新細明體" panose="02020500000000000000" pitchFamily="18" charset="-120"/>
              <a:ea typeface="新細明體" panose="02020500000000000000" pitchFamily="18" charset="-120"/>
            </a:endParaRPr>
          </a:p>
        </p:txBody>
      </p:sp>
      <p:sp>
        <p:nvSpPr>
          <p:cNvPr id="10" name="內容版面配置區 2"/>
          <p:cNvSpPr txBox="1">
            <a:spLocks/>
          </p:cNvSpPr>
          <p:nvPr/>
        </p:nvSpPr>
        <p:spPr bwMode="auto">
          <a:xfrm>
            <a:off x="4052632" y="1516389"/>
            <a:ext cx="1919218" cy="698238"/>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ctr"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0" indent="0" algn="ctr" eaLnBrk="1" fontAlgn="auto" hangingPunct="1">
              <a:spcAft>
                <a:spcPts val="0"/>
              </a:spcAft>
              <a:buNone/>
              <a:defRPr/>
            </a:pPr>
            <a:r>
              <a:rPr lang="zh-TW" altLang="zh-TW" sz="2600" dirty="0"/>
              <a:t>師範教育法</a:t>
            </a:r>
            <a:endParaRPr kumimoji="0" lang="zh-TW" altLang="en-US" sz="2600" b="1" dirty="0">
              <a:latin typeface="新細明體" panose="02020500000000000000" pitchFamily="18" charset="-120"/>
              <a:ea typeface="新細明體" panose="02020500000000000000" pitchFamily="18" charset="-120"/>
            </a:endParaRPr>
          </a:p>
        </p:txBody>
      </p:sp>
      <p:sp>
        <p:nvSpPr>
          <p:cNvPr id="11" name="內容版面配置區 7"/>
          <p:cNvSpPr txBox="1">
            <a:spLocks/>
          </p:cNvSpPr>
          <p:nvPr/>
        </p:nvSpPr>
        <p:spPr bwMode="auto">
          <a:xfrm>
            <a:off x="2982465" y="1606636"/>
            <a:ext cx="980372" cy="528898"/>
          </a:xfrm>
          <a:prstGeom prst="rightArrow">
            <a:avLst>
              <a:gd name="adj1" fmla="val 52151"/>
              <a:gd name="adj2" fmla="val 50000"/>
            </a:avLst>
          </a:prstGeom>
          <a:extLst/>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457200" lvl="1" indent="0" algn="ctr" fontAlgn="auto">
              <a:spcBef>
                <a:spcPts val="0"/>
              </a:spcBef>
              <a:spcAft>
                <a:spcPts val="0"/>
              </a:spcAft>
              <a:buNone/>
              <a:defRPr/>
            </a:pPr>
            <a:endParaRPr kumimoji="0" lang="zh-TW" altLang="en-US" dirty="0">
              <a:solidFill>
                <a:schemeClr val="accent5">
                  <a:lumMod val="75000"/>
                </a:schemeClr>
              </a:solidFill>
            </a:endParaRPr>
          </a:p>
        </p:txBody>
      </p:sp>
      <p:sp>
        <p:nvSpPr>
          <p:cNvPr id="18" name="內容版面配置區 7"/>
          <p:cNvSpPr txBox="1">
            <a:spLocks/>
          </p:cNvSpPr>
          <p:nvPr/>
        </p:nvSpPr>
        <p:spPr bwMode="auto">
          <a:xfrm>
            <a:off x="6082930" y="1606636"/>
            <a:ext cx="1048882" cy="528898"/>
          </a:xfrm>
          <a:prstGeom prst="rightArrow">
            <a:avLst>
              <a:gd name="adj1" fmla="val 52151"/>
              <a:gd name="adj2" fmla="val 50000"/>
            </a:avLst>
          </a:prstGeom>
          <a:extLst/>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457200" lvl="1" indent="0" algn="ctr" fontAlgn="auto">
              <a:spcBef>
                <a:spcPts val="0"/>
              </a:spcBef>
              <a:spcAft>
                <a:spcPts val="0"/>
              </a:spcAft>
              <a:buNone/>
              <a:defRPr/>
            </a:pPr>
            <a:endParaRPr kumimoji="0" lang="zh-TW" altLang="en-US" dirty="0">
              <a:solidFill>
                <a:schemeClr val="accent5">
                  <a:lumMod val="75000"/>
                </a:schemeClr>
              </a:solidFill>
            </a:endParaRPr>
          </a:p>
        </p:txBody>
      </p:sp>
      <p:sp>
        <p:nvSpPr>
          <p:cNvPr id="12" name="內容版面配置區 2"/>
          <p:cNvSpPr txBox="1">
            <a:spLocks/>
          </p:cNvSpPr>
          <p:nvPr/>
        </p:nvSpPr>
        <p:spPr bwMode="auto">
          <a:xfrm>
            <a:off x="545124" y="2701265"/>
            <a:ext cx="2927528" cy="3813834"/>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a:spcBef>
                <a:spcPts val="0"/>
              </a:spcBef>
            </a:pPr>
            <a:r>
              <a:rPr lang="en-US" altLang="zh-TW" sz="1500" b="1" dirty="0" smtClean="0"/>
              <a:t>21 </a:t>
            </a:r>
            <a:r>
              <a:rPr lang="zh-TW" altLang="zh-TW" sz="1500" b="1" dirty="0" smtClean="0"/>
              <a:t>年制定的《師範學校法》</a:t>
            </a:r>
          </a:p>
          <a:p>
            <a:pPr>
              <a:spcBef>
                <a:spcPts val="0"/>
              </a:spcBef>
            </a:pPr>
            <a:r>
              <a:rPr lang="en-US" altLang="zh-TW" sz="1500" b="1" dirty="0" smtClean="0"/>
              <a:t>27 </a:t>
            </a:r>
            <a:r>
              <a:rPr lang="zh-TW" altLang="zh-TW" sz="1500" b="1" dirty="0" smtClean="0"/>
              <a:t>年頒行《師範學院規程》</a:t>
            </a:r>
          </a:p>
          <a:p>
            <a:pPr>
              <a:spcBef>
                <a:spcPts val="0"/>
              </a:spcBef>
            </a:pPr>
            <a:r>
              <a:rPr lang="en-US" altLang="zh-TW" sz="1500" b="1" dirty="0" smtClean="0"/>
              <a:t>37 </a:t>
            </a:r>
            <a:r>
              <a:rPr lang="zh-TW" altLang="zh-TW" sz="1500" b="1" dirty="0" smtClean="0"/>
              <a:t>年制定的《大學法》</a:t>
            </a:r>
          </a:p>
          <a:p>
            <a:pPr>
              <a:spcBef>
                <a:spcPts val="0"/>
              </a:spcBef>
            </a:pPr>
            <a:r>
              <a:rPr lang="en-US" altLang="zh-TW" sz="1500" b="1" dirty="0" smtClean="0"/>
              <a:t>44 </a:t>
            </a:r>
            <a:r>
              <a:rPr lang="zh-TW" altLang="zh-TW" sz="1500" b="1" dirty="0" smtClean="0"/>
              <a:t>年臺灣省立師範學院改制為臺灣省立師範大學，之後高雄師範學院與省立教育學院也先後完成改制</a:t>
            </a:r>
            <a:r>
              <a:rPr lang="zh-TW" altLang="en-US" sz="1500" b="1" dirty="0" smtClean="0"/>
              <a:t>。</a:t>
            </a:r>
            <a:endParaRPr lang="zh-TW" altLang="zh-TW" sz="1500" b="1" dirty="0" smtClean="0"/>
          </a:p>
          <a:p>
            <a:pPr>
              <a:spcBef>
                <a:spcPts val="0"/>
              </a:spcBef>
            </a:pPr>
            <a:r>
              <a:rPr lang="en-US" altLang="zh-TW" sz="1500" b="1" dirty="0" smtClean="0"/>
              <a:t>49 </a:t>
            </a:r>
            <a:r>
              <a:rPr lang="zh-TW" altLang="zh-TW" sz="1500" b="1" dirty="0" smtClean="0"/>
              <a:t>年起又陸續將部分臺灣省各師範學校改制為三年制師範專科學校，招收高中高職畢業生在校修業</a:t>
            </a:r>
            <a:r>
              <a:rPr lang="en-US" altLang="zh-TW" sz="1500" b="1" dirty="0" smtClean="0"/>
              <a:t>2 </a:t>
            </a:r>
            <a:r>
              <a:rPr lang="zh-TW" altLang="zh-TW" sz="1500" b="1" dirty="0" smtClean="0"/>
              <a:t>年。在校外實習</a:t>
            </a:r>
            <a:r>
              <a:rPr lang="en-US" altLang="zh-TW" sz="1500" b="1" dirty="0" smtClean="0"/>
              <a:t>1 </a:t>
            </a:r>
            <a:r>
              <a:rPr lang="zh-TW" altLang="zh-TW" sz="1500" b="1" dirty="0" smtClean="0"/>
              <a:t>年；</a:t>
            </a:r>
          </a:p>
          <a:p>
            <a:pPr>
              <a:spcBef>
                <a:spcPts val="0"/>
              </a:spcBef>
            </a:pPr>
            <a:r>
              <a:rPr lang="en-US" altLang="zh-TW" sz="1500" b="1" dirty="0" smtClean="0"/>
              <a:t>52 </a:t>
            </a:r>
            <a:r>
              <a:rPr lang="zh-TW" altLang="zh-TW" sz="1500" b="1" dirty="0" smtClean="0"/>
              <a:t>年再陸續改制為五年制師範專科學校，招收初中畢業生修業</a:t>
            </a:r>
            <a:r>
              <a:rPr lang="en-US" altLang="zh-TW" sz="1500" b="1" dirty="0" smtClean="0"/>
              <a:t>5 </a:t>
            </a:r>
            <a:r>
              <a:rPr lang="zh-TW" altLang="zh-TW" sz="1500" b="1" dirty="0" smtClean="0"/>
              <a:t>年</a:t>
            </a:r>
            <a:endParaRPr lang="zh-TW" altLang="zh-TW" sz="1500" b="1" dirty="0"/>
          </a:p>
        </p:txBody>
      </p:sp>
      <p:sp>
        <p:nvSpPr>
          <p:cNvPr id="13" name="內容版面配置區 2"/>
          <p:cNvSpPr txBox="1">
            <a:spLocks/>
          </p:cNvSpPr>
          <p:nvPr/>
        </p:nvSpPr>
        <p:spPr bwMode="auto">
          <a:xfrm>
            <a:off x="3736732" y="2701266"/>
            <a:ext cx="2866292" cy="3813834"/>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a:lnSpc>
                <a:spcPts val="2100"/>
              </a:lnSpc>
              <a:spcBef>
                <a:spcPts val="0"/>
              </a:spcBef>
            </a:pPr>
            <a:r>
              <a:rPr lang="en-US" altLang="zh-TW" sz="1500" b="1" dirty="0"/>
              <a:t>68 </a:t>
            </a:r>
            <a:r>
              <a:rPr lang="zh-TW" altLang="zh-TW" sz="1500" b="1" dirty="0"/>
              <a:t>年公布施行《師範教育法》</a:t>
            </a:r>
            <a:r>
              <a:rPr lang="zh-TW" altLang="zh-TW" sz="1500" b="1" dirty="0" smtClean="0"/>
              <a:t>，將</a:t>
            </a:r>
            <a:r>
              <a:rPr lang="zh-TW" altLang="zh-TW" sz="1500" b="1" dirty="0"/>
              <a:t>幼稚園、小學、中學的師資培育提升至四年制大學的程度</a:t>
            </a:r>
            <a:r>
              <a:rPr lang="zh-TW" altLang="zh-TW" sz="1500" b="1" dirty="0" smtClean="0"/>
              <a:t>。</a:t>
            </a:r>
            <a:endParaRPr lang="en-US" altLang="zh-TW" sz="1500" b="1" dirty="0" smtClean="0"/>
          </a:p>
          <a:p>
            <a:pPr>
              <a:lnSpc>
                <a:spcPts val="2100"/>
              </a:lnSpc>
              <a:spcBef>
                <a:spcPts val="0"/>
              </a:spcBef>
            </a:pPr>
            <a:r>
              <a:rPr lang="zh-TW" altLang="zh-TW" sz="1500" b="1" dirty="0" smtClean="0"/>
              <a:t>逐步</a:t>
            </a:r>
            <a:r>
              <a:rPr lang="zh-TW" altLang="zh-TW" sz="1500" b="1" dirty="0"/>
              <a:t>改制為師範專科學校、師範學院、師範大學。</a:t>
            </a:r>
            <a:endParaRPr lang="zh-TW" altLang="zh-TW" sz="1500" dirty="0"/>
          </a:p>
          <a:p>
            <a:pPr>
              <a:lnSpc>
                <a:spcPts val="2100"/>
              </a:lnSpc>
              <a:spcBef>
                <a:spcPts val="0"/>
              </a:spcBef>
            </a:pPr>
            <a:r>
              <a:rPr lang="zh-TW" altLang="zh-TW" sz="1500" b="1" dirty="0" smtClean="0"/>
              <a:t>一</a:t>
            </a:r>
            <a:r>
              <a:rPr lang="zh-TW" altLang="zh-TW" sz="1500" b="1" dirty="0"/>
              <a:t>元管道由師範校院培育。</a:t>
            </a:r>
            <a:endParaRPr lang="zh-TW" altLang="zh-TW" sz="1500" dirty="0"/>
          </a:p>
          <a:p>
            <a:pPr>
              <a:lnSpc>
                <a:spcPts val="2100"/>
              </a:lnSpc>
              <a:spcBef>
                <a:spcPts val="0"/>
              </a:spcBef>
            </a:pPr>
            <a:r>
              <a:rPr lang="zh-TW" altLang="zh-TW" sz="1500" b="1" dirty="0" smtClean="0"/>
              <a:t>公費</a:t>
            </a:r>
            <a:r>
              <a:rPr lang="zh-TW" altLang="zh-TW" sz="1500" b="1" dirty="0"/>
              <a:t>培育</a:t>
            </a:r>
            <a:endParaRPr lang="zh-TW" altLang="zh-TW" sz="1500" dirty="0"/>
          </a:p>
          <a:p>
            <a:pPr>
              <a:lnSpc>
                <a:spcPts val="2100"/>
              </a:lnSpc>
              <a:spcBef>
                <a:spcPts val="0"/>
              </a:spcBef>
            </a:pPr>
            <a:r>
              <a:rPr lang="zh-TW" altLang="zh-TW" sz="1500" b="1" dirty="0" smtClean="0"/>
              <a:t>控制</a:t>
            </a:r>
            <a:r>
              <a:rPr lang="zh-TW" altLang="zh-TW" sz="1500" b="1" dirty="0"/>
              <a:t>數量計畫招生。</a:t>
            </a:r>
            <a:endParaRPr lang="zh-TW" altLang="zh-TW" sz="1500" dirty="0"/>
          </a:p>
          <a:p>
            <a:pPr>
              <a:lnSpc>
                <a:spcPts val="2100"/>
              </a:lnSpc>
              <a:spcBef>
                <a:spcPts val="0"/>
              </a:spcBef>
            </a:pPr>
            <a:r>
              <a:rPr lang="zh-TW" altLang="zh-TW" sz="1500" b="1" dirty="0" smtClean="0"/>
              <a:t>就業</a:t>
            </a:r>
            <a:r>
              <a:rPr lang="zh-TW" altLang="zh-TW" sz="1500" b="1" dirty="0"/>
              <a:t>保障分發任職</a:t>
            </a:r>
            <a:r>
              <a:rPr lang="zh-TW" altLang="zh-TW" sz="1500" b="1" dirty="0" smtClean="0"/>
              <a:t>：公費生</a:t>
            </a:r>
            <a:r>
              <a:rPr lang="zh-TW" altLang="zh-TW" sz="1500" b="1" dirty="0"/>
              <a:t>修業期滿成績及格者，由教育部或省（市）主管教育行政機關分發實習及服務。</a:t>
            </a:r>
            <a:endParaRPr lang="zh-TW" altLang="zh-TW" sz="1500" dirty="0"/>
          </a:p>
          <a:p>
            <a:pPr>
              <a:lnSpc>
                <a:spcPts val="2100"/>
              </a:lnSpc>
              <a:spcBef>
                <a:spcPts val="0"/>
              </a:spcBef>
            </a:pPr>
            <a:r>
              <a:rPr lang="zh-TW" altLang="zh-TW" sz="1500" b="1" dirty="0" smtClean="0"/>
              <a:t>規定</a:t>
            </a:r>
            <a:r>
              <a:rPr lang="zh-TW" altLang="zh-TW" sz="1500" b="1" dirty="0"/>
              <a:t>教師在職進修。</a:t>
            </a:r>
            <a:endParaRPr lang="zh-TW" altLang="zh-TW" sz="1500" dirty="0"/>
          </a:p>
        </p:txBody>
      </p:sp>
      <p:sp>
        <p:nvSpPr>
          <p:cNvPr id="14" name="內容版面配置區 2"/>
          <p:cNvSpPr txBox="1">
            <a:spLocks/>
          </p:cNvSpPr>
          <p:nvPr/>
        </p:nvSpPr>
        <p:spPr bwMode="auto">
          <a:xfrm>
            <a:off x="6867105" y="2701265"/>
            <a:ext cx="2989072" cy="3813833"/>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rm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a:spcBef>
                <a:spcPts val="0"/>
              </a:spcBef>
            </a:pPr>
            <a:r>
              <a:rPr lang="en-US" altLang="zh-TW" sz="1500" b="1" dirty="0"/>
              <a:t>83 </a:t>
            </a:r>
            <a:r>
              <a:rPr lang="en-US" altLang="zh-TW" sz="1500" b="1" dirty="0" smtClean="0"/>
              <a:t>.2.7</a:t>
            </a:r>
            <a:r>
              <a:rPr lang="zh-TW" altLang="zh-TW" sz="1500" b="1" dirty="0" smtClean="0"/>
              <a:t>年</a:t>
            </a:r>
            <a:r>
              <a:rPr lang="zh-TW" altLang="zh-TW" sz="1500" b="1" dirty="0"/>
              <a:t>《師資培育法》公布施行</a:t>
            </a:r>
          </a:p>
          <a:p>
            <a:pPr>
              <a:spcBef>
                <a:spcPts val="0"/>
              </a:spcBef>
            </a:pPr>
            <a:r>
              <a:rPr lang="zh-TW" altLang="zh-TW" sz="1500" b="1" dirty="0"/>
              <a:t>我國師資培育政策從前述一元化、計畫性、公費制、分發制，轉型為</a:t>
            </a:r>
            <a:r>
              <a:rPr lang="zh-TW" altLang="zh-TW" sz="1500" b="1" dirty="0">
                <a:solidFill>
                  <a:srgbClr val="FF0000"/>
                </a:solidFill>
              </a:rPr>
              <a:t>多元化</a:t>
            </a:r>
            <a:r>
              <a:rPr lang="zh-TW" altLang="zh-TW" sz="1500" b="1" dirty="0"/>
              <a:t>、</a:t>
            </a:r>
            <a:r>
              <a:rPr lang="zh-TW" altLang="zh-TW" sz="1500" b="1" dirty="0">
                <a:solidFill>
                  <a:srgbClr val="FF0000"/>
                </a:solidFill>
              </a:rPr>
              <a:t>儲備性</a:t>
            </a:r>
            <a:r>
              <a:rPr lang="zh-TW" altLang="zh-TW" sz="1500" b="1" dirty="0"/>
              <a:t>、</a:t>
            </a:r>
            <a:r>
              <a:rPr lang="zh-TW" altLang="zh-TW" sz="1500" b="1" dirty="0">
                <a:solidFill>
                  <a:srgbClr val="FF0000"/>
                </a:solidFill>
              </a:rPr>
              <a:t>自費制</a:t>
            </a:r>
            <a:r>
              <a:rPr lang="zh-TW" altLang="zh-TW" sz="1500" b="1" dirty="0"/>
              <a:t>、</a:t>
            </a:r>
            <a:r>
              <a:rPr lang="zh-TW" altLang="zh-TW" sz="1500" b="1" dirty="0">
                <a:solidFill>
                  <a:srgbClr val="FF0000"/>
                </a:solidFill>
              </a:rPr>
              <a:t>甄選制</a:t>
            </a:r>
            <a:r>
              <a:rPr lang="zh-TW" altLang="zh-TW" sz="1500" b="1" dirty="0"/>
              <a:t>，期間歷經</a:t>
            </a:r>
            <a:r>
              <a:rPr lang="en-US" altLang="zh-TW" sz="1500" b="1" dirty="0" smtClean="0"/>
              <a:t>14 </a:t>
            </a:r>
            <a:r>
              <a:rPr lang="zh-TW" altLang="zh-TW" sz="1500" b="1" dirty="0"/>
              <a:t>次修法。</a:t>
            </a:r>
          </a:p>
          <a:p>
            <a:pPr>
              <a:spcBef>
                <a:spcPts val="0"/>
              </a:spcBef>
            </a:pPr>
            <a:r>
              <a:rPr lang="en-US" altLang="zh-TW" sz="1500" b="1" dirty="0"/>
              <a:t>91 </a:t>
            </a:r>
            <a:r>
              <a:rPr lang="zh-TW" altLang="zh-TW" sz="1500" b="1" dirty="0"/>
              <a:t>年</a:t>
            </a:r>
            <a:r>
              <a:rPr lang="en-US" altLang="zh-TW" sz="1500" b="1" dirty="0"/>
              <a:t>7 </a:t>
            </a:r>
            <a:r>
              <a:rPr lang="zh-TW" altLang="zh-TW" sz="1500" b="1" dirty="0"/>
              <a:t>月</a:t>
            </a:r>
            <a:r>
              <a:rPr lang="en-US" altLang="zh-TW" sz="1500" b="1" dirty="0"/>
              <a:t>24 </a:t>
            </a:r>
            <a:r>
              <a:rPr lang="zh-TW" altLang="zh-TW" sz="1500" b="1" dirty="0"/>
              <a:t>日總統華總一義字第</a:t>
            </a:r>
            <a:r>
              <a:rPr lang="en-US" altLang="zh-TW" sz="1500" b="1" dirty="0"/>
              <a:t>09100144670</a:t>
            </a:r>
            <a:r>
              <a:rPr lang="zh-TW" altLang="zh-TW" sz="1500" b="1" dirty="0"/>
              <a:t>號令修正公布全文</a:t>
            </a:r>
            <a:r>
              <a:rPr lang="en-US" altLang="zh-TW" sz="1500" b="1" dirty="0"/>
              <a:t>26 </a:t>
            </a:r>
            <a:r>
              <a:rPr lang="zh-TW" altLang="zh-TW" sz="1500" b="1" dirty="0"/>
              <a:t>條，以取得</a:t>
            </a:r>
            <a:r>
              <a:rPr lang="zh-TW" altLang="zh-TW" sz="1500" b="1" dirty="0">
                <a:solidFill>
                  <a:srgbClr val="FF0000"/>
                </a:solidFill>
              </a:rPr>
              <a:t>教師證書制度</a:t>
            </a:r>
            <a:r>
              <a:rPr lang="zh-TW" altLang="zh-TW" sz="1500" b="1" dirty="0"/>
              <a:t>變革幅度最大</a:t>
            </a:r>
            <a:r>
              <a:rPr lang="zh-TW" altLang="zh-TW" sz="1500" b="1" dirty="0" smtClean="0"/>
              <a:t>。</a:t>
            </a:r>
            <a:endParaRPr lang="zh-TW" altLang="en-US" sz="1500" dirty="0"/>
          </a:p>
          <a:p>
            <a:pPr>
              <a:spcBef>
                <a:spcPts val="0"/>
              </a:spcBef>
            </a:pPr>
            <a:r>
              <a:rPr lang="zh-TW" altLang="en-US" sz="1500" b="1" dirty="0"/>
              <a:t>師資培育法於</a:t>
            </a:r>
            <a:r>
              <a:rPr lang="en-US" altLang="zh-TW" sz="1500" b="1" dirty="0"/>
              <a:t>106</a:t>
            </a:r>
            <a:r>
              <a:rPr lang="zh-TW" altLang="en-US" sz="1500" b="1" dirty="0"/>
              <a:t>年</a:t>
            </a:r>
            <a:r>
              <a:rPr lang="en-US" altLang="zh-TW" sz="1500" b="1" dirty="0"/>
              <a:t>6</a:t>
            </a:r>
            <a:r>
              <a:rPr lang="zh-TW" altLang="en-US" sz="1500" b="1" dirty="0"/>
              <a:t>月</a:t>
            </a:r>
            <a:r>
              <a:rPr lang="en-US" altLang="zh-TW" sz="1500" b="1" dirty="0"/>
              <a:t>14</a:t>
            </a:r>
            <a:r>
              <a:rPr lang="zh-TW" altLang="en-US" sz="1500" b="1" dirty="0"/>
              <a:t>日總統華總一義字第</a:t>
            </a:r>
            <a:r>
              <a:rPr lang="en-US" altLang="zh-TW" sz="1500" b="1" dirty="0"/>
              <a:t>10600080051</a:t>
            </a:r>
            <a:r>
              <a:rPr lang="zh-TW" altLang="en-US" sz="1500" b="1" dirty="0"/>
              <a:t>號令修正公布全文</a:t>
            </a:r>
            <a:r>
              <a:rPr lang="en-US" altLang="zh-TW" sz="1500" b="1" dirty="0"/>
              <a:t>27</a:t>
            </a:r>
            <a:r>
              <a:rPr lang="zh-TW" altLang="en-US" sz="1500" b="1" dirty="0"/>
              <a:t>條</a:t>
            </a:r>
            <a:r>
              <a:rPr lang="zh-TW" altLang="en-US" sz="1500" b="1" dirty="0" smtClean="0"/>
              <a:t>。變更修正</a:t>
            </a:r>
            <a:r>
              <a:rPr lang="zh-TW" altLang="en-US" sz="1500" b="1" dirty="0" smtClean="0">
                <a:solidFill>
                  <a:srgbClr val="FF0000"/>
                </a:solidFill>
              </a:rPr>
              <a:t>教師</a:t>
            </a:r>
            <a:r>
              <a:rPr lang="zh-TW" altLang="en-US" sz="1500" b="1" dirty="0">
                <a:solidFill>
                  <a:srgbClr val="FF0000"/>
                </a:solidFill>
              </a:rPr>
              <a:t>資格</a:t>
            </a:r>
            <a:r>
              <a:rPr lang="zh-TW" altLang="en-US" sz="1500" b="1" dirty="0" smtClean="0">
                <a:solidFill>
                  <a:srgbClr val="FF0000"/>
                </a:solidFill>
              </a:rPr>
              <a:t>檢定</a:t>
            </a:r>
            <a:r>
              <a:rPr lang="zh-TW" altLang="en-US" sz="1500" b="1" dirty="0" smtClean="0">
                <a:solidFill>
                  <a:schemeClr val="tx1"/>
                </a:solidFill>
              </a:rPr>
              <a:t>方式</a:t>
            </a:r>
            <a:r>
              <a:rPr lang="zh-TW" altLang="en-US" sz="1500" b="1" dirty="0" smtClean="0">
                <a:solidFill>
                  <a:srgbClr val="FF0000"/>
                </a:solidFill>
              </a:rPr>
              <a:t>。</a:t>
            </a:r>
            <a:endParaRPr lang="zh-TW" altLang="en-US" sz="1500" b="1" dirty="0">
              <a:solidFill>
                <a:srgbClr val="FF0000"/>
              </a:solidFill>
            </a:endParaRPr>
          </a:p>
          <a:p>
            <a:pPr>
              <a:spcBef>
                <a:spcPts val="0"/>
              </a:spcBef>
            </a:pPr>
            <a:endParaRPr lang="zh-TW" altLang="zh-TW" sz="1500" b="1" dirty="0"/>
          </a:p>
        </p:txBody>
      </p:sp>
    </p:spTree>
    <p:extLst>
      <p:ext uri="{BB962C8B-B14F-4D97-AF65-F5344CB8AC3E}">
        <p14:creationId xmlns:p14="http://schemas.microsoft.com/office/powerpoint/2010/main" val="351670034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11"/>
                                        </p:tgtEl>
                                        <p:attrNameLst>
                                          <p:attrName>style.visibility</p:attrName>
                                        </p:attrNameLst>
                                      </p:cBhvr>
                                      <p:to>
                                        <p:strVal val="visible"/>
                                      </p:to>
                                    </p:set>
                                    <p:animEffect transition="in" filter="fade">
                                      <p:cBhvr>
                                        <p:cTn id="7" dur="500"/>
                                        <p:tgtEl>
                                          <p:spTgt spid="11"/>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18"/>
                                        </p:tgtEl>
                                        <p:attrNameLst>
                                          <p:attrName>style.visibility</p:attrName>
                                        </p:attrNameLst>
                                      </p:cBhvr>
                                      <p:to>
                                        <p:strVal val="visible"/>
                                      </p:to>
                                    </p:set>
                                    <p:animEffect transition="in" filter="fade">
                                      <p:cBhvr>
                                        <p:cTn id="12" dur="5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animBg="1"/>
      <p:bldP spid="18"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545124" y="289342"/>
            <a:ext cx="8596312" cy="1400395"/>
          </a:xfrm>
        </p:spPr>
        <p:txBody>
          <a:bodyPr/>
          <a:lstStyle/>
          <a:p>
            <a:r>
              <a:rPr lang="zh-TW" altLang="zh-TW" b="1" dirty="0"/>
              <a:t>師資培育法規之沿革及現況</a:t>
            </a:r>
            <a:r>
              <a:rPr lang="en-US" altLang="zh-TW" b="1" dirty="0">
                <a:solidFill>
                  <a:schemeClr val="tx1">
                    <a:lumMod val="75000"/>
                    <a:lumOff val="25000"/>
                  </a:schemeClr>
                </a:solidFill>
                <a:latin typeface="新細明體" panose="02020500000000000000" pitchFamily="18" charset="-120"/>
                <a:ea typeface="新細明體" panose="02020500000000000000" pitchFamily="18" charset="-120"/>
              </a:rPr>
              <a:t/>
            </a:r>
            <a:br>
              <a:rPr lang="en-US" altLang="zh-TW" b="1" dirty="0">
                <a:solidFill>
                  <a:schemeClr val="tx1">
                    <a:lumMod val="75000"/>
                    <a:lumOff val="25000"/>
                  </a:schemeClr>
                </a:solidFill>
                <a:latin typeface="新細明體" panose="02020500000000000000" pitchFamily="18" charset="-120"/>
                <a:ea typeface="新細明體" panose="02020500000000000000" pitchFamily="18" charset="-120"/>
              </a:rPr>
            </a:br>
            <a:endParaRPr lang="zh-TW" altLang="en-US" dirty="0">
              <a:latin typeface="新細明體" panose="02020500000000000000" pitchFamily="18" charset="-120"/>
              <a:ea typeface="新細明體" panose="02020500000000000000" pitchFamily="18" charset="-120"/>
            </a:endParaRPr>
          </a:p>
        </p:txBody>
      </p:sp>
      <p:sp>
        <p:nvSpPr>
          <p:cNvPr id="4" name="投影片編號版面配置區 3"/>
          <p:cNvSpPr>
            <a:spLocks noGrp="1"/>
          </p:cNvSpPr>
          <p:nvPr>
            <p:ph type="sldNum" sz="quarter" idx="12"/>
          </p:nvPr>
        </p:nvSpPr>
        <p:spPr/>
        <p:txBody>
          <a:bodyPr/>
          <a:lstStyle/>
          <a:p>
            <a:pPr>
              <a:defRPr/>
            </a:pPr>
            <a:fld id="{3C01C674-500E-4BBF-9A6A-C49C652C7EBD}" type="slidenum">
              <a:rPr lang="en-US" smtClean="0"/>
              <a:pPr>
                <a:defRPr/>
              </a:pPr>
              <a:t>8</a:t>
            </a:fld>
            <a:endParaRPr lang="en-US" dirty="0"/>
          </a:p>
        </p:txBody>
      </p:sp>
      <p:sp>
        <p:nvSpPr>
          <p:cNvPr id="18" name="內容版面配置區 7"/>
          <p:cNvSpPr txBox="1">
            <a:spLocks/>
          </p:cNvSpPr>
          <p:nvPr/>
        </p:nvSpPr>
        <p:spPr bwMode="auto">
          <a:xfrm>
            <a:off x="4174999" y="3778336"/>
            <a:ext cx="1048882" cy="528898"/>
          </a:xfrm>
          <a:prstGeom prst="rightArrow">
            <a:avLst>
              <a:gd name="adj1" fmla="val 52151"/>
              <a:gd name="adj2" fmla="val 50000"/>
            </a:avLst>
          </a:prstGeom>
          <a:extLst/>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457200" lvl="1" indent="0" algn="ctr" fontAlgn="auto">
              <a:spcBef>
                <a:spcPts val="0"/>
              </a:spcBef>
              <a:spcAft>
                <a:spcPts val="0"/>
              </a:spcAft>
              <a:buNone/>
              <a:defRPr/>
            </a:pPr>
            <a:endParaRPr kumimoji="0" lang="zh-TW" altLang="en-US" dirty="0">
              <a:solidFill>
                <a:schemeClr val="accent5">
                  <a:lumMod val="75000"/>
                </a:schemeClr>
              </a:solidFill>
            </a:endParaRPr>
          </a:p>
        </p:txBody>
      </p:sp>
      <p:sp>
        <p:nvSpPr>
          <p:cNvPr id="12" name="內容版面配置區 2"/>
          <p:cNvSpPr txBox="1">
            <a:spLocks/>
          </p:cNvSpPr>
          <p:nvPr/>
        </p:nvSpPr>
        <p:spPr bwMode="auto">
          <a:xfrm>
            <a:off x="545124" y="1935953"/>
            <a:ext cx="3235568" cy="4579145"/>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a:spcBef>
                <a:spcPts val="0"/>
              </a:spcBef>
            </a:pPr>
            <a:r>
              <a:rPr lang="zh-TW" altLang="zh-TW" b="1" dirty="0" smtClean="0"/>
              <a:t>教育</a:t>
            </a:r>
            <a:r>
              <a:rPr lang="zh-TW" altLang="zh-TW" b="1" dirty="0"/>
              <a:t>實習成為師資職前教育課程之一；教師檢定將</a:t>
            </a:r>
            <a:r>
              <a:rPr lang="zh-TW" altLang="zh-TW" b="1" dirty="0">
                <a:solidFill>
                  <a:srgbClr val="FF0000"/>
                </a:solidFill>
              </a:rPr>
              <a:t>初檢</a:t>
            </a:r>
            <a:r>
              <a:rPr lang="zh-TW" altLang="zh-TW" b="1" dirty="0"/>
              <a:t>與</a:t>
            </a:r>
            <a:r>
              <a:rPr lang="zh-TW" altLang="zh-TW" b="1" dirty="0">
                <a:solidFill>
                  <a:srgbClr val="FF0000"/>
                </a:solidFill>
              </a:rPr>
              <a:t>複檢</a:t>
            </a:r>
            <a:r>
              <a:rPr lang="zh-TW" altLang="zh-TW" b="1" dirty="0"/>
              <a:t>，修正為發給修畢</a:t>
            </a:r>
            <a:r>
              <a:rPr lang="zh-TW" altLang="zh-TW" b="1" dirty="0">
                <a:solidFill>
                  <a:srgbClr val="FF0000"/>
                </a:solidFill>
              </a:rPr>
              <a:t>師資職前教育課程證明書</a:t>
            </a:r>
            <a:r>
              <a:rPr lang="zh-TW" altLang="zh-TW" b="1" dirty="0"/>
              <a:t>及</a:t>
            </a:r>
            <a:r>
              <a:rPr lang="zh-TW" altLang="zh-TW" b="1" dirty="0">
                <a:solidFill>
                  <a:srgbClr val="FF0000"/>
                </a:solidFill>
              </a:rPr>
              <a:t>教師資格檢定</a:t>
            </a:r>
            <a:r>
              <a:rPr lang="zh-TW" altLang="zh-TW" b="1" dirty="0" smtClean="0">
                <a:solidFill>
                  <a:srgbClr val="FF0000"/>
                </a:solidFill>
              </a:rPr>
              <a:t>考試</a:t>
            </a:r>
            <a:endParaRPr lang="en-US" altLang="zh-TW" b="1" dirty="0" smtClean="0">
              <a:solidFill>
                <a:srgbClr val="FF0000"/>
              </a:solidFill>
            </a:endParaRPr>
          </a:p>
          <a:p>
            <a:pPr>
              <a:spcBef>
                <a:spcPts val="0"/>
              </a:spcBef>
            </a:pPr>
            <a:r>
              <a:rPr lang="zh-TW" altLang="zh-TW" b="1" dirty="0"/>
              <a:t>「教育學程」修正為「師資培育中心</a:t>
            </a:r>
            <a:r>
              <a:rPr lang="zh-TW" altLang="zh-TW" b="1" dirty="0" smtClean="0"/>
              <a:t>」</a:t>
            </a:r>
            <a:endParaRPr lang="en-US" altLang="zh-TW" b="1" dirty="0" smtClean="0"/>
          </a:p>
          <a:p>
            <a:pPr>
              <a:spcBef>
                <a:spcPts val="0"/>
              </a:spcBef>
            </a:pPr>
            <a:r>
              <a:rPr lang="zh-TW" altLang="zh-TW" b="1" dirty="0" smtClean="0"/>
              <a:t>學分</a:t>
            </a:r>
            <a:r>
              <a:rPr lang="zh-TW" altLang="zh-TW" b="1" dirty="0"/>
              <a:t>費（</a:t>
            </a:r>
            <a:r>
              <a:rPr lang="en-US" altLang="zh-TW" b="1" dirty="0"/>
              <a:t>4 </a:t>
            </a:r>
            <a:r>
              <a:rPr lang="zh-TW" altLang="zh-TW" b="1" dirty="0"/>
              <a:t>學分）</a:t>
            </a:r>
            <a:r>
              <a:rPr lang="zh-TW" altLang="zh-TW" b="1" dirty="0" smtClean="0"/>
              <a:t>，</a:t>
            </a:r>
            <a:r>
              <a:rPr lang="zh-TW" altLang="en-US" b="1" dirty="0" smtClean="0"/>
              <a:t>取消</a:t>
            </a:r>
            <a:r>
              <a:rPr lang="zh-TW" altLang="zh-TW" b="1" dirty="0" smtClean="0"/>
              <a:t>實習</a:t>
            </a:r>
            <a:r>
              <a:rPr lang="zh-TW" altLang="zh-TW" b="1" dirty="0"/>
              <a:t>津貼（新臺幣</a:t>
            </a:r>
            <a:r>
              <a:rPr lang="en-US" altLang="zh-TW" b="1" dirty="0"/>
              <a:t>8,000 </a:t>
            </a:r>
            <a:r>
              <a:rPr lang="zh-TW" altLang="zh-TW" b="1" dirty="0"/>
              <a:t>元）</a:t>
            </a:r>
            <a:r>
              <a:rPr lang="zh-TW" altLang="zh-TW" b="1" dirty="0" smtClean="0"/>
              <a:t>。</a:t>
            </a:r>
            <a:endParaRPr lang="en-US" altLang="zh-TW" b="1" dirty="0" smtClean="0"/>
          </a:p>
          <a:p>
            <a:pPr>
              <a:spcBef>
                <a:spcPts val="0"/>
              </a:spcBef>
            </a:pPr>
            <a:r>
              <a:rPr lang="zh-TW" altLang="zh-TW" b="1" dirty="0"/>
              <a:t>「實習教師」更名為「實習學生</a:t>
            </a:r>
            <a:r>
              <a:rPr lang="zh-TW" altLang="zh-TW" b="1" dirty="0" smtClean="0"/>
              <a:t>」</a:t>
            </a:r>
            <a:endParaRPr lang="en-US" altLang="zh-TW" b="1" dirty="0" smtClean="0"/>
          </a:p>
          <a:p>
            <a:pPr>
              <a:spcBef>
                <a:spcPts val="0"/>
              </a:spcBef>
            </a:pPr>
            <a:r>
              <a:rPr lang="zh-TW" altLang="zh-TW" b="1" dirty="0"/>
              <a:t>教育實習期間縮短為半</a:t>
            </a:r>
            <a:r>
              <a:rPr lang="zh-TW" altLang="zh-TW" b="1" dirty="0" smtClean="0"/>
              <a:t>年</a:t>
            </a:r>
            <a:endParaRPr lang="en-US" altLang="zh-TW" b="1" dirty="0" smtClean="0"/>
          </a:p>
          <a:p>
            <a:pPr>
              <a:spcBef>
                <a:spcPts val="0"/>
              </a:spcBef>
            </a:pPr>
            <a:r>
              <a:rPr lang="zh-TW" altLang="zh-TW" b="1" dirty="0"/>
              <a:t>取得教師證書欲從事教職者，應參加教師公開甄選</a:t>
            </a:r>
          </a:p>
          <a:p>
            <a:endParaRPr lang="zh-TW" altLang="zh-TW" b="1" dirty="0"/>
          </a:p>
          <a:p>
            <a:pPr>
              <a:spcBef>
                <a:spcPts val="0"/>
              </a:spcBef>
            </a:pPr>
            <a:endParaRPr lang="zh-TW" altLang="zh-TW" dirty="0">
              <a:solidFill>
                <a:srgbClr val="FF0000"/>
              </a:solidFill>
            </a:endParaRPr>
          </a:p>
        </p:txBody>
      </p:sp>
      <p:sp>
        <p:nvSpPr>
          <p:cNvPr id="14" name="內容版面配置區 2"/>
          <p:cNvSpPr txBox="1">
            <a:spLocks/>
          </p:cNvSpPr>
          <p:nvPr/>
        </p:nvSpPr>
        <p:spPr bwMode="auto">
          <a:xfrm>
            <a:off x="5521882" y="1935953"/>
            <a:ext cx="3217672" cy="4579145"/>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rm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a:spcBef>
                <a:spcPts val="0"/>
              </a:spcBef>
            </a:pPr>
            <a:r>
              <a:rPr lang="zh-TW" altLang="en-US" b="1" dirty="0" smtClean="0"/>
              <a:t>第十條教師資格檢定辦理方式</a:t>
            </a:r>
            <a:endParaRPr lang="en-US" altLang="zh-TW" b="1" dirty="0" smtClean="0"/>
          </a:p>
          <a:p>
            <a:pPr>
              <a:spcBef>
                <a:spcPts val="0"/>
              </a:spcBef>
            </a:pPr>
            <a:r>
              <a:rPr lang="zh-TW" altLang="en-US" b="1" dirty="0" smtClean="0">
                <a:solidFill>
                  <a:srgbClr val="FF0000"/>
                </a:solidFill>
              </a:rPr>
              <a:t>取得修畢師資職前教育證明書或證明者</a:t>
            </a:r>
            <a:r>
              <a:rPr lang="zh-TW" altLang="en-US" b="1" dirty="0" smtClean="0"/>
              <a:t>始得參加</a:t>
            </a:r>
            <a:r>
              <a:rPr lang="zh-TW" altLang="en-US" b="1" dirty="0">
                <a:solidFill>
                  <a:schemeClr val="tx1"/>
                </a:solidFill>
              </a:rPr>
              <a:t>教師資格</a:t>
            </a:r>
            <a:r>
              <a:rPr lang="zh-TW" altLang="en-US" b="1" dirty="0" smtClean="0">
                <a:solidFill>
                  <a:schemeClr val="tx1"/>
                </a:solidFill>
              </a:rPr>
              <a:t>考試</a:t>
            </a:r>
            <a:endParaRPr lang="en-US" altLang="zh-TW" b="1" dirty="0" smtClean="0">
              <a:solidFill>
                <a:schemeClr val="tx1"/>
              </a:solidFill>
            </a:endParaRPr>
          </a:p>
          <a:p>
            <a:pPr>
              <a:spcBef>
                <a:spcPts val="0"/>
              </a:spcBef>
            </a:pPr>
            <a:r>
              <a:rPr lang="zh-TW" altLang="en-US" b="1" dirty="0">
                <a:solidFill>
                  <a:srgbClr val="FF0000"/>
                </a:solidFill>
              </a:rPr>
              <a:t>通過教師資格考試</a:t>
            </a:r>
            <a:r>
              <a:rPr lang="zh-TW" altLang="en-US" b="1" dirty="0"/>
              <a:t>者，始得向師資培育之大學</a:t>
            </a:r>
            <a:r>
              <a:rPr lang="zh-TW" altLang="en-US" b="1" dirty="0" smtClean="0"/>
              <a:t>申請</a:t>
            </a:r>
            <a:r>
              <a:rPr lang="zh-TW" altLang="en-US" b="1" dirty="0">
                <a:solidFill>
                  <a:srgbClr val="FF0000"/>
                </a:solidFill>
              </a:rPr>
              <a:t>半年全時</a:t>
            </a:r>
            <a:r>
              <a:rPr lang="zh-TW" altLang="en-US" b="1" dirty="0" smtClean="0">
                <a:solidFill>
                  <a:srgbClr val="FF0000"/>
                </a:solidFill>
              </a:rPr>
              <a:t>教育實習</a:t>
            </a:r>
            <a:endParaRPr lang="en-US" altLang="zh-TW" b="1" dirty="0" smtClean="0">
              <a:solidFill>
                <a:srgbClr val="FF0000"/>
              </a:solidFill>
            </a:endParaRPr>
          </a:p>
          <a:p>
            <a:pPr>
              <a:spcBef>
                <a:spcPts val="0"/>
              </a:spcBef>
            </a:pPr>
            <a:r>
              <a:rPr lang="zh-TW" altLang="en-US" b="1" dirty="0"/>
              <a:t>訂定教師專業素養指引及</a:t>
            </a:r>
            <a:r>
              <a:rPr lang="zh-TW" altLang="en-US" b="1" dirty="0" smtClean="0"/>
              <a:t>師資</a:t>
            </a:r>
            <a:r>
              <a:rPr lang="zh-TW" altLang="en-US" b="1" dirty="0"/>
              <a:t>職前教育課程</a:t>
            </a:r>
            <a:r>
              <a:rPr lang="zh-TW" altLang="en-US" b="1" dirty="0" smtClean="0"/>
              <a:t>基準</a:t>
            </a:r>
            <a:endParaRPr lang="en-US" altLang="zh-TW" b="1" dirty="0" smtClean="0"/>
          </a:p>
          <a:p>
            <a:pPr>
              <a:spcBef>
                <a:spcPts val="0"/>
              </a:spcBef>
            </a:pPr>
            <a:r>
              <a:rPr lang="zh-TW" altLang="en-US" b="1" dirty="0"/>
              <a:t>課程基準，應符應高級中等以下學校課程綱要、幼兒園教保活動</a:t>
            </a:r>
            <a:r>
              <a:rPr lang="zh-TW" altLang="en-US" b="1" dirty="0" smtClean="0"/>
              <a:t>課程大綱</a:t>
            </a:r>
            <a:r>
              <a:rPr lang="zh-TW" altLang="en-US" b="1" dirty="0"/>
              <a:t>之教學能力</a:t>
            </a:r>
            <a:endParaRPr lang="en-US" altLang="zh-TW" b="1" dirty="0" smtClean="0"/>
          </a:p>
          <a:p>
            <a:pPr>
              <a:spcBef>
                <a:spcPts val="0"/>
              </a:spcBef>
            </a:pPr>
            <a:endParaRPr lang="zh-TW" altLang="zh-TW" sz="1500" b="1" dirty="0"/>
          </a:p>
        </p:txBody>
      </p:sp>
      <p:sp>
        <p:nvSpPr>
          <p:cNvPr id="16" name="矩形 15"/>
          <p:cNvSpPr/>
          <p:nvPr/>
        </p:nvSpPr>
        <p:spPr>
          <a:xfrm>
            <a:off x="938882" y="1012623"/>
            <a:ext cx="2359055" cy="877163"/>
          </a:xfrm>
          <a:prstGeom prst="rect">
            <a:avLst/>
          </a:prstGeom>
        </p:spPr>
        <p:txBody>
          <a:bodyPr wrap="square">
            <a:spAutoFit/>
          </a:bodyPr>
          <a:lstStyle/>
          <a:p>
            <a:r>
              <a:rPr lang="en-US" altLang="zh-TW" sz="1700" b="1" dirty="0">
                <a:latin typeface="新細明體" panose="02020500000000000000" pitchFamily="18" charset="-120"/>
                <a:ea typeface="新細明體" panose="02020500000000000000" pitchFamily="18" charset="-120"/>
              </a:rPr>
              <a:t>91.7.24</a:t>
            </a:r>
            <a:r>
              <a:rPr lang="zh-TW" altLang="en-US" sz="1700" b="1" u="sng" dirty="0">
                <a:latin typeface="新細明體" panose="02020500000000000000" pitchFamily="18" charset="-120"/>
                <a:ea typeface="新細明體" panose="02020500000000000000" pitchFamily="18" charset="-120"/>
              </a:rPr>
              <a:t>師資培育法修正全文</a:t>
            </a:r>
            <a:r>
              <a:rPr lang="en-US" altLang="zh-TW" sz="1700" b="1" u="sng" dirty="0">
                <a:latin typeface="新細明體" panose="02020500000000000000" pitchFamily="18" charset="-120"/>
                <a:ea typeface="新細明體" panose="02020500000000000000" pitchFamily="18" charset="-120"/>
              </a:rPr>
              <a:t>26</a:t>
            </a:r>
            <a:r>
              <a:rPr lang="zh-TW" altLang="en-US" sz="1700" b="1" u="sng" dirty="0" smtClean="0">
                <a:latin typeface="新細明體" panose="02020500000000000000" pitchFamily="18" charset="-120"/>
                <a:ea typeface="新細明體" panose="02020500000000000000" pitchFamily="18" charset="-120"/>
              </a:rPr>
              <a:t>條</a:t>
            </a:r>
            <a:r>
              <a:rPr lang="zh-TW" altLang="zh-TW" sz="1700" b="1" dirty="0"/>
              <a:t>以取得</a:t>
            </a:r>
            <a:r>
              <a:rPr lang="zh-TW" altLang="zh-TW" sz="1700" b="1" dirty="0">
                <a:solidFill>
                  <a:srgbClr val="FF0000"/>
                </a:solidFill>
              </a:rPr>
              <a:t>教師證書制度</a:t>
            </a:r>
            <a:r>
              <a:rPr lang="zh-TW" altLang="zh-TW" sz="1700" b="1" dirty="0"/>
              <a:t>變革幅度最大</a:t>
            </a:r>
            <a:endParaRPr lang="zh-TW" altLang="en-US" sz="1700" b="1" dirty="0">
              <a:latin typeface="新細明體" panose="02020500000000000000" pitchFamily="18" charset="-120"/>
              <a:ea typeface="新細明體" panose="02020500000000000000" pitchFamily="18" charset="-120"/>
            </a:endParaRPr>
          </a:p>
        </p:txBody>
      </p:sp>
      <p:sp>
        <p:nvSpPr>
          <p:cNvPr id="17" name="矩形 16"/>
          <p:cNvSpPr/>
          <p:nvPr/>
        </p:nvSpPr>
        <p:spPr>
          <a:xfrm>
            <a:off x="5774452" y="1012623"/>
            <a:ext cx="2455148" cy="877163"/>
          </a:xfrm>
          <a:prstGeom prst="rect">
            <a:avLst/>
          </a:prstGeom>
        </p:spPr>
        <p:txBody>
          <a:bodyPr wrap="square">
            <a:spAutoFit/>
          </a:bodyPr>
          <a:lstStyle/>
          <a:p>
            <a:r>
              <a:rPr lang="en-US" altLang="zh-TW" sz="1700" b="1" dirty="0" smtClean="0"/>
              <a:t>106.6.</a:t>
            </a:r>
            <a:r>
              <a:rPr lang="zh-TW" altLang="en-US" sz="1700" b="1" u="sng" dirty="0">
                <a:latin typeface="新細明體" panose="02020500000000000000" pitchFamily="18" charset="-120"/>
                <a:ea typeface="新細明體" panose="02020500000000000000" pitchFamily="18" charset="-120"/>
              </a:rPr>
              <a:t>師資培育法</a:t>
            </a:r>
            <a:r>
              <a:rPr lang="zh-TW" altLang="en-US" sz="1700" b="1" dirty="0" smtClean="0"/>
              <a:t>修正</a:t>
            </a:r>
            <a:r>
              <a:rPr lang="zh-TW" altLang="en-US" sz="1700" b="1" dirty="0"/>
              <a:t>公布全文</a:t>
            </a:r>
            <a:r>
              <a:rPr lang="en-US" altLang="zh-TW" sz="1700" b="1" dirty="0"/>
              <a:t>27</a:t>
            </a:r>
            <a:r>
              <a:rPr lang="zh-TW" altLang="en-US" sz="1700" b="1" dirty="0" smtClean="0"/>
              <a:t>條變更</a:t>
            </a:r>
            <a:r>
              <a:rPr lang="zh-TW" altLang="en-US" sz="1700" b="1" dirty="0"/>
              <a:t>修正</a:t>
            </a:r>
            <a:r>
              <a:rPr lang="zh-TW" altLang="en-US" sz="1700" b="1" dirty="0">
                <a:solidFill>
                  <a:srgbClr val="FF0000"/>
                </a:solidFill>
              </a:rPr>
              <a:t>教師資格檢定</a:t>
            </a:r>
            <a:r>
              <a:rPr lang="zh-TW" altLang="en-US" sz="1700" b="1" dirty="0"/>
              <a:t>方式</a:t>
            </a:r>
            <a:endParaRPr lang="zh-TW" altLang="en-US" sz="1700" b="1" dirty="0">
              <a:latin typeface="新細明體" panose="02020500000000000000" pitchFamily="18" charset="-120"/>
              <a:ea typeface="新細明體" panose="02020500000000000000" pitchFamily="18" charset="-120"/>
            </a:endParaRPr>
          </a:p>
        </p:txBody>
      </p:sp>
    </p:spTree>
    <p:extLst>
      <p:ext uri="{BB962C8B-B14F-4D97-AF65-F5344CB8AC3E}">
        <p14:creationId xmlns:p14="http://schemas.microsoft.com/office/powerpoint/2010/main" val="60050156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18"/>
                                        </p:tgtEl>
                                        <p:attrNameLst>
                                          <p:attrName>style.visibility</p:attrName>
                                        </p:attrNameLst>
                                      </p:cBhvr>
                                      <p:to>
                                        <p:strVal val="visible"/>
                                      </p:to>
                                    </p:set>
                                    <p:animEffect transition="in" filter="fade">
                                      <p:cBhvr>
                                        <p:cTn id="7" dur="5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8"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673382" y="386320"/>
            <a:ext cx="8596312" cy="1400395"/>
          </a:xfrm>
        </p:spPr>
        <p:txBody>
          <a:bodyPr/>
          <a:lstStyle/>
          <a:p>
            <a:r>
              <a:rPr lang="zh-TW" altLang="en-US" b="1" dirty="0">
                <a:solidFill>
                  <a:srgbClr val="92D050"/>
                </a:solidFill>
                <a:latin typeface="新細明體" panose="02020500000000000000" pitchFamily="18" charset="-120"/>
                <a:ea typeface="新細明體" panose="02020500000000000000" pitchFamily="18" charset="-120"/>
              </a:rPr>
              <a:t>教師資格取得法令的</a:t>
            </a:r>
            <a:r>
              <a:rPr lang="zh-TW" altLang="en-US" b="1" u="heavy" dirty="0">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hlinkClick r:id="rId2" action="ppaction://hlinkfile"/>
              </a:rPr>
              <a:t>演變</a:t>
            </a:r>
            <a:r>
              <a:rPr lang="en-US" altLang="zh-TW" b="1" dirty="0">
                <a:solidFill>
                  <a:schemeClr val="tx1">
                    <a:lumMod val="75000"/>
                    <a:lumOff val="25000"/>
                  </a:schemeClr>
                </a:solidFill>
                <a:latin typeface="新細明體" panose="02020500000000000000" pitchFamily="18" charset="-120"/>
                <a:ea typeface="新細明體" panose="02020500000000000000" pitchFamily="18" charset="-120"/>
              </a:rPr>
              <a:t/>
            </a:r>
            <a:br>
              <a:rPr lang="en-US" altLang="zh-TW" b="1" dirty="0">
                <a:solidFill>
                  <a:schemeClr val="tx1">
                    <a:lumMod val="75000"/>
                    <a:lumOff val="25000"/>
                  </a:schemeClr>
                </a:solidFill>
                <a:latin typeface="新細明體" panose="02020500000000000000" pitchFamily="18" charset="-120"/>
                <a:ea typeface="新細明體" panose="02020500000000000000" pitchFamily="18" charset="-120"/>
              </a:rPr>
            </a:br>
            <a:endParaRPr lang="zh-TW" altLang="en-US" dirty="0">
              <a:latin typeface="新細明體" panose="02020500000000000000" pitchFamily="18" charset="-120"/>
              <a:ea typeface="新細明體" panose="02020500000000000000" pitchFamily="18" charset="-120"/>
            </a:endParaRPr>
          </a:p>
        </p:txBody>
      </p:sp>
      <p:sp>
        <p:nvSpPr>
          <p:cNvPr id="4" name="投影片編號版面配置區 3"/>
          <p:cNvSpPr>
            <a:spLocks noGrp="1"/>
          </p:cNvSpPr>
          <p:nvPr>
            <p:ph type="sldNum" sz="quarter" idx="12"/>
          </p:nvPr>
        </p:nvSpPr>
        <p:spPr/>
        <p:txBody>
          <a:bodyPr/>
          <a:lstStyle/>
          <a:p>
            <a:pPr>
              <a:defRPr/>
            </a:pPr>
            <a:fld id="{3C01C674-500E-4BBF-9A6A-C49C652C7EBD}" type="slidenum">
              <a:rPr lang="en-US" smtClean="0"/>
              <a:pPr>
                <a:defRPr/>
              </a:pPr>
              <a:t>9</a:t>
            </a:fld>
            <a:endParaRPr lang="en-US" dirty="0"/>
          </a:p>
        </p:txBody>
      </p:sp>
      <p:sp>
        <p:nvSpPr>
          <p:cNvPr id="6" name="內容版面配置區 2"/>
          <p:cNvSpPr txBox="1">
            <a:spLocks/>
          </p:cNvSpPr>
          <p:nvPr/>
        </p:nvSpPr>
        <p:spPr bwMode="auto">
          <a:xfrm>
            <a:off x="673382" y="1923913"/>
            <a:ext cx="957506" cy="409086"/>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rm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0" indent="0" algn="ctr" eaLnBrk="1" fontAlgn="auto" hangingPunct="1">
              <a:spcAft>
                <a:spcPts val="0"/>
              </a:spcAft>
              <a:buNone/>
              <a:defRPr/>
            </a:pPr>
            <a:r>
              <a:rPr lang="zh-TW" altLang="en-US" sz="2000" b="1" dirty="0">
                <a:latin typeface="新細明體" panose="02020500000000000000" pitchFamily="18" charset="-120"/>
                <a:ea typeface="新細明體" panose="02020500000000000000" pitchFamily="18" charset="-120"/>
              </a:rPr>
              <a:t>登記制</a:t>
            </a:r>
            <a:endParaRPr kumimoji="0" lang="zh-TW" altLang="en-US" sz="2000" b="1" dirty="0">
              <a:latin typeface="新細明體" panose="02020500000000000000" pitchFamily="18" charset="-120"/>
              <a:ea typeface="新細明體" panose="02020500000000000000" pitchFamily="18" charset="-120"/>
            </a:endParaRPr>
          </a:p>
        </p:txBody>
      </p:sp>
      <p:sp>
        <p:nvSpPr>
          <p:cNvPr id="9" name="內容版面配置區 2"/>
          <p:cNvSpPr txBox="1">
            <a:spLocks/>
          </p:cNvSpPr>
          <p:nvPr/>
        </p:nvSpPr>
        <p:spPr bwMode="auto">
          <a:xfrm>
            <a:off x="7964126" y="1938992"/>
            <a:ext cx="1306268" cy="402554"/>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rm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0" indent="0" algn="ctr" eaLnBrk="1" fontAlgn="auto" hangingPunct="1">
              <a:spcAft>
                <a:spcPts val="0"/>
              </a:spcAft>
              <a:buNone/>
              <a:defRPr/>
            </a:pPr>
            <a:r>
              <a:rPr lang="zh-TW" altLang="en-US" sz="2000" b="1" dirty="0" smtClean="0">
                <a:latin typeface="新細明體" panose="02020500000000000000" pitchFamily="18" charset="-120"/>
                <a:ea typeface="新細明體" panose="02020500000000000000" pitchFamily="18" charset="-120"/>
              </a:rPr>
              <a:t>新檢定制</a:t>
            </a:r>
            <a:endParaRPr lang="zh-TW" altLang="en-US" sz="2000" b="1" dirty="0">
              <a:latin typeface="新細明體" panose="02020500000000000000" pitchFamily="18" charset="-120"/>
              <a:ea typeface="新細明體" panose="02020500000000000000" pitchFamily="18" charset="-120"/>
            </a:endParaRPr>
          </a:p>
        </p:txBody>
      </p:sp>
      <p:sp>
        <p:nvSpPr>
          <p:cNvPr id="10" name="內容版面配置區 2"/>
          <p:cNvSpPr txBox="1">
            <a:spLocks/>
          </p:cNvSpPr>
          <p:nvPr/>
        </p:nvSpPr>
        <p:spPr bwMode="auto">
          <a:xfrm>
            <a:off x="4233642" y="1941497"/>
            <a:ext cx="1268664" cy="373918"/>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0" indent="0" algn="ctr" eaLnBrk="1" fontAlgn="auto" hangingPunct="1">
              <a:spcAft>
                <a:spcPts val="0"/>
              </a:spcAft>
              <a:buNone/>
              <a:defRPr/>
            </a:pPr>
            <a:r>
              <a:rPr lang="zh-TW" altLang="en-US" sz="2000" b="1" dirty="0">
                <a:latin typeface="新細明體" panose="02020500000000000000" pitchFamily="18" charset="-120"/>
                <a:ea typeface="新細明體" panose="02020500000000000000" pitchFamily="18" charset="-120"/>
              </a:rPr>
              <a:t>舊檢定制</a:t>
            </a:r>
            <a:endParaRPr kumimoji="0" lang="zh-TW" altLang="en-US" sz="2000" b="1" dirty="0">
              <a:latin typeface="新細明體" panose="02020500000000000000" pitchFamily="18" charset="-120"/>
              <a:ea typeface="新細明體" panose="02020500000000000000" pitchFamily="18" charset="-120"/>
            </a:endParaRPr>
          </a:p>
        </p:txBody>
      </p:sp>
      <p:sp>
        <p:nvSpPr>
          <p:cNvPr id="11" name="內容版面配置區 7"/>
          <p:cNvSpPr txBox="1">
            <a:spLocks/>
          </p:cNvSpPr>
          <p:nvPr/>
        </p:nvSpPr>
        <p:spPr bwMode="auto">
          <a:xfrm>
            <a:off x="2108420" y="1864007"/>
            <a:ext cx="1714500" cy="528898"/>
          </a:xfrm>
          <a:prstGeom prst="rightArrow">
            <a:avLst>
              <a:gd name="adj1" fmla="val 52151"/>
              <a:gd name="adj2" fmla="val 50000"/>
            </a:avLst>
          </a:prstGeom>
          <a:extLst/>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457200" lvl="1" indent="0" algn="ctr" fontAlgn="auto">
              <a:spcBef>
                <a:spcPts val="0"/>
              </a:spcBef>
              <a:spcAft>
                <a:spcPts val="0"/>
              </a:spcAft>
              <a:buNone/>
              <a:defRPr/>
            </a:pPr>
            <a:endParaRPr kumimoji="0" lang="zh-TW" altLang="en-US" dirty="0">
              <a:solidFill>
                <a:schemeClr val="accent5">
                  <a:lumMod val="75000"/>
                </a:schemeClr>
              </a:solidFill>
            </a:endParaRPr>
          </a:p>
        </p:txBody>
      </p:sp>
      <p:sp>
        <p:nvSpPr>
          <p:cNvPr id="12" name="內容版面配置區 2"/>
          <p:cNvSpPr txBox="1">
            <a:spLocks/>
          </p:cNvSpPr>
          <p:nvPr/>
        </p:nvSpPr>
        <p:spPr bwMode="auto">
          <a:xfrm>
            <a:off x="1604087" y="3060831"/>
            <a:ext cx="2796802" cy="3577361"/>
          </a:xfrm>
          <a:prstGeom prst="rect">
            <a:avLst/>
          </a:prstGeom>
          <a:solidFill>
            <a:srgbClr val="CCECFF"/>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rmAutofit fontScale="92500"/>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a:lnSpc>
                <a:spcPts val="1800"/>
              </a:lnSpc>
              <a:spcBef>
                <a:spcPts val="0"/>
              </a:spcBef>
            </a:pPr>
            <a:r>
              <a:rPr lang="zh-TW" altLang="en-US" b="1" dirty="0">
                <a:latin typeface="新細明體" panose="02020500000000000000" pitchFamily="18" charset="-120"/>
                <a:ea typeface="新細明體" panose="02020500000000000000" pitchFamily="18" charset="-120"/>
              </a:rPr>
              <a:t>先參加甄試錄取分發或公費分發，再申請合格教師證。</a:t>
            </a:r>
          </a:p>
          <a:p>
            <a:pPr>
              <a:lnSpc>
                <a:spcPts val="1800"/>
              </a:lnSpc>
              <a:spcBef>
                <a:spcPts val="0"/>
              </a:spcBef>
            </a:pPr>
            <a:r>
              <a:rPr lang="zh-TW" altLang="en-US" b="1" dirty="0" smtClean="0">
                <a:latin typeface="新細明體" panose="02020500000000000000" pitchFamily="18" charset="-120"/>
                <a:ea typeface="新細明體" panose="02020500000000000000" pitchFamily="18" charset="-120"/>
              </a:rPr>
              <a:t>由</a:t>
            </a:r>
            <a:r>
              <a:rPr lang="zh-TW" altLang="en-US" b="1" dirty="0">
                <a:latin typeface="新細明體" panose="02020500000000000000" pitchFamily="18" charset="-120"/>
                <a:ea typeface="新細明體" panose="02020500000000000000" pitchFamily="18" charset="-120"/>
              </a:rPr>
              <a:t>服務學校報請教育部中部辦公室（教育廳）或臺北、</a:t>
            </a:r>
            <a:r>
              <a:rPr lang="zh-TW" altLang="en-US" b="1" dirty="0" smtClean="0">
                <a:latin typeface="新細明體" panose="02020500000000000000" pitchFamily="18" charset="-120"/>
                <a:ea typeface="新細明體" panose="02020500000000000000" pitchFamily="18" charset="-120"/>
              </a:rPr>
              <a:t>高雄</a:t>
            </a:r>
            <a:r>
              <a:rPr lang="zh-TW" altLang="en-US" b="1" dirty="0">
                <a:latin typeface="新細明體" panose="02020500000000000000" pitchFamily="18" charset="-120"/>
                <a:ea typeface="新細明體" panose="02020500000000000000" pitchFamily="18" charset="-120"/>
              </a:rPr>
              <a:t>兩市教育行政機關辦理教師登記，核發教師證書。</a:t>
            </a:r>
          </a:p>
          <a:p>
            <a:pPr>
              <a:lnSpc>
                <a:spcPts val="1800"/>
              </a:lnSpc>
              <a:spcBef>
                <a:spcPts val="0"/>
              </a:spcBef>
            </a:pPr>
            <a:r>
              <a:rPr lang="zh-TW" altLang="en-US" b="1" dirty="0" smtClean="0">
                <a:latin typeface="新細明體" panose="02020500000000000000" pitchFamily="18" charset="-120"/>
                <a:ea typeface="新細明體" panose="02020500000000000000" pitchFamily="18" charset="-120"/>
              </a:rPr>
              <a:t>自</a:t>
            </a:r>
            <a:r>
              <a:rPr lang="en-US" altLang="zh-TW" b="1" dirty="0">
                <a:latin typeface="新細明體" panose="02020500000000000000" pitchFamily="18" charset="-120"/>
                <a:ea typeface="新細明體" panose="02020500000000000000" pitchFamily="18" charset="-120"/>
              </a:rPr>
              <a:t>94</a:t>
            </a:r>
            <a:r>
              <a:rPr lang="zh-TW" altLang="en-US" b="1" dirty="0">
                <a:latin typeface="新細明體" panose="02020500000000000000" pitchFamily="18" charset="-120"/>
                <a:ea typeface="新細明體" panose="02020500000000000000" pitchFamily="18" charset="-120"/>
              </a:rPr>
              <a:t>年</a:t>
            </a:r>
            <a:r>
              <a:rPr lang="en-US" altLang="zh-TW" b="1" dirty="0">
                <a:latin typeface="新細明體" panose="02020500000000000000" pitchFamily="18" charset="-120"/>
                <a:ea typeface="新細明體" panose="02020500000000000000" pitchFamily="18" charset="-120"/>
              </a:rPr>
              <a:t>11</a:t>
            </a:r>
            <a:r>
              <a:rPr lang="zh-TW" altLang="en-US" b="1" dirty="0">
                <a:latin typeface="新細明體" panose="02020500000000000000" pitchFamily="18" charset="-120"/>
                <a:ea typeface="新細明體" panose="02020500000000000000" pitchFamily="18" charset="-120"/>
              </a:rPr>
              <a:t>月</a:t>
            </a:r>
            <a:r>
              <a:rPr lang="en-US" altLang="zh-TW" b="1" dirty="0">
                <a:latin typeface="新細明體" panose="02020500000000000000" pitchFamily="18" charset="-120"/>
                <a:ea typeface="新細明體" panose="02020500000000000000" pitchFamily="18" charset="-120"/>
              </a:rPr>
              <a:t>16</a:t>
            </a:r>
            <a:r>
              <a:rPr lang="zh-TW" altLang="en-US" b="1" dirty="0">
                <a:latin typeface="新細明體" panose="02020500000000000000" pitchFamily="18" charset="-120"/>
                <a:ea typeface="新細明體" panose="02020500000000000000" pitchFamily="18" charset="-120"/>
              </a:rPr>
              <a:t>日以後不再辦理教師登記</a:t>
            </a:r>
            <a:r>
              <a:rPr lang="zh-TW" altLang="en-US" b="1" dirty="0" smtClean="0">
                <a:latin typeface="新細明體" panose="02020500000000000000" pitchFamily="18" charset="-120"/>
                <a:ea typeface="新細明體" panose="02020500000000000000" pitchFamily="18" charset="-120"/>
              </a:rPr>
              <a:t>。</a:t>
            </a:r>
            <a:endParaRPr lang="en-US" altLang="zh-TW" b="1" dirty="0" smtClean="0">
              <a:latin typeface="新細明體" panose="02020500000000000000" pitchFamily="18" charset="-120"/>
              <a:ea typeface="新細明體" panose="02020500000000000000" pitchFamily="18" charset="-120"/>
            </a:endParaRPr>
          </a:p>
          <a:p>
            <a:pPr>
              <a:lnSpc>
                <a:spcPts val="1800"/>
              </a:lnSpc>
              <a:spcBef>
                <a:spcPts val="0"/>
              </a:spcBef>
            </a:pPr>
            <a:r>
              <a:rPr lang="en-US" altLang="zh-TW" b="1" dirty="0" smtClean="0">
                <a:latin typeface="新細明體" panose="02020500000000000000" pitchFamily="18" charset="-120"/>
                <a:ea typeface="新細明體" panose="02020500000000000000" pitchFamily="18" charset="-120"/>
              </a:rPr>
              <a:t>84.11.16</a:t>
            </a:r>
            <a:r>
              <a:rPr lang="zh-TW" altLang="en-US" b="1" dirty="0" smtClean="0">
                <a:latin typeface="新細明體" panose="02020500000000000000" pitchFamily="18" charset="-120"/>
                <a:ea typeface="新細明體" panose="02020500000000000000" pitchFamily="18" charset="-120"/>
              </a:rPr>
              <a:t>發布</a:t>
            </a:r>
            <a:r>
              <a:rPr lang="zh-TW" altLang="en-US" b="1" dirty="0">
                <a:latin typeface="新細明體" panose="02020500000000000000" pitchFamily="18" charset="-120"/>
                <a:ea typeface="新細明體" panose="02020500000000000000" pitchFamily="18" charset="-120"/>
              </a:rPr>
              <a:t>「高級</a:t>
            </a:r>
            <a:r>
              <a:rPr lang="zh-TW" altLang="en-US" b="1" dirty="0" smtClean="0">
                <a:latin typeface="新細明體" panose="02020500000000000000" pitchFamily="18" charset="-120"/>
                <a:ea typeface="新細明體" panose="02020500000000000000" pitchFamily="18" charset="-120"/>
              </a:rPr>
              <a:t>中等</a:t>
            </a:r>
            <a:r>
              <a:rPr lang="zh-TW" altLang="en-US" b="1" dirty="0">
                <a:latin typeface="新細明體" panose="02020500000000000000" pitchFamily="18" charset="-120"/>
                <a:ea typeface="新細明體" panose="02020500000000000000" pitchFamily="18" charset="-120"/>
              </a:rPr>
              <a:t>以下學校</a:t>
            </a:r>
            <a:r>
              <a:rPr lang="zh-TW" altLang="en-US" b="1" dirty="0" smtClean="0">
                <a:latin typeface="新細明體" panose="02020500000000000000" pitchFamily="18" charset="-120"/>
                <a:ea typeface="新細明體" panose="02020500000000000000" pitchFamily="18" charset="-120"/>
              </a:rPr>
              <a:t>及幼稚園</a:t>
            </a:r>
            <a:r>
              <a:rPr lang="zh-TW" altLang="en-US" b="1" dirty="0">
                <a:latin typeface="新細明體" panose="02020500000000000000" pitchFamily="18" charset="-120"/>
                <a:ea typeface="新細明體" panose="02020500000000000000" pitchFamily="18" charset="-120"/>
              </a:rPr>
              <a:t>教師</a:t>
            </a:r>
            <a:r>
              <a:rPr lang="zh-TW" altLang="en-US" b="1" dirty="0" smtClean="0">
                <a:latin typeface="新細明體" panose="02020500000000000000" pitchFamily="18" charset="-120"/>
                <a:ea typeface="新細明體" panose="02020500000000000000" pitchFamily="18" charset="-120"/>
              </a:rPr>
              <a:t>資格</a:t>
            </a:r>
            <a:r>
              <a:rPr lang="zh-TW" altLang="en-US" b="1" dirty="0">
                <a:latin typeface="新細明體" panose="02020500000000000000" pitchFamily="18" charset="-120"/>
                <a:ea typeface="新細明體" panose="02020500000000000000" pitchFamily="18" charset="-120"/>
              </a:rPr>
              <a:t>檢定及</a:t>
            </a:r>
            <a:r>
              <a:rPr lang="zh-TW" altLang="en-US" b="1" dirty="0" smtClean="0">
                <a:latin typeface="新細明體" panose="02020500000000000000" pitchFamily="18" charset="-120"/>
                <a:ea typeface="新細明體" panose="02020500000000000000" pitchFamily="18" charset="-120"/>
              </a:rPr>
              <a:t>教育實習</a:t>
            </a:r>
            <a:r>
              <a:rPr lang="zh-TW" altLang="en-US" b="1" dirty="0">
                <a:latin typeface="新細明體" panose="02020500000000000000" pitchFamily="18" charset="-120"/>
                <a:ea typeface="新細明體" panose="02020500000000000000" pitchFamily="18" charset="-120"/>
              </a:rPr>
              <a:t>辦法</a:t>
            </a:r>
            <a:r>
              <a:rPr lang="zh-TW" altLang="en-US" b="1" dirty="0" smtClean="0">
                <a:latin typeface="新細明體" panose="02020500000000000000" pitchFamily="18" charset="-120"/>
                <a:ea typeface="新細明體" panose="02020500000000000000" pitchFamily="18" charset="-120"/>
              </a:rPr>
              <a:t>」</a:t>
            </a:r>
            <a:r>
              <a:rPr lang="zh-TW" altLang="en-US" b="1" dirty="0">
                <a:latin typeface="新細明體" panose="02020500000000000000" pitchFamily="18" charset="-120"/>
                <a:ea typeface="新細明體" panose="02020500000000000000" pitchFamily="18" charset="-120"/>
              </a:rPr>
              <a:t> </a:t>
            </a:r>
            <a:r>
              <a:rPr lang="en-US" altLang="zh-TW" b="1" dirty="0">
                <a:latin typeface="新細明體" panose="02020500000000000000" pitchFamily="18" charset="-120"/>
                <a:ea typeface="新細明體" panose="02020500000000000000" pitchFamily="18" charset="-120"/>
              </a:rPr>
              <a:t>92 </a:t>
            </a:r>
            <a:r>
              <a:rPr lang="zh-TW" altLang="en-US" b="1" dirty="0">
                <a:latin typeface="新細明體" panose="02020500000000000000" pitchFamily="18" charset="-120"/>
                <a:ea typeface="新細明體" panose="02020500000000000000" pitchFamily="18" charset="-120"/>
              </a:rPr>
              <a:t>年 </a:t>
            </a:r>
            <a:r>
              <a:rPr lang="en-US" altLang="zh-TW" b="1" dirty="0">
                <a:latin typeface="新細明體" panose="02020500000000000000" pitchFamily="18" charset="-120"/>
                <a:ea typeface="新細明體" panose="02020500000000000000" pitchFamily="18" charset="-120"/>
              </a:rPr>
              <a:t>08 </a:t>
            </a:r>
            <a:r>
              <a:rPr lang="zh-TW" altLang="en-US" b="1" dirty="0">
                <a:latin typeface="新細明體" panose="02020500000000000000" pitchFamily="18" charset="-120"/>
                <a:ea typeface="新細明體" panose="02020500000000000000" pitchFamily="18" charset="-120"/>
              </a:rPr>
              <a:t>月 </a:t>
            </a:r>
            <a:r>
              <a:rPr lang="en-US" altLang="zh-TW" b="1" dirty="0">
                <a:latin typeface="新細明體" panose="02020500000000000000" pitchFamily="18" charset="-120"/>
                <a:ea typeface="新細明體" panose="02020500000000000000" pitchFamily="18" charset="-120"/>
              </a:rPr>
              <a:t>27 </a:t>
            </a:r>
            <a:r>
              <a:rPr lang="zh-TW" altLang="en-US" b="1" dirty="0" smtClean="0">
                <a:latin typeface="新細明體" panose="02020500000000000000" pitchFamily="18" charset="-120"/>
                <a:ea typeface="新細明體" panose="02020500000000000000" pitchFamily="18" charset="-120"/>
              </a:rPr>
              <a:t>日</a:t>
            </a:r>
            <a:r>
              <a:rPr lang="zh-TW" altLang="en-US" b="1" u="heavy" dirty="0" smtClean="0">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hlinkClick r:id="rId3" action="ppaction://hlinkfile"/>
              </a:rPr>
              <a:t>廢止</a:t>
            </a:r>
            <a:endParaRPr lang="en-US" altLang="zh-TW" b="1" u="heavy" dirty="0" smtClean="0">
              <a:effectLst>
                <a:outerShdw blurRad="38100" dist="38100" dir="2700000" algn="tl">
                  <a:srgbClr val="000000">
                    <a:alpha val="43137"/>
                  </a:srgbClr>
                </a:outerShdw>
              </a:effectLst>
              <a:uFill>
                <a:solidFill>
                  <a:srgbClr val="FF0000"/>
                </a:solidFill>
              </a:uFill>
              <a:latin typeface="新細明體" panose="02020500000000000000" pitchFamily="18" charset="-120"/>
              <a:ea typeface="新細明體" panose="02020500000000000000" pitchFamily="18" charset="-120"/>
            </a:endParaRPr>
          </a:p>
        </p:txBody>
      </p:sp>
      <p:sp>
        <p:nvSpPr>
          <p:cNvPr id="13" name="內容版面配置區 2"/>
          <p:cNvSpPr txBox="1">
            <a:spLocks/>
          </p:cNvSpPr>
          <p:nvPr/>
        </p:nvSpPr>
        <p:spPr bwMode="auto">
          <a:xfrm>
            <a:off x="5524403" y="3060832"/>
            <a:ext cx="2722782" cy="3577360"/>
          </a:xfrm>
          <a:prstGeom prst="rect">
            <a:avLst/>
          </a:prstGeom>
          <a:solidFill>
            <a:schemeClr val="accent1">
              <a:lumMod val="40000"/>
              <a:lumOff val="60000"/>
            </a:schemeClr>
          </a:solidFill>
          <a:effectLst>
            <a:outerShdw blurRad="50800" dist="38100" dir="2700000" algn="tl" rotWithShape="0">
              <a:prstClr val="black">
                <a:alpha val="40000"/>
              </a:prstClr>
            </a:outerShdw>
          </a:effectLst>
          <a:extLst/>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rtlCol="0" anchor="t" anchorCtr="0" compatLnSpc="1">
            <a:prstTxWarp prst="textNoShape">
              <a:avLst/>
            </a:prstTxWarp>
            <a:noAutofit/>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a:lnSpc>
                <a:spcPts val="1800"/>
              </a:lnSpc>
              <a:spcBef>
                <a:spcPts val="0"/>
              </a:spcBef>
            </a:pPr>
            <a:r>
              <a:rPr lang="zh-TW" altLang="en-US" sz="1700" b="1" dirty="0">
                <a:latin typeface="新細明體" panose="02020500000000000000" pitchFamily="18" charset="-120"/>
                <a:ea typeface="新細明體" panose="02020500000000000000" pitchFamily="18" charset="-120"/>
              </a:rPr>
              <a:t>先具有合格教師資格，始得參加甄試錄取分發服務。</a:t>
            </a:r>
          </a:p>
          <a:p>
            <a:pPr>
              <a:lnSpc>
                <a:spcPts val="1800"/>
              </a:lnSpc>
              <a:spcBef>
                <a:spcPts val="0"/>
              </a:spcBef>
            </a:pPr>
            <a:r>
              <a:rPr lang="zh-TW" altLang="en-US" sz="1700" b="1" dirty="0" smtClean="0">
                <a:latin typeface="新細明體" panose="02020500000000000000" pitchFamily="18" charset="-120"/>
                <a:ea typeface="新細明體" panose="02020500000000000000" pitchFamily="18" charset="-120"/>
              </a:rPr>
              <a:t>舊</a:t>
            </a:r>
            <a:r>
              <a:rPr lang="zh-TW" altLang="en-US" sz="1700" b="1" dirty="0">
                <a:latin typeface="新細明體" panose="02020500000000000000" pitchFamily="18" charset="-120"/>
                <a:ea typeface="新細明體" panose="02020500000000000000" pitchFamily="18" charset="-120"/>
              </a:rPr>
              <a:t>檢定制：</a:t>
            </a:r>
            <a:r>
              <a:rPr lang="zh-TW" altLang="en-US" sz="1700" b="1" dirty="0">
                <a:solidFill>
                  <a:srgbClr val="FF0000"/>
                </a:solidFill>
                <a:latin typeface="新細明體" panose="02020500000000000000" pitchFamily="18" charset="-120"/>
                <a:ea typeface="新細明體" panose="02020500000000000000" pitchFamily="18" charset="-120"/>
              </a:rPr>
              <a:t>初</a:t>
            </a:r>
            <a:r>
              <a:rPr lang="zh-TW" altLang="en-US" sz="1700" b="1" dirty="0" smtClean="0">
                <a:solidFill>
                  <a:srgbClr val="FF0000"/>
                </a:solidFill>
                <a:latin typeface="新細明體" panose="02020500000000000000" pitchFamily="18" charset="-120"/>
                <a:ea typeface="新細明體" panose="02020500000000000000" pitchFamily="18" charset="-120"/>
              </a:rPr>
              <a:t>檢</a:t>
            </a:r>
            <a:r>
              <a:rPr lang="zh-TW" altLang="en-US" sz="1700" b="1" dirty="0">
                <a:latin typeface="新細明體" panose="02020500000000000000" pitchFamily="18" charset="-120"/>
                <a:ea typeface="新細明體" panose="02020500000000000000" pitchFamily="18" charset="-120"/>
              </a:rPr>
              <a:t>（修畢師資職前教育課程）</a:t>
            </a:r>
            <a:r>
              <a:rPr lang="zh-TW" altLang="en-US" sz="1700" b="1" dirty="0" smtClean="0">
                <a:latin typeface="新細明體" panose="02020500000000000000" pitchFamily="18" charset="-120"/>
                <a:ea typeface="新細明體" panose="02020500000000000000" pitchFamily="18" charset="-120"/>
              </a:rPr>
              <a:t>→</a:t>
            </a:r>
            <a:r>
              <a:rPr lang="zh-TW" altLang="en-US" sz="1700" b="1" dirty="0">
                <a:solidFill>
                  <a:srgbClr val="FF0000"/>
                </a:solidFill>
                <a:latin typeface="新細明體" panose="02020500000000000000" pitchFamily="18" charset="-120"/>
                <a:ea typeface="新細明體" panose="02020500000000000000" pitchFamily="18" charset="-120"/>
              </a:rPr>
              <a:t>實習教師</a:t>
            </a:r>
            <a:r>
              <a:rPr lang="zh-TW" altLang="en-US" sz="1700" b="1" dirty="0" smtClean="0">
                <a:solidFill>
                  <a:srgbClr val="FF0000"/>
                </a:solidFill>
                <a:latin typeface="新細明體" panose="02020500000000000000" pitchFamily="18" charset="-120"/>
                <a:ea typeface="新細明體" panose="02020500000000000000" pitchFamily="18" charset="-120"/>
              </a:rPr>
              <a:t>證</a:t>
            </a:r>
            <a:r>
              <a:rPr lang="en-US" altLang="zh-TW" sz="1700" b="1" dirty="0" smtClean="0">
                <a:solidFill>
                  <a:srgbClr val="FF0000"/>
                </a:solidFill>
                <a:latin typeface="新細明體" panose="02020500000000000000" pitchFamily="18" charset="-120"/>
                <a:ea typeface="新細明體" panose="02020500000000000000" pitchFamily="18" charset="-120"/>
              </a:rPr>
              <a:t>+</a:t>
            </a:r>
            <a:r>
              <a:rPr lang="zh-TW" altLang="en-US" sz="1700" b="1" dirty="0">
                <a:solidFill>
                  <a:srgbClr val="FF0000"/>
                </a:solidFill>
                <a:latin typeface="新細明體" panose="02020500000000000000" pitchFamily="18" charset="-120"/>
                <a:ea typeface="新細明體" panose="02020500000000000000" pitchFamily="18" charset="-120"/>
              </a:rPr>
              <a:t>複</a:t>
            </a:r>
            <a:r>
              <a:rPr lang="zh-TW" altLang="en-US" sz="1700" b="1" dirty="0" smtClean="0">
                <a:solidFill>
                  <a:srgbClr val="FF0000"/>
                </a:solidFill>
                <a:latin typeface="新細明體" panose="02020500000000000000" pitchFamily="18" charset="-120"/>
                <a:ea typeface="新細明體" panose="02020500000000000000" pitchFamily="18" charset="-120"/>
              </a:rPr>
              <a:t>檢</a:t>
            </a:r>
            <a:r>
              <a:rPr lang="zh-TW" altLang="en-US" sz="1700" b="1" dirty="0">
                <a:latin typeface="新細明體" panose="02020500000000000000" pitchFamily="18" charset="-120"/>
                <a:ea typeface="新細明體" panose="02020500000000000000" pitchFamily="18" charset="-120"/>
              </a:rPr>
              <a:t>（實習</a:t>
            </a:r>
            <a:r>
              <a:rPr lang="en-US" altLang="zh-TW" sz="1700" b="1" dirty="0">
                <a:latin typeface="新細明體" panose="02020500000000000000" pitchFamily="18" charset="-120"/>
                <a:ea typeface="新細明體" panose="02020500000000000000" pitchFamily="18" charset="-120"/>
              </a:rPr>
              <a:t>1</a:t>
            </a:r>
            <a:r>
              <a:rPr lang="zh-TW" altLang="en-US" sz="1700" b="1" dirty="0">
                <a:latin typeface="新細明體" panose="02020500000000000000" pitchFamily="18" charset="-120"/>
                <a:ea typeface="新細明體" panose="02020500000000000000" pitchFamily="18" charset="-120"/>
              </a:rPr>
              <a:t>年）→教育部發證；加科由縣市政府發證。</a:t>
            </a:r>
          </a:p>
          <a:p>
            <a:pPr>
              <a:lnSpc>
                <a:spcPts val="1800"/>
              </a:lnSpc>
              <a:spcBef>
                <a:spcPts val="0"/>
              </a:spcBef>
            </a:pPr>
            <a:r>
              <a:rPr lang="zh-TW" altLang="en-US" sz="1700" b="1" dirty="0" smtClean="0">
                <a:latin typeface="新細明體" panose="02020500000000000000" pitchFamily="18" charset="-120"/>
                <a:ea typeface="新細明體" panose="02020500000000000000" pitchFamily="18" charset="-120"/>
              </a:rPr>
              <a:t>新</a:t>
            </a:r>
            <a:r>
              <a:rPr lang="zh-TW" altLang="en-US" sz="1700" b="1" dirty="0">
                <a:latin typeface="新細明體" panose="02020500000000000000" pitchFamily="18" charset="-120"/>
                <a:ea typeface="新細明體" panose="02020500000000000000" pitchFamily="18" charset="-120"/>
              </a:rPr>
              <a:t>檢定制：</a:t>
            </a:r>
            <a:r>
              <a:rPr lang="zh-TW" altLang="en-US" sz="1700" b="1" dirty="0">
                <a:solidFill>
                  <a:srgbClr val="FF0000"/>
                </a:solidFill>
                <a:latin typeface="新細明體" panose="02020500000000000000" pitchFamily="18" charset="-120"/>
                <a:ea typeface="新細明體" panose="02020500000000000000" pitchFamily="18" charset="-120"/>
              </a:rPr>
              <a:t>修畢師資職前教育</a:t>
            </a:r>
            <a:r>
              <a:rPr lang="zh-TW" altLang="en-US" sz="1700" b="1" dirty="0" smtClean="0">
                <a:solidFill>
                  <a:srgbClr val="FF0000"/>
                </a:solidFill>
                <a:latin typeface="新細明體" panose="02020500000000000000" pitchFamily="18" charset="-120"/>
                <a:ea typeface="新細明體" panose="02020500000000000000" pitchFamily="18" charset="-120"/>
              </a:rPr>
              <a:t>課程</a:t>
            </a:r>
            <a:r>
              <a:rPr lang="en-US" altLang="zh-TW" sz="1700" b="1" dirty="0">
                <a:latin typeface="新細明體" panose="02020500000000000000" pitchFamily="18" charset="-120"/>
                <a:ea typeface="新細明體" panose="02020500000000000000" pitchFamily="18" charset="-120"/>
              </a:rPr>
              <a:t>+ </a:t>
            </a:r>
            <a:r>
              <a:rPr lang="zh-TW" altLang="en-US" sz="1700" b="1" dirty="0">
                <a:solidFill>
                  <a:srgbClr val="FF0000"/>
                </a:solidFill>
                <a:latin typeface="新細明體" panose="02020500000000000000" pitchFamily="18" charset="-120"/>
                <a:ea typeface="新細明體" panose="02020500000000000000" pitchFamily="18" charset="-120"/>
              </a:rPr>
              <a:t>參加檢定</a:t>
            </a:r>
            <a:r>
              <a:rPr lang="zh-TW" altLang="en-US" sz="1700" b="1" dirty="0" smtClean="0">
                <a:solidFill>
                  <a:srgbClr val="FF0000"/>
                </a:solidFill>
                <a:latin typeface="新細明體" panose="02020500000000000000" pitchFamily="18" charset="-120"/>
                <a:ea typeface="新細明體" panose="02020500000000000000" pitchFamily="18" charset="-120"/>
              </a:rPr>
              <a:t>考試及格</a:t>
            </a:r>
            <a:r>
              <a:rPr lang="zh-TW" altLang="en-US" sz="1700" b="1" dirty="0" smtClean="0">
                <a:latin typeface="新細明體" panose="02020500000000000000" pitchFamily="18" charset="-120"/>
                <a:ea typeface="新細明體" panose="02020500000000000000" pitchFamily="18" charset="-120"/>
              </a:rPr>
              <a:t>，</a:t>
            </a:r>
            <a:r>
              <a:rPr lang="en-US" altLang="zh-TW" sz="1700" b="1" dirty="0" smtClean="0">
                <a:latin typeface="新細明體" panose="02020500000000000000" pitchFamily="18" charset="-120"/>
                <a:ea typeface="新細明體" panose="02020500000000000000" pitchFamily="18" charset="-120"/>
              </a:rPr>
              <a:t>107.2.1</a:t>
            </a:r>
            <a:r>
              <a:rPr lang="zh-TW" altLang="en-US" sz="1700" b="1" dirty="0" smtClean="0">
                <a:latin typeface="新細明體" panose="02020500000000000000" pitchFamily="18" charset="-120"/>
                <a:ea typeface="新細明體" panose="02020500000000000000" pitchFamily="18" charset="-120"/>
              </a:rPr>
              <a:t>後再</a:t>
            </a:r>
            <a:r>
              <a:rPr lang="zh-TW" altLang="en-US" sz="1700" b="1" dirty="0" smtClean="0">
                <a:solidFill>
                  <a:srgbClr val="FF0000"/>
                </a:solidFill>
                <a:latin typeface="新細明體" panose="02020500000000000000" pitchFamily="18" charset="-120"/>
                <a:ea typeface="新細明體" panose="02020500000000000000" pitchFamily="18" charset="-120"/>
              </a:rPr>
              <a:t>實習半年</a:t>
            </a:r>
            <a:r>
              <a:rPr lang="zh-TW" altLang="en-US" sz="1700" b="1" dirty="0" smtClean="0">
                <a:latin typeface="新細明體" panose="02020500000000000000" pitchFamily="18" charset="-120"/>
                <a:ea typeface="新細明體" panose="02020500000000000000" pitchFamily="18" charset="-120"/>
              </a:rPr>
              <a:t>→</a:t>
            </a:r>
            <a:r>
              <a:rPr lang="zh-TW" altLang="en-US" sz="1700" b="1" dirty="0">
                <a:latin typeface="新細明體" panose="02020500000000000000" pitchFamily="18" charset="-120"/>
                <a:ea typeface="新細明體" panose="02020500000000000000" pitchFamily="18" charset="-120"/>
              </a:rPr>
              <a:t>教育部發證；加科由師資培育機構認定，</a:t>
            </a:r>
            <a:r>
              <a:rPr lang="zh-TW" altLang="en-US" sz="1700" b="1" dirty="0" smtClean="0">
                <a:latin typeface="新細明體" panose="02020500000000000000" pitchFamily="18" charset="-120"/>
                <a:ea typeface="新細明體" panose="02020500000000000000" pitchFamily="18" charset="-120"/>
              </a:rPr>
              <a:t>教育部</a:t>
            </a:r>
            <a:r>
              <a:rPr lang="zh-TW" altLang="en-US" sz="1700" b="1" dirty="0">
                <a:latin typeface="新細明體" panose="02020500000000000000" pitchFamily="18" charset="-120"/>
                <a:ea typeface="新細明體" panose="02020500000000000000" pitchFamily="18" charset="-120"/>
              </a:rPr>
              <a:t>發</a:t>
            </a:r>
            <a:r>
              <a:rPr lang="zh-TW" altLang="en-US" sz="1700" b="1" dirty="0" smtClean="0">
                <a:latin typeface="新細明體" panose="02020500000000000000" pitchFamily="18" charset="-120"/>
                <a:ea typeface="新細明體" panose="02020500000000000000" pitchFamily="18" charset="-120"/>
              </a:rPr>
              <a:t>證</a:t>
            </a:r>
            <a:endParaRPr lang="en-US" altLang="zh-TW" sz="1700" b="1" dirty="0" smtClean="0">
              <a:latin typeface="新細明體" panose="02020500000000000000" pitchFamily="18" charset="-120"/>
              <a:ea typeface="新細明體" panose="02020500000000000000" pitchFamily="18" charset="-120"/>
            </a:endParaRPr>
          </a:p>
        </p:txBody>
      </p:sp>
      <p:sp>
        <p:nvSpPr>
          <p:cNvPr id="18" name="內容版面配置區 7"/>
          <p:cNvSpPr txBox="1">
            <a:spLocks/>
          </p:cNvSpPr>
          <p:nvPr/>
        </p:nvSpPr>
        <p:spPr bwMode="auto">
          <a:xfrm>
            <a:off x="5906632" y="1867552"/>
            <a:ext cx="1714500" cy="528898"/>
          </a:xfrm>
          <a:prstGeom prst="rightArrow">
            <a:avLst>
              <a:gd name="adj1" fmla="val 52151"/>
              <a:gd name="adj2" fmla="val 50000"/>
            </a:avLst>
          </a:prstGeom>
          <a:extLst/>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lvl1pPr marL="342900" indent="-342900" algn="l" defTabSz="457200" rtl="0" eaLnBrk="0" fontAlgn="base" hangingPunct="0">
              <a:spcBef>
                <a:spcPts val="1000"/>
              </a:spcBef>
              <a:spcAft>
                <a:spcPct val="0"/>
              </a:spcAft>
              <a:buClr>
                <a:schemeClr val="accent1"/>
              </a:buClr>
              <a:buSzPct val="80000"/>
              <a:buFont typeface="Wingdings 3" pitchFamily="18" charset="2"/>
              <a:buChar char=""/>
              <a:defRPr kern="1200">
                <a:solidFill>
                  <a:schemeClr val="dk1"/>
                </a:solidFill>
                <a:latin typeface="+mn-lt"/>
                <a:ea typeface="+mn-ea"/>
                <a:cs typeface="+mn-cs"/>
              </a:defRPr>
            </a:lvl1pPr>
            <a:lvl2pPr marL="742950" indent="-285750" algn="l" defTabSz="457200" rtl="0" eaLnBrk="0" fontAlgn="base" hangingPunct="0">
              <a:spcBef>
                <a:spcPts val="1000"/>
              </a:spcBef>
              <a:spcAft>
                <a:spcPct val="0"/>
              </a:spcAft>
              <a:buClr>
                <a:schemeClr val="accent1"/>
              </a:buClr>
              <a:buSzPct val="80000"/>
              <a:buFont typeface="Wingdings 3" pitchFamily="18" charset="2"/>
              <a:buChar char=""/>
              <a:defRPr sz="1600" kern="1200">
                <a:solidFill>
                  <a:schemeClr val="dk1"/>
                </a:solidFill>
                <a:latin typeface="+mn-lt"/>
                <a:ea typeface="+mn-ea"/>
                <a:cs typeface="+mn-cs"/>
              </a:defRPr>
            </a:lvl2pPr>
            <a:lvl3pPr marL="1143000" indent="-228600" algn="l" defTabSz="457200" rtl="0" eaLnBrk="0" fontAlgn="base" hangingPunct="0">
              <a:spcBef>
                <a:spcPts val="1000"/>
              </a:spcBef>
              <a:spcAft>
                <a:spcPct val="0"/>
              </a:spcAft>
              <a:buClr>
                <a:schemeClr val="accent1"/>
              </a:buClr>
              <a:buSzPct val="80000"/>
              <a:buFont typeface="Wingdings 3" pitchFamily="18" charset="2"/>
              <a:buChar char=""/>
              <a:defRPr sz="1400" kern="1200">
                <a:solidFill>
                  <a:schemeClr val="dk1"/>
                </a:solidFill>
                <a:latin typeface="+mn-lt"/>
                <a:ea typeface="+mn-ea"/>
                <a:cs typeface="+mn-cs"/>
              </a:defRPr>
            </a:lvl3pPr>
            <a:lvl4pPr marL="16002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4pPr>
            <a:lvl5pPr marL="2057400" indent="-228600" algn="l" defTabSz="457200" rtl="0" eaLnBrk="0" fontAlgn="base" hangingPunct="0">
              <a:spcBef>
                <a:spcPts val="1000"/>
              </a:spcBef>
              <a:spcAft>
                <a:spcPct val="0"/>
              </a:spcAft>
              <a:buClr>
                <a:schemeClr val="accent1"/>
              </a:buClr>
              <a:buSzPct val="80000"/>
              <a:buFont typeface="Wingdings 3" pitchFamily="18" charset="2"/>
              <a:buChar char=""/>
              <a:defRPr sz="1200" kern="1200">
                <a:solidFill>
                  <a:schemeClr val="dk1"/>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dk1"/>
                </a:solidFill>
                <a:latin typeface="+mn-lt"/>
                <a:ea typeface="+mn-ea"/>
                <a:cs typeface="+mn-cs"/>
              </a:defRPr>
            </a:lvl9pPr>
          </a:lstStyle>
          <a:p>
            <a:pPr marL="457200" lvl="1" indent="0" algn="ctr" fontAlgn="auto">
              <a:spcBef>
                <a:spcPts val="0"/>
              </a:spcBef>
              <a:spcAft>
                <a:spcPts val="0"/>
              </a:spcAft>
              <a:buNone/>
              <a:defRPr/>
            </a:pPr>
            <a:endParaRPr kumimoji="0" lang="zh-TW" altLang="en-US" dirty="0">
              <a:solidFill>
                <a:schemeClr val="accent5">
                  <a:lumMod val="75000"/>
                </a:schemeClr>
              </a:solidFill>
            </a:endParaRPr>
          </a:p>
        </p:txBody>
      </p:sp>
      <p:sp>
        <p:nvSpPr>
          <p:cNvPr id="19" name="矩形 18"/>
          <p:cNvSpPr/>
          <p:nvPr/>
        </p:nvSpPr>
        <p:spPr>
          <a:xfrm>
            <a:off x="1768307" y="2451097"/>
            <a:ext cx="2607682" cy="630942"/>
          </a:xfrm>
          <a:prstGeom prst="rect">
            <a:avLst/>
          </a:prstGeom>
        </p:spPr>
        <p:txBody>
          <a:bodyPr wrap="square">
            <a:spAutoFit/>
          </a:bodyPr>
          <a:lstStyle/>
          <a:p>
            <a:r>
              <a:rPr lang="en-US" altLang="zh-TW" sz="1900" b="1" dirty="0">
                <a:latin typeface="新細明體" panose="02020500000000000000" pitchFamily="18" charset="-120"/>
                <a:ea typeface="新細明體" panose="02020500000000000000" pitchFamily="18" charset="-120"/>
              </a:rPr>
              <a:t>83.2.7</a:t>
            </a:r>
            <a:r>
              <a:rPr lang="zh-TW" altLang="en-US" sz="1900" b="1" u="sng" dirty="0">
                <a:latin typeface="新細明體" panose="02020500000000000000" pitchFamily="18" charset="-120"/>
                <a:ea typeface="新細明體" panose="02020500000000000000" pitchFamily="18" charset="-120"/>
              </a:rPr>
              <a:t>師資培育法</a:t>
            </a:r>
            <a:r>
              <a:rPr lang="zh-TW" altLang="en-US" sz="1900" b="1" u="sng" dirty="0" smtClean="0">
                <a:latin typeface="新細明體" panose="02020500000000000000" pitchFamily="18" charset="-120"/>
                <a:ea typeface="新細明體" panose="02020500000000000000" pitchFamily="18" charset="-120"/>
              </a:rPr>
              <a:t>公布</a:t>
            </a:r>
            <a:r>
              <a:rPr lang="zh-TW" altLang="en-US" sz="1600" b="1" dirty="0" smtClean="0">
                <a:latin typeface="新細明體" panose="02020500000000000000" pitchFamily="18" charset="-120"/>
                <a:ea typeface="新細明體" panose="02020500000000000000" pitchFamily="18" charset="-120"/>
              </a:rPr>
              <a:t>原名稱：師範教育法</a:t>
            </a:r>
            <a:endParaRPr kumimoji="0" lang="zh-TW" altLang="en-US" sz="1600" b="1" dirty="0">
              <a:latin typeface="新細明體" panose="02020500000000000000" pitchFamily="18" charset="-120"/>
              <a:ea typeface="新細明體" panose="02020500000000000000" pitchFamily="18" charset="-120"/>
            </a:endParaRPr>
          </a:p>
        </p:txBody>
      </p:sp>
      <p:sp>
        <p:nvSpPr>
          <p:cNvPr id="20" name="矩形 19"/>
          <p:cNvSpPr/>
          <p:nvPr/>
        </p:nvSpPr>
        <p:spPr>
          <a:xfrm>
            <a:off x="5643228" y="2451097"/>
            <a:ext cx="2241309" cy="677108"/>
          </a:xfrm>
          <a:prstGeom prst="rect">
            <a:avLst/>
          </a:prstGeom>
        </p:spPr>
        <p:txBody>
          <a:bodyPr wrap="square">
            <a:spAutoFit/>
          </a:bodyPr>
          <a:lstStyle/>
          <a:p>
            <a:r>
              <a:rPr lang="en-US" altLang="zh-TW" sz="1900" b="1" dirty="0" smtClean="0">
                <a:latin typeface="新細明體" panose="02020500000000000000" pitchFamily="18" charset="-120"/>
                <a:ea typeface="新細明體" panose="02020500000000000000" pitchFamily="18" charset="-120"/>
              </a:rPr>
              <a:t>91.7.24</a:t>
            </a:r>
            <a:r>
              <a:rPr lang="zh-TW" altLang="en-US" sz="1900" b="1" u="sng" dirty="0" smtClean="0">
                <a:latin typeface="新細明體" panose="02020500000000000000" pitchFamily="18" charset="-120"/>
                <a:ea typeface="新細明體" panose="02020500000000000000" pitchFamily="18" charset="-120"/>
              </a:rPr>
              <a:t>師資</a:t>
            </a:r>
            <a:r>
              <a:rPr lang="zh-TW" altLang="en-US" sz="1900" b="1" u="sng" dirty="0">
                <a:latin typeface="新細明體" panose="02020500000000000000" pitchFamily="18" charset="-120"/>
                <a:ea typeface="新細明體" panose="02020500000000000000" pitchFamily="18" charset="-120"/>
              </a:rPr>
              <a:t>培育</a:t>
            </a:r>
            <a:r>
              <a:rPr lang="zh-TW" altLang="en-US" sz="1900" b="1" u="sng" dirty="0" smtClean="0">
                <a:latin typeface="新細明體" panose="02020500000000000000" pitchFamily="18" charset="-120"/>
                <a:ea typeface="新細明體" panose="02020500000000000000" pitchFamily="18" charset="-120"/>
              </a:rPr>
              <a:t>法修正</a:t>
            </a:r>
            <a:r>
              <a:rPr lang="zh-TW" altLang="en-US" sz="1900" b="1" u="sng" dirty="0">
                <a:latin typeface="新細明體" panose="02020500000000000000" pitchFamily="18" charset="-120"/>
                <a:ea typeface="新細明體" panose="02020500000000000000" pitchFamily="18" charset="-120"/>
              </a:rPr>
              <a:t>全文</a:t>
            </a:r>
            <a:r>
              <a:rPr lang="en-US" altLang="zh-TW" sz="1900" b="1" u="sng" dirty="0">
                <a:latin typeface="新細明體" panose="02020500000000000000" pitchFamily="18" charset="-120"/>
                <a:ea typeface="新細明體" panose="02020500000000000000" pitchFamily="18" charset="-120"/>
              </a:rPr>
              <a:t>26</a:t>
            </a:r>
            <a:r>
              <a:rPr lang="zh-TW" altLang="en-US" sz="1900" b="1" u="sng" dirty="0">
                <a:latin typeface="新細明體" panose="02020500000000000000" pitchFamily="18" charset="-120"/>
                <a:ea typeface="新細明體" panose="02020500000000000000" pitchFamily="18" charset="-120"/>
              </a:rPr>
              <a:t>條</a:t>
            </a:r>
            <a:endParaRPr lang="zh-TW" altLang="en-US" sz="1900" b="1" dirty="0">
              <a:latin typeface="新細明體" panose="02020500000000000000" pitchFamily="18" charset="-120"/>
              <a:ea typeface="新細明體" panose="02020500000000000000" pitchFamily="18" charset="-120"/>
            </a:endParaRPr>
          </a:p>
        </p:txBody>
      </p:sp>
      <p:sp>
        <p:nvSpPr>
          <p:cNvPr id="21" name="矩形 20"/>
          <p:cNvSpPr/>
          <p:nvPr/>
        </p:nvSpPr>
        <p:spPr>
          <a:xfrm>
            <a:off x="3710543" y="1012624"/>
            <a:ext cx="2359055" cy="923330"/>
          </a:xfrm>
          <a:prstGeom prst="rect">
            <a:avLst/>
          </a:prstGeom>
        </p:spPr>
        <p:txBody>
          <a:bodyPr wrap="square">
            <a:spAutoFit/>
          </a:bodyPr>
          <a:lstStyle/>
          <a:p>
            <a:pPr marR="0"/>
            <a:r>
              <a:rPr lang="en-US" altLang="zh-TW" dirty="0" smtClean="0">
                <a:latin typeface="新細明體" panose="02020500000000000000" pitchFamily="18" charset="-120"/>
                <a:ea typeface="新細明體" panose="02020500000000000000" pitchFamily="18" charset="-120"/>
              </a:rPr>
              <a:t>70.9.25</a:t>
            </a:r>
            <a:r>
              <a:rPr lang="zh-TW" altLang="en-US" dirty="0" smtClean="0">
                <a:latin typeface="新細明體" panose="02020500000000000000" pitchFamily="18" charset="-120"/>
                <a:ea typeface="新細明體" panose="02020500000000000000" pitchFamily="18" charset="-120"/>
              </a:rPr>
              <a:t>修正發布</a:t>
            </a:r>
            <a:r>
              <a:rPr lang="zh-TW" altLang="en-US" dirty="0" smtClean="0">
                <a:solidFill>
                  <a:srgbClr val="000000"/>
                </a:solidFill>
                <a:latin typeface="新細明體" panose="02020500000000000000" pitchFamily="18" charset="-120"/>
                <a:ea typeface="新細明體" panose="02020500000000000000" pitchFamily="18" charset="-120"/>
              </a:rPr>
              <a:t>「</a:t>
            </a:r>
            <a:r>
              <a:rPr lang="zh-TW" altLang="en-US" dirty="0">
                <a:solidFill>
                  <a:srgbClr val="000000"/>
                </a:solidFill>
                <a:latin typeface="新細明體" panose="02020500000000000000" pitchFamily="18" charset="-120"/>
                <a:ea typeface="新細明體" panose="02020500000000000000" pitchFamily="18" charset="-120"/>
              </a:rPr>
              <a:t>中</a:t>
            </a:r>
          </a:p>
          <a:p>
            <a:pPr marR="0"/>
            <a:r>
              <a:rPr lang="zh-TW" altLang="en-US" dirty="0">
                <a:solidFill>
                  <a:srgbClr val="000000"/>
                </a:solidFill>
                <a:latin typeface="新細明體" panose="02020500000000000000" pitchFamily="18" charset="-120"/>
                <a:ea typeface="新細明體" panose="02020500000000000000" pitchFamily="18" charset="-120"/>
              </a:rPr>
              <a:t>小學</a:t>
            </a:r>
            <a:r>
              <a:rPr lang="zh-TW" altLang="en-US" dirty="0" smtClean="0">
                <a:solidFill>
                  <a:srgbClr val="000000"/>
                </a:solidFill>
                <a:latin typeface="新細明體" panose="02020500000000000000" pitchFamily="18" charset="-120"/>
                <a:ea typeface="新細明體" panose="02020500000000000000" pitchFamily="18" charset="-120"/>
              </a:rPr>
              <a:t>教師登記</a:t>
            </a:r>
            <a:r>
              <a:rPr lang="zh-TW" altLang="en-US" dirty="0">
                <a:solidFill>
                  <a:srgbClr val="000000"/>
                </a:solidFill>
                <a:latin typeface="新細明體" panose="02020500000000000000" pitchFamily="18" charset="-120"/>
                <a:ea typeface="新細明體" panose="02020500000000000000" pitchFamily="18" charset="-120"/>
              </a:rPr>
              <a:t>及檢</a:t>
            </a:r>
          </a:p>
          <a:p>
            <a:pPr marR="0"/>
            <a:r>
              <a:rPr lang="zh-TW" altLang="en-US" dirty="0" smtClean="0">
                <a:solidFill>
                  <a:srgbClr val="000000"/>
                </a:solidFill>
                <a:latin typeface="新細明體" panose="02020500000000000000" pitchFamily="18" charset="-120"/>
                <a:ea typeface="新細明體" panose="02020500000000000000" pitchFamily="18" charset="-120"/>
              </a:rPr>
              <a:t>定辦法」</a:t>
            </a:r>
            <a:r>
              <a:rPr lang="en-US" altLang="zh-TW" dirty="0">
                <a:solidFill>
                  <a:srgbClr val="000000"/>
                </a:solidFill>
                <a:latin typeface="新細明體" panose="02020500000000000000" pitchFamily="18" charset="-120"/>
                <a:ea typeface="新細明體" panose="02020500000000000000" pitchFamily="18" charset="-120"/>
              </a:rPr>
              <a:t> 85.5.8</a:t>
            </a:r>
            <a:r>
              <a:rPr lang="zh-TW" altLang="en-US" dirty="0">
                <a:solidFill>
                  <a:srgbClr val="000000"/>
                </a:solidFill>
                <a:latin typeface="新細明體" panose="02020500000000000000" pitchFamily="18" charset="-120"/>
                <a:ea typeface="新細明體" panose="02020500000000000000" pitchFamily="18" charset="-120"/>
              </a:rPr>
              <a:t>廢止</a:t>
            </a:r>
            <a:endParaRPr lang="zh-TW" altLang="en-US" dirty="0">
              <a:latin typeface="新細明體" panose="02020500000000000000" pitchFamily="18" charset="-120"/>
              <a:ea typeface="新細明體" panose="02020500000000000000" pitchFamily="18" charset="-120"/>
            </a:endParaRPr>
          </a:p>
        </p:txBody>
      </p:sp>
      <p:sp>
        <p:nvSpPr>
          <p:cNvPr id="22" name="矩形 21"/>
          <p:cNvSpPr/>
          <p:nvPr/>
        </p:nvSpPr>
        <p:spPr>
          <a:xfrm>
            <a:off x="4464094" y="2494652"/>
            <a:ext cx="1008608" cy="3693319"/>
          </a:xfrm>
          <a:prstGeom prst="rect">
            <a:avLst/>
          </a:prstGeom>
        </p:spPr>
        <p:txBody>
          <a:bodyPr wrap="square">
            <a:spAutoFit/>
          </a:bodyPr>
          <a:lstStyle/>
          <a:p>
            <a:pPr marR="0"/>
            <a:r>
              <a:rPr lang="zh-TW" altLang="en-US" b="1" dirty="0">
                <a:solidFill>
                  <a:srgbClr val="000000"/>
                </a:solidFill>
                <a:latin typeface="新細明體" panose="02020500000000000000" pitchFamily="18" charset="-120"/>
                <a:ea typeface="新細明體" panose="02020500000000000000" pitchFamily="18" charset="-120"/>
              </a:rPr>
              <a:t>自</a:t>
            </a:r>
            <a:r>
              <a:rPr lang="en-US" altLang="zh-TW" b="1" dirty="0">
                <a:solidFill>
                  <a:srgbClr val="000000"/>
                </a:solidFill>
                <a:latin typeface="新細明體" panose="02020500000000000000" pitchFamily="18" charset="-120"/>
                <a:ea typeface="新細明體" panose="02020500000000000000" pitchFamily="18" charset="-120"/>
              </a:rPr>
              <a:t>87</a:t>
            </a:r>
            <a:r>
              <a:rPr lang="zh-TW" altLang="en-US" b="1" dirty="0">
                <a:solidFill>
                  <a:srgbClr val="000000"/>
                </a:solidFill>
                <a:latin typeface="新細明體" panose="02020500000000000000" pitchFamily="18" charset="-120"/>
                <a:ea typeface="新細明體" panose="02020500000000000000" pitchFamily="18" charset="-120"/>
              </a:rPr>
              <a:t>學年</a:t>
            </a:r>
            <a:r>
              <a:rPr lang="zh-TW" altLang="en-US" b="1" dirty="0" smtClean="0">
                <a:solidFill>
                  <a:srgbClr val="000000"/>
                </a:solidFill>
                <a:latin typeface="新細明體" panose="02020500000000000000" pitchFamily="18" charset="-120"/>
                <a:ea typeface="新細明體" panose="02020500000000000000" pitchFamily="18" charset="-120"/>
              </a:rPr>
              <a:t>度起</a:t>
            </a:r>
            <a:r>
              <a:rPr lang="zh-TW" altLang="en-US" b="1" dirty="0">
                <a:solidFill>
                  <a:srgbClr val="000000"/>
                </a:solidFill>
                <a:latin typeface="新細明體" panose="02020500000000000000" pitchFamily="18" charset="-120"/>
                <a:ea typeface="新細明體" panose="02020500000000000000" pitchFamily="18" charset="-120"/>
              </a:rPr>
              <a:t>，大學</a:t>
            </a:r>
            <a:r>
              <a:rPr lang="zh-TW" altLang="en-US" b="1" dirty="0" smtClean="0">
                <a:solidFill>
                  <a:srgbClr val="000000"/>
                </a:solidFill>
                <a:latin typeface="新細明體" panose="02020500000000000000" pitchFamily="18" charset="-120"/>
                <a:ea typeface="新細明體" panose="02020500000000000000" pitchFamily="18" charset="-120"/>
              </a:rPr>
              <a:t>畢業</a:t>
            </a:r>
            <a:r>
              <a:rPr lang="zh-TW" altLang="en-US" b="1" dirty="0">
                <a:solidFill>
                  <a:srgbClr val="000000"/>
                </a:solidFill>
                <a:latin typeface="新細明體" panose="02020500000000000000" pitchFamily="18" charset="-120"/>
                <a:ea typeface="新細明體" panose="02020500000000000000" pitchFamily="18" charset="-120"/>
              </a:rPr>
              <a:t>並修畢</a:t>
            </a:r>
            <a:r>
              <a:rPr lang="zh-TW" altLang="en-US" b="1" dirty="0" smtClean="0">
                <a:solidFill>
                  <a:srgbClr val="000000"/>
                </a:solidFill>
                <a:latin typeface="新細明體" panose="02020500000000000000" pitchFamily="18" charset="-120"/>
                <a:ea typeface="新細明體" panose="02020500000000000000" pitchFamily="18" charset="-120"/>
              </a:rPr>
              <a:t>職前</a:t>
            </a:r>
            <a:r>
              <a:rPr lang="zh-TW" altLang="en-US" b="1" dirty="0">
                <a:solidFill>
                  <a:srgbClr val="000000"/>
                </a:solidFill>
                <a:latin typeface="新細明體" panose="02020500000000000000" pitchFamily="18" charset="-120"/>
                <a:ea typeface="新細明體" panose="02020500000000000000" pitchFamily="18" charset="-120"/>
              </a:rPr>
              <a:t>教育</a:t>
            </a:r>
            <a:r>
              <a:rPr lang="zh-TW" altLang="en-US" b="1" dirty="0" smtClean="0">
                <a:solidFill>
                  <a:srgbClr val="000000"/>
                </a:solidFill>
                <a:latin typeface="新細明體" panose="02020500000000000000" pitchFamily="18" charset="-120"/>
                <a:ea typeface="新細明體" panose="02020500000000000000" pitchFamily="18" charset="-120"/>
              </a:rPr>
              <a:t>課程、</a:t>
            </a:r>
            <a:r>
              <a:rPr lang="zh-TW" altLang="en-US" b="1" dirty="0">
                <a:solidFill>
                  <a:srgbClr val="000000"/>
                </a:solidFill>
                <a:latin typeface="新細明體" panose="02020500000000000000" pitchFamily="18" charset="-120"/>
                <a:ea typeface="新細明體" panose="02020500000000000000" pitchFamily="18" charset="-120"/>
              </a:rPr>
              <a:t>經教育</a:t>
            </a:r>
            <a:r>
              <a:rPr lang="zh-TW" altLang="en-US" b="1" dirty="0" smtClean="0">
                <a:solidFill>
                  <a:srgbClr val="000000"/>
                </a:solidFill>
                <a:latin typeface="新細明體" panose="02020500000000000000" pitchFamily="18" charset="-120"/>
                <a:ea typeface="新細明體" panose="02020500000000000000" pitchFamily="18" charset="-120"/>
              </a:rPr>
              <a:t>實習</a:t>
            </a:r>
            <a:r>
              <a:rPr lang="zh-TW" altLang="en-US" b="1" dirty="0">
                <a:solidFill>
                  <a:srgbClr val="000000"/>
                </a:solidFill>
                <a:latin typeface="新細明體" panose="02020500000000000000" pitchFamily="18" charset="-120"/>
                <a:ea typeface="新細明體" panose="02020500000000000000" pitchFamily="18" charset="-120"/>
              </a:rPr>
              <a:t>取得</a:t>
            </a:r>
            <a:r>
              <a:rPr lang="zh-TW" altLang="en-US" b="1" dirty="0" smtClean="0">
                <a:solidFill>
                  <a:srgbClr val="000000"/>
                </a:solidFill>
                <a:latin typeface="新細明體" panose="02020500000000000000" pitchFamily="18" charset="-120"/>
                <a:ea typeface="新細明體" panose="02020500000000000000" pitchFamily="18" charset="-120"/>
              </a:rPr>
              <a:t>合格教師</a:t>
            </a:r>
            <a:r>
              <a:rPr lang="zh-TW" altLang="en-US" b="1" dirty="0">
                <a:solidFill>
                  <a:srgbClr val="000000"/>
                </a:solidFill>
                <a:latin typeface="新細明體" panose="02020500000000000000" pitchFamily="18" charset="-120"/>
                <a:ea typeface="新細明體" panose="02020500000000000000" pitchFamily="18" charset="-120"/>
              </a:rPr>
              <a:t>資格</a:t>
            </a:r>
            <a:r>
              <a:rPr lang="zh-TW" altLang="en-US" b="1" dirty="0" smtClean="0">
                <a:solidFill>
                  <a:srgbClr val="000000"/>
                </a:solidFill>
                <a:latin typeface="新細明體" panose="02020500000000000000" pitchFamily="18" charset="-120"/>
                <a:ea typeface="新細明體" panose="02020500000000000000" pitchFamily="18" charset="-120"/>
              </a:rPr>
              <a:t>者自</a:t>
            </a:r>
            <a:r>
              <a:rPr lang="en-US" altLang="zh-TW" b="1" dirty="0">
                <a:solidFill>
                  <a:srgbClr val="000000"/>
                </a:solidFill>
                <a:latin typeface="新細明體" panose="02020500000000000000" pitchFamily="18" charset="-120"/>
                <a:ea typeface="新細明體" panose="02020500000000000000" pitchFamily="18" charset="-120"/>
              </a:rPr>
              <a:t>190</a:t>
            </a:r>
            <a:r>
              <a:rPr lang="zh-TW" altLang="en-US" b="1" dirty="0">
                <a:solidFill>
                  <a:srgbClr val="000000"/>
                </a:solidFill>
                <a:latin typeface="新細明體" panose="02020500000000000000" pitchFamily="18" charset="-120"/>
                <a:ea typeface="新細明體" panose="02020500000000000000" pitchFamily="18" charset="-120"/>
              </a:rPr>
              <a:t>起敘。</a:t>
            </a:r>
            <a:endParaRPr lang="zh-TW" altLang="en-US" b="1" dirty="0">
              <a:latin typeface="新細明體" panose="02020500000000000000" pitchFamily="18" charset="-120"/>
              <a:ea typeface="新細明體" panose="02020500000000000000" pitchFamily="18" charset="-120"/>
            </a:endParaRPr>
          </a:p>
        </p:txBody>
      </p:sp>
      <p:sp>
        <p:nvSpPr>
          <p:cNvPr id="23" name="矩形 22"/>
          <p:cNvSpPr/>
          <p:nvPr/>
        </p:nvSpPr>
        <p:spPr>
          <a:xfrm>
            <a:off x="539916" y="2494652"/>
            <a:ext cx="1052852" cy="2308324"/>
          </a:xfrm>
          <a:prstGeom prst="rect">
            <a:avLst/>
          </a:prstGeom>
        </p:spPr>
        <p:txBody>
          <a:bodyPr wrap="square">
            <a:spAutoFit/>
          </a:bodyPr>
          <a:lstStyle/>
          <a:p>
            <a:pPr marR="0"/>
            <a:r>
              <a:rPr lang="zh-TW" altLang="en-US" b="1" dirty="0">
                <a:solidFill>
                  <a:srgbClr val="000000"/>
                </a:solidFill>
                <a:latin typeface="新細明體" panose="02020500000000000000" pitchFamily="18" charset="-120"/>
                <a:ea typeface="新細明體" panose="02020500000000000000" pitchFamily="18" charset="-120"/>
              </a:rPr>
              <a:t>大學畢業</a:t>
            </a:r>
            <a:r>
              <a:rPr lang="zh-TW" altLang="en-US" b="1" dirty="0" smtClean="0">
                <a:solidFill>
                  <a:srgbClr val="000000"/>
                </a:solidFill>
                <a:latin typeface="新細明體" panose="02020500000000000000" pitchFamily="18" charset="-120"/>
                <a:ea typeface="新細明體" panose="02020500000000000000" pitchFamily="18" charset="-120"/>
              </a:rPr>
              <a:t>且以</a:t>
            </a:r>
            <a:r>
              <a:rPr lang="zh-TW" altLang="en-US" b="1" dirty="0">
                <a:solidFill>
                  <a:srgbClr val="000000"/>
                </a:solidFill>
                <a:latin typeface="新細明體" panose="02020500000000000000" pitchFamily="18" charset="-120"/>
                <a:ea typeface="新細明體" panose="02020500000000000000" pitchFamily="18" charset="-120"/>
              </a:rPr>
              <a:t>登記</a:t>
            </a:r>
            <a:r>
              <a:rPr lang="zh-TW" altLang="en-US" b="1" dirty="0" smtClean="0">
                <a:solidFill>
                  <a:srgbClr val="000000"/>
                </a:solidFill>
                <a:latin typeface="新細明體" panose="02020500000000000000" pitchFamily="18" charset="-120"/>
                <a:ea typeface="新細明體" panose="02020500000000000000" pitchFamily="18" charset="-120"/>
              </a:rPr>
              <a:t>方式取得</a:t>
            </a:r>
            <a:r>
              <a:rPr lang="zh-TW" altLang="en-US" b="1" dirty="0">
                <a:solidFill>
                  <a:srgbClr val="000000"/>
                </a:solidFill>
                <a:latin typeface="新細明體" panose="02020500000000000000" pitchFamily="18" charset="-120"/>
                <a:ea typeface="新細明體" panose="02020500000000000000" pitchFamily="18" charset="-120"/>
              </a:rPr>
              <a:t>合格</a:t>
            </a:r>
            <a:r>
              <a:rPr lang="zh-TW" altLang="en-US" b="1" dirty="0" smtClean="0">
                <a:solidFill>
                  <a:srgbClr val="000000"/>
                </a:solidFill>
                <a:latin typeface="新細明體" panose="02020500000000000000" pitchFamily="18" charset="-120"/>
                <a:ea typeface="新細明體" panose="02020500000000000000" pitchFamily="18" charset="-120"/>
              </a:rPr>
              <a:t>教師</a:t>
            </a:r>
            <a:r>
              <a:rPr lang="zh-TW" altLang="en-US" b="1" dirty="0">
                <a:solidFill>
                  <a:srgbClr val="000000"/>
                </a:solidFill>
                <a:latin typeface="新細明體" panose="02020500000000000000" pitchFamily="18" charset="-120"/>
                <a:ea typeface="新細明體" panose="02020500000000000000" pitchFamily="18" charset="-120"/>
              </a:rPr>
              <a:t>證書者自</a:t>
            </a:r>
          </a:p>
          <a:p>
            <a:pPr marR="0"/>
            <a:r>
              <a:rPr lang="en-US" altLang="zh-TW" b="1" u="heavy" dirty="0">
                <a:effectLst>
                  <a:outerShdw blurRad="38100" dist="38100" dir="2700000" algn="tl">
                    <a:srgbClr val="000000">
                      <a:alpha val="43137"/>
                    </a:srgbClr>
                  </a:outerShdw>
                </a:effectLst>
                <a:uFill>
                  <a:solidFill>
                    <a:srgbClr val="C00000"/>
                  </a:solidFill>
                </a:uFill>
                <a:hlinkClick r:id="rId4" action="ppaction://hlinkfile"/>
              </a:rPr>
              <a:t>180</a:t>
            </a:r>
            <a:r>
              <a:rPr lang="zh-TW" altLang="en-US" b="1" u="heavy" dirty="0">
                <a:effectLst>
                  <a:outerShdw blurRad="38100" dist="38100" dir="2700000" algn="tl">
                    <a:srgbClr val="000000">
                      <a:alpha val="43137"/>
                    </a:srgbClr>
                  </a:outerShdw>
                </a:effectLst>
                <a:uFill>
                  <a:solidFill>
                    <a:srgbClr val="C00000"/>
                  </a:solidFill>
                </a:uFill>
                <a:hlinkClick r:id="rId4" action="ppaction://hlinkfile"/>
              </a:rPr>
              <a:t>起敘</a:t>
            </a:r>
            <a:endParaRPr lang="zh-TW" altLang="en-US" b="1" u="heavy" dirty="0">
              <a:effectLst>
                <a:outerShdw blurRad="38100" dist="38100" dir="2700000" algn="tl">
                  <a:srgbClr val="000000">
                    <a:alpha val="43137"/>
                  </a:srgbClr>
                </a:outerShdw>
              </a:effectLst>
              <a:uFill>
                <a:solidFill>
                  <a:srgbClr val="C00000"/>
                </a:solidFill>
              </a:uFill>
            </a:endParaRPr>
          </a:p>
        </p:txBody>
      </p:sp>
      <p:sp>
        <p:nvSpPr>
          <p:cNvPr id="24" name="矩形 23"/>
          <p:cNvSpPr/>
          <p:nvPr/>
        </p:nvSpPr>
        <p:spPr>
          <a:xfrm>
            <a:off x="8310390" y="2494652"/>
            <a:ext cx="1048333" cy="2308324"/>
          </a:xfrm>
          <a:prstGeom prst="rect">
            <a:avLst/>
          </a:prstGeom>
        </p:spPr>
        <p:txBody>
          <a:bodyPr wrap="square">
            <a:spAutoFit/>
          </a:bodyPr>
          <a:lstStyle/>
          <a:p>
            <a:pPr marR="0"/>
            <a:r>
              <a:rPr lang="en-US" altLang="zh-TW" b="1" dirty="0" smtClean="0">
                <a:latin typeface="新細明體" panose="02020500000000000000" pitchFamily="18" charset="-120"/>
                <a:ea typeface="新細明體" panose="02020500000000000000" pitchFamily="18" charset="-120"/>
              </a:rPr>
              <a:t>92.7.31</a:t>
            </a:r>
            <a:r>
              <a:rPr lang="zh-TW" altLang="en-US" b="1" dirty="0">
                <a:latin typeface="新細明體" panose="02020500000000000000" pitchFamily="18" charset="-120"/>
                <a:ea typeface="新細明體" panose="02020500000000000000" pitchFamily="18" charset="-120"/>
              </a:rPr>
              <a:t>高級中等以下學校及幼兒園教師資格考試辦法</a:t>
            </a:r>
          </a:p>
        </p:txBody>
      </p:sp>
    </p:spTree>
    <p:extLst>
      <p:ext uri="{BB962C8B-B14F-4D97-AF65-F5344CB8AC3E}">
        <p14:creationId xmlns:p14="http://schemas.microsoft.com/office/powerpoint/2010/main" val="315594044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11"/>
                                        </p:tgtEl>
                                        <p:attrNameLst>
                                          <p:attrName>style.visibility</p:attrName>
                                        </p:attrNameLst>
                                      </p:cBhvr>
                                      <p:to>
                                        <p:strVal val="visible"/>
                                      </p:to>
                                    </p:set>
                                    <p:animEffect transition="in" filter="fade">
                                      <p:cBhvr>
                                        <p:cTn id="7" dur="500"/>
                                        <p:tgtEl>
                                          <p:spTgt spid="11"/>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18"/>
                                        </p:tgtEl>
                                        <p:attrNameLst>
                                          <p:attrName>style.visibility</p:attrName>
                                        </p:attrNameLst>
                                      </p:cBhvr>
                                      <p:to>
                                        <p:strVal val="visible"/>
                                      </p:to>
                                    </p:set>
                                    <p:animEffect transition="in" filter="fade">
                                      <p:cBhvr>
                                        <p:cTn id="12" dur="5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animBg="1"/>
      <p:bldP spid="18" grpId="0" animBg="1"/>
    </p:bldLst>
  </p:timing>
</p:sld>
</file>

<file path=ppt/theme/theme1.xml><?xml version="1.0" encoding="utf-8"?>
<a:theme xmlns:a="http://schemas.openxmlformats.org/drawingml/2006/main" name="多面向">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佈景主題">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佈景主題">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3591</TotalTime>
  <Words>6181</Words>
  <Application>Microsoft Office PowerPoint</Application>
  <PresentationFormat>寬螢幕</PresentationFormat>
  <Paragraphs>508</Paragraphs>
  <Slides>56</Slides>
  <Notes>2</Notes>
  <HiddenSlides>0</HiddenSlides>
  <MMClips>0</MMClips>
  <ScaleCrop>false</ScaleCrop>
  <HeadingPairs>
    <vt:vector size="8" baseType="variant">
      <vt:variant>
        <vt:lpstr>使用字型</vt:lpstr>
      </vt:variant>
      <vt:variant>
        <vt:i4>8</vt:i4>
      </vt:variant>
      <vt:variant>
        <vt:lpstr>佈景主題</vt:lpstr>
      </vt:variant>
      <vt:variant>
        <vt:i4>1</vt:i4>
      </vt:variant>
      <vt:variant>
        <vt:lpstr>內嵌 OLE 伺服程式</vt:lpstr>
      </vt:variant>
      <vt:variant>
        <vt:i4>1</vt:i4>
      </vt:variant>
      <vt:variant>
        <vt:lpstr>投影片標題</vt:lpstr>
      </vt:variant>
      <vt:variant>
        <vt:i4>56</vt:i4>
      </vt:variant>
    </vt:vector>
  </HeadingPairs>
  <TitlesOfParts>
    <vt:vector size="66" baseType="lpstr">
      <vt:lpstr>微軟正黑體</vt:lpstr>
      <vt:lpstr>新細明體</vt:lpstr>
      <vt:lpstr>標楷體</vt:lpstr>
      <vt:lpstr>Arial</vt:lpstr>
      <vt:lpstr>Calibri</vt:lpstr>
      <vt:lpstr>Times New Roman</vt:lpstr>
      <vt:lpstr>Trebuchet MS</vt:lpstr>
      <vt:lpstr>Wingdings 3</vt:lpstr>
      <vt:lpstr>多面向</vt:lpstr>
      <vt:lpstr>Document</vt:lpstr>
      <vt:lpstr>高中教師敘薪業務研討</vt:lpstr>
      <vt:lpstr>簡報大綱</vt:lpstr>
      <vt:lpstr>前言</vt:lpstr>
      <vt:lpstr>中小學教師敘薪法令依據</vt:lpstr>
      <vt:lpstr>教師資格取得法令的演變</vt:lpstr>
      <vt:lpstr>師資培育法規之沿革及現況 </vt:lpstr>
      <vt:lpstr>師資培育法規之沿革及現況 </vt:lpstr>
      <vt:lpstr>師資培育法規之沿革及現況 </vt:lpstr>
      <vt:lpstr>教師資格取得法令的演變 </vt:lpstr>
      <vt:lpstr>新舊制師資培育流程比較</vt:lpstr>
      <vt:lpstr>桃園市教師敘薪授權情形  </vt:lpstr>
      <vt:lpstr>PowerPoint 簡報</vt:lpstr>
      <vt:lpstr>教師待遇條例</vt:lpstr>
      <vt:lpstr>教師待遇條例(條文架構)</vt:lpstr>
      <vt:lpstr>教師待遇條例</vt:lpstr>
      <vt:lpstr>教師待遇條例</vt:lpstr>
      <vt:lpstr>附表一： 教師薪級表</vt:lpstr>
      <vt:lpstr>教師待遇條例</vt:lpstr>
      <vt:lpstr>附表二：高級中等以下學校教師薪級起敘基準表</vt:lpstr>
      <vt:lpstr>桃園市各級學校代理代課教師甄選資格順序及核薪標準</vt:lpstr>
      <vt:lpstr>教師待遇條例</vt:lpstr>
      <vt:lpstr>教師待遇條例</vt:lpstr>
      <vt:lpstr>教師待遇條例</vt:lpstr>
      <vt:lpstr>教師待遇條例</vt:lpstr>
      <vt:lpstr>教師待遇條例</vt:lpstr>
      <vt:lpstr>教師待遇條例</vt:lpstr>
      <vt:lpstr>教師待遇條例</vt:lpstr>
      <vt:lpstr>教師待遇條例</vt:lpstr>
      <vt:lpstr>教師待遇條例</vt:lpstr>
      <vt:lpstr>教師待遇條例</vt:lpstr>
      <vt:lpstr>教師待遇條例施行細則</vt:lpstr>
      <vt:lpstr>教師待遇條例施行細則</vt:lpstr>
      <vt:lpstr>教師待遇條例施行細則</vt:lpstr>
      <vt:lpstr>教師待遇條例施行細則</vt:lpstr>
      <vt:lpstr>教師待遇條例施行細則</vt:lpstr>
      <vt:lpstr>教師待遇條例施行細則</vt:lpstr>
      <vt:lpstr>教師待遇條例施行細則</vt:lpstr>
      <vt:lpstr>教師待遇條例施行細則</vt:lpstr>
      <vt:lpstr>教師待遇條例施行細則</vt:lpstr>
      <vt:lpstr>教師待遇條例施行細則</vt:lpstr>
      <vt:lpstr>問題與討論</vt:lpstr>
      <vt:lpstr>問題與討論</vt:lpstr>
      <vt:lpstr>問題與討論</vt:lpstr>
      <vt:lpstr>問題與討論</vt:lpstr>
      <vt:lpstr>問題與討論</vt:lpstr>
      <vt:lpstr>問題與討論</vt:lpstr>
      <vt:lpstr>問題與討論</vt:lpstr>
      <vt:lpstr>問題與討論</vt:lpstr>
      <vt:lpstr>問題與討論</vt:lpstr>
      <vt:lpstr>問題與討論</vt:lpstr>
      <vt:lpstr>問題與討論</vt:lpstr>
      <vt:lpstr>問題與討論</vt:lpstr>
      <vt:lpstr>問題與討論</vt:lpstr>
      <vt:lpstr>問題與討論</vt:lpstr>
      <vt:lpstr>結語</vt:lpstr>
      <vt:lpstr>謝謝聆聽 　歡迎指教</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教師待遇條例及其子法</dc:title>
  <dc:creator>林昌明</dc:creator>
  <cp:lastModifiedBy>User</cp:lastModifiedBy>
  <cp:revision>295</cp:revision>
  <cp:lastPrinted>2019-08-20T01:37:55Z</cp:lastPrinted>
  <dcterms:created xsi:type="dcterms:W3CDTF">2016-04-13T10:06:54Z</dcterms:created>
  <dcterms:modified xsi:type="dcterms:W3CDTF">2019-08-20T02:14:30Z</dcterms:modified>
</cp:coreProperties>
</file>

<file path=docProps/thumbnail.jpeg>
</file>