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2"/>
  </p:sldMasterIdLst>
  <p:notesMasterIdLst>
    <p:notesMasterId r:id="rId118"/>
  </p:notesMasterIdLst>
  <p:handoutMasterIdLst>
    <p:handoutMasterId r:id="rId119"/>
  </p:handoutMasterIdLst>
  <p:sldIdLst>
    <p:sldId id="256" r:id="rId3"/>
    <p:sldId id="288" r:id="rId4"/>
    <p:sldId id="442" r:id="rId5"/>
    <p:sldId id="292" r:id="rId6"/>
    <p:sldId id="444" r:id="rId7"/>
    <p:sldId id="298" r:id="rId8"/>
    <p:sldId id="300" r:id="rId9"/>
    <p:sldId id="451" r:id="rId10"/>
    <p:sldId id="452" r:id="rId11"/>
    <p:sldId id="453" r:id="rId12"/>
    <p:sldId id="454" r:id="rId13"/>
    <p:sldId id="455" r:id="rId14"/>
    <p:sldId id="456" r:id="rId15"/>
    <p:sldId id="457" r:id="rId16"/>
    <p:sldId id="458" r:id="rId17"/>
    <p:sldId id="459" r:id="rId18"/>
    <p:sldId id="334" r:id="rId19"/>
    <p:sldId id="335" r:id="rId20"/>
    <p:sldId id="340" r:id="rId21"/>
    <p:sldId id="443" r:id="rId22"/>
    <p:sldId id="475" r:id="rId23"/>
    <p:sldId id="336" r:id="rId24"/>
    <p:sldId id="355" r:id="rId25"/>
    <p:sldId id="337" r:id="rId26"/>
    <p:sldId id="356" r:id="rId27"/>
    <p:sldId id="460" r:id="rId28"/>
    <p:sldId id="338" r:id="rId29"/>
    <p:sldId id="341" r:id="rId30"/>
    <p:sldId id="349" r:id="rId31"/>
    <p:sldId id="348" r:id="rId32"/>
    <p:sldId id="461" r:id="rId33"/>
    <p:sldId id="347" r:id="rId34"/>
    <p:sldId id="462" r:id="rId35"/>
    <p:sldId id="351" r:id="rId36"/>
    <p:sldId id="353" r:id="rId37"/>
    <p:sldId id="463" r:id="rId38"/>
    <p:sldId id="299" r:id="rId39"/>
    <p:sldId id="293" r:id="rId40"/>
    <p:sldId id="302" r:id="rId41"/>
    <p:sldId id="301" r:id="rId42"/>
    <p:sldId id="303" r:id="rId43"/>
    <p:sldId id="304" r:id="rId44"/>
    <p:sldId id="306" r:id="rId45"/>
    <p:sldId id="308" r:id="rId46"/>
    <p:sldId id="310" r:id="rId47"/>
    <p:sldId id="402" r:id="rId48"/>
    <p:sldId id="311" r:id="rId49"/>
    <p:sldId id="313" r:id="rId50"/>
    <p:sldId id="377" r:id="rId51"/>
    <p:sldId id="312" r:id="rId52"/>
    <p:sldId id="315" r:id="rId53"/>
    <p:sldId id="316" r:id="rId54"/>
    <p:sldId id="464" r:id="rId55"/>
    <p:sldId id="318" r:id="rId56"/>
    <p:sldId id="319" r:id="rId57"/>
    <p:sldId id="322" r:id="rId58"/>
    <p:sldId id="323" r:id="rId59"/>
    <p:sldId id="465" r:id="rId60"/>
    <p:sldId id="466" r:id="rId61"/>
    <p:sldId id="307" r:id="rId62"/>
    <p:sldId id="467" r:id="rId63"/>
    <p:sldId id="309" r:id="rId64"/>
    <p:sldId id="468" r:id="rId65"/>
    <p:sldId id="317" r:id="rId66"/>
    <p:sldId id="395" r:id="rId67"/>
    <p:sldId id="324" r:id="rId68"/>
    <p:sldId id="320" r:id="rId69"/>
    <p:sldId id="326" r:id="rId70"/>
    <p:sldId id="327" r:id="rId71"/>
    <p:sldId id="469" r:id="rId72"/>
    <p:sldId id="328" r:id="rId73"/>
    <p:sldId id="329" r:id="rId74"/>
    <p:sldId id="332" r:id="rId75"/>
    <p:sldId id="362" r:id="rId76"/>
    <p:sldId id="470" r:id="rId77"/>
    <p:sldId id="333" r:id="rId78"/>
    <p:sldId id="359" r:id="rId79"/>
    <p:sldId id="360" r:id="rId80"/>
    <p:sldId id="361" r:id="rId81"/>
    <p:sldId id="371" r:id="rId82"/>
    <p:sldId id="446" r:id="rId83"/>
    <p:sldId id="363" r:id="rId84"/>
    <p:sldId id="471" r:id="rId85"/>
    <p:sldId id="373" r:id="rId86"/>
    <p:sldId id="372" r:id="rId87"/>
    <p:sldId id="374" r:id="rId88"/>
    <p:sldId id="370" r:id="rId89"/>
    <p:sldId id="294" r:id="rId90"/>
    <p:sldId id="392" r:id="rId91"/>
    <p:sldId id="393" r:id="rId92"/>
    <p:sldId id="394" r:id="rId93"/>
    <p:sldId id="387" r:id="rId94"/>
    <p:sldId id="388" r:id="rId95"/>
    <p:sldId id="390" r:id="rId96"/>
    <p:sldId id="391" r:id="rId97"/>
    <p:sldId id="389" r:id="rId98"/>
    <p:sldId id="295" r:id="rId99"/>
    <p:sldId id="345" r:id="rId100"/>
    <p:sldId id="472" r:id="rId101"/>
    <p:sldId id="396" r:id="rId102"/>
    <p:sldId id="445" r:id="rId103"/>
    <p:sldId id="397" r:id="rId104"/>
    <p:sldId id="473" r:id="rId105"/>
    <p:sldId id="398" r:id="rId106"/>
    <p:sldId id="400" r:id="rId107"/>
    <p:sldId id="399" r:id="rId108"/>
    <p:sldId id="401" r:id="rId109"/>
    <p:sldId id="448" r:id="rId110"/>
    <p:sldId id="474" r:id="rId111"/>
    <p:sldId id="476" r:id="rId112"/>
    <p:sldId id="477" r:id="rId113"/>
    <p:sldId id="479" r:id="rId114"/>
    <p:sldId id="447" r:id="rId115"/>
    <p:sldId id="478" r:id="rId116"/>
    <p:sldId id="480" r:id="rId1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0C0"/>
    <a:srgbClr val="0066FF"/>
    <a:srgbClr val="ABDBFF"/>
    <a:srgbClr val="6FC8D7"/>
    <a:srgbClr val="33A8FF"/>
    <a:srgbClr val="5C92EA"/>
    <a:srgbClr val="CFFDEF"/>
    <a:srgbClr val="FFCCCC"/>
    <a:srgbClr val="ABBE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8" autoAdjust="0"/>
    <p:restoredTop sz="94660" autoAdjust="0"/>
  </p:normalViewPr>
  <p:slideViewPr>
    <p:cSldViewPr snapToGrid="0">
      <p:cViewPr varScale="1">
        <p:scale>
          <a:sx n="89" d="100"/>
          <a:sy n="89" d="100"/>
        </p:scale>
        <p:origin x="768" y="77"/>
      </p:cViewPr>
      <p:guideLst>
        <p:guide orient="horz" pos="2160"/>
        <p:guide pos="3840"/>
      </p:guideLst>
    </p:cSldViewPr>
  </p:slideViewPr>
  <p:outlineViewPr>
    <p:cViewPr>
      <p:scale>
        <a:sx n="33" d="100"/>
        <a:sy n="33" d="100"/>
      </p:scale>
      <p:origin x="0" y="6258"/>
    </p:cViewPr>
  </p:outlineViewPr>
  <p:notesTextViewPr>
    <p:cViewPr>
      <p:scale>
        <a:sx n="1" d="1"/>
        <a:sy n="1" d="1"/>
      </p:scale>
      <p:origin x="0" y="0"/>
    </p:cViewPr>
  </p:notesTextViewPr>
  <p:sorterViewPr>
    <p:cViewPr>
      <p:scale>
        <a:sx n="100" d="100"/>
        <a:sy n="100" d="100"/>
      </p:scale>
      <p:origin x="0" y="-14964"/>
    </p:cViewPr>
  </p:sorterViewPr>
  <p:notesViewPr>
    <p:cSldViewPr snapToGrid="0">
      <p:cViewPr varScale="1">
        <p:scale>
          <a:sx n="54" d="100"/>
          <a:sy n="54" d="100"/>
        </p:scale>
        <p:origin x="2796" y="4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notesMaster" Target="notesMasters/notesMaster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tableStyles" Target="tableStyle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handoutMaster" Target="handoutMasters/handoutMaster1.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presProps" Target="presProp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3F5380-7A65-4B68-86D1-6C45850F1035}" type="doc">
      <dgm:prSet loTypeId="urn:microsoft.com/office/officeart/2005/8/layout/process1" loCatId="process" qsTypeId="urn:microsoft.com/office/officeart/2005/8/quickstyle/simple1" qsCatId="simple" csTypeId="urn:microsoft.com/office/officeart/2005/8/colors/accent1_2" csCatId="accent1" phldr="1"/>
      <dgm:spPr/>
    </dgm:pt>
    <dgm:pt modelId="{E30E7AF1-AA7B-46C0-B2B5-D02E207A93C9}">
      <dgm:prSet phldrT="[文字]" custT="1"/>
      <dgm:spPr>
        <a:solidFill>
          <a:srgbClr val="6FC8D7"/>
        </a:solidFill>
      </dgm:spPr>
      <dgm:t>
        <a:bodyPr/>
        <a:lstStyle/>
        <a:p>
          <a:r>
            <a:rPr lang="zh-TW" altLang="en-US" sz="2000" dirty="0">
              <a:latin typeface="標楷體" panose="03000509000000000000" pitchFamily="65" charset="-120"/>
              <a:ea typeface="標楷體" panose="03000509000000000000" pitchFamily="65" charset="-120"/>
            </a:rPr>
            <a:t>參加甄試錄取或公費分發至學校擔任教師</a:t>
          </a:r>
          <a:endParaRPr lang="en-US" altLang="zh-TW" sz="2000" dirty="0">
            <a:latin typeface="標楷體" panose="03000509000000000000" pitchFamily="65" charset="-120"/>
            <a:ea typeface="標楷體" panose="03000509000000000000" pitchFamily="65" charset="-120"/>
          </a:endParaRPr>
        </a:p>
      </dgm:t>
    </dgm:pt>
    <dgm:pt modelId="{A36EE65D-F772-45F9-A5F2-D0D994CC6288}" type="parTrans" cxnId="{D0925226-A280-4AFF-9BFC-3A15D02B81D6}">
      <dgm:prSet/>
      <dgm:spPr/>
      <dgm:t>
        <a:bodyPr/>
        <a:lstStyle/>
        <a:p>
          <a:endParaRPr lang="zh-TW" altLang="en-US"/>
        </a:p>
      </dgm:t>
    </dgm:pt>
    <dgm:pt modelId="{F8D269E2-386A-4980-9D3A-898EF72F4418}" type="sibTrans" cxnId="{D0925226-A280-4AFF-9BFC-3A15D02B81D6}">
      <dgm:prSet/>
      <dgm:spPr>
        <a:solidFill>
          <a:srgbClr val="ABDBFF"/>
        </a:solidFill>
      </dgm:spPr>
      <dgm:t>
        <a:bodyPr/>
        <a:lstStyle/>
        <a:p>
          <a:endParaRPr lang="zh-TW" altLang="en-US"/>
        </a:p>
      </dgm:t>
    </dgm:pt>
    <dgm:pt modelId="{DB7BA069-E097-439E-B49D-39A667FF262E}">
      <dgm:prSet phldrT="[文字]"/>
      <dgm:spPr>
        <a:solidFill>
          <a:srgbClr val="6FC8D7"/>
        </a:solidFill>
      </dgm:spPr>
      <dgm:t>
        <a:bodyPr/>
        <a:lstStyle/>
        <a:p>
          <a:r>
            <a:rPr lang="zh-TW" altLang="en-US" dirty="0">
              <a:latin typeface="標楷體" panose="03000509000000000000" pitchFamily="65" charset="-120"/>
              <a:ea typeface="標楷體" panose="03000509000000000000" pitchFamily="65" charset="-120"/>
            </a:rPr>
            <a:t>服務學校報請教育部中部辦公室或臺北市、高雄市教育局</a:t>
          </a:r>
        </a:p>
      </dgm:t>
    </dgm:pt>
    <dgm:pt modelId="{4DC1A543-0E9A-4944-A5BA-80DE8C72743C}" type="parTrans" cxnId="{7D43F409-38CE-4A82-827D-33C46D396B11}">
      <dgm:prSet/>
      <dgm:spPr/>
      <dgm:t>
        <a:bodyPr/>
        <a:lstStyle/>
        <a:p>
          <a:endParaRPr lang="zh-TW" altLang="en-US"/>
        </a:p>
      </dgm:t>
    </dgm:pt>
    <dgm:pt modelId="{01BC1AD5-2CAE-46B0-BBAE-BD5D28AC7C69}" type="sibTrans" cxnId="{7D43F409-38CE-4A82-827D-33C46D396B11}">
      <dgm:prSet/>
      <dgm:spPr>
        <a:solidFill>
          <a:srgbClr val="ABDBFF"/>
        </a:solidFill>
      </dgm:spPr>
      <dgm:t>
        <a:bodyPr/>
        <a:lstStyle/>
        <a:p>
          <a:endParaRPr lang="zh-TW" altLang="en-US"/>
        </a:p>
      </dgm:t>
    </dgm:pt>
    <dgm:pt modelId="{17532384-8D3F-4C87-96F6-8538EA433C57}">
      <dgm:prSet phldrT="[文字]" custT="1"/>
      <dgm:spPr>
        <a:solidFill>
          <a:srgbClr val="6FC8D7"/>
        </a:solidFill>
      </dgm:spPr>
      <dgm:t>
        <a:bodyPr/>
        <a:lstStyle/>
        <a:p>
          <a:r>
            <a:rPr lang="zh-TW" altLang="en-US" sz="2400" dirty="0">
              <a:latin typeface="標楷體" panose="03000509000000000000" pitchFamily="65" charset="-120"/>
              <a:ea typeface="標楷體" panose="03000509000000000000" pitchFamily="65" charset="-120"/>
            </a:rPr>
            <a:t>核發教師登記證</a:t>
          </a:r>
        </a:p>
      </dgm:t>
    </dgm:pt>
    <dgm:pt modelId="{A546924F-B6D2-45BB-A790-2D9AF827E04C}" type="parTrans" cxnId="{DF3BB5AF-849D-44C3-8CBB-A53054918FA1}">
      <dgm:prSet/>
      <dgm:spPr/>
      <dgm:t>
        <a:bodyPr/>
        <a:lstStyle/>
        <a:p>
          <a:endParaRPr lang="zh-TW" altLang="en-US"/>
        </a:p>
      </dgm:t>
    </dgm:pt>
    <dgm:pt modelId="{C2596F0F-BD64-46F3-B44B-2FB06E2C5F9A}" type="sibTrans" cxnId="{DF3BB5AF-849D-44C3-8CBB-A53054918FA1}">
      <dgm:prSet/>
      <dgm:spPr/>
      <dgm:t>
        <a:bodyPr/>
        <a:lstStyle/>
        <a:p>
          <a:endParaRPr lang="zh-TW" altLang="en-US"/>
        </a:p>
      </dgm:t>
    </dgm:pt>
    <dgm:pt modelId="{783A5F45-5767-4D5E-BE58-2087DDF71C9C}" type="pres">
      <dgm:prSet presAssocID="{253F5380-7A65-4B68-86D1-6C45850F1035}" presName="Name0" presStyleCnt="0">
        <dgm:presLayoutVars>
          <dgm:dir/>
          <dgm:resizeHandles val="exact"/>
        </dgm:presLayoutVars>
      </dgm:prSet>
      <dgm:spPr/>
    </dgm:pt>
    <dgm:pt modelId="{CE634C0D-AFE3-4292-AB13-ACEF4CAD9FFC}" type="pres">
      <dgm:prSet presAssocID="{E30E7AF1-AA7B-46C0-B2B5-D02E207A93C9}" presName="node" presStyleLbl="node1" presStyleIdx="0" presStyleCnt="3" custScaleY="135798" custLinFactNeighborY="-4849">
        <dgm:presLayoutVars>
          <dgm:bulletEnabled val="1"/>
        </dgm:presLayoutVars>
      </dgm:prSet>
      <dgm:spPr/>
      <dgm:t>
        <a:bodyPr/>
        <a:lstStyle/>
        <a:p>
          <a:endParaRPr lang="zh-TW" altLang="en-US"/>
        </a:p>
      </dgm:t>
    </dgm:pt>
    <dgm:pt modelId="{3C9C85FE-DBA0-40CB-A9F2-FDDF5D85B3BB}" type="pres">
      <dgm:prSet presAssocID="{F8D269E2-386A-4980-9D3A-898EF72F4418}" presName="sibTrans" presStyleLbl="sibTrans2D1" presStyleIdx="0" presStyleCnt="2"/>
      <dgm:spPr/>
      <dgm:t>
        <a:bodyPr/>
        <a:lstStyle/>
        <a:p>
          <a:endParaRPr lang="zh-TW" altLang="en-US"/>
        </a:p>
      </dgm:t>
    </dgm:pt>
    <dgm:pt modelId="{C959F66E-BD1C-49F9-B5FB-B9680FFB8F9B}" type="pres">
      <dgm:prSet presAssocID="{F8D269E2-386A-4980-9D3A-898EF72F4418}" presName="connectorText" presStyleLbl="sibTrans2D1" presStyleIdx="0" presStyleCnt="2"/>
      <dgm:spPr/>
      <dgm:t>
        <a:bodyPr/>
        <a:lstStyle/>
        <a:p>
          <a:endParaRPr lang="zh-TW" altLang="en-US"/>
        </a:p>
      </dgm:t>
    </dgm:pt>
    <dgm:pt modelId="{02F19ECF-0D04-4B0F-B6B7-87DEC3B9C813}" type="pres">
      <dgm:prSet presAssocID="{DB7BA069-E097-439E-B49D-39A667FF262E}" presName="node" presStyleLbl="node1" presStyleIdx="1" presStyleCnt="3" custScaleX="110840" custScaleY="143446">
        <dgm:presLayoutVars>
          <dgm:bulletEnabled val="1"/>
        </dgm:presLayoutVars>
      </dgm:prSet>
      <dgm:spPr/>
      <dgm:t>
        <a:bodyPr/>
        <a:lstStyle/>
        <a:p>
          <a:endParaRPr lang="zh-TW" altLang="en-US"/>
        </a:p>
      </dgm:t>
    </dgm:pt>
    <dgm:pt modelId="{5D89AED3-977A-45FA-A765-CC2EF715742D}" type="pres">
      <dgm:prSet presAssocID="{01BC1AD5-2CAE-46B0-BBAE-BD5D28AC7C69}" presName="sibTrans" presStyleLbl="sibTrans2D1" presStyleIdx="1" presStyleCnt="2"/>
      <dgm:spPr/>
      <dgm:t>
        <a:bodyPr/>
        <a:lstStyle/>
        <a:p>
          <a:endParaRPr lang="zh-TW" altLang="en-US"/>
        </a:p>
      </dgm:t>
    </dgm:pt>
    <dgm:pt modelId="{69B34476-2B43-4E1D-8811-985BD553D2EC}" type="pres">
      <dgm:prSet presAssocID="{01BC1AD5-2CAE-46B0-BBAE-BD5D28AC7C69}" presName="connectorText" presStyleLbl="sibTrans2D1" presStyleIdx="1" presStyleCnt="2"/>
      <dgm:spPr/>
      <dgm:t>
        <a:bodyPr/>
        <a:lstStyle/>
        <a:p>
          <a:endParaRPr lang="zh-TW" altLang="en-US"/>
        </a:p>
      </dgm:t>
    </dgm:pt>
    <dgm:pt modelId="{2CF0EFB4-C3D6-499B-B936-355E64F89C02}" type="pres">
      <dgm:prSet presAssocID="{17532384-8D3F-4C87-96F6-8538EA433C57}" presName="node" presStyleLbl="node1" presStyleIdx="2" presStyleCnt="3">
        <dgm:presLayoutVars>
          <dgm:bulletEnabled val="1"/>
        </dgm:presLayoutVars>
      </dgm:prSet>
      <dgm:spPr/>
      <dgm:t>
        <a:bodyPr/>
        <a:lstStyle/>
        <a:p>
          <a:endParaRPr lang="zh-TW" altLang="en-US"/>
        </a:p>
      </dgm:t>
    </dgm:pt>
  </dgm:ptLst>
  <dgm:cxnLst>
    <dgm:cxn modelId="{5DC3C9FA-41AB-47AA-A692-D71ED9EEC82B}" type="presOf" srcId="{DB7BA069-E097-439E-B49D-39A667FF262E}" destId="{02F19ECF-0D04-4B0F-B6B7-87DEC3B9C813}" srcOrd="0" destOrd="0" presId="urn:microsoft.com/office/officeart/2005/8/layout/process1"/>
    <dgm:cxn modelId="{7D43F409-38CE-4A82-827D-33C46D396B11}" srcId="{253F5380-7A65-4B68-86D1-6C45850F1035}" destId="{DB7BA069-E097-439E-B49D-39A667FF262E}" srcOrd="1" destOrd="0" parTransId="{4DC1A543-0E9A-4944-A5BA-80DE8C72743C}" sibTransId="{01BC1AD5-2CAE-46B0-BBAE-BD5D28AC7C69}"/>
    <dgm:cxn modelId="{0E300060-25A1-4C67-9D2E-7141047687FA}" type="presOf" srcId="{253F5380-7A65-4B68-86D1-6C45850F1035}" destId="{783A5F45-5767-4D5E-BE58-2087DDF71C9C}" srcOrd="0" destOrd="0" presId="urn:microsoft.com/office/officeart/2005/8/layout/process1"/>
    <dgm:cxn modelId="{DF3BB5AF-849D-44C3-8CBB-A53054918FA1}" srcId="{253F5380-7A65-4B68-86D1-6C45850F1035}" destId="{17532384-8D3F-4C87-96F6-8538EA433C57}" srcOrd="2" destOrd="0" parTransId="{A546924F-B6D2-45BB-A790-2D9AF827E04C}" sibTransId="{C2596F0F-BD64-46F3-B44B-2FB06E2C5F9A}"/>
    <dgm:cxn modelId="{D0925226-A280-4AFF-9BFC-3A15D02B81D6}" srcId="{253F5380-7A65-4B68-86D1-6C45850F1035}" destId="{E30E7AF1-AA7B-46C0-B2B5-D02E207A93C9}" srcOrd="0" destOrd="0" parTransId="{A36EE65D-F772-45F9-A5F2-D0D994CC6288}" sibTransId="{F8D269E2-386A-4980-9D3A-898EF72F4418}"/>
    <dgm:cxn modelId="{88EE3B89-0177-4E99-8E7B-243DAFC5CDAC}" type="presOf" srcId="{17532384-8D3F-4C87-96F6-8538EA433C57}" destId="{2CF0EFB4-C3D6-499B-B936-355E64F89C02}" srcOrd="0" destOrd="0" presId="urn:microsoft.com/office/officeart/2005/8/layout/process1"/>
    <dgm:cxn modelId="{6A6799E9-43C7-411C-8E2B-054744FFD803}" type="presOf" srcId="{E30E7AF1-AA7B-46C0-B2B5-D02E207A93C9}" destId="{CE634C0D-AFE3-4292-AB13-ACEF4CAD9FFC}" srcOrd="0" destOrd="0" presId="urn:microsoft.com/office/officeart/2005/8/layout/process1"/>
    <dgm:cxn modelId="{F9A9FF5A-6B46-40E2-902B-CD1C160C53B0}" type="presOf" srcId="{01BC1AD5-2CAE-46B0-BBAE-BD5D28AC7C69}" destId="{69B34476-2B43-4E1D-8811-985BD553D2EC}" srcOrd="1" destOrd="0" presId="urn:microsoft.com/office/officeart/2005/8/layout/process1"/>
    <dgm:cxn modelId="{98625950-B4D0-4AC2-90FF-33484DE41DD9}" type="presOf" srcId="{F8D269E2-386A-4980-9D3A-898EF72F4418}" destId="{C959F66E-BD1C-49F9-B5FB-B9680FFB8F9B}" srcOrd="1" destOrd="0" presId="urn:microsoft.com/office/officeart/2005/8/layout/process1"/>
    <dgm:cxn modelId="{7402AE3E-BEE9-4D5A-AEF3-93C179593A99}" type="presOf" srcId="{01BC1AD5-2CAE-46B0-BBAE-BD5D28AC7C69}" destId="{5D89AED3-977A-45FA-A765-CC2EF715742D}" srcOrd="0" destOrd="0" presId="urn:microsoft.com/office/officeart/2005/8/layout/process1"/>
    <dgm:cxn modelId="{B712A894-2CE6-4DD6-8BAD-CF64DF14DD97}" type="presOf" srcId="{F8D269E2-386A-4980-9D3A-898EF72F4418}" destId="{3C9C85FE-DBA0-40CB-A9F2-FDDF5D85B3BB}" srcOrd="0" destOrd="0" presId="urn:microsoft.com/office/officeart/2005/8/layout/process1"/>
    <dgm:cxn modelId="{8F4A6F43-BE4F-4777-A223-F621F220BBAC}" type="presParOf" srcId="{783A5F45-5767-4D5E-BE58-2087DDF71C9C}" destId="{CE634C0D-AFE3-4292-AB13-ACEF4CAD9FFC}" srcOrd="0" destOrd="0" presId="urn:microsoft.com/office/officeart/2005/8/layout/process1"/>
    <dgm:cxn modelId="{23DB0458-C49C-4266-B287-6A328822F6F6}" type="presParOf" srcId="{783A5F45-5767-4D5E-BE58-2087DDF71C9C}" destId="{3C9C85FE-DBA0-40CB-A9F2-FDDF5D85B3BB}" srcOrd="1" destOrd="0" presId="urn:microsoft.com/office/officeart/2005/8/layout/process1"/>
    <dgm:cxn modelId="{0EFAE472-C097-430B-926B-E978E5386621}" type="presParOf" srcId="{3C9C85FE-DBA0-40CB-A9F2-FDDF5D85B3BB}" destId="{C959F66E-BD1C-49F9-B5FB-B9680FFB8F9B}" srcOrd="0" destOrd="0" presId="urn:microsoft.com/office/officeart/2005/8/layout/process1"/>
    <dgm:cxn modelId="{D16B5BB4-675C-404A-9670-1A6607BDCDB6}" type="presParOf" srcId="{783A5F45-5767-4D5E-BE58-2087DDF71C9C}" destId="{02F19ECF-0D04-4B0F-B6B7-87DEC3B9C813}" srcOrd="2" destOrd="0" presId="urn:microsoft.com/office/officeart/2005/8/layout/process1"/>
    <dgm:cxn modelId="{3F00179C-FB92-434E-AA82-F60DB7906C95}" type="presParOf" srcId="{783A5F45-5767-4D5E-BE58-2087DDF71C9C}" destId="{5D89AED3-977A-45FA-A765-CC2EF715742D}" srcOrd="3" destOrd="0" presId="urn:microsoft.com/office/officeart/2005/8/layout/process1"/>
    <dgm:cxn modelId="{790F9E8B-2081-4F7A-9AD1-30E48AF0F6CD}" type="presParOf" srcId="{5D89AED3-977A-45FA-A765-CC2EF715742D}" destId="{69B34476-2B43-4E1D-8811-985BD553D2EC}" srcOrd="0" destOrd="0" presId="urn:microsoft.com/office/officeart/2005/8/layout/process1"/>
    <dgm:cxn modelId="{A2A269DD-05F1-4ECE-A222-EF569C788DDA}" type="presParOf" srcId="{783A5F45-5767-4D5E-BE58-2087DDF71C9C}" destId="{2CF0EFB4-C3D6-499B-B936-355E64F89C0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E37388-E611-4411-9331-A6A0D9BCCEA9}"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zh-TW" altLang="en-US"/>
        </a:p>
      </dgm:t>
    </dgm:pt>
    <dgm:pt modelId="{A4DBBAFA-BFDC-430D-B841-BBC58E34E989}">
      <dgm:prSet phldrT="[文字]"/>
      <dgm:spPr>
        <a:solidFill>
          <a:srgbClr val="6FC8D7"/>
        </a:solidFill>
      </dgm:spPr>
      <dgm:t>
        <a:bodyPr/>
        <a:lstStyle/>
        <a:p>
          <a:r>
            <a:rPr lang="zh-TW" altLang="en-US" dirty="0"/>
            <a:t>初檢</a:t>
          </a:r>
        </a:p>
      </dgm:t>
    </dgm:pt>
    <dgm:pt modelId="{83DAD826-9FE7-4A87-9D49-87D05D1832B2}" type="parTrans" cxnId="{8B523A4E-8EE7-400A-B374-7C853FEDAF3B}">
      <dgm:prSet/>
      <dgm:spPr/>
      <dgm:t>
        <a:bodyPr/>
        <a:lstStyle/>
        <a:p>
          <a:endParaRPr lang="zh-TW" altLang="en-US"/>
        </a:p>
      </dgm:t>
    </dgm:pt>
    <dgm:pt modelId="{75360C67-E008-4E7D-AE9C-1F42B669D2D1}" type="sibTrans" cxnId="{8B523A4E-8EE7-400A-B374-7C853FEDAF3B}">
      <dgm:prSet/>
      <dgm:spPr/>
      <dgm:t>
        <a:bodyPr/>
        <a:lstStyle/>
        <a:p>
          <a:endParaRPr lang="zh-TW" altLang="en-US"/>
        </a:p>
      </dgm:t>
    </dgm:pt>
    <dgm:pt modelId="{4871299D-2978-40C3-B00E-48535BADA6B8}">
      <dgm:prSet phldrT="[文字]"/>
      <dgm:spPr>
        <a:solidFill>
          <a:srgbClr val="ABDBFF">
            <a:alpha val="90000"/>
          </a:srgbClr>
        </a:solidFill>
      </dgm:spPr>
      <dgm:t>
        <a:bodyPr/>
        <a:lstStyle/>
        <a:p>
          <a:r>
            <a:rPr lang="zh-TW" altLang="en-US" dirty="0"/>
            <a:t>  修畢師資職前教育課程</a:t>
          </a:r>
        </a:p>
      </dgm:t>
    </dgm:pt>
    <dgm:pt modelId="{1D5E9FF9-634B-4BAA-A6C6-4A9D17C4CD96}" type="parTrans" cxnId="{84F4492F-C2A1-4D30-8C95-BE056EC7B962}">
      <dgm:prSet/>
      <dgm:spPr/>
      <dgm:t>
        <a:bodyPr/>
        <a:lstStyle/>
        <a:p>
          <a:endParaRPr lang="zh-TW" altLang="en-US"/>
        </a:p>
      </dgm:t>
    </dgm:pt>
    <dgm:pt modelId="{62B4EA3D-7A86-407F-8DA7-333DC648A334}" type="sibTrans" cxnId="{84F4492F-C2A1-4D30-8C95-BE056EC7B962}">
      <dgm:prSet/>
      <dgm:spPr/>
      <dgm:t>
        <a:bodyPr/>
        <a:lstStyle/>
        <a:p>
          <a:endParaRPr lang="zh-TW" altLang="en-US"/>
        </a:p>
      </dgm:t>
    </dgm:pt>
    <dgm:pt modelId="{5554A424-053F-40E2-8FFF-4166346B82B7}">
      <dgm:prSet phldrT="[文字]"/>
      <dgm:spPr>
        <a:solidFill>
          <a:srgbClr val="6FC8D7"/>
        </a:solidFill>
      </dgm:spPr>
      <dgm:t>
        <a:bodyPr/>
        <a:lstStyle/>
        <a:p>
          <a:r>
            <a:rPr lang="zh-TW" altLang="en-US" dirty="0"/>
            <a:t>複檢</a:t>
          </a:r>
        </a:p>
      </dgm:t>
    </dgm:pt>
    <dgm:pt modelId="{B5E1D5D5-5580-439A-8C87-B958E1B3352A}" type="parTrans" cxnId="{71973B4E-8BA1-4DB2-BDBA-29302353B80C}">
      <dgm:prSet/>
      <dgm:spPr/>
      <dgm:t>
        <a:bodyPr/>
        <a:lstStyle/>
        <a:p>
          <a:endParaRPr lang="zh-TW" altLang="en-US"/>
        </a:p>
      </dgm:t>
    </dgm:pt>
    <dgm:pt modelId="{A450D7D0-C68E-4076-88F7-9784477EDC8B}" type="sibTrans" cxnId="{71973B4E-8BA1-4DB2-BDBA-29302353B80C}">
      <dgm:prSet/>
      <dgm:spPr/>
      <dgm:t>
        <a:bodyPr/>
        <a:lstStyle/>
        <a:p>
          <a:endParaRPr lang="zh-TW" altLang="en-US"/>
        </a:p>
      </dgm:t>
    </dgm:pt>
    <dgm:pt modelId="{741DCD1E-747B-4CDF-AA79-6CF4FA8D43F6}">
      <dgm:prSet phldrT="[文字]"/>
      <dgm:spPr>
        <a:solidFill>
          <a:srgbClr val="ABDBFF">
            <a:alpha val="90000"/>
          </a:srgbClr>
        </a:solidFill>
      </dgm:spPr>
      <dgm:t>
        <a:bodyPr/>
        <a:lstStyle/>
        <a:p>
          <a:r>
            <a:rPr lang="zh-TW" altLang="en-US" dirty="0"/>
            <a:t>實習</a:t>
          </a:r>
          <a:r>
            <a:rPr lang="en-US" altLang="zh-TW" dirty="0"/>
            <a:t>1</a:t>
          </a:r>
          <a:r>
            <a:rPr lang="zh-TW" altLang="en-US" dirty="0"/>
            <a:t>年</a:t>
          </a:r>
        </a:p>
      </dgm:t>
    </dgm:pt>
    <dgm:pt modelId="{2E42A117-FB14-4150-B40F-179D2F128162}" type="parTrans" cxnId="{586D1117-FD3E-45FF-A856-5924E8A43609}">
      <dgm:prSet/>
      <dgm:spPr/>
      <dgm:t>
        <a:bodyPr/>
        <a:lstStyle/>
        <a:p>
          <a:endParaRPr lang="zh-TW" altLang="en-US"/>
        </a:p>
      </dgm:t>
    </dgm:pt>
    <dgm:pt modelId="{A39B52A2-7FE1-4109-AE3C-859BB9785878}" type="sibTrans" cxnId="{586D1117-FD3E-45FF-A856-5924E8A43609}">
      <dgm:prSet/>
      <dgm:spPr/>
      <dgm:t>
        <a:bodyPr/>
        <a:lstStyle/>
        <a:p>
          <a:endParaRPr lang="zh-TW" altLang="en-US"/>
        </a:p>
      </dgm:t>
    </dgm:pt>
    <dgm:pt modelId="{B45DA05F-149F-4E29-99D8-E47E21EA7C38}">
      <dgm:prSet phldrT="[文字]"/>
      <dgm:spPr>
        <a:solidFill>
          <a:srgbClr val="ABDBFF">
            <a:alpha val="90000"/>
          </a:srgbClr>
        </a:solidFill>
      </dgm:spPr>
      <dgm:t>
        <a:bodyPr/>
        <a:lstStyle/>
        <a:p>
          <a:r>
            <a:rPr lang="zh-TW" altLang="en-US" dirty="0"/>
            <a:t>代理教師年資</a:t>
          </a:r>
          <a:r>
            <a:rPr lang="en-US" altLang="zh-TW" dirty="0"/>
            <a:t>2</a:t>
          </a:r>
          <a:r>
            <a:rPr lang="zh-TW" altLang="en-US" dirty="0"/>
            <a:t>年折抵實習</a:t>
          </a:r>
          <a:r>
            <a:rPr lang="en-US" altLang="zh-TW" dirty="0"/>
            <a:t>1</a:t>
          </a:r>
          <a:r>
            <a:rPr lang="zh-TW" altLang="en-US" dirty="0"/>
            <a:t>年</a:t>
          </a:r>
          <a:r>
            <a:rPr lang="en-US" altLang="zh-TW" dirty="0"/>
            <a:t>(84.11.16)</a:t>
          </a:r>
          <a:endParaRPr lang="zh-TW" altLang="en-US" dirty="0"/>
        </a:p>
      </dgm:t>
    </dgm:pt>
    <dgm:pt modelId="{622B8B06-F607-4201-AA36-532390ADA833}" type="parTrans" cxnId="{0D73462D-4DB0-4CF5-ABD1-164E32584B91}">
      <dgm:prSet/>
      <dgm:spPr/>
      <dgm:t>
        <a:bodyPr/>
        <a:lstStyle/>
        <a:p>
          <a:endParaRPr lang="zh-TW" altLang="en-US"/>
        </a:p>
      </dgm:t>
    </dgm:pt>
    <dgm:pt modelId="{CB664586-EACB-4C45-9509-9524EA16B114}" type="sibTrans" cxnId="{0D73462D-4DB0-4CF5-ABD1-164E32584B91}">
      <dgm:prSet/>
      <dgm:spPr/>
      <dgm:t>
        <a:bodyPr/>
        <a:lstStyle/>
        <a:p>
          <a:endParaRPr lang="zh-TW" altLang="en-US"/>
        </a:p>
      </dgm:t>
    </dgm:pt>
    <dgm:pt modelId="{669FBD53-C208-4E9C-9D62-CC286871D4CD}">
      <dgm:prSet phldrT="[文字]"/>
      <dgm:spPr>
        <a:solidFill>
          <a:srgbClr val="33A8FF"/>
        </a:solidFill>
      </dgm:spPr>
      <dgm:t>
        <a:bodyPr/>
        <a:lstStyle/>
        <a:p>
          <a:r>
            <a:rPr lang="zh-TW" altLang="en-US" dirty="0"/>
            <a:t>教育部核發教師證</a:t>
          </a:r>
        </a:p>
      </dgm:t>
    </dgm:pt>
    <dgm:pt modelId="{5223DCE8-3D98-4A87-ABEC-1D7B237B4568}" type="parTrans" cxnId="{8A2A3A79-3F32-40E4-895A-F5610E59FF63}">
      <dgm:prSet/>
      <dgm:spPr/>
      <dgm:t>
        <a:bodyPr/>
        <a:lstStyle/>
        <a:p>
          <a:endParaRPr lang="zh-TW" altLang="en-US"/>
        </a:p>
      </dgm:t>
    </dgm:pt>
    <dgm:pt modelId="{0144FB4C-9CD8-4C64-94B9-5A2627C00265}" type="sibTrans" cxnId="{8A2A3A79-3F32-40E4-895A-F5610E59FF63}">
      <dgm:prSet/>
      <dgm:spPr/>
      <dgm:t>
        <a:bodyPr/>
        <a:lstStyle/>
        <a:p>
          <a:endParaRPr lang="zh-TW" altLang="en-US"/>
        </a:p>
      </dgm:t>
    </dgm:pt>
    <dgm:pt modelId="{E08F1793-ACDD-4EE3-A5FF-81F00032FEE2}">
      <dgm:prSet phldrT="[文字]"/>
      <dgm:spPr>
        <a:solidFill>
          <a:srgbClr val="ABDBFF">
            <a:alpha val="90000"/>
          </a:srgbClr>
        </a:solidFill>
      </dgm:spPr>
      <dgm:t>
        <a:bodyPr/>
        <a:lstStyle/>
        <a:p>
          <a:r>
            <a:rPr lang="zh-TW" altLang="en-US" dirty="0"/>
            <a:t>代理教師年資</a:t>
          </a:r>
          <a:r>
            <a:rPr lang="en-US" altLang="zh-TW" dirty="0"/>
            <a:t>1</a:t>
          </a:r>
          <a:r>
            <a:rPr lang="zh-TW" altLang="en-US" dirty="0"/>
            <a:t>年折抵實習</a:t>
          </a:r>
          <a:r>
            <a:rPr lang="en-US" altLang="zh-TW" dirty="0"/>
            <a:t>1</a:t>
          </a:r>
          <a:r>
            <a:rPr lang="zh-TW" altLang="en-US" dirty="0"/>
            <a:t>年</a:t>
          </a:r>
          <a:r>
            <a:rPr lang="en-US" altLang="zh-TW" dirty="0"/>
            <a:t>(87.6.18)</a:t>
          </a:r>
          <a:endParaRPr lang="zh-TW" altLang="en-US" dirty="0"/>
        </a:p>
      </dgm:t>
    </dgm:pt>
    <dgm:pt modelId="{3EED1EC6-C621-4439-A828-F58ECE51AE10}" type="parTrans" cxnId="{B3222DCE-FDC1-4D9D-A0E8-0B134DDE0953}">
      <dgm:prSet/>
      <dgm:spPr/>
      <dgm:t>
        <a:bodyPr/>
        <a:lstStyle/>
        <a:p>
          <a:endParaRPr lang="zh-TW" altLang="en-US"/>
        </a:p>
      </dgm:t>
    </dgm:pt>
    <dgm:pt modelId="{7037F790-EA94-4CE7-AF96-9BCB7EEBD4A2}" type="sibTrans" cxnId="{B3222DCE-FDC1-4D9D-A0E8-0B134DDE0953}">
      <dgm:prSet/>
      <dgm:spPr/>
      <dgm:t>
        <a:bodyPr/>
        <a:lstStyle/>
        <a:p>
          <a:endParaRPr lang="zh-TW" altLang="en-US"/>
        </a:p>
      </dgm:t>
    </dgm:pt>
    <dgm:pt modelId="{BA68F08D-07C4-4FEF-B6ED-83D1EE534BA4}" type="pres">
      <dgm:prSet presAssocID="{20E37388-E611-4411-9331-A6A0D9BCCEA9}" presName="theList" presStyleCnt="0">
        <dgm:presLayoutVars>
          <dgm:dir/>
          <dgm:animLvl val="lvl"/>
          <dgm:resizeHandles val="exact"/>
        </dgm:presLayoutVars>
      </dgm:prSet>
      <dgm:spPr/>
      <dgm:t>
        <a:bodyPr/>
        <a:lstStyle/>
        <a:p>
          <a:endParaRPr lang="zh-TW" altLang="en-US"/>
        </a:p>
      </dgm:t>
    </dgm:pt>
    <dgm:pt modelId="{78743D9B-7300-4BD3-8469-1DDAE8AE7193}" type="pres">
      <dgm:prSet presAssocID="{A4DBBAFA-BFDC-430D-B841-BBC58E34E989}" presName="compNode" presStyleCnt="0"/>
      <dgm:spPr/>
    </dgm:pt>
    <dgm:pt modelId="{5ED983CC-6EA9-46AD-85BE-52975A1CCAD2}" type="pres">
      <dgm:prSet presAssocID="{A4DBBAFA-BFDC-430D-B841-BBC58E34E989}" presName="noGeometry" presStyleCnt="0"/>
      <dgm:spPr/>
    </dgm:pt>
    <dgm:pt modelId="{338AB552-941D-41ED-B51F-487A06CE4FC2}" type="pres">
      <dgm:prSet presAssocID="{A4DBBAFA-BFDC-430D-B841-BBC58E34E989}" presName="childTextVisible" presStyleLbl="bgAccFollowNode1" presStyleIdx="0" presStyleCnt="3" custScaleX="115178" custLinFactNeighborX="4346" custLinFactNeighborY="-240">
        <dgm:presLayoutVars>
          <dgm:bulletEnabled val="1"/>
        </dgm:presLayoutVars>
      </dgm:prSet>
      <dgm:spPr/>
      <dgm:t>
        <a:bodyPr/>
        <a:lstStyle/>
        <a:p>
          <a:endParaRPr lang="zh-TW" altLang="en-US"/>
        </a:p>
      </dgm:t>
    </dgm:pt>
    <dgm:pt modelId="{7AABDC4F-6BB0-4B6B-BF8B-E2DF2C71762E}" type="pres">
      <dgm:prSet presAssocID="{A4DBBAFA-BFDC-430D-B841-BBC58E34E989}" presName="childTextHidden" presStyleLbl="bgAccFollowNode1" presStyleIdx="0" presStyleCnt="3"/>
      <dgm:spPr/>
      <dgm:t>
        <a:bodyPr/>
        <a:lstStyle/>
        <a:p>
          <a:endParaRPr lang="zh-TW" altLang="en-US"/>
        </a:p>
      </dgm:t>
    </dgm:pt>
    <dgm:pt modelId="{1C4BEFD3-DF0C-40C7-BA7B-28E3F34B2748}" type="pres">
      <dgm:prSet presAssocID="{A4DBBAFA-BFDC-430D-B841-BBC58E34E989}" presName="parentText" presStyleLbl="node1" presStyleIdx="0" presStyleCnt="3" custScaleX="95726" custScaleY="93622" custLinFactNeighborX="-10223" custLinFactNeighborY="-3840">
        <dgm:presLayoutVars>
          <dgm:chMax val="1"/>
          <dgm:bulletEnabled val="1"/>
        </dgm:presLayoutVars>
      </dgm:prSet>
      <dgm:spPr/>
      <dgm:t>
        <a:bodyPr/>
        <a:lstStyle/>
        <a:p>
          <a:endParaRPr lang="zh-TW" altLang="en-US"/>
        </a:p>
      </dgm:t>
    </dgm:pt>
    <dgm:pt modelId="{676BFDB8-1363-4BC3-B4CD-B9D1F97713D9}" type="pres">
      <dgm:prSet presAssocID="{A4DBBAFA-BFDC-430D-B841-BBC58E34E989}" presName="aSpace" presStyleCnt="0"/>
      <dgm:spPr/>
    </dgm:pt>
    <dgm:pt modelId="{0AECFF59-169A-4899-A8D2-64BBDD38612C}" type="pres">
      <dgm:prSet presAssocID="{5554A424-053F-40E2-8FFF-4166346B82B7}" presName="compNode" presStyleCnt="0"/>
      <dgm:spPr/>
    </dgm:pt>
    <dgm:pt modelId="{8931EC13-9717-4DD9-870D-A7CAD72B387F}" type="pres">
      <dgm:prSet presAssocID="{5554A424-053F-40E2-8FFF-4166346B82B7}" presName="noGeometry" presStyleCnt="0"/>
      <dgm:spPr/>
    </dgm:pt>
    <dgm:pt modelId="{7817EFA6-19C0-441F-9AC4-0AC6C3728C54}" type="pres">
      <dgm:prSet presAssocID="{5554A424-053F-40E2-8FFF-4166346B82B7}" presName="childTextVisible" presStyleLbl="bgAccFollowNode1" presStyleIdx="1" presStyleCnt="3" custScaleX="137106" custLinFactNeighborX="16193">
        <dgm:presLayoutVars>
          <dgm:bulletEnabled val="1"/>
        </dgm:presLayoutVars>
      </dgm:prSet>
      <dgm:spPr/>
      <dgm:t>
        <a:bodyPr/>
        <a:lstStyle/>
        <a:p>
          <a:endParaRPr lang="zh-TW" altLang="en-US"/>
        </a:p>
      </dgm:t>
    </dgm:pt>
    <dgm:pt modelId="{F3B6D985-4131-459A-BE56-61C76C9DEE50}" type="pres">
      <dgm:prSet presAssocID="{5554A424-053F-40E2-8FFF-4166346B82B7}" presName="childTextHidden" presStyleLbl="bgAccFollowNode1" presStyleIdx="1" presStyleCnt="3"/>
      <dgm:spPr/>
      <dgm:t>
        <a:bodyPr/>
        <a:lstStyle/>
        <a:p>
          <a:endParaRPr lang="zh-TW" altLang="en-US"/>
        </a:p>
      </dgm:t>
    </dgm:pt>
    <dgm:pt modelId="{17526AB0-E633-46BB-AC51-1F96B286C2C4}" type="pres">
      <dgm:prSet presAssocID="{5554A424-053F-40E2-8FFF-4166346B82B7}" presName="parentText" presStyleLbl="node1" presStyleIdx="1" presStyleCnt="3" custLinFactNeighborX="-265" custLinFactNeighborY="-3501">
        <dgm:presLayoutVars>
          <dgm:chMax val="1"/>
          <dgm:bulletEnabled val="1"/>
        </dgm:presLayoutVars>
      </dgm:prSet>
      <dgm:spPr/>
      <dgm:t>
        <a:bodyPr/>
        <a:lstStyle/>
        <a:p>
          <a:endParaRPr lang="zh-TW" altLang="en-US"/>
        </a:p>
      </dgm:t>
    </dgm:pt>
    <dgm:pt modelId="{D578D376-5094-47C7-A4D4-07D1135A86CF}" type="pres">
      <dgm:prSet presAssocID="{5554A424-053F-40E2-8FFF-4166346B82B7}" presName="aSpace" presStyleCnt="0"/>
      <dgm:spPr/>
    </dgm:pt>
    <dgm:pt modelId="{33DFE697-B1F4-4DDA-8178-9CAA1AE76853}" type="pres">
      <dgm:prSet presAssocID="{669FBD53-C208-4E9C-9D62-CC286871D4CD}" presName="compNode" presStyleCnt="0"/>
      <dgm:spPr/>
    </dgm:pt>
    <dgm:pt modelId="{1986EC39-3034-47F3-AA3F-C7E4D31F24DA}" type="pres">
      <dgm:prSet presAssocID="{669FBD53-C208-4E9C-9D62-CC286871D4CD}" presName="noGeometry" presStyleCnt="0"/>
      <dgm:spPr/>
    </dgm:pt>
    <dgm:pt modelId="{D6F905B2-A8CA-4372-8D3D-19F2503C3A06}" type="pres">
      <dgm:prSet presAssocID="{669FBD53-C208-4E9C-9D62-CC286871D4CD}" presName="childTextVisible" presStyleLbl="bgAccFollowNode1" presStyleIdx="2" presStyleCnt="3" custScaleX="29757" custScaleY="41100">
        <dgm:presLayoutVars>
          <dgm:bulletEnabled val="1"/>
        </dgm:presLayoutVars>
      </dgm:prSet>
      <dgm:spPr>
        <a:noFill/>
        <a:ln>
          <a:noFill/>
        </a:ln>
      </dgm:spPr>
    </dgm:pt>
    <dgm:pt modelId="{31B5B11A-C554-4443-AF5A-E28FC7F8B16E}" type="pres">
      <dgm:prSet presAssocID="{669FBD53-C208-4E9C-9D62-CC286871D4CD}" presName="childTextHidden" presStyleLbl="bgAccFollowNode1" presStyleIdx="2" presStyleCnt="3"/>
      <dgm:spPr/>
    </dgm:pt>
    <dgm:pt modelId="{6492E1DA-6BB8-4CB0-826E-4D535A0A7203}" type="pres">
      <dgm:prSet presAssocID="{669FBD53-C208-4E9C-9D62-CC286871D4CD}" presName="parentText" presStyleLbl="node1" presStyleIdx="2" presStyleCnt="3" custScaleX="175893" custScaleY="148498" custLinFactNeighborX="32671" custLinFactNeighborY="838">
        <dgm:presLayoutVars>
          <dgm:chMax val="1"/>
          <dgm:bulletEnabled val="1"/>
        </dgm:presLayoutVars>
      </dgm:prSet>
      <dgm:spPr/>
      <dgm:t>
        <a:bodyPr/>
        <a:lstStyle/>
        <a:p>
          <a:endParaRPr lang="zh-TW" altLang="en-US"/>
        </a:p>
      </dgm:t>
    </dgm:pt>
  </dgm:ptLst>
  <dgm:cxnLst>
    <dgm:cxn modelId="{C13F6E04-0B72-4DED-847F-339DD89D3C99}" type="presOf" srcId="{741DCD1E-747B-4CDF-AA79-6CF4FA8D43F6}" destId="{7817EFA6-19C0-441F-9AC4-0AC6C3728C54}" srcOrd="0" destOrd="0" presId="urn:microsoft.com/office/officeart/2005/8/layout/hProcess6"/>
    <dgm:cxn modelId="{B5583823-70A7-4EF0-AA44-05B077417BEF}" type="presOf" srcId="{B45DA05F-149F-4E29-99D8-E47E21EA7C38}" destId="{F3B6D985-4131-459A-BE56-61C76C9DEE50}" srcOrd="1" destOrd="1" presId="urn:microsoft.com/office/officeart/2005/8/layout/hProcess6"/>
    <dgm:cxn modelId="{32911630-0A41-4BB8-A184-45B26CEC8293}" type="presOf" srcId="{669FBD53-C208-4E9C-9D62-CC286871D4CD}" destId="{6492E1DA-6BB8-4CB0-826E-4D535A0A7203}" srcOrd="0" destOrd="0" presId="urn:microsoft.com/office/officeart/2005/8/layout/hProcess6"/>
    <dgm:cxn modelId="{8B523A4E-8EE7-400A-B374-7C853FEDAF3B}" srcId="{20E37388-E611-4411-9331-A6A0D9BCCEA9}" destId="{A4DBBAFA-BFDC-430D-B841-BBC58E34E989}" srcOrd="0" destOrd="0" parTransId="{83DAD826-9FE7-4A87-9D49-87D05D1832B2}" sibTransId="{75360C67-E008-4E7D-AE9C-1F42B669D2D1}"/>
    <dgm:cxn modelId="{24DB2848-2605-44C7-B96E-471C540F6446}" type="presOf" srcId="{5554A424-053F-40E2-8FFF-4166346B82B7}" destId="{17526AB0-E633-46BB-AC51-1F96B286C2C4}" srcOrd="0" destOrd="0" presId="urn:microsoft.com/office/officeart/2005/8/layout/hProcess6"/>
    <dgm:cxn modelId="{B3222DCE-FDC1-4D9D-A0E8-0B134DDE0953}" srcId="{5554A424-053F-40E2-8FFF-4166346B82B7}" destId="{E08F1793-ACDD-4EE3-A5FF-81F00032FEE2}" srcOrd="2" destOrd="0" parTransId="{3EED1EC6-C621-4439-A828-F58ECE51AE10}" sibTransId="{7037F790-EA94-4CE7-AF96-9BCB7EEBD4A2}"/>
    <dgm:cxn modelId="{82A57B35-6820-4C24-B067-5A745B00DA0F}" type="presOf" srcId="{A4DBBAFA-BFDC-430D-B841-BBC58E34E989}" destId="{1C4BEFD3-DF0C-40C7-BA7B-28E3F34B2748}" srcOrd="0" destOrd="0" presId="urn:microsoft.com/office/officeart/2005/8/layout/hProcess6"/>
    <dgm:cxn modelId="{70584FC2-F480-437D-8746-63F67C94F705}" type="presOf" srcId="{E08F1793-ACDD-4EE3-A5FF-81F00032FEE2}" destId="{7817EFA6-19C0-441F-9AC4-0AC6C3728C54}" srcOrd="0" destOrd="2" presId="urn:microsoft.com/office/officeart/2005/8/layout/hProcess6"/>
    <dgm:cxn modelId="{F6B98455-0CE4-455D-B62B-BB263B6DC480}" type="presOf" srcId="{E08F1793-ACDD-4EE3-A5FF-81F00032FEE2}" destId="{F3B6D985-4131-459A-BE56-61C76C9DEE50}" srcOrd="1" destOrd="2" presId="urn:microsoft.com/office/officeart/2005/8/layout/hProcess6"/>
    <dgm:cxn modelId="{E821FB8C-93CC-4142-822D-564B09B9A913}" type="presOf" srcId="{B45DA05F-149F-4E29-99D8-E47E21EA7C38}" destId="{7817EFA6-19C0-441F-9AC4-0AC6C3728C54}" srcOrd="0" destOrd="1" presId="urn:microsoft.com/office/officeart/2005/8/layout/hProcess6"/>
    <dgm:cxn modelId="{5BCF1681-40E1-4ECF-AD72-E88120368563}" type="presOf" srcId="{4871299D-2978-40C3-B00E-48535BADA6B8}" destId="{7AABDC4F-6BB0-4B6B-BF8B-E2DF2C71762E}" srcOrd="1" destOrd="0" presId="urn:microsoft.com/office/officeart/2005/8/layout/hProcess6"/>
    <dgm:cxn modelId="{E7FBD6EC-1823-4DAA-9C78-9259B5A33D4A}" type="presOf" srcId="{4871299D-2978-40C3-B00E-48535BADA6B8}" destId="{338AB552-941D-41ED-B51F-487A06CE4FC2}" srcOrd="0" destOrd="0" presId="urn:microsoft.com/office/officeart/2005/8/layout/hProcess6"/>
    <dgm:cxn modelId="{8A2A3A79-3F32-40E4-895A-F5610E59FF63}" srcId="{20E37388-E611-4411-9331-A6A0D9BCCEA9}" destId="{669FBD53-C208-4E9C-9D62-CC286871D4CD}" srcOrd="2" destOrd="0" parTransId="{5223DCE8-3D98-4A87-ABEC-1D7B237B4568}" sibTransId="{0144FB4C-9CD8-4C64-94B9-5A2627C00265}"/>
    <dgm:cxn modelId="{9F290C03-9724-4345-A512-134361CA627D}" type="presOf" srcId="{741DCD1E-747B-4CDF-AA79-6CF4FA8D43F6}" destId="{F3B6D985-4131-459A-BE56-61C76C9DEE50}" srcOrd="1" destOrd="0" presId="urn:microsoft.com/office/officeart/2005/8/layout/hProcess6"/>
    <dgm:cxn modelId="{586D1117-FD3E-45FF-A856-5924E8A43609}" srcId="{5554A424-053F-40E2-8FFF-4166346B82B7}" destId="{741DCD1E-747B-4CDF-AA79-6CF4FA8D43F6}" srcOrd="0" destOrd="0" parTransId="{2E42A117-FB14-4150-B40F-179D2F128162}" sibTransId="{A39B52A2-7FE1-4109-AE3C-859BB9785878}"/>
    <dgm:cxn modelId="{B9EFD617-8A7E-44B9-8397-EFD7A1127599}" type="presOf" srcId="{20E37388-E611-4411-9331-A6A0D9BCCEA9}" destId="{BA68F08D-07C4-4FEF-B6ED-83D1EE534BA4}" srcOrd="0" destOrd="0" presId="urn:microsoft.com/office/officeart/2005/8/layout/hProcess6"/>
    <dgm:cxn modelId="{84F4492F-C2A1-4D30-8C95-BE056EC7B962}" srcId="{A4DBBAFA-BFDC-430D-B841-BBC58E34E989}" destId="{4871299D-2978-40C3-B00E-48535BADA6B8}" srcOrd="0" destOrd="0" parTransId="{1D5E9FF9-634B-4BAA-A6C6-4A9D17C4CD96}" sibTransId="{62B4EA3D-7A86-407F-8DA7-333DC648A334}"/>
    <dgm:cxn modelId="{0D73462D-4DB0-4CF5-ABD1-164E32584B91}" srcId="{5554A424-053F-40E2-8FFF-4166346B82B7}" destId="{B45DA05F-149F-4E29-99D8-E47E21EA7C38}" srcOrd="1" destOrd="0" parTransId="{622B8B06-F607-4201-AA36-532390ADA833}" sibTransId="{CB664586-EACB-4C45-9509-9524EA16B114}"/>
    <dgm:cxn modelId="{71973B4E-8BA1-4DB2-BDBA-29302353B80C}" srcId="{20E37388-E611-4411-9331-A6A0D9BCCEA9}" destId="{5554A424-053F-40E2-8FFF-4166346B82B7}" srcOrd="1" destOrd="0" parTransId="{B5E1D5D5-5580-439A-8C87-B958E1B3352A}" sibTransId="{A450D7D0-C68E-4076-88F7-9784477EDC8B}"/>
    <dgm:cxn modelId="{ED76AACC-F1B3-44F6-9FB0-49FE954CA552}" type="presParOf" srcId="{BA68F08D-07C4-4FEF-B6ED-83D1EE534BA4}" destId="{78743D9B-7300-4BD3-8469-1DDAE8AE7193}" srcOrd="0" destOrd="0" presId="urn:microsoft.com/office/officeart/2005/8/layout/hProcess6"/>
    <dgm:cxn modelId="{BFCD1084-D287-4F86-96B6-836A988C43D3}" type="presParOf" srcId="{78743D9B-7300-4BD3-8469-1DDAE8AE7193}" destId="{5ED983CC-6EA9-46AD-85BE-52975A1CCAD2}" srcOrd="0" destOrd="0" presId="urn:microsoft.com/office/officeart/2005/8/layout/hProcess6"/>
    <dgm:cxn modelId="{751799AC-04D7-45D1-9459-7DCECA0BDA4C}" type="presParOf" srcId="{78743D9B-7300-4BD3-8469-1DDAE8AE7193}" destId="{338AB552-941D-41ED-B51F-487A06CE4FC2}" srcOrd="1" destOrd="0" presId="urn:microsoft.com/office/officeart/2005/8/layout/hProcess6"/>
    <dgm:cxn modelId="{EA210EF7-330B-4A08-9B0A-3B5CF00916E0}" type="presParOf" srcId="{78743D9B-7300-4BD3-8469-1DDAE8AE7193}" destId="{7AABDC4F-6BB0-4B6B-BF8B-E2DF2C71762E}" srcOrd="2" destOrd="0" presId="urn:microsoft.com/office/officeart/2005/8/layout/hProcess6"/>
    <dgm:cxn modelId="{B7A277AD-FBDD-4768-B34F-5842B2167C64}" type="presParOf" srcId="{78743D9B-7300-4BD3-8469-1DDAE8AE7193}" destId="{1C4BEFD3-DF0C-40C7-BA7B-28E3F34B2748}" srcOrd="3" destOrd="0" presId="urn:microsoft.com/office/officeart/2005/8/layout/hProcess6"/>
    <dgm:cxn modelId="{A90B8977-A4BE-4069-9DD1-FEA68AEFE3CB}" type="presParOf" srcId="{BA68F08D-07C4-4FEF-B6ED-83D1EE534BA4}" destId="{676BFDB8-1363-4BC3-B4CD-B9D1F97713D9}" srcOrd="1" destOrd="0" presId="urn:microsoft.com/office/officeart/2005/8/layout/hProcess6"/>
    <dgm:cxn modelId="{89F4A92D-9D9B-4DCA-968F-EEB7D303CC64}" type="presParOf" srcId="{BA68F08D-07C4-4FEF-B6ED-83D1EE534BA4}" destId="{0AECFF59-169A-4899-A8D2-64BBDD38612C}" srcOrd="2" destOrd="0" presId="urn:microsoft.com/office/officeart/2005/8/layout/hProcess6"/>
    <dgm:cxn modelId="{98654F24-CCCC-4DA2-956D-C7F8A6FCA18D}" type="presParOf" srcId="{0AECFF59-169A-4899-A8D2-64BBDD38612C}" destId="{8931EC13-9717-4DD9-870D-A7CAD72B387F}" srcOrd="0" destOrd="0" presId="urn:microsoft.com/office/officeart/2005/8/layout/hProcess6"/>
    <dgm:cxn modelId="{65F83240-1707-4832-A69C-E068303ACF03}" type="presParOf" srcId="{0AECFF59-169A-4899-A8D2-64BBDD38612C}" destId="{7817EFA6-19C0-441F-9AC4-0AC6C3728C54}" srcOrd="1" destOrd="0" presId="urn:microsoft.com/office/officeart/2005/8/layout/hProcess6"/>
    <dgm:cxn modelId="{C49FE16E-FC82-41DA-AF60-5FEC658D8A1A}" type="presParOf" srcId="{0AECFF59-169A-4899-A8D2-64BBDD38612C}" destId="{F3B6D985-4131-459A-BE56-61C76C9DEE50}" srcOrd="2" destOrd="0" presId="urn:microsoft.com/office/officeart/2005/8/layout/hProcess6"/>
    <dgm:cxn modelId="{8BFBEB6C-E8A4-4752-86EA-91011EF9712D}" type="presParOf" srcId="{0AECFF59-169A-4899-A8D2-64BBDD38612C}" destId="{17526AB0-E633-46BB-AC51-1F96B286C2C4}" srcOrd="3" destOrd="0" presId="urn:microsoft.com/office/officeart/2005/8/layout/hProcess6"/>
    <dgm:cxn modelId="{69EC0D44-D92A-48D0-A95D-3888444E899B}" type="presParOf" srcId="{BA68F08D-07C4-4FEF-B6ED-83D1EE534BA4}" destId="{D578D376-5094-47C7-A4D4-07D1135A86CF}" srcOrd="3" destOrd="0" presId="urn:microsoft.com/office/officeart/2005/8/layout/hProcess6"/>
    <dgm:cxn modelId="{1E62427B-AFE3-4D93-B9B4-5053431E8B00}" type="presParOf" srcId="{BA68F08D-07C4-4FEF-B6ED-83D1EE534BA4}" destId="{33DFE697-B1F4-4DDA-8178-9CAA1AE76853}" srcOrd="4" destOrd="0" presId="urn:microsoft.com/office/officeart/2005/8/layout/hProcess6"/>
    <dgm:cxn modelId="{7651AD9C-D6F1-42DF-9C87-D9BF3727217C}" type="presParOf" srcId="{33DFE697-B1F4-4DDA-8178-9CAA1AE76853}" destId="{1986EC39-3034-47F3-AA3F-C7E4D31F24DA}" srcOrd="0" destOrd="0" presId="urn:microsoft.com/office/officeart/2005/8/layout/hProcess6"/>
    <dgm:cxn modelId="{BC653F1A-E09F-4DC7-91F1-4C2029A73332}" type="presParOf" srcId="{33DFE697-B1F4-4DDA-8178-9CAA1AE76853}" destId="{D6F905B2-A8CA-4372-8D3D-19F2503C3A06}" srcOrd="1" destOrd="0" presId="urn:microsoft.com/office/officeart/2005/8/layout/hProcess6"/>
    <dgm:cxn modelId="{2F8F982C-ABD8-4F33-9834-A62F8B165DAC}" type="presParOf" srcId="{33DFE697-B1F4-4DDA-8178-9CAA1AE76853}" destId="{31B5B11A-C554-4443-AF5A-E28FC7F8B16E}" srcOrd="2" destOrd="0" presId="urn:microsoft.com/office/officeart/2005/8/layout/hProcess6"/>
    <dgm:cxn modelId="{B4B2C0CA-A66B-4CD7-BE72-CF206EBE4E31}" type="presParOf" srcId="{33DFE697-B1F4-4DDA-8178-9CAA1AE76853}" destId="{6492E1DA-6BB8-4CB0-826E-4D535A0A7203}"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FAF7DC-F284-4C06-850B-BFB0A59E5DF4}" type="doc">
      <dgm:prSet loTypeId="urn:microsoft.com/office/officeart/2005/8/layout/process1" loCatId="process" qsTypeId="urn:microsoft.com/office/officeart/2005/8/quickstyle/simple1" qsCatId="simple" csTypeId="urn:microsoft.com/office/officeart/2005/8/colors/accent1_2" csCatId="accent1" phldr="1"/>
      <dgm:spPr/>
    </dgm:pt>
    <dgm:pt modelId="{3CB2D39F-4A3E-4D9E-A57C-AC4DF00ECB82}">
      <dgm:prSet phldrT="[文字]" custT="1"/>
      <dgm:spPr>
        <a:solidFill>
          <a:srgbClr val="6FC8D7"/>
        </a:solidFill>
      </dgm:spPr>
      <dgm:t>
        <a:bodyPr/>
        <a:lstStyle/>
        <a:p>
          <a:r>
            <a:rPr lang="zh-TW" altLang="en-US" sz="2000" dirty="0">
              <a:latin typeface="標楷體" panose="03000509000000000000" pitchFamily="65" charset="-120"/>
              <a:ea typeface="標楷體" panose="03000509000000000000" pitchFamily="65" charset="-120"/>
            </a:rPr>
            <a:t>修畢師資職前教育課程</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取得師資職前證明書</a:t>
          </a:r>
          <a:r>
            <a:rPr lang="en-US" altLang="zh-TW" sz="2000" dirty="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dgm:t>
    </dgm:pt>
    <dgm:pt modelId="{C0E9A263-C049-4CA3-9D70-D17E119AEDE5}" type="parTrans" cxnId="{0E4C971C-3D98-443B-A0E9-31767B14D9C4}">
      <dgm:prSet/>
      <dgm:spPr/>
      <dgm:t>
        <a:bodyPr/>
        <a:lstStyle/>
        <a:p>
          <a:endParaRPr lang="zh-TW" altLang="en-US"/>
        </a:p>
      </dgm:t>
    </dgm:pt>
    <dgm:pt modelId="{82CBE4F3-A3A4-4FFE-AA69-CA96CF1E3908}" type="sibTrans" cxnId="{0E4C971C-3D98-443B-A0E9-31767B14D9C4}">
      <dgm:prSet/>
      <dgm:spPr>
        <a:solidFill>
          <a:srgbClr val="ABDBFF"/>
        </a:solidFill>
      </dgm:spPr>
      <dgm:t>
        <a:bodyPr/>
        <a:lstStyle/>
        <a:p>
          <a:endParaRPr lang="zh-TW" altLang="en-US"/>
        </a:p>
      </dgm:t>
    </dgm:pt>
    <dgm:pt modelId="{0B1D586D-5182-4E86-8081-E02EFA75A0CB}">
      <dgm:prSet phldrT="[文字]"/>
      <dgm:spPr>
        <a:solidFill>
          <a:srgbClr val="6FC8D7"/>
        </a:solidFill>
      </dgm:spPr>
      <dgm:t>
        <a:bodyPr/>
        <a:lstStyle/>
        <a:p>
          <a:r>
            <a:rPr lang="zh-TW" altLang="en-US" dirty="0">
              <a:latin typeface="標楷體" panose="03000509000000000000" pitchFamily="65" charset="-120"/>
              <a:ea typeface="標楷體" panose="03000509000000000000" pitchFamily="65" charset="-120"/>
            </a:rPr>
            <a:t>參加檢定考及格</a:t>
          </a:r>
        </a:p>
      </dgm:t>
    </dgm:pt>
    <dgm:pt modelId="{82CF30D6-4DF5-4AE4-B5B1-9844EDA738B6}" type="parTrans" cxnId="{C4199F56-D813-47BF-9809-524B0ED230E8}">
      <dgm:prSet/>
      <dgm:spPr/>
      <dgm:t>
        <a:bodyPr/>
        <a:lstStyle/>
        <a:p>
          <a:endParaRPr lang="zh-TW" altLang="en-US"/>
        </a:p>
      </dgm:t>
    </dgm:pt>
    <dgm:pt modelId="{C993309A-D172-4F3C-934B-6C9E5CD05197}" type="sibTrans" cxnId="{C4199F56-D813-47BF-9809-524B0ED230E8}">
      <dgm:prSet/>
      <dgm:spPr>
        <a:solidFill>
          <a:srgbClr val="ABDBFF"/>
        </a:solidFill>
      </dgm:spPr>
      <dgm:t>
        <a:bodyPr/>
        <a:lstStyle/>
        <a:p>
          <a:endParaRPr lang="zh-TW" altLang="en-US"/>
        </a:p>
      </dgm:t>
    </dgm:pt>
    <dgm:pt modelId="{179B835F-89B5-4209-B2D1-9840979AAD8B}">
      <dgm:prSet phldrT="[文字]"/>
      <dgm:spPr>
        <a:solidFill>
          <a:srgbClr val="6FC8D7"/>
        </a:solidFill>
      </dgm:spPr>
      <dgm:t>
        <a:bodyPr/>
        <a:lstStyle/>
        <a:p>
          <a:r>
            <a:rPr lang="zh-TW" altLang="en-US" dirty="0">
              <a:latin typeface="標楷體" panose="03000509000000000000" pitchFamily="65" charset="-120"/>
              <a:ea typeface="標楷體" panose="03000509000000000000" pitchFamily="65" charset="-120"/>
            </a:rPr>
            <a:t>教育部核發教師證</a:t>
          </a:r>
        </a:p>
      </dgm:t>
    </dgm:pt>
    <dgm:pt modelId="{E012665B-7A89-415C-BA39-392300B7DDB9}" type="parTrans" cxnId="{98306E6B-57C9-4926-850D-297338D24591}">
      <dgm:prSet/>
      <dgm:spPr/>
      <dgm:t>
        <a:bodyPr/>
        <a:lstStyle/>
        <a:p>
          <a:endParaRPr lang="zh-TW" altLang="en-US"/>
        </a:p>
      </dgm:t>
    </dgm:pt>
    <dgm:pt modelId="{ED291C39-9048-46CB-844A-0F0370AB024A}" type="sibTrans" cxnId="{98306E6B-57C9-4926-850D-297338D24591}">
      <dgm:prSet/>
      <dgm:spPr/>
      <dgm:t>
        <a:bodyPr/>
        <a:lstStyle/>
        <a:p>
          <a:endParaRPr lang="zh-TW" altLang="en-US"/>
        </a:p>
      </dgm:t>
    </dgm:pt>
    <dgm:pt modelId="{F6D03840-494C-413B-925D-505EE24149F2}" type="pres">
      <dgm:prSet presAssocID="{94FAF7DC-F284-4C06-850B-BFB0A59E5DF4}" presName="Name0" presStyleCnt="0">
        <dgm:presLayoutVars>
          <dgm:dir/>
          <dgm:resizeHandles val="exact"/>
        </dgm:presLayoutVars>
      </dgm:prSet>
      <dgm:spPr/>
    </dgm:pt>
    <dgm:pt modelId="{D18178E5-4DC0-4A70-B6BC-2ECEE06F3553}" type="pres">
      <dgm:prSet presAssocID="{3CB2D39F-4A3E-4D9E-A57C-AC4DF00ECB82}" presName="node" presStyleLbl="node1" presStyleIdx="0" presStyleCnt="3" custScaleX="147995">
        <dgm:presLayoutVars>
          <dgm:bulletEnabled val="1"/>
        </dgm:presLayoutVars>
      </dgm:prSet>
      <dgm:spPr/>
      <dgm:t>
        <a:bodyPr/>
        <a:lstStyle/>
        <a:p>
          <a:endParaRPr lang="zh-TW" altLang="en-US"/>
        </a:p>
      </dgm:t>
    </dgm:pt>
    <dgm:pt modelId="{5DB78F11-0A93-4832-9EF9-2F1D2925E44C}" type="pres">
      <dgm:prSet presAssocID="{82CBE4F3-A3A4-4FFE-AA69-CA96CF1E3908}" presName="sibTrans" presStyleLbl="sibTrans2D1" presStyleIdx="0" presStyleCnt="2"/>
      <dgm:spPr/>
      <dgm:t>
        <a:bodyPr/>
        <a:lstStyle/>
        <a:p>
          <a:endParaRPr lang="zh-TW" altLang="en-US"/>
        </a:p>
      </dgm:t>
    </dgm:pt>
    <dgm:pt modelId="{CDEE9636-A22A-4211-97A9-F38CC75FBA39}" type="pres">
      <dgm:prSet presAssocID="{82CBE4F3-A3A4-4FFE-AA69-CA96CF1E3908}" presName="connectorText" presStyleLbl="sibTrans2D1" presStyleIdx="0" presStyleCnt="2"/>
      <dgm:spPr/>
      <dgm:t>
        <a:bodyPr/>
        <a:lstStyle/>
        <a:p>
          <a:endParaRPr lang="zh-TW" altLang="en-US"/>
        </a:p>
      </dgm:t>
    </dgm:pt>
    <dgm:pt modelId="{51317B84-8066-4C5E-A9F6-2D6C6DEF3028}" type="pres">
      <dgm:prSet presAssocID="{0B1D586D-5182-4E86-8081-E02EFA75A0CB}" presName="node" presStyleLbl="node1" presStyleIdx="1" presStyleCnt="3">
        <dgm:presLayoutVars>
          <dgm:bulletEnabled val="1"/>
        </dgm:presLayoutVars>
      </dgm:prSet>
      <dgm:spPr/>
      <dgm:t>
        <a:bodyPr/>
        <a:lstStyle/>
        <a:p>
          <a:endParaRPr lang="zh-TW" altLang="en-US"/>
        </a:p>
      </dgm:t>
    </dgm:pt>
    <dgm:pt modelId="{6601CCEA-4D35-4E95-960C-D5C2C9853A15}" type="pres">
      <dgm:prSet presAssocID="{C993309A-D172-4F3C-934B-6C9E5CD05197}" presName="sibTrans" presStyleLbl="sibTrans2D1" presStyleIdx="1" presStyleCnt="2"/>
      <dgm:spPr/>
      <dgm:t>
        <a:bodyPr/>
        <a:lstStyle/>
        <a:p>
          <a:endParaRPr lang="zh-TW" altLang="en-US"/>
        </a:p>
      </dgm:t>
    </dgm:pt>
    <dgm:pt modelId="{6D94E234-D843-409E-9EBE-86C4CDBC2E35}" type="pres">
      <dgm:prSet presAssocID="{C993309A-D172-4F3C-934B-6C9E5CD05197}" presName="connectorText" presStyleLbl="sibTrans2D1" presStyleIdx="1" presStyleCnt="2"/>
      <dgm:spPr/>
      <dgm:t>
        <a:bodyPr/>
        <a:lstStyle/>
        <a:p>
          <a:endParaRPr lang="zh-TW" altLang="en-US"/>
        </a:p>
      </dgm:t>
    </dgm:pt>
    <dgm:pt modelId="{EA3A27FD-B2B5-4A9F-BBB7-CDBA3DCB7FCF}" type="pres">
      <dgm:prSet presAssocID="{179B835F-89B5-4209-B2D1-9840979AAD8B}" presName="node" presStyleLbl="node1" presStyleIdx="2" presStyleCnt="3">
        <dgm:presLayoutVars>
          <dgm:bulletEnabled val="1"/>
        </dgm:presLayoutVars>
      </dgm:prSet>
      <dgm:spPr/>
      <dgm:t>
        <a:bodyPr/>
        <a:lstStyle/>
        <a:p>
          <a:endParaRPr lang="zh-TW" altLang="en-US"/>
        </a:p>
      </dgm:t>
    </dgm:pt>
  </dgm:ptLst>
  <dgm:cxnLst>
    <dgm:cxn modelId="{11AA35D2-C1ED-4056-802B-DFE52F2D94C0}" type="presOf" srcId="{C993309A-D172-4F3C-934B-6C9E5CD05197}" destId="{6D94E234-D843-409E-9EBE-86C4CDBC2E35}" srcOrd="1" destOrd="0" presId="urn:microsoft.com/office/officeart/2005/8/layout/process1"/>
    <dgm:cxn modelId="{0E4C971C-3D98-443B-A0E9-31767B14D9C4}" srcId="{94FAF7DC-F284-4C06-850B-BFB0A59E5DF4}" destId="{3CB2D39F-4A3E-4D9E-A57C-AC4DF00ECB82}" srcOrd="0" destOrd="0" parTransId="{C0E9A263-C049-4CA3-9D70-D17E119AEDE5}" sibTransId="{82CBE4F3-A3A4-4FFE-AA69-CA96CF1E3908}"/>
    <dgm:cxn modelId="{7C78BD51-7962-4537-8152-5FABB8B067DB}" type="presOf" srcId="{82CBE4F3-A3A4-4FFE-AA69-CA96CF1E3908}" destId="{CDEE9636-A22A-4211-97A9-F38CC75FBA39}" srcOrd="1" destOrd="0" presId="urn:microsoft.com/office/officeart/2005/8/layout/process1"/>
    <dgm:cxn modelId="{18148B0E-BA2B-490B-9890-9C3AEB5D7225}" type="presOf" srcId="{179B835F-89B5-4209-B2D1-9840979AAD8B}" destId="{EA3A27FD-B2B5-4A9F-BBB7-CDBA3DCB7FCF}" srcOrd="0" destOrd="0" presId="urn:microsoft.com/office/officeart/2005/8/layout/process1"/>
    <dgm:cxn modelId="{491C7DDB-18D7-4C5D-95C1-10DBE0E04706}" type="presOf" srcId="{3CB2D39F-4A3E-4D9E-A57C-AC4DF00ECB82}" destId="{D18178E5-4DC0-4A70-B6BC-2ECEE06F3553}" srcOrd="0" destOrd="0" presId="urn:microsoft.com/office/officeart/2005/8/layout/process1"/>
    <dgm:cxn modelId="{4F22623F-BBDE-4D95-9663-6E43C85DCF38}" type="presOf" srcId="{C993309A-D172-4F3C-934B-6C9E5CD05197}" destId="{6601CCEA-4D35-4E95-960C-D5C2C9853A15}" srcOrd="0" destOrd="0" presId="urn:microsoft.com/office/officeart/2005/8/layout/process1"/>
    <dgm:cxn modelId="{767E12EA-A5B6-4189-A4F5-A5EA70230125}" type="presOf" srcId="{0B1D586D-5182-4E86-8081-E02EFA75A0CB}" destId="{51317B84-8066-4C5E-A9F6-2D6C6DEF3028}" srcOrd="0" destOrd="0" presId="urn:microsoft.com/office/officeart/2005/8/layout/process1"/>
    <dgm:cxn modelId="{C4199F56-D813-47BF-9809-524B0ED230E8}" srcId="{94FAF7DC-F284-4C06-850B-BFB0A59E5DF4}" destId="{0B1D586D-5182-4E86-8081-E02EFA75A0CB}" srcOrd="1" destOrd="0" parTransId="{82CF30D6-4DF5-4AE4-B5B1-9844EDA738B6}" sibTransId="{C993309A-D172-4F3C-934B-6C9E5CD05197}"/>
    <dgm:cxn modelId="{8A60751E-6D6B-4AEB-B7B6-98ECC47F4B4B}" type="presOf" srcId="{94FAF7DC-F284-4C06-850B-BFB0A59E5DF4}" destId="{F6D03840-494C-413B-925D-505EE24149F2}" srcOrd="0" destOrd="0" presId="urn:microsoft.com/office/officeart/2005/8/layout/process1"/>
    <dgm:cxn modelId="{98306E6B-57C9-4926-850D-297338D24591}" srcId="{94FAF7DC-F284-4C06-850B-BFB0A59E5DF4}" destId="{179B835F-89B5-4209-B2D1-9840979AAD8B}" srcOrd="2" destOrd="0" parTransId="{E012665B-7A89-415C-BA39-392300B7DDB9}" sibTransId="{ED291C39-9048-46CB-844A-0F0370AB024A}"/>
    <dgm:cxn modelId="{3C6C2C7D-C647-41BF-A008-3E467564FADA}" type="presOf" srcId="{82CBE4F3-A3A4-4FFE-AA69-CA96CF1E3908}" destId="{5DB78F11-0A93-4832-9EF9-2F1D2925E44C}" srcOrd="0" destOrd="0" presId="urn:microsoft.com/office/officeart/2005/8/layout/process1"/>
    <dgm:cxn modelId="{C17F03F6-DFC2-4BB1-B9BA-8C71665BCC3B}" type="presParOf" srcId="{F6D03840-494C-413B-925D-505EE24149F2}" destId="{D18178E5-4DC0-4A70-B6BC-2ECEE06F3553}" srcOrd="0" destOrd="0" presId="urn:microsoft.com/office/officeart/2005/8/layout/process1"/>
    <dgm:cxn modelId="{0FA9C6DB-9F40-4309-A315-7988980D2EE1}" type="presParOf" srcId="{F6D03840-494C-413B-925D-505EE24149F2}" destId="{5DB78F11-0A93-4832-9EF9-2F1D2925E44C}" srcOrd="1" destOrd="0" presId="urn:microsoft.com/office/officeart/2005/8/layout/process1"/>
    <dgm:cxn modelId="{7331BB07-60CC-4E75-ADA9-F969150667DE}" type="presParOf" srcId="{5DB78F11-0A93-4832-9EF9-2F1D2925E44C}" destId="{CDEE9636-A22A-4211-97A9-F38CC75FBA39}" srcOrd="0" destOrd="0" presId="urn:microsoft.com/office/officeart/2005/8/layout/process1"/>
    <dgm:cxn modelId="{7C31799F-F3A3-440C-AD52-DB5E5CC99EE1}" type="presParOf" srcId="{F6D03840-494C-413B-925D-505EE24149F2}" destId="{51317B84-8066-4C5E-A9F6-2D6C6DEF3028}" srcOrd="2" destOrd="0" presId="urn:microsoft.com/office/officeart/2005/8/layout/process1"/>
    <dgm:cxn modelId="{F787747A-23B3-4887-8A06-F97EEBECE23F}" type="presParOf" srcId="{F6D03840-494C-413B-925D-505EE24149F2}" destId="{6601CCEA-4D35-4E95-960C-D5C2C9853A15}" srcOrd="3" destOrd="0" presId="urn:microsoft.com/office/officeart/2005/8/layout/process1"/>
    <dgm:cxn modelId="{121C5392-EC70-45B9-9D30-A9540FB92018}" type="presParOf" srcId="{6601CCEA-4D35-4E95-960C-D5C2C9853A15}" destId="{6D94E234-D843-409E-9EBE-86C4CDBC2E35}" srcOrd="0" destOrd="0" presId="urn:microsoft.com/office/officeart/2005/8/layout/process1"/>
    <dgm:cxn modelId="{00EE9DD0-A065-463E-8A36-F59533273C1D}" type="presParOf" srcId="{F6D03840-494C-413B-925D-505EE24149F2}" destId="{EA3A27FD-B2B5-4A9F-BBB7-CDBA3DCB7FC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FAF7DC-F284-4C06-850B-BFB0A59E5DF4}" type="doc">
      <dgm:prSet loTypeId="urn:microsoft.com/office/officeart/2005/8/layout/process1" loCatId="process" qsTypeId="urn:microsoft.com/office/officeart/2005/8/quickstyle/simple1" qsCatId="simple" csTypeId="urn:microsoft.com/office/officeart/2005/8/colors/accent1_2" csCatId="accent1" phldr="1"/>
      <dgm:spPr/>
    </dgm:pt>
    <dgm:pt modelId="{3CB2D39F-4A3E-4D9E-A57C-AC4DF00ECB82}">
      <dgm:prSet phldrT="[文字]" custT="1"/>
      <dgm:spPr>
        <a:solidFill>
          <a:srgbClr val="6FC8D7"/>
        </a:solidFill>
      </dgm:spPr>
      <dgm:t>
        <a:bodyPr/>
        <a:lstStyle/>
        <a:p>
          <a:r>
            <a:rPr lang="zh-TW" altLang="en-US" sz="2000" dirty="0">
              <a:latin typeface="標楷體" panose="03000509000000000000" pitchFamily="65" charset="-120"/>
              <a:ea typeface="標楷體" panose="03000509000000000000" pitchFamily="65" charset="-120"/>
            </a:rPr>
            <a:t>修畢師資職前教育課程</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取得師資職前證明書</a:t>
          </a:r>
          <a:r>
            <a:rPr lang="en-US" altLang="zh-TW" sz="2000" dirty="0">
              <a:latin typeface="標楷體" panose="03000509000000000000" pitchFamily="65" charset="-120"/>
              <a:ea typeface="標楷體" panose="03000509000000000000" pitchFamily="65" charset="-120"/>
            </a:rPr>
            <a:t>)</a:t>
          </a:r>
        </a:p>
      </dgm:t>
    </dgm:pt>
    <dgm:pt modelId="{C0E9A263-C049-4CA3-9D70-D17E119AEDE5}" type="parTrans" cxnId="{0E4C971C-3D98-443B-A0E9-31767B14D9C4}">
      <dgm:prSet/>
      <dgm:spPr/>
      <dgm:t>
        <a:bodyPr/>
        <a:lstStyle/>
        <a:p>
          <a:endParaRPr lang="zh-TW" altLang="en-US"/>
        </a:p>
      </dgm:t>
    </dgm:pt>
    <dgm:pt modelId="{82CBE4F3-A3A4-4FFE-AA69-CA96CF1E3908}" type="sibTrans" cxnId="{0E4C971C-3D98-443B-A0E9-31767B14D9C4}">
      <dgm:prSet/>
      <dgm:spPr>
        <a:solidFill>
          <a:srgbClr val="ABDBFF"/>
        </a:solidFill>
      </dgm:spPr>
      <dgm:t>
        <a:bodyPr/>
        <a:lstStyle/>
        <a:p>
          <a:endParaRPr lang="zh-TW" altLang="en-US"/>
        </a:p>
      </dgm:t>
    </dgm:pt>
    <dgm:pt modelId="{0B1D586D-5182-4E86-8081-E02EFA75A0CB}">
      <dgm:prSet phldrT="[文字]"/>
      <dgm:spPr>
        <a:solidFill>
          <a:srgbClr val="6FC8D7"/>
        </a:solidFill>
      </dgm:spPr>
      <dgm:t>
        <a:bodyPr/>
        <a:lstStyle/>
        <a:p>
          <a:r>
            <a:rPr lang="zh-TW" altLang="en-US" dirty="0">
              <a:latin typeface="標楷體" panose="03000509000000000000" pitchFamily="65" charset="-120"/>
              <a:ea typeface="標楷體" panose="03000509000000000000" pitchFamily="65" charset="-120"/>
            </a:rPr>
            <a:t>參加教師資格考試</a:t>
          </a:r>
        </a:p>
      </dgm:t>
    </dgm:pt>
    <dgm:pt modelId="{82CF30D6-4DF5-4AE4-B5B1-9844EDA738B6}" type="parTrans" cxnId="{C4199F56-D813-47BF-9809-524B0ED230E8}">
      <dgm:prSet/>
      <dgm:spPr/>
      <dgm:t>
        <a:bodyPr/>
        <a:lstStyle/>
        <a:p>
          <a:endParaRPr lang="zh-TW" altLang="en-US"/>
        </a:p>
      </dgm:t>
    </dgm:pt>
    <dgm:pt modelId="{C993309A-D172-4F3C-934B-6C9E5CD05197}" type="sibTrans" cxnId="{C4199F56-D813-47BF-9809-524B0ED230E8}">
      <dgm:prSet/>
      <dgm:spPr>
        <a:solidFill>
          <a:srgbClr val="ABDBFF"/>
        </a:solidFill>
      </dgm:spPr>
      <dgm:t>
        <a:bodyPr/>
        <a:lstStyle/>
        <a:p>
          <a:endParaRPr lang="zh-TW" altLang="en-US"/>
        </a:p>
      </dgm:t>
    </dgm:pt>
    <dgm:pt modelId="{179B835F-89B5-4209-B2D1-9840979AAD8B}">
      <dgm:prSet phldrT="[文字]"/>
      <dgm:spPr>
        <a:solidFill>
          <a:srgbClr val="6FC8D7"/>
        </a:solidFill>
      </dgm:spPr>
      <dgm:t>
        <a:bodyPr/>
        <a:lstStyle/>
        <a:p>
          <a:r>
            <a:rPr lang="zh-TW" altLang="en-US" dirty="0">
              <a:latin typeface="標楷體" panose="03000509000000000000" pitchFamily="65" charset="-120"/>
              <a:ea typeface="標楷體" panose="03000509000000000000" pitchFamily="65" charset="-120"/>
            </a:rPr>
            <a:t>教育部核發教師證書</a:t>
          </a:r>
        </a:p>
      </dgm:t>
    </dgm:pt>
    <dgm:pt modelId="{E012665B-7A89-415C-BA39-392300B7DDB9}" type="parTrans" cxnId="{98306E6B-57C9-4926-850D-297338D24591}">
      <dgm:prSet/>
      <dgm:spPr/>
      <dgm:t>
        <a:bodyPr/>
        <a:lstStyle/>
        <a:p>
          <a:endParaRPr lang="zh-TW" altLang="en-US"/>
        </a:p>
      </dgm:t>
    </dgm:pt>
    <dgm:pt modelId="{ED291C39-9048-46CB-844A-0F0370AB024A}" type="sibTrans" cxnId="{98306E6B-57C9-4926-850D-297338D24591}">
      <dgm:prSet/>
      <dgm:spPr>
        <a:solidFill>
          <a:srgbClr val="ABDBFF"/>
        </a:solidFill>
      </dgm:spPr>
      <dgm:t>
        <a:bodyPr/>
        <a:lstStyle/>
        <a:p>
          <a:endParaRPr lang="zh-TW" altLang="en-US"/>
        </a:p>
      </dgm:t>
    </dgm:pt>
    <dgm:pt modelId="{569A6D6F-B245-4447-9AA8-13EF7AD65D1D}">
      <dgm:prSet/>
      <dgm:spPr>
        <a:solidFill>
          <a:srgbClr val="6FC8D7"/>
        </a:solidFill>
      </dgm:spPr>
      <dgm:t>
        <a:bodyPr/>
        <a:lstStyle/>
        <a:p>
          <a:r>
            <a:rPr lang="zh-TW" altLang="en-US" dirty="0"/>
            <a:t>教育</a:t>
          </a:r>
          <a:endParaRPr lang="en-US" altLang="zh-TW" dirty="0"/>
        </a:p>
        <a:p>
          <a:r>
            <a:rPr lang="zh-TW" altLang="en-US" dirty="0"/>
            <a:t>實習</a:t>
          </a:r>
          <a:endParaRPr lang="en-US" altLang="zh-TW" dirty="0"/>
        </a:p>
      </dgm:t>
    </dgm:pt>
    <dgm:pt modelId="{93495D09-CAD5-42EB-AC30-AAD1FAEB0308}" type="parTrans" cxnId="{419FF9CE-85DD-4F52-B99E-45F363ADDB23}">
      <dgm:prSet/>
      <dgm:spPr/>
      <dgm:t>
        <a:bodyPr/>
        <a:lstStyle/>
        <a:p>
          <a:endParaRPr lang="zh-TW" altLang="en-US"/>
        </a:p>
      </dgm:t>
    </dgm:pt>
    <dgm:pt modelId="{D22CF852-99F2-4E7F-9A9A-A74FC130B26C}" type="sibTrans" cxnId="{419FF9CE-85DD-4F52-B99E-45F363ADDB23}">
      <dgm:prSet/>
      <dgm:spPr/>
      <dgm:t>
        <a:bodyPr/>
        <a:lstStyle/>
        <a:p>
          <a:endParaRPr lang="zh-TW" altLang="en-US"/>
        </a:p>
      </dgm:t>
    </dgm:pt>
    <dgm:pt modelId="{F6D03840-494C-413B-925D-505EE24149F2}" type="pres">
      <dgm:prSet presAssocID="{94FAF7DC-F284-4C06-850B-BFB0A59E5DF4}" presName="Name0" presStyleCnt="0">
        <dgm:presLayoutVars>
          <dgm:dir/>
          <dgm:resizeHandles val="exact"/>
        </dgm:presLayoutVars>
      </dgm:prSet>
      <dgm:spPr/>
    </dgm:pt>
    <dgm:pt modelId="{D18178E5-4DC0-4A70-B6BC-2ECEE06F3553}" type="pres">
      <dgm:prSet presAssocID="{3CB2D39F-4A3E-4D9E-A57C-AC4DF00ECB82}" presName="node" presStyleLbl="node1" presStyleIdx="0" presStyleCnt="4" custScaleX="147995">
        <dgm:presLayoutVars>
          <dgm:bulletEnabled val="1"/>
        </dgm:presLayoutVars>
      </dgm:prSet>
      <dgm:spPr/>
      <dgm:t>
        <a:bodyPr/>
        <a:lstStyle/>
        <a:p>
          <a:endParaRPr lang="zh-TW" altLang="en-US"/>
        </a:p>
      </dgm:t>
    </dgm:pt>
    <dgm:pt modelId="{5DB78F11-0A93-4832-9EF9-2F1D2925E44C}" type="pres">
      <dgm:prSet presAssocID="{82CBE4F3-A3A4-4FFE-AA69-CA96CF1E3908}" presName="sibTrans" presStyleLbl="sibTrans2D1" presStyleIdx="0" presStyleCnt="3"/>
      <dgm:spPr/>
      <dgm:t>
        <a:bodyPr/>
        <a:lstStyle/>
        <a:p>
          <a:endParaRPr lang="zh-TW" altLang="en-US"/>
        </a:p>
      </dgm:t>
    </dgm:pt>
    <dgm:pt modelId="{CDEE9636-A22A-4211-97A9-F38CC75FBA39}" type="pres">
      <dgm:prSet presAssocID="{82CBE4F3-A3A4-4FFE-AA69-CA96CF1E3908}" presName="connectorText" presStyleLbl="sibTrans2D1" presStyleIdx="0" presStyleCnt="3"/>
      <dgm:spPr/>
      <dgm:t>
        <a:bodyPr/>
        <a:lstStyle/>
        <a:p>
          <a:endParaRPr lang="zh-TW" altLang="en-US"/>
        </a:p>
      </dgm:t>
    </dgm:pt>
    <dgm:pt modelId="{51317B84-8066-4C5E-A9F6-2D6C6DEF3028}" type="pres">
      <dgm:prSet presAssocID="{0B1D586D-5182-4E86-8081-E02EFA75A0CB}" presName="node" presStyleLbl="node1" presStyleIdx="1" presStyleCnt="4">
        <dgm:presLayoutVars>
          <dgm:bulletEnabled val="1"/>
        </dgm:presLayoutVars>
      </dgm:prSet>
      <dgm:spPr/>
      <dgm:t>
        <a:bodyPr/>
        <a:lstStyle/>
        <a:p>
          <a:endParaRPr lang="zh-TW" altLang="en-US"/>
        </a:p>
      </dgm:t>
    </dgm:pt>
    <dgm:pt modelId="{6601CCEA-4D35-4E95-960C-D5C2C9853A15}" type="pres">
      <dgm:prSet presAssocID="{C993309A-D172-4F3C-934B-6C9E5CD05197}" presName="sibTrans" presStyleLbl="sibTrans2D1" presStyleIdx="1" presStyleCnt="3"/>
      <dgm:spPr/>
      <dgm:t>
        <a:bodyPr/>
        <a:lstStyle/>
        <a:p>
          <a:endParaRPr lang="zh-TW" altLang="en-US"/>
        </a:p>
      </dgm:t>
    </dgm:pt>
    <dgm:pt modelId="{6D94E234-D843-409E-9EBE-86C4CDBC2E35}" type="pres">
      <dgm:prSet presAssocID="{C993309A-D172-4F3C-934B-6C9E5CD05197}" presName="connectorText" presStyleLbl="sibTrans2D1" presStyleIdx="1" presStyleCnt="3"/>
      <dgm:spPr/>
      <dgm:t>
        <a:bodyPr/>
        <a:lstStyle/>
        <a:p>
          <a:endParaRPr lang="zh-TW" altLang="en-US"/>
        </a:p>
      </dgm:t>
    </dgm:pt>
    <dgm:pt modelId="{EA3A27FD-B2B5-4A9F-BBB7-CDBA3DCB7FCF}" type="pres">
      <dgm:prSet presAssocID="{179B835F-89B5-4209-B2D1-9840979AAD8B}" presName="node" presStyleLbl="node1" presStyleIdx="2" presStyleCnt="4">
        <dgm:presLayoutVars>
          <dgm:bulletEnabled val="1"/>
        </dgm:presLayoutVars>
      </dgm:prSet>
      <dgm:spPr/>
      <dgm:t>
        <a:bodyPr/>
        <a:lstStyle/>
        <a:p>
          <a:endParaRPr lang="zh-TW" altLang="en-US"/>
        </a:p>
      </dgm:t>
    </dgm:pt>
    <dgm:pt modelId="{3B010669-90EA-4AF3-A375-7420BC24A805}" type="pres">
      <dgm:prSet presAssocID="{ED291C39-9048-46CB-844A-0F0370AB024A}" presName="sibTrans" presStyleLbl="sibTrans2D1" presStyleIdx="2" presStyleCnt="3"/>
      <dgm:spPr/>
      <dgm:t>
        <a:bodyPr/>
        <a:lstStyle/>
        <a:p>
          <a:endParaRPr lang="zh-TW" altLang="en-US"/>
        </a:p>
      </dgm:t>
    </dgm:pt>
    <dgm:pt modelId="{558F1F97-C2C1-4336-8156-35CFDFC35A14}" type="pres">
      <dgm:prSet presAssocID="{ED291C39-9048-46CB-844A-0F0370AB024A}" presName="connectorText" presStyleLbl="sibTrans2D1" presStyleIdx="2" presStyleCnt="3"/>
      <dgm:spPr/>
      <dgm:t>
        <a:bodyPr/>
        <a:lstStyle/>
        <a:p>
          <a:endParaRPr lang="zh-TW" altLang="en-US"/>
        </a:p>
      </dgm:t>
    </dgm:pt>
    <dgm:pt modelId="{B0286591-0537-4DF0-A116-48606B80EF4C}" type="pres">
      <dgm:prSet presAssocID="{569A6D6F-B245-4447-9AA8-13EF7AD65D1D}" presName="node" presStyleLbl="node1" presStyleIdx="3" presStyleCnt="4">
        <dgm:presLayoutVars>
          <dgm:bulletEnabled val="1"/>
        </dgm:presLayoutVars>
      </dgm:prSet>
      <dgm:spPr/>
      <dgm:t>
        <a:bodyPr/>
        <a:lstStyle/>
        <a:p>
          <a:endParaRPr lang="zh-TW" altLang="en-US"/>
        </a:p>
      </dgm:t>
    </dgm:pt>
  </dgm:ptLst>
  <dgm:cxnLst>
    <dgm:cxn modelId="{0E4C971C-3D98-443B-A0E9-31767B14D9C4}" srcId="{94FAF7DC-F284-4C06-850B-BFB0A59E5DF4}" destId="{3CB2D39F-4A3E-4D9E-A57C-AC4DF00ECB82}" srcOrd="0" destOrd="0" parTransId="{C0E9A263-C049-4CA3-9D70-D17E119AEDE5}" sibTransId="{82CBE4F3-A3A4-4FFE-AA69-CA96CF1E3908}"/>
    <dgm:cxn modelId="{D9B8EFC3-4B55-4861-B003-02A096F0906E}" type="presOf" srcId="{179B835F-89B5-4209-B2D1-9840979AAD8B}" destId="{EA3A27FD-B2B5-4A9F-BBB7-CDBA3DCB7FCF}" srcOrd="0" destOrd="0" presId="urn:microsoft.com/office/officeart/2005/8/layout/process1"/>
    <dgm:cxn modelId="{500515C7-863D-4BD8-9622-86557736CAB4}" type="presOf" srcId="{569A6D6F-B245-4447-9AA8-13EF7AD65D1D}" destId="{B0286591-0537-4DF0-A116-48606B80EF4C}" srcOrd="0" destOrd="0" presId="urn:microsoft.com/office/officeart/2005/8/layout/process1"/>
    <dgm:cxn modelId="{C4199F56-D813-47BF-9809-524B0ED230E8}" srcId="{94FAF7DC-F284-4C06-850B-BFB0A59E5DF4}" destId="{0B1D586D-5182-4E86-8081-E02EFA75A0CB}" srcOrd="1" destOrd="0" parTransId="{82CF30D6-4DF5-4AE4-B5B1-9844EDA738B6}" sibTransId="{C993309A-D172-4F3C-934B-6C9E5CD05197}"/>
    <dgm:cxn modelId="{98306E6B-57C9-4926-850D-297338D24591}" srcId="{94FAF7DC-F284-4C06-850B-BFB0A59E5DF4}" destId="{179B835F-89B5-4209-B2D1-9840979AAD8B}" srcOrd="2" destOrd="0" parTransId="{E012665B-7A89-415C-BA39-392300B7DDB9}" sibTransId="{ED291C39-9048-46CB-844A-0F0370AB024A}"/>
    <dgm:cxn modelId="{0D9A2CCB-B1E2-4EF1-81DC-957C8BF4CF46}" type="presOf" srcId="{3CB2D39F-4A3E-4D9E-A57C-AC4DF00ECB82}" destId="{D18178E5-4DC0-4A70-B6BC-2ECEE06F3553}" srcOrd="0" destOrd="0" presId="urn:microsoft.com/office/officeart/2005/8/layout/process1"/>
    <dgm:cxn modelId="{EAAE386E-CB45-4640-A8A5-E64B1505ED36}" type="presOf" srcId="{82CBE4F3-A3A4-4FFE-AA69-CA96CF1E3908}" destId="{5DB78F11-0A93-4832-9EF9-2F1D2925E44C}" srcOrd="0" destOrd="0" presId="urn:microsoft.com/office/officeart/2005/8/layout/process1"/>
    <dgm:cxn modelId="{C1D34FEF-C939-4B85-BDAF-B5DDB85426F1}" type="presOf" srcId="{C993309A-D172-4F3C-934B-6C9E5CD05197}" destId="{6601CCEA-4D35-4E95-960C-D5C2C9853A15}" srcOrd="0" destOrd="0" presId="urn:microsoft.com/office/officeart/2005/8/layout/process1"/>
    <dgm:cxn modelId="{6636159A-03DE-47E7-B463-A883734DB0BA}" type="presOf" srcId="{ED291C39-9048-46CB-844A-0F0370AB024A}" destId="{3B010669-90EA-4AF3-A375-7420BC24A805}" srcOrd="0" destOrd="0" presId="urn:microsoft.com/office/officeart/2005/8/layout/process1"/>
    <dgm:cxn modelId="{A4EA5943-D1E2-4D20-A891-4DF76AB1A2F0}" type="presOf" srcId="{C993309A-D172-4F3C-934B-6C9E5CD05197}" destId="{6D94E234-D843-409E-9EBE-86C4CDBC2E35}" srcOrd="1" destOrd="0" presId="urn:microsoft.com/office/officeart/2005/8/layout/process1"/>
    <dgm:cxn modelId="{BBF3ABFD-6050-4403-A6B1-79961AD73F88}" type="presOf" srcId="{94FAF7DC-F284-4C06-850B-BFB0A59E5DF4}" destId="{F6D03840-494C-413B-925D-505EE24149F2}" srcOrd="0" destOrd="0" presId="urn:microsoft.com/office/officeart/2005/8/layout/process1"/>
    <dgm:cxn modelId="{3E87A9F3-4619-4773-A876-82B781E2092D}" type="presOf" srcId="{ED291C39-9048-46CB-844A-0F0370AB024A}" destId="{558F1F97-C2C1-4336-8156-35CFDFC35A14}" srcOrd="1" destOrd="0" presId="urn:microsoft.com/office/officeart/2005/8/layout/process1"/>
    <dgm:cxn modelId="{419FF9CE-85DD-4F52-B99E-45F363ADDB23}" srcId="{94FAF7DC-F284-4C06-850B-BFB0A59E5DF4}" destId="{569A6D6F-B245-4447-9AA8-13EF7AD65D1D}" srcOrd="3" destOrd="0" parTransId="{93495D09-CAD5-42EB-AC30-AAD1FAEB0308}" sibTransId="{D22CF852-99F2-4E7F-9A9A-A74FC130B26C}"/>
    <dgm:cxn modelId="{FEB07AC0-69DD-43EF-911D-7163E48DF47F}" type="presOf" srcId="{82CBE4F3-A3A4-4FFE-AA69-CA96CF1E3908}" destId="{CDEE9636-A22A-4211-97A9-F38CC75FBA39}" srcOrd="1" destOrd="0" presId="urn:microsoft.com/office/officeart/2005/8/layout/process1"/>
    <dgm:cxn modelId="{B4DFB1FE-9C1E-4B46-8AA0-6EB67108357E}" type="presOf" srcId="{0B1D586D-5182-4E86-8081-E02EFA75A0CB}" destId="{51317B84-8066-4C5E-A9F6-2D6C6DEF3028}" srcOrd="0" destOrd="0" presId="urn:microsoft.com/office/officeart/2005/8/layout/process1"/>
    <dgm:cxn modelId="{983460A9-5310-4B7B-B13C-003AA6434F8A}" type="presParOf" srcId="{F6D03840-494C-413B-925D-505EE24149F2}" destId="{D18178E5-4DC0-4A70-B6BC-2ECEE06F3553}" srcOrd="0" destOrd="0" presId="urn:microsoft.com/office/officeart/2005/8/layout/process1"/>
    <dgm:cxn modelId="{1E5557B2-C361-471E-9DE8-E74331A7B5C4}" type="presParOf" srcId="{F6D03840-494C-413B-925D-505EE24149F2}" destId="{5DB78F11-0A93-4832-9EF9-2F1D2925E44C}" srcOrd="1" destOrd="0" presId="urn:microsoft.com/office/officeart/2005/8/layout/process1"/>
    <dgm:cxn modelId="{0EB4EAA6-30FF-49DD-9DCE-843AA4AC73CB}" type="presParOf" srcId="{5DB78F11-0A93-4832-9EF9-2F1D2925E44C}" destId="{CDEE9636-A22A-4211-97A9-F38CC75FBA39}" srcOrd="0" destOrd="0" presId="urn:microsoft.com/office/officeart/2005/8/layout/process1"/>
    <dgm:cxn modelId="{6095793D-44C8-4E93-9D7C-1AEB78FFFB9C}" type="presParOf" srcId="{F6D03840-494C-413B-925D-505EE24149F2}" destId="{51317B84-8066-4C5E-A9F6-2D6C6DEF3028}" srcOrd="2" destOrd="0" presId="urn:microsoft.com/office/officeart/2005/8/layout/process1"/>
    <dgm:cxn modelId="{5CB8AF91-0E12-4DD8-A3C6-A29355FB2A9E}" type="presParOf" srcId="{F6D03840-494C-413B-925D-505EE24149F2}" destId="{6601CCEA-4D35-4E95-960C-D5C2C9853A15}" srcOrd="3" destOrd="0" presId="urn:microsoft.com/office/officeart/2005/8/layout/process1"/>
    <dgm:cxn modelId="{7EACD78B-F8D6-41F2-8F47-335D765EA67F}" type="presParOf" srcId="{6601CCEA-4D35-4E95-960C-D5C2C9853A15}" destId="{6D94E234-D843-409E-9EBE-86C4CDBC2E35}" srcOrd="0" destOrd="0" presId="urn:microsoft.com/office/officeart/2005/8/layout/process1"/>
    <dgm:cxn modelId="{769D1469-F402-4B70-AC51-2616F30D2DEC}" type="presParOf" srcId="{F6D03840-494C-413B-925D-505EE24149F2}" destId="{EA3A27FD-B2B5-4A9F-BBB7-CDBA3DCB7FCF}" srcOrd="4" destOrd="0" presId="urn:microsoft.com/office/officeart/2005/8/layout/process1"/>
    <dgm:cxn modelId="{D8BB0B3F-E0DB-4593-B4A1-B8D5ABC13558}" type="presParOf" srcId="{F6D03840-494C-413B-925D-505EE24149F2}" destId="{3B010669-90EA-4AF3-A375-7420BC24A805}" srcOrd="5" destOrd="0" presId="urn:microsoft.com/office/officeart/2005/8/layout/process1"/>
    <dgm:cxn modelId="{D6177298-7565-4DA0-8449-0B534777CC4A}" type="presParOf" srcId="{3B010669-90EA-4AF3-A375-7420BC24A805}" destId="{558F1F97-C2C1-4336-8156-35CFDFC35A14}" srcOrd="0" destOrd="0" presId="urn:microsoft.com/office/officeart/2005/8/layout/process1"/>
    <dgm:cxn modelId="{52305B22-7806-4ACC-BE9E-6E7621F73F84}" type="presParOf" srcId="{F6D03840-494C-413B-925D-505EE24149F2}" destId="{B0286591-0537-4DF0-A116-48606B80EF4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47D60D-7A92-4B1C-8B1E-6F1D8684E53F}" type="doc">
      <dgm:prSet loTypeId="urn:microsoft.com/office/officeart/2005/8/layout/process1" loCatId="process" qsTypeId="urn:microsoft.com/office/officeart/2005/8/quickstyle/simple1" qsCatId="simple" csTypeId="urn:microsoft.com/office/officeart/2005/8/colors/accent1_2" csCatId="accent1" phldr="1"/>
      <dgm:spPr/>
    </dgm:pt>
    <dgm:pt modelId="{863D0C69-FDE4-49CE-84F6-F0A93D780B36}">
      <dgm:prSet phldrT="[文字]" custT="1"/>
      <dgm:spPr/>
      <dgm:t>
        <a:bodyPr/>
        <a:lstStyle/>
        <a:p>
          <a:r>
            <a:rPr lang="zh-TW" altLang="en-US" sz="2800" dirty="0">
              <a:latin typeface="標楷體" panose="03000509000000000000" pitchFamily="65" charset="-120"/>
              <a:ea typeface="標楷體" panose="03000509000000000000" pitchFamily="65" charset="-120"/>
            </a:rPr>
            <a:t>第三階段報名</a:t>
          </a:r>
          <a:r>
            <a:rPr lang="en-US" altLang="zh-TW" sz="2800" dirty="0">
              <a:latin typeface="標楷體" panose="03000509000000000000" pitchFamily="65" charset="-120"/>
              <a:ea typeface="標楷體" panose="03000509000000000000" pitchFamily="65" charset="-120"/>
            </a:rPr>
            <a:t/>
          </a:r>
          <a:br>
            <a:rPr lang="en-US" altLang="zh-TW" sz="2800" dirty="0">
              <a:latin typeface="標楷體" panose="03000509000000000000" pitchFamily="65" charset="-120"/>
              <a:ea typeface="標楷體" panose="03000509000000000000" pitchFamily="65" charset="-120"/>
            </a:rPr>
          </a:br>
          <a:r>
            <a:rPr lang="zh-TW" altLang="en-US" sz="2800" dirty="0">
              <a:latin typeface="標楷體" panose="03000509000000000000" pitchFamily="65" charset="-120"/>
              <a:ea typeface="標楷體" panose="03000509000000000000" pitchFamily="65" charset="-120"/>
            </a:rPr>
            <a:t>敘</a:t>
          </a:r>
          <a:r>
            <a:rPr lang="en-US" altLang="zh-TW" sz="2800" dirty="0">
              <a:latin typeface="標楷體" panose="03000509000000000000" pitchFamily="65" charset="-120"/>
              <a:ea typeface="標楷體" panose="03000509000000000000" pitchFamily="65" charset="-120"/>
            </a:rPr>
            <a:t>170</a:t>
          </a:r>
          <a:r>
            <a:rPr lang="zh-TW" altLang="en-US" sz="2800" dirty="0">
              <a:latin typeface="標楷體" panose="03000509000000000000" pitchFamily="65" charset="-120"/>
              <a:ea typeface="標楷體" panose="03000509000000000000" pitchFamily="65" charset="-120"/>
            </a:rPr>
            <a:t>元薪點</a:t>
          </a:r>
        </a:p>
      </dgm:t>
    </dgm:pt>
    <dgm:pt modelId="{44184F4C-2D8B-4EC8-9833-D0B7A1862E64}" type="parTrans" cxnId="{9D06BA39-F19A-406E-AC4A-CE85869E599F}">
      <dgm:prSet/>
      <dgm:spPr/>
      <dgm:t>
        <a:bodyPr/>
        <a:lstStyle/>
        <a:p>
          <a:endParaRPr lang="zh-TW" altLang="en-US"/>
        </a:p>
      </dgm:t>
    </dgm:pt>
    <dgm:pt modelId="{4F6002D3-13C2-48F0-8744-B44C0C080999}" type="sibTrans" cxnId="{9D06BA39-F19A-406E-AC4A-CE85869E599F}">
      <dgm:prSet/>
      <dgm:spPr/>
      <dgm:t>
        <a:bodyPr/>
        <a:lstStyle/>
        <a:p>
          <a:endParaRPr lang="zh-TW" altLang="en-US"/>
        </a:p>
      </dgm:t>
    </dgm:pt>
    <dgm:pt modelId="{26ED83F3-68DB-4E48-9BC4-03D1F7DDA420}">
      <dgm:prSet custT="1"/>
      <dgm:spPr/>
      <dgm:t>
        <a:bodyPr/>
        <a:lstStyle/>
        <a:p>
          <a:r>
            <a:rPr lang="zh-TW" altLang="en-US" sz="2800" dirty="0">
              <a:latin typeface="標楷體" panose="03000509000000000000" pitchFamily="65" charset="-120"/>
              <a:ea typeface="標楷體" panose="03000509000000000000" pitchFamily="65" charset="-120"/>
            </a:rPr>
            <a:t>師資職前教育課程學分證明</a:t>
          </a:r>
          <a:endParaRPr lang="zh-TW" altLang="en-US" sz="2900" dirty="0">
            <a:latin typeface="標楷體" panose="03000509000000000000" pitchFamily="65" charset="-120"/>
            <a:ea typeface="標楷體" panose="03000509000000000000" pitchFamily="65" charset="-120"/>
          </a:endParaRPr>
        </a:p>
      </dgm:t>
    </dgm:pt>
    <dgm:pt modelId="{5DBF455D-1C62-4E73-BCA2-70D3755DFCBD}" type="parTrans" cxnId="{38182602-9C5D-40EF-99EF-44C58BED4F32}">
      <dgm:prSet/>
      <dgm:spPr/>
      <dgm:t>
        <a:bodyPr/>
        <a:lstStyle/>
        <a:p>
          <a:endParaRPr lang="zh-TW" altLang="en-US"/>
        </a:p>
      </dgm:t>
    </dgm:pt>
    <dgm:pt modelId="{92FF27CB-960D-4C1C-9D92-8F33BA46A9FE}" type="sibTrans" cxnId="{38182602-9C5D-40EF-99EF-44C58BED4F32}">
      <dgm:prSet/>
      <dgm:spPr/>
      <dgm:t>
        <a:bodyPr/>
        <a:lstStyle/>
        <a:p>
          <a:endParaRPr lang="zh-TW" altLang="en-US"/>
        </a:p>
      </dgm:t>
    </dgm:pt>
    <dgm:pt modelId="{F94D2739-592E-406B-BF5F-584E8CFD8CC7}" type="pres">
      <dgm:prSet presAssocID="{D747D60D-7A92-4B1C-8B1E-6F1D8684E53F}" presName="Name0" presStyleCnt="0">
        <dgm:presLayoutVars>
          <dgm:dir/>
          <dgm:resizeHandles val="exact"/>
        </dgm:presLayoutVars>
      </dgm:prSet>
      <dgm:spPr/>
    </dgm:pt>
    <dgm:pt modelId="{60699C1D-34FE-4F05-89D8-D225ECA95F87}" type="pres">
      <dgm:prSet presAssocID="{26ED83F3-68DB-4E48-9BC4-03D1F7DDA420}" presName="node" presStyleLbl="node1" presStyleIdx="0" presStyleCnt="2">
        <dgm:presLayoutVars>
          <dgm:bulletEnabled val="1"/>
        </dgm:presLayoutVars>
      </dgm:prSet>
      <dgm:spPr/>
      <dgm:t>
        <a:bodyPr/>
        <a:lstStyle/>
        <a:p>
          <a:endParaRPr lang="zh-TW" altLang="en-US"/>
        </a:p>
      </dgm:t>
    </dgm:pt>
    <dgm:pt modelId="{2FD946DD-6FCF-4540-A0CC-8824C64395B1}" type="pres">
      <dgm:prSet presAssocID="{92FF27CB-960D-4C1C-9D92-8F33BA46A9FE}" presName="sibTrans" presStyleLbl="sibTrans2D1" presStyleIdx="0" presStyleCnt="1"/>
      <dgm:spPr/>
      <dgm:t>
        <a:bodyPr/>
        <a:lstStyle/>
        <a:p>
          <a:endParaRPr lang="zh-TW" altLang="en-US"/>
        </a:p>
      </dgm:t>
    </dgm:pt>
    <dgm:pt modelId="{18E1F3DF-78FD-43A7-A74D-08019A4C29DA}" type="pres">
      <dgm:prSet presAssocID="{92FF27CB-960D-4C1C-9D92-8F33BA46A9FE}" presName="connectorText" presStyleLbl="sibTrans2D1" presStyleIdx="0" presStyleCnt="1"/>
      <dgm:spPr/>
      <dgm:t>
        <a:bodyPr/>
        <a:lstStyle/>
        <a:p>
          <a:endParaRPr lang="zh-TW" altLang="en-US"/>
        </a:p>
      </dgm:t>
    </dgm:pt>
    <dgm:pt modelId="{479359A9-898F-4664-AC34-23099166ECB0}" type="pres">
      <dgm:prSet presAssocID="{863D0C69-FDE4-49CE-84F6-F0A93D780B36}" presName="node" presStyleLbl="node1" presStyleIdx="1" presStyleCnt="2">
        <dgm:presLayoutVars>
          <dgm:bulletEnabled val="1"/>
        </dgm:presLayoutVars>
      </dgm:prSet>
      <dgm:spPr/>
      <dgm:t>
        <a:bodyPr/>
        <a:lstStyle/>
        <a:p>
          <a:endParaRPr lang="zh-TW" altLang="en-US"/>
        </a:p>
      </dgm:t>
    </dgm:pt>
  </dgm:ptLst>
  <dgm:cxnLst>
    <dgm:cxn modelId="{3A93EA40-BCF2-4168-92CA-95C329C4262E}" type="presOf" srcId="{92FF27CB-960D-4C1C-9D92-8F33BA46A9FE}" destId="{18E1F3DF-78FD-43A7-A74D-08019A4C29DA}" srcOrd="1" destOrd="0" presId="urn:microsoft.com/office/officeart/2005/8/layout/process1"/>
    <dgm:cxn modelId="{737A76EB-037C-4137-85A4-D4CD0B6C5F47}" type="presOf" srcId="{863D0C69-FDE4-49CE-84F6-F0A93D780B36}" destId="{479359A9-898F-4664-AC34-23099166ECB0}" srcOrd="0" destOrd="0" presId="urn:microsoft.com/office/officeart/2005/8/layout/process1"/>
    <dgm:cxn modelId="{9DC4310E-5261-498A-8869-6559442DCBF5}" type="presOf" srcId="{92FF27CB-960D-4C1C-9D92-8F33BA46A9FE}" destId="{2FD946DD-6FCF-4540-A0CC-8824C64395B1}" srcOrd="0" destOrd="0" presId="urn:microsoft.com/office/officeart/2005/8/layout/process1"/>
    <dgm:cxn modelId="{946610AF-1E8E-46F0-9511-C2EBD15F62E3}" type="presOf" srcId="{D747D60D-7A92-4B1C-8B1E-6F1D8684E53F}" destId="{F94D2739-592E-406B-BF5F-584E8CFD8CC7}" srcOrd="0" destOrd="0" presId="urn:microsoft.com/office/officeart/2005/8/layout/process1"/>
    <dgm:cxn modelId="{9D06BA39-F19A-406E-AC4A-CE85869E599F}" srcId="{D747D60D-7A92-4B1C-8B1E-6F1D8684E53F}" destId="{863D0C69-FDE4-49CE-84F6-F0A93D780B36}" srcOrd="1" destOrd="0" parTransId="{44184F4C-2D8B-4EC8-9833-D0B7A1862E64}" sibTransId="{4F6002D3-13C2-48F0-8744-B44C0C080999}"/>
    <dgm:cxn modelId="{38182602-9C5D-40EF-99EF-44C58BED4F32}" srcId="{D747D60D-7A92-4B1C-8B1E-6F1D8684E53F}" destId="{26ED83F3-68DB-4E48-9BC4-03D1F7DDA420}" srcOrd="0" destOrd="0" parTransId="{5DBF455D-1C62-4E73-BCA2-70D3755DFCBD}" sibTransId="{92FF27CB-960D-4C1C-9D92-8F33BA46A9FE}"/>
    <dgm:cxn modelId="{E32CC890-E869-4DD4-8F17-2277F50E30E4}" type="presOf" srcId="{26ED83F3-68DB-4E48-9BC4-03D1F7DDA420}" destId="{60699C1D-34FE-4F05-89D8-D225ECA95F87}" srcOrd="0" destOrd="0" presId="urn:microsoft.com/office/officeart/2005/8/layout/process1"/>
    <dgm:cxn modelId="{6B180CC4-C328-4BF8-8B98-4BB7D394CC88}" type="presParOf" srcId="{F94D2739-592E-406B-BF5F-584E8CFD8CC7}" destId="{60699C1D-34FE-4F05-89D8-D225ECA95F87}" srcOrd="0" destOrd="0" presId="urn:microsoft.com/office/officeart/2005/8/layout/process1"/>
    <dgm:cxn modelId="{F3D0ECA7-68BB-430E-BB9B-CEE522494DAC}" type="presParOf" srcId="{F94D2739-592E-406B-BF5F-584E8CFD8CC7}" destId="{2FD946DD-6FCF-4540-A0CC-8824C64395B1}" srcOrd="1" destOrd="0" presId="urn:microsoft.com/office/officeart/2005/8/layout/process1"/>
    <dgm:cxn modelId="{46A6649B-401B-4BB7-9FCF-76EFA2EB16F2}" type="presParOf" srcId="{2FD946DD-6FCF-4540-A0CC-8824C64395B1}" destId="{18E1F3DF-78FD-43A7-A74D-08019A4C29DA}" srcOrd="0" destOrd="0" presId="urn:microsoft.com/office/officeart/2005/8/layout/process1"/>
    <dgm:cxn modelId="{3E431898-FFA3-4F22-9783-6F9076A06CAF}" type="presParOf" srcId="{F94D2739-592E-406B-BF5F-584E8CFD8CC7}" destId="{479359A9-898F-4664-AC34-23099166ECB0}"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7AAFE4-AAC5-4AD3-B912-87F44EAFE66C}" type="doc">
      <dgm:prSet loTypeId="urn:microsoft.com/office/officeart/2005/8/layout/process1" loCatId="process" qsTypeId="urn:microsoft.com/office/officeart/2005/8/quickstyle/simple1" qsCatId="simple" csTypeId="urn:microsoft.com/office/officeart/2005/8/colors/accent1_2" csCatId="accent1" phldr="1"/>
      <dgm:spPr/>
    </dgm:pt>
    <dgm:pt modelId="{94B6596C-E2E3-42D0-BFA9-969C8FBB9430}">
      <dgm:prSet phldrT="[文字]"/>
      <dgm:spPr/>
      <dgm:t>
        <a:bodyPr/>
        <a:lstStyle/>
        <a:p>
          <a:r>
            <a:rPr lang="zh-TW" altLang="en-US" dirty="0">
              <a:latin typeface="標楷體" panose="03000509000000000000" pitchFamily="65" charset="-120"/>
              <a:ea typeface="標楷體" panose="03000509000000000000" pitchFamily="65" charset="-120"/>
            </a:rPr>
            <a:t>第二階段報名</a:t>
          </a:r>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敘</a:t>
          </a:r>
          <a:r>
            <a:rPr lang="en-US" altLang="zh-TW" dirty="0">
              <a:latin typeface="標楷體" panose="03000509000000000000" pitchFamily="65" charset="-120"/>
              <a:ea typeface="標楷體" panose="03000509000000000000" pitchFamily="65" charset="-120"/>
            </a:rPr>
            <a:t>180</a:t>
          </a:r>
          <a:r>
            <a:rPr lang="zh-TW" altLang="en-US" dirty="0">
              <a:latin typeface="標楷體" panose="03000509000000000000" pitchFamily="65" charset="-120"/>
              <a:ea typeface="標楷體" panose="03000509000000000000" pitchFamily="65" charset="-120"/>
            </a:rPr>
            <a:t>元薪點</a:t>
          </a:r>
        </a:p>
      </dgm:t>
    </dgm:pt>
    <dgm:pt modelId="{FE5D59C0-F88D-42D2-8949-AA0E02549526}" type="parTrans" cxnId="{B2D4BB32-F7FA-43DA-8365-942236DBDCA3}">
      <dgm:prSet/>
      <dgm:spPr/>
      <dgm:t>
        <a:bodyPr/>
        <a:lstStyle/>
        <a:p>
          <a:endParaRPr lang="zh-TW" altLang="en-US"/>
        </a:p>
      </dgm:t>
    </dgm:pt>
    <dgm:pt modelId="{CBCFBC32-AEF4-4F88-B8C3-F687E0273F57}" type="sibTrans" cxnId="{B2D4BB32-F7FA-43DA-8365-942236DBDCA3}">
      <dgm:prSet/>
      <dgm:spPr/>
      <dgm:t>
        <a:bodyPr/>
        <a:lstStyle/>
        <a:p>
          <a:endParaRPr lang="zh-TW" altLang="en-US"/>
        </a:p>
      </dgm:t>
    </dgm:pt>
    <dgm:pt modelId="{1D4E4C50-3D3E-4625-A601-124064CBCD32}">
      <dgm:prSet custT="1"/>
      <dgm:spPr/>
      <dgm:t>
        <a:bodyPr/>
        <a:lstStyle/>
        <a:p>
          <a:r>
            <a:rPr lang="zh-TW" altLang="en-US" sz="2400" dirty="0">
              <a:latin typeface="標楷體" panose="03000509000000000000" pitchFamily="65" charset="-120"/>
              <a:ea typeface="標楷體" panose="03000509000000000000" pitchFamily="65" charset="-120"/>
            </a:rPr>
            <a:t>師資職前教育課程學分證明</a:t>
          </a:r>
        </a:p>
      </dgm:t>
    </dgm:pt>
    <dgm:pt modelId="{AA2C96D5-AFA3-4B09-A1FA-44A3D4B2FB60}" type="parTrans" cxnId="{9C17192E-F65B-4B0E-81C2-42BFEE8816CB}">
      <dgm:prSet/>
      <dgm:spPr/>
      <dgm:t>
        <a:bodyPr/>
        <a:lstStyle/>
        <a:p>
          <a:endParaRPr lang="zh-TW" altLang="en-US"/>
        </a:p>
      </dgm:t>
    </dgm:pt>
    <dgm:pt modelId="{994E1CCA-18AA-4207-A90A-5FF8F4B2416E}" type="sibTrans" cxnId="{9C17192E-F65B-4B0E-81C2-42BFEE8816CB}">
      <dgm:prSet/>
      <dgm:spPr/>
      <dgm:t>
        <a:bodyPr/>
        <a:lstStyle/>
        <a:p>
          <a:endParaRPr lang="zh-TW" altLang="en-US"/>
        </a:p>
      </dgm:t>
    </dgm:pt>
    <dgm:pt modelId="{69DCAE33-3820-4463-B81E-DCACCFE60C55}">
      <dgm:prSet/>
      <dgm:spPr/>
      <dgm:t>
        <a:bodyPr/>
        <a:lstStyle/>
        <a:p>
          <a:r>
            <a:rPr lang="zh-TW" altLang="en-US" dirty="0">
              <a:latin typeface="標楷體" panose="03000509000000000000" pitchFamily="65" charset="-120"/>
              <a:ea typeface="標楷體" panose="03000509000000000000" pitchFamily="65" charset="-120"/>
            </a:rPr>
            <a:t>回原師培學校</a:t>
          </a:r>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取得師資職前證明書</a:t>
          </a:r>
        </a:p>
      </dgm:t>
    </dgm:pt>
    <dgm:pt modelId="{61151D24-8ED9-481A-8783-52AEEB0D0903}" type="parTrans" cxnId="{382434D0-730A-4764-9A16-4388B5B5F1EE}">
      <dgm:prSet/>
      <dgm:spPr/>
      <dgm:t>
        <a:bodyPr/>
        <a:lstStyle/>
        <a:p>
          <a:endParaRPr lang="zh-TW" altLang="en-US"/>
        </a:p>
      </dgm:t>
    </dgm:pt>
    <dgm:pt modelId="{3106ECB5-780D-4FBF-BE9D-705B2DC9F9C1}" type="sibTrans" cxnId="{382434D0-730A-4764-9A16-4388B5B5F1EE}">
      <dgm:prSet/>
      <dgm:spPr/>
      <dgm:t>
        <a:bodyPr/>
        <a:lstStyle/>
        <a:p>
          <a:endParaRPr lang="zh-TW" altLang="en-US"/>
        </a:p>
      </dgm:t>
    </dgm:pt>
    <dgm:pt modelId="{B9C8E741-C012-4606-B77B-52AC24E3B7B7}" type="pres">
      <dgm:prSet presAssocID="{287AAFE4-AAC5-4AD3-B912-87F44EAFE66C}" presName="Name0" presStyleCnt="0">
        <dgm:presLayoutVars>
          <dgm:dir/>
          <dgm:resizeHandles val="exact"/>
        </dgm:presLayoutVars>
      </dgm:prSet>
      <dgm:spPr/>
    </dgm:pt>
    <dgm:pt modelId="{DCBFF186-CF62-405D-9864-67625DF8D527}" type="pres">
      <dgm:prSet presAssocID="{1D4E4C50-3D3E-4625-A601-124064CBCD32}" presName="node" presStyleLbl="node1" presStyleIdx="0" presStyleCnt="3">
        <dgm:presLayoutVars>
          <dgm:bulletEnabled val="1"/>
        </dgm:presLayoutVars>
      </dgm:prSet>
      <dgm:spPr/>
      <dgm:t>
        <a:bodyPr/>
        <a:lstStyle/>
        <a:p>
          <a:endParaRPr lang="zh-TW" altLang="en-US"/>
        </a:p>
      </dgm:t>
    </dgm:pt>
    <dgm:pt modelId="{A8713AE7-A78D-4BD5-AE4E-B73D68564945}" type="pres">
      <dgm:prSet presAssocID="{994E1CCA-18AA-4207-A90A-5FF8F4B2416E}" presName="sibTrans" presStyleLbl="sibTrans2D1" presStyleIdx="0" presStyleCnt="2"/>
      <dgm:spPr/>
      <dgm:t>
        <a:bodyPr/>
        <a:lstStyle/>
        <a:p>
          <a:endParaRPr lang="zh-TW" altLang="en-US"/>
        </a:p>
      </dgm:t>
    </dgm:pt>
    <dgm:pt modelId="{9C2EB8BC-2E1B-42DE-BD8E-D5B6C260A58F}" type="pres">
      <dgm:prSet presAssocID="{994E1CCA-18AA-4207-A90A-5FF8F4B2416E}" presName="connectorText" presStyleLbl="sibTrans2D1" presStyleIdx="0" presStyleCnt="2"/>
      <dgm:spPr/>
      <dgm:t>
        <a:bodyPr/>
        <a:lstStyle/>
        <a:p>
          <a:endParaRPr lang="zh-TW" altLang="en-US"/>
        </a:p>
      </dgm:t>
    </dgm:pt>
    <dgm:pt modelId="{C688A4F9-7376-4E4A-882E-829F7647EC23}" type="pres">
      <dgm:prSet presAssocID="{69DCAE33-3820-4463-B81E-DCACCFE60C55}" presName="node" presStyleLbl="node1" presStyleIdx="1" presStyleCnt="3">
        <dgm:presLayoutVars>
          <dgm:bulletEnabled val="1"/>
        </dgm:presLayoutVars>
      </dgm:prSet>
      <dgm:spPr/>
      <dgm:t>
        <a:bodyPr/>
        <a:lstStyle/>
        <a:p>
          <a:endParaRPr lang="zh-TW" altLang="en-US"/>
        </a:p>
      </dgm:t>
    </dgm:pt>
    <dgm:pt modelId="{4E4AF636-8E5A-4C17-92E5-9B1CBD878525}" type="pres">
      <dgm:prSet presAssocID="{3106ECB5-780D-4FBF-BE9D-705B2DC9F9C1}" presName="sibTrans" presStyleLbl="sibTrans2D1" presStyleIdx="1" presStyleCnt="2"/>
      <dgm:spPr/>
      <dgm:t>
        <a:bodyPr/>
        <a:lstStyle/>
        <a:p>
          <a:endParaRPr lang="zh-TW" altLang="en-US"/>
        </a:p>
      </dgm:t>
    </dgm:pt>
    <dgm:pt modelId="{4DF29736-20DA-4578-AEDA-59837646B0CA}" type="pres">
      <dgm:prSet presAssocID="{3106ECB5-780D-4FBF-BE9D-705B2DC9F9C1}" presName="connectorText" presStyleLbl="sibTrans2D1" presStyleIdx="1" presStyleCnt="2"/>
      <dgm:spPr/>
      <dgm:t>
        <a:bodyPr/>
        <a:lstStyle/>
        <a:p>
          <a:endParaRPr lang="zh-TW" altLang="en-US"/>
        </a:p>
      </dgm:t>
    </dgm:pt>
    <dgm:pt modelId="{602744EA-BD8E-4AD0-B305-18CC95050BED}" type="pres">
      <dgm:prSet presAssocID="{94B6596C-E2E3-42D0-BFA9-969C8FBB9430}" presName="node" presStyleLbl="node1" presStyleIdx="2" presStyleCnt="3">
        <dgm:presLayoutVars>
          <dgm:bulletEnabled val="1"/>
        </dgm:presLayoutVars>
      </dgm:prSet>
      <dgm:spPr/>
      <dgm:t>
        <a:bodyPr/>
        <a:lstStyle/>
        <a:p>
          <a:endParaRPr lang="zh-TW" altLang="en-US"/>
        </a:p>
      </dgm:t>
    </dgm:pt>
  </dgm:ptLst>
  <dgm:cxnLst>
    <dgm:cxn modelId="{9C17192E-F65B-4B0E-81C2-42BFEE8816CB}" srcId="{287AAFE4-AAC5-4AD3-B912-87F44EAFE66C}" destId="{1D4E4C50-3D3E-4625-A601-124064CBCD32}" srcOrd="0" destOrd="0" parTransId="{AA2C96D5-AFA3-4B09-A1FA-44A3D4B2FB60}" sibTransId="{994E1CCA-18AA-4207-A90A-5FF8F4B2416E}"/>
    <dgm:cxn modelId="{0DD5B809-7FDA-495D-AA58-6F49BDBFEFA3}" type="presOf" srcId="{994E1CCA-18AA-4207-A90A-5FF8F4B2416E}" destId="{9C2EB8BC-2E1B-42DE-BD8E-D5B6C260A58F}" srcOrd="1" destOrd="0" presId="urn:microsoft.com/office/officeart/2005/8/layout/process1"/>
    <dgm:cxn modelId="{B2D4BB32-F7FA-43DA-8365-942236DBDCA3}" srcId="{287AAFE4-AAC5-4AD3-B912-87F44EAFE66C}" destId="{94B6596C-E2E3-42D0-BFA9-969C8FBB9430}" srcOrd="2" destOrd="0" parTransId="{FE5D59C0-F88D-42D2-8949-AA0E02549526}" sibTransId="{CBCFBC32-AEF4-4F88-B8C3-F687E0273F57}"/>
    <dgm:cxn modelId="{3F51D994-F0E4-43F6-BFE3-3E75EB449CBD}" type="presOf" srcId="{3106ECB5-780D-4FBF-BE9D-705B2DC9F9C1}" destId="{4E4AF636-8E5A-4C17-92E5-9B1CBD878525}" srcOrd="0" destOrd="0" presId="urn:microsoft.com/office/officeart/2005/8/layout/process1"/>
    <dgm:cxn modelId="{E2388A6F-F2DE-418B-A157-A4E11F3E9303}" type="presOf" srcId="{3106ECB5-780D-4FBF-BE9D-705B2DC9F9C1}" destId="{4DF29736-20DA-4578-AEDA-59837646B0CA}" srcOrd="1" destOrd="0" presId="urn:microsoft.com/office/officeart/2005/8/layout/process1"/>
    <dgm:cxn modelId="{382434D0-730A-4764-9A16-4388B5B5F1EE}" srcId="{287AAFE4-AAC5-4AD3-B912-87F44EAFE66C}" destId="{69DCAE33-3820-4463-B81E-DCACCFE60C55}" srcOrd="1" destOrd="0" parTransId="{61151D24-8ED9-481A-8783-52AEEB0D0903}" sibTransId="{3106ECB5-780D-4FBF-BE9D-705B2DC9F9C1}"/>
    <dgm:cxn modelId="{2DC42FF5-24E9-4D32-A2D1-7662DE44FAB0}" type="presOf" srcId="{994E1CCA-18AA-4207-A90A-5FF8F4B2416E}" destId="{A8713AE7-A78D-4BD5-AE4E-B73D68564945}" srcOrd="0" destOrd="0" presId="urn:microsoft.com/office/officeart/2005/8/layout/process1"/>
    <dgm:cxn modelId="{1F1A2644-B02E-47CD-ABF6-5AAC6C4767F5}" type="presOf" srcId="{287AAFE4-AAC5-4AD3-B912-87F44EAFE66C}" destId="{B9C8E741-C012-4606-B77B-52AC24E3B7B7}" srcOrd="0" destOrd="0" presId="urn:microsoft.com/office/officeart/2005/8/layout/process1"/>
    <dgm:cxn modelId="{A61A0FF2-99F1-498E-A3C6-DF88D8568674}" type="presOf" srcId="{94B6596C-E2E3-42D0-BFA9-969C8FBB9430}" destId="{602744EA-BD8E-4AD0-B305-18CC95050BED}" srcOrd="0" destOrd="0" presId="urn:microsoft.com/office/officeart/2005/8/layout/process1"/>
    <dgm:cxn modelId="{7DB083C2-8976-4C4C-87A8-4E1AD8C93213}" type="presOf" srcId="{1D4E4C50-3D3E-4625-A601-124064CBCD32}" destId="{DCBFF186-CF62-405D-9864-67625DF8D527}" srcOrd="0" destOrd="0" presId="urn:microsoft.com/office/officeart/2005/8/layout/process1"/>
    <dgm:cxn modelId="{B6F8F731-3860-4748-AE1E-AD46E36F5416}" type="presOf" srcId="{69DCAE33-3820-4463-B81E-DCACCFE60C55}" destId="{C688A4F9-7376-4E4A-882E-829F7647EC23}" srcOrd="0" destOrd="0" presId="urn:microsoft.com/office/officeart/2005/8/layout/process1"/>
    <dgm:cxn modelId="{2A507557-61BA-4DA6-A2B6-AAEB87CC06C3}" type="presParOf" srcId="{B9C8E741-C012-4606-B77B-52AC24E3B7B7}" destId="{DCBFF186-CF62-405D-9864-67625DF8D527}" srcOrd="0" destOrd="0" presId="urn:microsoft.com/office/officeart/2005/8/layout/process1"/>
    <dgm:cxn modelId="{80A74A5F-8A72-4FAF-A6A1-9F2FF557CE57}" type="presParOf" srcId="{B9C8E741-C012-4606-B77B-52AC24E3B7B7}" destId="{A8713AE7-A78D-4BD5-AE4E-B73D68564945}" srcOrd="1" destOrd="0" presId="urn:microsoft.com/office/officeart/2005/8/layout/process1"/>
    <dgm:cxn modelId="{6C5EB610-036D-4629-AAF6-FB6F10AA7447}" type="presParOf" srcId="{A8713AE7-A78D-4BD5-AE4E-B73D68564945}" destId="{9C2EB8BC-2E1B-42DE-BD8E-D5B6C260A58F}" srcOrd="0" destOrd="0" presId="urn:microsoft.com/office/officeart/2005/8/layout/process1"/>
    <dgm:cxn modelId="{C457AF75-A34D-4AE4-B16B-31C74DE25B99}" type="presParOf" srcId="{B9C8E741-C012-4606-B77B-52AC24E3B7B7}" destId="{C688A4F9-7376-4E4A-882E-829F7647EC23}" srcOrd="2" destOrd="0" presId="urn:microsoft.com/office/officeart/2005/8/layout/process1"/>
    <dgm:cxn modelId="{A9F81944-0845-4B62-B4FD-D1C8AAEF20DC}" type="presParOf" srcId="{B9C8E741-C012-4606-B77B-52AC24E3B7B7}" destId="{4E4AF636-8E5A-4C17-92E5-9B1CBD878525}" srcOrd="3" destOrd="0" presId="urn:microsoft.com/office/officeart/2005/8/layout/process1"/>
    <dgm:cxn modelId="{F39801B5-CC1D-4C7A-A56F-410AC09D394D}" type="presParOf" srcId="{4E4AF636-8E5A-4C17-92E5-9B1CBD878525}" destId="{4DF29736-20DA-4578-AEDA-59837646B0CA}" srcOrd="0" destOrd="0" presId="urn:microsoft.com/office/officeart/2005/8/layout/process1"/>
    <dgm:cxn modelId="{F9EA61E9-AD4D-484F-B4A0-76ACE8D95A3E}" type="presParOf" srcId="{B9C8E741-C012-4606-B77B-52AC24E3B7B7}" destId="{602744EA-BD8E-4AD0-B305-18CC95050BED}"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8DA4CA-6176-416D-B0EB-40FBF164ED0D}" type="doc">
      <dgm:prSet loTypeId="urn:microsoft.com/office/officeart/2009/3/layout/HorizontalOrganizationChart" loCatId="hierarchy" qsTypeId="urn:microsoft.com/office/officeart/2005/8/quickstyle/simple2" qsCatId="simple" csTypeId="urn:microsoft.com/office/officeart/2005/8/colors/accent1_2" csCatId="accent1" phldr="1"/>
      <dgm:spPr/>
      <dgm:t>
        <a:bodyPr/>
        <a:lstStyle/>
        <a:p>
          <a:endParaRPr lang="zh-TW" altLang="en-US"/>
        </a:p>
      </dgm:t>
    </dgm:pt>
    <dgm:pt modelId="{30C796DD-C161-439C-8BA9-7A7F21829D1B}">
      <dgm:prSet/>
      <dgm:spPr/>
      <dgm:t>
        <a:bodyPr/>
        <a:lstStyle/>
        <a:p>
          <a:pPr rtl="0"/>
          <a:r>
            <a:rPr lang="en-US" dirty="0">
              <a:latin typeface="標楷體" panose="03000509000000000000" pitchFamily="65" charset="-120"/>
              <a:ea typeface="標楷體" panose="03000509000000000000" pitchFamily="65" charset="-120"/>
            </a:rPr>
            <a:t>450</a:t>
          </a:r>
          <a:r>
            <a:rPr lang="zh-TW" dirty="0">
              <a:latin typeface="標楷體" panose="03000509000000000000" pitchFamily="65" charset="-120"/>
              <a:ea typeface="標楷體" panose="03000509000000000000" pitchFamily="65" charset="-120"/>
            </a:rPr>
            <a:t>薪點</a:t>
          </a:r>
        </a:p>
      </dgm:t>
    </dgm:pt>
    <dgm:pt modelId="{7BBA4E1B-15B7-4173-A24B-23C08C7979D7}" type="parTrans" cxnId="{0D2F0B40-38BA-43B9-87B3-CD554812712D}">
      <dgm:prSet/>
      <dgm:spPr/>
      <dgm:t>
        <a:bodyPr/>
        <a:lstStyle/>
        <a:p>
          <a:endParaRPr lang="zh-TW" altLang="en-US"/>
        </a:p>
      </dgm:t>
    </dgm:pt>
    <dgm:pt modelId="{5E68DFDA-7AE2-4CE4-BE2F-AC9A9703E41D}" type="sibTrans" cxnId="{0D2F0B40-38BA-43B9-87B3-CD554812712D}">
      <dgm:prSet/>
      <dgm:spPr/>
      <dgm:t>
        <a:bodyPr/>
        <a:lstStyle/>
        <a:p>
          <a:endParaRPr lang="zh-TW" altLang="en-US"/>
        </a:p>
      </dgm:t>
    </dgm:pt>
    <dgm:pt modelId="{740B3CCA-31AE-4971-9E59-8493B1276EA2}">
      <dgm:prSet/>
      <dgm:spPr/>
      <dgm:t>
        <a:bodyPr/>
        <a:lstStyle/>
        <a:p>
          <a:r>
            <a:rPr lang="en-US" altLang="zh-TW" dirty="0">
              <a:latin typeface="標楷體" panose="03000509000000000000" pitchFamily="65" charset="-120"/>
              <a:ea typeface="標楷體" panose="03000509000000000000" pitchFamily="65" charset="-120"/>
            </a:rPr>
            <a:t>525</a:t>
          </a:r>
          <a:r>
            <a:rPr lang="zh-TW" altLang="en-US" dirty="0">
              <a:latin typeface="標楷體" panose="03000509000000000000" pitchFamily="65" charset="-120"/>
              <a:ea typeface="標楷體" panose="03000509000000000000" pitchFamily="65" charset="-120"/>
            </a:rPr>
            <a:t>薪點</a:t>
          </a:r>
        </a:p>
      </dgm:t>
    </dgm:pt>
    <dgm:pt modelId="{489259D2-F55D-42A7-8515-C8814B16090E}" type="parTrans" cxnId="{D7B6FD89-4B13-4A92-9C77-4DF8FC0A34C8}">
      <dgm:prSet/>
      <dgm:spPr/>
      <dgm:t>
        <a:bodyPr/>
        <a:lstStyle/>
        <a:p>
          <a:endParaRPr lang="zh-TW" altLang="en-US"/>
        </a:p>
      </dgm:t>
    </dgm:pt>
    <dgm:pt modelId="{84B7D9AC-664A-4102-AE2D-7AEC3802D747}" type="sibTrans" cxnId="{D7B6FD89-4B13-4A92-9C77-4DF8FC0A34C8}">
      <dgm:prSet/>
      <dgm:spPr/>
      <dgm:t>
        <a:bodyPr/>
        <a:lstStyle/>
        <a:p>
          <a:endParaRPr lang="zh-TW" altLang="en-US"/>
        </a:p>
      </dgm:t>
    </dgm:pt>
    <dgm:pt modelId="{D51D9340-59DB-4561-8349-2789E04F0642}">
      <dgm:prSet/>
      <dgm:spPr/>
      <dgm:t>
        <a:bodyPr/>
        <a:lstStyle/>
        <a:p>
          <a:r>
            <a:rPr lang="en-US" altLang="zh-TW" dirty="0">
              <a:latin typeface="標楷體" panose="03000509000000000000" pitchFamily="65" charset="-120"/>
              <a:ea typeface="標楷體" panose="03000509000000000000" pitchFamily="65" charset="-120"/>
            </a:rPr>
            <a:t>550</a:t>
          </a:r>
          <a:r>
            <a:rPr lang="zh-TW" altLang="en-US" dirty="0">
              <a:latin typeface="標楷體" panose="03000509000000000000" pitchFamily="65" charset="-120"/>
              <a:ea typeface="標楷體" panose="03000509000000000000" pitchFamily="65" charset="-120"/>
            </a:rPr>
            <a:t>薪點</a:t>
          </a:r>
        </a:p>
      </dgm:t>
    </dgm:pt>
    <dgm:pt modelId="{2D7AF872-040A-44BD-B92D-946753E91C70}" type="parTrans" cxnId="{120AA7E9-17CC-4A26-BFB6-EFA4C1780A29}">
      <dgm:prSet/>
      <dgm:spPr/>
      <dgm:t>
        <a:bodyPr/>
        <a:lstStyle/>
        <a:p>
          <a:endParaRPr lang="zh-TW" altLang="en-US"/>
        </a:p>
      </dgm:t>
    </dgm:pt>
    <dgm:pt modelId="{554568BD-0963-4659-B799-4E44582F974A}" type="sibTrans" cxnId="{120AA7E9-17CC-4A26-BFB6-EFA4C1780A29}">
      <dgm:prSet/>
      <dgm:spPr/>
      <dgm:t>
        <a:bodyPr/>
        <a:lstStyle/>
        <a:p>
          <a:endParaRPr lang="zh-TW" altLang="en-US"/>
        </a:p>
      </dgm:t>
    </dgm:pt>
    <dgm:pt modelId="{A3920705-A84C-4B6B-808B-B9DEFC0F7953}">
      <dgm:prSet/>
      <dgm:spPr/>
      <dgm:t>
        <a:bodyPr/>
        <a:lstStyle/>
        <a:p>
          <a:r>
            <a:rPr lang="en-US" altLang="zh-TW" dirty="0">
              <a:latin typeface="標楷體" panose="03000509000000000000" pitchFamily="65" charset="-120"/>
              <a:ea typeface="標楷體" panose="03000509000000000000" pitchFamily="65" charset="-120"/>
            </a:rPr>
            <a:t>525</a:t>
          </a:r>
          <a:r>
            <a:rPr lang="zh-TW" altLang="en-US" dirty="0">
              <a:latin typeface="標楷體" panose="03000509000000000000" pitchFamily="65" charset="-120"/>
              <a:ea typeface="標楷體" panose="03000509000000000000" pitchFamily="65" charset="-120"/>
            </a:rPr>
            <a:t>薪點</a:t>
          </a:r>
        </a:p>
      </dgm:t>
    </dgm:pt>
    <dgm:pt modelId="{9A15A9C5-8241-49E9-A844-15CC05379621}" type="parTrans" cxnId="{F79D64A6-0DFD-41E8-B6A6-C1CC552E0D8B}">
      <dgm:prSet/>
      <dgm:spPr/>
      <dgm:t>
        <a:bodyPr/>
        <a:lstStyle/>
        <a:p>
          <a:endParaRPr lang="zh-TW" altLang="en-US"/>
        </a:p>
      </dgm:t>
    </dgm:pt>
    <dgm:pt modelId="{7BF33D39-AC82-4324-A16A-1FE9C7300294}" type="sibTrans" cxnId="{F79D64A6-0DFD-41E8-B6A6-C1CC552E0D8B}">
      <dgm:prSet/>
      <dgm:spPr/>
      <dgm:t>
        <a:bodyPr/>
        <a:lstStyle/>
        <a:p>
          <a:endParaRPr lang="zh-TW" altLang="en-US"/>
        </a:p>
      </dgm:t>
    </dgm:pt>
    <dgm:pt modelId="{8EB35B80-73F6-464B-90EB-6DBC99707B8E}" type="pres">
      <dgm:prSet presAssocID="{1F8DA4CA-6176-416D-B0EB-40FBF164ED0D}" presName="hierChild1" presStyleCnt="0">
        <dgm:presLayoutVars>
          <dgm:orgChart val="1"/>
          <dgm:chPref val="1"/>
          <dgm:dir/>
          <dgm:animOne val="branch"/>
          <dgm:animLvl val="lvl"/>
          <dgm:resizeHandles/>
        </dgm:presLayoutVars>
      </dgm:prSet>
      <dgm:spPr/>
      <dgm:t>
        <a:bodyPr/>
        <a:lstStyle/>
        <a:p>
          <a:endParaRPr lang="zh-TW" altLang="en-US"/>
        </a:p>
      </dgm:t>
    </dgm:pt>
    <dgm:pt modelId="{46F9D9B3-081A-439F-ACE1-2EF957B5EEE9}" type="pres">
      <dgm:prSet presAssocID="{30C796DD-C161-439C-8BA9-7A7F21829D1B}" presName="hierRoot1" presStyleCnt="0">
        <dgm:presLayoutVars>
          <dgm:hierBranch val="init"/>
        </dgm:presLayoutVars>
      </dgm:prSet>
      <dgm:spPr/>
    </dgm:pt>
    <dgm:pt modelId="{76ADC23C-1BEF-47E1-9E82-5885A6B02632}" type="pres">
      <dgm:prSet presAssocID="{30C796DD-C161-439C-8BA9-7A7F21829D1B}" presName="rootComposite1" presStyleCnt="0"/>
      <dgm:spPr/>
    </dgm:pt>
    <dgm:pt modelId="{462AC078-CD40-4385-931A-09AA4CE3557D}" type="pres">
      <dgm:prSet presAssocID="{30C796DD-C161-439C-8BA9-7A7F21829D1B}" presName="rootText1" presStyleLbl="node0" presStyleIdx="0" presStyleCnt="1" custScaleX="52009" custScaleY="97022" custLinFactNeighborX="-7212" custLinFactNeighborY="-2561">
        <dgm:presLayoutVars>
          <dgm:chPref val="3"/>
        </dgm:presLayoutVars>
      </dgm:prSet>
      <dgm:spPr/>
      <dgm:t>
        <a:bodyPr/>
        <a:lstStyle/>
        <a:p>
          <a:endParaRPr lang="zh-TW" altLang="en-US"/>
        </a:p>
      </dgm:t>
    </dgm:pt>
    <dgm:pt modelId="{533519F1-7FDB-4BE0-866A-6AE4284E48A9}" type="pres">
      <dgm:prSet presAssocID="{30C796DD-C161-439C-8BA9-7A7F21829D1B}" presName="rootConnector1" presStyleLbl="node1" presStyleIdx="0" presStyleCnt="0"/>
      <dgm:spPr/>
      <dgm:t>
        <a:bodyPr/>
        <a:lstStyle/>
        <a:p>
          <a:endParaRPr lang="zh-TW" altLang="en-US"/>
        </a:p>
      </dgm:t>
    </dgm:pt>
    <dgm:pt modelId="{D8EE9D23-F3BB-4006-BFE6-026DBBC5A284}" type="pres">
      <dgm:prSet presAssocID="{30C796DD-C161-439C-8BA9-7A7F21829D1B}" presName="hierChild2" presStyleCnt="0"/>
      <dgm:spPr/>
    </dgm:pt>
    <dgm:pt modelId="{8F54E507-A6C1-4674-944F-FBE7F38D81A6}" type="pres">
      <dgm:prSet presAssocID="{489259D2-F55D-42A7-8515-C8814B16090E}" presName="Name64" presStyleLbl="parChTrans1D2" presStyleIdx="0" presStyleCnt="2"/>
      <dgm:spPr/>
      <dgm:t>
        <a:bodyPr/>
        <a:lstStyle/>
        <a:p>
          <a:endParaRPr lang="zh-TW" altLang="en-US"/>
        </a:p>
      </dgm:t>
    </dgm:pt>
    <dgm:pt modelId="{506926B5-B4F0-4841-AC8F-E62F8418DEB0}" type="pres">
      <dgm:prSet presAssocID="{740B3CCA-31AE-4971-9E59-8493B1276EA2}" presName="hierRoot2" presStyleCnt="0">
        <dgm:presLayoutVars>
          <dgm:hierBranch val="init"/>
        </dgm:presLayoutVars>
      </dgm:prSet>
      <dgm:spPr/>
    </dgm:pt>
    <dgm:pt modelId="{09C46950-B6EC-4292-9495-2D8DDD9F4950}" type="pres">
      <dgm:prSet presAssocID="{740B3CCA-31AE-4971-9E59-8493B1276EA2}" presName="rootComposite" presStyleCnt="0"/>
      <dgm:spPr/>
    </dgm:pt>
    <dgm:pt modelId="{6D4E0134-5005-41DB-AC5C-2DEC163C57BE}" type="pres">
      <dgm:prSet presAssocID="{740B3CCA-31AE-4971-9E59-8493B1276EA2}" presName="rootText" presStyleLbl="node2" presStyleIdx="0" presStyleCnt="2" custScaleX="51986" custScaleY="97022" custLinFactNeighborX="15836" custLinFactNeighborY="-83">
        <dgm:presLayoutVars>
          <dgm:chPref val="3"/>
        </dgm:presLayoutVars>
      </dgm:prSet>
      <dgm:spPr/>
      <dgm:t>
        <a:bodyPr/>
        <a:lstStyle/>
        <a:p>
          <a:endParaRPr lang="zh-TW" altLang="en-US"/>
        </a:p>
      </dgm:t>
    </dgm:pt>
    <dgm:pt modelId="{A6DF8F67-081D-42E8-8925-DA1F9FFDBABE}" type="pres">
      <dgm:prSet presAssocID="{740B3CCA-31AE-4971-9E59-8493B1276EA2}" presName="rootConnector" presStyleLbl="node2" presStyleIdx="0" presStyleCnt="2"/>
      <dgm:spPr/>
      <dgm:t>
        <a:bodyPr/>
        <a:lstStyle/>
        <a:p>
          <a:endParaRPr lang="zh-TW" altLang="en-US"/>
        </a:p>
      </dgm:t>
    </dgm:pt>
    <dgm:pt modelId="{F1642FDB-0616-49DD-BEB2-D573383E5F58}" type="pres">
      <dgm:prSet presAssocID="{740B3CCA-31AE-4971-9E59-8493B1276EA2}" presName="hierChild4" presStyleCnt="0"/>
      <dgm:spPr/>
    </dgm:pt>
    <dgm:pt modelId="{4546F7FD-9ED7-4F16-B41E-72F2674C867D}" type="pres">
      <dgm:prSet presAssocID="{2D7AF872-040A-44BD-B92D-946753E91C70}" presName="Name64" presStyleLbl="parChTrans1D3" presStyleIdx="0" presStyleCnt="1"/>
      <dgm:spPr/>
      <dgm:t>
        <a:bodyPr/>
        <a:lstStyle/>
        <a:p>
          <a:endParaRPr lang="zh-TW" altLang="en-US"/>
        </a:p>
      </dgm:t>
    </dgm:pt>
    <dgm:pt modelId="{46BCDDB1-EA57-4808-90CA-2BDE1BFF6DC5}" type="pres">
      <dgm:prSet presAssocID="{D51D9340-59DB-4561-8349-2789E04F0642}" presName="hierRoot2" presStyleCnt="0">
        <dgm:presLayoutVars>
          <dgm:hierBranch val="init"/>
        </dgm:presLayoutVars>
      </dgm:prSet>
      <dgm:spPr/>
    </dgm:pt>
    <dgm:pt modelId="{AFBD5F23-8852-4967-82ED-0CF2E6ACAE44}" type="pres">
      <dgm:prSet presAssocID="{D51D9340-59DB-4561-8349-2789E04F0642}" presName="rootComposite" presStyleCnt="0"/>
      <dgm:spPr/>
    </dgm:pt>
    <dgm:pt modelId="{9E950BA0-A70C-41AE-A85F-AAD65003CFFF}" type="pres">
      <dgm:prSet presAssocID="{D51D9340-59DB-4561-8349-2789E04F0642}" presName="rootText" presStyleLbl="node3" presStyleIdx="0" presStyleCnt="1" custScaleX="51298" custScaleY="97022" custLinFactNeighborX="40234" custLinFactNeighborY="-739">
        <dgm:presLayoutVars>
          <dgm:chPref val="3"/>
        </dgm:presLayoutVars>
      </dgm:prSet>
      <dgm:spPr/>
      <dgm:t>
        <a:bodyPr/>
        <a:lstStyle/>
        <a:p>
          <a:endParaRPr lang="zh-TW" altLang="en-US"/>
        </a:p>
      </dgm:t>
    </dgm:pt>
    <dgm:pt modelId="{50052414-4AB3-4019-BADD-779C36891C7A}" type="pres">
      <dgm:prSet presAssocID="{D51D9340-59DB-4561-8349-2789E04F0642}" presName="rootConnector" presStyleLbl="node3" presStyleIdx="0" presStyleCnt="1"/>
      <dgm:spPr/>
      <dgm:t>
        <a:bodyPr/>
        <a:lstStyle/>
        <a:p>
          <a:endParaRPr lang="zh-TW" altLang="en-US"/>
        </a:p>
      </dgm:t>
    </dgm:pt>
    <dgm:pt modelId="{A7ABC127-E8FE-4A0A-816F-7DA59A8FABE5}" type="pres">
      <dgm:prSet presAssocID="{D51D9340-59DB-4561-8349-2789E04F0642}" presName="hierChild4" presStyleCnt="0"/>
      <dgm:spPr/>
    </dgm:pt>
    <dgm:pt modelId="{6F512469-FE25-461A-80F6-A50221F00D67}" type="pres">
      <dgm:prSet presAssocID="{D51D9340-59DB-4561-8349-2789E04F0642}" presName="hierChild5" presStyleCnt="0"/>
      <dgm:spPr/>
    </dgm:pt>
    <dgm:pt modelId="{99AD8341-B5E8-4ED5-9CFE-451518BF0407}" type="pres">
      <dgm:prSet presAssocID="{740B3CCA-31AE-4971-9E59-8493B1276EA2}" presName="hierChild5" presStyleCnt="0"/>
      <dgm:spPr/>
    </dgm:pt>
    <dgm:pt modelId="{FC414EAE-BB0D-4CDC-BCE0-D5EF78FC09E6}" type="pres">
      <dgm:prSet presAssocID="{9A15A9C5-8241-49E9-A844-15CC05379621}" presName="Name64" presStyleLbl="parChTrans1D2" presStyleIdx="1" presStyleCnt="2"/>
      <dgm:spPr/>
      <dgm:t>
        <a:bodyPr/>
        <a:lstStyle/>
        <a:p>
          <a:endParaRPr lang="zh-TW" altLang="en-US"/>
        </a:p>
      </dgm:t>
    </dgm:pt>
    <dgm:pt modelId="{1A6792AB-083D-4217-B437-19273DA4FF40}" type="pres">
      <dgm:prSet presAssocID="{A3920705-A84C-4B6B-808B-B9DEFC0F7953}" presName="hierRoot2" presStyleCnt="0">
        <dgm:presLayoutVars>
          <dgm:hierBranch val="init"/>
        </dgm:presLayoutVars>
      </dgm:prSet>
      <dgm:spPr/>
    </dgm:pt>
    <dgm:pt modelId="{00C08E3E-AC5E-476E-87CC-776DB02FFCD8}" type="pres">
      <dgm:prSet presAssocID="{A3920705-A84C-4B6B-808B-B9DEFC0F7953}" presName="rootComposite" presStyleCnt="0"/>
      <dgm:spPr/>
    </dgm:pt>
    <dgm:pt modelId="{D6802803-962B-4002-9DDA-399A5D3F17A3}" type="pres">
      <dgm:prSet presAssocID="{A3920705-A84C-4B6B-808B-B9DEFC0F7953}" presName="rootText" presStyleLbl="node2" presStyleIdx="1" presStyleCnt="2" custScaleX="49540" custLinFactNeighborX="16788" custLinFactNeighborY="-6519">
        <dgm:presLayoutVars>
          <dgm:chPref val="3"/>
        </dgm:presLayoutVars>
      </dgm:prSet>
      <dgm:spPr/>
      <dgm:t>
        <a:bodyPr/>
        <a:lstStyle/>
        <a:p>
          <a:endParaRPr lang="zh-TW" altLang="en-US"/>
        </a:p>
      </dgm:t>
    </dgm:pt>
    <dgm:pt modelId="{365E7961-4CA1-4A8F-BC06-2AB4D1EC196C}" type="pres">
      <dgm:prSet presAssocID="{A3920705-A84C-4B6B-808B-B9DEFC0F7953}" presName="rootConnector" presStyleLbl="node2" presStyleIdx="1" presStyleCnt="2"/>
      <dgm:spPr/>
      <dgm:t>
        <a:bodyPr/>
        <a:lstStyle/>
        <a:p>
          <a:endParaRPr lang="zh-TW" altLang="en-US"/>
        </a:p>
      </dgm:t>
    </dgm:pt>
    <dgm:pt modelId="{580B9318-66DA-4AD5-90D8-505A4F4689D1}" type="pres">
      <dgm:prSet presAssocID="{A3920705-A84C-4B6B-808B-B9DEFC0F7953}" presName="hierChild4" presStyleCnt="0"/>
      <dgm:spPr/>
    </dgm:pt>
    <dgm:pt modelId="{0155B7D5-9735-4A87-8849-DF137D1A2C39}" type="pres">
      <dgm:prSet presAssocID="{A3920705-A84C-4B6B-808B-B9DEFC0F7953}" presName="hierChild5" presStyleCnt="0"/>
      <dgm:spPr/>
    </dgm:pt>
    <dgm:pt modelId="{5B66A2D1-061F-4FCA-B275-94FA16D8E5AF}" type="pres">
      <dgm:prSet presAssocID="{30C796DD-C161-439C-8BA9-7A7F21829D1B}" presName="hierChild3" presStyleCnt="0"/>
      <dgm:spPr/>
    </dgm:pt>
  </dgm:ptLst>
  <dgm:cxnLst>
    <dgm:cxn modelId="{BF827DC5-98A7-4444-852B-08560D489E92}" type="presOf" srcId="{740B3CCA-31AE-4971-9E59-8493B1276EA2}" destId="{A6DF8F67-081D-42E8-8925-DA1F9FFDBABE}" srcOrd="1" destOrd="0" presId="urn:microsoft.com/office/officeart/2009/3/layout/HorizontalOrganizationChart"/>
    <dgm:cxn modelId="{0D2F0B40-38BA-43B9-87B3-CD554812712D}" srcId="{1F8DA4CA-6176-416D-B0EB-40FBF164ED0D}" destId="{30C796DD-C161-439C-8BA9-7A7F21829D1B}" srcOrd="0" destOrd="0" parTransId="{7BBA4E1B-15B7-4173-A24B-23C08C7979D7}" sibTransId="{5E68DFDA-7AE2-4CE4-BE2F-AC9A9703E41D}"/>
    <dgm:cxn modelId="{9BEB3CA3-D447-4BF3-B798-8801264E714D}" type="presOf" srcId="{A3920705-A84C-4B6B-808B-B9DEFC0F7953}" destId="{365E7961-4CA1-4A8F-BC06-2AB4D1EC196C}" srcOrd="1" destOrd="0" presId="urn:microsoft.com/office/officeart/2009/3/layout/HorizontalOrganizationChart"/>
    <dgm:cxn modelId="{1A00E708-EE03-467E-AFC7-6320BD400EE2}" type="presOf" srcId="{489259D2-F55D-42A7-8515-C8814B16090E}" destId="{8F54E507-A6C1-4674-944F-FBE7F38D81A6}" srcOrd="0" destOrd="0" presId="urn:microsoft.com/office/officeart/2009/3/layout/HorizontalOrganizationChart"/>
    <dgm:cxn modelId="{B7F896F5-404C-4D41-8DBD-FC149C59D22A}" type="presOf" srcId="{A3920705-A84C-4B6B-808B-B9DEFC0F7953}" destId="{D6802803-962B-4002-9DDA-399A5D3F17A3}" srcOrd="0" destOrd="0" presId="urn:microsoft.com/office/officeart/2009/3/layout/HorizontalOrganizationChart"/>
    <dgm:cxn modelId="{1A18C0C4-E063-43A3-8D3B-A3D261AF966B}" type="presOf" srcId="{2D7AF872-040A-44BD-B92D-946753E91C70}" destId="{4546F7FD-9ED7-4F16-B41E-72F2674C867D}" srcOrd="0" destOrd="0" presId="urn:microsoft.com/office/officeart/2009/3/layout/HorizontalOrganizationChart"/>
    <dgm:cxn modelId="{F79D64A6-0DFD-41E8-B6A6-C1CC552E0D8B}" srcId="{30C796DD-C161-439C-8BA9-7A7F21829D1B}" destId="{A3920705-A84C-4B6B-808B-B9DEFC0F7953}" srcOrd="1" destOrd="0" parTransId="{9A15A9C5-8241-49E9-A844-15CC05379621}" sibTransId="{7BF33D39-AC82-4324-A16A-1FE9C7300294}"/>
    <dgm:cxn modelId="{0A0E44F1-BAF1-4319-8C8E-14CEC83378EA}" type="presOf" srcId="{740B3CCA-31AE-4971-9E59-8493B1276EA2}" destId="{6D4E0134-5005-41DB-AC5C-2DEC163C57BE}" srcOrd="0" destOrd="0" presId="urn:microsoft.com/office/officeart/2009/3/layout/HorizontalOrganizationChart"/>
    <dgm:cxn modelId="{BCA93952-70FB-4D83-96D1-6A5BC992A24A}" type="presOf" srcId="{30C796DD-C161-439C-8BA9-7A7F21829D1B}" destId="{462AC078-CD40-4385-931A-09AA4CE3557D}" srcOrd="0" destOrd="0" presId="urn:microsoft.com/office/officeart/2009/3/layout/HorizontalOrganizationChart"/>
    <dgm:cxn modelId="{6F5BB5A5-0453-4501-83DF-2439F6238B4A}" type="presOf" srcId="{D51D9340-59DB-4561-8349-2789E04F0642}" destId="{9E950BA0-A70C-41AE-A85F-AAD65003CFFF}" srcOrd="0" destOrd="0" presId="urn:microsoft.com/office/officeart/2009/3/layout/HorizontalOrganizationChart"/>
    <dgm:cxn modelId="{D7B6FD89-4B13-4A92-9C77-4DF8FC0A34C8}" srcId="{30C796DD-C161-439C-8BA9-7A7F21829D1B}" destId="{740B3CCA-31AE-4971-9E59-8493B1276EA2}" srcOrd="0" destOrd="0" parTransId="{489259D2-F55D-42A7-8515-C8814B16090E}" sibTransId="{84B7D9AC-664A-4102-AE2D-7AEC3802D747}"/>
    <dgm:cxn modelId="{120AA7E9-17CC-4A26-BFB6-EFA4C1780A29}" srcId="{740B3CCA-31AE-4971-9E59-8493B1276EA2}" destId="{D51D9340-59DB-4561-8349-2789E04F0642}" srcOrd="0" destOrd="0" parTransId="{2D7AF872-040A-44BD-B92D-946753E91C70}" sibTransId="{554568BD-0963-4659-B799-4E44582F974A}"/>
    <dgm:cxn modelId="{D1930A70-A5D1-4A7E-B01F-938807EE88D0}" type="presOf" srcId="{30C796DD-C161-439C-8BA9-7A7F21829D1B}" destId="{533519F1-7FDB-4BE0-866A-6AE4284E48A9}" srcOrd="1" destOrd="0" presId="urn:microsoft.com/office/officeart/2009/3/layout/HorizontalOrganizationChart"/>
    <dgm:cxn modelId="{26217328-C9FE-4D25-8C55-E5876F8C35C2}" type="presOf" srcId="{D51D9340-59DB-4561-8349-2789E04F0642}" destId="{50052414-4AB3-4019-BADD-779C36891C7A}" srcOrd="1" destOrd="0" presId="urn:microsoft.com/office/officeart/2009/3/layout/HorizontalOrganizationChart"/>
    <dgm:cxn modelId="{D692E28E-E449-41BB-9F2B-7E42BA614368}" type="presOf" srcId="{1F8DA4CA-6176-416D-B0EB-40FBF164ED0D}" destId="{8EB35B80-73F6-464B-90EB-6DBC99707B8E}" srcOrd="0" destOrd="0" presId="urn:microsoft.com/office/officeart/2009/3/layout/HorizontalOrganizationChart"/>
    <dgm:cxn modelId="{FE132D1F-2D48-4F2D-B14C-FE594BFEE048}" type="presOf" srcId="{9A15A9C5-8241-49E9-A844-15CC05379621}" destId="{FC414EAE-BB0D-4CDC-BCE0-D5EF78FC09E6}" srcOrd="0" destOrd="0" presId="urn:microsoft.com/office/officeart/2009/3/layout/HorizontalOrganizationChart"/>
    <dgm:cxn modelId="{6B800D5C-5A6D-4A90-B538-CA2343E5640F}" type="presParOf" srcId="{8EB35B80-73F6-464B-90EB-6DBC99707B8E}" destId="{46F9D9B3-081A-439F-ACE1-2EF957B5EEE9}" srcOrd="0" destOrd="0" presId="urn:microsoft.com/office/officeart/2009/3/layout/HorizontalOrganizationChart"/>
    <dgm:cxn modelId="{653E5D4F-5D91-41F4-AE92-8094C72C5553}" type="presParOf" srcId="{46F9D9B3-081A-439F-ACE1-2EF957B5EEE9}" destId="{76ADC23C-1BEF-47E1-9E82-5885A6B02632}" srcOrd="0" destOrd="0" presId="urn:microsoft.com/office/officeart/2009/3/layout/HorizontalOrganizationChart"/>
    <dgm:cxn modelId="{3E3507CA-A050-4E10-B470-16A64511F67C}" type="presParOf" srcId="{76ADC23C-1BEF-47E1-9E82-5885A6B02632}" destId="{462AC078-CD40-4385-931A-09AA4CE3557D}" srcOrd="0" destOrd="0" presId="urn:microsoft.com/office/officeart/2009/3/layout/HorizontalOrganizationChart"/>
    <dgm:cxn modelId="{BCAAD479-8B3B-4CC8-BF3D-7C0648AC1692}" type="presParOf" srcId="{76ADC23C-1BEF-47E1-9E82-5885A6B02632}" destId="{533519F1-7FDB-4BE0-866A-6AE4284E48A9}" srcOrd="1" destOrd="0" presId="urn:microsoft.com/office/officeart/2009/3/layout/HorizontalOrganizationChart"/>
    <dgm:cxn modelId="{48C5CEAB-164F-4369-B08D-B7AB96BC0AA9}" type="presParOf" srcId="{46F9D9B3-081A-439F-ACE1-2EF957B5EEE9}" destId="{D8EE9D23-F3BB-4006-BFE6-026DBBC5A284}" srcOrd="1" destOrd="0" presId="urn:microsoft.com/office/officeart/2009/3/layout/HorizontalOrganizationChart"/>
    <dgm:cxn modelId="{0A85C3F6-9E4D-49B3-80DD-0EBD5135A43F}" type="presParOf" srcId="{D8EE9D23-F3BB-4006-BFE6-026DBBC5A284}" destId="{8F54E507-A6C1-4674-944F-FBE7F38D81A6}" srcOrd="0" destOrd="0" presId="urn:microsoft.com/office/officeart/2009/3/layout/HorizontalOrganizationChart"/>
    <dgm:cxn modelId="{69271125-D067-42B0-A634-86FE6DBD5927}" type="presParOf" srcId="{D8EE9D23-F3BB-4006-BFE6-026DBBC5A284}" destId="{506926B5-B4F0-4841-AC8F-E62F8418DEB0}" srcOrd="1" destOrd="0" presId="urn:microsoft.com/office/officeart/2009/3/layout/HorizontalOrganizationChart"/>
    <dgm:cxn modelId="{625BCDB4-B7FD-48CC-BCA7-01CDA06776CD}" type="presParOf" srcId="{506926B5-B4F0-4841-AC8F-E62F8418DEB0}" destId="{09C46950-B6EC-4292-9495-2D8DDD9F4950}" srcOrd="0" destOrd="0" presId="urn:microsoft.com/office/officeart/2009/3/layout/HorizontalOrganizationChart"/>
    <dgm:cxn modelId="{CF2B5650-1AEF-4DDC-AB4F-919B3662CB6C}" type="presParOf" srcId="{09C46950-B6EC-4292-9495-2D8DDD9F4950}" destId="{6D4E0134-5005-41DB-AC5C-2DEC163C57BE}" srcOrd="0" destOrd="0" presId="urn:microsoft.com/office/officeart/2009/3/layout/HorizontalOrganizationChart"/>
    <dgm:cxn modelId="{387D00DA-180B-41BE-A094-33E5E11D9D1E}" type="presParOf" srcId="{09C46950-B6EC-4292-9495-2D8DDD9F4950}" destId="{A6DF8F67-081D-42E8-8925-DA1F9FFDBABE}" srcOrd="1" destOrd="0" presId="urn:microsoft.com/office/officeart/2009/3/layout/HorizontalOrganizationChart"/>
    <dgm:cxn modelId="{B4A6AD6B-B0BD-4532-8F3F-2A8838532F55}" type="presParOf" srcId="{506926B5-B4F0-4841-AC8F-E62F8418DEB0}" destId="{F1642FDB-0616-49DD-BEB2-D573383E5F58}" srcOrd="1" destOrd="0" presId="urn:microsoft.com/office/officeart/2009/3/layout/HorizontalOrganizationChart"/>
    <dgm:cxn modelId="{FA820E9D-401C-4736-8DE4-76DED3A03917}" type="presParOf" srcId="{F1642FDB-0616-49DD-BEB2-D573383E5F58}" destId="{4546F7FD-9ED7-4F16-B41E-72F2674C867D}" srcOrd="0" destOrd="0" presId="urn:microsoft.com/office/officeart/2009/3/layout/HorizontalOrganizationChart"/>
    <dgm:cxn modelId="{A289DD2C-A5CF-4AE8-9C47-89B62C992DCE}" type="presParOf" srcId="{F1642FDB-0616-49DD-BEB2-D573383E5F58}" destId="{46BCDDB1-EA57-4808-90CA-2BDE1BFF6DC5}" srcOrd="1" destOrd="0" presId="urn:microsoft.com/office/officeart/2009/3/layout/HorizontalOrganizationChart"/>
    <dgm:cxn modelId="{0561D5A7-EF0E-4C75-BA88-92BF13A29146}" type="presParOf" srcId="{46BCDDB1-EA57-4808-90CA-2BDE1BFF6DC5}" destId="{AFBD5F23-8852-4967-82ED-0CF2E6ACAE44}" srcOrd="0" destOrd="0" presId="urn:microsoft.com/office/officeart/2009/3/layout/HorizontalOrganizationChart"/>
    <dgm:cxn modelId="{220E5888-178B-4D64-AAF9-927A164D15C3}" type="presParOf" srcId="{AFBD5F23-8852-4967-82ED-0CF2E6ACAE44}" destId="{9E950BA0-A70C-41AE-A85F-AAD65003CFFF}" srcOrd="0" destOrd="0" presId="urn:microsoft.com/office/officeart/2009/3/layout/HorizontalOrganizationChart"/>
    <dgm:cxn modelId="{0969E7F8-5630-4127-9723-F88D16A41FDA}" type="presParOf" srcId="{AFBD5F23-8852-4967-82ED-0CF2E6ACAE44}" destId="{50052414-4AB3-4019-BADD-779C36891C7A}" srcOrd="1" destOrd="0" presId="urn:microsoft.com/office/officeart/2009/3/layout/HorizontalOrganizationChart"/>
    <dgm:cxn modelId="{DACC9C3A-63F0-409E-A1A9-49283D72AB00}" type="presParOf" srcId="{46BCDDB1-EA57-4808-90CA-2BDE1BFF6DC5}" destId="{A7ABC127-E8FE-4A0A-816F-7DA59A8FABE5}" srcOrd="1" destOrd="0" presId="urn:microsoft.com/office/officeart/2009/3/layout/HorizontalOrganizationChart"/>
    <dgm:cxn modelId="{5E85D51A-242A-46D7-BE2B-D072D055CE68}" type="presParOf" srcId="{46BCDDB1-EA57-4808-90CA-2BDE1BFF6DC5}" destId="{6F512469-FE25-461A-80F6-A50221F00D67}" srcOrd="2" destOrd="0" presId="urn:microsoft.com/office/officeart/2009/3/layout/HorizontalOrganizationChart"/>
    <dgm:cxn modelId="{997EA85A-08BA-46B0-BF9D-F68DC8F6E65A}" type="presParOf" srcId="{506926B5-B4F0-4841-AC8F-E62F8418DEB0}" destId="{99AD8341-B5E8-4ED5-9CFE-451518BF0407}" srcOrd="2" destOrd="0" presId="urn:microsoft.com/office/officeart/2009/3/layout/HorizontalOrganizationChart"/>
    <dgm:cxn modelId="{63849C53-7A12-4CAA-82FE-CAC6667D1930}" type="presParOf" srcId="{D8EE9D23-F3BB-4006-BFE6-026DBBC5A284}" destId="{FC414EAE-BB0D-4CDC-BCE0-D5EF78FC09E6}" srcOrd="2" destOrd="0" presId="urn:microsoft.com/office/officeart/2009/3/layout/HorizontalOrganizationChart"/>
    <dgm:cxn modelId="{C80120EF-67EB-4D17-A7F5-5ADC200BE0D4}" type="presParOf" srcId="{D8EE9D23-F3BB-4006-BFE6-026DBBC5A284}" destId="{1A6792AB-083D-4217-B437-19273DA4FF40}" srcOrd="3" destOrd="0" presId="urn:microsoft.com/office/officeart/2009/3/layout/HorizontalOrganizationChart"/>
    <dgm:cxn modelId="{0611FAF5-D1DD-41F7-9A44-B664EE1F69C3}" type="presParOf" srcId="{1A6792AB-083D-4217-B437-19273DA4FF40}" destId="{00C08E3E-AC5E-476E-87CC-776DB02FFCD8}" srcOrd="0" destOrd="0" presId="urn:microsoft.com/office/officeart/2009/3/layout/HorizontalOrganizationChart"/>
    <dgm:cxn modelId="{9BE2869D-1003-46DB-93A1-8CF7C113485F}" type="presParOf" srcId="{00C08E3E-AC5E-476E-87CC-776DB02FFCD8}" destId="{D6802803-962B-4002-9DDA-399A5D3F17A3}" srcOrd="0" destOrd="0" presId="urn:microsoft.com/office/officeart/2009/3/layout/HorizontalOrganizationChart"/>
    <dgm:cxn modelId="{D583A861-FFBA-44A5-9C8C-5C1CC0638161}" type="presParOf" srcId="{00C08E3E-AC5E-476E-87CC-776DB02FFCD8}" destId="{365E7961-4CA1-4A8F-BC06-2AB4D1EC196C}" srcOrd="1" destOrd="0" presId="urn:microsoft.com/office/officeart/2009/3/layout/HorizontalOrganizationChart"/>
    <dgm:cxn modelId="{87DCB6D0-303B-4D1A-AF14-0712D46ED954}" type="presParOf" srcId="{1A6792AB-083D-4217-B437-19273DA4FF40}" destId="{580B9318-66DA-4AD5-90D8-505A4F4689D1}" srcOrd="1" destOrd="0" presId="urn:microsoft.com/office/officeart/2009/3/layout/HorizontalOrganizationChart"/>
    <dgm:cxn modelId="{BBC956C5-C42B-4F50-BFC9-00C2A46D61CE}" type="presParOf" srcId="{1A6792AB-083D-4217-B437-19273DA4FF40}" destId="{0155B7D5-9735-4A87-8849-DF137D1A2C39}" srcOrd="2" destOrd="0" presId="urn:microsoft.com/office/officeart/2009/3/layout/HorizontalOrganizationChart"/>
    <dgm:cxn modelId="{7BFF328A-B8C8-4609-AE9F-2D17521D60DD}" type="presParOf" srcId="{46F9D9B3-081A-439F-ACE1-2EF957B5EEE9}" destId="{5B66A2D1-061F-4FCA-B275-94FA16D8E5AF}"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0A5D3E-473F-4C40-8124-59C0A12B4EA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15A53BAD-832A-476E-A1C3-CDC9F777541D}">
      <dgm:prSet phldrT="[文字]" custT="1"/>
      <dgm:spPr>
        <a:solidFill>
          <a:srgbClr val="0070C0"/>
        </a:solidFill>
      </dgm:spPr>
      <dgm:t>
        <a:bodyPr vert="vert"/>
        <a:lstStyle/>
        <a:p>
          <a:r>
            <a:rPr lang="en-US" altLang="zh-TW" sz="3000" dirty="0">
              <a:latin typeface="標楷體" panose="03000509000000000000" pitchFamily="65" charset="-120"/>
              <a:ea typeface="標楷體" panose="03000509000000000000" pitchFamily="65" charset="-120"/>
            </a:rPr>
            <a:t>475</a:t>
          </a:r>
          <a:r>
            <a:rPr lang="zh-TW" altLang="en-US" sz="3000" dirty="0">
              <a:latin typeface="標楷體" panose="03000509000000000000" pitchFamily="65" charset="-120"/>
              <a:ea typeface="標楷體" panose="03000509000000000000" pitchFamily="65" charset="-120"/>
            </a:rPr>
            <a:t>薪點</a:t>
          </a:r>
        </a:p>
      </dgm:t>
    </dgm:pt>
    <dgm:pt modelId="{3F8C5391-BE6F-476D-8DDF-49956A62C6FD}" type="parTrans" cxnId="{90FCE620-EF93-4BCE-B71B-CEAF9355D4FD}">
      <dgm:prSet/>
      <dgm:spPr/>
      <dgm:t>
        <a:bodyPr/>
        <a:lstStyle/>
        <a:p>
          <a:endParaRPr lang="zh-TW" altLang="en-US"/>
        </a:p>
      </dgm:t>
    </dgm:pt>
    <dgm:pt modelId="{C370E7E2-172D-4ECA-A856-1F8D988D406F}" type="sibTrans" cxnId="{90FCE620-EF93-4BCE-B71B-CEAF9355D4FD}">
      <dgm:prSet/>
      <dgm:spPr/>
      <dgm:t>
        <a:bodyPr/>
        <a:lstStyle/>
        <a:p>
          <a:endParaRPr lang="zh-TW" altLang="en-US"/>
        </a:p>
      </dgm:t>
    </dgm:pt>
    <dgm:pt modelId="{4424B413-1A4C-4735-93E4-BE608E07C476}">
      <dgm:prSet phldrT="[文字]" custT="1"/>
      <dgm:spPr>
        <a:solidFill>
          <a:srgbClr val="0070C0"/>
        </a:solidFill>
      </dgm:spPr>
      <dgm:t>
        <a:bodyPr/>
        <a:lstStyle/>
        <a:p>
          <a:r>
            <a:rPr lang="en-US" altLang="zh-TW" sz="3000" dirty="0">
              <a:latin typeface="標楷體" panose="03000509000000000000" pitchFamily="65" charset="-120"/>
              <a:ea typeface="標楷體" panose="03000509000000000000" pitchFamily="65" charset="-120"/>
            </a:rPr>
            <a:t>525</a:t>
          </a:r>
          <a:r>
            <a:rPr lang="zh-TW" altLang="en-US" sz="3000" dirty="0">
              <a:latin typeface="標楷體" panose="03000509000000000000" pitchFamily="65" charset="-120"/>
              <a:ea typeface="標楷體" panose="03000509000000000000" pitchFamily="65" charset="-120"/>
            </a:rPr>
            <a:t>薪點</a:t>
          </a:r>
        </a:p>
      </dgm:t>
    </dgm:pt>
    <dgm:pt modelId="{84783AE7-9B60-4B5C-96AF-B17CEEC79283}" type="parTrans" cxnId="{9F153BCF-1AA0-4A14-84D5-C85EC52A2594}">
      <dgm:prSet/>
      <dgm:spPr>
        <a:ln>
          <a:solidFill>
            <a:srgbClr val="0070C0"/>
          </a:solidFill>
        </a:ln>
      </dgm:spPr>
      <dgm:t>
        <a:bodyPr/>
        <a:lstStyle/>
        <a:p>
          <a:endParaRPr lang="zh-TW" altLang="en-US"/>
        </a:p>
      </dgm:t>
    </dgm:pt>
    <dgm:pt modelId="{84F60DD5-8751-4262-9098-EFDFF5E74B49}" type="sibTrans" cxnId="{9F153BCF-1AA0-4A14-84D5-C85EC52A2594}">
      <dgm:prSet/>
      <dgm:spPr/>
      <dgm:t>
        <a:bodyPr/>
        <a:lstStyle/>
        <a:p>
          <a:endParaRPr lang="zh-TW" altLang="en-US"/>
        </a:p>
      </dgm:t>
    </dgm:pt>
    <dgm:pt modelId="{103265A1-C94A-4142-B103-F2B34E0985B3}">
      <dgm:prSet phldrT="[文字]" custT="1"/>
      <dgm:spPr>
        <a:solidFill>
          <a:srgbClr val="0070C0"/>
        </a:solidFill>
      </dgm:spPr>
      <dgm:t>
        <a:bodyPr/>
        <a:lstStyle/>
        <a:p>
          <a:r>
            <a:rPr lang="en-US" altLang="zh-TW" sz="3000" dirty="0">
              <a:latin typeface="標楷體" panose="03000509000000000000" pitchFamily="65" charset="-120"/>
              <a:ea typeface="標楷體" panose="03000509000000000000" pitchFamily="65" charset="-120"/>
            </a:rPr>
            <a:t>525</a:t>
          </a:r>
          <a:r>
            <a:rPr lang="zh-TW" altLang="en-US" sz="3000" dirty="0">
              <a:latin typeface="標楷體" panose="03000509000000000000" pitchFamily="65" charset="-120"/>
              <a:ea typeface="標楷體" panose="03000509000000000000" pitchFamily="65" charset="-120"/>
            </a:rPr>
            <a:t>薪點</a:t>
          </a:r>
        </a:p>
      </dgm:t>
    </dgm:pt>
    <dgm:pt modelId="{23A512D4-C832-4A00-9427-B6BF0A20BF7A}" type="parTrans" cxnId="{FFA81AAC-DD69-4BD1-A137-D02E5DB6BFDC}">
      <dgm:prSet/>
      <dgm:spPr>
        <a:ln>
          <a:solidFill>
            <a:srgbClr val="0070C0"/>
          </a:solidFill>
        </a:ln>
      </dgm:spPr>
      <dgm:t>
        <a:bodyPr/>
        <a:lstStyle/>
        <a:p>
          <a:endParaRPr lang="zh-TW" altLang="en-US"/>
        </a:p>
      </dgm:t>
    </dgm:pt>
    <dgm:pt modelId="{5E35261E-F230-437F-A1B1-AD8442A9D12B}" type="sibTrans" cxnId="{FFA81AAC-DD69-4BD1-A137-D02E5DB6BFDC}">
      <dgm:prSet/>
      <dgm:spPr/>
      <dgm:t>
        <a:bodyPr/>
        <a:lstStyle/>
        <a:p>
          <a:endParaRPr lang="zh-TW" altLang="en-US"/>
        </a:p>
      </dgm:t>
    </dgm:pt>
    <dgm:pt modelId="{C71417DE-84EB-4BC6-B941-6D30DE83C51A}">
      <dgm:prSet custT="1"/>
      <dgm:spPr>
        <a:solidFill>
          <a:srgbClr val="0070C0"/>
        </a:solidFill>
      </dgm:spPr>
      <dgm:t>
        <a:bodyPr/>
        <a:lstStyle/>
        <a:p>
          <a:r>
            <a:rPr lang="en-US" altLang="zh-TW" sz="3000" dirty="0">
              <a:latin typeface="標楷體" panose="03000509000000000000" pitchFamily="65" charset="-120"/>
              <a:ea typeface="標楷體" panose="03000509000000000000" pitchFamily="65" charset="-120"/>
            </a:rPr>
            <a:t>550</a:t>
          </a:r>
          <a:r>
            <a:rPr lang="zh-TW" altLang="en-US" sz="3000" dirty="0">
              <a:latin typeface="標楷體" panose="03000509000000000000" pitchFamily="65" charset="-120"/>
              <a:ea typeface="標楷體" panose="03000509000000000000" pitchFamily="65" charset="-120"/>
            </a:rPr>
            <a:t>薪點</a:t>
          </a:r>
        </a:p>
      </dgm:t>
    </dgm:pt>
    <dgm:pt modelId="{8B78647C-6245-448E-A1D4-43115519FD00}" type="parTrans" cxnId="{0CA063B5-0531-4499-8FC3-4A14DD3D7D50}">
      <dgm:prSet/>
      <dgm:spPr>
        <a:ln>
          <a:solidFill>
            <a:srgbClr val="0070C0"/>
          </a:solidFill>
        </a:ln>
      </dgm:spPr>
      <dgm:t>
        <a:bodyPr/>
        <a:lstStyle/>
        <a:p>
          <a:endParaRPr lang="zh-TW" altLang="en-US"/>
        </a:p>
      </dgm:t>
    </dgm:pt>
    <dgm:pt modelId="{F48AEDAB-AB24-4B05-A442-C93969DFF44E}" type="sibTrans" cxnId="{0CA063B5-0531-4499-8FC3-4A14DD3D7D50}">
      <dgm:prSet/>
      <dgm:spPr/>
      <dgm:t>
        <a:bodyPr/>
        <a:lstStyle/>
        <a:p>
          <a:endParaRPr lang="zh-TW" altLang="en-US"/>
        </a:p>
      </dgm:t>
    </dgm:pt>
    <dgm:pt modelId="{49F20AD6-4995-4C68-BF8C-FC77D0A40F85}" type="pres">
      <dgm:prSet presAssocID="{C00A5D3E-473F-4C40-8124-59C0A12B4EA1}" presName="Name0" presStyleCnt="0">
        <dgm:presLayoutVars>
          <dgm:chPref val="1"/>
          <dgm:dir/>
          <dgm:animOne val="branch"/>
          <dgm:animLvl val="lvl"/>
          <dgm:resizeHandles val="exact"/>
        </dgm:presLayoutVars>
      </dgm:prSet>
      <dgm:spPr/>
      <dgm:t>
        <a:bodyPr/>
        <a:lstStyle/>
        <a:p>
          <a:endParaRPr lang="zh-TW" altLang="en-US"/>
        </a:p>
      </dgm:t>
    </dgm:pt>
    <dgm:pt modelId="{234EF734-E46D-40ED-928B-05DCCF9EFD7D}" type="pres">
      <dgm:prSet presAssocID="{15A53BAD-832A-476E-A1C3-CDC9F777541D}" presName="root1" presStyleCnt="0"/>
      <dgm:spPr/>
    </dgm:pt>
    <dgm:pt modelId="{0B30FFD2-46F8-4E77-8DE6-6BC0B033D26F}" type="pres">
      <dgm:prSet presAssocID="{15A53BAD-832A-476E-A1C3-CDC9F777541D}" presName="LevelOneTextNode" presStyleLbl="node0" presStyleIdx="0" presStyleCnt="1" custScaleX="427955" custScaleY="36392" custLinFactX="-126378" custLinFactNeighborX="-200000" custLinFactNeighborY="-1870">
        <dgm:presLayoutVars>
          <dgm:chPref val="3"/>
        </dgm:presLayoutVars>
      </dgm:prSet>
      <dgm:spPr/>
      <dgm:t>
        <a:bodyPr/>
        <a:lstStyle/>
        <a:p>
          <a:endParaRPr lang="zh-TW" altLang="en-US"/>
        </a:p>
      </dgm:t>
    </dgm:pt>
    <dgm:pt modelId="{35CAE538-71E0-44CA-A148-C277281193D4}" type="pres">
      <dgm:prSet presAssocID="{15A53BAD-832A-476E-A1C3-CDC9F777541D}" presName="level2hierChild" presStyleCnt="0"/>
      <dgm:spPr/>
    </dgm:pt>
    <dgm:pt modelId="{9B33B122-43A4-4176-BC48-5D50FBA2D1EC}" type="pres">
      <dgm:prSet presAssocID="{84783AE7-9B60-4B5C-96AF-B17CEEC79283}" presName="conn2-1" presStyleLbl="parChTrans1D2" presStyleIdx="0" presStyleCnt="2"/>
      <dgm:spPr/>
      <dgm:t>
        <a:bodyPr/>
        <a:lstStyle/>
        <a:p>
          <a:endParaRPr lang="zh-TW" altLang="en-US"/>
        </a:p>
      </dgm:t>
    </dgm:pt>
    <dgm:pt modelId="{D87BC7FC-3C3C-4769-91C6-3DA0BCC58696}" type="pres">
      <dgm:prSet presAssocID="{84783AE7-9B60-4B5C-96AF-B17CEEC79283}" presName="connTx" presStyleLbl="parChTrans1D2" presStyleIdx="0" presStyleCnt="2"/>
      <dgm:spPr/>
      <dgm:t>
        <a:bodyPr/>
        <a:lstStyle/>
        <a:p>
          <a:endParaRPr lang="zh-TW" altLang="en-US"/>
        </a:p>
      </dgm:t>
    </dgm:pt>
    <dgm:pt modelId="{245BD1F8-E7E0-4A5A-84D3-7324B84AD3DB}" type="pres">
      <dgm:prSet presAssocID="{4424B413-1A4C-4735-93E4-BE608E07C476}" presName="root2" presStyleCnt="0"/>
      <dgm:spPr/>
    </dgm:pt>
    <dgm:pt modelId="{FAD1B7A5-8643-40C5-A63D-937F1B1592C8}" type="pres">
      <dgm:prSet presAssocID="{4424B413-1A4C-4735-93E4-BE608E07C476}" presName="LevelTwoTextNode" presStyleLbl="node2" presStyleIdx="0" presStyleCnt="2" custScaleX="116731" custScaleY="165803">
        <dgm:presLayoutVars>
          <dgm:chPref val="3"/>
        </dgm:presLayoutVars>
      </dgm:prSet>
      <dgm:spPr/>
      <dgm:t>
        <a:bodyPr/>
        <a:lstStyle/>
        <a:p>
          <a:endParaRPr lang="zh-TW" altLang="en-US"/>
        </a:p>
      </dgm:t>
    </dgm:pt>
    <dgm:pt modelId="{E135CF1F-89B2-4431-B461-538736AB4E0F}" type="pres">
      <dgm:prSet presAssocID="{4424B413-1A4C-4735-93E4-BE608E07C476}" presName="level3hierChild" presStyleCnt="0"/>
      <dgm:spPr/>
    </dgm:pt>
    <dgm:pt modelId="{31C7DE16-5103-4225-8028-E8A8AD85FF01}" type="pres">
      <dgm:prSet presAssocID="{8B78647C-6245-448E-A1D4-43115519FD00}" presName="conn2-1" presStyleLbl="parChTrans1D3" presStyleIdx="0" presStyleCnt="1"/>
      <dgm:spPr/>
      <dgm:t>
        <a:bodyPr/>
        <a:lstStyle/>
        <a:p>
          <a:endParaRPr lang="zh-TW" altLang="en-US"/>
        </a:p>
      </dgm:t>
    </dgm:pt>
    <dgm:pt modelId="{04621AF7-1925-4719-AFAD-B9CC471BBF3B}" type="pres">
      <dgm:prSet presAssocID="{8B78647C-6245-448E-A1D4-43115519FD00}" presName="connTx" presStyleLbl="parChTrans1D3" presStyleIdx="0" presStyleCnt="1"/>
      <dgm:spPr/>
      <dgm:t>
        <a:bodyPr/>
        <a:lstStyle/>
        <a:p>
          <a:endParaRPr lang="zh-TW" altLang="en-US"/>
        </a:p>
      </dgm:t>
    </dgm:pt>
    <dgm:pt modelId="{845B2C0D-31E1-42BF-8339-B7A73E4892C6}" type="pres">
      <dgm:prSet presAssocID="{C71417DE-84EB-4BC6-B941-6D30DE83C51A}" presName="root2" presStyleCnt="0"/>
      <dgm:spPr/>
    </dgm:pt>
    <dgm:pt modelId="{E0BCC1EC-8639-44EB-A1C0-40E1318EE24D}" type="pres">
      <dgm:prSet presAssocID="{C71417DE-84EB-4BC6-B941-6D30DE83C51A}" presName="LevelTwoTextNode" presStyleLbl="node3" presStyleIdx="0" presStyleCnt="1" custScaleX="116571" custScaleY="145356" custLinFactNeighborX="77587" custLinFactNeighborY="-281">
        <dgm:presLayoutVars>
          <dgm:chPref val="3"/>
        </dgm:presLayoutVars>
      </dgm:prSet>
      <dgm:spPr/>
      <dgm:t>
        <a:bodyPr/>
        <a:lstStyle/>
        <a:p>
          <a:endParaRPr lang="zh-TW" altLang="en-US"/>
        </a:p>
      </dgm:t>
    </dgm:pt>
    <dgm:pt modelId="{036034BD-970E-4829-92C5-393E0416F594}" type="pres">
      <dgm:prSet presAssocID="{C71417DE-84EB-4BC6-B941-6D30DE83C51A}" presName="level3hierChild" presStyleCnt="0"/>
      <dgm:spPr/>
    </dgm:pt>
    <dgm:pt modelId="{F609AEC1-BC96-428A-B21D-9308DFC87E5B}" type="pres">
      <dgm:prSet presAssocID="{23A512D4-C832-4A00-9427-B6BF0A20BF7A}" presName="conn2-1" presStyleLbl="parChTrans1D2" presStyleIdx="1" presStyleCnt="2"/>
      <dgm:spPr/>
      <dgm:t>
        <a:bodyPr/>
        <a:lstStyle/>
        <a:p>
          <a:endParaRPr lang="zh-TW" altLang="en-US"/>
        </a:p>
      </dgm:t>
    </dgm:pt>
    <dgm:pt modelId="{2241DBD8-7E34-494C-8E8D-78FF3F492426}" type="pres">
      <dgm:prSet presAssocID="{23A512D4-C832-4A00-9427-B6BF0A20BF7A}" presName="connTx" presStyleLbl="parChTrans1D2" presStyleIdx="1" presStyleCnt="2"/>
      <dgm:spPr/>
      <dgm:t>
        <a:bodyPr/>
        <a:lstStyle/>
        <a:p>
          <a:endParaRPr lang="zh-TW" altLang="en-US"/>
        </a:p>
      </dgm:t>
    </dgm:pt>
    <dgm:pt modelId="{44101727-E59D-4EDE-A184-E004E11D1E13}" type="pres">
      <dgm:prSet presAssocID="{103265A1-C94A-4142-B103-F2B34E0985B3}" presName="root2" presStyleCnt="0"/>
      <dgm:spPr/>
    </dgm:pt>
    <dgm:pt modelId="{31D9BC30-429B-4F4C-A098-1ED0B999219A}" type="pres">
      <dgm:prSet presAssocID="{103265A1-C94A-4142-B103-F2B34E0985B3}" presName="LevelTwoTextNode" presStyleLbl="node2" presStyleIdx="1" presStyleCnt="2" custScaleX="111133" custScaleY="168179" custLinFactNeighborX="3245" custLinFactNeighborY="66187">
        <dgm:presLayoutVars>
          <dgm:chPref val="3"/>
        </dgm:presLayoutVars>
      </dgm:prSet>
      <dgm:spPr/>
      <dgm:t>
        <a:bodyPr/>
        <a:lstStyle/>
        <a:p>
          <a:endParaRPr lang="zh-TW" altLang="en-US"/>
        </a:p>
      </dgm:t>
    </dgm:pt>
    <dgm:pt modelId="{38A4DF40-BD39-47E8-81C5-AA3DEDCB897C}" type="pres">
      <dgm:prSet presAssocID="{103265A1-C94A-4142-B103-F2B34E0985B3}" presName="level3hierChild" presStyleCnt="0"/>
      <dgm:spPr/>
    </dgm:pt>
  </dgm:ptLst>
  <dgm:cxnLst>
    <dgm:cxn modelId="{CB500215-8C6F-4808-B203-50368BBB011E}" type="presOf" srcId="{8B78647C-6245-448E-A1D4-43115519FD00}" destId="{31C7DE16-5103-4225-8028-E8A8AD85FF01}" srcOrd="0" destOrd="0" presId="urn:microsoft.com/office/officeart/2008/layout/HorizontalMultiLevelHierarchy"/>
    <dgm:cxn modelId="{88995C98-7775-4839-BBB5-5056F3B9334E}" type="presOf" srcId="{103265A1-C94A-4142-B103-F2B34E0985B3}" destId="{31D9BC30-429B-4F4C-A098-1ED0B999219A}" srcOrd="0" destOrd="0" presId="urn:microsoft.com/office/officeart/2008/layout/HorizontalMultiLevelHierarchy"/>
    <dgm:cxn modelId="{0CA063B5-0531-4499-8FC3-4A14DD3D7D50}" srcId="{4424B413-1A4C-4735-93E4-BE608E07C476}" destId="{C71417DE-84EB-4BC6-B941-6D30DE83C51A}" srcOrd="0" destOrd="0" parTransId="{8B78647C-6245-448E-A1D4-43115519FD00}" sibTransId="{F48AEDAB-AB24-4B05-A442-C93969DFF44E}"/>
    <dgm:cxn modelId="{8D100083-A5C0-4416-BCF3-4D2EC5F6976C}" type="presOf" srcId="{84783AE7-9B60-4B5C-96AF-B17CEEC79283}" destId="{9B33B122-43A4-4176-BC48-5D50FBA2D1EC}" srcOrd="0" destOrd="0" presId="urn:microsoft.com/office/officeart/2008/layout/HorizontalMultiLevelHierarchy"/>
    <dgm:cxn modelId="{9F153BCF-1AA0-4A14-84D5-C85EC52A2594}" srcId="{15A53BAD-832A-476E-A1C3-CDC9F777541D}" destId="{4424B413-1A4C-4735-93E4-BE608E07C476}" srcOrd="0" destOrd="0" parTransId="{84783AE7-9B60-4B5C-96AF-B17CEEC79283}" sibTransId="{84F60DD5-8751-4262-9098-EFDFF5E74B49}"/>
    <dgm:cxn modelId="{85D83342-E1E3-4D21-B5A2-7D781A023D56}" type="presOf" srcId="{84783AE7-9B60-4B5C-96AF-B17CEEC79283}" destId="{D87BC7FC-3C3C-4769-91C6-3DA0BCC58696}" srcOrd="1" destOrd="0" presId="urn:microsoft.com/office/officeart/2008/layout/HorizontalMultiLevelHierarchy"/>
    <dgm:cxn modelId="{78DBCF85-4E5B-451A-A998-AA943AFE7CC3}" type="presOf" srcId="{8B78647C-6245-448E-A1D4-43115519FD00}" destId="{04621AF7-1925-4719-AFAD-B9CC471BBF3B}" srcOrd="1" destOrd="0" presId="urn:microsoft.com/office/officeart/2008/layout/HorizontalMultiLevelHierarchy"/>
    <dgm:cxn modelId="{235A8E64-2BF8-454C-AB61-AA73D7BFBD7C}" type="presOf" srcId="{23A512D4-C832-4A00-9427-B6BF0A20BF7A}" destId="{2241DBD8-7E34-494C-8E8D-78FF3F492426}" srcOrd="1" destOrd="0" presId="urn:microsoft.com/office/officeart/2008/layout/HorizontalMultiLevelHierarchy"/>
    <dgm:cxn modelId="{90FCE620-EF93-4BCE-B71B-CEAF9355D4FD}" srcId="{C00A5D3E-473F-4C40-8124-59C0A12B4EA1}" destId="{15A53BAD-832A-476E-A1C3-CDC9F777541D}" srcOrd="0" destOrd="0" parTransId="{3F8C5391-BE6F-476D-8DDF-49956A62C6FD}" sibTransId="{C370E7E2-172D-4ECA-A856-1F8D988D406F}"/>
    <dgm:cxn modelId="{B94EA397-03CB-457E-972C-9DB054982E19}" type="presOf" srcId="{4424B413-1A4C-4735-93E4-BE608E07C476}" destId="{FAD1B7A5-8643-40C5-A63D-937F1B1592C8}" srcOrd="0" destOrd="0" presId="urn:microsoft.com/office/officeart/2008/layout/HorizontalMultiLevelHierarchy"/>
    <dgm:cxn modelId="{37D48163-C5E4-435B-BDAB-FDF26CE12406}" type="presOf" srcId="{15A53BAD-832A-476E-A1C3-CDC9F777541D}" destId="{0B30FFD2-46F8-4E77-8DE6-6BC0B033D26F}" srcOrd="0" destOrd="0" presId="urn:microsoft.com/office/officeart/2008/layout/HorizontalMultiLevelHierarchy"/>
    <dgm:cxn modelId="{0D462138-CE72-4B2A-A49C-F853B49DE7F2}" type="presOf" srcId="{C00A5D3E-473F-4C40-8124-59C0A12B4EA1}" destId="{49F20AD6-4995-4C68-BF8C-FC77D0A40F85}" srcOrd="0" destOrd="0" presId="urn:microsoft.com/office/officeart/2008/layout/HorizontalMultiLevelHierarchy"/>
    <dgm:cxn modelId="{AC71E6DC-1273-4DBE-8328-3BDC90B3CB18}" type="presOf" srcId="{23A512D4-C832-4A00-9427-B6BF0A20BF7A}" destId="{F609AEC1-BC96-428A-B21D-9308DFC87E5B}" srcOrd="0" destOrd="0" presId="urn:microsoft.com/office/officeart/2008/layout/HorizontalMultiLevelHierarchy"/>
    <dgm:cxn modelId="{239CBA9B-D245-4F61-958B-BC33B1DAE61C}" type="presOf" srcId="{C71417DE-84EB-4BC6-B941-6D30DE83C51A}" destId="{E0BCC1EC-8639-44EB-A1C0-40E1318EE24D}" srcOrd="0" destOrd="0" presId="urn:microsoft.com/office/officeart/2008/layout/HorizontalMultiLevelHierarchy"/>
    <dgm:cxn modelId="{FFA81AAC-DD69-4BD1-A137-D02E5DB6BFDC}" srcId="{15A53BAD-832A-476E-A1C3-CDC9F777541D}" destId="{103265A1-C94A-4142-B103-F2B34E0985B3}" srcOrd="1" destOrd="0" parTransId="{23A512D4-C832-4A00-9427-B6BF0A20BF7A}" sibTransId="{5E35261E-F230-437F-A1B1-AD8442A9D12B}"/>
    <dgm:cxn modelId="{D1C11B4F-650E-42CC-AD96-F09E34A16AAF}" type="presParOf" srcId="{49F20AD6-4995-4C68-BF8C-FC77D0A40F85}" destId="{234EF734-E46D-40ED-928B-05DCCF9EFD7D}" srcOrd="0" destOrd="0" presId="urn:microsoft.com/office/officeart/2008/layout/HorizontalMultiLevelHierarchy"/>
    <dgm:cxn modelId="{2FE4AEBD-11B7-420D-B122-1A184A21F62F}" type="presParOf" srcId="{234EF734-E46D-40ED-928B-05DCCF9EFD7D}" destId="{0B30FFD2-46F8-4E77-8DE6-6BC0B033D26F}" srcOrd="0" destOrd="0" presId="urn:microsoft.com/office/officeart/2008/layout/HorizontalMultiLevelHierarchy"/>
    <dgm:cxn modelId="{12BC0DAD-45E3-4118-AA6A-83310AE1CF36}" type="presParOf" srcId="{234EF734-E46D-40ED-928B-05DCCF9EFD7D}" destId="{35CAE538-71E0-44CA-A148-C277281193D4}" srcOrd="1" destOrd="0" presId="urn:microsoft.com/office/officeart/2008/layout/HorizontalMultiLevelHierarchy"/>
    <dgm:cxn modelId="{AEE7FEDD-1A74-425A-B0BF-8459C4A1AFB6}" type="presParOf" srcId="{35CAE538-71E0-44CA-A148-C277281193D4}" destId="{9B33B122-43A4-4176-BC48-5D50FBA2D1EC}" srcOrd="0" destOrd="0" presId="urn:microsoft.com/office/officeart/2008/layout/HorizontalMultiLevelHierarchy"/>
    <dgm:cxn modelId="{9E56992A-8550-4FF5-A011-87F0764A51CA}" type="presParOf" srcId="{9B33B122-43A4-4176-BC48-5D50FBA2D1EC}" destId="{D87BC7FC-3C3C-4769-91C6-3DA0BCC58696}" srcOrd="0" destOrd="0" presId="urn:microsoft.com/office/officeart/2008/layout/HorizontalMultiLevelHierarchy"/>
    <dgm:cxn modelId="{C50910F3-3143-48CD-B764-49F9E197C7D5}" type="presParOf" srcId="{35CAE538-71E0-44CA-A148-C277281193D4}" destId="{245BD1F8-E7E0-4A5A-84D3-7324B84AD3DB}" srcOrd="1" destOrd="0" presId="urn:microsoft.com/office/officeart/2008/layout/HorizontalMultiLevelHierarchy"/>
    <dgm:cxn modelId="{B81E21D1-EA4F-42D3-BE76-2B5B7533A141}" type="presParOf" srcId="{245BD1F8-E7E0-4A5A-84D3-7324B84AD3DB}" destId="{FAD1B7A5-8643-40C5-A63D-937F1B1592C8}" srcOrd="0" destOrd="0" presId="urn:microsoft.com/office/officeart/2008/layout/HorizontalMultiLevelHierarchy"/>
    <dgm:cxn modelId="{3F3DCF1A-3747-4E63-A305-1289FC153CDA}" type="presParOf" srcId="{245BD1F8-E7E0-4A5A-84D3-7324B84AD3DB}" destId="{E135CF1F-89B2-4431-B461-538736AB4E0F}" srcOrd="1" destOrd="0" presId="urn:microsoft.com/office/officeart/2008/layout/HorizontalMultiLevelHierarchy"/>
    <dgm:cxn modelId="{9FF0F6FC-A323-41A9-A79A-35CE4EF8EB70}" type="presParOf" srcId="{E135CF1F-89B2-4431-B461-538736AB4E0F}" destId="{31C7DE16-5103-4225-8028-E8A8AD85FF01}" srcOrd="0" destOrd="0" presId="urn:microsoft.com/office/officeart/2008/layout/HorizontalMultiLevelHierarchy"/>
    <dgm:cxn modelId="{304FD8D3-9512-4E56-8B2A-68EF00455F91}" type="presParOf" srcId="{31C7DE16-5103-4225-8028-E8A8AD85FF01}" destId="{04621AF7-1925-4719-AFAD-B9CC471BBF3B}" srcOrd="0" destOrd="0" presId="urn:microsoft.com/office/officeart/2008/layout/HorizontalMultiLevelHierarchy"/>
    <dgm:cxn modelId="{AC17FB94-4D47-4D5B-A7EF-B0400FDBF5E4}" type="presParOf" srcId="{E135CF1F-89B2-4431-B461-538736AB4E0F}" destId="{845B2C0D-31E1-42BF-8339-B7A73E4892C6}" srcOrd="1" destOrd="0" presId="urn:microsoft.com/office/officeart/2008/layout/HorizontalMultiLevelHierarchy"/>
    <dgm:cxn modelId="{1C28298E-C038-4D29-AB83-8C4D67D71C62}" type="presParOf" srcId="{845B2C0D-31E1-42BF-8339-B7A73E4892C6}" destId="{E0BCC1EC-8639-44EB-A1C0-40E1318EE24D}" srcOrd="0" destOrd="0" presId="urn:microsoft.com/office/officeart/2008/layout/HorizontalMultiLevelHierarchy"/>
    <dgm:cxn modelId="{BBD4DE68-FBE9-4307-AFA7-3CFEE5FF1C16}" type="presParOf" srcId="{845B2C0D-31E1-42BF-8339-B7A73E4892C6}" destId="{036034BD-970E-4829-92C5-393E0416F594}" srcOrd="1" destOrd="0" presId="urn:microsoft.com/office/officeart/2008/layout/HorizontalMultiLevelHierarchy"/>
    <dgm:cxn modelId="{8EC84A30-A749-4353-8AD5-6FEB3A998AEB}" type="presParOf" srcId="{35CAE538-71E0-44CA-A148-C277281193D4}" destId="{F609AEC1-BC96-428A-B21D-9308DFC87E5B}" srcOrd="2" destOrd="0" presId="urn:microsoft.com/office/officeart/2008/layout/HorizontalMultiLevelHierarchy"/>
    <dgm:cxn modelId="{D8F541D4-6A38-478A-89BE-5D335435551C}" type="presParOf" srcId="{F609AEC1-BC96-428A-B21D-9308DFC87E5B}" destId="{2241DBD8-7E34-494C-8E8D-78FF3F492426}" srcOrd="0" destOrd="0" presId="urn:microsoft.com/office/officeart/2008/layout/HorizontalMultiLevelHierarchy"/>
    <dgm:cxn modelId="{8F7D4D05-D70B-4154-99DB-435B9BD9EED4}" type="presParOf" srcId="{35CAE538-71E0-44CA-A148-C277281193D4}" destId="{44101727-E59D-4EDE-A184-E004E11D1E13}" srcOrd="3" destOrd="0" presId="urn:microsoft.com/office/officeart/2008/layout/HorizontalMultiLevelHierarchy"/>
    <dgm:cxn modelId="{44324E90-4FF8-408A-90E5-D99422433B72}" type="presParOf" srcId="{44101727-E59D-4EDE-A184-E004E11D1E13}" destId="{31D9BC30-429B-4F4C-A098-1ED0B999219A}" srcOrd="0" destOrd="0" presId="urn:microsoft.com/office/officeart/2008/layout/HorizontalMultiLevelHierarchy"/>
    <dgm:cxn modelId="{ED6B5FEF-E276-4AA7-8EB2-FED60E4CF99F}" type="presParOf" srcId="{44101727-E59D-4EDE-A184-E004E11D1E13}" destId="{38A4DF40-BD39-47E8-81C5-AA3DEDCB897C}"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34C0D-AFE3-4292-AB13-ACEF4CAD9FFC}">
      <dsp:nvSpPr>
        <dsp:cNvPr id="0" name=""/>
        <dsp:cNvSpPr/>
      </dsp:nvSpPr>
      <dsp:spPr>
        <a:xfrm>
          <a:off x="7752" y="162917"/>
          <a:ext cx="2075656" cy="1691219"/>
        </a:xfrm>
        <a:prstGeom prst="roundRect">
          <a:avLst>
            <a:gd name="adj" fmla="val 10000"/>
          </a:avLst>
        </a:prstGeom>
        <a:solidFill>
          <a:srgbClr val="6FC8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a:latin typeface="標楷體" panose="03000509000000000000" pitchFamily="65" charset="-120"/>
              <a:ea typeface="標楷體" panose="03000509000000000000" pitchFamily="65" charset="-120"/>
            </a:rPr>
            <a:t>參加甄試錄取或公費分發至學校擔任教師</a:t>
          </a:r>
          <a:endParaRPr lang="en-US" altLang="zh-TW" sz="2000" kern="1200" dirty="0">
            <a:latin typeface="標楷體" panose="03000509000000000000" pitchFamily="65" charset="-120"/>
            <a:ea typeface="標楷體" panose="03000509000000000000" pitchFamily="65" charset="-120"/>
          </a:endParaRPr>
        </a:p>
      </dsp:txBody>
      <dsp:txXfrm>
        <a:off x="57286" y="212451"/>
        <a:ext cx="1976588" cy="1592151"/>
      </dsp:txXfrm>
    </dsp:sp>
    <dsp:sp modelId="{3C9C85FE-DBA0-40CB-A9F2-FDDF5D85B3BB}">
      <dsp:nvSpPr>
        <dsp:cNvPr id="0" name=""/>
        <dsp:cNvSpPr/>
      </dsp:nvSpPr>
      <dsp:spPr>
        <a:xfrm rot="68769">
          <a:off x="2290930" y="780464"/>
          <a:ext cx="440127" cy="514762"/>
        </a:xfrm>
        <a:prstGeom prst="rightArrow">
          <a:avLst>
            <a:gd name="adj1" fmla="val 60000"/>
            <a:gd name="adj2" fmla="val 50000"/>
          </a:avLst>
        </a:prstGeom>
        <a:solidFill>
          <a:srgbClr val="ABDB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p>
      </dsp:txBody>
      <dsp:txXfrm>
        <a:off x="2290943" y="882095"/>
        <a:ext cx="308089" cy="308858"/>
      </dsp:txXfrm>
    </dsp:sp>
    <dsp:sp modelId="{02F19ECF-0D04-4B0F-B6B7-87DEC3B9C813}">
      <dsp:nvSpPr>
        <dsp:cNvPr id="0" name=""/>
        <dsp:cNvSpPr/>
      </dsp:nvSpPr>
      <dsp:spPr>
        <a:xfrm>
          <a:off x="2913671" y="175683"/>
          <a:ext cx="2300657" cy="1786467"/>
        </a:xfrm>
        <a:prstGeom prst="roundRect">
          <a:avLst>
            <a:gd name="adj" fmla="val 10000"/>
          </a:avLst>
        </a:prstGeom>
        <a:solidFill>
          <a:srgbClr val="6FC8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a:latin typeface="標楷體" panose="03000509000000000000" pitchFamily="65" charset="-120"/>
              <a:ea typeface="標楷體" panose="03000509000000000000" pitchFamily="65" charset="-120"/>
            </a:rPr>
            <a:t>服務學校報請教育部中部辦公室或臺北市、高雄市教育局</a:t>
          </a:r>
        </a:p>
      </dsp:txBody>
      <dsp:txXfrm>
        <a:off x="2965995" y="228007"/>
        <a:ext cx="2196009" cy="1681819"/>
      </dsp:txXfrm>
    </dsp:sp>
    <dsp:sp modelId="{5D89AED3-977A-45FA-A765-CC2EF715742D}">
      <dsp:nvSpPr>
        <dsp:cNvPr id="0" name=""/>
        <dsp:cNvSpPr/>
      </dsp:nvSpPr>
      <dsp:spPr>
        <a:xfrm>
          <a:off x="5421894" y="811535"/>
          <a:ext cx="440039" cy="514762"/>
        </a:xfrm>
        <a:prstGeom prst="rightArrow">
          <a:avLst>
            <a:gd name="adj1" fmla="val 60000"/>
            <a:gd name="adj2" fmla="val 50000"/>
          </a:avLst>
        </a:prstGeom>
        <a:solidFill>
          <a:srgbClr val="ABDB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p>
      </dsp:txBody>
      <dsp:txXfrm>
        <a:off x="5421894" y="914487"/>
        <a:ext cx="308027" cy="308858"/>
      </dsp:txXfrm>
    </dsp:sp>
    <dsp:sp modelId="{2CF0EFB4-C3D6-499B-B936-355E64F89C02}">
      <dsp:nvSpPr>
        <dsp:cNvPr id="0" name=""/>
        <dsp:cNvSpPr/>
      </dsp:nvSpPr>
      <dsp:spPr>
        <a:xfrm>
          <a:off x="6044591" y="446220"/>
          <a:ext cx="2075656" cy="1245393"/>
        </a:xfrm>
        <a:prstGeom prst="roundRect">
          <a:avLst>
            <a:gd name="adj" fmla="val 10000"/>
          </a:avLst>
        </a:prstGeom>
        <a:solidFill>
          <a:srgbClr val="6FC8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a:latin typeface="標楷體" panose="03000509000000000000" pitchFamily="65" charset="-120"/>
              <a:ea typeface="標楷體" panose="03000509000000000000" pitchFamily="65" charset="-120"/>
            </a:rPr>
            <a:t>核發教師登記證</a:t>
          </a:r>
        </a:p>
      </dsp:txBody>
      <dsp:txXfrm>
        <a:off x="6081067" y="482696"/>
        <a:ext cx="2002704" cy="11724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AB552-941D-41ED-B51F-487A06CE4FC2}">
      <dsp:nvSpPr>
        <dsp:cNvPr id="0" name=""/>
        <dsp:cNvSpPr/>
      </dsp:nvSpPr>
      <dsp:spPr>
        <a:xfrm>
          <a:off x="488817" y="120997"/>
          <a:ext cx="2555483" cy="1939445"/>
        </a:xfrm>
        <a:prstGeom prst="rightArrow">
          <a:avLst>
            <a:gd name="adj1" fmla="val 70000"/>
            <a:gd name="adj2" fmla="val 50000"/>
          </a:avLst>
        </a:prstGeom>
        <a:solidFill>
          <a:srgbClr val="ABDBF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lvl="0" algn="ctr" defTabSz="577850">
            <a:lnSpc>
              <a:spcPct val="90000"/>
            </a:lnSpc>
            <a:spcBef>
              <a:spcPct val="0"/>
            </a:spcBef>
            <a:spcAft>
              <a:spcPct val="35000"/>
            </a:spcAft>
          </a:pPr>
          <a:r>
            <a:rPr lang="zh-TW" altLang="en-US" sz="1300" kern="1200" dirty="0"/>
            <a:t>  修畢師資職前教育課程</a:t>
          </a:r>
        </a:p>
      </dsp:txBody>
      <dsp:txXfrm>
        <a:off x="1127688" y="411914"/>
        <a:ext cx="1245798" cy="1357611"/>
      </dsp:txXfrm>
    </dsp:sp>
    <dsp:sp modelId="{1C4BEFD3-DF0C-40C7-BA7B-28E3F34B2748}">
      <dsp:nvSpPr>
        <dsp:cNvPr id="0" name=""/>
        <dsp:cNvSpPr/>
      </dsp:nvSpPr>
      <dsp:spPr>
        <a:xfrm>
          <a:off x="0" y="533471"/>
          <a:ext cx="1061948" cy="1038607"/>
        </a:xfrm>
        <a:prstGeom prst="ellipse">
          <a:avLst/>
        </a:prstGeom>
        <a:solidFill>
          <a:srgbClr val="6FC8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zh-TW" altLang="en-US" sz="2600" kern="1200" dirty="0"/>
            <a:t>初檢</a:t>
          </a:r>
        </a:p>
      </dsp:txBody>
      <dsp:txXfrm>
        <a:off x="155519" y="685571"/>
        <a:ext cx="750910" cy="734407"/>
      </dsp:txXfrm>
    </dsp:sp>
    <dsp:sp modelId="{7817EFA6-19C0-441F-9AC4-0AC6C3728C54}">
      <dsp:nvSpPr>
        <dsp:cNvPr id="0" name=""/>
        <dsp:cNvSpPr/>
      </dsp:nvSpPr>
      <dsp:spPr>
        <a:xfrm>
          <a:off x="3588865" y="125651"/>
          <a:ext cx="3042006" cy="1939445"/>
        </a:xfrm>
        <a:prstGeom prst="rightArrow">
          <a:avLst>
            <a:gd name="adj1" fmla="val 70000"/>
            <a:gd name="adj2" fmla="val 50000"/>
          </a:avLst>
        </a:prstGeom>
        <a:solidFill>
          <a:srgbClr val="ABDBF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a:lnSpc>
              <a:spcPct val="90000"/>
            </a:lnSpc>
            <a:spcBef>
              <a:spcPct val="0"/>
            </a:spcBef>
            <a:spcAft>
              <a:spcPct val="15000"/>
            </a:spcAft>
            <a:buChar char="••"/>
          </a:pPr>
          <a:r>
            <a:rPr lang="zh-TW" altLang="en-US" sz="1300" kern="1200" dirty="0"/>
            <a:t>實習</a:t>
          </a:r>
          <a:r>
            <a:rPr lang="en-US" altLang="zh-TW" sz="1300" kern="1200" dirty="0"/>
            <a:t>1</a:t>
          </a:r>
          <a:r>
            <a:rPr lang="zh-TW" altLang="en-US" sz="1300" kern="1200" dirty="0"/>
            <a:t>年</a:t>
          </a:r>
        </a:p>
        <a:p>
          <a:pPr marL="114300" lvl="1" indent="-114300" algn="l" defTabSz="577850">
            <a:lnSpc>
              <a:spcPct val="90000"/>
            </a:lnSpc>
            <a:spcBef>
              <a:spcPct val="0"/>
            </a:spcBef>
            <a:spcAft>
              <a:spcPct val="15000"/>
            </a:spcAft>
            <a:buChar char="••"/>
          </a:pPr>
          <a:r>
            <a:rPr lang="zh-TW" altLang="en-US" sz="1300" kern="1200" dirty="0"/>
            <a:t>代理教師年資</a:t>
          </a:r>
          <a:r>
            <a:rPr lang="en-US" altLang="zh-TW" sz="1300" kern="1200" dirty="0"/>
            <a:t>2</a:t>
          </a:r>
          <a:r>
            <a:rPr lang="zh-TW" altLang="en-US" sz="1300" kern="1200" dirty="0"/>
            <a:t>年折抵實習</a:t>
          </a:r>
          <a:r>
            <a:rPr lang="en-US" altLang="zh-TW" sz="1300" kern="1200" dirty="0"/>
            <a:t>1</a:t>
          </a:r>
          <a:r>
            <a:rPr lang="zh-TW" altLang="en-US" sz="1300" kern="1200" dirty="0"/>
            <a:t>年</a:t>
          </a:r>
          <a:r>
            <a:rPr lang="en-US" altLang="zh-TW" sz="1300" kern="1200" dirty="0"/>
            <a:t>(84.11.16)</a:t>
          </a:r>
          <a:endParaRPr lang="zh-TW" altLang="en-US" sz="1300" kern="1200" dirty="0"/>
        </a:p>
        <a:p>
          <a:pPr marL="114300" lvl="1" indent="-114300" algn="l" defTabSz="577850">
            <a:lnSpc>
              <a:spcPct val="90000"/>
            </a:lnSpc>
            <a:spcBef>
              <a:spcPct val="0"/>
            </a:spcBef>
            <a:spcAft>
              <a:spcPct val="15000"/>
            </a:spcAft>
            <a:buChar char="••"/>
          </a:pPr>
          <a:r>
            <a:rPr lang="zh-TW" altLang="en-US" sz="1300" kern="1200" dirty="0"/>
            <a:t>代理教師年資</a:t>
          </a:r>
          <a:r>
            <a:rPr lang="en-US" altLang="zh-TW" sz="1300" kern="1200" dirty="0"/>
            <a:t>1</a:t>
          </a:r>
          <a:r>
            <a:rPr lang="zh-TW" altLang="en-US" sz="1300" kern="1200" dirty="0"/>
            <a:t>年折抵實習</a:t>
          </a:r>
          <a:r>
            <a:rPr lang="en-US" altLang="zh-TW" sz="1300" kern="1200" dirty="0"/>
            <a:t>1</a:t>
          </a:r>
          <a:r>
            <a:rPr lang="zh-TW" altLang="en-US" sz="1300" kern="1200" dirty="0"/>
            <a:t>年</a:t>
          </a:r>
          <a:r>
            <a:rPr lang="en-US" altLang="zh-TW" sz="1300" kern="1200" dirty="0"/>
            <a:t>(87.6.18)</a:t>
          </a:r>
          <a:endParaRPr lang="zh-TW" altLang="en-US" sz="1300" kern="1200" dirty="0"/>
        </a:p>
      </dsp:txBody>
      <dsp:txXfrm>
        <a:off x="4349366" y="416568"/>
        <a:ext cx="1602698" cy="1357611"/>
      </dsp:txXfrm>
    </dsp:sp>
    <dsp:sp modelId="{17526AB0-E633-46BB-AC51-1F96B286C2C4}">
      <dsp:nvSpPr>
        <dsp:cNvPr id="0" name=""/>
        <dsp:cNvSpPr/>
      </dsp:nvSpPr>
      <dsp:spPr>
        <a:xfrm>
          <a:off x="3083605" y="501854"/>
          <a:ext cx="1109362" cy="1109362"/>
        </a:xfrm>
        <a:prstGeom prst="ellipse">
          <a:avLst/>
        </a:prstGeom>
        <a:solidFill>
          <a:srgbClr val="6FC8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zh-TW" altLang="en-US" sz="2600" kern="1200" dirty="0"/>
            <a:t>複檢</a:t>
          </a:r>
        </a:p>
      </dsp:txBody>
      <dsp:txXfrm>
        <a:off x="3246067" y="664316"/>
        <a:ext cx="784438" cy="784438"/>
      </dsp:txXfrm>
    </dsp:sp>
    <dsp:sp modelId="{D6F905B2-A8CA-4372-8D3D-19F2503C3A06}">
      <dsp:nvSpPr>
        <dsp:cNvPr id="0" name=""/>
        <dsp:cNvSpPr/>
      </dsp:nvSpPr>
      <dsp:spPr>
        <a:xfrm>
          <a:off x="8165158" y="696818"/>
          <a:ext cx="660226" cy="797112"/>
        </a:xfrm>
        <a:prstGeom prst="rightArrow">
          <a:avLst>
            <a:gd name="adj1" fmla="val 70000"/>
            <a:gd name="adj2" fmla="val 5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492E1DA-6BB8-4CB0-826E-4D535A0A7203}">
      <dsp:nvSpPr>
        <dsp:cNvPr id="0" name=""/>
        <dsp:cNvSpPr/>
      </dsp:nvSpPr>
      <dsp:spPr>
        <a:xfrm>
          <a:off x="6772703" y="280980"/>
          <a:ext cx="1951291" cy="1647381"/>
        </a:xfrm>
        <a:prstGeom prst="ellipse">
          <a:avLst/>
        </a:prstGeom>
        <a:solidFill>
          <a:srgbClr val="33A8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zh-TW" altLang="en-US" sz="2600" kern="1200" dirty="0"/>
            <a:t>教育部核發教師證</a:t>
          </a:r>
        </a:p>
      </dsp:txBody>
      <dsp:txXfrm>
        <a:off x="7058463" y="522233"/>
        <a:ext cx="1379771" cy="1164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178E5-4DC0-4A70-B6BC-2ECEE06F3553}">
      <dsp:nvSpPr>
        <dsp:cNvPr id="0" name=""/>
        <dsp:cNvSpPr/>
      </dsp:nvSpPr>
      <dsp:spPr>
        <a:xfrm>
          <a:off x="4055" y="482798"/>
          <a:ext cx="2807749" cy="1139428"/>
        </a:xfrm>
        <a:prstGeom prst="roundRect">
          <a:avLst>
            <a:gd name="adj" fmla="val 10000"/>
          </a:avLst>
        </a:prstGeom>
        <a:solidFill>
          <a:srgbClr val="6FC8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a:latin typeface="標楷體" panose="03000509000000000000" pitchFamily="65" charset="-120"/>
              <a:ea typeface="標楷體" panose="03000509000000000000" pitchFamily="65" charset="-120"/>
            </a:rPr>
            <a:t>修畢師資職前教育課程</a:t>
          </a:r>
          <a:endParaRPr lang="en-US" altLang="zh-TW" sz="2000" kern="1200" dirty="0">
            <a:latin typeface="標楷體" panose="03000509000000000000" pitchFamily="65" charset="-120"/>
            <a:ea typeface="標楷體" panose="03000509000000000000" pitchFamily="65" charset="-120"/>
          </a:endParaRPr>
        </a:p>
        <a:p>
          <a:pPr lvl="0" algn="ctr" defTabSz="889000">
            <a:lnSpc>
              <a:spcPct val="90000"/>
            </a:lnSpc>
            <a:spcBef>
              <a:spcPct val="0"/>
            </a:spcBef>
            <a:spcAft>
              <a:spcPct val="35000"/>
            </a:spcAft>
          </a:pPr>
          <a:r>
            <a:rPr lang="en-US" altLang="zh-TW" sz="2000" kern="1200" dirty="0">
              <a:latin typeface="標楷體" panose="03000509000000000000" pitchFamily="65" charset="-120"/>
              <a:ea typeface="標楷體" panose="03000509000000000000" pitchFamily="65" charset="-120"/>
            </a:rPr>
            <a:t>(</a:t>
          </a:r>
          <a:r>
            <a:rPr lang="zh-TW" altLang="en-US" sz="2000" kern="1200" dirty="0">
              <a:latin typeface="標楷體" panose="03000509000000000000" pitchFamily="65" charset="-120"/>
              <a:ea typeface="標楷體" panose="03000509000000000000" pitchFamily="65" charset="-120"/>
            </a:rPr>
            <a:t>取得師資職前證明書</a:t>
          </a:r>
          <a:r>
            <a:rPr lang="en-US" altLang="zh-TW" sz="2000" kern="1200" dirty="0">
              <a:latin typeface="標楷體" panose="03000509000000000000" pitchFamily="65" charset="-120"/>
              <a:ea typeface="標楷體" panose="03000509000000000000" pitchFamily="65" charset="-120"/>
            </a:rPr>
            <a:t>)</a:t>
          </a:r>
          <a:endParaRPr lang="zh-TW" altLang="en-US" sz="2000" kern="1200" dirty="0">
            <a:latin typeface="標楷體" panose="03000509000000000000" pitchFamily="65" charset="-120"/>
            <a:ea typeface="標楷體" panose="03000509000000000000" pitchFamily="65" charset="-120"/>
          </a:endParaRPr>
        </a:p>
      </dsp:txBody>
      <dsp:txXfrm>
        <a:off x="37428" y="516171"/>
        <a:ext cx="2741003" cy="1072682"/>
      </dsp:txXfrm>
    </dsp:sp>
    <dsp:sp modelId="{5DB78F11-0A93-4832-9EF9-2F1D2925E44C}">
      <dsp:nvSpPr>
        <dsp:cNvPr id="0" name=""/>
        <dsp:cNvSpPr/>
      </dsp:nvSpPr>
      <dsp:spPr>
        <a:xfrm>
          <a:off x="3001524" y="817260"/>
          <a:ext cx="402204" cy="470503"/>
        </a:xfrm>
        <a:prstGeom prst="rightArrow">
          <a:avLst>
            <a:gd name="adj1" fmla="val 60000"/>
            <a:gd name="adj2" fmla="val 50000"/>
          </a:avLst>
        </a:prstGeom>
        <a:solidFill>
          <a:srgbClr val="ABDB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kern="1200"/>
        </a:p>
      </dsp:txBody>
      <dsp:txXfrm>
        <a:off x="3001524" y="911361"/>
        <a:ext cx="281543" cy="282301"/>
      </dsp:txXfrm>
    </dsp:sp>
    <dsp:sp modelId="{51317B84-8066-4C5E-A9F6-2D6C6DEF3028}">
      <dsp:nvSpPr>
        <dsp:cNvPr id="0" name=""/>
        <dsp:cNvSpPr/>
      </dsp:nvSpPr>
      <dsp:spPr>
        <a:xfrm>
          <a:off x="3570682" y="482798"/>
          <a:ext cx="1897192" cy="1139428"/>
        </a:xfrm>
        <a:prstGeom prst="roundRect">
          <a:avLst>
            <a:gd name="adj" fmla="val 10000"/>
          </a:avLst>
        </a:prstGeom>
        <a:solidFill>
          <a:srgbClr val="6FC8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a:latin typeface="標楷體" panose="03000509000000000000" pitchFamily="65" charset="-120"/>
              <a:ea typeface="標楷體" panose="03000509000000000000" pitchFamily="65" charset="-120"/>
            </a:rPr>
            <a:t>參加檢定考及格</a:t>
          </a:r>
        </a:p>
      </dsp:txBody>
      <dsp:txXfrm>
        <a:off x="3604055" y="516171"/>
        <a:ext cx="1830446" cy="1072682"/>
      </dsp:txXfrm>
    </dsp:sp>
    <dsp:sp modelId="{6601CCEA-4D35-4E95-960C-D5C2C9853A15}">
      <dsp:nvSpPr>
        <dsp:cNvPr id="0" name=""/>
        <dsp:cNvSpPr/>
      </dsp:nvSpPr>
      <dsp:spPr>
        <a:xfrm>
          <a:off x="5657594" y="817260"/>
          <a:ext cx="402204" cy="470503"/>
        </a:xfrm>
        <a:prstGeom prst="rightArrow">
          <a:avLst>
            <a:gd name="adj1" fmla="val 60000"/>
            <a:gd name="adj2" fmla="val 50000"/>
          </a:avLst>
        </a:prstGeom>
        <a:solidFill>
          <a:srgbClr val="ABDB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kern="1200"/>
        </a:p>
      </dsp:txBody>
      <dsp:txXfrm>
        <a:off x="5657594" y="911361"/>
        <a:ext cx="281543" cy="282301"/>
      </dsp:txXfrm>
    </dsp:sp>
    <dsp:sp modelId="{EA3A27FD-B2B5-4A9F-BBB7-CDBA3DCB7FCF}">
      <dsp:nvSpPr>
        <dsp:cNvPr id="0" name=""/>
        <dsp:cNvSpPr/>
      </dsp:nvSpPr>
      <dsp:spPr>
        <a:xfrm>
          <a:off x="6226751" y="482798"/>
          <a:ext cx="1897192" cy="1139428"/>
        </a:xfrm>
        <a:prstGeom prst="roundRect">
          <a:avLst>
            <a:gd name="adj" fmla="val 10000"/>
          </a:avLst>
        </a:prstGeom>
        <a:solidFill>
          <a:srgbClr val="6FC8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a:latin typeface="標楷體" panose="03000509000000000000" pitchFamily="65" charset="-120"/>
              <a:ea typeface="標楷體" panose="03000509000000000000" pitchFamily="65" charset="-120"/>
            </a:rPr>
            <a:t>教育部核發教師證</a:t>
          </a:r>
        </a:p>
      </dsp:txBody>
      <dsp:txXfrm>
        <a:off x="6260124" y="516171"/>
        <a:ext cx="1830446" cy="10726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178E5-4DC0-4A70-B6BC-2ECEE06F3553}">
      <dsp:nvSpPr>
        <dsp:cNvPr id="0" name=""/>
        <dsp:cNvSpPr/>
      </dsp:nvSpPr>
      <dsp:spPr>
        <a:xfrm>
          <a:off x="825" y="272830"/>
          <a:ext cx="2330939" cy="1559364"/>
        </a:xfrm>
        <a:prstGeom prst="roundRect">
          <a:avLst>
            <a:gd name="adj" fmla="val 10000"/>
          </a:avLst>
        </a:prstGeom>
        <a:solidFill>
          <a:srgbClr val="6FC8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a:latin typeface="標楷體" panose="03000509000000000000" pitchFamily="65" charset="-120"/>
              <a:ea typeface="標楷體" panose="03000509000000000000" pitchFamily="65" charset="-120"/>
            </a:rPr>
            <a:t>修畢師資職前教育課程</a:t>
          </a:r>
          <a:endParaRPr lang="en-US" altLang="zh-TW" sz="2000" kern="1200" dirty="0">
            <a:latin typeface="標楷體" panose="03000509000000000000" pitchFamily="65" charset="-120"/>
            <a:ea typeface="標楷體" panose="03000509000000000000" pitchFamily="65" charset="-120"/>
          </a:endParaRPr>
        </a:p>
        <a:p>
          <a:pPr lvl="0" algn="ctr" defTabSz="889000">
            <a:lnSpc>
              <a:spcPct val="90000"/>
            </a:lnSpc>
            <a:spcBef>
              <a:spcPct val="0"/>
            </a:spcBef>
            <a:spcAft>
              <a:spcPct val="35000"/>
            </a:spcAft>
          </a:pPr>
          <a:r>
            <a:rPr lang="en-US" altLang="zh-TW" sz="2000" kern="1200" dirty="0">
              <a:latin typeface="標楷體" panose="03000509000000000000" pitchFamily="65" charset="-120"/>
              <a:ea typeface="標楷體" panose="03000509000000000000" pitchFamily="65" charset="-120"/>
            </a:rPr>
            <a:t>(</a:t>
          </a:r>
          <a:r>
            <a:rPr lang="zh-TW" altLang="en-US" sz="2000" kern="1200" dirty="0">
              <a:latin typeface="標楷體" panose="03000509000000000000" pitchFamily="65" charset="-120"/>
              <a:ea typeface="標楷體" panose="03000509000000000000" pitchFamily="65" charset="-120"/>
            </a:rPr>
            <a:t>取得師資職前證明書</a:t>
          </a:r>
          <a:r>
            <a:rPr lang="en-US" altLang="zh-TW" sz="2000" kern="1200" dirty="0">
              <a:latin typeface="標楷體" panose="03000509000000000000" pitchFamily="65" charset="-120"/>
              <a:ea typeface="標楷體" panose="03000509000000000000" pitchFamily="65" charset="-120"/>
            </a:rPr>
            <a:t>)</a:t>
          </a:r>
        </a:p>
      </dsp:txBody>
      <dsp:txXfrm>
        <a:off x="46497" y="318502"/>
        <a:ext cx="2239595" cy="1468020"/>
      </dsp:txXfrm>
    </dsp:sp>
    <dsp:sp modelId="{5DB78F11-0A93-4832-9EF9-2F1D2925E44C}">
      <dsp:nvSpPr>
        <dsp:cNvPr id="0" name=""/>
        <dsp:cNvSpPr/>
      </dsp:nvSpPr>
      <dsp:spPr>
        <a:xfrm>
          <a:off x="2489266" y="857211"/>
          <a:ext cx="333902" cy="390602"/>
        </a:xfrm>
        <a:prstGeom prst="rightArrow">
          <a:avLst>
            <a:gd name="adj1" fmla="val 60000"/>
            <a:gd name="adj2" fmla="val 50000"/>
          </a:avLst>
        </a:prstGeom>
        <a:solidFill>
          <a:srgbClr val="ABDB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a:off x="2489266" y="935331"/>
        <a:ext cx="233731" cy="234362"/>
      </dsp:txXfrm>
    </dsp:sp>
    <dsp:sp modelId="{51317B84-8066-4C5E-A9F6-2D6C6DEF3028}">
      <dsp:nvSpPr>
        <dsp:cNvPr id="0" name=""/>
        <dsp:cNvSpPr/>
      </dsp:nvSpPr>
      <dsp:spPr>
        <a:xfrm>
          <a:off x="2961769" y="272830"/>
          <a:ext cx="1575012" cy="1559364"/>
        </a:xfrm>
        <a:prstGeom prst="roundRect">
          <a:avLst>
            <a:gd name="adj" fmla="val 10000"/>
          </a:avLst>
        </a:prstGeom>
        <a:solidFill>
          <a:srgbClr val="6FC8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TW" altLang="en-US" sz="2700" kern="1200" dirty="0">
              <a:latin typeface="標楷體" panose="03000509000000000000" pitchFamily="65" charset="-120"/>
              <a:ea typeface="標楷體" panose="03000509000000000000" pitchFamily="65" charset="-120"/>
            </a:rPr>
            <a:t>參加教師資格考試</a:t>
          </a:r>
        </a:p>
      </dsp:txBody>
      <dsp:txXfrm>
        <a:off x="3007441" y="318502"/>
        <a:ext cx="1483668" cy="1468020"/>
      </dsp:txXfrm>
    </dsp:sp>
    <dsp:sp modelId="{6601CCEA-4D35-4E95-960C-D5C2C9853A15}">
      <dsp:nvSpPr>
        <dsp:cNvPr id="0" name=""/>
        <dsp:cNvSpPr/>
      </dsp:nvSpPr>
      <dsp:spPr>
        <a:xfrm>
          <a:off x="4694282" y="857211"/>
          <a:ext cx="333902" cy="390602"/>
        </a:xfrm>
        <a:prstGeom prst="rightArrow">
          <a:avLst>
            <a:gd name="adj1" fmla="val 60000"/>
            <a:gd name="adj2" fmla="val 50000"/>
          </a:avLst>
        </a:prstGeom>
        <a:solidFill>
          <a:srgbClr val="ABDB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a:off x="4694282" y="935331"/>
        <a:ext cx="233731" cy="234362"/>
      </dsp:txXfrm>
    </dsp:sp>
    <dsp:sp modelId="{EA3A27FD-B2B5-4A9F-BBB7-CDBA3DCB7FCF}">
      <dsp:nvSpPr>
        <dsp:cNvPr id="0" name=""/>
        <dsp:cNvSpPr/>
      </dsp:nvSpPr>
      <dsp:spPr>
        <a:xfrm>
          <a:off x="5166786" y="272830"/>
          <a:ext cx="1575012" cy="1559364"/>
        </a:xfrm>
        <a:prstGeom prst="roundRect">
          <a:avLst>
            <a:gd name="adj" fmla="val 10000"/>
          </a:avLst>
        </a:prstGeom>
        <a:solidFill>
          <a:srgbClr val="6FC8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TW" altLang="en-US" sz="2700" kern="1200" dirty="0">
              <a:latin typeface="標楷體" panose="03000509000000000000" pitchFamily="65" charset="-120"/>
              <a:ea typeface="標楷體" panose="03000509000000000000" pitchFamily="65" charset="-120"/>
            </a:rPr>
            <a:t>教育部核發教師證書</a:t>
          </a:r>
        </a:p>
      </dsp:txBody>
      <dsp:txXfrm>
        <a:off x="5212458" y="318502"/>
        <a:ext cx="1483668" cy="1468020"/>
      </dsp:txXfrm>
    </dsp:sp>
    <dsp:sp modelId="{3B010669-90EA-4AF3-A375-7420BC24A805}">
      <dsp:nvSpPr>
        <dsp:cNvPr id="0" name=""/>
        <dsp:cNvSpPr/>
      </dsp:nvSpPr>
      <dsp:spPr>
        <a:xfrm>
          <a:off x="6899299" y="857211"/>
          <a:ext cx="333902" cy="390602"/>
        </a:xfrm>
        <a:prstGeom prst="rightArrow">
          <a:avLst>
            <a:gd name="adj1" fmla="val 60000"/>
            <a:gd name="adj2" fmla="val 50000"/>
          </a:avLst>
        </a:prstGeom>
        <a:solidFill>
          <a:srgbClr val="ABDB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a:off x="6899299" y="935331"/>
        <a:ext cx="233731" cy="234362"/>
      </dsp:txXfrm>
    </dsp:sp>
    <dsp:sp modelId="{B0286591-0537-4DF0-A116-48606B80EF4C}">
      <dsp:nvSpPr>
        <dsp:cNvPr id="0" name=""/>
        <dsp:cNvSpPr/>
      </dsp:nvSpPr>
      <dsp:spPr>
        <a:xfrm>
          <a:off x="7371803" y="272830"/>
          <a:ext cx="1575012" cy="1559364"/>
        </a:xfrm>
        <a:prstGeom prst="roundRect">
          <a:avLst>
            <a:gd name="adj" fmla="val 10000"/>
          </a:avLst>
        </a:prstGeom>
        <a:solidFill>
          <a:srgbClr val="6FC8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TW" altLang="en-US" sz="2700" kern="1200" dirty="0"/>
            <a:t>教育</a:t>
          </a:r>
          <a:endParaRPr lang="en-US" altLang="zh-TW" sz="2700" kern="1200" dirty="0"/>
        </a:p>
        <a:p>
          <a:pPr lvl="0" algn="ctr" defTabSz="1200150">
            <a:lnSpc>
              <a:spcPct val="90000"/>
            </a:lnSpc>
            <a:spcBef>
              <a:spcPct val="0"/>
            </a:spcBef>
            <a:spcAft>
              <a:spcPct val="35000"/>
            </a:spcAft>
          </a:pPr>
          <a:r>
            <a:rPr lang="zh-TW" altLang="en-US" sz="2700" kern="1200" dirty="0"/>
            <a:t>實習</a:t>
          </a:r>
          <a:endParaRPr lang="en-US" altLang="zh-TW" sz="2700" kern="1200" dirty="0"/>
        </a:p>
      </dsp:txBody>
      <dsp:txXfrm>
        <a:off x="7417475" y="318502"/>
        <a:ext cx="1483668" cy="14680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99C1D-34FE-4F05-89D8-D225ECA95F87}">
      <dsp:nvSpPr>
        <dsp:cNvPr id="0" name=""/>
        <dsp:cNvSpPr/>
      </dsp:nvSpPr>
      <dsp:spPr>
        <a:xfrm>
          <a:off x="1250" y="0"/>
          <a:ext cx="2665958" cy="11731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a:latin typeface="標楷體" panose="03000509000000000000" pitchFamily="65" charset="-120"/>
              <a:ea typeface="標楷體" panose="03000509000000000000" pitchFamily="65" charset="-120"/>
            </a:rPr>
            <a:t>師資職前教育課程學分證明</a:t>
          </a:r>
          <a:endParaRPr lang="zh-TW" altLang="en-US" sz="2900" kern="1200" dirty="0">
            <a:latin typeface="標楷體" panose="03000509000000000000" pitchFamily="65" charset="-120"/>
            <a:ea typeface="標楷體" panose="03000509000000000000" pitchFamily="65" charset="-120"/>
          </a:endParaRPr>
        </a:p>
      </dsp:txBody>
      <dsp:txXfrm>
        <a:off x="35612" y="34362"/>
        <a:ext cx="2597234" cy="1104468"/>
      </dsp:txXfrm>
    </dsp:sp>
    <dsp:sp modelId="{2FD946DD-6FCF-4540-A0CC-8824C64395B1}">
      <dsp:nvSpPr>
        <dsp:cNvPr id="0" name=""/>
        <dsp:cNvSpPr/>
      </dsp:nvSpPr>
      <dsp:spPr>
        <a:xfrm>
          <a:off x="2933804" y="256017"/>
          <a:ext cx="565183" cy="6611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TW" altLang="en-US" sz="2800" kern="1200"/>
        </a:p>
      </dsp:txBody>
      <dsp:txXfrm>
        <a:off x="2933804" y="388248"/>
        <a:ext cx="395628" cy="396695"/>
      </dsp:txXfrm>
    </dsp:sp>
    <dsp:sp modelId="{479359A9-898F-4664-AC34-23099166ECB0}">
      <dsp:nvSpPr>
        <dsp:cNvPr id="0" name=""/>
        <dsp:cNvSpPr/>
      </dsp:nvSpPr>
      <dsp:spPr>
        <a:xfrm>
          <a:off x="3733591" y="0"/>
          <a:ext cx="2665958" cy="11731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a:latin typeface="標楷體" panose="03000509000000000000" pitchFamily="65" charset="-120"/>
              <a:ea typeface="標楷體" panose="03000509000000000000" pitchFamily="65" charset="-120"/>
            </a:rPr>
            <a:t>第三階段報名</a:t>
          </a:r>
          <a:r>
            <a:rPr lang="en-US" altLang="zh-TW" sz="2800" kern="1200" dirty="0">
              <a:latin typeface="標楷體" panose="03000509000000000000" pitchFamily="65" charset="-120"/>
              <a:ea typeface="標楷體" panose="03000509000000000000" pitchFamily="65" charset="-120"/>
            </a:rPr>
            <a:t/>
          </a:r>
          <a:br>
            <a:rPr lang="en-US" altLang="zh-TW" sz="2800" kern="1200" dirty="0">
              <a:latin typeface="標楷體" panose="03000509000000000000" pitchFamily="65" charset="-120"/>
              <a:ea typeface="標楷體" panose="03000509000000000000" pitchFamily="65" charset="-120"/>
            </a:rPr>
          </a:br>
          <a:r>
            <a:rPr lang="zh-TW" altLang="en-US" sz="2800" kern="1200" dirty="0">
              <a:latin typeface="標楷體" panose="03000509000000000000" pitchFamily="65" charset="-120"/>
              <a:ea typeface="標楷體" panose="03000509000000000000" pitchFamily="65" charset="-120"/>
            </a:rPr>
            <a:t>敘</a:t>
          </a:r>
          <a:r>
            <a:rPr lang="en-US" altLang="zh-TW" sz="2800" kern="1200" dirty="0">
              <a:latin typeface="標楷體" panose="03000509000000000000" pitchFamily="65" charset="-120"/>
              <a:ea typeface="標楷體" panose="03000509000000000000" pitchFamily="65" charset="-120"/>
            </a:rPr>
            <a:t>170</a:t>
          </a:r>
          <a:r>
            <a:rPr lang="zh-TW" altLang="en-US" sz="2800" kern="1200" dirty="0">
              <a:latin typeface="標楷體" panose="03000509000000000000" pitchFamily="65" charset="-120"/>
              <a:ea typeface="標楷體" panose="03000509000000000000" pitchFamily="65" charset="-120"/>
            </a:rPr>
            <a:t>元薪點</a:t>
          </a:r>
        </a:p>
      </dsp:txBody>
      <dsp:txXfrm>
        <a:off x="3767953" y="34362"/>
        <a:ext cx="2597234" cy="11044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FF186-CF62-405D-9864-67625DF8D527}">
      <dsp:nvSpPr>
        <dsp:cNvPr id="0" name=""/>
        <dsp:cNvSpPr/>
      </dsp:nvSpPr>
      <dsp:spPr>
        <a:xfrm>
          <a:off x="7581" y="0"/>
          <a:ext cx="2266118" cy="12767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a:latin typeface="標楷體" panose="03000509000000000000" pitchFamily="65" charset="-120"/>
              <a:ea typeface="標楷體" panose="03000509000000000000" pitchFamily="65" charset="-120"/>
            </a:rPr>
            <a:t>師資職前教育課程學分證明</a:t>
          </a:r>
        </a:p>
      </dsp:txBody>
      <dsp:txXfrm>
        <a:off x="44975" y="37394"/>
        <a:ext cx="2191330" cy="1201921"/>
      </dsp:txXfrm>
    </dsp:sp>
    <dsp:sp modelId="{A8713AE7-A78D-4BD5-AE4E-B73D68564945}">
      <dsp:nvSpPr>
        <dsp:cNvPr id="0" name=""/>
        <dsp:cNvSpPr/>
      </dsp:nvSpPr>
      <dsp:spPr>
        <a:xfrm>
          <a:off x="2500312" y="357356"/>
          <a:ext cx="480417" cy="5619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p>
      </dsp:txBody>
      <dsp:txXfrm>
        <a:off x="2500312" y="469755"/>
        <a:ext cx="336292" cy="337199"/>
      </dsp:txXfrm>
    </dsp:sp>
    <dsp:sp modelId="{C688A4F9-7376-4E4A-882E-829F7647EC23}">
      <dsp:nvSpPr>
        <dsp:cNvPr id="0" name=""/>
        <dsp:cNvSpPr/>
      </dsp:nvSpPr>
      <dsp:spPr>
        <a:xfrm>
          <a:off x="3180148" y="0"/>
          <a:ext cx="2266118" cy="12767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a:latin typeface="標楷體" panose="03000509000000000000" pitchFamily="65" charset="-120"/>
              <a:ea typeface="標楷體" panose="03000509000000000000" pitchFamily="65" charset="-120"/>
            </a:rPr>
            <a:t>回原師培學校</a:t>
          </a:r>
          <a:r>
            <a:rPr lang="en-US" altLang="zh-TW" sz="2200" kern="1200" dirty="0">
              <a:latin typeface="標楷體" panose="03000509000000000000" pitchFamily="65" charset="-120"/>
              <a:ea typeface="標楷體" panose="03000509000000000000" pitchFamily="65" charset="-120"/>
            </a:rPr>
            <a:t/>
          </a:r>
          <a:br>
            <a:rPr lang="en-US" altLang="zh-TW" sz="2200" kern="1200" dirty="0">
              <a:latin typeface="標楷體" panose="03000509000000000000" pitchFamily="65" charset="-120"/>
              <a:ea typeface="標楷體" panose="03000509000000000000" pitchFamily="65" charset="-120"/>
            </a:rPr>
          </a:br>
          <a:r>
            <a:rPr lang="zh-TW" altLang="en-US" sz="2200" kern="1200" dirty="0">
              <a:latin typeface="標楷體" panose="03000509000000000000" pitchFamily="65" charset="-120"/>
              <a:ea typeface="標楷體" panose="03000509000000000000" pitchFamily="65" charset="-120"/>
            </a:rPr>
            <a:t>取得師資職前證明書</a:t>
          </a:r>
        </a:p>
      </dsp:txBody>
      <dsp:txXfrm>
        <a:off x="3217542" y="37394"/>
        <a:ext cx="2191330" cy="1201921"/>
      </dsp:txXfrm>
    </dsp:sp>
    <dsp:sp modelId="{4E4AF636-8E5A-4C17-92E5-9B1CBD878525}">
      <dsp:nvSpPr>
        <dsp:cNvPr id="0" name=""/>
        <dsp:cNvSpPr/>
      </dsp:nvSpPr>
      <dsp:spPr>
        <a:xfrm>
          <a:off x="5672878" y="357356"/>
          <a:ext cx="480417" cy="5619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p>
      </dsp:txBody>
      <dsp:txXfrm>
        <a:off x="5672878" y="469755"/>
        <a:ext cx="336292" cy="337199"/>
      </dsp:txXfrm>
    </dsp:sp>
    <dsp:sp modelId="{602744EA-BD8E-4AD0-B305-18CC95050BED}">
      <dsp:nvSpPr>
        <dsp:cNvPr id="0" name=""/>
        <dsp:cNvSpPr/>
      </dsp:nvSpPr>
      <dsp:spPr>
        <a:xfrm>
          <a:off x="6352714" y="0"/>
          <a:ext cx="2266118" cy="12767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a:latin typeface="標楷體" panose="03000509000000000000" pitchFamily="65" charset="-120"/>
              <a:ea typeface="標楷體" panose="03000509000000000000" pitchFamily="65" charset="-120"/>
            </a:rPr>
            <a:t>第二階段報名</a:t>
          </a:r>
          <a:r>
            <a:rPr lang="en-US" altLang="zh-TW" sz="2200" kern="1200" dirty="0">
              <a:latin typeface="標楷體" panose="03000509000000000000" pitchFamily="65" charset="-120"/>
              <a:ea typeface="標楷體" panose="03000509000000000000" pitchFamily="65" charset="-120"/>
            </a:rPr>
            <a:t/>
          </a:r>
          <a:br>
            <a:rPr lang="en-US" altLang="zh-TW" sz="2200" kern="1200" dirty="0">
              <a:latin typeface="標楷體" panose="03000509000000000000" pitchFamily="65" charset="-120"/>
              <a:ea typeface="標楷體" panose="03000509000000000000" pitchFamily="65" charset="-120"/>
            </a:rPr>
          </a:br>
          <a:r>
            <a:rPr lang="zh-TW" altLang="en-US" sz="2200" kern="1200" dirty="0">
              <a:latin typeface="標楷體" panose="03000509000000000000" pitchFamily="65" charset="-120"/>
              <a:ea typeface="標楷體" panose="03000509000000000000" pitchFamily="65" charset="-120"/>
            </a:rPr>
            <a:t>敘</a:t>
          </a:r>
          <a:r>
            <a:rPr lang="en-US" altLang="zh-TW" sz="2200" kern="1200" dirty="0">
              <a:latin typeface="標楷體" panose="03000509000000000000" pitchFamily="65" charset="-120"/>
              <a:ea typeface="標楷體" panose="03000509000000000000" pitchFamily="65" charset="-120"/>
            </a:rPr>
            <a:t>180</a:t>
          </a:r>
          <a:r>
            <a:rPr lang="zh-TW" altLang="en-US" sz="2200" kern="1200" dirty="0">
              <a:latin typeface="標楷體" panose="03000509000000000000" pitchFamily="65" charset="-120"/>
              <a:ea typeface="標楷體" panose="03000509000000000000" pitchFamily="65" charset="-120"/>
            </a:rPr>
            <a:t>元薪點</a:t>
          </a:r>
        </a:p>
      </dsp:txBody>
      <dsp:txXfrm>
        <a:off x="6390108" y="37394"/>
        <a:ext cx="2191330" cy="12019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14EAE-BB0D-4CDC-BCE0-D5EF78FC09E6}">
      <dsp:nvSpPr>
        <dsp:cNvPr id="0" name=""/>
        <dsp:cNvSpPr/>
      </dsp:nvSpPr>
      <dsp:spPr>
        <a:xfrm>
          <a:off x="2702367" y="993820"/>
          <a:ext cx="1230388" cy="554755"/>
        </a:xfrm>
        <a:custGeom>
          <a:avLst/>
          <a:gdLst/>
          <a:ahLst/>
          <a:cxnLst/>
          <a:rect l="0" t="0" r="0" b="0"/>
          <a:pathLst>
            <a:path>
              <a:moveTo>
                <a:pt x="0" y="0"/>
              </a:moveTo>
              <a:lnTo>
                <a:pt x="950754" y="0"/>
              </a:lnTo>
              <a:lnTo>
                <a:pt x="950754" y="554755"/>
              </a:lnTo>
              <a:lnTo>
                <a:pt x="1230388" y="5547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46F7FD-9ED7-4F16-B41E-72F2674C867D}">
      <dsp:nvSpPr>
        <dsp:cNvPr id="0" name=""/>
        <dsp:cNvSpPr/>
      </dsp:nvSpPr>
      <dsp:spPr>
        <a:xfrm>
          <a:off x="5359837" y="368021"/>
          <a:ext cx="1241517" cy="91440"/>
        </a:xfrm>
        <a:custGeom>
          <a:avLst/>
          <a:gdLst/>
          <a:ahLst/>
          <a:cxnLst/>
          <a:rect l="0" t="0" r="0" b="0"/>
          <a:pathLst>
            <a:path>
              <a:moveTo>
                <a:pt x="0" y="45720"/>
              </a:moveTo>
              <a:lnTo>
                <a:pt x="961883" y="45720"/>
              </a:lnTo>
              <a:lnTo>
                <a:pt x="961883" y="45720"/>
              </a:lnTo>
              <a:lnTo>
                <a:pt x="124151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54E507-A6C1-4674-944F-FBE7F38D81A6}">
      <dsp:nvSpPr>
        <dsp:cNvPr id="0" name=""/>
        <dsp:cNvSpPr/>
      </dsp:nvSpPr>
      <dsp:spPr>
        <a:xfrm>
          <a:off x="2702367" y="413742"/>
          <a:ext cx="1203766" cy="580077"/>
        </a:xfrm>
        <a:custGeom>
          <a:avLst/>
          <a:gdLst/>
          <a:ahLst/>
          <a:cxnLst/>
          <a:rect l="0" t="0" r="0" b="0"/>
          <a:pathLst>
            <a:path>
              <a:moveTo>
                <a:pt x="0" y="580077"/>
              </a:moveTo>
              <a:lnTo>
                <a:pt x="924133" y="580077"/>
              </a:lnTo>
              <a:lnTo>
                <a:pt x="924133" y="0"/>
              </a:lnTo>
              <a:lnTo>
                <a:pt x="120376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2AC078-CD40-4385-931A-09AA4CE3557D}">
      <dsp:nvSpPr>
        <dsp:cNvPr id="0" name=""/>
        <dsp:cNvSpPr/>
      </dsp:nvSpPr>
      <dsp:spPr>
        <a:xfrm>
          <a:off x="1248020" y="580078"/>
          <a:ext cx="1454346" cy="82748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lang="en-US" sz="3000" kern="1200" dirty="0">
              <a:latin typeface="標楷體" panose="03000509000000000000" pitchFamily="65" charset="-120"/>
              <a:ea typeface="標楷體" panose="03000509000000000000" pitchFamily="65" charset="-120"/>
            </a:rPr>
            <a:t>450</a:t>
          </a:r>
          <a:r>
            <a:rPr lang="zh-TW" sz="3000" kern="1200" dirty="0">
              <a:latin typeface="標楷體" panose="03000509000000000000" pitchFamily="65" charset="-120"/>
              <a:ea typeface="標楷體" panose="03000509000000000000" pitchFamily="65" charset="-120"/>
            </a:rPr>
            <a:t>薪點</a:t>
          </a:r>
        </a:p>
      </dsp:txBody>
      <dsp:txXfrm>
        <a:off x="1248020" y="580078"/>
        <a:ext cx="1454346" cy="827483"/>
      </dsp:txXfrm>
    </dsp:sp>
    <dsp:sp modelId="{6D4E0134-5005-41DB-AC5C-2DEC163C57BE}">
      <dsp:nvSpPr>
        <dsp:cNvPr id="0" name=""/>
        <dsp:cNvSpPr/>
      </dsp:nvSpPr>
      <dsp:spPr>
        <a:xfrm>
          <a:off x="3906134" y="0"/>
          <a:ext cx="1453703" cy="82748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altLang="zh-TW" sz="3000" kern="1200" dirty="0">
              <a:latin typeface="標楷體" panose="03000509000000000000" pitchFamily="65" charset="-120"/>
              <a:ea typeface="標楷體" panose="03000509000000000000" pitchFamily="65" charset="-120"/>
            </a:rPr>
            <a:t>525</a:t>
          </a:r>
          <a:r>
            <a:rPr lang="zh-TW" altLang="en-US" sz="3000" kern="1200" dirty="0">
              <a:latin typeface="標楷體" panose="03000509000000000000" pitchFamily="65" charset="-120"/>
              <a:ea typeface="標楷體" panose="03000509000000000000" pitchFamily="65" charset="-120"/>
            </a:rPr>
            <a:t>薪點</a:t>
          </a:r>
        </a:p>
      </dsp:txBody>
      <dsp:txXfrm>
        <a:off x="3906134" y="0"/>
        <a:ext cx="1453703" cy="827483"/>
      </dsp:txXfrm>
    </dsp:sp>
    <dsp:sp modelId="{9E950BA0-A70C-41AE-A85F-AAD65003CFFF}">
      <dsp:nvSpPr>
        <dsp:cNvPr id="0" name=""/>
        <dsp:cNvSpPr/>
      </dsp:nvSpPr>
      <dsp:spPr>
        <a:xfrm>
          <a:off x="6601355" y="0"/>
          <a:ext cx="1434464" cy="82748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altLang="zh-TW" sz="3000" kern="1200" dirty="0">
              <a:latin typeface="標楷體" panose="03000509000000000000" pitchFamily="65" charset="-120"/>
              <a:ea typeface="標楷體" panose="03000509000000000000" pitchFamily="65" charset="-120"/>
            </a:rPr>
            <a:t>550</a:t>
          </a:r>
          <a:r>
            <a:rPr lang="zh-TW" altLang="en-US" sz="3000" kern="1200" dirty="0">
              <a:latin typeface="標楷體" panose="03000509000000000000" pitchFamily="65" charset="-120"/>
              <a:ea typeface="標楷體" panose="03000509000000000000" pitchFamily="65" charset="-120"/>
            </a:rPr>
            <a:t>薪點</a:t>
          </a:r>
        </a:p>
      </dsp:txBody>
      <dsp:txXfrm>
        <a:off x="6601355" y="0"/>
        <a:ext cx="1434464" cy="827483"/>
      </dsp:txXfrm>
    </dsp:sp>
    <dsp:sp modelId="{D6802803-962B-4002-9DDA-399A5D3F17A3}">
      <dsp:nvSpPr>
        <dsp:cNvPr id="0" name=""/>
        <dsp:cNvSpPr/>
      </dsp:nvSpPr>
      <dsp:spPr>
        <a:xfrm>
          <a:off x="3932755" y="1122134"/>
          <a:ext cx="1385305" cy="8528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altLang="zh-TW" sz="3000" kern="1200" dirty="0">
              <a:latin typeface="標楷體" panose="03000509000000000000" pitchFamily="65" charset="-120"/>
              <a:ea typeface="標楷體" panose="03000509000000000000" pitchFamily="65" charset="-120"/>
            </a:rPr>
            <a:t>525</a:t>
          </a:r>
          <a:r>
            <a:rPr lang="zh-TW" altLang="en-US" sz="3000" kern="1200" dirty="0">
              <a:latin typeface="標楷體" panose="03000509000000000000" pitchFamily="65" charset="-120"/>
              <a:ea typeface="標楷體" panose="03000509000000000000" pitchFamily="65" charset="-120"/>
            </a:rPr>
            <a:t>薪點</a:t>
          </a:r>
        </a:p>
      </dsp:txBody>
      <dsp:txXfrm>
        <a:off x="3932755" y="1122134"/>
        <a:ext cx="1385305" cy="8528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9AEC1-BC96-428A-B21D-9308DFC87E5B}">
      <dsp:nvSpPr>
        <dsp:cNvPr id="0" name=""/>
        <dsp:cNvSpPr/>
      </dsp:nvSpPr>
      <dsp:spPr>
        <a:xfrm>
          <a:off x="1945018" y="959413"/>
          <a:ext cx="1521804" cy="647963"/>
        </a:xfrm>
        <a:custGeom>
          <a:avLst/>
          <a:gdLst/>
          <a:ahLst/>
          <a:cxnLst/>
          <a:rect l="0" t="0" r="0" b="0"/>
          <a:pathLst>
            <a:path>
              <a:moveTo>
                <a:pt x="0" y="0"/>
              </a:moveTo>
              <a:lnTo>
                <a:pt x="760902" y="0"/>
              </a:lnTo>
              <a:lnTo>
                <a:pt x="760902" y="647963"/>
              </a:lnTo>
              <a:lnTo>
                <a:pt x="1521804" y="647963"/>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664570" y="1242044"/>
        <a:ext cx="82700" cy="82700"/>
      </dsp:txXfrm>
    </dsp:sp>
    <dsp:sp modelId="{31C7DE16-5103-4225-8028-E8A8AD85FF01}">
      <dsp:nvSpPr>
        <dsp:cNvPr id="0" name=""/>
        <dsp:cNvSpPr/>
      </dsp:nvSpPr>
      <dsp:spPr>
        <a:xfrm>
          <a:off x="4873771" y="584748"/>
          <a:ext cx="1209839" cy="91440"/>
        </a:xfrm>
        <a:custGeom>
          <a:avLst/>
          <a:gdLst/>
          <a:ahLst/>
          <a:cxnLst/>
          <a:rect l="0" t="0" r="0" b="0"/>
          <a:pathLst>
            <a:path>
              <a:moveTo>
                <a:pt x="0" y="46782"/>
              </a:moveTo>
              <a:lnTo>
                <a:pt x="604919" y="46782"/>
              </a:lnTo>
              <a:lnTo>
                <a:pt x="604919" y="45720"/>
              </a:lnTo>
              <a:lnTo>
                <a:pt x="1209839" y="45720"/>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448444" y="600222"/>
        <a:ext cx="60491" cy="60491"/>
      </dsp:txXfrm>
    </dsp:sp>
    <dsp:sp modelId="{9B33B122-43A4-4176-BC48-5D50FBA2D1EC}">
      <dsp:nvSpPr>
        <dsp:cNvPr id="0" name=""/>
        <dsp:cNvSpPr/>
      </dsp:nvSpPr>
      <dsp:spPr>
        <a:xfrm>
          <a:off x="1945018" y="631530"/>
          <a:ext cx="1481574" cy="327882"/>
        </a:xfrm>
        <a:custGeom>
          <a:avLst/>
          <a:gdLst/>
          <a:ahLst/>
          <a:cxnLst/>
          <a:rect l="0" t="0" r="0" b="0"/>
          <a:pathLst>
            <a:path>
              <a:moveTo>
                <a:pt x="0" y="327882"/>
              </a:moveTo>
              <a:lnTo>
                <a:pt x="740787" y="327882"/>
              </a:lnTo>
              <a:lnTo>
                <a:pt x="740787" y="0"/>
              </a:lnTo>
              <a:lnTo>
                <a:pt x="1481574" y="0"/>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647869" y="757536"/>
        <a:ext cx="75871" cy="75871"/>
      </dsp:txXfrm>
    </dsp:sp>
    <dsp:sp modelId="{0B30FFD2-46F8-4E77-8DE6-6BC0B033D26F}">
      <dsp:nvSpPr>
        <dsp:cNvPr id="0" name=""/>
        <dsp:cNvSpPr/>
      </dsp:nvSpPr>
      <dsp:spPr>
        <a:xfrm rot="16200000">
          <a:off x="774259" y="150634"/>
          <a:ext cx="723959" cy="1617558"/>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9050" tIns="19050" rIns="19050" bIns="19050" numCol="1" spcCol="1270" anchor="ctr" anchorCtr="0">
          <a:noAutofit/>
        </a:bodyPr>
        <a:lstStyle/>
        <a:p>
          <a:pPr lvl="0" algn="ctr" defTabSz="1333500">
            <a:lnSpc>
              <a:spcPct val="90000"/>
            </a:lnSpc>
            <a:spcBef>
              <a:spcPct val="0"/>
            </a:spcBef>
            <a:spcAft>
              <a:spcPct val="35000"/>
            </a:spcAft>
          </a:pPr>
          <a:r>
            <a:rPr lang="en-US" altLang="zh-TW" sz="3000" kern="1200" dirty="0">
              <a:latin typeface="標楷體" panose="03000509000000000000" pitchFamily="65" charset="-120"/>
              <a:ea typeface="標楷體" panose="03000509000000000000" pitchFamily="65" charset="-120"/>
            </a:rPr>
            <a:t>475</a:t>
          </a:r>
          <a:r>
            <a:rPr lang="zh-TW" altLang="en-US" sz="3000" kern="1200" dirty="0">
              <a:latin typeface="標楷體" panose="03000509000000000000" pitchFamily="65" charset="-120"/>
              <a:ea typeface="標楷體" panose="03000509000000000000" pitchFamily="65" charset="-120"/>
            </a:rPr>
            <a:t>薪點</a:t>
          </a:r>
        </a:p>
      </dsp:txBody>
      <dsp:txXfrm>
        <a:off x="774259" y="150634"/>
        <a:ext cx="723959" cy="1617558"/>
      </dsp:txXfrm>
    </dsp:sp>
    <dsp:sp modelId="{FAD1B7A5-8643-40C5-A63D-937F1B1592C8}">
      <dsp:nvSpPr>
        <dsp:cNvPr id="0" name=""/>
        <dsp:cNvSpPr/>
      </dsp:nvSpPr>
      <dsp:spPr>
        <a:xfrm>
          <a:off x="3426593" y="318184"/>
          <a:ext cx="1447178" cy="626692"/>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altLang="zh-TW" sz="3000" kern="1200" dirty="0">
              <a:latin typeface="標楷體" panose="03000509000000000000" pitchFamily="65" charset="-120"/>
              <a:ea typeface="標楷體" panose="03000509000000000000" pitchFamily="65" charset="-120"/>
            </a:rPr>
            <a:t>525</a:t>
          </a:r>
          <a:r>
            <a:rPr lang="zh-TW" altLang="en-US" sz="3000" kern="1200" dirty="0">
              <a:latin typeface="標楷體" panose="03000509000000000000" pitchFamily="65" charset="-120"/>
              <a:ea typeface="標楷體" panose="03000509000000000000" pitchFamily="65" charset="-120"/>
            </a:rPr>
            <a:t>薪點</a:t>
          </a:r>
        </a:p>
      </dsp:txBody>
      <dsp:txXfrm>
        <a:off x="3426593" y="318184"/>
        <a:ext cx="1447178" cy="626692"/>
      </dsp:txXfrm>
    </dsp:sp>
    <dsp:sp modelId="{E0BCC1EC-8639-44EB-A1C0-40E1318EE24D}">
      <dsp:nvSpPr>
        <dsp:cNvPr id="0" name=""/>
        <dsp:cNvSpPr/>
      </dsp:nvSpPr>
      <dsp:spPr>
        <a:xfrm>
          <a:off x="6083610" y="355764"/>
          <a:ext cx="1445194" cy="549407"/>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altLang="zh-TW" sz="3000" kern="1200" dirty="0">
              <a:latin typeface="標楷體" panose="03000509000000000000" pitchFamily="65" charset="-120"/>
              <a:ea typeface="標楷體" panose="03000509000000000000" pitchFamily="65" charset="-120"/>
            </a:rPr>
            <a:t>550</a:t>
          </a:r>
          <a:r>
            <a:rPr lang="zh-TW" altLang="en-US" sz="3000" kern="1200" dirty="0">
              <a:latin typeface="標楷體" panose="03000509000000000000" pitchFamily="65" charset="-120"/>
              <a:ea typeface="標楷體" panose="03000509000000000000" pitchFamily="65" charset="-120"/>
            </a:rPr>
            <a:t>薪點</a:t>
          </a:r>
        </a:p>
      </dsp:txBody>
      <dsp:txXfrm>
        <a:off x="6083610" y="355764"/>
        <a:ext cx="1445194" cy="549407"/>
      </dsp:txXfrm>
    </dsp:sp>
    <dsp:sp modelId="{31D9BC30-429B-4F4C-A098-1ED0B999219A}">
      <dsp:nvSpPr>
        <dsp:cNvPr id="0" name=""/>
        <dsp:cNvSpPr/>
      </dsp:nvSpPr>
      <dsp:spPr>
        <a:xfrm>
          <a:off x="3466823" y="1289540"/>
          <a:ext cx="1377776" cy="635672"/>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altLang="zh-TW" sz="3000" kern="1200" dirty="0">
              <a:latin typeface="標楷體" panose="03000509000000000000" pitchFamily="65" charset="-120"/>
              <a:ea typeface="標楷體" panose="03000509000000000000" pitchFamily="65" charset="-120"/>
            </a:rPr>
            <a:t>525</a:t>
          </a:r>
          <a:r>
            <a:rPr lang="zh-TW" altLang="en-US" sz="3000" kern="1200" dirty="0">
              <a:latin typeface="標楷體" panose="03000509000000000000" pitchFamily="65" charset="-120"/>
              <a:ea typeface="標楷體" panose="03000509000000000000" pitchFamily="65" charset="-120"/>
            </a:rPr>
            <a:t>薪點</a:t>
          </a:r>
        </a:p>
      </dsp:txBody>
      <dsp:txXfrm>
        <a:off x="3466823" y="1289540"/>
        <a:ext cx="1377776" cy="6356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TW" sz="1200"/>
            </a:lvl1pPr>
          </a:lstStyle>
          <a:p>
            <a:endParaRPr lang="zh-TW"/>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zh-TW" sz="1200"/>
            </a:lvl1pPr>
          </a:lstStyle>
          <a:p>
            <a:fld id="{20EA5F0D-C1DC-412F-A146-DDB3A74B588F}" type="datetimeFigureOut">
              <a:rPr lang="en-US" altLang="zh-TW"/>
              <a:pPr/>
              <a:t>8/19/2019</a:t>
            </a:fld>
            <a:endParaRPr lang="zh-TW"/>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zh-TW" sz="1200"/>
            </a:lvl1pPr>
          </a:lstStyle>
          <a:p>
            <a:endParaRPr lang="zh-TW"/>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zh-TW" sz="1200"/>
            </a:lvl1pPr>
          </a:lstStyle>
          <a:p>
            <a:fld id="{7BAE14B8-3CC9-472D-9BC5-A84D80684DE2}" type="slidenum">
              <a:rPr lang="zh-TW"/>
              <a:pPr/>
              <a:t>‹#›</a:t>
            </a:fld>
            <a:endParaRPr lang="zh-TW"/>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TW" sz="1200"/>
            </a:lvl1pPr>
          </a:lstStyle>
          <a:p>
            <a:endParaRPr lang="zh-TW"/>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zh-TW" sz="1200"/>
            </a:lvl1pPr>
          </a:lstStyle>
          <a:p>
            <a:fld id="{A8CDE508-72C8-4AB5-AA9C-1584D31690E0}" type="datetimeFigureOut">
              <a:rPr lang="zh-TW" altLang="en-US"/>
              <a:pPr/>
              <a:t>2019/8/19</a:t>
            </a:fld>
            <a:endParaRPr lang="zh-TW"/>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p>
        </p:txBody>
      </p:sp>
      <p:sp>
        <p:nvSpPr>
          <p:cNvPr id="5" name="備忘稿版面配置區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zh-TW" sz="1200"/>
            </a:lvl1pPr>
          </a:lstStyle>
          <a:p>
            <a:endParaRPr lang="zh-TW"/>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zh-TW" sz="1200"/>
            </a:lvl1pPr>
          </a:lstStyle>
          <a:p>
            <a:fld id="{7FB667E1-E601-4AAF-B95C-B25720D70A60}" type="slidenum">
              <a:rPr/>
              <a:pPr/>
              <a:t>‹#›</a:t>
            </a:fld>
            <a:endParaRPr lang="zh-TW"/>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lang="zh-TW" sz="1200" kern="1200">
        <a:solidFill>
          <a:schemeClr val="tx1"/>
        </a:solidFill>
        <a:latin typeface="+mn-lt"/>
        <a:ea typeface="+mn-ea"/>
        <a:cs typeface="+mn-cs"/>
      </a:defRPr>
    </a:lvl1pPr>
    <a:lvl2pPr marL="457200" algn="l" defTabSz="914400" rtl="0" eaLnBrk="1" latinLnBrk="0" hangingPunct="1">
      <a:defRPr lang="zh-TW" sz="1200" kern="1200">
        <a:solidFill>
          <a:schemeClr val="tx1"/>
        </a:solidFill>
        <a:latin typeface="+mn-lt"/>
        <a:ea typeface="+mn-ea"/>
        <a:cs typeface="+mn-cs"/>
      </a:defRPr>
    </a:lvl2pPr>
    <a:lvl3pPr marL="914400" algn="l" defTabSz="914400" rtl="0" eaLnBrk="1" latinLnBrk="0" hangingPunct="1">
      <a:defRPr lang="zh-TW" sz="1200" kern="1200">
        <a:solidFill>
          <a:schemeClr val="tx1"/>
        </a:solidFill>
        <a:latin typeface="+mn-lt"/>
        <a:ea typeface="+mn-ea"/>
        <a:cs typeface="+mn-cs"/>
      </a:defRPr>
    </a:lvl3pPr>
    <a:lvl4pPr marL="1371600" algn="l" defTabSz="914400" rtl="0" eaLnBrk="1" latinLnBrk="0" hangingPunct="1">
      <a:defRPr lang="zh-TW" sz="1200" kern="1200">
        <a:solidFill>
          <a:schemeClr val="tx1"/>
        </a:solidFill>
        <a:latin typeface="+mn-lt"/>
        <a:ea typeface="+mn-ea"/>
        <a:cs typeface="+mn-cs"/>
      </a:defRPr>
    </a:lvl4pPr>
    <a:lvl5pPr marL="1828800" algn="l" defTabSz="914400" rtl="0" eaLnBrk="1" latinLnBrk="0" hangingPunct="1">
      <a:defRPr lang="zh-TW" sz="1200" kern="1200">
        <a:solidFill>
          <a:schemeClr val="tx1"/>
        </a:solidFill>
        <a:latin typeface="+mn-lt"/>
        <a:ea typeface="+mn-ea"/>
        <a:cs typeface="+mn-cs"/>
      </a:defRPr>
    </a:lvl5pPr>
    <a:lvl6pPr marL="2286000" algn="l" defTabSz="914400" rtl="0" eaLnBrk="1" latinLnBrk="0" hangingPunct="1">
      <a:defRPr lang="zh-TW" sz="1200" kern="1200">
        <a:solidFill>
          <a:schemeClr val="tx1"/>
        </a:solidFill>
        <a:latin typeface="+mn-lt"/>
        <a:ea typeface="+mn-ea"/>
        <a:cs typeface="+mn-cs"/>
      </a:defRPr>
    </a:lvl6pPr>
    <a:lvl7pPr marL="2743200" algn="l" defTabSz="914400" rtl="0" eaLnBrk="1" latinLnBrk="0" hangingPunct="1">
      <a:defRPr lang="zh-TW" sz="1200" kern="1200">
        <a:solidFill>
          <a:schemeClr val="tx1"/>
        </a:solidFill>
        <a:latin typeface="+mn-lt"/>
        <a:ea typeface="+mn-ea"/>
        <a:cs typeface="+mn-cs"/>
      </a:defRPr>
    </a:lvl7pPr>
    <a:lvl8pPr marL="3200400" algn="l" defTabSz="914400" rtl="0" eaLnBrk="1" latinLnBrk="0" hangingPunct="1">
      <a:defRPr lang="zh-TW" sz="1200" kern="1200">
        <a:solidFill>
          <a:schemeClr val="tx1"/>
        </a:solidFill>
        <a:latin typeface="+mn-lt"/>
        <a:ea typeface="+mn-ea"/>
        <a:cs typeface="+mn-cs"/>
      </a:defRPr>
    </a:lvl8pPr>
    <a:lvl9pPr marL="3657600" algn="l" defTabSz="914400" rtl="0" eaLnBrk="1" latinLnBrk="0" hangingPunct="1">
      <a:defRPr lang="zh-TW"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73</a:t>
            </a:fld>
            <a:endParaRPr lang="zh-TW" altLang="en-US"/>
          </a:p>
        </p:txBody>
      </p:sp>
    </p:spTree>
    <p:extLst>
      <p:ext uri="{BB962C8B-B14F-4D97-AF65-F5344CB8AC3E}">
        <p14:creationId xmlns:p14="http://schemas.microsoft.com/office/powerpoint/2010/main" val="361011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FB5CE008-2CA4-45B1-AF0E-42C13D7F95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20067"/>
            <a:ext cx="12192000" cy="2937933"/>
          </a:xfrm>
          <a:prstGeom prst="rect">
            <a:avLst/>
          </a:prstGeom>
        </p:spPr>
      </p:pic>
    </p:spTree>
    <p:extLst>
      <p:ext uri="{BB962C8B-B14F-4D97-AF65-F5344CB8AC3E}">
        <p14:creationId xmlns:p14="http://schemas.microsoft.com/office/powerpoint/2010/main" val="2002395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8C318F3-6697-4B60-9B27-B1A1C6CC1E9A}"/>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CN" altLang="en-US"/>
          </a:p>
        </p:txBody>
      </p:sp>
      <p:sp>
        <p:nvSpPr>
          <p:cNvPr id="3" name="图片占位符 2">
            <a:extLst>
              <a:ext uri="{FF2B5EF4-FFF2-40B4-BE49-F238E27FC236}">
                <a16:creationId xmlns:a16="http://schemas.microsoft.com/office/drawing/2014/main" xmlns="" id="{55F63B05-D298-4D20-97E8-06C75D5BD8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zh-CN" altLang="en-US"/>
          </a:p>
        </p:txBody>
      </p:sp>
      <p:sp>
        <p:nvSpPr>
          <p:cNvPr id="4" name="文本占位符 3">
            <a:extLst>
              <a:ext uri="{FF2B5EF4-FFF2-40B4-BE49-F238E27FC236}">
                <a16:creationId xmlns:a16="http://schemas.microsoft.com/office/drawing/2014/main" xmlns="" id="{A396B616-3E56-4D41-B4CC-17C7B1967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占位符 4">
            <a:extLst>
              <a:ext uri="{FF2B5EF4-FFF2-40B4-BE49-F238E27FC236}">
                <a16:creationId xmlns:a16="http://schemas.microsoft.com/office/drawing/2014/main" xmlns="" id="{ADC3AF39-6C1E-4A7F-8835-2F8F8A2BD360}"/>
              </a:ext>
            </a:extLst>
          </p:cNvPr>
          <p:cNvSpPr>
            <a:spLocks noGrp="1"/>
          </p:cNvSpPr>
          <p:nvPr>
            <p:ph type="dt" sz="half" idx="10"/>
          </p:nvPr>
        </p:nvSpPr>
        <p:spPr/>
        <p:txBody>
          <a:bodyPr/>
          <a:lstStyle/>
          <a:p>
            <a:fld id="{BBC4234C-F9A5-42A0-9582-EDA1C72603E2}" type="datetimeFigureOut">
              <a:rPr lang="zh-TW" altLang="en-US" smtClean="0"/>
              <a:t>2019/8/19</a:t>
            </a:fld>
            <a:endParaRPr lang="zh-TW" altLang="en-US"/>
          </a:p>
        </p:txBody>
      </p:sp>
      <p:sp>
        <p:nvSpPr>
          <p:cNvPr id="6" name="页脚占位符 5">
            <a:extLst>
              <a:ext uri="{FF2B5EF4-FFF2-40B4-BE49-F238E27FC236}">
                <a16:creationId xmlns:a16="http://schemas.microsoft.com/office/drawing/2014/main" xmlns="" id="{D222E12D-3765-43FD-943D-D7A8AF593CB2}"/>
              </a:ext>
            </a:extLst>
          </p:cNvPr>
          <p:cNvSpPr>
            <a:spLocks noGrp="1"/>
          </p:cNvSpPr>
          <p:nvPr>
            <p:ph type="ftr" sz="quarter" idx="11"/>
          </p:nvPr>
        </p:nvSpPr>
        <p:spPr/>
        <p:txBody>
          <a:bodyPr/>
          <a:lstStyle/>
          <a:p>
            <a:endParaRPr lang="zh-TW" altLang="en-US"/>
          </a:p>
        </p:txBody>
      </p:sp>
      <p:sp>
        <p:nvSpPr>
          <p:cNvPr id="7" name="灯片编号占位符 6">
            <a:extLst>
              <a:ext uri="{FF2B5EF4-FFF2-40B4-BE49-F238E27FC236}">
                <a16:creationId xmlns:a16="http://schemas.microsoft.com/office/drawing/2014/main" xmlns="" id="{B6B317FB-DC78-4A21-B695-7CD2D8FF2BE1}"/>
              </a:ext>
            </a:extLst>
          </p:cNvPr>
          <p:cNvSpPr>
            <a:spLocks noGrp="1"/>
          </p:cNvSpPr>
          <p:nvPr>
            <p:ph type="sldNum" sz="quarter" idx="12"/>
          </p:nvPr>
        </p:nvSpPr>
        <p:spPr/>
        <p:txBody>
          <a:bodyPr/>
          <a:lstStyle/>
          <a:p>
            <a:fld id="{1CC926A1-394B-4F20-995A-14F0F6D274D9}" type="slidenum">
              <a:rPr lang="zh-TW" altLang="en-US" smtClean="0"/>
              <a:t>‹#›</a:t>
            </a:fld>
            <a:endParaRPr lang="zh-TW" altLang="en-US"/>
          </a:p>
        </p:txBody>
      </p:sp>
    </p:spTree>
    <p:extLst>
      <p:ext uri="{BB962C8B-B14F-4D97-AF65-F5344CB8AC3E}">
        <p14:creationId xmlns:p14="http://schemas.microsoft.com/office/powerpoint/2010/main" val="2352128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F637A1B-F2AA-46E9-96E7-D1B8E7255E36}"/>
              </a:ext>
            </a:extLst>
          </p:cNvPr>
          <p:cNvSpPr>
            <a:spLocks noGrp="1"/>
          </p:cNvSpPr>
          <p:nvPr>
            <p:ph type="title"/>
          </p:nvPr>
        </p:nvSpPr>
        <p:spPr/>
        <p:txBody>
          <a:bodyPr/>
          <a:lstStyle/>
          <a:p>
            <a:r>
              <a:rPr lang="zh-TW" altLang="en-US"/>
              <a:t>按一下以編輯母片標題樣式</a:t>
            </a:r>
            <a:endParaRPr lang="zh-CN" altLang="en-US"/>
          </a:p>
        </p:txBody>
      </p:sp>
      <p:sp>
        <p:nvSpPr>
          <p:cNvPr id="3" name="竖排文字占位符 2">
            <a:extLst>
              <a:ext uri="{FF2B5EF4-FFF2-40B4-BE49-F238E27FC236}">
                <a16:creationId xmlns:a16="http://schemas.microsoft.com/office/drawing/2014/main" xmlns="" id="{7D501EF0-2346-4246-A6D7-D8189EBB313B}"/>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4" name="日期占位符 3">
            <a:extLst>
              <a:ext uri="{FF2B5EF4-FFF2-40B4-BE49-F238E27FC236}">
                <a16:creationId xmlns:a16="http://schemas.microsoft.com/office/drawing/2014/main" xmlns="" id="{5E6FA2FF-8B12-404D-847C-AB59FD6130E7}"/>
              </a:ext>
            </a:extLst>
          </p:cNvPr>
          <p:cNvSpPr>
            <a:spLocks noGrp="1"/>
          </p:cNvSpPr>
          <p:nvPr>
            <p:ph type="dt" sz="half" idx="10"/>
          </p:nvPr>
        </p:nvSpPr>
        <p:spPr/>
        <p:txBody>
          <a:bodyPr/>
          <a:lstStyle/>
          <a:p>
            <a:fld id="{BBC4234C-F9A5-42A0-9582-EDA1C72603E2}" type="datetimeFigureOut">
              <a:rPr lang="zh-TW" altLang="en-US" smtClean="0"/>
              <a:t>2019/8/19</a:t>
            </a:fld>
            <a:endParaRPr lang="zh-TW" altLang="en-US"/>
          </a:p>
        </p:txBody>
      </p:sp>
      <p:sp>
        <p:nvSpPr>
          <p:cNvPr id="5" name="页脚占位符 4">
            <a:extLst>
              <a:ext uri="{FF2B5EF4-FFF2-40B4-BE49-F238E27FC236}">
                <a16:creationId xmlns:a16="http://schemas.microsoft.com/office/drawing/2014/main" xmlns="" id="{81DD0DE1-8B67-4DC9-BD2D-3A7F806ACD29}"/>
              </a:ext>
            </a:extLst>
          </p:cNvPr>
          <p:cNvSpPr>
            <a:spLocks noGrp="1"/>
          </p:cNvSpPr>
          <p:nvPr>
            <p:ph type="ftr" sz="quarter" idx="11"/>
          </p:nvPr>
        </p:nvSpPr>
        <p:spPr/>
        <p:txBody>
          <a:bodyPr/>
          <a:lstStyle/>
          <a:p>
            <a:endParaRPr lang="zh-TW" altLang="en-US"/>
          </a:p>
        </p:txBody>
      </p:sp>
      <p:sp>
        <p:nvSpPr>
          <p:cNvPr id="6" name="灯片编号占位符 5">
            <a:extLst>
              <a:ext uri="{FF2B5EF4-FFF2-40B4-BE49-F238E27FC236}">
                <a16:creationId xmlns:a16="http://schemas.microsoft.com/office/drawing/2014/main" xmlns="" id="{E16F07DD-7F3E-460A-BE32-E5C68543E3E5}"/>
              </a:ext>
            </a:extLst>
          </p:cNvPr>
          <p:cNvSpPr>
            <a:spLocks noGrp="1"/>
          </p:cNvSpPr>
          <p:nvPr>
            <p:ph type="sldNum" sz="quarter" idx="12"/>
          </p:nvPr>
        </p:nvSpPr>
        <p:spPr/>
        <p:txBody>
          <a:bodyPr/>
          <a:lstStyle/>
          <a:p>
            <a:fld id="{1CC926A1-394B-4F20-995A-14F0F6D274D9}" type="slidenum">
              <a:rPr lang="zh-TW" altLang="en-US" smtClean="0"/>
              <a:t>‹#›</a:t>
            </a:fld>
            <a:endParaRPr lang="zh-TW" altLang="en-US"/>
          </a:p>
        </p:txBody>
      </p:sp>
    </p:spTree>
    <p:extLst>
      <p:ext uri="{BB962C8B-B14F-4D97-AF65-F5344CB8AC3E}">
        <p14:creationId xmlns:p14="http://schemas.microsoft.com/office/powerpoint/2010/main" val="3906735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grpSp>
        <p:nvGrpSpPr>
          <p:cNvPr id="7" name="Group 4">
            <a:extLst>
              <a:ext uri="{FF2B5EF4-FFF2-40B4-BE49-F238E27FC236}">
                <a16:creationId xmlns:a16="http://schemas.microsoft.com/office/drawing/2014/main" xmlns="" id="{141086A5-4925-4FCB-B666-A722D284ABD4}"/>
              </a:ext>
            </a:extLst>
          </p:cNvPr>
          <p:cNvGrpSpPr>
            <a:grpSpLocks noChangeAspect="1"/>
          </p:cNvGrpSpPr>
          <p:nvPr userDrawn="1"/>
        </p:nvGrpSpPr>
        <p:grpSpPr bwMode="auto">
          <a:xfrm flipV="1">
            <a:off x="274178" y="136525"/>
            <a:ext cx="739929" cy="763583"/>
            <a:chOff x="1308" y="1009"/>
            <a:chExt cx="1001" cy="1033"/>
          </a:xfrm>
          <a:solidFill>
            <a:schemeClr val="accent1"/>
          </a:solidFill>
        </p:grpSpPr>
        <p:sp>
          <p:nvSpPr>
            <p:cNvPr id="8" name="Freeform 5">
              <a:extLst>
                <a:ext uri="{FF2B5EF4-FFF2-40B4-BE49-F238E27FC236}">
                  <a16:creationId xmlns:a16="http://schemas.microsoft.com/office/drawing/2014/main" xmlns="" id="{3CC5D272-DB69-43EB-93CD-47FFE7280669}"/>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9" name="Freeform 6">
              <a:extLst>
                <a:ext uri="{FF2B5EF4-FFF2-40B4-BE49-F238E27FC236}">
                  <a16:creationId xmlns:a16="http://schemas.microsoft.com/office/drawing/2014/main" xmlns="" id="{411B9C6C-C212-4998-A8F8-E92C513FFEBC}"/>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0" name="Freeform 7">
              <a:extLst>
                <a:ext uri="{FF2B5EF4-FFF2-40B4-BE49-F238E27FC236}">
                  <a16:creationId xmlns:a16="http://schemas.microsoft.com/office/drawing/2014/main" xmlns="" id="{70AB6D03-1D8C-41A5-89D2-20DBA41D87CD}"/>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1" name="Freeform 8">
              <a:extLst>
                <a:ext uri="{FF2B5EF4-FFF2-40B4-BE49-F238E27FC236}">
                  <a16:creationId xmlns:a16="http://schemas.microsoft.com/office/drawing/2014/main" xmlns="" id="{C617E9C0-5CAB-4F01-8AC0-6B65D68F5544}"/>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2" name="Freeform 9">
              <a:extLst>
                <a:ext uri="{FF2B5EF4-FFF2-40B4-BE49-F238E27FC236}">
                  <a16:creationId xmlns:a16="http://schemas.microsoft.com/office/drawing/2014/main" xmlns="" id="{9E0DC122-ECA6-4394-BC0E-B4A9D3DE9081}"/>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3" name="Freeform 10">
              <a:extLst>
                <a:ext uri="{FF2B5EF4-FFF2-40B4-BE49-F238E27FC236}">
                  <a16:creationId xmlns:a16="http://schemas.microsoft.com/office/drawing/2014/main" xmlns="" id="{9E111044-5E9A-4835-ACC9-7D492B4325CC}"/>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4" name="Freeform 11">
              <a:extLst>
                <a:ext uri="{FF2B5EF4-FFF2-40B4-BE49-F238E27FC236}">
                  <a16:creationId xmlns:a16="http://schemas.microsoft.com/office/drawing/2014/main" xmlns="" id="{2E458C52-6824-4842-874A-F0CF235B32F4}"/>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5" name="Freeform 12">
              <a:extLst>
                <a:ext uri="{FF2B5EF4-FFF2-40B4-BE49-F238E27FC236}">
                  <a16:creationId xmlns:a16="http://schemas.microsoft.com/office/drawing/2014/main" xmlns="" id="{3EEF19C7-8983-4C18-8FB3-49D015AF1D24}"/>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6" name="Freeform 13">
              <a:extLst>
                <a:ext uri="{FF2B5EF4-FFF2-40B4-BE49-F238E27FC236}">
                  <a16:creationId xmlns:a16="http://schemas.microsoft.com/office/drawing/2014/main" xmlns="" id="{D476A34C-6EF4-412D-81CF-79AAA242FFDD}"/>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grpSp>
      <p:sp>
        <p:nvSpPr>
          <p:cNvPr id="17" name="任意多边形 21">
            <a:extLst>
              <a:ext uri="{FF2B5EF4-FFF2-40B4-BE49-F238E27FC236}">
                <a16:creationId xmlns:a16="http://schemas.microsoft.com/office/drawing/2014/main" xmlns="" id="{365B7A9F-9857-4478-9DD6-BD897E6A4984}"/>
              </a:ext>
            </a:extLst>
          </p:cNvPr>
          <p:cNvSpPr/>
          <p:nvPr userDrawn="1"/>
        </p:nvSpPr>
        <p:spPr>
          <a:xfrm>
            <a:off x="367376" y="913211"/>
            <a:ext cx="562702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8" name="Freeform 34">
            <a:extLst>
              <a:ext uri="{FF2B5EF4-FFF2-40B4-BE49-F238E27FC236}">
                <a16:creationId xmlns:a16="http://schemas.microsoft.com/office/drawing/2014/main" xmlns="" id="{E43ED2A0-4286-44AE-89BD-B328C8473346}"/>
              </a:ext>
            </a:extLst>
          </p:cNvPr>
          <p:cNvSpPr>
            <a:spLocks noEditPoints="1"/>
          </p:cNvSpPr>
          <p:nvPr userDrawn="1"/>
        </p:nvSpPr>
        <p:spPr bwMode="auto">
          <a:xfrm>
            <a:off x="6064622" y="692765"/>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4524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1000" fill="hold"/>
                                        <p:tgtEl>
                                          <p:spTgt spid="18"/>
                                        </p:tgtEl>
                                        <p:attrNameLst>
                                          <p:attrName>ppt_x</p:attrName>
                                        </p:attrNameLst>
                                      </p:cBhvr>
                                      <p:tavLst>
                                        <p:tav tm="0">
                                          <p:val>
                                            <p:strVal val="0-#ppt_w/2"/>
                                          </p:val>
                                        </p:tav>
                                        <p:tav tm="100000">
                                          <p:val>
                                            <p:strVal val="#ppt_x"/>
                                          </p:val>
                                        </p:tav>
                                      </p:tavLst>
                                    </p:anim>
                                    <p:anim calcmode="lin" valueType="num">
                                      <p:cBhvr additive="base">
                                        <p:cTn id="14"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3666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49C70A79-6E42-4FBF-85EE-25806F9DE8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33770"/>
            <a:ext cx="12192000" cy="2024230"/>
          </a:xfrm>
          <a:prstGeom prst="rect">
            <a:avLst/>
          </a:prstGeom>
        </p:spPr>
      </p:pic>
      <p:sp>
        <p:nvSpPr>
          <p:cNvPr id="8" name="Freeform 197">
            <a:extLst>
              <a:ext uri="{FF2B5EF4-FFF2-40B4-BE49-F238E27FC236}">
                <a16:creationId xmlns:a16="http://schemas.microsoft.com/office/drawing/2014/main" xmlns="" id="{0B82D78D-48CF-4F2D-A39B-6EB57A407ED5}"/>
              </a:ext>
            </a:extLst>
          </p:cNvPr>
          <p:cNvSpPr>
            <a:spLocks noEditPoints="1"/>
          </p:cNvSpPr>
          <p:nvPr userDrawn="1"/>
        </p:nvSpPr>
        <p:spPr bwMode="auto">
          <a:xfrm>
            <a:off x="604615" y="1846423"/>
            <a:ext cx="4400694" cy="216990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1"/>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1872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49C70A79-6E42-4FBF-85EE-25806F9DE8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33770"/>
            <a:ext cx="12192000" cy="2024230"/>
          </a:xfrm>
          <a:prstGeom prst="rect">
            <a:avLst/>
          </a:prstGeom>
        </p:spPr>
      </p:pic>
      <p:pic>
        <p:nvPicPr>
          <p:cNvPr id="2" name="圖片 1"/>
          <p:cNvPicPr>
            <a:picLocks noChangeAspect="1"/>
          </p:cNvPicPr>
          <p:nvPr userDrawn="1"/>
        </p:nvPicPr>
        <p:blipFill>
          <a:blip r:embed="rId3"/>
          <a:stretch>
            <a:fillRect/>
          </a:stretch>
        </p:blipFill>
        <p:spPr>
          <a:xfrm>
            <a:off x="8955795" y="3266457"/>
            <a:ext cx="792549" cy="475529"/>
          </a:xfrm>
          <a:prstGeom prst="rect">
            <a:avLst/>
          </a:prstGeom>
        </p:spPr>
      </p:pic>
      <p:grpSp>
        <p:nvGrpSpPr>
          <p:cNvPr id="4" name="Group 4">
            <a:extLst>
              <a:ext uri="{FF2B5EF4-FFF2-40B4-BE49-F238E27FC236}">
                <a16:creationId xmlns:a16="http://schemas.microsoft.com/office/drawing/2014/main" xmlns="" id="{E220914B-EAD4-44D8-B7E7-16EBC713CF32}"/>
              </a:ext>
            </a:extLst>
          </p:cNvPr>
          <p:cNvGrpSpPr>
            <a:grpSpLocks noChangeAspect="1"/>
          </p:cNvGrpSpPr>
          <p:nvPr userDrawn="1"/>
        </p:nvGrpSpPr>
        <p:grpSpPr bwMode="auto">
          <a:xfrm>
            <a:off x="1842426" y="1320800"/>
            <a:ext cx="1565672" cy="2362200"/>
            <a:chOff x="1558" y="1280"/>
            <a:chExt cx="1315" cy="1810"/>
          </a:xfrm>
          <a:solidFill>
            <a:schemeClr val="accent1"/>
          </a:solidFill>
        </p:grpSpPr>
        <p:sp>
          <p:nvSpPr>
            <p:cNvPr id="5" name="Freeform 5">
              <a:extLst>
                <a:ext uri="{FF2B5EF4-FFF2-40B4-BE49-F238E27FC236}">
                  <a16:creationId xmlns:a16="http://schemas.microsoft.com/office/drawing/2014/main" xmlns="" id="{0A493B61-CBEE-4373-A2FB-209592249D62}"/>
                </a:ext>
              </a:extLst>
            </p:cNvPr>
            <p:cNvSpPr>
              <a:spLocks/>
            </p:cNvSpPr>
            <p:nvPr/>
          </p:nvSpPr>
          <p:spPr bwMode="auto">
            <a:xfrm>
              <a:off x="1838" y="1280"/>
              <a:ext cx="1035" cy="922"/>
            </a:xfrm>
            <a:custGeom>
              <a:avLst/>
              <a:gdLst>
                <a:gd name="T0" fmla="*/ 9 w 244"/>
                <a:gd name="T1" fmla="*/ 127 h 218"/>
                <a:gd name="T2" fmla="*/ 53 w 244"/>
                <a:gd name="T3" fmla="*/ 203 h 218"/>
                <a:gd name="T4" fmla="*/ 141 w 244"/>
                <a:gd name="T5" fmla="*/ 212 h 218"/>
                <a:gd name="T6" fmla="*/ 209 w 244"/>
                <a:gd name="T7" fmla="*/ 84 h 218"/>
                <a:gd name="T8" fmla="*/ 45 w 244"/>
                <a:gd name="T9" fmla="*/ 42 h 218"/>
                <a:gd name="T10" fmla="*/ 2 w 244"/>
                <a:gd name="T11" fmla="*/ 115 h 218"/>
                <a:gd name="T12" fmla="*/ 44 w 244"/>
                <a:gd name="T13" fmla="*/ 188 h 218"/>
                <a:gd name="T14" fmla="*/ 48 w 244"/>
                <a:gd name="T15" fmla="*/ 181 h 218"/>
                <a:gd name="T16" fmla="*/ 9 w 244"/>
                <a:gd name="T17" fmla="*/ 129 h 218"/>
                <a:gd name="T18" fmla="*/ 53 w 244"/>
                <a:gd name="T19" fmla="*/ 44 h 218"/>
                <a:gd name="T20" fmla="*/ 196 w 244"/>
                <a:gd name="T21" fmla="*/ 80 h 218"/>
                <a:gd name="T22" fmla="*/ 210 w 244"/>
                <a:gd name="T23" fmla="*/ 155 h 218"/>
                <a:gd name="T24" fmla="*/ 141 w 244"/>
                <a:gd name="T25" fmla="*/ 205 h 218"/>
                <a:gd name="T26" fmla="*/ 63 w 244"/>
                <a:gd name="T27" fmla="*/ 199 h 218"/>
                <a:gd name="T28" fmla="*/ 16 w 244"/>
                <a:gd name="T29" fmla="*/ 125 h 218"/>
                <a:gd name="T30" fmla="*/ 9 w 244"/>
                <a:gd name="T31"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218">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 name="Freeform 6">
              <a:extLst>
                <a:ext uri="{FF2B5EF4-FFF2-40B4-BE49-F238E27FC236}">
                  <a16:creationId xmlns:a16="http://schemas.microsoft.com/office/drawing/2014/main" xmlns="" id="{3B22D548-17FC-4B4F-B342-CC310700F639}"/>
                </a:ext>
              </a:extLst>
            </p:cNvPr>
            <p:cNvSpPr>
              <a:spLocks/>
            </p:cNvSpPr>
            <p:nvPr/>
          </p:nvSpPr>
          <p:spPr bwMode="auto">
            <a:xfrm>
              <a:off x="1775" y="2126"/>
              <a:ext cx="670" cy="537"/>
            </a:xfrm>
            <a:custGeom>
              <a:avLst/>
              <a:gdLst>
                <a:gd name="T0" fmla="*/ 64 w 158"/>
                <a:gd name="T1" fmla="*/ 3 h 127"/>
                <a:gd name="T2" fmla="*/ 32 w 158"/>
                <a:gd name="T3" fmla="*/ 38 h 127"/>
                <a:gd name="T4" fmla="*/ 7 w 158"/>
                <a:gd name="T5" fmla="*/ 76 h 127"/>
                <a:gd name="T6" fmla="*/ 60 w 158"/>
                <a:gd name="T7" fmla="*/ 115 h 127"/>
                <a:gd name="T8" fmla="*/ 139 w 158"/>
                <a:gd name="T9" fmla="*/ 103 h 127"/>
                <a:gd name="T10" fmla="*/ 153 w 158"/>
                <a:gd name="T11" fmla="*/ 5 h 127"/>
                <a:gd name="T12" fmla="*/ 146 w 158"/>
                <a:gd name="T13" fmla="*/ 8 h 127"/>
                <a:gd name="T14" fmla="*/ 142 w 158"/>
                <a:gd name="T15" fmla="*/ 76 h 127"/>
                <a:gd name="T16" fmla="*/ 100 w 158"/>
                <a:gd name="T17" fmla="*/ 111 h 127"/>
                <a:gd name="T18" fmla="*/ 75 w 158"/>
                <a:gd name="T19" fmla="*/ 109 h 127"/>
                <a:gd name="T20" fmla="*/ 15 w 158"/>
                <a:gd name="T21" fmla="*/ 84 h 127"/>
                <a:gd name="T22" fmla="*/ 37 w 158"/>
                <a:gd name="T23" fmla="*/ 41 h 127"/>
                <a:gd name="T24" fmla="*/ 66 w 158"/>
                <a:gd name="T25" fmla="*/ 10 h 127"/>
                <a:gd name="T26" fmla="*/ 64 w 158"/>
                <a:gd name="T27"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27">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8" name="Freeform 7">
              <a:extLst>
                <a:ext uri="{FF2B5EF4-FFF2-40B4-BE49-F238E27FC236}">
                  <a16:creationId xmlns:a16="http://schemas.microsoft.com/office/drawing/2014/main" xmlns="" id="{7E3639C4-8F5B-46A4-8162-7D9D2FFB4F4A}"/>
                </a:ext>
              </a:extLst>
            </p:cNvPr>
            <p:cNvSpPr>
              <a:spLocks/>
            </p:cNvSpPr>
            <p:nvPr/>
          </p:nvSpPr>
          <p:spPr bwMode="auto">
            <a:xfrm>
              <a:off x="1787" y="2562"/>
              <a:ext cx="365" cy="528"/>
            </a:xfrm>
            <a:custGeom>
              <a:avLst/>
              <a:gdLst>
                <a:gd name="T0" fmla="*/ 35 w 86"/>
                <a:gd name="T1" fmla="*/ 8 h 125"/>
                <a:gd name="T2" fmla="*/ 35 w 86"/>
                <a:gd name="T3" fmla="*/ 5 h 125"/>
                <a:gd name="T4" fmla="*/ 28 w 86"/>
                <a:gd name="T5" fmla="*/ 8 h 125"/>
                <a:gd name="T6" fmla="*/ 52 w 86"/>
                <a:gd name="T7" fmla="*/ 54 h 125"/>
                <a:gd name="T8" fmla="*/ 67 w 86"/>
                <a:gd name="T9" fmla="*/ 80 h 125"/>
                <a:gd name="T10" fmla="*/ 46 w 86"/>
                <a:gd name="T11" fmla="*/ 88 h 125"/>
                <a:gd name="T12" fmla="*/ 10 w 86"/>
                <a:gd name="T13" fmla="*/ 111 h 125"/>
                <a:gd name="T14" fmla="*/ 68 w 86"/>
                <a:gd name="T15" fmla="*/ 110 h 125"/>
                <a:gd name="T16" fmla="*/ 86 w 86"/>
                <a:gd name="T17" fmla="*/ 95 h 125"/>
                <a:gd name="T18" fmla="*/ 60 w 86"/>
                <a:gd name="T19" fmla="*/ 84 h 125"/>
                <a:gd name="T20" fmla="*/ 59 w 86"/>
                <a:gd name="T21" fmla="*/ 91 h 125"/>
                <a:gd name="T22" fmla="*/ 63 w 86"/>
                <a:gd name="T23" fmla="*/ 91 h 125"/>
                <a:gd name="T24" fmla="*/ 68 w 86"/>
                <a:gd name="T25" fmla="*/ 103 h 125"/>
                <a:gd name="T26" fmla="*/ 52 w 86"/>
                <a:gd name="T27" fmla="*/ 107 h 125"/>
                <a:gd name="T28" fmla="*/ 28 w 86"/>
                <a:gd name="T29" fmla="*/ 109 h 125"/>
                <a:gd name="T30" fmla="*/ 21 w 86"/>
                <a:gd name="T31" fmla="*/ 98 h 125"/>
                <a:gd name="T32" fmla="*/ 37 w 86"/>
                <a:gd name="T33" fmla="*/ 95 h 125"/>
                <a:gd name="T34" fmla="*/ 70 w 86"/>
                <a:gd name="T35" fmla="*/ 95 h 125"/>
                <a:gd name="T36" fmla="*/ 73 w 86"/>
                <a:gd name="T37" fmla="*/ 74 h 125"/>
                <a:gd name="T38" fmla="*/ 35 w 86"/>
                <a:gd name="T39" fmla="*/ 4 h 125"/>
                <a:gd name="T40" fmla="*/ 28 w 86"/>
                <a:gd name="T41" fmla="*/ 7 h 125"/>
                <a:gd name="T42" fmla="*/ 28 w 86"/>
                <a:gd name="T43" fmla="*/ 10 h 125"/>
                <a:gd name="T44" fmla="*/ 35 w 86"/>
                <a:gd name="T45"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25">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9" name="Freeform 8">
              <a:extLst>
                <a:ext uri="{FF2B5EF4-FFF2-40B4-BE49-F238E27FC236}">
                  <a16:creationId xmlns:a16="http://schemas.microsoft.com/office/drawing/2014/main" xmlns="" id="{872756FB-CB07-4C24-812D-6D9379776695}"/>
                </a:ext>
              </a:extLst>
            </p:cNvPr>
            <p:cNvSpPr>
              <a:spLocks/>
            </p:cNvSpPr>
            <p:nvPr/>
          </p:nvSpPr>
          <p:spPr bwMode="auto">
            <a:xfrm>
              <a:off x="2228" y="2591"/>
              <a:ext cx="276" cy="474"/>
            </a:xfrm>
            <a:custGeom>
              <a:avLst/>
              <a:gdLst>
                <a:gd name="T0" fmla="*/ 2 w 65"/>
                <a:gd name="T1" fmla="*/ 8 h 112"/>
                <a:gd name="T2" fmla="*/ 26 w 65"/>
                <a:gd name="T3" fmla="*/ 44 h 112"/>
                <a:gd name="T4" fmla="*/ 50 w 65"/>
                <a:gd name="T5" fmla="*/ 85 h 112"/>
                <a:gd name="T6" fmla="*/ 55 w 65"/>
                <a:gd name="T7" fmla="*/ 79 h 112"/>
                <a:gd name="T8" fmla="*/ 12 w 65"/>
                <a:gd name="T9" fmla="*/ 85 h 112"/>
                <a:gd name="T10" fmla="*/ 18 w 65"/>
                <a:gd name="T11" fmla="*/ 103 h 112"/>
                <a:gd name="T12" fmla="*/ 64 w 65"/>
                <a:gd name="T13" fmla="*/ 79 h 112"/>
                <a:gd name="T14" fmla="*/ 58 w 65"/>
                <a:gd name="T15" fmla="*/ 79 h 112"/>
                <a:gd name="T16" fmla="*/ 32 w 65"/>
                <a:gd name="T17" fmla="*/ 98 h 112"/>
                <a:gd name="T18" fmla="*/ 25 w 65"/>
                <a:gd name="T19" fmla="*/ 97 h 112"/>
                <a:gd name="T20" fmla="*/ 27 w 65"/>
                <a:gd name="T21" fmla="*/ 86 h 112"/>
                <a:gd name="T22" fmla="*/ 51 w 65"/>
                <a:gd name="T23" fmla="*/ 87 h 112"/>
                <a:gd name="T24" fmla="*/ 56 w 65"/>
                <a:gd name="T25" fmla="*/ 81 h 112"/>
                <a:gd name="T26" fmla="*/ 38 w 65"/>
                <a:gd name="T27" fmla="*/ 49 h 112"/>
                <a:gd name="T28" fmla="*/ 8 w 65"/>
                <a:gd name="T29" fmla="*/ 3 h 112"/>
                <a:gd name="T30" fmla="*/ 2 w 65"/>
                <a:gd name="T3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2">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0" name="Freeform 9">
              <a:extLst>
                <a:ext uri="{FF2B5EF4-FFF2-40B4-BE49-F238E27FC236}">
                  <a16:creationId xmlns:a16="http://schemas.microsoft.com/office/drawing/2014/main" xmlns="" id="{97B16132-325D-4C6F-9741-960F1D098914}"/>
                </a:ext>
              </a:extLst>
            </p:cNvPr>
            <p:cNvSpPr>
              <a:spLocks/>
            </p:cNvSpPr>
            <p:nvPr/>
          </p:nvSpPr>
          <p:spPr bwMode="auto">
            <a:xfrm>
              <a:off x="1783" y="2164"/>
              <a:ext cx="598" cy="355"/>
            </a:xfrm>
            <a:custGeom>
              <a:avLst/>
              <a:gdLst>
                <a:gd name="T0" fmla="*/ 50 w 141"/>
                <a:gd name="T1" fmla="*/ 10 h 84"/>
                <a:gd name="T2" fmla="*/ 52 w 141"/>
                <a:gd name="T3" fmla="*/ 6 h 84"/>
                <a:gd name="T4" fmla="*/ 48 w 141"/>
                <a:gd name="T5" fmla="*/ 2 h 84"/>
                <a:gd name="T6" fmla="*/ 13 w 141"/>
                <a:gd name="T7" fmla="*/ 25 h 84"/>
                <a:gd name="T8" fmla="*/ 1 w 141"/>
                <a:gd name="T9" fmla="*/ 35 h 84"/>
                <a:gd name="T10" fmla="*/ 2 w 141"/>
                <a:gd name="T11" fmla="*/ 39 h 84"/>
                <a:gd name="T12" fmla="*/ 82 w 141"/>
                <a:gd name="T13" fmla="*/ 65 h 84"/>
                <a:gd name="T14" fmla="*/ 120 w 141"/>
                <a:gd name="T15" fmla="*/ 66 h 84"/>
                <a:gd name="T16" fmla="*/ 85 w 141"/>
                <a:gd name="T17" fmla="*/ 61 h 84"/>
                <a:gd name="T18" fmla="*/ 92 w 141"/>
                <a:gd name="T19" fmla="*/ 57 h 84"/>
                <a:gd name="T20" fmla="*/ 106 w 141"/>
                <a:gd name="T21" fmla="*/ 54 h 84"/>
                <a:gd name="T22" fmla="*/ 89 w 141"/>
                <a:gd name="T23" fmla="*/ 60 h 84"/>
                <a:gd name="T24" fmla="*/ 87 w 141"/>
                <a:gd name="T25" fmla="*/ 56 h 84"/>
                <a:gd name="T26" fmla="*/ 25 w 141"/>
                <a:gd name="T27" fmla="*/ 41 h 84"/>
                <a:gd name="T28" fmla="*/ 11 w 141"/>
                <a:gd name="T29" fmla="*/ 35 h 84"/>
                <a:gd name="T30" fmla="*/ 15 w 141"/>
                <a:gd name="T31" fmla="*/ 31 h 84"/>
                <a:gd name="T32" fmla="*/ 50 w 141"/>
                <a:gd name="T33" fmla="*/ 9 h 84"/>
                <a:gd name="T34" fmla="*/ 46 w 141"/>
                <a:gd name="T35" fmla="*/ 5 h 84"/>
                <a:gd name="T36" fmla="*/ 44 w 141"/>
                <a:gd name="T37" fmla="*/ 9 h 84"/>
                <a:gd name="T38" fmla="*/ 50 w 141"/>
                <a:gd name="T39" fmla="*/ 1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84">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1" name="Freeform 10">
              <a:extLst>
                <a:ext uri="{FF2B5EF4-FFF2-40B4-BE49-F238E27FC236}">
                  <a16:creationId xmlns:a16="http://schemas.microsoft.com/office/drawing/2014/main" xmlns="" id="{6EFD52DB-9C7C-4BAF-A8CC-9F5F0523F3D4}"/>
                </a:ext>
              </a:extLst>
            </p:cNvPr>
            <p:cNvSpPr>
              <a:spLocks/>
            </p:cNvSpPr>
            <p:nvPr/>
          </p:nvSpPr>
          <p:spPr bwMode="auto">
            <a:xfrm>
              <a:off x="2347" y="2227"/>
              <a:ext cx="496" cy="267"/>
            </a:xfrm>
            <a:custGeom>
              <a:avLst/>
              <a:gdLst>
                <a:gd name="T0" fmla="*/ 14 w 117"/>
                <a:gd name="T1" fmla="*/ 9 h 63"/>
                <a:gd name="T2" fmla="*/ 14 w 117"/>
                <a:gd name="T3" fmla="*/ 5 h 63"/>
                <a:gd name="T4" fmla="*/ 7 w 117"/>
                <a:gd name="T5" fmla="*/ 8 h 63"/>
                <a:gd name="T6" fmla="*/ 16 w 117"/>
                <a:gd name="T7" fmla="*/ 42 h 63"/>
                <a:gd name="T8" fmla="*/ 80 w 117"/>
                <a:gd name="T9" fmla="*/ 55 h 63"/>
                <a:gd name="T10" fmla="*/ 82 w 117"/>
                <a:gd name="T11" fmla="*/ 48 h 63"/>
                <a:gd name="T12" fmla="*/ 80 w 117"/>
                <a:gd name="T13" fmla="*/ 48 h 63"/>
                <a:gd name="T14" fmla="*/ 77 w 117"/>
                <a:gd name="T15" fmla="*/ 55 h 63"/>
                <a:gd name="T16" fmla="*/ 116 w 117"/>
                <a:gd name="T17" fmla="*/ 43 h 63"/>
                <a:gd name="T18" fmla="*/ 116 w 117"/>
                <a:gd name="T19" fmla="*/ 40 h 63"/>
                <a:gd name="T20" fmla="*/ 76 w 117"/>
                <a:gd name="T21" fmla="*/ 48 h 63"/>
                <a:gd name="T22" fmla="*/ 109 w 117"/>
                <a:gd name="T23" fmla="*/ 51 h 63"/>
                <a:gd name="T24" fmla="*/ 109 w 117"/>
                <a:gd name="T25" fmla="*/ 44 h 63"/>
                <a:gd name="T26" fmla="*/ 102 w 117"/>
                <a:gd name="T27" fmla="*/ 46 h 63"/>
                <a:gd name="T28" fmla="*/ 91 w 117"/>
                <a:gd name="T29" fmla="*/ 48 h 63"/>
                <a:gd name="T30" fmla="*/ 91 w 117"/>
                <a:gd name="T31" fmla="*/ 45 h 63"/>
                <a:gd name="T32" fmla="*/ 82 w 117"/>
                <a:gd name="T33" fmla="*/ 48 h 63"/>
                <a:gd name="T34" fmla="*/ 79 w 117"/>
                <a:gd name="T35" fmla="*/ 55 h 63"/>
                <a:gd name="T36" fmla="*/ 80 w 117"/>
                <a:gd name="T37" fmla="*/ 55 h 63"/>
                <a:gd name="T38" fmla="*/ 82 w 117"/>
                <a:gd name="T39" fmla="*/ 48 h 63"/>
                <a:gd name="T40" fmla="*/ 35 w 117"/>
                <a:gd name="T41" fmla="*/ 40 h 63"/>
                <a:gd name="T42" fmla="*/ 12 w 117"/>
                <a:gd name="T43" fmla="*/ 23 h 63"/>
                <a:gd name="T44" fmla="*/ 14 w 117"/>
                <a:gd name="T45" fmla="*/ 5 h 63"/>
                <a:gd name="T46" fmla="*/ 7 w 117"/>
                <a:gd name="T47" fmla="*/ 8 h 63"/>
                <a:gd name="T48" fmla="*/ 7 w 117"/>
                <a:gd name="T49" fmla="*/ 12 h 63"/>
                <a:gd name="T50" fmla="*/ 14 w 117"/>
                <a:gd name="T51"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63">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2" name="Freeform 11">
              <a:extLst>
                <a:ext uri="{FF2B5EF4-FFF2-40B4-BE49-F238E27FC236}">
                  <a16:creationId xmlns:a16="http://schemas.microsoft.com/office/drawing/2014/main" xmlns="" id="{8CB6F9BB-6F10-4F3C-8EB1-FE39ED9112E2}"/>
                </a:ext>
              </a:extLst>
            </p:cNvPr>
            <p:cNvSpPr>
              <a:spLocks/>
            </p:cNvSpPr>
            <p:nvPr/>
          </p:nvSpPr>
          <p:spPr bwMode="auto">
            <a:xfrm>
              <a:off x="2665" y="1808"/>
              <a:ext cx="55" cy="60"/>
            </a:xfrm>
            <a:custGeom>
              <a:avLst/>
              <a:gdLst>
                <a:gd name="T0" fmla="*/ 8 w 13"/>
                <a:gd name="T1" fmla="*/ 3 h 14"/>
                <a:gd name="T2" fmla="*/ 1 w 13"/>
                <a:gd name="T3" fmla="*/ 8 h 14"/>
                <a:gd name="T4" fmla="*/ 4 w 13"/>
                <a:gd name="T5" fmla="*/ 12 h 14"/>
                <a:gd name="T6" fmla="*/ 9 w 13"/>
                <a:gd name="T7" fmla="*/ 4 h 14"/>
                <a:gd name="T8" fmla="*/ 7 w 13"/>
                <a:gd name="T9" fmla="*/ 2 h 14"/>
                <a:gd name="T10" fmla="*/ 0 w 13"/>
                <a:gd name="T11" fmla="*/ 11 h 14"/>
                <a:gd name="T12" fmla="*/ 5 w 13"/>
                <a:gd name="T13" fmla="*/ 12 h 14"/>
                <a:gd name="T14" fmla="*/ 9 w 13"/>
                <a:gd name="T15" fmla="*/ 5 h 14"/>
                <a:gd name="T16" fmla="*/ 3 w 13"/>
                <a:gd name="T17" fmla="*/ 6 h 14"/>
                <a:gd name="T18" fmla="*/ 2 w 13"/>
                <a:gd name="T19" fmla="*/ 7 h 14"/>
                <a:gd name="T20" fmla="*/ 7 w 13"/>
                <a:gd name="T21" fmla="*/ 8 h 14"/>
                <a:gd name="T22" fmla="*/ 7 w 13"/>
                <a:gd name="T23" fmla="*/ 9 h 14"/>
                <a:gd name="T24" fmla="*/ 5 w 13"/>
                <a:gd name="T25" fmla="*/ 9 h 14"/>
                <a:gd name="T26" fmla="*/ 3 w 13"/>
                <a:gd name="T27" fmla="*/ 7 h 14"/>
                <a:gd name="T28" fmla="*/ 3 w 13"/>
                <a:gd name="T29" fmla="*/ 7 h 14"/>
                <a:gd name="T30" fmla="*/ 4 w 13"/>
                <a:gd name="T31" fmla="*/ 5 h 14"/>
                <a:gd name="T32" fmla="*/ 4 w 13"/>
                <a:gd name="T33" fmla="*/ 5 h 14"/>
                <a:gd name="T34" fmla="*/ 6 w 13"/>
                <a:gd name="T35" fmla="*/ 4 h 14"/>
                <a:gd name="T36" fmla="*/ 5 w 13"/>
                <a:gd name="T37" fmla="*/ 4 h 14"/>
                <a:gd name="T38" fmla="*/ 8 w 13"/>
                <a:gd name="T39" fmla="*/ 8 h 14"/>
                <a:gd name="T40" fmla="*/ 8 w 13"/>
                <a:gd name="T41" fmla="*/ 8 h 14"/>
                <a:gd name="T42" fmla="*/ 7 w 13"/>
                <a:gd name="T43" fmla="*/ 10 h 14"/>
                <a:gd name="T44" fmla="*/ 7 w 13"/>
                <a:gd name="T45" fmla="*/ 10 h 14"/>
                <a:gd name="T46" fmla="*/ 5 w 13"/>
                <a:gd name="T47" fmla="*/ 11 h 14"/>
                <a:gd name="T48" fmla="*/ 7 w 13"/>
                <a:gd name="T49" fmla="*/ 10 h 14"/>
                <a:gd name="T50" fmla="*/ 8 w 13"/>
                <a:gd name="T5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4">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3" name="Freeform 12">
              <a:extLst>
                <a:ext uri="{FF2B5EF4-FFF2-40B4-BE49-F238E27FC236}">
                  <a16:creationId xmlns:a16="http://schemas.microsoft.com/office/drawing/2014/main" xmlns="" id="{75273170-3D68-4D25-9BCC-8CEFCCB5BA8D}"/>
                </a:ext>
              </a:extLst>
            </p:cNvPr>
            <p:cNvSpPr>
              <a:spLocks/>
            </p:cNvSpPr>
            <p:nvPr/>
          </p:nvSpPr>
          <p:spPr bwMode="auto">
            <a:xfrm>
              <a:off x="2648" y="1770"/>
              <a:ext cx="144" cy="195"/>
            </a:xfrm>
            <a:custGeom>
              <a:avLst/>
              <a:gdLst>
                <a:gd name="T0" fmla="*/ 7 w 34"/>
                <a:gd name="T1" fmla="*/ 39 h 46"/>
                <a:gd name="T2" fmla="*/ 7 w 34"/>
                <a:gd name="T3" fmla="*/ 37 h 46"/>
                <a:gd name="T4" fmla="*/ 3 w 34"/>
                <a:gd name="T5" fmla="*/ 42 h 46"/>
                <a:gd name="T6" fmla="*/ 12 w 34"/>
                <a:gd name="T7" fmla="*/ 38 h 46"/>
                <a:gd name="T8" fmla="*/ 18 w 34"/>
                <a:gd name="T9" fmla="*/ 32 h 46"/>
                <a:gd name="T10" fmla="*/ 25 w 34"/>
                <a:gd name="T11" fmla="*/ 26 h 46"/>
                <a:gd name="T12" fmla="*/ 33 w 34"/>
                <a:gd name="T13" fmla="*/ 13 h 46"/>
                <a:gd name="T14" fmla="*/ 30 w 34"/>
                <a:gd name="T15" fmla="*/ 4 h 46"/>
                <a:gd name="T16" fmla="*/ 24 w 34"/>
                <a:gd name="T17" fmla="*/ 9 h 46"/>
                <a:gd name="T18" fmla="*/ 25 w 34"/>
                <a:gd name="T19" fmla="*/ 15 h 46"/>
                <a:gd name="T20" fmla="*/ 20 w 34"/>
                <a:gd name="T21" fmla="*/ 22 h 46"/>
                <a:gd name="T22" fmla="*/ 4 w 34"/>
                <a:gd name="T23" fmla="*/ 35 h 46"/>
                <a:gd name="T24" fmla="*/ 0 w 34"/>
                <a:gd name="T25" fmla="*/ 40 h 46"/>
                <a:gd name="T26" fmla="*/ 0 w 34"/>
                <a:gd name="T27" fmla="*/ 41 h 46"/>
                <a:gd name="T28" fmla="*/ 7 w 34"/>
                <a:gd name="T2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6">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4" name="Freeform 13">
              <a:extLst>
                <a:ext uri="{FF2B5EF4-FFF2-40B4-BE49-F238E27FC236}">
                  <a16:creationId xmlns:a16="http://schemas.microsoft.com/office/drawing/2014/main" xmlns="" id="{350C9C20-6DD6-4E83-8B3B-1AF0AB055052}"/>
                </a:ext>
              </a:extLst>
            </p:cNvPr>
            <p:cNvSpPr>
              <a:spLocks/>
            </p:cNvSpPr>
            <p:nvPr/>
          </p:nvSpPr>
          <p:spPr bwMode="auto">
            <a:xfrm>
              <a:off x="2466" y="1635"/>
              <a:ext cx="182" cy="114"/>
            </a:xfrm>
            <a:custGeom>
              <a:avLst/>
              <a:gdLst>
                <a:gd name="T0" fmla="*/ 3 w 43"/>
                <a:gd name="T1" fmla="*/ 23 h 27"/>
                <a:gd name="T2" fmla="*/ 21 w 43"/>
                <a:gd name="T3" fmla="*/ 22 h 27"/>
                <a:gd name="T4" fmla="*/ 31 w 43"/>
                <a:gd name="T5" fmla="*/ 18 h 27"/>
                <a:gd name="T6" fmla="*/ 41 w 43"/>
                <a:gd name="T7" fmla="*/ 8 h 27"/>
                <a:gd name="T8" fmla="*/ 36 w 43"/>
                <a:gd name="T9" fmla="*/ 5 h 27"/>
                <a:gd name="T10" fmla="*/ 21 w 43"/>
                <a:gd name="T11" fmla="*/ 15 h 27"/>
                <a:gd name="T12" fmla="*/ 16 w 43"/>
                <a:gd name="T13" fmla="*/ 17 h 27"/>
                <a:gd name="T14" fmla="*/ 7 w 43"/>
                <a:gd name="T15" fmla="*/ 16 h 27"/>
                <a:gd name="T16" fmla="*/ 3 w 43"/>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5" name="Freeform 14">
              <a:extLst>
                <a:ext uri="{FF2B5EF4-FFF2-40B4-BE49-F238E27FC236}">
                  <a16:creationId xmlns:a16="http://schemas.microsoft.com/office/drawing/2014/main" xmlns="" id="{77405DD8-B175-4B43-B162-A5A9DECB8317}"/>
                </a:ext>
              </a:extLst>
            </p:cNvPr>
            <p:cNvSpPr>
              <a:spLocks/>
            </p:cNvSpPr>
            <p:nvPr/>
          </p:nvSpPr>
          <p:spPr bwMode="auto">
            <a:xfrm>
              <a:off x="2330" y="1580"/>
              <a:ext cx="127" cy="63"/>
            </a:xfrm>
            <a:custGeom>
              <a:avLst/>
              <a:gdLst>
                <a:gd name="T0" fmla="*/ 25 w 30"/>
                <a:gd name="T1" fmla="*/ 1 h 15"/>
                <a:gd name="T2" fmla="*/ 5 w 30"/>
                <a:gd name="T3" fmla="*/ 8 h 15"/>
                <a:gd name="T4" fmla="*/ 4 w 30"/>
                <a:gd name="T5" fmla="*/ 15 h 15"/>
                <a:gd name="T6" fmla="*/ 6 w 30"/>
                <a:gd name="T7" fmla="*/ 15 h 15"/>
                <a:gd name="T8" fmla="*/ 7 w 30"/>
                <a:gd name="T9" fmla="*/ 8 h 15"/>
                <a:gd name="T10" fmla="*/ 6 w 30"/>
                <a:gd name="T11" fmla="*/ 8 h 15"/>
                <a:gd name="T12" fmla="*/ 5 w 30"/>
                <a:gd name="T13" fmla="*/ 15 h 15"/>
                <a:gd name="T14" fmla="*/ 25 w 30"/>
                <a:gd name="T15" fmla="*/ 8 h 15"/>
                <a:gd name="T16" fmla="*/ 25 w 30"/>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5">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6" name="Freeform 15">
              <a:extLst>
                <a:ext uri="{FF2B5EF4-FFF2-40B4-BE49-F238E27FC236}">
                  <a16:creationId xmlns:a16="http://schemas.microsoft.com/office/drawing/2014/main" xmlns="" id="{31072511-A203-40B7-B064-2A760DC72735}"/>
                </a:ext>
              </a:extLst>
            </p:cNvPr>
            <p:cNvSpPr>
              <a:spLocks/>
            </p:cNvSpPr>
            <p:nvPr/>
          </p:nvSpPr>
          <p:spPr bwMode="auto">
            <a:xfrm>
              <a:off x="2500" y="1546"/>
              <a:ext cx="102" cy="47"/>
            </a:xfrm>
            <a:custGeom>
              <a:avLst/>
              <a:gdLst>
                <a:gd name="T0" fmla="*/ 7 w 24"/>
                <a:gd name="T1" fmla="*/ 7 h 11"/>
                <a:gd name="T2" fmla="*/ 7 w 24"/>
                <a:gd name="T3" fmla="*/ 7 h 11"/>
                <a:gd name="T4" fmla="*/ 6 w 24"/>
                <a:gd name="T5" fmla="*/ 9 h 11"/>
                <a:gd name="T6" fmla="*/ 6 w 24"/>
                <a:gd name="T7" fmla="*/ 10 h 11"/>
                <a:gd name="T8" fmla="*/ 11 w 24"/>
                <a:gd name="T9" fmla="*/ 10 h 11"/>
                <a:gd name="T10" fmla="*/ 20 w 24"/>
                <a:gd name="T11" fmla="*/ 8 h 11"/>
                <a:gd name="T12" fmla="*/ 20 w 24"/>
                <a:gd name="T13" fmla="*/ 1 h 11"/>
                <a:gd name="T14" fmla="*/ 7 w 24"/>
                <a:gd name="T15" fmla="*/ 2 h 11"/>
                <a:gd name="T16" fmla="*/ 0 w 24"/>
                <a:gd name="T17" fmla="*/ 8 h 11"/>
                <a:gd name="T18" fmla="*/ 3 w 24"/>
                <a:gd name="T19" fmla="*/ 11 h 11"/>
                <a:gd name="T20" fmla="*/ 7 w 24"/>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1">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7" name="Freeform 16">
              <a:extLst>
                <a:ext uri="{FF2B5EF4-FFF2-40B4-BE49-F238E27FC236}">
                  <a16:creationId xmlns:a16="http://schemas.microsoft.com/office/drawing/2014/main" xmlns="" id="{BEE57299-03CC-451E-BF86-A61CEB7F6967}"/>
                </a:ext>
              </a:extLst>
            </p:cNvPr>
            <p:cNvSpPr>
              <a:spLocks/>
            </p:cNvSpPr>
            <p:nvPr/>
          </p:nvSpPr>
          <p:spPr bwMode="auto">
            <a:xfrm>
              <a:off x="1613" y="2430"/>
              <a:ext cx="106" cy="165"/>
            </a:xfrm>
            <a:custGeom>
              <a:avLst/>
              <a:gdLst>
                <a:gd name="T0" fmla="*/ 20 w 25"/>
                <a:gd name="T1" fmla="*/ 0 h 39"/>
                <a:gd name="T2" fmla="*/ 8 w 25"/>
                <a:gd name="T3" fmla="*/ 36 h 39"/>
                <a:gd name="T4" fmla="*/ 14 w 25"/>
                <a:gd name="T5" fmla="*/ 30 h 39"/>
                <a:gd name="T6" fmla="*/ 19 w 25"/>
                <a:gd name="T7" fmla="*/ 7 h 39"/>
                <a:gd name="T8" fmla="*/ 20 w 25"/>
                <a:gd name="T9" fmla="*/ 0 h 39"/>
              </a:gdLst>
              <a:ahLst/>
              <a:cxnLst>
                <a:cxn ang="0">
                  <a:pos x="T0" y="T1"/>
                </a:cxn>
                <a:cxn ang="0">
                  <a:pos x="T2" y="T3"/>
                </a:cxn>
                <a:cxn ang="0">
                  <a:pos x="T4" y="T5"/>
                </a:cxn>
                <a:cxn ang="0">
                  <a:pos x="T6" y="T7"/>
                </a:cxn>
                <a:cxn ang="0">
                  <a:pos x="T8" y="T9"/>
                </a:cxn>
              </a:cxnLst>
              <a:rect l="0" t="0" r="r" b="b"/>
              <a:pathLst>
                <a:path w="25" h="39">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8" name="Freeform 17">
              <a:extLst>
                <a:ext uri="{FF2B5EF4-FFF2-40B4-BE49-F238E27FC236}">
                  <a16:creationId xmlns:a16="http://schemas.microsoft.com/office/drawing/2014/main" xmlns="" id="{62387C69-38FB-449C-A4FE-202685FF145C}"/>
                </a:ext>
              </a:extLst>
            </p:cNvPr>
            <p:cNvSpPr>
              <a:spLocks/>
            </p:cNvSpPr>
            <p:nvPr/>
          </p:nvSpPr>
          <p:spPr bwMode="auto">
            <a:xfrm>
              <a:off x="1558" y="2418"/>
              <a:ext cx="60" cy="156"/>
            </a:xfrm>
            <a:custGeom>
              <a:avLst/>
              <a:gdLst>
                <a:gd name="T0" fmla="*/ 6 w 14"/>
                <a:gd name="T1" fmla="*/ 6 h 37"/>
                <a:gd name="T2" fmla="*/ 4 w 14"/>
                <a:gd name="T3" fmla="*/ 11 h 37"/>
                <a:gd name="T4" fmla="*/ 2 w 14"/>
                <a:gd name="T5" fmla="*/ 18 h 37"/>
                <a:gd name="T6" fmla="*/ 0 w 14"/>
                <a:gd name="T7" fmla="*/ 32 h 37"/>
                <a:gd name="T8" fmla="*/ 6 w 14"/>
                <a:gd name="T9" fmla="*/ 30 h 37"/>
                <a:gd name="T10" fmla="*/ 7 w 14"/>
                <a:gd name="T11" fmla="*/ 21 h 37"/>
                <a:gd name="T12" fmla="*/ 10 w 14"/>
                <a:gd name="T13" fmla="*/ 15 h 37"/>
                <a:gd name="T14" fmla="*/ 10 w 14"/>
                <a:gd name="T15" fmla="*/ 12 h 37"/>
                <a:gd name="T16" fmla="*/ 11 w 14"/>
                <a:gd name="T17" fmla="*/ 10 h 37"/>
                <a:gd name="T18" fmla="*/ 13 w 14"/>
                <a:gd name="T19" fmla="*/ 5 h 37"/>
                <a:gd name="T20" fmla="*/ 6 w 14"/>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7">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grpSp>
      <p:sp>
        <p:nvSpPr>
          <p:cNvPr id="20" name="任意多边形 24">
            <a:extLst>
              <a:ext uri="{FF2B5EF4-FFF2-40B4-BE49-F238E27FC236}">
                <a16:creationId xmlns:a16="http://schemas.microsoft.com/office/drawing/2014/main" xmlns="" id="{BF5085DC-9782-4820-990E-8B114F11625C}"/>
              </a:ext>
            </a:extLst>
          </p:cNvPr>
          <p:cNvSpPr/>
          <p:nvPr userDrawn="1"/>
        </p:nvSpPr>
        <p:spPr>
          <a:xfrm>
            <a:off x="2822311" y="3500151"/>
            <a:ext cx="5830622" cy="40194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4004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A00A5E6-C93E-416B-9FAD-2E03A68A8759}"/>
              </a:ext>
            </a:extLst>
          </p:cNvPr>
          <p:cNvSpPr>
            <a:spLocks noGrp="1"/>
          </p:cNvSpPr>
          <p:nvPr>
            <p:ph type="title"/>
          </p:nvPr>
        </p:nvSpPr>
        <p:spPr>
          <a:xfrm>
            <a:off x="838200" y="3310963"/>
            <a:ext cx="10515600" cy="2852737"/>
          </a:xfrm>
        </p:spPr>
        <p:txBody>
          <a:bodyPr anchor="b"/>
          <a:lstStyle>
            <a:lvl1pPr>
              <a:defRPr sz="6000"/>
            </a:lvl1pPr>
          </a:lstStyle>
          <a:p>
            <a:r>
              <a:rPr lang="zh-TW" altLang="en-US" dirty="0"/>
              <a:t>按一下以編輯母片標題樣式</a:t>
            </a:r>
            <a:endParaRPr lang="zh-CN" altLang="en-US" dirty="0"/>
          </a:p>
        </p:txBody>
      </p:sp>
      <p:sp>
        <p:nvSpPr>
          <p:cNvPr id="4" name="日期占位符 3">
            <a:extLst>
              <a:ext uri="{FF2B5EF4-FFF2-40B4-BE49-F238E27FC236}">
                <a16:creationId xmlns:a16="http://schemas.microsoft.com/office/drawing/2014/main" xmlns="" id="{25A6E460-C3BC-4EE5-AAD2-5F3E5E5E7CD3}"/>
              </a:ext>
            </a:extLst>
          </p:cNvPr>
          <p:cNvSpPr>
            <a:spLocks noGrp="1"/>
          </p:cNvSpPr>
          <p:nvPr>
            <p:ph type="dt" sz="half" idx="10"/>
          </p:nvPr>
        </p:nvSpPr>
        <p:spPr/>
        <p:txBody>
          <a:bodyPr/>
          <a:lstStyle/>
          <a:p>
            <a:fld id="{BBC4234C-F9A5-42A0-9582-EDA1C72603E2}" type="datetimeFigureOut">
              <a:rPr lang="zh-TW" altLang="en-US" smtClean="0"/>
              <a:t>2019/8/19</a:t>
            </a:fld>
            <a:endParaRPr lang="zh-TW" altLang="en-US"/>
          </a:p>
        </p:txBody>
      </p:sp>
      <p:sp>
        <p:nvSpPr>
          <p:cNvPr id="5" name="页脚占位符 4">
            <a:extLst>
              <a:ext uri="{FF2B5EF4-FFF2-40B4-BE49-F238E27FC236}">
                <a16:creationId xmlns:a16="http://schemas.microsoft.com/office/drawing/2014/main" xmlns="" id="{24B6E221-D21F-4538-A4AC-163D831986B3}"/>
              </a:ext>
            </a:extLst>
          </p:cNvPr>
          <p:cNvSpPr>
            <a:spLocks noGrp="1"/>
          </p:cNvSpPr>
          <p:nvPr>
            <p:ph type="ftr" sz="quarter" idx="11"/>
          </p:nvPr>
        </p:nvSpPr>
        <p:spPr/>
        <p:txBody>
          <a:bodyPr/>
          <a:lstStyle/>
          <a:p>
            <a:endParaRPr lang="zh-TW" altLang="en-US"/>
          </a:p>
        </p:txBody>
      </p:sp>
      <p:sp>
        <p:nvSpPr>
          <p:cNvPr id="6" name="灯片编号占位符 5">
            <a:extLst>
              <a:ext uri="{FF2B5EF4-FFF2-40B4-BE49-F238E27FC236}">
                <a16:creationId xmlns:a16="http://schemas.microsoft.com/office/drawing/2014/main" xmlns="" id="{27D481C5-6968-4DE6-A407-D61DE3770678}"/>
              </a:ext>
            </a:extLst>
          </p:cNvPr>
          <p:cNvSpPr>
            <a:spLocks noGrp="1"/>
          </p:cNvSpPr>
          <p:nvPr>
            <p:ph type="sldNum" sz="quarter" idx="12"/>
          </p:nvPr>
        </p:nvSpPr>
        <p:spPr/>
        <p:txBody>
          <a:bodyPr/>
          <a:lstStyle/>
          <a:p>
            <a:fld id="{1CC926A1-394B-4F20-995A-14F0F6D274D9}" type="slidenum">
              <a:rPr lang="zh-TW" altLang="en-US" smtClean="0"/>
              <a:t>‹#›</a:t>
            </a:fld>
            <a:endParaRPr lang="zh-TW" altLang="en-US"/>
          </a:p>
        </p:txBody>
      </p:sp>
      <p:grpSp>
        <p:nvGrpSpPr>
          <p:cNvPr id="7" name="Group 4">
            <a:extLst>
              <a:ext uri="{FF2B5EF4-FFF2-40B4-BE49-F238E27FC236}">
                <a16:creationId xmlns:a16="http://schemas.microsoft.com/office/drawing/2014/main" xmlns="" id="{141086A5-4925-4FCB-B666-A722D284ABD4}"/>
              </a:ext>
            </a:extLst>
          </p:cNvPr>
          <p:cNvGrpSpPr>
            <a:grpSpLocks noChangeAspect="1"/>
          </p:cNvGrpSpPr>
          <p:nvPr userDrawn="1"/>
        </p:nvGrpSpPr>
        <p:grpSpPr bwMode="auto">
          <a:xfrm flipV="1">
            <a:off x="1309839" y="185937"/>
            <a:ext cx="522016" cy="538704"/>
            <a:chOff x="1308" y="1009"/>
            <a:chExt cx="1001" cy="1033"/>
          </a:xfrm>
          <a:solidFill>
            <a:schemeClr val="accent1"/>
          </a:solidFill>
        </p:grpSpPr>
        <p:sp>
          <p:nvSpPr>
            <p:cNvPr id="8" name="Freeform 5">
              <a:extLst>
                <a:ext uri="{FF2B5EF4-FFF2-40B4-BE49-F238E27FC236}">
                  <a16:creationId xmlns:a16="http://schemas.microsoft.com/office/drawing/2014/main" xmlns="" id="{3CC5D272-DB69-43EB-93CD-47FFE7280669}"/>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9" name="Freeform 6">
              <a:extLst>
                <a:ext uri="{FF2B5EF4-FFF2-40B4-BE49-F238E27FC236}">
                  <a16:creationId xmlns:a16="http://schemas.microsoft.com/office/drawing/2014/main" xmlns="" id="{411B9C6C-C212-4998-A8F8-E92C513FFEBC}"/>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0" name="Freeform 7">
              <a:extLst>
                <a:ext uri="{FF2B5EF4-FFF2-40B4-BE49-F238E27FC236}">
                  <a16:creationId xmlns:a16="http://schemas.microsoft.com/office/drawing/2014/main" xmlns="" id="{70AB6D03-1D8C-41A5-89D2-20DBA41D87CD}"/>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1" name="Freeform 8">
              <a:extLst>
                <a:ext uri="{FF2B5EF4-FFF2-40B4-BE49-F238E27FC236}">
                  <a16:creationId xmlns:a16="http://schemas.microsoft.com/office/drawing/2014/main" xmlns="" id="{C617E9C0-5CAB-4F01-8AC0-6B65D68F5544}"/>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2" name="Freeform 9">
              <a:extLst>
                <a:ext uri="{FF2B5EF4-FFF2-40B4-BE49-F238E27FC236}">
                  <a16:creationId xmlns:a16="http://schemas.microsoft.com/office/drawing/2014/main" xmlns="" id="{9E0DC122-ECA6-4394-BC0E-B4A9D3DE9081}"/>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3" name="Freeform 10">
              <a:extLst>
                <a:ext uri="{FF2B5EF4-FFF2-40B4-BE49-F238E27FC236}">
                  <a16:creationId xmlns:a16="http://schemas.microsoft.com/office/drawing/2014/main" xmlns="" id="{9E111044-5E9A-4835-ACC9-7D492B4325CC}"/>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4" name="Freeform 11">
              <a:extLst>
                <a:ext uri="{FF2B5EF4-FFF2-40B4-BE49-F238E27FC236}">
                  <a16:creationId xmlns:a16="http://schemas.microsoft.com/office/drawing/2014/main" xmlns="" id="{2E458C52-6824-4842-874A-F0CF235B32F4}"/>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5" name="Freeform 12">
              <a:extLst>
                <a:ext uri="{FF2B5EF4-FFF2-40B4-BE49-F238E27FC236}">
                  <a16:creationId xmlns:a16="http://schemas.microsoft.com/office/drawing/2014/main" xmlns="" id="{3EEF19C7-8983-4C18-8FB3-49D015AF1D24}"/>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6" name="Freeform 13">
              <a:extLst>
                <a:ext uri="{FF2B5EF4-FFF2-40B4-BE49-F238E27FC236}">
                  <a16:creationId xmlns:a16="http://schemas.microsoft.com/office/drawing/2014/main" xmlns="" id="{D476A34C-6EF4-412D-81CF-79AAA242FFDD}"/>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grpSp>
      <p:sp>
        <p:nvSpPr>
          <p:cNvPr id="17" name="任意多边形 21">
            <a:extLst>
              <a:ext uri="{FF2B5EF4-FFF2-40B4-BE49-F238E27FC236}">
                <a16:creationId xmlns:a16="http://schemas.microsoft.com/office/drawing/2014/main" xmlns="" id="{365B7A9F-9857-4478-9DD6-BD897E6A4984}"/>
              </a:ext>
            </a:extLst>
          </p:cNvPr>
          <p:cNvSpPr/>
          <p:nvPr userDrawn="1"/>
        </p:nvSpPr>
        <p:spPr>
          <a:xfrm>
            <a:off x="1148972" y="724641"/>
            <a:ext cx="8579228"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8" name="Freeform 34">
            <a:extLst>
              <a:ext uri="{FF2B5EF4-FFF2-40B4-BE49-F238E27FC236}">
                <a16:creationId xmlns:a16="http://schemas.microsoft.com/office/drawing/2014/main" xmlns="" id="{E43ED2A0-4286-44AE-89BD-B328C8473346}"/>
              </a:ext>
            </a:extLst>
          </p:cNvPr>
          <p:cNvSpPr>
            <a:spLocks noEditPoints="1"/>
          </p:cNvSpPr>
          <p:nvPr userDrawn="1"/>
        </p:nvSpPr>
        <p:spPr bwMode="auto">
          <a:xfrm>
            <a:off x="9916939" y="379187"/>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9225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1000" fill="hold"/>
                                        <p:tgtEl>
                                          <p:spTgt spid="18"/>
                                        </p:tgtEl>
                                        <p:attrNameLst>
                                          <p:attrName>ppt_x</p:attrName>
                                        </p:attrNameLst>
                                      </p:cBhvr>
                                      <p:tavLst>
                                        <p:tav tm="0">
                                          <p:val>
                                            <p:strVal val="0-#ppt_w/2"/>
                                          </p:val>
                                        </p:tav>
                                        <p:tav tm="100000">
                                          <p:val>
                                            <p:strVal val="#ppt_x"/>
                                          </p:val>
                                        </p:tav>
                                      </p:tavLst>
                                    </p:anim>
                                    <p:anim calcmode="lin" valueType="num">
                                      <p:cBhvr additive="base">
                                        <p:cTn id="14"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A140844-7FB9-46F5-A192-5F9F957B0E49}"/>
              </a:ext>
            </a:extLst>
          </p:cNvPr>
          <p:cNvSpPr>
            <a:spLocks noGrp="1"/>
          </p:cNvSpPr>
          <p:nvPr>
            <p:ph type="title"/>
          </p:nvPr>
        </p:nvSpPr>
        <p:spPr/>
        <p:txBody>
          <a:bodyPr/>
          <a:lstStyle/>
          <a:p>
            <a:r>
              <a:rPr lang="zh-TW" altLang="en-US"/>
              <a:t>按一下以編輯母片標題樣式</a:t>
            </a:r>
            <a:endParaRPr lang="zh-CN" altLang="en-US"/>
          </a:p>
        </p:txBody>
      </p:sp>
      <p:sp>
        <p:nvSpPr>
          <p:cNvPr id="3" name="内容占位符 2">
            <a:extLst>
              <a:ext uri="{FF2B5EF4-FFF2-40B4-BE49-F238E27FC236}">
                <a16:creationId xmlns:a16="http://schemas.microsoft.com/office/drawing/2014/main" xmlns="" id="{57C8F67E-8CFE-477D-A6A2-27381773CE7B}"/>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4" name="内容占位符 3">
            <a:extLst>
              <a:ext uri="{FF2B5EF4-FFF2-40B4-BE49-F238E27FC236}">
                <a16:creationId xmlns:a16="http://schemas.microsoft.com/office/drawing/2014/main" xmlns="" id="{3CA1040E-1C1A-4D9B-AC4E-AE6FF9EC0584}"/>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5" name="日期占位符 4">
            <a:extLst>
              <a:ext uri="{FF2B5EF4-FFF2-40B4-BE49-F238E27FC236}">
                <a16:creationId xmlns:a16="http://schemas.microsoft.com/office/drawing/2014/main" xmlns="" id="{E1DC6D44-6D94-4AFC-9542-502009C617AE}"/>
              </a:ext>
            </a:extLst>
          </p:cNvPr>
          <p:cNvSpPr>
            <a:spLocks noGrp="1"/>
          </p:cNvSpPr>
          <p:nvPr>
            <p:ph type="dt" sz="half" idx="10"/>
          </p:nvPr>
        </p:nvSpPr>
        <p:spPr/>
        <p:txBody>
          <a:bodyPr/>
          <a:lstStyle/>
          <a:p>
            <a:fld id="{BBC4234C-F9A5-42A0-9582-EDA1C72603E2}" type="datetimeFigureOut">
              <a:rPr lang="zh-TW" altLang="en-US" smtClean="0"/>
              <a:t>2019/8/19</a:t>
            </a:fld>
            <a:endParaRPr lang="zh-TW" altLang="en-US"/>
          </a:p>
        </p:txBody>
      </p:sp>
      <p:sp>
        <p:nvSpPr>
          <p:cNvPr id="6" name="页脚占位符 5">
            <a:extLst>
              <a:ext uri="{FF2B5EF4-FFF2-40B4-BE49-F238E27FC236}">
                <a16:creationId xmlns:a16="http://schemas.microsoft.com/office/drawing/2014/main" xmlns="" id="{DD9FC459-117E-425E-9296-3E6C8832C61C}"/>
              </a:ext>
            </a:extLst>
          </p:cNvPr>
          <p:cNvSpPr>
            <a:spLocks noGrp="1"/>
          </p:cNvSpPr>
          <p:nvPr>
            <p:ph type="ftr" sz="quarter" idx="11"/>
          </p:nvPr>
        </p:nvSpPr>
        <p:spPr/>
        <p:txBody>
          <a:bodyPr/>
          <a:lstStyle/>
          <a:p>
            <a:endParaRPr lang="zh-TW" altLang="en-US"/>
          </a:p>
        </p:txBody>
      </p:sp>
      <p:sp>
        <p:nvSpPr>
          <p:cNvPr id="7" name="灯片编号占位符 6">
            <a:extLst>
              <a:ext uri="{FF2B5EF4-FFF2-40B4-BE49-F238E27FC236}">
                <a16:creationId xmlns:a16="http://schemas.microsoft.com/office/drawing/2014/main" xmlns="" id="{86F0B0E2-D190-419B-8088-B544C8D2D7DE}"/>
              </a:ext>
            </a:extLst>
          </p:cNvPr>
          <p:cNvSpPr>
            <a:spLocks noGrp="1"/>
          </p:cNvSpPr>
          <p:nvPr>
            <p:ph type="sldNum" sz="quarter" idx="12"/>
          </p:nvPr>
        </p:nvSpPr>
        <p:spPr/>
        <p:txBody>
          <a:bodyPr/>
          <a:lstStyle/>
          <a:p>
            <a:fld id="{1CC926A1-394B-4F20-995A-14F0F6D274D9}" type="slidenum">
              <a:rPr lang="zh-TW" altLang="en-US" smtClean="0"/>
              <a:t>‹#›</a:t>
            </a:fld>
            <a:endParaRPr lang="zh-TW" altLang="en-US"/>
          </a:p>
        </p:txBody>
      </p:sp>
    </p:spTree>
    <p:extLst>
      <p:ext uri="{BB962C8B-B14F-4D97-AF65-F5344CB8AC3E}">
        <p14:creationId xmlns:p14="http://schemas.microsoft.com/office/powerpoint/2010/main" val="3237893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3869E6A-7ADB-4F31-805D-D484EA269D9F}"/>
              </a:ext>
            </a:extLst>
          </p:cNvPr>
          <p:cNvSpPr>
            <a:spLocks noGrp="1"/>
          </p:cNvSpPr>
          <p:nvPr>
            <p:ph type="title"/>
          </p:nvPr>
        </p:nvSpPr>
        <p:spPr>
          <a:xfrm>
            <a:off x="839788" y="365125"/>
            <a:ext cx="10515600" cy="1325563"/>
          </a:xfrm>
        </p:spPr>
        <p:txBody>
          <a:bodyPr/>
          <a:lstStyle/>
          <a:p>
            <a:r>
              <a:rPr lang="zh-TW" altLang="en-US"/>
              <a:t>按一下以編輯母片標題樣式</a:t>
            </a:r>
            <a:endParaRPr lang="zh-CN" altLang="en-US"/>
          </a:p>
        </p:txBody>
      </p:sp>
      <p:sp>
        <p:nvSpPr>
          <p:cNvPr id="3" name="文本占位符 2">
            <a:extLst>
              <a:ext uri="{FF2B5EF4-FFF2-40B4-BE49-F238E27FC236}">
                <a16:creationId xmlns:a16="http://schemas.microsoft.com/office/drawing/2014/main" xmlns="" id="{A86D33E6-C14A-4EB3-8468-6BB19D7A50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内容占位符 3">
            <a:extLst>
              <a:ext uri="{FF2B5EF4-FFF2-40B4-BE49-F238E27FC236}">
                <a16:creationId xmlns:a16="http://schemas.microsoft.com/office/drawing/2014/main" xmlns="" id="{06D8E89F-7F96-4507-9134-782416CE8297}"/>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5" name="文本占位符 4">
            <a:extLst>
              <a:ext uri="{FF2B5EF4-FFF2-40B4-BE49-F238E27FC236}">
                <a16:creationId xmlns:a16="http://schemas.microsoft.com/office/drawing/2014/main" xmlns="" id="{B671F3F3-7CDF-42F6-8D94-C63CD0A99B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内容占位符 5">
            <a:extLst>
              <a:ext uri="{FF2B5EF4-FFF2-40B4-BE49-F238E27FC236}">
                <a16:creationId xmlns:a16="http://schemas.microsoft.com/office/drawing/2014/main" xmlns="" id="{4394E875-A06A-4DEA-AF9C-3C3D91BF99C3}"/>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7" name="日期占位符 6">
            <a:extLst>
              <a:ext uri="{FF2B5EF4-FFF2-40B4-BE49-F238E27FC236}">
                <a16:creationId xmlns:a16="http://schemas.microsoft.com/office/drawing/2014/main" xmlns="" id="{0375D313-980D-4967-A326-DD0A3C16A3F9}"/>
              </a:ext>
            </a:extLst>
          </p:cNvPr>
          <p:cNvSpPr>
            <a:spLocks noGrp="1"/>
          </p:cNvSpPr>
          <p:nvPr>
            <p:ph type="dt" sz="half" idx="10"/>
          </p:nvPr>
        </p:nvSpPr>
        <p:spPr/>
        <p:txBody>
          <a:bodyPr/>
          <a:lstStyle/>
          <a:p>
            <a:fld id="{BBC4234C-F9A5-42A0-9582-EDA1C72603E2}" type="datetimeFigureOut">
              <a:rPr lang="zh-TW" altLang="en-US" smtClean="0"/>
              <a:t>2019/8/19</a:t>
            </a:fld>
            <a:endParaRPr lang="zh-TW" altLang="en-US"/>
          </a:p>
        </p:txBody>
      </p:sp>
      <p:sp>
        <p:nvSpPr>
          <p:cNvPr id="8" name="页脚占位符 7">
            <a:extLst>
              <a:ext uri="{FF2B5EF4-FFF2-40B4-BE49-F238E27FC236}">
                <a16:creationId xmlns:a16="http://schemas.microsoft.com/office/drawing/2014/main" xmlns="" id="{D18789E8-A9AE-4D27-BC29-0D69EF6E0254}"/>
              </a:ext>
            </a:extLst>
          </p:cNvPr>
          <p:cNvSpPr>
            <a:spLocks noGrp="1"/>
          </p:cNvSpPr>
          <p:nvPr>
            <p:ph type="ftr" sz="quarter" idx="11"/>
          </p:nvPr>
        </p:nvSpPr>
        <p:spPr/>
        <p:txBody>
          <a:bodyPr/>
          <a:lstStyle/>
          <a:p>
            <a:endParaRPr lang="zh-TW" altLang="en-US"/>
          </a:p>
        </p:txBody>
      </p:sp>
      <p:sp>
        <p:nvSpPr>
          <p:cNvPr id="9" name="灯片编号占位符 8">
            <a:extLst>
              <a:ext uri="{FF2B5EF4-FFF2-40B4-BE49-F238E27FC236}">
                <a16:creationId xmlns:a16="http://schemas.microsoft.com/office/drawing/2014/main" xmlns="" id="{6196CADB-A01F-4CC0-912F-95F7DE044D2B}"/>
              </a:ext>
            </a:extLst>
          </p:cNvPr>
          <p:cNvSpPr>
            <a:spLocks noGrp="1"/>
          </p:cNvSpPr>
          <p:nvPr>
            <p:ph type="sldNum" sz="quarter" idx="12"/>
          </p:nvPr>
        </p:nvSpPr>
        <p:spPr/>
        <p:txBody>
          <a:bodyPr/>
          <a:lstStyle/>
          <a:p>
            <a:fld id="{1CC926A1-394B-4F20-995A-14F0F6D274D9}" type="slidenum">
              <a:rPr lang="zh-TW" altLang="en-US" smtClean="0"/>
              <a:t>‹#›</a:t>
            </a:fld>
            <a:endParaRPr lang="zh-TW" altLang="en-US"/>
          </a:p>
        </p:txBody>
      </p:sp>
    </p:spTree>
    <p:extLst>
      <p:ext uri="{BB962C8B-B14F-4D97-AF65-F5344CB8AC3E}">
        <p14:creationId xmlns:p14="http://schemas.microsoft.com/office/powerpoint/2010/main" val="1828311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B0A7527-0EFC-4D61-B65B-3CFBD2952866}"/>
              </a:ext>
            </a:extLst>
          </p:cNvPr>
          <p:cNvSpPr>
            <a:spLocks noGrp="1"/>
          </p:cNvSpPr>
          <p:nvPr>
            <p:ph type="title"/>
          </p:nvPr>
        </p:nvSpPr>
        <p:spPr/>
        <p:txBody>
          <a:bodyPr/>
          <a:lstStyle/>
          <a:p>
            <a:r>
              <a:rPr lang="zh-TW" altLang="en-US"/>
              <a:t>按一下以編輯母片標題樣式</a:t>
            </a:r>
            <a:endParaRPr lang="zh-CN" altLang="en-US"/>
          </a:p>
        </p:txBody>
      </p:sp>
      <p:sp>
        <p:nvSpPr>
          <p:cNvPr id="3" name="日期占位符 2">
            <a:extLst>
              <a:ext uri="{FF2B5EF4-FFF2-40B4-BE49-F238E27FC236}">
                <a16:creationId xmlns:a16="http://schemas.microsoft.com/office/drawing/2014/main" xmlns="" id="{04626CF5-0E33-4BDC-84E5-B7D09668CD60}"/>
              </a:ext>
            </a:extLst>
          </p:cNvPr>
          <p:cNvSpPr>
            <a:spLocks noGrp="1"/>
          </p:cNvSpPr>
          <p:nvPr>
            <p:ph type="dt" sz="half" idx="10"/>
          </p:nvPr>
        </p:nvSpPr>
        <p:spPr/>
        <p:txBody>
          <a:bodyPr/>
          <a:lstStyle/>
          <a:p>
            <a:fld id="{BBC4234C-F9A5-42A0-9582-EDA1C72603E2}" type="datetimeFigureOut">
              <a:rPr lang="zh-TW" altLang="en-US" smtClean="0"/>
              <a:t>2019/8/19</a:t>
            </a:fld>
            <a:endParaRPr lang="zh-TW" altLang="en-US"/>
          </a:p>
        </p:txBody>
      </p:sp>
      <p:sp>
        <p:nvSpPr>
          <p:cNvPr id="4" name="页脚占位符 3">
            <a:extLst>
              <a:ext uri="{FF2B5EF4-FFF2-40B4-BE49-F238E27FC236}">
                <a16:creationId xmlns:a16="http://schemas.microsoft.com/office/drawing/2014/main" xmlns="" id="{2D368B02-E2B6-4F56-9F34-9E762E4B9DE7}"/>
              </a:ext>
            </a:extLst>
          </p:cNvPr>
          <p:cNvSpPr>
            <a:spLocks noGrp="1"/>
          </p:cNvSpPr>
          <p:nvPr>
            <p:ph type="ftr" sz="quarter" idx="11"/>
          </p:nvPr>
        </p:nvSpPr>
        <p:spPr/>
        <p:txBody>
          <a:bodyPr/>
          <a:lstStyle/>
          <a:p>
            <a:endParaRPr lang="zh-TW" altLang="en-US"/>
          </a:p>
        </p:txBody>
      </p:sp>
      <p:sp>
        <p:nvSpPr>
          <p:cNvPr id="5" name="灯片编号占位符 4">
            <a:extLst>
              <a:ext uri="{FF2B5EF4-FFF2-40B4-BE49-F238E27FC236}">
                <a16:creationId xmlns:a16="http://schemas.microsoft.com/office/drawing/2014/main" xmlns="" id="{0BB546F3-C692-4775-9BC1-3BD94C74960C}"/>
              </a:ext>
            </a:extLst>
          </p:cNvPr>
          <p:cNvSpPr>
            <a:spLocks noGrp="1"/>
          </p:cNvSpPr>
          <p:nvPr>
            <p:ph type="sldNum" sz="quarter" idx="12"/>
          </p:nvPr>
        </p:nvSpPr>
        <p:spPr/>
        <p:txBody>
          <a:bodyPr/>
          <a:lstStyle/>
          <a:p>
            <a:fld id="{1CC926A1-394B-4F20-995A-14F0F6D274D9}" type="slidenum">
              <a:rPr lang="zh-TW" altLang="en-US" smtClean="0"/>
              <a:t>‹#›</a:t>
            </a:fld>
            <a:endParaRPr lang="zh-TW" altLang="en-US"/>
          </a:p>
        </p:txBody>
      </p:sp>
      <p:grpSp>
        <p:nvGrpSpPr>
          <p:cNvPr id="6" name="Group 4"/>
          <p:cNvGrpSpPr>
            <a:grpSpLocks noChangeAspect="1"/>
          </p:cNvGrpSpPr>
          <p:nvPr userDrawn="1"/>
        </p:nvGrpSpPr>
        <p:grpSpPr bwMode="auto">
          <a:xfrm>
            <a:off x="10798628" y="4876800"/>
            <a:ext cx="804311" cy="1274763"/>
            <a:chOff x="3388" y="1644"/>
            <a:chExt cx="938" cy="1037"/>
          </a:xfrm>
          <a:solidFill>
            <a:schemeClr val="accent2"/>
          </a:solidFill>
        </p:grpSpPr>
        <p:sp>
          <p:nvSpPr>
            <p:cNvPr id="7" name="Freeform 5"/>
            <p:cNvSpPr>
              <a:spLocks/>
            </p:cNvSpPr>
            <p:nvPr/>
          </p:nvSpPr>
          <p:spPr bwMode="auto">
            <a:xfrm>
              <a:off x="3702" y="1708"/>
              <a:ext cx="624" cy="485"/>
            </a:xfrm>
            <a:custGeom>
              <a:avLst/>
              <a:gdLst>
                <a:gd name="T0" fmla="*/ 94 w 262"/>
                <a:gd name="T1" fmla="*/ 17 h 204"/>
                <a:gd name="T2" fmla="*/ 28 w 262"/>
                <a:gd name="T3" fmla="*/ 137 h 204"/>
                <a:gd name="T4" fmla="*/ 101 w 262"/>
                <a:gd name="T5" fmla="*/ 186 h 204"/>
                <a:gd name="T6" fmla="*/ 195 w 262"/>
                <a:gd name="T7" fmla="*/ 189 h 204"/>
                <a:gd name="T8" fmla="*/ 233 w 262"/>
                <a:gd name="T9" fmla="*/ 45 h 204"/>
                <a:gd name="T10" fmla="*/ 156 w 262"/>
                <a:gd name="T11" fmla="*/ 3 h 204"/>
                <a:gd name="T12" fmla="*/ 71 w 262"/>
                <a:gd name="T13" fmla="*/ 30 h 204"/>
                <a:gd name="T14" fmla="*/ 73 w 262"/>
                <a:gd name="T15" fmla="*/ 36 h 204"/>
                <a:gd name="T16" fmla="*/ 212 w 262"/>
                <a:gd name="T17" fmla="*/ 34 h 204"/>
                <a:gd name="T18" fmla="*/ 198 w 262"/>
                <a:gd name="T19" fmla="*/ 179 h 204"/>
                <a:gd name="T20" fmla="*/ 117 w 262"/>
                <a:gd name="T21" fmla="*/ 183 h 204"/>
                <a:gd name="T22" fmla="*/ 51 w 262"/>
                <a:gd name="T23" fmla="*/ 154 h 204"/>
                <a:gd name="T24" fmla="*/ 31 w 262"/>
                <a:gd name="T25" fmla="*/ 79 h 204"/>
                <a:gd name="T26" fmla="*/ 94 w 262"/>
                <a:gd name="T27" fmla="*/ 24 h 204"/>
                <a:gd name="T28" fmla="*/ 94 w 262"/>
                <a:gd name="T29" fmla="*/ 1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204">
                  <a:moveTo>
                    <a:pt x="94" y="17"/>
                  </a:moveTo>
                  <a:cubicBezTo>
                    <a:pt x="49" y="37"/>
                    <a:pt x="0" y="83"/>
                    <a:pt x="28" y="137"/>
                  </a:cubicBezTo>
                  <a:cubicBezTo>
                    <a:pt x="43" y="166"/>
                    <a:pt x="72" y="178"/>
                    <a:pt x="101" y="186"/>
                  </a:cubicBezTo>
                  <a:cubicBezTo>
                    <a:pt x="133" y="195"/>
                    <a:pt x="163" y="204"/>
                    <a:pt x="195" y="189"/>
                  </a:cubicBezTo>
                  <a:cubicBezTo>
                    <a:pt x="246" y="164"/>
                    <a:pt x="262" y="91"/>
                    <a:pt x="233" y="45"/>
                  </a:cubicBezTo>
                  <a:cubicBezTo>
                    <a:pt x="216" y="19"/>
                    <a:pt x="186" y="6"/>
                    <a:pt x="156" y="3"/>
                  </a:cubicBezTo>
                  <a:cubicBezTo>
                    <a:pt x="124" y="0"/>
                    <a:pt x="97" y="12"/>
                    <a:pt x="71" y="30"/>
                  </a:cubicBezTo>
                  <a:cubicBezTo>
                    <a:pt x="68" y="32"/>
                    <a:pt x="69" y="39"/>
                    <a:pt x="73" y="36"/>
                  </a:cubicBezTo>
                  <a:cubicBezTo>
                    <a:pt x="116" y="6"/>
                    <a:pt x="170" y="0"/>
                    <a:pt x="212" y="34"/>
                  </a:cubicBezTo>
                  <a:cubicBezTo>
                    <a:pt x="260" y="72"/>
                    <a:pt x="245" y="147"/>
                    <a:pt x="198" y="179"/>
                  </a:cubicBezTo>
                  <a:cubicBezTo>
                    <a:pt x="174" y="196"/>
                    <a:pt x="143" y="191"/>
                    <a:pt x="117" y="183"/>
                  </a:cubicBezTo>
                  <a:cubicBezTo>
                    <a:pt x="94" y="177"/>
                    <a:pt x="70" y="169"/>
                    <a:pt x="51" y="154"/>
                  </a:cubicBezTo>
                  <a:cubicBezTo>
                    <a:pt x="29" y="137"/>
                    <a:pt x="22" y="105"/>
                    <a:pt x="31" y="79"/>
                  </a:cubicBezTo>
                  <a:cubicBezTo>
                    <a:pt x="41" y="51"/>
                    <a:pt x="70" y="35"/>
                    <a:pt x="94" y="24"/>
                  </a:cubicBezTo>
                  <a:cubicBezTo>
                    <a:pt x="98" y="22"/>
                    <a:pt x="99" y="15"/>
                    <a:pt x="94" y="17"/>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dirty="0">
                <a:latin typeface="微软雅黑" panose="020B0503020204020204" pitchFamily="34" charset="-122"/>
                <a:ea typeface="微软雅黑" panose="020B0503020204020204" pitchFamily="34" charset="-122"/>
              </a:endParaRPr>
            </a:p>
          </p:txBody>
        </p:sp>
        <p:sp>
          <p:nvSpPr>
            <p:cNvPr id="8" name="Freeform 6"/>
            <p:cNvSpPr>
              <a:spLocks/>
            </p:cNvSpPr>
            <p:nvPr/>
          </p:nvSpPr>
          <p:spPr bwMode="auto">
            <a:xfrm>
              <a:off x="3728" y="2115"/>
              <a:ext cx="345" cy="340"/>
            </a:xfrm>
            <a:custGeom>
              <a:avLst/>
              <a:gdLst>
                <a:gd name="T0" fmla="*/ 63 w 145"/>
                <a:gd name="T1" fmla="*/ 4 h 143"/>
                <a:gd name="T2" fmla="*/ 8 w 145"/>
                <a:gd name="T3" fmla="*/ 88 h 143"/>
                <a:gd name="T4" fmla="*/ 52 w 145"/>
                <a:gd name="T5" fmla="*/ 139 h 143"/>
                <a:gd name="T6" fmla="*/ 120 w 145"/>
                <a:gd name="T7" fmla="*/ 111 h 143"/>
                <a:gd name="T8" fmla="*/ 143 w 145"/>
                <a:gd name="T9" fmla="*/ 24 h 143"/>
                <a:gd name="T10" fmla="*/ 137 w 145"/>
                <a:gd name="T11" fmla="*/ 25 h 143"/>
                <a:gd name="T12" fmla="*/ 128 w 145"/>
                <a:gd name="T13" fmla="*/ 82 h 143"/>
                <a:gd name="T14" fmla="*/ 66 w 145"/>
                <a:gd name="T15" fmla="*/ 132 h 143"/>
                <a:gd name="T16" fmla="*/ 31 w 145"/>
                <a:gd name="T17" fmla="*/ 122 h 143"/>
                <a:gd name="T18" fmla="*/ 26 w 145"/>
                <a:gd name="T19" fmla="*/ 64 h 143"/>
                <a:gd name="T20" fmla="*/ 68 w 145"/>
                <a:gd name="T21" fmla="*/ 8 h 143"/>
                <a:gd name="T22" fmla="*/ 63 w 145"/>
                <a:gd name="T23" fmla="*/ 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143">
                  <a:moveTo>
                    <a:pt x="63" y="4"/>
                  </a:moveTo>
                  <a:cubicBezTo>
                    <a:pt x="43" y="30"/>
                    <a:pt x="18" y="56"/>
                    <a:pt x="8" y="88"/>
                  </a:cubicBezTo>
                  <a:cubicBezTo>
                    <a:pt x="0" y="116"/>
                    <a:pt x="29" y="135"/>
                    <a:pt x="52" y="139"/>
                  </a:cubicBezTo>
                  <a:cubicBezTo>
                    <a:pt x="78" y="143"/>
                    <a:pt x="104" y="130"/>
                    <a:pt x="120" y="111"/>
                  </a:cubicBezTo>
                  <a:cubicBezTo>
                    <a:pt x="142" y="87"/>
                    <a:pt x="135" y="53"/>
                    <a:pt x="143" y="24"/>
                  </a:cubicBezTo>
                  <a:cubicBezTo>
                    <a:pt x="145" y="19"/>
                    <a:pt x="138" y="21"/>
                    <a:pt x="137" y="25"/>
                  </a:cubicBezTo>
                  <a:cubicBezTo>
                    <a:pt x="131" y="43"/>
                    <a:pt x="133" y="63"/>
                    <a:pt x="128" y="82"/>
                  </a:cubicBezTo>
                  <a:cubicBezTo>
                    <a:pt x="122" y="112"/>
                    <a:pt x="94" y="130"/>
                    <a:pt x="66" y="132"/>
                  </a:cubicBezTo>
                  <a:cubicBezTo>
                    <a:pt x="53" y="133"/>
                    <a:pt x="41" y="129"/>
                    <a:pt x="31" y="122"/>
                  </a:cubicBezTo>
                  <a:cubicBezTo>
                    <a:pt x="8" y="108"/>
                    <a:pt x="14" y="83"/>
                    <a:pt x="26" y="64"/>
                  </a:cubicBezTo>
                  <a:cubicBezTo>
                    <a:pt x="38" y="44"/>
                    <a:pt x="53" y="26"/>
                    <a:pt x="68" y="8"/>
                  </a:cubicBezTo>
                  <a:cubicBezTo>
                    <a:pt x="72" y="4"/>
                    <a:pt x="67" y="0"/>
                    <a:pt x="63" y="4"/>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dirty="0">
                <a:latin typeface="微软雅黑" panose="020B0503020204020204" pitchFamily="34" charset="-122"/>
                <a:ea typeface="微软雅黑" panose="020B0503020204020204" pitchFamily="34" charset="-122"/>
              </a:endParaRPr>
            </a:p>
          </p:txBody>
        </p:sp>
        <p:sp>
          <p:nvSpPr>
            <p:cNvPr id="9" name="Freeform 7"/>
            <p:cNvSpPr>
              <a:spLocks/>
            </p:cNvSpPr>
            <p:nvPr/>
          </p:nvSpPr>
          <p:spPr bwMode="auto">
            <a:xfrm>
              <a:off x="3766" y="2429"/>
              <a:ext cx="176" cy="243"/>
            </a:xfrm>
            <a:custGeom>
              <a:avLst/>
              <a:gdLst>
                <a:gd name="T0" fmla="*/ 23 w 74"/>
                <a:gd name="T1" fmla="*/ 7 h 102"/>
                <a:gd name="T2" fmla="*/ 35 w 74"/>
                <a:gd name="T3" fmla="*/ 43 h 102"/>
                <a:gd name="T4" fmla="*/ 52 w 74"/>
                <a:gd name="T5" fmla="*/ 75 h 102"/>
                <a:gd name="T6" fmla="*/ 55 w 74"/>
                <a:gd name="T7" fmla="*/ 68 h 102"/>
                <a:gd name="T8" fmla="*/ 10 w 74"/>
                <a:gd name="T9" fmla="*/ 80 h 102"/>
                <a:gd name="T10" fmla="*/ 22 w 74"/>
                <a:gd name="T11" fmla="*/ 99 h 102"/>
                <a:gd name="T12" fmla="*/ 66 w 74"/>
                <a:gd name="T13" fmla="*/ 84 h 102"/>
                <a:gd name="T14" fmla="*/ 51 w 74"/>
                <a:gd name="T15" fmla="*/ 65 h 102"/>
                <a:gd name="T16" fmla="*/ 49 w 74"/>
                <a:gd name="T17" fmla="*/ 72 h 102"/>
                <a:gd name="T18" fmla="*/ 51 w 74"/>
                <a:gd name="T19" fmla="*/ 87 h 102"/>
                <a:gd name="T20" fmla="*/ 35 w 74"/>
                <a:gd name="T21" fmla="*/ 92 h 102"/>
                <a:gd name="T22" fmla="*/ 30 w 74"/>
                <a:gd name="T23" fmla="*/ 92 h 102"/>
                <a:gd name="T24" fmla="*/ 19 w 74"/>
                <a:gd name="T25" fmla="*/ 82 h 102"/>
                <a:gd name="T26" fmla="*/ 54 w 74"/>
                <a:gd name="T27" fmla="*/ 76 h 102"/>
                <a:gd name="T28" fmla="*/ 57 w 74"/>
                <a:gd name="T29" fmla="*/ 69 h 102"/>
                <a:gd name="T30" fmla="*/ 28 w 74"/>
                <a:gd name="T31" fmla="*/ 2 h 102"/>
                <a:gd name="T32" fmla="*/ 25 w 74"/>
                <a:gd name="T33" fmla="*/ 0 h 102"/>
                <a:gd name="T34" fmla="*/ 24 w 74"/>
                <a:gd name="T35" fmla="*/ 0 h 102"/>
                <a:gd name="T36" fmla="*/ 23 w 74"/>
                <a:gd name="T37"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02">
                  <a:moveTo>
                    <a:pt x="23" y="7"/>
                  </a:moveTo>
                  <a:cubicBezTo>
                    <a:pt x="22" y="7"/>
                    <a:pt x="34" y="40"/>
                    <a:pt x="35" y="43"/>
                  </a:cubicBezTo>
                  <a:cubicBezTo>
                    <a:pt x="40" y="54"/>
                    <a:pt x="46" y="64"/>
                    <a:pt x="52" y="75"/>
                  </a:cubicBezTo>
                  <a:cubicBezTo>
                    <a:pt x="53" y="73"/>
                    <a:pt x="54" y="70"/>
                    <a:pt x="55" y="68"/>
                  </a:cubicBezTo>
                  <a:cubicBezTo>
                    <a:pt x="42" y="69"/>
                    <a:pt x="20" y="70"/>
                    <a:pt x="10" y="80"/>
                  </a:cubicBezTo>
                  <a:cubicBezTo>
                    <a:pt x="0" y="90"/>
                    <a:pt x="15" y="97"/>
                    <a:pt x="22" y="99"/>
                  </a:cubicBezTo>
                  <a:cubicBezTo>
                    <a:pt x="35" y="102"/>
                    <a:pt x="58" y="95"/>
                    <a:pt x="66" y="84"/>
                  </a:cubicBezTo>
                  <a:cubicBezTo>
                    <a:pt x="74" y="72"/>
                    <a:pt x="60" y="65"/>
                    <a:pt x="51" y="65"/>
                  </a:cubicBezTo>
                  <a:cubicBezTo>
                    <a:pt x="47" y="65"/>
                    <a:pt x="45" y="72"/>
                    <a:pt x="49" y="72"/>
                  </a:cubicBezTo>
                  <a:cubicBezTo>
                    <a:pt x="50" y="77"/>
                    <a:pt x="50" y="82"/>
                    <a:pt x="51" y="87"/>
                  </a:cubicBezTo>
                  <a:cubicBezTo>
                    <a:pt x="46" y="89"/>
                    <a:pt x="41" y="91"/>
                    <a:pt x="35" y="92"/>
                  </a:cubicBezTo>
                  <a:cubicBezTo>
                    <a:pt x="33" y="92"/>
                    <a:pt x="31" y="92"/>
                    <a:pt x="30" y="92"/>
                  </a:cubicBezTo>
                  <a:cubicBezTo>
                    <a:pt x="21" y="94"/>
                    <a:pt x="18" y="90"/>
                    <a:pt x="19" y="82"/>
                  </a:cubicBezTo>
                  <a:cubicBezTo>
                    <a:pt x="30" y="78"/>
                    <a:pt x="42" y="76"/>
                    <a:pt x="54" y="76"/>
                  </a:cubicBezTo>
                  <a:cubicBezTo>
                    <a:pt x="57" y="76"/>
                    <a:pt x="59" y="72"/>
                    <a:pt x="57" y="69"/>
                  </a:cubicBezTo>
                  <a:cubicBezTo>
                    <a:pt x="46" y="47"/>
                    <a:pt x="34" y="26"/>
                    <a:pt x="28" y="2"/>
                  </a:cubicBezTo>
                  <a:cubicBezTo>
                    <a:pt x="27" y="0"/>
                    <a:pt x="26" y="0"/>
                    <a:pt x="25" y="0"/>
                  </a:cubicBezTo>
                  <a:cubicBezTo>
                    <a:pt x="25" y="0"/>
                    <a:pt x="24" y="0"/>
                    <a:pt x="24" y="0"/>
                  </a:cubicBezTo>
                  <a:cubicBezTo>
                    <a:pt x="20" y="0"/>
                    <a:pt x="18" y="7"/>
                    <a:pt x="23" y="7"/>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dirty="0">
                <a:latin typeface="微软雅黑" panose="020B0503020204020204" pitchFamily="34" charset="-122"/>
                <a:ea typeface="微软雅黑" panose="020B0503020204020204" pitchFamily="34" charset="-122"/>
              </a:endParaRPr>
            </a:p>
          </p:txBody>
        </p:sp>
        <p:sp>
          <p:nvSpPr>
            <p:cNvPr id="10" name="Freeform 8"/>
            <p:cNvSpPr>
              <a:spLocks/>
            </p:cNvSpPr>
            <p:nvPr/>
          </p:nvSpPr>
          <p:spPr bwMode="auto">
            <a:xfrm>
              <a:off x="3923" y="2407"/>
              <a:ext cx="222" cy="274"/>
            </a:xfrm>
            <a:custGeom>
              <a:avLst/>
              <a:gdLst>
                <a:gd name="T0" fmla="*/ 9 w 93"/>
                <a:gd name="T1" fmla="*/ 8 h 115"/>
                <a:gd name="T2" fmla="*/ 36 w 93"/>
                <a:gd name="T3" fmla="*/ 53 h 115"/>
                <a:gd name="T4" fmla="*/ 47 w 93"/>
                <a:gd name="T5" fmla="*/ 69 h 115"/>
                <a:gd name="T6" fmla="*/ 34 w 93"/>
                <a:gd name="T7" fmla="*/ 79 h 115"/>
                <a:gd name="T8" fmla="*/ 18 w 93"/>
                <a:gd name="T9" fmla="*/ 107 h 115"/>
                <a:gd name="T10" fmla="*/ 80 w 93"/>
                <a:gd name="T11" fmla="*/ 97 h 115"/>
                <a:gd name="T12" fmla="*/ 39 w 93"/>
                <a:gd name="T13" fmla="*/ 81 h 115"/>
                <a:gd name="T14" fmla="*/ 38 w 93"/>
                <a:gd name="T15" fmla="*/ 88 h 115"/>
                <a:gd name="T16" fmla="*/ 70 w 93"/>
                <a:gd name="T17" fmla="*/ 90 h 115"/>
                <a:gd name="T18" fmla="*/ 62 w 93"/>
                <a:gd name="T19" fmla="*/ 99 h 115"/>
                <a:gd name="T20" fmla="*/ 38 w 93"/>
                <a:gd name="T21" fmla="*/ 103 h 115"/>
                <a:gd name="T22" fmla="*/ 25 w 93"/>
                <a:gd name="T23" fmla="*/ 91 h 115"/>
                <a:gd name="T24" fmla="*/ 52 w 93"/>
                <a:gd name="T25" fmla="*/ 82 h 115"/>
                <a:gd name="T26" fmla="*/ 57 w 93"/>
                <a:gd name="T27" fmla="*/ 77 h 115"/>
                <a:gd name="T28" fmla="*/ 42 w 93"/>
                <a:gd name="T29" fmla="*/ 48 h 115"/>
                <a:gd name="T30" fmla="*/ 26 w 93"/>
                <a:gd name="T31" fmla="*/ 19 h 115"/>
                <a:gd name="T32" fmla="*/ 12 w 93"/>
                <a:gd name="T33" fmla="*/ 1 h 115"/>
                <a:gd name="T34" fmla="*/ 9 w 93"/>
                <a:gd name="T35" fmla="*/ 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115">
                  <a:moveTo>
                    <a:pt x="9" y="8"/>
                  </a:moveTo>
                  <a:cubicBezTo>
                    <a:pt x="20" y="11"/>
                    <a:pt x="30" y="43"/>
                    <a:pt x="36" y="53"/>
                  </a:cubicBezTo>
                  <a:cubicBezTo>
                    <a:pt x="39" y="59"/>
                    <a:pt x="43" y="64"/>
                    <a:pt x="47" y="69"/>
                  </a:cubicBezTo>
                  <a:cubicBezTo>
                    <a:pt x="53" y="78"/>
                    <a:pt x="40" y="77"/>
                    <a:pt x="34" y="79"/>
                  </a:cubicBezTo>
                  <a:cubicBezTo>
                    <a:pt x="24" y="82"/>
                    <a:pt x="0" y="98"/>
                    <a:pt x="18" y="107"/>
                  </a:cubicBezTo>
                  <a:cubicBezTo>
                    <a:pt x="32" y="115"/>
                    <a:pt x="70" y="111"/>
                    <a:pt x="80" y="97"/>
                  </a:cubicBezTo>
                  <a:cubicBezTo>
                    <a:pt x="93" y="79"/>
                    <a:pt x="44" y="81"/>
                    <a:pt x="39" y="81"/>
                  </a:cubicBezTo>
                  <a:cubicBezTo>
                    <a:pt x="35" y="81"/>
                    <a:pt x="33" y="88"/>
                    <a:pt x="38" y="88"/>
                  </a:cubicBezTo>
                  <a:cubicBezTo>
                    <a:pt x="48" y="88"/>
                    <a:pt x="59" y="88"/>
                    <a:pt x="70" y="90"/>
                  </a:cubicBezTo>
                  <a:cubicBezTo>
                    <a:pt x="71" y="96"/>
                    <a:pt x="68" y="99"/>
                    <a:pt x="62" y="99"/>
                  </a:cubicBezTo>
                  <a:cubicBezTo>
                    <a:pt x="55" y="102"/>
                    <a:pt x="46" y="103"/>
                    <a:pt x="38" y="103"/>
                  </a:cubicBezTo>
                  <a:cubicBezTo>
                    <a:pt x="27" y="106"/>
                    <a:pt x="23" y="102"/>
                    <a:pt x="25" y="91"/>
                  </a:cubicBezTo>
                  <a:cubicBezTo>
                    <a:pt x="34" y="86"/>
                    <a:pt x="42" y="84"/>
                    <a:pt x="52" y="82"/>
                  </a:cubicBezTo>
                  <a:cubicBezTo>
                    <a:pt x="54" y="82"/>
                    <a:pt x="56" y="79"/>
                    <a:pt x="57" y="77"/>
                  </a:cubicBezTo>
                  <a:cubicBezTo>
                    <a:pt x="60" y="69"/>
                    <a:pt x="45" y="54"/>
                    <a:pt x="42" y="48"/>
                  </a:cubicBezTo>
                  <a:cubicBezTo>
                    <a:pt x="36" y="38"/>
                    <a:pt x="31" y="29"/>
                    <a:pt x="26" y="19"/>
                  </a:cubicBezTo>
                  <a:cubicBezTo>
                    <a:pt x="22" y="12"/>
                    <a:pt x="21" y="3"/>
                    <a:pt x="12" y="1"/>
                  </a:cubicBezTo>
                  <a:cubicBezTo>
                    <a:pt x="8" y="0"/>
                    <a:pt x="5" y="7"/>
                    <a:pt x="9" y="8"/>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dirty="0">
                <a:latin typeface="微软雅黑" panose="020B0503020204020204" pitchFamily="34" charset="-122"/>
                <a:ea typeface="微软雅黑" panose="020B0503020204020204" pitchFamily="34" charset="-122"/>
              </a:endParaRPr>
            </a:p>
          </p:txBody>
        </p:sp>
        <p:sp>
          <p:nvSpPr>
            <p:cNvPr id="11" name="Freeform 9"/>
            <p:cNvSpPr>
              <a:spLocks/>
            </p:cNvSpPr>
            <p:nvPr/>
          </p:nvSpPr>
          <p:spPr bwMode="auto">
            <a:xfrm>
              <a:off x="3557" y="1996"/>
              <a:ext cx="285" cy="219"/>
            </a:xfrm>
            <a:custGeom>
              <a:avLst/>
              <a:gdLst>
                <a:gd name="T0" fmla="*/ 115 w 120"/>
                <a:gd name="T1" fmla="*/ 85 h 92"/>
                <a:gd name="T2" fmla="*/ 57 w 120"/>
                <a:gd name="T3" fmla="*/ 70 h 92"/>
                <a:gd name="T4" fmla="*/ 8 w 120"/>
                <a:gd name="T5" fmla="*/ 4 h 92"/>
                <a:gd name="T6" fmla="*/ 1 w 120"/>
                <a:gd name="T7" fmla="*/ 8 h 92"/>
                <a:gd name="T8" fmla="*/ 48 w 120"/>
                <a:gd name="T9" fmla="*/ 73 h 92"/>
                <a:gd name="T10" fmla="*/ 79 w 120"/>
                <a:gd name="T11" fmla="*/ 85 h 92"/>
                <a:gd name="T12" fmla="*/ 114 w 120"/>
                <a:gd name="T13" fmla="*/ 92 h 92"/>
                <a:gd name="T14" fmla="*/ 115 w 120"/>
                <a:gd name="T15" fmla="*/ 85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92">
                  <a:moveTo>
                    <a:pt x="115" y="85"/>
                  </a:moveTo>
                  <a:cubicBezTo>
                    <a:pt x="98" y="85"/>
                    <a:pt x="73" y="78"/>
                    <a:pt x="57" y="70"/>
                  </a:cubicBezTo>
                  <a:cubicBezTo>
                    <a:pt x="35" y="58"/>
                    <a:pt x="17" y="27"/>
                    <a:pt x="8" y="4"/>
                  </a:cubicBezTo>
                  <a:cubicBezTo>
                    <a:pt x="6" y="0"/>
                    <a:pt x="0" y="5"/>
                    <a:pt x="1" y="8"/>
                  </a:cubicBezTo>
                  <a:cubicBezTo>
                    <a:pt x="12" y="33"/>
                    <a:pt x="27" y="55"/>
                    <a:pt x="48" y="73"/>
                  </a:cubicBezTo>
                  <a:cubicBezTo>
                    <a:pt x="57" y="81"/>
                    <a:pt x="69" y="83"/>
                    <a:pt x="79" y="85"/>
                  </a:cubicBezTo>
                  <a:cubicBezTo>
                    <a:pt x="91" y="88"/>
                    <a:pt x="102" y="92"/>
                    <a:pt x="114" y="92"/>
                  </a:cubicBezTo>
                  <a:cubicBezTo>
                    <a:pt x="118" y="92"/>
                    <a:pt x="120" y="85"/>
                    <a:pt x="115" y="85"/>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dirty="0">
                <a:latin typeface="微软雅黑" panose="020B0503020204020204" pitchFamily="34" charset="-122"/>
                <a:ea typeface="微软雅黑" panose="020B0503020204020204" pitchFamily="34" charset="-122"/>
              </a:endParaRPr>
            </a:p>
          </p:txBody>
        </p:sp>
        <p:sp>
          <p:nvSpPr>
            <p:cNvPr id="12" name="Freeform 10"/>
            <p:cNvSpPr>
              <a:spLocks/>
            </p:cNvSpPr>
            <p:nvPr/>
          </p:nvSpPr>
          <p:spPr bwMode="auto">
            <a:xfrm>
              <a:off x="3511" y="1915"/>
              <a:ext cx="119" cy="102"/>
            </a:xfrm>
            <a:custGeom>
              <a:avLst/>
              <a:gdLst>
                <a:gd name="T0" fmla="*/ 13 w 50"/>
                <a:gd name="T1" fmla="*/ 33 h 43"/>
                <a:gd name="T2" fmla="*/ 29 w 50"/>
                <a:gd name="T3" fmla="*/ 41 h 43"/>
                <a:gd name="T4" fmla="*/ 43 w 50"/>
                <a:gd name="T5" fmla="*/ 28 h 43"/>
                <a:gd name="T6" fmla="*/ 28 w 50"/>
                <a:gd name="T7" fmla="*/ 1 h 43"/>
                <a:gd name="T8" fmla="*/ 1 w 50"/>
                <a:gd name="T9" fmla="*/ 26 h 43"/>
                <a:gd name="T10" fmla="*/ 6 w 50"/>
                <a:gd name="T11" fmla="*/ 37 h 43"/>
                <a:gd name="T12" fmla="*/ 30 w 50"/>
                <a:gd name="T13" fmla="*/ 25 h 43"/>
                <a:gd name="T14" fmla="*/ 28 w 50"/>
                <a:gd name="T15" fmla="*/ 19 h 43"/>
                <a:gd name="T16" fmla="*/ 16 w 50"/>
                <a:gd name="T17" fmla="*/ 27 h 43"/>
                <a:gd name="T18" fmla="*/ 9 w 50"/>
                <a:gd name="T19" fmla="*/ 30 h 43"/>
                <a:gd name="T20" fmla="*/ 7 w 50"/>
                <a:gd name="T21" fmla="*/ 25 h 43"/>
                <a:gd name="T22" fmla="*/ 23 w 50"/>
                <a:gd name="T23" fmla="*/ 9 h 43"/>
                <a:gd name="T24" fmla="*/ 39 w 50"/>
                <a:gd name="T25" fmla="*/ 20 h 43"/>
                <a:gd name="T26" fmla="*/ 33 w 50"/>
                <a:gd name="T27" fmla="*/ 32 h 43"/>
                <a:gd name="T28" fmla="*/ 19 w 50"/>
                <a:gd name="T29" fmla="*/ 27 h 43"/>
                <a:gd name="T30" fmla="*/ 13 w 50"/>
                <a:gd name="T31"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43">
                  <a:moveTo>
                    <a:pt x="13" y="33"/>
                  </a:moveTo>
                  <a:cubicBezTo>
                    <a:pt x="17" y="37"/>
                    <a:pt x="23" y="43"/>
                    <a:pt x="29" y="41"/>
                  </a:cubicBezTo>
                  <a:cubicBezTo>
                    <a:pt x="36" y="40"/>
                    <a:pt x="40" y="34"/>
                    <a:pt x="43" y="28"/>
                  </a:cubicBezTo>
                  <a:cubicBezTo>
                    <a:pt x="50" y="15"/>
                    <a:pt x="43" y="0"/>
                    <a:pt x="28" y="1"/>
                  </a:cubicBezTo>
                  <a:cubicBezTo>
                    <a:pt x="15" y="2"/>
                    <a:pt x="3" y="14"/>
                    <a:pt x="1" y="26"/>
                  </a:cubicBezTo>
                  <a:cubicBezTo>
                    <a:pt x="0" y="30"/>
                    <a:pt x="1" y="37"/>
                    <a:pt x="6" y="37"/>
                  </a:cubicBezTo>
                  <a:cubicBezTo>
                    <a:pt x="15" y="38"/>
                    <a:pt x="23" y="30"/>
                    <a:pt x="30" y="25"/>
                  </a:cubicBezTo>
                  <a:cubicBezTo>
                    <a:pt x="34" y="23"/>
                    <a:pt x="33" y="16"/>
                    <a:pt x="28" y="19"/>
                  </a:cubicBezTo>
                  <a:cubicBezTo>
                    <a:pt x="24" y="22"/>
                    <a:pt x="21" y="25"/>
                    <a:pt x="16" y="27"/>
                  </a:cubicBezTo>
                  <a:cubicBezTo>
                    <a:pt x="14" y="28"/>
                    <a:pt x="11" y="29"/>
                    <a:pt x="9" y="30"/>
                  </a:cubicBezTo>
                  <a:cubicBezTo>
                    <a:pt x="7" y="30"/>
                    <a:pt x="7" y="25"/>
                    <a:pt x="7" y="25"/>
                  </a:cubicBezTo>
                  <a:cubicBezTo>
                    <a:pt x="9" y="18"/>
                    <a:pt x="16" y="12"/>
                    <a:pt x="23" y="9"/>
                  </a:cubicBezTo>
                  <a:cubicBezTo>
                    <a:pt x="31" y="6"/>
                    <a:pt x="39" y="11"/>
                    <a:pt x="39" y="20"/>
                  </a:cubicBezTo>
                  <a:cubicBezTo>
                    <a:pt x="39" y="24"/>
                    <a:pt x="37" y="29"/>
                    <a:pt x="33" y="32"/>
                  </a:cubicBezTo>
                  <a:cubicBezTo>
                    <a:pt x="28" y="37"/>
                    <a:pt x="22" y="31"/>
                    <a:pt x="19" y="27"/>
                  </a:cubicBezTo>
                  <a:cubicBezTo>
                    <a:pt x="16" y="24"/>
                    <a:pt x="11" y="30"/>
                    <a:pt x="13" y="33"/>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dirty="0">
                <a:latin typeface="微软雅黑" panose="020B0503020204020204" pitchFamily="34" charset="-122"/>
                <a:ea typeface="微软雅黑" panose="020B0503020204020204" pitchFamily="34" charset="-122"/>
              </a:endParaRPr>
            </a:p>
          </p:txBody>
        </p:sp>
        <p:sp>
          <p:nvSpPr>
            <p:cNvPr id="13" name="Freeform 11"/>
            <p:cNvSpPr>
              <a:spLocks/>
            </p:cNvSpPr>
            <p:nvPr/>
          </p:nvSpPr>
          <p:spPr bwMode="auto">
            <a:xfrm>
              <a:off x="3997" y="2148"/>
              <a:ext cx="269" cy="143"/>
            </a:xfrm>
            <a:custGeom>
              <a:avLst/>
              <a:gdLst>
                <a:gd name="T0" fmla="*/ 4 w 113"/>
                <a:gd name="T1" fmla="*/ 49 h 60"/>
                <a:gd name="T2" fmla="*/ 12 w 113"/>
                <a:gd name="T3" fmla="*/ 48 h 60"/>
                <a:gd name="T4" fmla="*/ 40 w 113"/>
                <a:gd name="T5" fmla="*/ 54 h 60"/>
                <a:gd name="T6" fmla="*/ 107 w 113"/>
                <a:gd name="T7" fmla="*/ 60 h 60"/>
                <a:gd name="T8" fmla="*/ 110 w 113"/>
                <a:gd name="T9" fmla="*/ 53 h 60"/>
                <a:gd name="T10" fmla="*/ 72 w 113"/>
                <a:gd name="T11" fmla="*/ 34 h 60"/>
                <a:gd name="T12" fmla="*/ 39 w 113"/>
                <a:gd name="T13" fmla="*/ 11 h 60"/>
                <a:gd name="T14" fmla="*/ 14 w 113"/>
                <a:gd name="T15" fmla="*/ 13 h 60"/>
                <a:gd name="T16" fmla="*/ 33 w 113"/>
                <a:gd name="T17" fmla="*/ 6 h 60"/>
                <a:gd name="T18" fmla="*/ 28 w 113"/>
                <a:gd name="T19" fmla="*/ 12 h 60"/>
                <a:gd name="T20" fmla="*/ 38 w 113"/>
                <a:gd name="T21" fmla="*/ 24 h 60"/>
                <a:gd name="T22" fmla="*/ 57 w 113"/>
                <a:gd name="T23" fmla="*/ 35 h 60"/>
                <a:gd name="T24" fmla="*/ 106 w 113"/>
                <a:gd name="T25" fmla="*/ 60 h 60"/>
                <a:gd name="T26" fmla="*/ 109 w 113"/>
                <a:gd name="T27" fmla="*/ 53 h 60"/>
                <a:gd name="T28" fmla="*/ 37 w 113"/>
                <a:gd name="T29" fmla="*/ 45 h 60"/>
                <a:gd name="T30" fmla="*/ 12 w 113"/>
                <a:gd name="T31" fmla="*/ 40 h 60"/>
                <a:gd name="T32" fmla="*/ 6 w 113"/>
                <a:gd name="T33" fmla="*/ 41 h 60"/>
                <a:gd name="T34" fmla="*/ 4 w 113"/>
                <a:gd name="T35"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60">
                  <a:moveTo>
                    <a:pt x="4" y="49"/>
                  </a:moveTo>
                  <a:cubicBezTo>
                    <a:pt x="8" y="49"/>
                    <a:pt x="7" y="47"/>
                    <a:pt x="12" y="48"/>
                  </a:cubicBezTo>
                  <a:cubicBezTo>
                    <a:pt x="21" y="50"/>
                    <a:pt x="31" y="52"/>
                    <a:pt x="40" y="54"/>
                  </a:cubicBezTo>
                  <a:cubicBezTo>
                    <a:pt x="61" y="59"/>
                    <a:pt x="86" y="60"/>
                    <a:pt x="107" y="60"/>
                  </a:cubicBezTo>
                  <a:cubicBezTo>
                    <a:pt x="110" y="60"/>
                    <a:pt x="113" y="55"/>
                    <a:pt x="110" y="53"/>
                  </a:cubicBezTo>
                  <a:cubicBezTo>
                    <a:pt x="99" y="44"/>
                    <a:pt x="85" y="41"/>
                    <a:pt x="72" y="34"/>
                  </a:cubicBezTo>
                  <a:cubicBezTo>
                    <a:pt x="61" y="29"/>
                    <a:pt x="44" y="22"/>
                    <a:pt x="39" y="11"/>
                  </a:cubicBezTo>
                  <a:cubicBezTo>
                    <a:pt x="34" y="0"/>
                    <a:pt x="18" y="1"/>
                    <a:pt x="14" y="13"/>
                  </a:cubicBezTo>
                  <a:cubicBezTo>
                    <a:pt x="4" y="43"/>
                    <a:pt x="56" y="21"/>
                    <a:pt x="33" y="6"/>
                  </a:cubicBezTo>
                  <a:cubicBezTo>
                    <a:pt x="30" y="4"/>
                    <a:pt x="25" y="10"/>
                    <a:pt x="28" y="12"/>
                  </a:cubicBezTo>
                  <a:cubicBezTo>
                    <a:pt x="33" y="16"/>
                    <a:pt x="34" y="22"/>
                    <a:pt x="38" y="24"/>
                  </a:cubicBezTo>
                  <a:cubicBezTo>
                    <a:pt x="45" y="28"/>
                    <a:pt x="51" y="31"/>
                    <a:pt x="57" y="35"/>
                  </a:cubicBezTo>
                  <a:cubicBezTo>
                    <a:pt x="72" y="44"/>
                    <a:pt x="92" y="49"/>
                    <a:pt x="106" y="60"/>
                  </a:cubicBezTo>
                  <a:cubicBezTo>
                    <a:pt x="107" y="58"/>
                    <a:pt x="108" y="55"/>
                    <a:pt x="109" y="53"/>
                  </a:cubicBezTo>
                  <a:cubicBezTo>
                    <a:pt x="86" y="52"/>
                    <a:pt x="60" y="50"/>
                    <a:pt x="37" y="45"/>
                  </a:cubicBezTo>
                  <a:cubicBezTo>
                    <a:pt x="29" y="43"/>
                    <a:pt x="20" y="42"/>
                    <a:pt x="12" y="40"/>
                  </a:cubicBezTo>
                  <a:cubicBezTo>
                    <a:pt x="10" y="40"/>
                    <a:pt x="4" y="41"/>
                    <a:pt x="6" y="41"/>
                  </a:cubicBezTo>
                  <a:cubicBezTo>
                    <a:pt x="2" y="41"/>
                    <a:pt x="0" y="49"/>
                    <a:pt x="4" y="49"/>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dirty="0">
                <a:latin typeface="微软雅黑" panose="020B0503020204020204" pitchFamily="34" charset="-122"/>
                <a:ea typeface="微软雅黑" panose="020B0503020204020204" pitchFamily="34" charset="-122"/>
              </a:endParaRPr>
            </a:p>
          </p:txBody>
        </p:sp>
        <p:sp>
          <p:nvSpPr>
            <p:cNvPr id="14" name="Freeform 12"/>
            <p:cNvSpPr>
              <a:spLocks/>
            </p:cNvSpPr>
            <p:nvPr/>
          </p:nvSpPr>
          <p:spPr bwMode="auto">
            <a:xfrm>
              <a:off x="3588" y="1951"/>
              <a:ext cx="464" cy="216"/>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dirty="0">
                <a:latin typeface="微软雅黑" panose="020B0503020204020204" pitchFamily="34" charset="-122"/>
                <a:ea typeface="微软雅黑" panose="020B0503020204020204" pitchFamily="34" charset="-122"/>
              </a:endParaRPr>
            </a:p>
          </p:txBody>
        </p:sp>
        <p:sp>
          <p:nvSpPr>
            <p:cNvPr id="15" name="Freeform 13"/>
            <p:cNvSpPr>
              <a:spLocks/>
            </p:cNvSpPr>
            <p:nvPr/>
          </p:nvSpPr>
          <p:spPr bwMode="auto">
            <a:xfrm>
              <a:off x="3388" y="1860"/>
              <a:ext cx="161" cy="86"/>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dirty="0">
                <a:latin typeface="微软雅黑" panose="020B0503020204020204" pitchFamily="34" charset="-122"/>
                <a:ea typeface="微软雅黑" panose="020B0503020204020204" pitchFamily="34" charset="-122"/>
              </a:endParaRPr>
            </a:p>
          </p:txBody>
        </p:sp>
        <p:sp>
          <p:nvSpPr>
            <p:cNvPr id="16" name="Freeform 14"/>
            <p:cNvSpPr>
              <a:spLocks/>
            </p:cNvSpPr>
            <p:nvPr/>
          </p:nvSpPr>
          <p:spPr bwMode="auto">
            <a:xfrm>
              <a:off x="3583" y="1644"/>
              <a:ext cx="321" cy="290"/>
            </a:xfrm>
            <a:custGeom>
              <a:avLst/>
              <a:gdLst>
                <a:gd name="T0" fmla="*/ 8 w 135"/>
                <a:gd name="T1" fmla="*/ 118 h 122"/>
                <a:gd name="T2" fmla="*/ 58 w 135"/>
                <a:gd name="T3" fmla="*/ 52 h 122"/>
                <a:gd name="T4" fmla="*/ 132 w 135"/>
                <a:gd name="T5" fmla="*/ 8 h 122"/>
                <a:gd name="T6" fmla="*/ 135 w 135"/>
                <a:gd name="T7" fmla="*/ 3 h 122"/>
                <a:gd name="T8" fmla="*/ 135 w 135"/>
                <a:gd name="T9" fmla="*/ 3 h 122"/>
                <a:gd name="T10" fmla="*/ 130 w 135"/>
                <a:gd name="T11" fmla="*/ 1 h 122"/>
                <a:gd name="T12" fmla="*/ 129 w 135"/>
                <a:gd name="T13" fmla="*/ 2 h 122"/>
                <a:gd name="T14" fmla="*/ 133 w 135"/>
                <a:gd name="T15" fmla="*/ 7 h 122"/>
                <a:gd name="T16" fmla="*/ 133 w 135"/>
                <a:gd name="T17" fmla="*/ 6 h 122"/>
                <a:gd name="T18" fmla="*/ 128 w 135"/>
                <a:gd name="T19" fmla="*/ 5 h 122"/>
                <a:gd name="T20" fmla="*/ 92 w 135"/>
                <a:gd name="T21" fmla="*/ 18 h 122"/>
                <a:gd name="T22" fmla="*/ 57 w 135"/>
                <a:gd name="T23" fmla="*/ 43 h 122"/>
                <a:gd name="T24" fmla="*/ 2 w 135"/>
                <a:gd name="T25" fmla="*/ 116 h 122"/>
                <a:gd name="T26" fmla="*/ 8 w 135"/>
                <a:gd name="T27" fmla="*/ 1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122">
                  <a:moveTo>
                    <a:pt x="8" y="118"/>
                  </a:moveTo>
                  <a:cubicBezTo>
                    <a:pt x="21" y="93"/>
                    <a:pt x="41" y="73"/>
                    <a:pt x="58" y="52"/>
                  </a:cubicBezTo>
                  <a:cubicBezTo>
                    <a:pt x="78" y="26"/>
                    <a:pt x="106" y="23"/>
                    <a:pt x="132" y="8"/>
                  </a:cubicBezTo>
                  <a:cubicBezTo>
                    <a:pt x="134" y="7"/>
                    <a:pt x="135" y="5"/>
                    <a:pt x="135" y="3"/>
                  </a:cubicBezTo>
                  <a:cubicBezTo>
                    <a:pt x="135" y="3"/>
                    <a:pt x="135" y="3"/>
                    <a:pt x="135" y="3"/>
                  </a:cubicBezTo>
                  <a:cubicBezTo>
                    <a:pt x="135" y="0"/>
                    <a:pt x="132" y="0"/>
                    <a:pt x="130" y="1"/>
                  </a:cubicBezTo>
                  <a:cubicBezTo>
                    <a:pt x="130" y="2"/>
                    <a:pt x="129" y="2"/>
                    <a:pt x="129" y="2"/>
                  </a:cubicBezTo>
                  <a:cubicBezTo>
                    <a:pt x="126" y="5"/>
                    <a:pt x="129" y="11"/>
                    <a:pt x="133" y="7"/>
                  </a:cubicBezTo>
                  <a:cubicBezTo>
                    <a:pt x="133" y="7"/>
                    <a:pt x="133" y="7"/>
                    <a:pt x="133" y="6"/>
                  </a:cubicBezTo>
                  <a:cubicBezTo>
                    <a:pt x="132" y="6"/>
                    <a:pt x="130" y="6"/>
                    <a:pt x="128" y="5"/>
                  </a:cubicBezTo>
                  <a:cubicBezTo>
                    <a:pt x="128" y="4"/>
                    <a:pt x="97" y="15"/>
                    <a:pt x="92" y="18"/>
                  </a:cubicBezTo>
                  <a:cubicBezTo>
                    <a:pt x="79" y="24"/>
                    <a:pt x="67" y="32"/>
                    <a:pt x="57" y="43"/>
                  </a:cubicBezTo>
                  <a:cubicBezTo>
                    <a:pt x="38" y="66"/>
                    <a:pt x="16" y="89"/>
                    <a:pt x="2" y="116"/>
                  </a:cubicBezTo>
                  <a:cubicBezTo>
                    <a:pt x="0" y="121"/>
                    <a:pt x="6" y="122"/>
                    <a:pt x="8" y="118"/>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dirty="0">
                <a:latin typeface="微软雅黑" panose="020B0503020204020204" pitchFamily="34" charset="-122"/>
                <a:ea typeface="微软雅黑" panose="020B0503020204020204" pitchFamily="34" charset="-122"/>
              </a:endParaRPr>
            </a:p>
          </p:txBody>
        </p:sp>
        <p:sp>
          <p:nvSpPr>
            <p:cNvPr id="17" name="Freeform 15"/>
            <p:cNvSpPr>
              <a:spLocks/>
            </p:cNvSpPr>
            <p:nvPr/>
          </p:nvSpPr>
          <p:spPr bwMode="auto">
            <a:xfrm>
              <a:off x="3599" y="1658"/>
              <a:ext cx="284" cy="297"/>
            </a:xfrm>
            <a:custGeom>
              <a:avLst/>
              <a:gdLst>
                <a:gd name="T0" fmla="*/ 7 w 119"/>
                <a:gd name="T1" fmla="*/ 122 h 125"/>
                <a:gd name="T2" fmla="*/ 33 w 119"/>
                <a:gd name="T3" fmla="*/ 80 h 125"/>
                <a:gd name="T4" fmla="*/ 65 w 119"/>
                <a:gd name="T5" fmla="*/ 38 h 125"/>
                <a:gd name="T6" fmla="*/ 114 w 119"/>
                <a:gd name="T7" fmla="*/ 9 h 125"/>
                <a:gd name="T8" fmla="*/ 114 w 119"/>
                <a:gd name="T9" fmla="*/ 2 h 125"/>
                <a:gd name="T10" fmla="*/ 42 w 119"/>
                <a:gd name="T11" fmla="*/ 57 h 125"/>
                <a:gd name="T12" fmla="*/ 20 w 119"/>
                <a:gd name="T13" fmla="*/ 90 h 125"/>
                <a:gd name="T14" fmla="*/ 3 w 119"/>
                <a:gd name="T15" fmla="*/ 117 h 125"/>
                <a:gd name="T16" fmla="*/ 7 w 119"/>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25">
                  <a:moveTo>
                    <a:pt x="7" y="122"/>
                  </a:moveTo>
                  <a:cubicBezTo>
                    <a:pt x="18" y="110"/>
                    <a:pt x="23" y="93"/>
                    <a:pt x="33" y="80"/>
                  </a:cubicBezTo>
                  <a:cubicBezTo>
                    <a:pt x="44" y="66"/>
                    <a:pt x="52" y="51"/>
                    <a:pt x="65" y="38"/>
                  </a:cubicBezTo>
                  <a:cubicBezTo>
                    <a:pt x="78" y="25"/>
                    <a:pt x="98" y="16"/>
                    <a:pt x="114" y="9"/>
                  </a:cubicBezTo>
                  <a:cubicBezTo>
                    <a:pt x="118" y="7"/>
                    <a:pt x="119" y="0"/>
                    <a:pt x="114" y="2"/>
                  </a:cubicBezTo>
                  <a:cubicBezTo>
                    <a:pt x="85" y="15"/>
                    <a:pt x="58" y="29"/>
                    <a:pt x="42" y="57"/>
                  </a:cubicBezTo>
                  <a:cubicBezTo>
                    <a:pt x="36" y="68"/>
                    <a:pt x="26" y="78"/>
                    <a:pt x="20" y="90"/>
                  </a:cubicBezTo>
                  <a:cubicBezTo>
                    <a:pt x="15" y="98"/>
                    <a:pt x="11" y="109"/>
                    <a:pt x="3" y="117"/>
                  </a:cubicBezTo>
                  <a:cubicBezTo>
                    <a:pt x="0" y="120"/>
                    <a:pt x="3" y="125"/>
                    <a:pt x="7" y="122"/>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dirty="0">
                <a:latin typeface="微软雅黑" panose="020B0503020204020204" pitchFamily="34" charset="-122"/>
                <a:ea typeface="微软雅黑" panose="020B0503020204020204" pitchFamily="34" charset="-122"/>
              </a:endParaRPr>
            </a:p>
          </p:txBody>
        </p:sp>
        <p:sp>
          <p:nvSpPr>
            <p:cNvPr id="18" name="Freeform 16"/>
            <p:cNvSpPr>
              <a:spLocks/>
            </p:cNvSpPr>
            <p:nvPr/>
          </p:nvSpPr>
          <p:spPr bwMode="auto">
            <a:xfrm>
              <a:off x="3457" y="1996"/>
              <a:ext cx="102" cy="323"/>
            </a:xfrm>
            <a:custGeom>
              <a:avLst/>
              <a:gdLst>
                <a:gd name="T0" fmla="*/ 35 w 43"/>
                <a:gd name="T1" fmla="*/ 5 h 136"/>
                <a:gd name="T2" fmla="*/ 11 w 43"/>
                <a:gd name="T3" fmla="*/ 69 h 136"/>
                <a:gd name="T4" fmla="*/ 6 w 43"/>
                <a:gd name="T5" fmla="*/ 94 h 136"/>
                <a:gd name="T6" fmla="*/ 3 w 43"/>
                <a:gd name="T7" fmla="*/ 127 h 136"/>
                <a:gd name="T8" fmla="*/ 5 w 43"/>
                <a:gd name="T9" fmla="*/ 133 h 136"/>
                <a:gd name="T10" fmla="*/ 12 w 43"/>
                <a:gd name="T11" fmla="*/ 121 h 136"/>
                <a:gd name="T12" fmla="*/ 15 w 43"/>
                <a:gd name="T13" fmla="*/ 77 h 136"/>
                <a:gd name="T14" fmla="*/ 27 w 43"/>
                <a:gd name="T15" fmla="*/ 39 h 136"/>
                <a:gd name="T16" fmla="*/ 41 w 43"/>
                <a:gd name="T17" fmla="*/ 5 h 136"/>
                <a:gd name="T18" fmla="*/ 35 w 43"/>
                <a:gd name="T19"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6">
                  <a:moveTo>
                    <a:pt x="35" y="5"/>
                  </a:moveTo>
                  <a:cubicBezTo>
                    <a:pt x="29" y="27"/>
                    <a:pt x="16" y="47"/>
                    <a:pt x="11" y="69"/>
                  </a:cubicBezTo>
                  <a:cubicBezTo>
                    <a:pt x="9" y="78"/>
                    <a:pt x="6" y="85"/>
                    <a:pt x="6" y="94"/>
                  </a:cubicBezTo>
                  <a:cubicBezTo>
                    <a:pt x="5" y="100"/>
                    <a:pt x="8" y="124"/>
                    <a:pt x="3" y="127"/>
                  </a:cubicBezTo>
                  <a:cubicBezTo>
                    <a:pt x="0" y="129"/>
                    <a:pt x="1" y="136"/>
                    <a:pt x="5" y="133"/>
                  </a:cubicBezTo>
                  <a:cubicBezTo>
                    <a:pt x="10" y="130"/>
                    <a:pt x="12" y="127"/>
                    <a:pt x="12" y="121"/>
                  </a:cubicBezTo>
                  <a:cubicBezTo>
                    <a:pt x="12" y="108"/>
                    <a:pt x="10" y="91"/>
                    <a:pt x="15" y="77"/>
                  </a:cubicBezTo>
                  <a:cubicBezTo>
                    <a:pt x="19" y="65"/>
                    <a:pt x="22" y="52"/>
                    <a:pt x="27" y="39"/>
                  </a:cubicBezTo>
                  <a:cubicBezTo>
                    <a:pt x="31" y="28"/>
                    <a:pt x="38" y="16"/>
                    <a:pt x="41" y="5"/>
                  </a:cubicBezTo>
                  <a:cubicBezTo>
                    <a:pt x="43" y="0"/>
                    <a:pt x="36" y="1"/>
                    <a:pt x="35" y="5"/>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dirty="0">
                <a:latin typeface="微软雅黑" panose="020B0503020204020204" pitchFamily="34" charset="-122"/>
                <a:ea typeface="微软雅黑" panose="020B0503020204020204" pitchFamily="34" charset="-122"/>
              </a:endParaRPr>
            </a:p>
          </p:txBody>
        </p:sp>
        <p:sp>
          <p:nvSpPr>
            <p:cNvPr id="19" name="Freeform 17"/>
            <p:cNvSpPr>
              <a:spLocks/>
            </p:cNvSpPr>
            <p:nvPr/>
          </p:nvSpPr>
          <p:spPr bwMode="auto">
            <a:xfrm>
              <a:off x="3466" y="1996"/>
              <a:ext cx="117" cy="307"/>
            </a:xfrm>
            <a:custGeom>
              <a:avLst/>
              <a:gdLst>
                <a:gd name="T0" fmla="*/ 41 w 49"/>
                <a:gd name="T1" fmla="*/ 4 h 129"/>
                <a:gd name="T2" fmla="*/ 14 w 49"/>
                <a:gd name="T3" fmla="*/ 76 h 129"/>
                <a:gd name="T4" fmla="*/ 1 w 49"/>
                <a:gd name="T5" fmla="*/ 123 h 129"/>
                <a:gd name="T6" fmla="*/ 7 w 49"/>
                <a:gd name="T7" fmla="*/ 124 h 129"/>
                <a:gd name="T8" fmla="*/ 19 w 49"/>
                <a:gd name="T9" fmla="*/ 80 h 129"/>
                <a:gd name="T10" fmla="*/ 28 w 49"/>
                <a:gd name="T11" fmla="*/ 49 h 129"/>
                <a:gd name="T12" fmla="*/ 47 w 49"/>
                <a:gd name="T13" fmla="*/ 5 h 129"/>
                <a:gd name="T14" fmla="*/ 41 w 49"/>
                <a:gd name="T15" fmla="*/ 4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29">
                  <a:moveTo>
                    <a:pt x="41" y="4"/>
                  </a:moveTo>
                  <a:cubicBezTo>
                    <a:pt x="31" y="28"/>
                    <a:pt x="19" y="50"/>
                    <a:pt x="14" y="76"/>
                  </a:cubicBezTo>
                  <a:cubicBezTo>
                    <a:pt x="11" y="92"/>
                    <a:pt x="6" y="107"/>
                    <a:pt x="1" y="123"/>
                  </a:cubicBezTo>
                  <a:cubicBezTo>
                    <a:pt x="0" y="128"/>
                    <a:pt x="6" y="129"/>
                    <a:pt x="7" y="124"/>
                  </a:cubicBezTo>
                  <a:cubicBezTo>
                    <a:pt x="12" y="110"/>
                    <a:pt x="15" y="95"/>
                    <a:pt x="19" y="80"/>
                  </a:cubicBezTo>
                  <a:cubicBezTo>
                    <a:pt x="23" y="70"/>
                    <a:pt x="24" y="60"/>
                    <a:pt x="28" y="49"/>
                  </a:cubicBezTo>
                  <a:cubicBezTo>
                    <a:pt x="33" y="34"/>
                    <a:pt x="41" y="20"/>
                    <a:pt x="47" y="5"/>
                  </a:cubicBezTo>
                  <a:cubicBezTo>
                    <a:pt x="49" y="1"/>
                    <a:pt x="43" y="0"/>
                    <a:pt x="41" y="4"/>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dirty="0">
                <a:latin typeface="微软雅黑" panose="020B0503020204020204" pitchFamily="34" charset="-122"/>
                <a:ea typeface="微软雅黑" panose="020B0503020204020204" pitchFamily="34" charset="-122"/>
              </a:endParaRPr>
            </a:p>
          </p:txBody>
        </p:sp>
        <p:sp>
          <p:nvSpPr>
            <p:cNvPr id="20" name="Freeform 18"/>
            <p:cNvSpPr>
              <a:spLocks/>
            </p:cNvSpPr>
            <p:nvPr/>
          </p:nvSpPr>
          <p:spPr bwMode="auto">
            <a:xfrm>
              <a:off x="3864" y="1653"/>
              <a:ext cx="174" cy="528"/>
            </a:xfrm>
            <a:custGeom>
              <a:avLst/>
              <a:gdLst>
                <a:gd name="T0" fmla="*/ 1 w 73"/>
                <a:gd name="T1" fmla="*/ 8 h 222"/>
                <a:gd name="T2" fmla="*/ 26 w 73"/>
                <a:gd name="T3" fmla="*/ 110 h 222"/>
                <a:gd name="T4" fmla="*/ 40 w 73"/>
                <a:gd name="T5" fmla="*/ 160 h 222"/>
                <a:gd name="T6" fmla="*/ 65 w 73"/>
                <a:gd name="T7" fmla="*/ 217 h 222"/>
                <a:gd name="T8" fmla="*/ 71 w 73"/>
                <a:gd name="T9" fmla="*/ 213 h 222"/>
                <a:gd name="T10" fmla="*/ 32 w 73"/>
                <a:gd name="T11" fmla="*/ 106 h 222"/>
                <a:gd name="T12" fmla="*/ 7 w 73"/>
                <a:gd name="T13" fmla="*/ 4 h 222"/>
                <a:gd name="T14" fmla="*/ 1 w 73"/>
                <a:gd name="T15" fmla="*/ 8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222">
                  <a:moveTo>
                    <a:pt x="1" y="8"/>
                  </a:moveTo>
                  <a:cubicBezTo>
                    <a:pt x="7" y="42"/>
                    <a:pt x="14" y="79"/>
                    <a:pt x="26" y="110"/>
                  </a:cubicBezTo>
                  <a:cubicBezTo>
                    <a:pt x="32" y="126"/>
                    <a:pt x="34" y="144"/>
                    <a:pt x="40" y="160"/>
                  </a:cubicBezTo>
                  <a:cubicBezTo>
                    <a:pt x="47" y="180"/>
                    <a:pt x="57" y="198"/>
                    <a:pt x="65" y="217"/>
                  </a:cubicBezTo>
                  <a:cubicBezTo>
                    <a:pt x="67" y="222"/>
                    <a:pt x="73" y="217"/>
                    <a:pt x="71" y="213"/>
                  </a:cubicBezTo>
                  <a:cubicBezTo>
                    <a:pt x="56" y="178"/>
                    <a:pt x="41" y="145"/>
                    <a:pt x="32" y="106"/>
                  </a:cubicBezTo>
                  <a:cubicBezTo>
                    <a:pt x="25" y="72"/>
                    <a:pt x="13" y="39"/>
                    <a:pt x="7" y="4"/>
                  </a:cubicBezTo>
                  <a:cubicBezTo>
                    <a:pt x="7" y="0"/>
                    <a:pt x="0" y="5"/>
                    <a:pt x="1" y="8"/>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dirty="0">
                <a:latin typeface="微软雅黑" panose="020B0503020204020204" pitchFamily="34" charset="-122"/>
                <a:ea typeface="微软雅黑" panose="020B0503020204020204" pitchFamily="34" charset="-122"/>
              </a:endParaRPr>
            </a:p>
          </p:txBody>
        </p:sp>
        <p:sp>
          <p:nvSpPr>
            <p:cNvPr id="21" name="Freeform 19"/>
            <p:cNvSpPr>
              <a:spLocks/>
            </p:cNvSpPr>
            <p:nvPr/>
          </p:nvSpPr>
          <p:spPr bwMode="auto">
            <a:xfrm>
              <a:off x="3478" y="2146"/>
              <a:ext cx="569" cy="159"/>
            </a:xfrm>
            <a:custGeom>
              <a:avLst/>
              <a:gdLst>
                <a:gd name="T0" fmla="*/ 0 w 239"/>
                <a:gd name="T1" fmla="*/ 63 h 67"/>
                <a:gd name="T2" fmla="*/ 0 w 239"/>
                <a:gd name="T3" fmla="*/ 64 h 67"/>
                <a:gd name="T4" fmla="*/ 3 w 239"/>
                <a:gd name="T5" fmla="*/ 67 h 67"/>
                <a:gd name="T6" fmla="*/ 105 w 239"/>
                <a:gd name="T7" fmla="*/ 46 h 67"/>
                <a:gd name="T8" fmla="*/ 175 w 239"/>
                <a:gd name="T9" fmla="*/ 26 h 67"/>
                <a:gd name="T10" fmla="*/ 234 w 239"/>
                <a:gd name="T11" fmla="*/ 8 h 67"/>
                <a:gd name="T12" fmla="*/ 234 w 239"/>
                <a:gd name="T13" fmla="*/ 1 h 67"/>
                <a:gd name="T14" fmla="*/ 182 w 239"/>
                <a:gd name="T15" fmla="*/ 17 h 67"/>
                <a:gd name="T16" fmla="*/ 112 w 239"/>
                <a:gd name="T17" fmla="*/ 37 h 67"/>
                <a:gd name="T18" fmla="*/ 7 w 239"/>
                <a:gd name="T19" fmla="*/ 61 h 67"/>
                <a:gd name="T20" fmla="*/ 0 w 239"/>
                <a:gd name="T21"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9" h="67">
                  <a:moveTo>
                    <a:pt x="0" y="63"/>
                  </a:moveTo>
                  <a:cubicBezTo>
                    <a:pt x="0" y="64"/>
                    <a:pt x="0" y="64"/>
                    <a:pt x="0" y="64"/>
                  </a:cubicBezTo>
                  <a:cubicBezTo>
                    <a:pt x="0" y="65"/>
                    <a:pt x="1" y="67"/>
                    <a:pt x="3" y="67"/>
                  </a:cubicBezTo>
                  <a:cubicBezTo>
                    <a:pt x="37" y="61"/>
                    <a:pt x="72" y="54"/>
                    <a:pt x="105" y="46"/>
                  </a:cubicBezTo>
                  <a:cubicBezTo>
                    <a:pt x="128" y="40"/>
                    <a:pt x="152" y="33"/>
                    <a:pt x="175" y="26"/>
                  </a:cubicBezTo>
                  <a:cubicBezTo>
                    <a:pt x="195" y="21"/>
                    <a:pt x="214" y="14"/>
                    <a:pt x="234" y="8"/>
                  </a:cubicBezTo>
                  <a:cubicBezTo>
                    <a:pt x="238" y="8"/>
                    <a:pt x="239" y="0"/>
                    <a:pt x="234" y="1"/>
                  </a:cubicBezTo>
                  <a:cubicBezTo>
                    <a:pt x="216" y="6"/>
                    <a:pt x="199" y="12"/>
                    <a:pt x="182" y="17"/>
                  </a:cubicBezTo>
                  <a:cubicBezTo>
                    <a:pt x="159" y="24"/>
                    <a:pt x="135" y="30"/>
                    <a:pt x="112" y="37"/>
                  </a:cubicBezTo>
                  <a:cubicBezTo>
                    <a:pt x="104" y="39"/>
                    <a:pt x="7" y="54"/>
                    <a:pt x="7" y="61"/>
                  </a:cubicBezTo>
                  <a:cubicBezTo>
                    <a:pt x="7" y="56"/>
                    <a:pt x="0" y="60"/>
                    <a:pt x="0" y="63"/>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dirty="0">
                <a:latin typeface="微软雅黑" panose="020B0503020204020204" pitchFamily="34" charset="-122"/>
                <a:ea typeface="微软雅黑" panose="020B0503020204020204" pitchFamily="34" charset="-122"/>
              </a:endParaRPr>
            </a:p>
          </p:txBody>
        </p:sp>
        <p:sp>
          <p:nvSpPr>
            <p:cNvPr id="22" name="Freeform 20"/>
            <p:cNvSpPr>
              <a:spLocks/>
            </p:cNvSpPr>
            <p:nvPr/>
          </p:nvSpPr>
          <p:spPr bwMode="auto">
            <a:xfrm>
              <a:off x="3804" y="1917"/>
              <a:ext cx="105" cy="65"/>
            </a:xfrm>
            <a:custGeom>
              <a:avLst/>
              <a:gdLst>
                <a:gd name="T0" fmla="*/ 7 w 44"/>
                <a:gd name="T1" fmla="*/ 5 h 27"/>
                <a:gd name="T2" fmla="*/ 7 w 44"/>
                <a:gd name="T3" fmla="*/ 5 h 27"/>
                <a:gd name="T4" fmla="*/ 0 w 44"/>
                <a:gd name="T5" fmla="*/ 7 h 27"/>
                <a:gd name="T6" fmla="*/ 39 w 44"/>
                <a:gd name="T7" fmla="*/ 21 h 27"/>
                <a:gd name="T8" fmla="*/ 39 w 44"/>
                <a:gd name="T9" fmla="*/ 14 h 27"/>
                <a:gd name="T10" fmla="*/ 7 w 44"/>
                <a:gd name="T11" fmla="*/ 5 h 27"/>
                <a:gd name="T12" fmla="*/ 0 w 44"/>
                <a:gd name="T13" fmla="*/ 7 h 27"/>
                <a:gd name="T14" fmla="*/ 0 w 44"/>
                <a:gd name="T15" fmla="*/ 8 h 27"/>
                <a:gd name="T16" fmla="*/ 7 w 44"/>
                <a:gd name="T17"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7">
                  <a:moveTo>
                    <a:pt x="7" y="5"/>
                  </a:moveTo>
                  <a:cubicBezTo>
                    <a:pt x="7" y="5"/>
                    <a:pt x="7" y="5"/>
                    <a:pt x="7" y="5"/>
                  </a:cubicBezTo>
                  <a:cubicBezTo>
                    <a:pt x="7" y="0"/>
                    <a:pt x="0" y="3"/>
                    <a:pt x="0" y="7"/>
                  </a:cubicBezTo>
                  <a:cubicBezTo>
                    <a:pt x="0" y="27"/>
                    <a:pt x="26" y="25"/>
                    <a:pt x="39" y="21"/>
                  </a:cubicBezTo>
                  <a:cubicBezTo>
                    <a:pt x="43" y="20"/>
                    <a:pt x="44" y="13"/>
                    <a:pt x="39" y="14"/>
                  </a:cubicBezTo>
                  <a:cubicBezTo>
                    <a:pt x="30" y="17"/>
                    <a:pt x="6" y="20"/>
                    <a:pt x="7" y="5"/>
                  </a:cubicBezTo>
                  <a:cubicBezTo>
                    <a:pt x="4" y="6"/>
                    <a:pt x="2" y="6"/>
                    <a:pt x="0" y="7"/>
                  </a:cubicBezTo>
                  <a:cubicBezTo>
                    <a:pt x="0" y="7"/>
                    <a:pt x="0" y="7"/>
                    <a:pt x="0" y="8"/>
                  </a:cubicBezTo>
                  <a:cubicBezTo>
                    <a:pt x="0" y="13"/>
                    <a:pt x="7" y="9"/>
                    <a:pt x="7" y="5"/>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dirty="0">
                <a:latin typeface="微软雅黑" panose="020B0503020204020204" pitchFamily="34" charset="-122"/>
                <a:ea typeface="微软雅黑" panose="020B0503020204020204" pitchFamily="34" charset="-122"/>
              </a:endParaRPr>
            </a:p>
          </p:txBody>
        </p:sp>
        <p:sp>
          <p:nvSpPr>
            <p:cNvPr id="23" name="Freeform 21"/>
            <p:cNvSpPr>
              <a:spLocks/>
            </p:cNvSpPr>
            <p:nvPr/>
          </p:nvSpPr>
          <p:spPr bwMode="auto">
            <a:xfrm>
              <a:off x="3819" y="1865"/>
              <a:ext cx="21" cy="33"/>
            </a:xfrm>
            <a:custGeom>
              <a:avLst/>
              <a:gdLst>
                <a:gd name="T0" fmla="*/ 8 w 9"/>
                <a:gd name="T1" fmla="*/ 5 h 14"/>
                <a:gd name="T2" fmla="*/ 8 w 9"/>
                <a:gd name="T3" fmla="*/ 5 h 14"/>
                <a:gd name="T4" fmla="*/ 7 w 9"/>
                <a:gd name="T5" fmla="*/ 7 h 14"/>
                <a:gd name="T6" fmla="*/ 9 w 9"/>
                <a:gd name="T7" fmla="*/ 4 h 14"/>
                <a:gd name="T8" fmla="*/ 4 w 9"/>
                <a:gd name="T9" fmla="*/ 1 h 14"/>
                <a:gd name="T10" fmla="*/ 0 w 9"/>
                <a:gd name="T11" fmla="*/ 11 h 14"/>
                <a:gd name="T12" fmla="*/ 3 w 9"/>
                <a:gd name="T13" fmla="*/ 13 h 14"/>
                <a:gd name="T14" fmla="*/ 7 w 9"/>
                <a:gd name="T15" fmla="*/ 10 h 14"/>
                <a:gd name="T16" fmla="*/ 7 w 9"/>
                <a:gd name="T17" fmla="*/ 10 h 14"/>
                <a:gd name="T18" fmla="*/ 8 w 9"/>
                <a:gd name="T19" fmla="*/ 9 h 14"/>
                <a:gd name="T20" fmla="*/ 9 w 9"/>
                <a:gd name="T21" fmla="*/ 5 h 14"/>
                <a:gd name="T22" fmla="*/ 3 w 9"/>
                <a:gd name="T23" fmla="*/ 6 h 14"/>
                <a:gd name="T24" fmla="*/ 3 w 9"/>
                <a:gd name="T25" fmla="*/ 5 h 14"/>
                <a:gd name="T26" fmla="*/ 3 w 9"/>
                <a:gd name="T27" fmla="*/ 6 h 14"/>
                <a:gd name="T28" fmla="*/ 1 w 9"/>
                <a:gd name="T29" fmla="*/ 8 h 14"/>
                <a:gd name="T30" fmla="*/ 8 w 9"/>
                <a:gd name="T31" fmla="*/ 8 h 14"/>
                <a:gd name="T32" fmla="*/ 8 w 9"/>
                <a:gd name="T33" fmla="*/ 9 h 14"/>
                <a:gd name="T34" fmla="*/ 8 w 9"/>
                <a:gd name="T35" fmla="*/ 8 h 14"/>
                <a:gd name="T36" fmla="*/ 9 w 9"/>
                <a:gd name="T37" fmla="*/ 5 h 14"/>
                <a:gd name="T38" fmla="*/ 7 w 9"/>
                <a:gd name="T39" fmla="*/ 2 h 14"/>
                <a:gd name="T40" fmla="*/ 3 w 9"/>
                <a:gd name="T41" fmla="*/ 6 h 14"/>
                <a:gd name="T42" fmla="*/ 2 w 9"/>
                <a:gd name="T43" fmla="*/ 7 h 14"/>
                <a:gd name="T44" fmla="*/ 4 w 9"/>
                <a:gd name="T45" fmla="*/ 4 h 14"/>
                <a:gd name="T46" fmla="*/ 1 w 9"/>
                <a:gd name="T47" fmla="*/ 9 h 14"/>
                <a:gd name="T48" fmla="*/ 7 w 9"/>
                <a:gd name="T49" fmla="*/ 8 h 14"/>
                <a:gd name="T50" fmla="*/ 7 w 9"/>
                <a:gd name="T51" fmla="*/ 7 h 14"/>
                <a:gd name="T52" fmla="*/ 7 w 9"/>
                <a:gd name="T53" fmla="*/ 6 h 14"/>
                <a:gd name="T54" fmla="*/ 6 w 9"/>
                <a:gd name="T55" fmla="*/ 7 h 14"/>
                <a:gd name="T56" fmla="*/ 2 w 9"/>
                <a:gd name="T57" fmla="*/ 4 h 14"/>
                <a:gd name="T58" fmla="*/ 2 w 9"/>
                <a:gd name="T59" fmla="*/ 5 h 14"/>
                <a:gd name="T60" fmla="*/ 3 w 9"/>
                <a:gd name="T61" fmla="*/ 3 h 14"/>
                <a:gd name="T62" fmla="*/ 1 w 9"/>
                <a:gd name="T63" fmla="*/ 6 h 14"/>
                <a:gd name="T64" fmla="*/ 4 w 9"/>
                <a:gd name="T65" fmla="*/ 9 h 14"/>
                <a:gd name="T66" fmla="*/ 8 w 9"/>
                <a:gd name="T6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 h="14">
                  <a:moveTo>
                    <a:pt x="8" y="5"/>
                  </a:moveTo>
                  <a:cubicBezTo>
                    <a:pt x="8" y="5"/>
                    <a:pt x="8" y="5"/>
                    <a:pt x="8" y="5"/>
                  </a:cubicBezTo>
                  <a:cubicBezTo>
                    <a:pt x="8" y="5"/>
                    <a:pt x="8" y="6"/>
                    <a:pt x="7" y="7"/>
                  </a:cubicBezTo>
                  <a:cubicBezTo>
                    <a:pt x="8" y="6"/>
                    <a:pt x="8" y="5"/>
                    <a:pt x="9" y="4"/>
                  </a:cubicBezTo>
                  <a:cubicBezTo>
                    <a:pt x="9" y="1"/>
                    <a:pt x="7" y="0"/>
                    <a:pt x="4" y="1"/>
                  </a:cubicBezTo>
                  <a:cubicBezTo>
                    <a:pt x="1" y="3"/>
                    <a:pt x="0" y="7"/>
                    <a:pt x="0" y="11"/>
                  </a:cubicBezTo>
                  <a:cubicBezTo>
                    <a:pt x="0" y="12"/>
                    <a:pt x="1" y="13"/>
                    <a:pt x="3" y="13"/>
                  </a:cubicBezTo>
                  <a:cubicBezTo>
                    <a:pt x="5" y="13"/>
                    <a:pt x="6" y="12"/>
                    <a:pt x="7" y="10"/>
                  </a:cubicBezTo>
                  <a:cubicBezTo>
                    <a:pt x="7" y="10"/>
                    <a:pt x="7" y="9"/>
                    <a:pt x="7" y="10"/>
                  </a:cubicBezTo>
                  <a:cubicBezTo>
                    <a:pt x="6" y="12"/>
                    <a:pt x="8" y="9"/>
                    <a:pt x="8" y="9"/>
                  </a:cubicBezTo>
                  <a:cubicBezTo>
                    <a:pt x="8" y="8"/>
                    <a:pt x="9" y="6"/>
                    <a:pt x="9" y="5"/>
                  </a:cubicBezTo>
                  <a:cubicBezTo>
                    <a:pt x="7" y="5"/>
                    <a:pt x="5" y="5"/>
                    <a:pt x="3" y="6"/>
                  </a:cubicBezTo>
                  <a:cubicBezTo>
                    <a:pt x="3" y="5"/>
                    <a:pt x="3" y="5"/>
                    <a:pt x="3" y="5"/>
                  </a:cubicBezTo>
                  <a:cubicBezTo>
                    <a:pt x="3" y="5"/>
                    <a:pt x="3" y="5"/>
                    <a:pt x="3" y="6"/>
                  </a:cubicBezTo>
                  <a:cubicBezTo>
                    <a:pt x="2" y="7"/>
                    <a:pt x="2" y="7"/>
                    <a:pt x="1" y="8"/>
                  </a:cubicBezTo>
                  <a:cubicBezTo>
                    <a:pt x="1" y="14"/>
                    <a:pt x="7" y="12"/>
                    <a:pt x="8" y="8"/>
                  </a:cubicBezTo>
                  <a:cubicBezTo>
                    <a:pt x="8" y="8"/>
                    <a:pt x="8" y="8"/>
                    <a:pt x="8" y="9"/>
                  </a:cubicBezTo>
                  <a:cubicBezTo>
                    <a:pt x="8" y="8"/>
                    <a:pt x="8" y="8"/>
                    <a:pt x="8" y="8"/>
                  </a:cubicBezTo>
                  <a:cubicBezTo>
                    <a:pt x="9" y="7"/>
                    <a:pt x="9" y="6"/>
                    <a:pt x="9" y="5"/>
                  </a:cubicBezTo>
                  <a:cubicBezTo>
                    <a:pt x="9" y="3"/>
                    <a:pt x="9" y="2"/>
                    <a:pt x="7" y="2"/>
                  </a:cubicBezTo>
                  <a:cubicBezTo>
                    <a:pt x="5" y="2"/>
                    <a:pt x="3" y="4"/>
                    <a:pt x="3" y="6"/>
                  </a:cubicBezTo>
                  <a:cubicBezTo>
                    <a:pt x="3" y="6"/>
                    <a:pt x="2" y="7"/>
                    <a:pt x="2" y="7"/>
                  </a:cubicBezTo>
                  <a:cubicBezTo>
                    <a:pt x="3" y="6"/>
                    <a:pt x="4" y="5"/>
                    <a:pt x="4" y="4"/>
                  </a:cubicBezTo>
                  <a:cubicBezTo>
                    <a:pt x="2" y="5"/>
                    <a:pt x="2" y="7"/>
                    <a:pt x="1" y="9"/>
                  </a:cubicBezTo>
                  <a:cubicBezTo>
                    <a:pt x="3" y="9"/>
                    <a:pt x="5" y="8"/>
                    <a:pt x="7" y="8"/>
                  </a:cubicBezTo>
                  <a:cubicBezTo>
                    <a:pt x="7" y="8"/>
                    <a:pt x="7" y="8"/>
                    <a:pt x="7" y="7"/>
                  </a:cubicBezTo>
                  <a:cubicBezTo>
                    <a:pt x="7" y="7"/>
                    <a:pt x="7" y="7"/>
                    <a:pt x="7" y="6"/>
                  </a:cubicBezTo>
                  <a:cubicBezTo>
                    <a:pt x="7" y="6"/>
                    <a:pt x="8" y="6"/>
                    <a:pt x="6" y="7"/>
                  </a:cubicBezTo>
                  <a:cubicBezTo>
                    <a:pt x="5" y="6"/>
                    <a:pt x="3" y="5"/>
                    <a:pt x="2" y="4"/>
                  </a:cubicBezTo>
                  <a:cubicBezTo>
                    <a:pt x="2" y="5"/>
                    <a:pt x="2" y="5"/>
                    <a:pt x="2" y="5"/>
                  </a:cubicBezTo>
                  <a:cubicBezTo>
                    <a:pt x="2" y="4"/>
                    <a:pt x="3" y="3"/>
                    <a:pt x="3" y="3"/>
                  </a:cubicBezTo>
                  <a:cubicBezTo>
                    <a:pt x="2" y="4"/>
                    <a:pt x="2" y="5"/>
                    <a:pt x="1" y="6"/>
                  </a:cubicBezTo>
                  <a:cubicBezTo>
                    <a:pt x="1" y="7"/>
                    <a:pt x="2" y="9"/>
                    <a:pt x="4" y="9"/>
                  </a:cubicBezTo>
                  <a:cubicBezTo>
                    <a:pt x="6" y="9"/>
                    <a:pt x="8" y="7"/>
                    <a:pt x="8" y="5"/>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dirty="0">
                <a:latin typeface="微软雅黑" panose="020B0503020204020204" pitchFamily="34" charset="-122"/>
                <a:ea typeface="微软雅黑" panose="020B0503020204020204" pitchFamily="34" charset="-122"/>
              </a:endParaRPr>
            </a:p>
          </p:txBody>
        </p:sp>
        <p:sp>
          <p:nvSpPr>
            <p:cNvPr id="24" name="Freeform 22"/>
            <p:cNvSpPr>
              <a:spLocks/>
            </p:cNvSpPr>
            <p:nvPr/>
          </p:nvSpPr>
          <p:spPr bwMode="auto">
            <a:xfrm>
              <a:off x="3861" y="1889"/>
              <a:ext cx="53" cy="31"/>
            </a:xfrm>
            <a:custGeom>
              <a:avLst/>
              <a:gdLst>
                <a:gd name="T0" fmla="*/ 7 w 22"/>
                <a:gd name="T1" fmla="*/ 6 h 13"/>
                <a:gd name="T2" fmla="*/ 5 w 22"/>
                <a:gd name="T3" fmla="*/ 8 h 13"/>
                <a:gd name="T4" fmla="*/ 6 w 22"/>
                <a:gd name="T5" fmla="*/ 9 h 13"/>
                <a:gd name="T6" fmla="*/ 8 w 22"/>
                <a:gd name="T7" fmla="*/ 9 h 13"/>
                <a:gd name="T8" fmla="*/ 9 w 22"/>
                <a:gd name="T9" fmla="*/ 10 h 13"/>
                <a:gd name="T10" fmla="*/ 16 w 22"/>
                <a:gd name="T11" fmla="*/ 13 h 13"/>
                <a:gd name="T12" fmla="*/ 18 w 22"/>
                <a:gd name="T13" fmla="*/ 6 h 13"/>
                <a:gd name="T14" fmla="*/ 13 w 22"/>
                <a:gd name="T15" fmla="*/ 3 h 13"/>
                <a:gd name="T16" fmla="*/ 9 w 22"/>
                <a:gd name="T17" fmla="*/ 1 h 13"/>
                <a:gd name="T18" fmla="*/ 1 w 22"/>
                <a:gd name="T19" fmla="*/ 6 h 13"/>
                <a:gd name="T20" fmla="*/ 7 w 22"/>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3">
                  <a:moveTo>
                    <a:pt x="7" y="6"/>
                  </a:moveTo>
                  <a:cubicBezTo>
                    <a:pt x="4" y="7"/>
                    <a:pt x="3" y="8"/>
                    <a:pt x="5" y="8"/>
                  </a:cubicBezTo>
                  <a:cubicBezTo>
                    <a:pt x="5" y="8"/>
                    <a:pt x="6" y="9"/>
                    <a:pt x="6" y="9"/>
                  </a:cubicBezTo>
                  <a:cubicBezTo>
                    <a:pt x="7" y="9"/>
                    <a:pt x="8" y="9"/>
                    <a:pt x="8" y="9"/>
                  </a:cubicBezTo>
                  <a:cubicBezTo>
                    <a:pt x="8" y="9"/>
                    <a:pt x="9" y="10"/>
                    <a:pt x="9" y="10"/>
                  </a:cubicBezTo>
                  <a:cubicBezTo>
                    <a:pt x="12" y="11"/>
                    <a:pt x="13" y="13"/>
                    <a:pt x="16" y="13"/>
                  </a:cubicBezTo>
                  <a:cubicBezTo>
                    <a:pt x="20" y="13"/>
                    <a:pt x="22" y="6"/>
                    <a:pt x="18" y="6"/>
                  </a:cubicBezTo>
                  <a:cubicBezTo>
                    <a:pt x="16" y="5"/>
                    <a:pt x="15" y="4"/>
                    <a:pt x="13" y="3"/>
                  </a:cubicBezTo>
                  <a:cubicBezTo>
                    <a:pt x="12" y="2"/>
                    <a:pt x="11" y="2"/>
                    <a:pt x="9" y="1"/>
                  </a:cubicBezTo>
                  <a:cubicBezTo>
                    <a:pt x="5" y="0"/>
                    <a:pt x="1" y="2"/>
                    <a:pt x="1" y="6"/>
                  </a:cubicBezTo>
                  <a:cubicBezTo>
                    <a:pt x="0" y="11"/>
                    <a:pt x="7" y="10"/>
                    <a:pt x="7" y="6"/>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dirty="0">
                <a:latin typeface="微软雅黑" panose="020B0503020204020204" pitchFamily="34" charset="-122"/>
                <a:ea typeface="微软雅黑" panose="020B0503020204020204" pitchFamily="34" charset="-122"/>
              </a:endParaRPr>
            </a:p>
          </p:txBody>
        </p:sp>
        <p:sp>
          <p:nvSpPr>
            <p:cNvPr id="25" name="Freeform 23"/>
            <p:cNvSpPr>
              <a:spLocks/>
            </p:cNvSpPr>
            <p:nvPr/>
          </p:nvSpPr>
          <p:spPr bwMode="auto">
            <a:xfrm>
              <a:off x="4021" y="2015"/>
              <a:ext cx="109" cy="59"/>
            </a:xfrm>
            <a:custGeom>
              <a:avLst/>
              <a:gdLst>
                <a:gd name="T0" fmla="*/ 0 w 46"/>
                <a:gd name="T1" fmla="*/ 22 h 25"/>
                <a:gd name="T2" fmla="*/ 0 w 46"/>
                <a:gd name="T3" fmla="*/ 22 h 25"/>
                <a:gd name="T4" fmla="*/ 3 w 46"/>
                <a:gd name="T5" fmla="*/ 25 h 25"/>
                <a:gd name="T6" fmla="*/ 42 w 46"/>
                <a:gd name="T7" fmla="*/ 9 h 25"/>
                <a:gd name="T8" fmla="*/ 40 w 46"/>
                <a:gd name="T9" fmla="*/ 3 h 25"/>
                <a:gd name="T10" fmla="*/ 5 w 46"/>
                <a:gd name="T11" fmla="*/ 17 h 25"/>
                <a:gd name="T12" fmla="*/ 7 w 46"/>
                <a:gd name="T13" fmla="*/ 20 h 25"/>
                <a:gd name="T14" fmla="*/ 7 w 46"/>
                <a:gd name="T15" fmla="*/ 19 h 25"/>
                <a:gd name="T16" fmla="*/ 0 w 46"/>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5">
                  <a:moveTo>
                    <a:pt x="0" y="22"/>
                  </a:moveTo>
                  <a:cubicBezTo>
                    <a:pt x="0" y="22"/>
                    <a:pt x="0" y="22"/>
                    <a:pt x="0" y="22"/>
                  </a:cubicBezTo>
                  <a:cubicBezTo>
                    <a:pt x="0" y="24"/>
                    <a:pt x="1" y="25"/>
                    <a:pt x="3" y="25"/>
                  </a:cubicBezTo>
                  <a:cubicBezTo>
                    <a:pt x="17" y="25"/>
                    <a:pt x="31" y="17"/>
                    <a:pt x="42" y="9"/>
                  </a:cubicBezTo>
                  <a:cubicBezTo>
                    <a:pt x="46" y="7"/>
                    <a:pt x="45" y="0"/>
                    <a:pt x="40" y="3"/>
                  </a:cubicBezTo>
                  <a:cubicBezTo>
                    <a:pt x="30" y="10"/>
                    <a:pt x="17" y="17"/>
                    <a:pt x="5" y="17"/>
                  </a:cubicBezTo>
                  <a:cubicBezTo>
                    <a:pt x="5" y="18"/>
                    <a:pt x="6" y="19"/>
                    <a:pt x="7" y="20"/>
                  </a:cubicBezTo>
                  <a:cubicBezTo>
                    <a:pt x="7" y="20"/>
                    <a:pt x="7" y="20"/>
                    <a:pt x="7" y="19"/>
                  </a:cubicBezTo>
                  <a:cubicBezTo>
                    <a:pt x="7" y="14"/>
                    <a:pt x="0" y="18"/>
                    <a:pt x="0" y="22"/>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dirty="0">
                <a:latin typeface="微软雅黑" panose="020B0503020204020204" pitchFamily="34" charset="-122"/>
                <a:ea typeface="微软雅黑" panose="020B0503020204020204" pitchFamily="34" charset="-122"/>
              </a:endParaRPr>
            </a:p>
          </p:txBody>
        </p:sp>
        <p:sp>
          <p:nvSpPr>
            <p:cNvPr id="26" name="Freeform 24"/>
            <p:cNvSpPr>
              <a:spLocks/>
            </p:cNvSpPr>
            <p:nvPr/>
          </p:nvSpPr>
          <p:spPr bwMode="auto">
            <a:xfrm>
              <a:off x="4050" y="2008"/>
              <a:ext cx="121" cy="100"/>
            </a:xfrm>
            <a:custGeom>
              <a:avLst/>
              <a:gdLst>
                <a:gd name="T0" fmla="*/ 5 w 51"/>
                <a:gd name="T1" fmla="*/ 26 h 42"/>
                <a:gd name="T2" fmla="*/ 5 w 51"/>
                <a:gd name="T3" fmla="*/ 26 h 42"/>
                <a:gd name="T4" fmla="*/ 3 w 51"/>
                <a:gd name="T5" fmla="*/ 24 h 42"/>
                <a:gd name="T6" fmla="*/ 20 w 51"/>
                <a:gd name="T7" fmla="*/ 39 h 42"/>
                <a:gd name="T8" fmla="*/ 42 w 51"/>
                <a:gd name="T9" fmla="*/ 39 h 42"/>
                <a:gd name="T10" fmla="*/ 50 w 51"/>
                <a:gd name="T11" fmla="*/ 23 h 42"/>
                <a:gd name="T12" fmla="*/ 43 w 51"/>
                <a:gd name="T13" fmla="*/ 12 h 42"/>
                <a:gd name="T14" fmla="*/ 36 w 51"/>
                <a:gd name="T15" fmla="*/ 2 h 42"/>
                <a:gd name="T16" fmla="*/ 32 w 51"/>
                <a:gd name="T17" fmla="*/ 8 h 42"/>
                <a:gd name="T18" fmla="*/ 36 w 51"/>
                <a:gd name="T19" fmla="*/ 15 h 42"/>
                <a:gd name="T20" fmla="*/ 38 w 51"/>
                <a:gd name="T21" fmla="*/ 33 h 42"/>
                <a:gd name="T22" fmla="*/ 9 w 51"/>
                <a:gd name="T23" fmla="*/ 20 h 42"/>
                <a:gd name="T24" fmla="*/ 7 w 51"/>
                <a:gd name="T25" fmla="*/ 19 h 42"/>
                <a:gd name="T26" fmla="*/ 6 w 51"/>
                <a:gd name="T27" fmla="*/ 19 h 42"/>
                <a:gd name="T28" fmla="*/ 5 w 51"/>
                <a:gd name="T29"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42">
                  <a:moveTo>
                    <a:pt x="5" y="26"/>
                  </a:moveTo>
                  <a:cubicBezTo>
                    <a:pt x="5" y="26"/>
                    <a:pt x="5" y="26"/>
                    <a:pt x="5" y="26"/>
                  </a:cubicBezTo>
                  <a:cubicBezTo>
                    <a:pt x="5" y="26"/>
                    <a:pt x="4" y="25"/>
                    <a:pt x="3" y="24"/>
                  </a:cubicBezTo>
                  <a:cubicBezTo>
                    <a:pt x="6" y="32"/>
                    <a:pt x="12" y="37"/>
                    <a:pt x="20" y="39"/>
                  </a:cubicBezTo>
                  <a:cubicBezTo>
                    <a:pt x="25" y="41"/>
                    <a:pt x="37" y="42"/>
                    <a:pt x="42" y="39"/>
                  </a:cubicBezTo>
                  <a:cubicBezTo>
                    <a:pt x="47" y="35"/>
                    <a:pt x="51" y="29"/>
                    <a:pt x="50" y="23"/>
                  </a:cubicBezTo>
                  <a:cubicBezTo>
                    <a:pt x="49" y="18"/>
                    <a:pt x="46" y="15"/>
                    <a:pt x="43" y="12"/>
                  </a:cubicBezTo>
                  <a:cubicBezTo>
                    <a:pt x="41" y="9"/>
                    <a:pt x="39" y="4"/>
                    <a:pt x="36" y="2"/>
                  </a:cubicBezTo>
                  <a:cubicBezTo>
                    <a:pt x="33" y="0"/>
                    <a:pt x="28" y="6"/>
                    <a:pt x="32" y="8"/>
                  </a:cubicBezTo>
                  <a:cubicBezTo>
                    <a:pt x="33" y="9"/>
                    <a:pt x="35" y="14"/>
                    <a:pt x="36" y="15"/>
                  </a:cubicBezTo>
                  <a:cubicBezTo>
                    <a:pt x="39" y="19"/>
                    <a:pt x="49" y="31"/>
                    <a:pt x="38" y="33"/>
                  </a:cubicBezTo>
                  <a:cubicBezTo>
                    <a:pt x="27" y="35"/>
                    <a:pt x="14" y="31"/>
                    <a:pt x="9" y="20"/>
                  </a:cubicBezTo>
                  <a:cubicBezTo>
                    <a:pt x="9" y="19"/>
                    <a:pt x="8" y="19"/>
                    <a:pt x="7" y="19"/>
                  </a:cubicBezTo>
                  <a:cubicBezTo>
                    <a:pt x="7" y="19"/>
                    <a:pt x="7" y="19"/>
                    <a:pt x="6" y="19"/>
                  </a:cubicBezTo>
                  <a:cubicBezTo>
                    <a:pt x="3" y="19"/>
                    <a:pt x="0" y="26"/>
                    <a:pt x="5" y="26"/>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dirty="0">
                <a:latin typeface="微软雅黑" panose="020B0503020204020204" pitchFamily="34" charset="-122"/>
                <a:ea typeface="微软雅黑" panose="020B0503020204020204" pitchFamily="34" charset="-122"/>
              </a:endParaRPr>
            </a:p>
          </p:txBody>
        </p:sp>
        <p:sp>
          <p:nvSpPr>
            <p:cNvPr id="27" name="Freeform 25"/>
            <p:cNvSpPr>
              <a:spLocks/>
            </p:cNvSpPr>
            <p:nvPr/>
          </p:nvSpPr>
          <p:spPr bwMode="auto">
            <a:xfrm>
              <a:off x="4090" y="2039"/>
              <a:ext cx="40" cy="42"/>
            </a:xfrm>
            <a:custGeom>
              <a:avLst/>
              <a:gdLst>
                <a:gd name="T0" fmla="*/ 2 w 17"/>
                <a:gd name="T1" fmla="*/ 7 h 18"/>
                <a:gd name="T2" fmla="*/ 8 w 17"/>
                <a:gd name="T3" fmla="*/ 12 h 18"/>
                <a:gd name="T4" fmla="*/ 12 w 17"/>
                <a:gd name="T5" fmla="*/ 17 h 18"/>
                <a:gd name="T6" fmla="*/ 17 w 17"/>
                <a:gd name="T7" fmla="*/ 14 h 18"/>
                <a:gd name="T8" fmla="*/ 15 w 17"/>
                <a:gd name="T9" fmla="*/ 10 h 18"/>
                <a:gd name="T10" fmla="*/ 15 w 17"/>
                <a:gd name="T11" fmla="*/ 9 h 18"/>
                <a:gd name="T12" fmla="*/ 14 w 17"/>
                <a:gd name="T13" fmla="*/ 8 h 18"/>
                <a:gd name="T14" fmla="*/ 13 w 17"/>
                <a:gd name="T15" fmla="*/ 5 h 18"/>
                <a:gd name="T16" fmla="*/ 7 w 17"/>
                <a:gd name="T17" fmla="*/ 1 h 18"/>
                <a:gd name="T18" fmla="*/ 2 w 17"/>
                <a:gd name="T19" fmla="*/ 3 h 18"/>
                <a:gd name="T20" fmla="*/ 2 w 17"/>
                <a:gd name="T2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2" y="7"/>
                  </a:moveTo>
                  <a:cubicBezTo>
                    <a:pt x="4" y="9"/>
                    <a:pt x="7" y="10"/>
                    <a:pt x="8" y="12"/>
                  </a:cubicBezTo>
                  <a:cubicBezTo>
                    <a:pt x="9" y="14"/>
                    <a:pt x="10" y="16"/>
                    <a:pt x="12" y="17"/>
                  </a:cubicBezTo>
                  <a:cubicBezTo>
                    <a:pt x="14" y="18"/>
                    <a:pt x="16" y="16"/>
                    <a:pt x="17" y="14"/>
                  </a:cubicBezTo>
                  <a:cubicBezTo>
                    <a:pt x="17" y="12"/>
                    <a:pt x="17" y="11"/>
                    <a:pt x="15" y="10"/>
                  </a:cubicBezTo>
                  <a:cubicBezTo>
                    <a:pt x="16" y="10"/>
                    <a:pt x="15" y="10"/>
                    <a:pt x="15" y="9"/>
                  </a:cubicBezTo>
                  <a:cubicBezTo>
                    <a:pt x="15" y="9"/>
                    <a:pt x="15" y="8"/>
                    <a:pt x="14" y="8"/>
                  </a:cubicBezTo>
                  <a:cubicBezTo>
                    <a:pt x="14" y="7"/>
                    <a:pt x="13" y="6"/>
                    <a:pt x="13" y="5"/>
                  </a:cubicBezTo>
                  <a:cubicBezTo>
                    <a:pt x="11" y="3"/>
                    <a:pt x="9" y="2"/>
                    <a:pt x="7" y="1"/>
                  </a:cubicBezTo>
                  <a:cubicBezTo>
                    <a:pt x="5" y="0"/>
                    <a:pt x="3" y="1"/>
                    <a:pt x="2" y="3"/>
                  </a:cubicBezTo>
                  <a:cubicBezTo>
                    <a:pt x="1" y="4"/>
                    <a:pt x="0" y="7"/>
                    <a:pt x="2" y="7"/>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20602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FC96F8-04B8-4569-90E3-E8E180E4482F}"/>
              </a:ext>
            </a:extLst>
          </p:cNvPr>
          <p:cNvSpPr>
            <a:spLocks noGrp="1"/>
          </p:cNvSpPr>
          <p:nvPr>
            <p:ph type="dt" sz="half" idx="10"/>
          </p:nvPr>
        </p:nvSpPr>
        <p:spPr/>
        <p:txBody>
          <a:bodyPr/>
          <a:lstStyle/>
          <a:p>
            <a:fld id="{BBC4234C-F9A5-42A0-9582-EDA1C72603E2}" type="datetimeFigureOut">
              <a:rPr lang="zh-TW" altLang="en-US" smtClean="0"/>
              <a:t>2019/8/19</a:t>
            </a:fld>
            <a:endParaRPr lang="zh-TW" altLang="en-US"/>
          </a:p>
        </p:txBody>
      </p:sp>
      <p:sp>
        <p:nvSpPr>
          <p:cNvPr id="3" name="页脚占位符 2">
            <a:extLst>
              <a:ext uri="{FF2B5EF4-FFF2-40B4-BE49-F238E27FC236}">
                <a16:creationId xmlns:a16="http://schemas.microsoft.com/office/drawing/2014/main" xmlns="" id="{2A3C92DA-EC47-48FF-93C6-BA8B3FFB2EC5}"/>
              </a:ext>
            </a:extLst>
          </p:cNvPr>
          <p:cNvSpPr>
            <a:spLocks noGrp="1"/>
          </p:cNvSpPr>
          <p:nvPr>
            <p:ph type="ftr" sz="quarter" idx="11"/>
          </p:nvPr>
        </p:nvSpPr>
        <p:spPr/>
        <p:txBody>
          <a:bodyPr/>
          <a:lstStyle/>
          <a:p>
            <a:endParaRPr lang="zh-TW" altLang="en-US"/>
          </a:p>
        </p:txBody>
      </p:sp>
      <p:sp>
        <p:nvSpPr>
          <p:cNvPr id="4" name="灯片编号占位符 3">
            <a:extLst>
              <a:ext uri="{FF2B5EF4-FFF2-40B4-BE49-F238E27FC236}">
                <a16:creationId xmlns:a16="http://schemas.microsoft.com/office/drawing/2014/main" xmlns="" id="{728D9814-BB0E-4EF5-87F5-425DC9F68AC2}"/>
              </a:ext>
            </a:extLst>
          </p:cNvPr>
          <p:cNvSpPr>
            <a:spLocks noGrp="1"/>
          </p:cNvSpPr>
          <p:nvPr>
            <p:ph type="sldNum" sz="quarter" idx="12"/>
          </p:nvPr>
        </p:nvSpPr>
        <p:spPr/>
        <p:txBody>
          <a:bodyPr/>
          <a:lstStyle/>
          <a:p>
            <a:fld id="{1CC926A1-394B-4F20-995A-14F0F6D274D9}" type="slidenum">
              <a:rPr lang="zh-TW" altLang="en-US" smtClean="0"/>
              <a:t>‹#›</a:t>
            </a:fld>
            <a:endParaRPr lang="zh-TW" altLang="en-US"/>
          </a:p>
        </p:txBody>
      </p:sp>
      <p:grpSp>
        <p:nvGrpSpPr>
          <p:cNvPr id="18" name="Group 4"/>
          <p:cNvGrpSpPr>
            <a:grpSpLocks noChangeAspect="1"/>
          </p:cNvGrpSpPr>
          <p:nvPr userDrawn="1"/>
        </p:nvGrpSpPr>
        <p:grpSpPr bwMode="auto">
          <a:xfrm>
            <a:off x="9180475" y="2234710"/>
            <a:ext cx="1603450" cy="3539807"/>
            <a:chOff x="3398" y="1402"/>
            <a:chExt cx="807" cy="1781"/>
          </a:xfrm>
          <a:solidFill>
            <a:schemeClr val="accent4"/>
          </a:solidFill>
        </p:grpSpPr>
        <p:sp>
          <p:nvSpPr>
            <p:cNvPr id="19" name="Freeform 5"/>
            <p:cNvSpPr>
              <a:spLocks noEditPoints="1"/>
            </p:cNvSpPr>
            <p:nvPr/>
          </p:nvSpPr>
          <p:spPr bwMode="auto">
            <a:xfrm>
              <a:off x="3621" y="1639"/>
              <a:ext cx="418" cy="949"/>
            </a:xfrm>
            <a:custGeom>
              <a:avLst/>
              <a:gdLst>
                <a:gd name="T0" fmla="*/ 349 w 352"/>
                <a:gd name="T1" fmla="*/ 146 h 800"/>
                <a:gd name="T2" fmla="*/ 198 w 352"/>
                <a:gd name="T3" fmla="*/ 6 h 800"/>
                <a:gd name="T4" fmla="*/ 190 w 352"/>
                <a:gd name="T5" fmla="*/ 10 h 800"/>
                <a:gd name="T6" fmla="*/ 51 w 352"/>
                <a:gd name="T7" fmla="*/ 70 h 800"/>
                <a:gd name="T8" fmla="*/ 40 w 352"/>
                <a:gd name="T9" fmla="*/ 271 h 800"/>
                <a:gd name="T10" fmla="*/ 158 w 352"/>
                <a:gd name="T11" fmla="*/ 331 h 800"/>
                <a:gd name="T12" fmla="*/ 141 w 352"/>
                <a:gd name="T13" fmla="*/ 371 h 800"/>
                <a:gd name="T14" fmla="*/ 143 w 352"/>
                <a:gd name="T15" fmla="*/ 385 h 800"/>
                <a:gd name="T16" fmla="*/ 164 w 352"/>
                <a:gd name="T17" fmla="*/ 404 h 800"/>
                <a:gd name="T18" fmla="*/ 114 w 352"/>
                <a:gd name="T19" fmla="*/ 610 h 800"/>
                <a:gd name="T20" fmla="*/ 107 w 352"/>
                <a:gd name="T21" fmla="*/ 665 h 800"/>
                <a:gd name="T22" fmla="*/ 105 w 352"/>
                <a:gd name="T23" fmla="*/ 715 h 800"/>
                <a:gd name="T24" fmla="*/ 127 w 352"/>
                <a:gd name="T25" fmla="*/ 753 h 800"/>
                <a:gd name="T26" fmla="*/ 167 w 352"/>
                <a:gd name="T27" fmla="*/ 793 h 800"/>
                <a:gd name="T28" fmla="*/ 186 w 352"/>
                <a:gd name="T29" fmla="*/ 782 h 800"/>
                <a:gd name="T30" fmla="*/ 205 w 352"/>
                <a:gd name="T31" fmla="*/ 731 h 800"/>
                <a:gd name="T32" fmla="*/ 218 w 352"/>
                <a:gd name="T33" fmla="*/ 687 h 800"/>
                <a:gd name="T34" fmla="*/ 204 w 352"/>
                <a:gd name="T35" fmla="*/ 644 h 800"/>
                <a:gd name="T36" fmla="*/ 191 w 352"/>
                <a:gd name="T37" fmla="*/ 596 h 800"/>
                <a:gd name="T38" fmla="*/ 197 w 352"/>
                <a:gd name="T39" fmla="*/ 398 h 800"/>
                <a:gd name="T40" fmla="*/ 203 w 352"/>
                <a:gd name="T41" fmla="*/ 391 h 800"/>
                <a:gd name="T42" fmla="*/ 214 w 352"/>
                <a:gd name="T43" fmla="*/ 363 h 800"/>
                <a:gd name="T44" fmla="*/ 211 w 352"/>
                <a:gd name="T45" fmla="*/ 340 h 800"/>
                <a:gd name="T46" fmla="*/ 199 w 352"/>
                <a:gd name="T47" fmla="*/ 328 h 800"/>
                <a:gd name="T48" fmla="*/ 241 w 352"/>
                <a:gd name="T49" fmla="*/ 316 h 800"/>
                <a:gd name="T50" fmla="*/ 349 w 352"/>
                <a:gd name="T51" fmla="*/ 146 h 800"/>
                <a:gd name="T52" fmla="*/ 191 w 352"/>
                <a:gd name="T53" fmla="*/ 375 h 800"/>
                <a:gd name="T54" fmla="*/ 182 w 352"/>
                <a:gd name="T55" fmla="*/ 380 h 800"/>
                <a:gd name="T56" fmla="*/ 164 w 352"/>
                <a:gd name="T57" fmla="*/ 363 h 800"/>
                <a:gd name="T58" fmla="*/ 174 w 352"/>
                <a:gd name="T59" fmla="*/ 341 h 800"/>
                <a:gd name="T60" fmla="*/ 187 w 352"/>
                <a:gd name="T61" fmla="*/ 356 h 800"/>
                <a:gd name="T62" fmla="*/ 191 w 352"/>
                <a:gd name="T63" fmla="*/ 375 h 800"/>
                <a:gd name="T64" fmla="*/ 191 w 352"/>
                <a:gd name="T65" fmla="*/ 681 h 800"/>
                <a:gd name="T66" fmla="*/ 195 w 352"/>
                <a:gd name="T67" fmla="*/ 704 h 800"/>
                <a:gd name="T68" fmla="*/ 186 w 352"/>
                <a:gd name="T69" fmla="*/ 729 h 800"/>
                <a:gd name="T70" fmla="*/ 175 w 352"/>
                <a:gd name="T71" fmla="*/ 759 h 800"/>
                <a:gd name="T72" fmla="*/ 150 w 352"/>
                <a:gd name="T73" fmla="*/ 735 h 800"/>
                <a:gd name="T74" fmla="*/ 126 w 352"/>
                <a:gd name="T75" fmla="*/ 695 h 800"/>
                <a:gd name="T76" fmla="*/ 130 w 352"/>
                <a:gd name="T77" fmla="*/ 644 h 800"/>
                <a:gd name="T78" fmla="*/ 137 w 352"/>
                <a:gd name="T79" fmla="*/ 594 h 800"/>
                <a:gd name="T80" fmla="*/ 169 w 352"/>
                <a:gd name="T81" fmla="*/ 450 h 800"/>
                <a:gd name="T82" fmla="*/ 167 w 352"/>
                <a:gd name="T83" fmla="*/ 593 h 800"/>
                <a:gd name="T84" fmla="*/ 191 w 352"/>
                <a:gd name="T85" fmla="*/ 681 h 800"/>
                <a:gd name="T86" fmla="*/ 262 w 352"/>
                <a:gd name="T87" fmla="*/ 280 h 800"/>
                <a:gd name="T88" fmla="*/ 83 w 352"/>
                <a:gd name="T89" fmla="*/ 275 h 800"/>
                <a:gd name="T90" fmla="*/ 49 w 352"/>
                <a:gd name="T91" fmla="*/ 106 h 800"/>
                <a:gd name="T92" fmla="*/ 220 w 352"/>
                <a:gd name="T93" fmla="*/ 49 h 800"/>
                <a:gd name="T94" fmla="*/ 236 w 352"/>
                <a:gd name="T95" fmla="*/ 39 h 800"/>
                <a:gd name="T96" fmla="*/ 322 w 352"/>
                <a:gd name="T97" fmla="*/ 123 h 800"/>
                <a:gd name="T98" fmla="*/ 262 w 352"/>
                <a:gd name="T99" fmla="*/ 28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2" h="800">
                  <a:moveTo>
                    <a:pt x="349" y="146"/>
                  </a:moveTo>
                  <a:cubicBezTo>
                    <a:pt x="346" y="67"/>
                    <a:pt x="278" y="0"/>
                    <a:pt x="198" y="6"/>
                  </a:cubicBezTo>
                  <a:cubicBezTo>
                    <a:pt x="196" y="6"/>
                    <a:pt x="193" y="8"/>
                    <a:pt x="190" y="10"/>
                  </a:cubicBezTo>
                  <a:cubicBezTo>
                    <a:pt x="138" y="4"/>
                    <a:pt x="84" y="27"/>
                    <a:pt x="51" y="70"/>
                  </a:cubicBezTo>
                  <a:cubicBezTo>
                    <a:pt x="7" y="126"/>
                    <a:pt x="0" y="210"/>
                    <a:pt x="40" y="271"/>
                  </a:cubicBezTo>
                  <a:cubicBezTo>
                    <a:pt x="66" y="311"/>
                    <a:pt x="112" y="330"/>
                    <a:pt x="158" y="331"/>
                  </a:cubicBezTo>
                  <a:cubicBezTo>
                    <a:pt x="153" y="344"/>
                    <a:pt x="147" y="358"/>
                    <a:pt x="141" y="371"/>
                  </a:cubicBezTo>
                  <a:cubicBezTo>
                    <a:pt x="139" y="375"/>
                    <a:pt x="139" y="382"/>
                    <a:pt x="143" y="385"/>
                  </a:cubicBezTo>
                  <a:cubicBezTo>
                    <a:pt x="151" y="391"/>
                    <a:pt x="158" y="397"/>
                    <a:pt x="164" y="404"/>
                  </a:cubicBezTo>
                  <a:cubicBezTo>
                    <a:pt x="141" y="471"/>
                    <a:pt x="124" y="540"/>
                    <a:pt x="114" y="610"/>
                  </a:cubicBezTo>
                  <a:cubicBezTo>
                    <a:pt x="111" y="628"/>
                    <a:pt x="109" y="646"/>
                    <a:pt x="107" y="665"/>
                  </a:cubicBezTo>
                  <a:cubicBezTo>
                    <a:pt x="106" y="681"/>
                    <a:pt x="103" y="698"/>
                    <a:pt x="105" y="715"/>
                  </a:cubicBezTo>
                  <a:cubicBezTo>
                    <a:pt x="108" y="730"/>
                    <a:pt x="117" y="742"/>
                    <a:pt x="127" y="753"/>
                  </a:cubicBezTo>
                  <a:cubicBezTo>
                    <a:pt x="140" y="766"/>
                    <a:pt x="153" y="780"/>
                    <a:pt x="167" y="793"/>
                  </a:cubicBezTo>
                  <a:cubicBezTo>
                    <a:pt x="174" y="800"/>
                    <a:pt x="183" y="789"/>
                    <a:pt x="186" y="782"/>
                  </a:cubicBezTo>
                  <a:cubicBezTo>
                    <a:pt x="192" y="765"/>
                    <a:pt x="199" y="748"/>
                    <a:pt x="205" y="731"/>
                  </a:cubicBezTo>
                  <a:cubicBezTo>
                    <a:pt x="211" y="717"/>
                    <a:pt x="218" y="702"/>
                    <a:pt x="218" y="687"/>
                  </a:cubicBezTo>
                  <a:cubicBezTo>
                    <a:pt x="218" y="672"/>
                    <a:pt x="209" y="658"/>
                    <a:pt x="204" y="644"/>
                  </a:cubicBezTo>
                  <a:cubicBezTo>
                    <a:pt x="198" y="629"/>
                    <a:pt x="194" y="613"/>
                    <a:pt x="191" y="596"/>
                  </a:cubicBezTo>
                  <a:cubicBezTo>
                    <a:pt x="179" y="531"/>
                    <a:pt x="188" y="463"/>
                    <a:pt x="197" y="398"/>
                  </a:cubicBezTo>
                  <a:cubicBezTo>
                    <a:pt x="199" y="396"/>
                    <a:pt x="201" y="395"/>
                    <a:pt x="203" y="391"/>
                  </a:cubicBezTo>
                  <a:cubicBezTo>
                    <a:pt x="209" y="383"/>
                    <a:pt x="212" y="373"/>
                    <a:pt x="214" y="363"/>
                  </a:cubicBezTo>
                  <a:cubicBezTo>
                    <a:pt x="215" y="356"/>
                    <a:pt x="215" y="347"/>
                    <a:pt x="211" y="340"/>
                  </a:cubicBezTo>
                  <a:cubicBezTo>
                    <a:pt x="209" y="335"/>
                    <a:pt x="203" y="332"/>
                    <a:pt x="199" y="328"/>
                  </a:cubicBezTo>
                  <a:cubicBezTo>
                    <a:pt x="214" y="326"/>
                    <a:pt x="228" y="322"/>
                    <a:pt x="241" y="316"/>
                  </a:cubicBezTo>
                  <a:cubicBezTo>
                    <a:pt x="308" y="288"/>
                    <a:pt x="352" y="218"/>
                    <a:pt x="349" y="146"/>
                  </a:cubicBezTo>
                  <a:close/>
                  <a:moveTo>
                    <a:pt x="191" y="375"/>
                  </a:moveTo>
                  <a:cubicBezTo>
                    <a:pt x="188" y="376"/>
                    <a:pt x="185" y="378"/>
                    <a:pt x="182" y="380"/>
                  </a:cubicBezTo>
                  <a:cubicBezTo>
                    <a:pt x="176" y="374"/>
                    <a:pt x="170" y="368"/>
                    <a:pt x="164" y="363"/>
                  </a:cubicBezTo>
                  <a:cubicBezTo>
                    <a:pt x="168" y="356"/>
                    <a:pt x="171" y="348"/>
                    <a:pt x="174" y="341"/>
                  </a:cubicBezTo>
                  <a:cubicBezTo>
                    <a:pt x="176" y="348"/>
                    <a:pt x="181" y="351"/>
                    <a:pt x="187" y="356"/>
                  </a:cubicBezTo>
                  <a:cubicBezTo>
                    <a:pt x="194" y="362"/>
                    <a:pt x="194" y="368"/>
                    <a:pt x="191" y="375"/>
                  </a:cubicBezTo>
                  <a:close/>
                  <a:moveTo>
                    <a:pt x="191" y="681"/>
                  </a:moveTo>
                  <a:cubicBezTo>
                    <a:pt x="194" y="689"/>
                    <a:pt x="197" y="696"/>
                    <a:pt x="195" y="704"/>
                  </a:cubicBezTo>
                  <a:cubicBezTo>
                    <a:pt x="194" y="712"/>
                    <a:pt x="189" y="721"/>
                    <a:pt x="186" y="729"/>
                  </a:cubicBezTo>
                  <a:cubicBezTo>
                    <a:pt x="182" y="739"/>
                    <a:pt x="178" y="749"/>
                    <a:pt x="175" y="759"/>
                  </a:cubicBezTo>
                  <a:cubicBezTo>
                    <a:pt x="166" y="751"/>
                    <a:pt x="158" y="743"/>
                    <a:pt x="150" y="735"/>
                  </a:cubicBezTo>
                  <a:cubicBezTo>
                    <a:pt x="139" y="723"/>
                    <a:pt x="128" y="712"/>
                    <a:pt x="126" y="695"/>
                  </a:cubicBezTo>
                  <a:cubicBezTo>
                    <a:pt x="125" y="678"/>
                    <a:pt x="128" y="661"/>
                    <a:pt x="130" y="644"/>
                  </a:cubicBezTo>
                  <a:cubicBezTo>
                    <a:pt x="132" y="627"/>
                    <a:pt x="134" y="611"/>
                    <a:pt x="137" y="594"/>
                  </a:cubicBezTo>
                  <a:cubicBezTo>
                    <a:pt x="144" y="545"/>
                    <a:pt x="155" y="497"/>
                    <a:pt x="169" y="450"/>
                  </a:cubicBezTo>
                  <a:cubicBezTo>
                    <a:pt x="164" y="498"/>
                    <a:pt x="161" y="546"/>
                    <a:pt x="167" y="593"/>
                  </a:cubicBezTo>
                  <a:cubicBezTo>
                    <a:pt x="171" y="624"/>
                    <a:pt x="179" y="653"/>
                    <a:pt x="191" y="681"/>
                  </a:cubicBezTo>
                  <a:close/>
                  <a:moveTo>
                    <a:pt x="262" y="280"/>
                  </a:moveTo>
                  <a:cubicBezTo>
                    <a:pt x="210" y="312"/>
                    <a:pt x="132" y="314"/>
                    <a:pt x="83" y="275"/>
                  </a:cubicBezTo>
                  <a:cubicBezTo>
                    <a:pt x="34" y="236"/>
                    <a:pt x="23" y="160"/>
                    <a:pt x="49" y="106"/>
                  </a:cubicBezTo>
                  <a:cubicBezTo>
                    <a:pt x="80" y="44"/>
                    <a:pt x="159" y="20"/>
                    <a:pt x="220" y="49"/>
                  </a:cubicBezTo>
                  <a:cubicBezTo>
                    <a:pt x="226" y="52"/>
                    <a:pt x="233" y="46"/>
                    <a:pt x="236" y="39"/>
                  </a:cubicBezTo>
                  <a:cubicBezTo>
                    <a:pt x="276" y="52"/>
                    <a:pt x="309" y="83"/>
                    <a:pt x="322" y="123"/>
                  </a:cubicBezTo>
                  <a:cubicBezTo>
                    <a:pt x="340" y="182"/>
                    <a:pt x="315" y="248"/>
                    <a:pt x="262" y="2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dirty="0">
                <a:latin typeface="微软雅黑" panose="020B0503020204020204" pitchFamily="34" charset="-122"/>
                <a:ea typeface="微软雅黑" panose="020B0503020204020204" pitchFamily="34" charset="-122"/>
              </a:endParaRPr>
            </a:p>
          </p:txBody>
        </p:sp>
        <p:sp>
          <p:nvSpPr>
            <p:cNvPr id="20" name="Freeform 6"/>
            <p:cNvSpPr>
              <a:spLocks/>
            </p:cNvSpPr>
            <p:nvPr/>
          </p:nvSpPr>
          <p:spPr bwMode="auto">
            <a:xfrm>
              <a:off x="3398" y="1504"/>
              <a:ext cx="417" cy="636"/>
            </a:xfrm>
            <a:custGeom>
              <a:avLst/>
              <a:gdLst>
                <a:gd name="T0" fmla="*/ 337 w 350"/>
                <a:gd name="T1" fmla="*/ 508 h 536"/>
                <a:gd name="T2" fmla="*/ 100 w 350"/>
                <a:gd name="T3" fmla="*/ 405 h 536"/>
                <a:gd name="T4" fmla="*/ 39 w 350"/>
                <a:gd name="T5" fmla="*/ 176 h 536"/>
                <a:gd name="T6" fmla="*/ 108 w 350"/>
                <a:gd name="T7" fmla="*/ 73 h 536"/>
                <a:gd name="T8" fmla="*/ 148 w 350"/>
                <a:gd name="T9" fmla="*/ 78 h 536"/>
                <a:gd name="T10" fmla="*/ 176 w 350"/>
                <a:gd name="T11" fmla="*/ 35 h 536"/>
                <a:gd name="T12" fmla="*/ 146 w 350"/>
                <a:gd name="T13" fmla="*/ 1 h 536"/>
                <a:gd name="T14" fmla="*/ 135 w 350"/>
                <a:gd name="T15" fmla="*/ 29 h 536"/>
                <a:gd name="T16" fmla="*/ 153 w 350"/>
                <a:gd name="T17" fmla="*/ 42 h 536"/>
                <a:gd name="T18" fmla="*/ 146 w 350"/>
                <a:gd name="T19" fmla="*/ 54 h 536"/>
                <a:gd name="T20" fmla="*/ 124 w 350"/>
                <a:gd name="T21" fmla="*/ 47 h 536"/>
                <a:gd name="T22" fmla="*/ 118 w 350"/>
                <a:gd name="T23" fmla="*/ 25 h 536"/>
                <a:gd name="T24" fmla="*/ 118 w 350"/>
                <a:gd name="T25" fmla="*/ 8 h 536"/>
                <a:gd name="T26" fmla="*/ 102 w 350"/>
                <a:gd name="T27" fmla="*/ 16 h 536"/>
                <a:gd name="T28" fmla="*/ 98 w 350"/>
                <a:gd name="T29" fmla="*/ 55 h 536"/>
                <a:gd name="T30" fmla="*/ 11 w 350"/>
                <a:gd name="T31" fmla="*/ 279 h 536"/>
                <a:gd name="T32" fmla="*/ 168 w 350"/>
                <a:gd name="T33" fmla="*/ 495 h 536"/>
                <a:gd name="T34" fmla="*/ 326 w 350"/>
                <a:gd name="T35" fmla="*/ 536 h 536"/>
                <a:gd name="T36" fmla="*/ 337 w 350"/>
                <a:gd name="T37" fmla="*/ 508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0" h="536">
                  <a:moveTo>
                    <a:pt x="337" y="508"/>
                  </a:moveTo>
                  <a:cubicBezTo>
                    <a:pt x="249" y="504"/>
                    <a:pt x="160" y="472"/>
                    <a:pt x="100" y="405"/>
                  </a:cubicBezTo>
                  <a:cubicBezTo>
                    <a:pt x="45" y="344"/>
                    <a:pt x="15" y="258"/>
                    <a:pt x="39" y="176"/>
                  </a:cubicBezTo>
                  <a:cubicBezTo>
                    <a:pt x="50" y="135"/>
                    <a:pt x="74" y="99"/>
                    <a:pt x="108" y="73"/>
                  </a:cubicBezTo>
                  <a:cubicBezTo>
                    <a:pt x="119" y="83"/>
                    <a:pt x="135" y="84"/>
                    <a:pt x="148" y="78"/>
                  </a:cubicBezTo>
                  <a:cubicBezTo>
                    <a:pt x="165" y="71"/>
                    <a:pt x="177" y="53"/>
                    <a:pt x="176" y="35"/>
                  </a:cubicBezTo>
                  <a:cubicBezTo>
                    <a:pt x="175" y="18"/>
                    <a:pt x="163" y="3"/>
                    <a:pt x="146" y="1"/>
                  </a:cubicBezTo>
                  <a:cubicBezTo>
                    <a:pt x="134" y="0"/>
                    <a:pt x="122" y="28"/>
                    <a:pt x="135" y="29"/>
                  </a:cubicBezTo>
                  <a:cubicBezTo>
                    <a:pt x="143" y="29"/>
                    <a:pt x="150" y="34"/>
                    <a:pt x="153" y="42"/>
                  </a:cubicBezTo>
                  <a:cubicBezTo>
                    <a:pt x="156" y="49"/>
                    <a:pt x="153" y="52"/>
                    <a:pt x="146" y="54"/>
                  </a:cubicBezTo>
                  <a:cubicBezTo>
                    <a:pt x="138" y="55"/>
                    <a:pt x="129" y="53"/>
                    <a:pt x="124" y="47"/>
                  </a:cubicBezTo>
                  <a:cubicBezTo>
                    <a:pt x="120" y="42"/>
                    <a:pt x="115" y="32"/>
                    <a:pt x="118" y="25"/>
                  </a:cubicBezTo>
                  <a:cubicBezTo>
                    <a:pt x="120" y="21"/>
                    <a:pt x="124" y="11"/>
                    <a:pt x="118" y="8"/>
                  </a:cubicBezTo>
                  <a:cubicBezTo>
                    <a:pt x="112" y="4"/>
                    <a:pt x="105" y="12"/>
                    <a:pt x="102" y="16"/>
                  </a:cubicBezTo>
                  <a:cubicBezTo>
                    <a:pt x="97" y="29"/>
                    <a:pt x="94" y="43"/>
                    <a:pt x="98" y="55"/>
                  </a:cubicBezTo>
                  <a:cubicBezTo>
                    <a:pt x="32" y="108"/>
                    <a:pt x="0" y="196"/>
                    <a:pt x="11" y="279"/>
                  </a:cubicBezTo>
                  <a:cubicBezTo>
                    <a:pt x="23" y="372"/>
                    <a:pt x="86" y="452"/>
                    <a:pt x="168" y="495"/>
                  </a:cubicBezTo>
                  <a:cubicBezTo>
                    <a:pt x="217" y="520"/>
                    <a:pt x="272" y="533"/>
                    <a:pt x="326" y="536"/>
                  </a:cubicBezTo>
                  <a:cubicBezTo>
                    <a:pt x="338" y="536"/>
                    <a:pt x="350" y="509"/>
                    <a:pt x="337" y="5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dirty="0">
                <a:latin typeface="微软雅黑" panose="020B0503020204020204" pitchFamily="34" charset="-122"/>
                <a:ea typeface="微软雅黑" panose="020B0503020204020204" pitchFamily="34" charset="-122"/>
              </a:endParaRPr>
            </a:p>
          </p:txBody>
        </p:sp>
        <p:sp>
          <p:nvSpPr>
            <p:cNvPr id="21" name="Freeform 7"/>
            <p:cNvSpPr>
              <a:spLocks/>
            </p:cNvSpPr>
            <p:nvPr/>
          </p:nvSpPr>
          <p:spPr bwMode="auto">
            <a:xfrm>
              <a:off x="3875" y="1402"/>
              <a:ext cx="330" cy="734"/>
            </a:xfrm>
            <a:custGeom>
              <a:avLst/>
              <a:gdLst>
                <a:gd name="T0" fmla="*/ 262 w 277"/>
                <a:gd name="T1" fmla="*/ 216 h 619"/>
                <a:gd name="T2" fmla="*/ 217 w 277"/>
                <a:gd name="T3" fmla="*/ 85 h 619"/>
                <a:gd name="T4" fmla="*/ 238 w 277"/>
                <a:gd name="T5" fmla="*/ 28 h 619"/>
                <a:gd name="T6" fmla="*/ 197 w 277"/>
                <a:gd name="T7" fmla="*/ 4 h 619"/>
                <a:gd name="T8" fmla="*/ 158 w 277"/>
                <a:gd name="T9" fmla="*/ 48 h 619"/>
                <a:gd name="T10" fmla="*/ 179 w 277"/>
                <a:gd name="T11" fmla="*/ 43 h 619"/>
                <a:gd name="T12" fmla="*/ 197 w 277"/>
                <a:gd name="T13" fmla="*/ 31 h 619"/>
                <a:gd name="T14" fmla="*/ 217 w 277"/>
                <a:gd name="T15" fmla="*/ 46 h 619"/>
                <a:gd name="T16" fmla="*/ 190 w 277"/>
                <a:gd name="T17" fmla="*/ 60 h 619"/>
                <a:gd name="T18" fmla="*/ 175 w 277"/>
                <a:gd name="T19" fmla="*/ 86 h 619"/>
                <a:gd name="T20" fmla="*/ 195 w 277"/>
                <a:gd name="T21" fmla="*/ 92 h 619"/>
                <a:gd name="T22" fmla="*/ 195 w 277"/>
                <a:gd name="T23" fmla="*/ 105 h 619"/>
                <a:gd name="T24" fmla="*/ 234 w 277"/>
                <a:gd name="T25" fmla="*/ 332 h 619"/>
                <a:gd name="T26" fmla="*/ 122 w 277"/>
                <a:gd name="T27" fmla="*/ 524 h 619"/>
                <a:gd name="T28" fmla="*/ 14 w 277"/>
                <a:gd name="T29" fmla="*/ 589 h 619"/>
                <a:gd name="T30" fmla="*/ 1 w 277"/>
                <a:gd name="T31" fmla="*/ 606 h 619"/>
                <a:gd name="T32" fmla="*/ 9 w 277"/>
                <a:gd name="T33" fmla="*/ 616 h 619"/>
                <a:gd name="T34" fmla="*/ 262 w 277"/>
                <a:gd name="T35" fmla="*/ 21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619">
                  <a:moveTo>
                    <a:pt x="262" y="216"/>
                  </a:moveTo>
                  <a:cubicBezTo>
                    <a:pt x="258" y="170"/>
                    <a:pt x="246" y="122"/>
                    <a:pt x="217" y="85"/>
                  </a:cubicBezTo>
                  <a:cubicBezTo>
                    <a:pt x="235" y="74"/>
                    <a:pt x="246" y="50"/>
                    <a:pt x="238" y="28"/>
                  </a:cubicBezTo>
                  <a:cubicBezTo>
                    <a:pt x="232" y="11"/>
                    <a:pt x="216" y="0"/>
                    <a:pt x="197" y="4"/>
                  </a:cubicBezTo>
                  <a:cubicBezTo>
                    <a:pt x="177" y="8"/>
                    <a:pt x="161" y="28"/>
                    <a:pt x="158" y="48"/>
                  </a:cubicBezTo>
                  <a:cubicBezTo>
                    <a:pt x="156" y="68"/>
                    <a:pt x="178" y="56"/>
                    <a:pt x="179" y="43"/>
                  </a:cubicBezTo>
                  <a:cubicBezTo>
                    <a:pt x="181" y="34"/>
                    <a:pt x="189" y="30"/>
                    <a:pt x="197" y="31"/>
                  </a:cubicBezTo>
                  <a:cubicBezTo>
                    <a:pt x="206" y="31"/>
                    <a:pt x="214" y="38"/>
                    <a:pt x="217" y="46"/>
                  </a:cubicBezTo>
                  <a:cubicBezTo>
                    <a:pt x="225" y="65"/>
                    <a:pt x="202" y="67"/>
                    <a:pt x="190" y="60"/>
                  </a:cubicBezTo>
                  <a:cubicBezTo>
                    <a:pt x="179" y="54"/>
                    <a:pt x="164" y="80"/>
                    <a:pt x="175" y="86"/>
                  </a:cubicBezTo>
                  <a:cubicBezTo>
                    <a:pt x="182" y="90"/>
                    <a:pt x="189" y="92"/>
                    <a:pt x="195" y="92"/>
                  </a:cubicBezTo>
                  <a:cubicBezTo>
                    <a:pt x="193" y="97"/>
                    <a:pt x="193" y="102"/>
                    <a:pt x="195" y="105"/>
                  </a:cubicBezTo>
                  <a:cubicBezTo>
                    <a:pt x="246" y="166"/>
                    <a:pt x="249" y="258"/>
                    <a:pt x="234" y="332"/>
                  </a:cubicBezTo>
                  <a:cubicBezTo>
                    <a:pt x="218" y="407"/>
                    <a:pt x="179" y="475"/>
                    <a:pt x="122" y="524"/>
                  </a:cubicBezTo>
                  <a:cubicBezTo>
                    <a:pt x="90" y="552"/>
                    <a:pt x="53" y="574"/>
                    <a:pt x="14" y="589"/>
                  </a:cubicBezTo>
                  <a:cubicBezTo>
                    <a:pt x="7" y="592"/>
                    <a:pt x="2" y="598"/>
                    <a:pt x="1" y="606"/>
                  </a:cubicBezTo>
                  <a:cubicBezTo>
                    <a:pt x="0" y="610"/>
                    <a:pt x="2" y="619"/>
                    <a:pt x="9" y="616"/>
                  </a:cubicBezTo>
                  <a:cubicBezTo>
                    <a:pt x="170" y="554"/>
                    <a:pt x="277" y="389"/>
                    <a:pt x="262"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dirty="0">
                <a:latin typeface="微软雅黑" panose="020B0503020204020204" pitchFamily="34" charset="-122"/>
                <a:ea typeface="微软雅黑" panose="020B0503020204020204" pitchFamily="34" charset="-122"/>
              </a:endParaRPr>
            </a:p>
          </p:txBody>
        </p:sp>
        <p:sp>
          <p:nvSpPr>
            <p:cNvPr id="22" name="Freeform 8"/>
            <p:cNvSpPr>
              <a:spLocks noEditPoints="1"/>
            </p:cNvSpPr>
            <p:nvPr/>
          </p:nvSpPr>
          <p:spPr bwMode="auto">
            <a:xfrm>
              <a:off x="3591" y="2567"/>
              <a:ext cx="426" cy="616"/>
            </a:xfrm>
            <a:custGeom>
              <a:avLst/>
              <a:gdLst>
                <a:gd name="T0" fmla="*/ 336 w 358"/>
                <a:gd name="T1" fmla="*/ 434 h 520"/>
                <a:gd name="T2" fmla="*/ 239 w 358"/>
                <a:gd name="T3" fmla="*/ 463 h 520"/>
                <a:gd name="T4" fmla="*/ 242 w 358"/>
                <a:gd name="T5" fmla="*/ 440 h 520"/>
                <a:gd name="T6" fmla="*/ 244 w 358"/>
                <a:gd name="T7" fmla="*/ 405 h 520"/>
                <a:gd name="T8" fmla="*/ 249 w 358"/>
                <a:gd name="T9" fmla="*/ 339 h 520"/>
                <a:gd name="T10" fmla="*/ 255 w 358"/>
                <a:gd name="T11" fmla="*/ 206 h 520"/>
                <a:gd name="T12" fmla="*/ 251 w 358"/>
                <a:gd name="T13" fmla="*/ 88 h 520"/>
                <a:gd name="T14" fmla="*/ 202 w 358"/>
                <a:gd name="T15" fmla="*/ 11 h 520"/>
                <a:gd name="T16" fmla="*/ 167 w 358"/>
                <a:gd name="T17" fmla="*/ 42 h 520"/>
                <a:gd name="T18" fmla="*/ 142 w 358"/>
                <a:gd name="T19" fmla="*/ 87 h 520"/>
                <a:gd name="T20" fmla="*/ 112 w 358"/>
                <a:gd name="T21" fmla="*/ 199 h 520"/>
                <a:gd name="T22" fmla="*/ 105 w 358"/>
                <a:gd name="T23" fmla="*/ 445 h 520"/>
                <a:gd name="T24" fmla="*/ 54 w 358"/>
                <a:gd name="T25" fmla="*/ 432 h 520"/>
                <a:gd name="T26" fmla="*/ 4 w 358"/>
                <a:gd name="T27" fmla="*/ 474 h 520"/>
                <a:gd name="T28" fmla="*/ 55 w 358"/>
                <a:gd name="T29" fmla="*/ 514 h 520"/>
                <a:gd name="T30" fmla="*/ 129 w 358"/>
                <a:gd name="T31" fmla="*/ 481 h 520"/>
                <a:gd name="T32" fmla="*/ 128 w 358"/>
                <a:gd name="T33" fmla="*/ 459 h 520"/>
                <a:gd name="T34" fmla="*/ 133 w 358"/>
                <a:gd name="T35" fmla="*/ 201 h 520"/>
                <a:gd name="T36" fmla="*/ 165 w 358"/>
                <a:gd name="T37" fmla="*/ 79 h 520"/>
                <a:gd name="T38" fmla="*/ 178 w 358"/>
                <a:gd name="T39" fmla="*/ 58 h 520"/>
                <a:gd name="T40" fmla="*/ 199 w 358"/>
                <a:gd name="T41" fmla="*/ 38 h 520"/>
                <a:gd name="T42" fmla="*/ 227 w 358"/>
                <a:gd name="T43" fmla="*/ 90 h 520"/>
                <a:gd name="T44" fmla="*/ 233 w 358"/>
                <a:gd name="T45" fmla="*/ 218 h 520"/>
                <a:gd name="T46" fmla="*/ 226 w 358"/>
                <a:gd name="T47" fmla="*/ 359 h 520"/>
                <a:gd name="T48" fmla="*/ 221 w 358"/>
                <a:gd name="T49" fmla="*/ 430 h 520"/>
                <a:gd name="T50" fmla="*/ 219 w 358"/>
                <a:gd name="T51" fmla="*/ 465 h 520"/>
                <a:gd name="T52" fmla="*/ 220 w 358"/>
                <a:gd name="T53" fmla="*/ 493 h 520"/>
                <a:gd name="T54" fmla="*/ 261 w 358"/>
                <a:gd name="T55" fmla="*/ 516 h 520"/>
                <a:gd name="T56" fmla="*/ 319 w 358"/>
                <a:gd name="T57" fmla="*/ 514 h 520"/>
                <a:gd name="T58" fmla="*/ 354 w 358"/>
                <a:gd name="T59" fmla="*/ 474 h 520"/>
                <a:gd name="T60" fmla="*/ 336 w 358"/>
                <a:gd name="T61" fmla="*/ 434 h 520"/>
                <a:gd name="T62" fmla="*/ 26 w 358"/>
                <a:gd name="T63" fmla="*/ 470 h 520"/>
                <a:gd name="T64" fmla="*/ 62 w 358"/>
                <a:gd name="T65" fmla="*/ 460 h 520"/>
                <a:gd name="T66" fmla="*/ 99 w 358"/>
                <a:gd name="T67" fmla="*/ 478 h 520"/>
                <a:gd name="T68" fmla="*/ 74 w 358"/>
                <a:gd name="T69" fmla="*/ 486 h 520"/>
                <a:gd name="T70" fmla="*/ 26 w 358"/>
                <a:gd name="T71" fmla="*/ 470 h 520"/>
                <a:gd name="T72" fmla="*/ 291 w 358"/>
                <a:gd name="T73" fmla="*/ 491 h 520"/>
                <a:gd name="T74" fmla="*/ 249 w 358"/>
                <a:gd name="T75" fmla="*/ 481 h 520"/>
                <a:gd name="T76" fmla="*/ 288 w 358"/>
                <a:gd name="T77" fmla="*/ 461 h 520"/>
                <a:gd name="T78" fmla="*/ 334 w 358"/>
                <a:gd name="T79" fmla="*/ 472 h 520"/>
                <a:gd name="T80" fmla="*/ 291 w 358"/>
                <a:gd name="T81" fmla="*/ 4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8" h="520">
                  <a:moveTo>
                    <a:pt x="336" y="434"/>
                  </a:moveTo>
                  <a:cubicBezTo>
                    <a:pt x="304" y="421"/>
                    <a:pt x="265" y="441"/>
                    <a:pt x="239" y="463"/>
                  </a:cubicBezTo>
                  <a:cubicBezTo>
                    <a:pt x="239" y="455"/>
                    <a:pt x="241" y="447"/>
                    <a:pt x="242" y="440"/>
                  </a:cubicBezTo>
                  <a:cubicBezTo>
                    <a:pt x="243" y="428"/>
                    <a:pt x="243" y="417"/>
                    <a:pt x="244" y="405"/>
                  </a:cubicBezTo>
                  <a:cubicBezTo>
                    <a:pt x="246" y="383"/>
                    <a:pt x="247" y="361"/>
                    <a:pt x="249" y="339"/>
                  </a:cubicBezTo>
                  <a:cubicBezTo>
                    <a:pt x="251" y="294"/>
                    <a:pt x="254" y="250"/>
                    <a:pt x="255" y="206"/>
                  </a:cubicBezTo>
                  <a:cubicBezTo>
                    <a:pt x="257" y="166"/>
                    <a:pt x="257" y="127"/>
                    <a:pt x="251" y="88"/>
                  </a:cubicBezTo>
                  <a:cubicBezTo>
                    <a:pt x="247" y="67"/>
                    <a:pt x="237" y="0"/>
                    <a:pt x="202" y="11"/>
                  </a:cubicBezTo>
                  <a:cubicBezTo>
                    <a:pt x="188" y="16"/>
                    <a:pt x="176" y="30"/>
                    <a:pt x="167" y="42"/>
                  </a:cubicBezTo>
                  <a:cubicBezTo>
                    <a:pt x="156" y="56"/>
                    <a:pt x="148" y="71"/>
                    <a:pt x="142" y="87"/>
                  </a:cubicBezTo>
                  <a:cubicBezTo>
                    <a:pt x="127" y="122"/>
                    <a:pt x="119" y="161"/>
                    <a:pt x="112" y="199"/>
                  </a:cubicBezTo>
                  <a:cubicBezTo>
                    <a:pt x="100" y="281"/>
                    <a:pt x="100" y="363"/>
                    <a:pt x="105" y="445"/>
                  </a:cubicBezTo>
                  <a:cubicBezTo>
                    <a:pt x="90" y="436"/>
                    <a:pt x="72" y="430"/>
                    <a:pt x="54" y="432"/>
                  </a:cubicBezTo>
                  <a:cubicBezTo>
                    <a:pt x="31" y="434"/>
                    <a:pt x="7" y="449"/>
                    <a:pt x="4" y="474"/>
                  </a:cubicBezTo>
                  <a:cubicBezTo>
                    <a:pt x="0" y="505"/>
                    <a:pt x="31" y="516"/>
                    <a:pt x="55" y="514"/>
                  </a:cubicBezTo>
                  <a:cubicBezTo>
                    <a:pt x="83" y="512"/>
                    <a:pt x="110" y="502"/>
                    <a:pt x="129" y="481"/>
                  </a:cubicBezTo>
                  <a:cubicBezTo>
                    <a:pt x="136" y="472"/>
                    <a:pt x="134" y="461"/>
                    <a:pt x="128" y="459"/>
                  </a:cubicBezTo>
                  <a:cubicBezTo>
                    <a:pt x="123" y="374"/>
                    <a:pt x="120" y="287"/>
                    <a:pt x="133" y="201"/>
                  </a:cubicBezTo>
                  <a:cubicBezTo>
                    <a:pt x="139" y="160"/>
                    <a:pt x="147" y="116"/>
                    <a:pt x="165" y="79"/>
                  </a:cubicBezTo>
                  <a:cubicBezTo>
                    <a:pt x="169" y="71"/>
                    <a:pt x="173" y="64"/>
                    <a:pt x="178" y="58"/>
                  </a:cubicBezTo>
                  <a:cubicBezTo>
                    <a:pt x="182" y="52"/>
                    <a:pt x="191" y="40"/>
                    <a:pt x="199" y="38"/>
                  </a:cubicBezTo>
                  <a:cubicBezTo>
                    <a:pt x="216" y="34"/>
                    <a:pt x="224" y="79"/>
                    <a:pt x="227" y="90"/>
                  </a:cubicBezTo>
                  <a:cubicBezTo>
                    <a:pt x="236" y="132"/>
                    <a:pt x="235" y="175"/>
                    <a:pt x="233" y="218"/>
                  </a:cubicBezTo>
                  <a:cubicBezTo>
                    <a:pt x="232" y="265"/>
                    <a:pt x="229" y="312"/>
                    <a:pt x="226" y="359"/>
                  </a:cubicBezTo>
                  <a:cubicBezTo>
                    <a:pt x="225" y="383"/>
                    <a:pt x="223" y="407"/>
                    <a:pt x="221" y="430"/>
                  </a:cubicBezTo>
                  <a:cubicBezTo>
                    <a:pt x="221" y="442"/>
                    <a:pt x="220" y="453"/>
                    <a:pt x="219" y="465"/>
                  </a:cubicBezTo>
                  <a:cubicBezTo>
                    <a:pt x="218" y="474"/>
                    <a:pt x="217" y="484"/>
                    <a:pt x="220" y="493"/>
                  </a:cubicBezTo>
                  <a:cubicBezTo>
                    <a:pt x="226" y="508"/>
                    <a:pt x="247" y="513"/>
                    <a:pt x="261" y="516"/>
                  </a:cubicBezTo>
                  <a:cubicBezTo>
                    <a:pt x="280" y="520"/>
                    <a:pt x="301" y="520"/>
                    <a:pt x="319" y="514"/>
                  </a:cubicBezTo>
                  <a:cubicBezTo>
                    <a:pt x="336" y="507"/>
                    <a:pt x="350" y="492"/>
                    <a:pt x="354" y="474"/>
                  </a:cubicBezTo>
                  <a:cubicBezTo>
                    <a:pt x="358" y="457"/>
                    <a:pt x="353" y="441"/>
                    <a:pt x="336" y="434"/>
                  </a:cubicBezTo>
                  <a:close/>
                  <a:moveTo>
                    <a:pt x="26" y="470"/>
                  </a:moveTo>
                  <a:cubicBezTo>
                    <a:pt x="25" y="458"/>
                    <a:pt x="54" y="459"/>
                    <a:pt x="62" y="460"/>
                  </a:cubicBezTo>
                  <a:cubicBezTo>
                    <a:pt x="76" y="462"/>
                    <a:pt x="88" y="469"/>
                    <a:pt x="99" y="478"/>
                  </a:cubicBezTo>
                  <a:cubicBezTo>
                    <a:pt x="91" y="482"/>
                    <a:pt x="82" y="484"/>
                    <a:pt x="74" y="486"/>
                  </a:cubicBezTo>
                  <a:cubicBezTo>
                    <a:pt x="62" y="488"/>
                    <a:pt x="27" y="490"/>
                    <a:pt x="26" y="470"/>
                  </a:cubicBezTo>
                  <a:close/>
                  <a:moveTo>
                    <a:pt x="291" y="491"/>
                  </a:moveTo>
                  <a:cubicBezTo>
                    <a:pt x="281" y="490"/>
                    <a:pt x="260" y="489"/>
                    <a:pt x="249" y="481"/>
                  </a:cubicBezTo>
                  <a:cubicBezTo>
                    <a:pt x="260" y="472"/>
                    <a:pt x="273" y="465"/>
                    <a:pt x="288" y="461"/>
                  </a:cubicBezTo>
                  <a:cubicBezTo>
                    <a:pt x="301" y="458"/>
                    <a:pt x="329" y="454"/>
                    <a:pt x="334" y="472"/>
                  </a:cubicBezTo>
                  <a:cubicBezTo>
                    <a:pt x="338" y="491"/>
                    <a:pt x="302" y="491"/>
                    <a:pt x="291"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dirty="0">
                <a:latin typeface="微软雅黑" panose="020B0503020204020204" pitchFamily="34" charset="-122"/>
                <a:ea typeface="微软雅黑" panose="020B0503020204020204" pitchFamily="34" charset="-122"/>
              </a:endParaRPr>
            </a:p>
          </p:txBody>
        </p:sp>
        <p:sp>
          <p:nvSpPr>
            <p:cNvPr id="23" name="Freeform 9"/>
            <p:cNvSpPr>
              <a:spLocks/>
            </p:cNvSpPr>
            <p:nvPr/>
          </p:nvSpPr>
          <p:spPr bwMode="auto">
            <a:xfrm>
              <a:off x="3721" y="1859"/>
              <a:ext cx="215" cy="109"/>
            </a:xfrm>
            <a:custGeom>
              <a:avLst/>
              <a:gdLst>
                <a:gd name="T0" fmla="*/ 170 w 181"/>
                <a:gd name="T1" fmla="*/ 3 h 92"/>
                <a:gd name="T2" fmla="*/ 159 w 181"/>
                <a:gd name="T3" fmla="*/ 21 h 92"/>
                <a:gd name="T4" fmla="*/ 94 w 181"/>
                <a:gd name="T5" fmla="*/ 58 h 92"/>
                <a:gd name="T6" fmla="*/ 25 w 181"/>
                <a:gd name="T7" fmla="*/ 26 h 92"/>
                <a:gd name="T8" fmla="*/ 6 w 181"/>
                <a:gd name="T9" fmla="*/ 49 h 92"/>
                <a:gd name="T10" fmla="*/ 110 w 181"/>
                <a:gd name="T11" fmla="*/ 81 h 92"/>
                <a:gd name="T12" fmla="*/ 181 w 181"/>
                <a:gd name="T13" fmla="*/ 9 h 92"/>
                <a:gd name="T14" fmla="*/ 170 w 181"/>
                <a:gd name="T15" fmla="*/ 3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92">
                  <a:moveTo>
                    <a:pt x="170" y="3"/>
                  </a:moveTo>
                  <a:cubicBezTo>
                    <a:pt x="163" y="6"/>
                    <a:pt x="159" y="14"/>
                    <a:pt x="159" y="21"/>
                  </a:cubicBezTo>
                  <a:cubicBezTo>
                    <a:pt x="158" y="46"/>
                    <a:pt x="113" y="56"/>
                    <a:pt x="94" y="58"/>
                  </a:cubicBezTo>
                  <a:cubicBezTo>
                    <a:pt x="67" y="59"/>
                    <a:pt x="41" y="49"/>
                    <a:pt x="25" y="26"/>
                  </a:cubicBezTo>
                  <a:cubicBezTo>
                    <a:pt x="17" y="15"/>
                    <a:pt x="0" y="39"/>
                    <a:pt x="6" y="49"/>
                  </a:cubicBezTo>
                  <a:cubicBezTo>
                    <a:pt x="30" y="82"/>
                    <a:pt x="72" y="92"/>
                    <a:pt x="110" y="81"/>
                  </a:cubicBezTo>
                  <a:cubicBezTo>
                    <a:pt x="144" y="72"/>
                    <a:pt x="180" y="48"/>
                    <a:pt x="181" y="9"/>
                  </a:cubicBezTo>
                  <a:cubicBezTo>
                    <a:pt x="181" y="2"/>
                    <a:pt x="175" y="0"/>
                    <a:pt x="17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dirty="0">
                <a:latin typeface="微软雅黑" panose="020B0503020204020204" pitchFamily="34" charset="-122"/>
                <a:ea typeface="微软雅黑" panose="020B0503020204020204" pitchFamily="34" charset="-122"/>
              </a:endParaRPr>
            </a:p>
          </p:txBody>
        </p:sp>
        <p:sp>
          <p:nvSpPr>
            <p:cNvPr id="24" name="Freeform 10"/>
            <p:cNvSpPr>
              <a:spLocks/>
            </p:cNvSpPr>
            <p:nvPr/>
          </p:nvSpPr>
          <p:spPr bwMode="auto">
            <a:xfrm>
              <a:off x="3763" y="1760"/>
              <a:ext cx="60" cy="93"/>
            </a:xfrm>
            <a:custGeom>
              <a:avLst/>
              <a:gdLst>
                <a:gd name="T0" fmla="*/ 40 w 50"/>
                <a:gd name="T1" fmla="*/ 45 h 78"/>
                <a:gd name="T2" fmla="*/ 32 w 50"/>
                <a:gd name="T3" fmla="*/ 34 h 78"/>
                <a:gd name="T4" fmla="*/ 32 w 50"/>
                <a:gd name="T5" fmla="*/ 29 h 78"/>
                <a:gd name="T6" fmla="*/ 43 w 50"/>
                <a:gd name="T7" fmla="*/ 11 h 78"/>
                <a:gd name="T8" fmla="*/ 32 w 50"/>
                <a:gd name="T9" fmla="*/ 4 h 78"/>
                <a:gd name="T10" fmla="*/ 25 w 50"/>
                <a:gd name="T11" fmla="*/ 71 h 78"/>
                <a:gd name="T12" fmla="*/ 40 w 50"/>
                <a:gd name="T13" fmla="*/ 45 h 78"/>
              </a:gdLst>
              <a:ahLst/>
              <a:cxnLst>
                <a:cxn ang="0">
                  <a:pos x="T0" y="T1"/>
                </a:cxn>
                <a:cxn ang="0">
                  <a:pos x="T2" y="T3"/>
                </a:cxn>
                <a:cxn ang="0">
                  <a:pos x="T4" y="T5"/>
                </a:cxn>
                <a:cxn ang="0">
                  <a:pos x="T6" y="T7"/>
                </a:cxn>
                <a:cxn ang="0">
                  <a:pos x="T8" y="T9"/>
                </a:cxn>
                <a:cxn ang="0">
                  <a:pos x="T10" y="T11"/>
                </a:cxn>
                <a:cxn ang="0">
                  <a:pos x="T12" y="T13"/>
                </a:cxn>
              </a:cxnLst>
              <a:rect l="0" t="0" r="r" b="b"/>
              <a:pathLst>
                <a:path w="50" h="78">
                  <a:moveTo>
                    <a:pt x="40" y="45"/>
                  </a:moveTo>
                  <a:cubicBezTo>
                    <a:pt x="36" y="43"/>
                    <a:pt x="33" y="39"/>
                    <a:pt x="32" y="34"/>
                  </a:cubicBezTo>
                  <a:cubicBezTo>
                    <a:pt x="32" y="32"/>
                    <a:pt x="32" y="29"/>
                    <a:pt x="32" y="29"/>
                  </a:cubicBezTo>
                  <a:cubicBezTo>
                    <a:pt x="38" y="25"/>
                    <a:pt x="43" y="18"/>
                    <a:pt x="43" y="11"/>
                  </a:cubicBezTo>
                  <a:cubicBezTo>
                    <a:pt x="43" y="5"/>
                    <a:pt x="37" y="0"/>
                    <a:pt x="32" y="4"/>
                  </a:cubicBezTo>
                  <a:cubicBezTo>
                    <a:pt x="11" y="18"/>
                    <a:pt x="0" y="55"/>
                    <a:pt x="25" y="71"/>
                  </a:cubicBezTo>
                  <a:cubicBezTo>
                    <a:pt x="35" y="78"/>
                    <a:pt x="50" y="52"/>
                    <a:pt x="4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dirty="0">
                <a:latin typeface="微软雅黑" panose="020B0503020204020204" pitchFamily="34" charset="-122"/>
                <a:ea typeface="微软雅黑" panose="020B0503020204020204" pitchFamily="34" charset="-122"/>
              </a:endParaRPr>
            </a:p>
          </p:txBody>
        </p:sp>
        <p:sp>
          <p:nvSpPr>
            <p:cNvPr id="25" name="Freeform 11"/>
            <p:cNvSpPr>
              <a:spLocks/>
            </p:cNvSpPr>
            <p:nvPr/>
          </p:nvSpPr>
          <p:spPr bwMode="auto">
            <a:xfrm>
              <a:off x="3848" y="1759"/>
              <a:ext cx="53" cy="89"/>
            </a:xfrm>
            <a:custGeom>
              <a:avLst/>
              <a:gdLst>
                <a:gd name="T0" fmla="*/ 34 w 45"/>
                <a:gd name="T1" fmla="*/ 28 h 75"/>
                <a:gd name="T2" fmla="*/ 45 w 45"/>
                <a:gd name="T3" fmla="*/ 9 h 75"/>
                <a:gd name="T4" fmla="*/ 34 w 45"/>
                <a:gd name="T5" fmla="*/ 3 h 75"/>
                <a:gd name="T6" fmla="*/ 15 w 45"/>
                <a:gd name="T7" fmla="*/ 64 h 75"/>
                <a:gd name="T8" fmla="*/ 33 w 45"/>
                <a:gd name="T9" fmla="*/ 41 h 75"/>
                <a:gd name="T10" fmla="*/ 30 w 45"/>
                <a:gd name="T11" fmla="*/ 31 h 75"/>
                <a:gd name="T12" fmla="*/ 31 w 45"/>
                <a:gd name="T13" fmla="*/ 29 h 75"/>
                <a:gd name="T14" fmla="*/ 34 w 45"/>
                <a:gd name="T15" fmla="*/ 28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75">
                  <a:moveTo>
                    <a:pt x="34" y="28"/>
                  </a:moveTo>
                  <a:cubicBezTo>
                    <a:pt x="40" y="25"/>
                    <a:pt x="45" y="16"/>
                    <a:pt x="45" y="9"/>
                  </a:cubicBezTo>
                  <a:cubicBezTo>
                    <a:pt x="44" y="2"/>
                    <a:pt x="39" y="0"/>
                    <a:pt x="34" y="3"/>
                  </a:cubicBezTo>
                  <a:cubicBezTo>
                    <a:pt x="12" y="12"/>
                    <a:pt x="0" y="45"/>
                    <a:pt x="15" y="64"/>
                  </a:cubicBezTo>
                  <a:cubicBezTo>
                    <a:pt x="22" y="75"/>
                    <a:pt x="40" y="51"/>
                    <a:pt x="33" y="41"/>
                  </a:cubicBezTo>
                  <a:cubicBezTo>
                    <a:pt x="31" y="38"/>
                    <a:pt x="30" y="35"/>
                    <a:pt x="30" y="31"/>
                  </a:cubicBezTo>
                  <a:cubicBezTo>
                    <a:pt x="30" y="30"/>
                    <a:pt x="30" y="30"/>
                    <a:pt x="31" y="29"/>
                  </a:cubicBezTo>
                  <a:cubicBezTo>
                    <a:pt x="30" y="30"/>
                    <a:pt x="34" y="28"/>
                    <a:pt x="3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65560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A228B81-23E0-4CFE-821C-0E94DDA9FD16}"/>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CN" altLang="en-US"/>
          </a:p>
        </p:txBody>
      </p:sp>
      <p:sp>
        <p:nvSpPr>
          <p:cNvPr id="3" name="内容占位符 2">
            <a:extLst>
              <a:ext uri="{FF2B5EF4-FFF2-40B4-BE49-F238E27FC236}">
                <a16:creationId xmlns:a16="http://schemas.microsoft.com/office/drawing/2014/main" xmlns="" id="{48B066AE-F8F5-4EAF-8E0A-3C10BD1BD4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4" name="文本占位符 3">
            <a:extLst>
              <a:ext uri="{FF2B5EF4-FFF2-40B4-BE49-F238E27FC236}">
                <a16:creationId xmlns:a16="http://schemas.microsoft.com/office/drawing/2014/main" xmlns="" id="{895BE904-B9EC-4791-A01C-1032F13FF5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占位符 4">
            <a:extLst>
              <a:ext uri="{FF2B5EF4-FFF2-40B4-BE49-F238E27FC236}">
                <a16:creationId xmlns:a16="http://schemas.microsoft.com/office/drawing/2014/main" xmlns="" id="{33DF67A9-E179-4896-9DE0-D2292AC63BB1}"/>
              </a:ext>
            </a:extLst>
          </p:cNvPr>
          <p:cNvSpPr>
            <a:spLocks noGrp="1"/>
          </p:cNvSpPr>
          <p:nvPr>
            <p:ph type="dt" sz="half" idx="10"/>
          </p:nvPr>
        </p:nvSpPr>
        <p:spPr/>
        <p:txBody>
          <a:bodyPr/>
          <a:lstStyle/>
          <a:p>
            <a:fld id="{BBC4234C-F9A5-42A0-9582-EDA1C72603E2}" type="datetimeFigureOut">
              <a:rPr lang="zh-TW" altLang="en-US" smtClean="0"/>
              <a:t>2019/8/19</a:t>
            </a:fld>
            <a:endParaRPr lang="zh-TW" altLang="en-US"/>
          </a:p>
        </p:txBody>
      </p:sp>
      <p:sp>
        <p:nvSpPr>
          <p:cNvPr id="6" name="页脚占位符 5">
            <a:extLst>
              <a:ext uri="{FF2B5EF4-FFF2-40B4-BE49-F238E27FC236}">
                <a16:creationId xmlns:a16="http://schemas.microsoft.com/office/drawing/2014/main" xmlns="" id="{E0A358DE-CBBE-4240-A439-DE2C0FB50F78}"/>
              </a:ext>
            </a:extLst>
          </p:cNvPr>
          <p:cNvSpPr>
            <a:spLocks noGrp="1"/>
          </p:cNvSpPr>
          <p:nvPr>
            <p:ph type="ftr" sz="quarter" idx="11"/>
          </p:nvPr>
        </p:nvSpPr>
        <p:spPr/>
        <p:txBody>
          <a:bodyPr/>
          <a:lstStyle/>
          <a:p>
            <a:endParaRPr lang="zh-TW" altLang="en-US"/>
          </a:p>
        </p:txBody>
      </p:sp>
      <p:sp>
        <p:nvSpPr>
          <p:cNvPr id="7" name="灯片编号占位符 6">
            <a:extLst>
              <a:ext uri="{FF2B5EF4-FFF2-40B4-BE49-F238E27FC236}">
                <a16:creationId xmlns:a16="http://schemas.microsoft.com/office/drawing/2014/main" xmlns="" id="{78F5B519-B27A-47F4-9AB7-F60D3158047E}"/>
              </a:ext>
            </a:extLst>
          </p:cNvPr>
          <p:cNvSpPr>
            <a:spLocks noGrp="1"/>
          </p:cNvSpPr>
          <p:nvPr>
            <p:ph type="sldNum" sz="quarter" idx="12"/>
          </p:nvPr>
        </p:nvSpPr>
        <p:spPr/>
        <p:txBody>
          <a:bodyPr/>
          <a:lstStyle/>
          <a:p>
            <a:fld id="{1CC926A1-394B-4F20-995A-14F0F6D274D9}" type="slidenum">
              <a:rPr lang="zh-TW" altLang="en-US" smtClean="0"/>
              <a:t>‹#›</a:t>
            </a:fld>
            <a:endParaRPr lang="zh-TW" altLang="en-US"/>
          </a:p>
        </p:txBody>
      </p:sp>
    </p:spTree>
    <p:extLst>
      <p:ext uri="{BB962C8B-B14F-4D97-AF65-F5344CB8AC3E}">
        <p14:creationId xmlns:p14="http://schemas.microsoft.com/office/powerpoint/2010/main" val="3024031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0D3DDEF7-FCF5-4708-8841-F4B4FCBD5C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C2DEED6B-48D7-45AB-87AC-B5FFA3B6A0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xmlns="" id="{854949E2-9D67-4B03-B70E-1C55B16856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pPr fontAlgn="base">
              <a:spcBef>
                <a:spcPct val="0"/>
              </a:spcBef>
              <a:spcAft>
                <a:spcPct val="0"/>
              </a:spcAft>
              <a:defRPr/>
            </a:pPr>
            <a:fld id="{ADE66994-FC5D-4064-930E-134190BEFD91}" type="datetime1">
              <a:rPr kumimoji="1" lang="zh-TW" altLang="en-US" smtClean="0">
                <a:solidFill>
                  <a:srgbClr val="000000"/>
                </a:solidFill>
              </a:rPr>
              <a:pPr fontAlgn="base">
                <a:spcBef>
                  <a:spcPct val="0"/>
                </a:spcBef>
                <a:spcAft>
                  <a:spcPct val="0"/>
                </a:spcAft>
                <a:defRPr/>
              </a:pPr>
              <a:t>2019/8/19</a:t>
            </a:fld>
            <a:endParaRPr kumimoji="1" lang="en-US" altLang="zh-TW">
              <a:solidFill>
                <a:srgbClr val="000000"/>
              </a:solidFill>
            </a:endParaRPr>
          </a:p>
        </p:txBody>
      </p:sp>
      <p:sp>
        <p:nvSpPr>
          <p:cNvPr id="5" name="页脚占位符 4">
            <a:extLst>
              <a:ext uri="{FF2B5EF4-FFF2-40B4-BE49-F238E27FC236}">
                <a16:creationId xmlns:a16="http://schemas.microsoft.com/office/drawing/2014/main" xmlns="" id="{519B0685-3A8A-4236-B476-D06437E1B0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pPr fontAlgn="base">
              <a:spcBef>
                <a:spcPct val="0"/>
              </a:spcBef>
              <a:spcAft>
                <a:spcPct val="0"/>
              </a:spcAft>
              <a:defRPr/>
            </a:pPr>
            <a:endParaRPr kumimoji="1" lang="en-US" altLang="zh-TW">
              <a:solidFill>
                <a:srgbClr val="000000"/>
              </a:solidFill>
            </a:endParaRPr>
          </a:p>
        </p:txBody>
      </p:sp>
      <p:sp>
        <p:nvSpPr>
          <p:cNvPr id="6" name="灯片编号占位符 5">
            <a:extLst>
              <a:ext uri="{FF2B5EF4-FFF2-40B4-BE49-F238E27FC236}">
                <a16:creationId xmlns:a16="http://schemas.microsoft.com/office/drawing/2014/main" xmlns="" id="{43ABC851-C71B-4090-8E4D-0A10500DD5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pPr fontAlgn="base">
              <a:spcBef>
                <a:spcPct val="0"/>
              </a:spcBef>
              <a:spcAft>
                <a:spcPct val="0"/>
              </a:spcAft>
              <a:defRPr/>
            </a:pPr>
            <a:fld id="{91F57928-6568-49B3-B35B-D670131E1163}" type="slidenum">
              <a:rPr kumimoji="1" lang="en-US" altLang="zh-TW" smtClean="0">
                <a:solidFill>
                  <a:srgbClr val="000000"/>
                </a:solidFill>
              </a:rPr>
              <a:pPr fontAlgn="base">
                <a:spcBef>
                  <a:spcPct val="0"/>
                </a:spcBef>
                <a:spcAft>
                  <a:spcPct val="0"/>
                </a:spcAft>
                <a:defRPr/>
              </a:pPr>
              <a:t>‹#›</a:t>
            </a:fld>
            <a:endParaRPr kumimoji="1" lang="en-US" altLang="zh-TW">
              <a:solidFill>
                <a:srgbClr val="000000"/>
              </a:solidFill>
            </a:endParaRPr>
          </a:p>
        </p:txBody>
      </p:sp>
      <p:pic>
        <p:nvPicPr>
          <p:cNvPr id="7" name="图片 6">
            <a:extLst>
              <a:ext uri="{FF2B5EF4-FFF2-40B4-BE49-F238E27FC236}">
                <a16:creationId xmlns:a16="http://schemas.microsoft.com/office/drawing/2014/main" xmlns="" id="{672D7A88-B8C0-41E0-83B3-3235DB1DDE9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25422"/>
          <a:stretch/>
        </p:blipFill>
        <p:spPr>
          <a:xfrm>
            <a:off x="-1" y="0"/>
            <a:ext cx="12192001" cy="6858000"/>
          </a:xfrm>
          <a:prstGeom prst="rect">
            <a:avLst/>
          </a:prstGeom>
        </p:spPr>
      </p:pic>
    </p:spTree>
    <p:extLst>
      <p:ext uri="{BB962C8B-B14F-4D97-AF65-F5344CB8AC3E}">
        <p14:creationId xmlns:p14="http://schemas.microsoft.com/office/powerpoint/2010/main" val="1522900189"/>
      </p:ext>
    </p:extLst>
  </p:cSld>
  <p:clrMap bg1="lt1" tx1="dk1" bg2="lt2" tx2="dk2" accent1="accent1" accent2="accent2" accent3="accent3" accent4="accent4" accent5="accent5" accent6="accent6" hlink="hlink" folHlink="folHlink"/>
  <p:sldLayoutIdLst>
    <p:sldLayoutId id="2147483709" r:id="rId1"/>
    <p:sldLayoutId id="2147483734"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32" r:id="rId12"/>
    <p:sldLayoutId id="2147483733"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9.jpeg"/><Relationship Id="rId4" Type="http://schemas.openxmlformats.org/officeDocument/2006/relationships/image" Target="../media/image18.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7.jpeg"/></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4.jpeg"/></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44.jpe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hyperlink" Target="&#21508;&#39006;&#20154;&#21729;&#33287;&#34892;&#25919;&#27231;&#38364;&#20844;&#21209;&#20154;&#21729;&#32887;&#31561;&#30456;&#30070;&#24180;&#36039;&#25505;&#35336;&#25552;&#25944;&#20472;&#32026;&#23565;&#29031;&#34920;-1.pdf" TargetMode="Externa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hyperlink" Target="&#21508;&#39006;&#20154;&#21729;&#33287;&#34892;&#25919;&#27231;&#38364;&#20844;&#21209;&#20154;&#21729;&#32887;&#31561;&#30456;&#30070;&#24180;&#36039;&#25505;&#35336;&#25552;&#25944;&#20472;&#32026;&#23565;&#29031;&#34920;-1.pdf"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hyperlink" Target="&#21508;&#39006;&#20154;&#21729;&#33287;&#34892;&#25919;&#27231;&#38364;&#20844;&#21209;&#20154;&#21729;&#32887;&#31561;&#30456;&#30070;&#24180;&#36039;&#25505;&#35336;&#25552;&#25944;&#20472;&#32026;&#23565;&#29031;&#34920;-1.pdf"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hyperlink" Target="&#21508;&#39006;&#20154;&#21729;&#33287;&#34892;&#25919;&#27231;&#38364;&#20844;&#21209;&#20154;&#21729;&#32887;&#31561;&#30456;&#30070;&#24180;&#36039;&#25505;&#35336;&#25552;&#25944;&#20472;&#32026;&#23565;&#29031;&#34920;-1.pdf"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hyperlink" Target="&#21508;&#39006;&#20154;&#21729;&#33287;&#34892;&#25919;&#27231;&#38364;&#20844;&#21209;&#20154;&#21729;&#32887;&#31561;&#30456;&#30070;&#24180;&#36039;&#25505;&#35336;&#25552;&#25944;&#20472;&#32026;&#23565;&#29031;&#34920;-1.pdf"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hyperlink" Target="&#21508;&#39006;&#20154;&#21729;&#33287;&#34892;&#25919;&#27231;&#38364;&#20844;&#21209;&#20154;&#21729;&#32887;&#31561;&#30456;&#30070;&#24180;&#36039;&#25505;&#35336;&#25552;&#25944;&#20472;&#32026;&#23565;&#29031;&#34920;-1.pdf" TargetMode="Externa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hyperlink" Target="&#21508;&#39006;&#20154;&#21729;&#33287;&#34892;&#25919;&#27231;&#38364;&#20844;&#21209;&#20154;&#21729;&#32887;&#31561;&#30456;&#30070;&#24180;&#36039;&#25505;&#35336;&#25552;&#25944;&#20472;&#32026;&#23565;&#29031;&#34920;-1.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hyperlink" Target="https://www.fsedu.moe.gov.tw/" TargetMode="Externa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idx="4294967295"/>
          </p:nvPr>
        </p:nvSpPr>
        <p:spPr>
          <a:xfrm>
            <a:off x="1997225" y="877574"/>
            <a:ext cx="8863431" cy="2314934"/>
          </a:xfrm>
        </p:spPr>
        <p:txBody>
          <a:bodyPr>
            <a:normAutofit/>
          </a:bodyPr>
          <a:lstStyle/>
          <a:p>
            <a:r>
              <a:rPr lang="zh-TW" altLang="en-US" sz="6000" b="1" dirty="0">
                <a:solidFill>
                  <a:srgbClr val="00B050"/>
                </a:solidFill>
                <a:latin typeface="華康勘亭流(P)" panose="02010600010101010101" pitchFamily="2" charset="-120"/>
                <a:ea typeface="華康勘亭流(P)" panose="02010600010101010101" pitchFamily="2" charset="-120"/>
              </a:rPr>
              <a:t>國中小教師敘薪業務研討</a:t>
            </a:r>
            <a:endParaRPr lang="zh-TW" sz="6000" b="1" dirty="0">
              <a:solidFill>
                <a:srgbClr val="00B050"/>
              </a:solidFill>
              <a:latin typeface="華康勘亭流(P)" panose="02010600010101010101" pitchFamily="2" charset="-120"/>
              <a:ea typeface="華康勘亭流(P)" panose="02010600010101010101" pitchFamily="2" charset="-120"/>
            </a:endParaRPr>
          </a:p>
        </p:txBody>
      </p:sp>
      <p:sp>
        <p:nvSpPr>
          <p:cNvPr id="5" name="副標題 4"/>
          <p:cNvSpPr>
            <a:spLocks noGrp="1"/>
          </p:cNvSpPr>
          <p:nvPr>
            <p:ph type="subTitle" idx="4294967295"/>
          </p:nvPr>
        </p:nvSpPr>
        <p:spPr>
          <a:xfrm>
            <a:off x="3641871" y="3063904"/>
            <a:ext cx="5407238" cy="1818646"/>
          </a:xfrm>
        </p:spPr>
        <p:txBody>
          <a:bodyPr>
            <a:normAutofit/>
          </a:bodyPr>
          <a:lstStyle/>
          <a:p>
            <a:pPr marL="0" indent="0">
              <a:buNone/>
            </a:pPr>
            <a:r>
              <a:rPr lang="zh-TW" altLang="en-US" dirty="0">
                <a:solidFill>
                  <a:schemeClr val="accent1">
                    <a:lumMod val="50000"/>
                  </a:schemeClr>
                </a:solidFill>
                <a:latin typeface="華康勘亭流(P)" panose="03000900000000000000" pitchFamily="66" charset="-120"/>
                <a:ea typeface="華康勘亭流(P)" panose="03000900000000000000" pitchFamily="66" charset="-120"/>
              </a:rPr>
              <a:t>  </a:t>
            </a:r>
            <a:r>
              <a:rPr lang="zh-TW" altLang="en-US" sz="3600" dirty="0">
                <a:solidFill>
                  <a:srgbClr val="00B050"/>
                </a:solidFill>
                <a:latin typeface="華康勘亭流(P)" panose="03000900000000000000" pitchFamily="66" charset="-120"/>
                <a:ea typeface="華康勘亭流(P)" panose="03000900000000000000" pitchFamily="66" charset="-120"/>
              </a:rPr>
              <a:t>文昌國中  宋馥君</a:t>
            </a:r>
            <a:endParaRPr lang="en-US" altLang="zh-TW" sz="3600" dirty="0">
              <a:solidFill>
                <a:srgbClr val="00B050"/>
              </a:solidFill>
              <a:latin typeface="華康勘亭流(P)" panose="03000900000000000000" pitchFamily="66" charset="-120"/>
              <a:ea typeface="華康勘亭流(P)" panose="03000900000000000000" pitchFamily="66" charset="-120"/>
            </a:endParaRPr>
          </a:p>
          <a:p>
            <a:pPr marL="0" indent="0">
              <a:buNone/>
            </a:pPr>
            <a:r>
              <a:rPr lang="en-US" altLang="zh-TW" sz="3600" b="1" dirty="0" smtClean="0">
                <a:solidFill>
                  <a:srgbClr val="00B050"/>
                </a:solidFill>
                <a:latin typeface="標楷體" panose="03000509000000000000" pitchFamily="65" charset="-120"/>
                <a:ea typeface="標楷體" panose="03000509000000000000" pitchFamily="65" charset="-120"/>
              </a:rPr>
              <a:t>work182047@gmail.com</a:t>
            </a:r>
            <a:endParaRPr lang="zh-TW" sz="3600" b="1" dirty="0">
              <a:solidFill>
                <a:srgbClr val="00B05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50670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42"/>
          <p:cNvSpPr/>
          <p:nvPr/>
        </p:nvSpPr>
        <p:spPr>
          <a:xfrm>
            <a:off x="2749089" y="1883718"/>
            <a:ext cx="6791753" cy="5761"/>
          </a:xfrm>
          <a:custGeom>
            <a:avLst/>
            <a:gdLst>
              <a:gd name="connsiteX0" fmla="*/ 12839 w 7486650"/>
              <a:gd name="connsiteY0" fmla="*/ 10667 h 6350"/>
              <a:gd name="connsiteX1" fmla="*/ 7488059 w 7486650"/>
              <a:gd name="connsiteY1" fmla="*/ 10667 h 6350"/>
            </a:gdLst>
            <a:ahLst/>
            <a:cxnLst>
              <a:cxn ang="0">
                <a:pos x="connsiteX0" y="connsiteY0"/>
              </a:cxn>
              <a:cxn ang="0">
                <a:pos x="connsiteX1" y="connsiteY1"/>
              </a:cxn>
            </a:cxnLst>
            <a:rect l="l" t="t" r="r" b="b"/>
            <a:pathLst>
              <a:path w="7486650" h="6350">
                <a:moveTo>
                  <a:pt x="12839" y="10667"/>
                </a:moveTo>
                <a:lnTo>
                  <a:pt x="7488059" y="10667"/>
                </a:lnTo>
              </a:path>
            </a:pathLst>
          </a:custGeom>
          <a:ln w="6095">
            <a:solidFill>
              <a:srgbClr val="7E7E7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33">
              <a:solidFill>
                <a:srgbClr val="595959"/>
              </a:solidFill>
            </a:endParaRPr>
          </a:p>
        </p:txBody>
      </p:sp>
      <p:sp>
        <p:nvSpPr>
          <p:cNvPr id="43" name="Freeform 43"/>
          <p:cNvSpPr/>
          <p:nvPr/>
        </p:nvSpPr>
        <p:spPr>
          <a:xfrm>
            <a:off x="2967646" y="4095445"/>
            <a:ext cx="121317" cy="52190"/>
          </a:xfrm>
          <a:custGeom>
            <a:avLst/>
            <a:gdLst>
              <a:gd name="connsiteX0" fmla="*/ 8140 w 133730"/>
              <a:gd name="connsiteY0" fmla="*/ 20573 h 57530"/>
              <a:gd name="connsiteX1" fmla="*/ 122440 w 133730"/>
              <a:gd name="connsiteY1" fmla="*/ 20573 h 57530"/>
            </a:gdLst>
            <a:ahLst/>
            <a:cxnLst>
              <a:cxn ang="0">
                <a:pos x="connsiteX0" y="connsiteY0"/>
              </a:cxn>
              <a:cxn ang="0">
                <a:pos x="connsiteX1" y="connsiteY1"/>
              </a:cxn>
            </a:cxnLst>
            <a:rect l="l" t="t" r="r" b="b"/>
            <a:pathLst>
              <a:path w="133730" h="57530">
                <a:moveTo>
                  <a:pt x="8140" y="20573"/>
                </a:moveTo>
                <a:lnTo>
                  <a:pt x="122440" y="20573"/>
                </a:lnTo>
              </a:path>
            </a:pathLst>
          </a:custGeom>
          <a:ln w="38861">
            <a:solidFill>
              <a:srgbClr val="7E7E7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33">
              <a:solidFill>
                <a:srgbClr val="595959"/>
              </a:solidFill>
            </a:endParaRPr>
          </a:p>
        </p:txBody>
      </p:sp>
      <p:sp>
        <p:nvSpPr>
          <p:cNvPr id="44" name="Freeform 44"/>
          <p:cNvSpPr/>
          <p:nvPr/>
        </p:nvSpPr>
        <p:spPr>
          <a:xfrm>
            <a:off x="3105901" y="4095445"/>
            <a:ext cx="121317" cy="52190"/>
          </a:xfrm>
          <a:custGeom>
            <a:avLst/>
            <a:gdLst>
              <a:gd name="connsiteX0" fmla="*/ 8140 w 133730"/>
              <a:gd name="connsiteY0" fmla="*/ 21335 h 57530"/>
              <a:gd name="connsiteX1" fmla="*/ 122440 w 133730"/>
              <a:gd name="connsiteY1" fmla="*/ 21335 h 57530"/>
            </a:gdLst>
            <a:ahLst/>
            <a:cxnLst>
              <a:cxn ang="0">
                <a:pos x="connsiteX0" y="connsiteY0"/>
              </a:cxn>
              <a:cxn ang="0">
                <a:pos x="connsiteX1" y="connsiteY1"/>
              </a:cxn>
            </a:cxnLst>
            <a:rect l="l" t="t" r="r" b="b"/>
            <a:pathLst>
              <a:path w="133730" h="57530">
                <a:moveTo>
                  <a:pt x="8140" y="21335"/>
                </a:moveTo>
                <a:lnTo>
                  <a:pt x="122440" y="21335"/>
                </a:lnTo>
              </a:path>
            </a:pathLst>
          </a:custGeom>
          <a:ln w="38861">
            <a:solidFill>
              <a:srgbClr val="7E7E7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33">
              <a:solidFill>
                <a:srgbClr val="595959"/>
              </a:solidFill>
            </a:endParaRPr>
          </a:p>
        </p:txBody>
      </p:sp>
      <p:sp>
        <p:nvSpPr>
          <p:cNvPr id="45" name="Freeform 45"/>
          <p:cNvSpPr/>
          <p:nvPr/>
        </p:nvSpPr>
        <p:spPr>
          <a:xfrm>
            <a:off x="3244155" y="4095445"/>
            <a:ext cx="121317" cy="52190"/>
          </a:xfrm>
          <a:custGeom>
            <a:avLst/>
            <a:gdLst>
              <a:gd name="connsiteX0" fmla="*/ 8140 w 133730"/>
              <a:gd name="connsiteY0" fmla="*/ 22097 h 57530"/>
              <a:gd name="connsiteX1" fmla="*/ 122440 w 133730"/>
              <a:gd name="connsiteY1" fmla="*/ 22097 h 57530"/>
            </a:gdLst>
            <a:ahLst/>
            <a:cxnLst>
              <a:cxn ang="0">
                <a:pos x="connsiteX0" y="connsiteY0"/>
              </a:cxn>
              <a:cxn ang="0">
                <a:pos x="connsiteX1" y="connsiteY1"/>
              </a:cxn>
            </a:cxnLst>
            <a:rect l="l" t="t" r="r" b="b"/>
            <a:pathLst>
              <a:path w="133730" h="57530">
                <a:moveTo>
                  <a:pt x="8140" y="22097"/>
                </a:moveTo>
                <a:lnTo>
                  <a:pt x="122440" y="22097"/>
                </a:lnTo>
              </a:path>
            </a:pathLst>
          </a:custGeom>
          <a:ln w="38861">
            <a:solidFill>
              <a:srgbClr val="7E7E7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33">
              <a:solidFill>
                <a:srgbClr val="595959"/>
              </a:solidFill>
            </a:endParaRPr>
          </a:p>
        </p:txBody>
      </p:sp>
      <p:sp>
        <p:nvSpPr>
          <p:cNvPr id="46" name="Freeform 46"/>
          <p:cNvSpPr/>
          <p:nvPr/>
        </p:nvSpPr>
        <p:spPr>
          <a:xfrm>
            <a:off x="3382410" y="4095445"/>
            <a:ext cx="121317" cy="52190"/>
          </a:xfrm>
          <a:custGeom>
            <a:avLst/>
            <a:gdLst>
              <a:gd name="connsiteX0" fmla="*/ 8140 w 133730"/>
              <a:gd name="connsiteY0" fmla="*/ 22859 h 57530"/>
              <a:gd name="connsiteX1" fmla="*/ 122440 w 133730"/>
              <a:gd name="connsiteY1" fmla="*/ 22859 h 57530"/>
            </a:gdLst>
            <a:ahLst/>
            <a:cxnLst>
              <a:cxn ang="0">
                <a:pos x="connsiteX0" y="connsiteY0"/>
              </a:cxn>
              <a:cxn ang="0">
                <a:pos x="connsiteX1" y="connsiteY1"/>
              </a:cxn>
            </a:cxnLst>
            <a:rect l="l" t="t" r="r" b="b"/>
            <a:pathLst>
              <a:path w="133730" h="57530">
                <a:moveTo>
                  <a:pt x="8140" y="22859"/>
                </a:moveTo>
                <a:lnTo>
                  <a:pt x="122440" y="22859"/>
                </a:lnTo>
              </a:path>
            </a:pathLst>
          </a:custGeom>
          <a:ln w="38861">
            <a:solidFill>
              <a:srgbClr val="7E7E7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33">
              <a:solidFill>
                <a:srgbClr val="595959"/>
              </a:solidFill>
            </a:endParaRPr>
          </a:p>
        </p:txBody>
      </p:sp>
      <p:sp>
        <p:nvSpPr>
          <p:cNvPr id="47" name="Freeform 47"/>
          <p:cNvSpPr/>
          <p:nvPr/>
        </p:nvSpPr>
        <p:spPr>
          <a:xfrm>
            <a:off x="3520664" y="4095445"/>
            <a:ext cx="121317" cy="52190"/>
          </a:xfrm>
          <a:custGeom>
            <a:avLst/>
            <a:gdLst>
              <a:gd name="connsiteX0" fmla="*/ 8140 w 133730"/>
              <a:gd name="connsiteY0" fmla="*/ 23621 h 57530"/>
              <a:gd name="connsiteX1" fmla="*/ 122440 w 133730"/>
              <a:gd name="connsiteY1" fmla="*/ 23621 h 57530"/>
            </a:gdLst>
            <a:ahLst/>
            <a:cxnLst>
              <a:cxn ang="0">
                <a:pos x="connsiteX0" y="connsiteY0"/>
              </a:cxn>
              <a:cxn ang="0">
                <a:pos x="connsiteX1" y="connsiteY1"/>
              </a:cxn>
            </a:cxnLst>
            <a:rect l="l" t="t" r="r" b="b"/>
            <a:pathLst>
              <a:path w="133730" h="57530">
                <a:moveTo>
                  <a:pt x="8140" y="23621"/>
                </a:moveTo>
                <a:lnTo>
                  <a:pt x="122440" y="23621"/>
                </a:lnTo>
              </a:path>
            </a:pathLst>
          </a:custGeom>
          <a:ln w="38861">
            <a:solidFill>
              <a:srgbClr val="7E7E7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33">
              <a:solidFill>
                <a:srgbClr val="595959"/>
              </a:solidFill>
            </a:endParaRPr>
          </a:p>
        </p:txBody>
      </p:sp>
      <p:sp>
        <p:nvSpPr>
          <p:cNvPr id="48" name="Freeform 48"/>
          <p:cNvSpPr/>
          <p:nvPr/>
        </p:nvSpPr>
        <p:spPr>
          <a:xfrm>
            <a:off x="6009245" y="4106966"/>
            <a:ext cx="121318" cy="52191"/>
          </a:xfrm>
          <a:custGeom>
            <a:avLst/>
            <a:gdLst>
              <a:gd name="connsiteX0" fmla="*/ 8140 w 133731"/>
              <a:gd name="connsiteY0" fmla="*/ 24638 h 57531"/>
              <a:gd name="connsiteX1" fmla="*/ 122440 w 133731"/>
              <a:gd name="connsiteY1" fmla="*/ 24638 h 57531"/>
            </a:gdLst>
            <a:ahLst/>
            <a:cxnLst>
              <a:cxn ang="0">
                <a:pos x="connsiteX0" y="connsiteY0"/>
              </a:cxn>
              <a:cxn ang="0">
                <a:pos x="connsiteX1" y="connsiteY1"/>
              </a:cxn>
            </a:cxnLst>
            <a:rect l="l" t="t" r="r" b="b"/>
            <a:pathLst>
              <a:path w="133731" h="57531">
                <a:moveTo>
                  <a:pt x="8140" y="24638"/>
                </a:moveTo>
                <a:lnTo>
                  <a:pt x="122440" y="24638"/>
                </a:lnTo>
              </a:path>
            </a:pathLst>
          </a:custGeom>
          <a:ln w="38861">
            <a:solidFill>
              <a:srgbClr val="7E7E7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33">
              <a:solidFill>
                <a:srgbClr val="595959"/>
              </a:solidFill>
            </a:endParaRPr>
          </a:p>
        </p:txBody>
      </p:sp>
      <p:sp>
        <p:nvSpPr>
          <p:cNvPr id="49" name="Freeform 49"/>
          <p:cNvSpPr/>
          <p:nvPr/>
        </p:nvSpPr>
        <p:spPr>
          <a:xfrm>
            <a:off x="6147500" y="4106966"/>
            <a:ext cx="121318" cy="52191"/>
          </a:xfrm>
          <a:custGeom>
            <a:avLst/>
            <a:gdLst>
              <a:gd name="connsiteX0" fmla="*/ 8140 w 133731"/>
              <a:gd name="connsiteY0" fmla="*/ 25400 h 57531"/>
              <a:gd name="connsiteX1" fmla="*/ 122440 w 133731"/>
              <a:gd name="connsiteY1" fmla="*/ 25400 h 57531"/>
            </a:gdLst>
            <a:ahLst/>
            <a:cxnLst>
              <a:cxn ang="0">
                <a:pos x="connsiteX0" y="connsiteY0"/>
              </a:cxn>
              <a:cxn ang="0">
                <a:pos x="connsiteX1" y="connsiteY1"/>
              </a:cxn>
            </a:cxnLst>
            <a:rect l="l" t="t" r="r" b="b"/>
            <a:pathLst>
              <a:path w="133731" h="57531">
                <a:moveTo>
                  <a:pt x="8140" y="25400"/>
                </a:moveTo>
                <a:lnTo>
                  <a:pt x="122440" y="25400"/>
                </a:lnTo>
              </a:path>
            </a:pathLst>
          </a:custGeom>
          <a:ln w="38861">
            <a:solidFill>
              <a:srgbClr val="7E7E7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33">
              <a:solidFill>
                <a:srgbClr val="595959"/>
              </a:solidFill>
            </a:endParaRPr>
          </a:p>
        </p:txBody>
      </p:sp>
      <p:sp>
        <p:nvSpPr>
          <p:cNvPr id="50" name="Freeform 50"/>
          <p:cNvSpPr/>
          <p:nvPr/>
        </p:nvSpPr>
        <p:spPr>
          <a:xfrm>
            <a:off x="6562263" y="4106966"/>
            <a:ext cx="121318" cy="52191"/>
          </a:xfrm>
          <a:custGeom>
            <a:avLst/>
            <a:gdLst>
              <a:gd name="connsiteX0" fmla="*/ 8140 w 133731"/>
              <a:gd name="connsiteY0" fmla="*/ 27686 h 57531"/>
              <a:gd name="connsiteX1" fmla="*/ 122440 w 133731"/>
              <a:gd name="connsiteY1" fmla="*/ 27686 h 57531"/>
            </a:gdLst>
            <a:ahLst/>
            <a:cxnLst>
              <a:cxn ang="0">
                <a:pos x="connsiteX0" y="connsiteY0"/>
              </a:cxn>
              <a:cxn ang="0">
                <a:pos x="connsiteX1" y="connsiteY1"/>
              </a:cxn>
            </a:cxnLst>
            <a:rect l="l" t="t" r="r" b="b"/>
            <a:pathLst>
              <a:path w="133731" h="57531">
                <a:moveTo>
                  <a:pt x="8140" y="27686"/>
                </a:moveTo>
                <a:lnTo>
                  <a:pt x="122440" y="27686"/>
                </a:lnTo>
              </a:path>
            </a:pathLst>
          </a:custGeom>
          <a:ln w="38861">
            <a:solidFill>
              <a:srgbClr val="7E7E7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33">
              <a:solidFill>
                <a:srgbClr val="595959"/>
              </a:solidFill>
            </a:endParaRPr>
          </a:p>
        </p:txBody>
      </p:sp>
      <p:sp>
        <p:nvSpPr>
          <p:cNvPr id="51" name="Freeform 51"/>
          <p:cNvSpPr/>
          <p:nvPr/>
        </p:nvSpPr>
        <p:spPr>
          <a:xfrm>
            <a:off x="6700518" y="4106966"/>
            <a:ext cx="121318" cy="52191"/>
          </a:xfrm>
          <a:custGeom>
            <a:avLst/>
            <a:gdLst>
              <a:gd name="connsiteX0" fmla="*/ 8140 w 133731"/>
              <a:gd name="connsiteY0" fmla="*/ 28448 h 57531"/>
              <a:gd name="connsiteX1" fmla="*/ 122440 w 133731"/>
              <a:gd name="connsiteY1" fmla="*/ 28448 h 57531"/>
            </a:gdLst>
            <a:ahLst/>
            <a:cxnLst>
              <a:cxn ang="0">
                <a:pos x="connsiteX0" y="connsiteY0"/>
              </a:cxn>
              <a:cxn ang="0">
                <a:pos x="connsiteX1" y="connsiteY1"/>
              </a:cxn>
            </a:cxnLst>
            <a:rect l="l" t="t" r="r" b="b"/>
            <a:pathLst>
              <a:path w="133731" h="57531">
                <a:moveTo>
                  <a:pt x="8140" y="28448"/>
                </a:moveTo>
                <a:lnTo>
                  <a:pt x="122440" y="28448"/>
                </a:lnTo>
              </a:path>
            </a:pathLst>
          </a:custGeom>
          <a:ln w="38861">
            <a:solidFill>
              <a:srgbClr val="7E7E7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33">
              <a:solidFill>
                <a:srgbClr val="595959"/>
              </a:solidFill>
            </a:endParaRPr>
          </a:p>
        </p:txBody>
      </p:sp>
      <p:sp>
        <p:nvSpPr>
          <p:cNvPr id="52" name="Freeform 52"/>
          <p:cNvSpPr/>
          <p:nvPr/>
        </p:nvSpPr>
        <p:spPr>
          <a:xfrm>
            <a:off x="8912590" y="4118487"/>
            <a:ext cx="121318" cy="52191"/>
          </a:xfrm>
          <a:custGeom>
            <a:avLst/>
            <a:gdLst>
              <a:gd name="connsiteX0" fmla="*/ 8141 w 133731"/>
              <a:gd name="connsiteY0" fmla="*/ 27940 h 57531"/>
              <a:gd name="connsiteX1" fmla="*/ 122441 w 133731"/>
              <a:gd name="connsiteY1" fmla="*/ 27940 h 57531"/>
            </a:gdLst>
            <a:ahLst/>
            <a:cxnLst>
              <a:cxn ang="0">
                <a:pos x="connsiteX0" y="connsiteY0"/>
              </a:cxn>
              <a:cxn ang="0">
                <a:pos x="connsiteX1" y="connsiteY1"/>
              </a:cxn>
            </a:cxnLst>
            <a:rect l="l" t="t" r="r" b="b"/>
            <a:pathLst>
              <a:path w="133731" h="57531">
                <a:moveTo>
                  <a:pt x="8141" y="27940"/>
                </a:moveTo>
                <a:lnTo>
                  <a:pt x="122441" y="27940"/>
                </a:lnTo>
              </a:path>
            </a:pathLst>
          </a:custGeom>
          <a:ln w="38861">
            <a:solidFill>
              <a:srgbClr val="7E7E7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33">
              <a:solidFill>
                <a:srgbClr val="595959"/>
              </a:solidFill>
            </a:endParaRPr>
          </a:p>
        </p:txBody>
      </p:sp>
      <p:sp>
        <p:nvSpPr>
          <p:cNvPr id="53" name="Freeform 53"/>
          <p:cNvSpPr/>
          <p:nvPr/>
        </p:nvSpPr>
        <p:spPr>
          <a:xfrm>
            <a:off x="9465608" y="4118487"/>
            <a:ext cx="121318" cy="52191"/>
          </a:xfrm>
          <a:custGeom>
            <a:avLst/>
            <a:gdLst>
              <a:gd name="connsiteX0" fmla="*/ 8141 w 133731"/>
              <a:gd name="connsiteY0" fmla="*/ 30988 h 57531"/>
              <a:gd name="connsiteX1" fmla="*/ 122441 w 133731"/>
              <a:gd name="connsiteY1" fmla="*/ 30988 h 57531"/>
            </a:gdLst>
            <a:ahLst/>
            <a:cxnLst>
              <a:cxn ang="0">
                <a:pos x="connsiteX0" y="connsiteY0"/>
              </a:cxn>
              <a:cxn ang="0">
                <a:pos x="connsiteX1" y="connsiteY1"/>
              </a:cxn>
            </a:cxnLst>
            <a:rect l="l" t="t" r="r" b="b"/>
            <a:pathLst>
              <a:path w="133731" h="57531">
                <a:moveTo>
                  <a:pt x="8141" y="30988"/>
                </a:moveTo>
                <a:lnTo>
                  <a:pt x="122441" y="30988"/>
                </a:lnTo>
              </a:path>
            </a:pathLst>
          </a:custGeom>
          <a:ln w="38861">
            <a:solidFill>
              <a:srgbClr val="7E7E7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33">
              <a:solidFill>
                <a:srgbClr val="595959"/>
              </a:solidFill>
            </a:endParaRPr>
          </a:p>
        </p:txBody>
      </p:sp>
      <p:pic>
        <p:nvPicPr>
          <p:cNvPr id="56" name="Picture 56"/>
          <p:cNvPicPr>
            <a:picLocks noChangeAspect="1"/>
          </p:cNvPicPr>
          <p:nvPr/>
        </p:nvPicPr>
        <p:blipFill>
          <a:blip r:embed="rId2"/>
          <a:stretch>
            <a:fillRect/>
          </a:stretch>
        </p:blipFill>
        <p:spPr>
          <a:xfrm>
            <a:off x="6160519" y="2080731"/>
            <a:ext cx="400937" cy="3705221"/>
          </a:xfrm>
          <a:prstGeom prst="rect">
            <a:avLst/>
          </a:prstGeom>
        </p:spPr>
      </p:pic>
      <p:pic>
        <p:nvPicPr>
          <p:cNvPr id="57" name="Picture 57"/>
          <p:cNvPicPr>
            <a:picLocks noChangeAspect="1"/>
          </p:cNvPicPr>
          <p:nvPr/>
        </p:nvPicPr>
        <p:blipFill>
          <a:blip r:embed="rId3"/>
          <a:stretch>
            <a:fillRect/>
          </a:stretch>
        </p:blipFill>
        <p:spPr>
          <a:xfrm>
            <a:off x="9050038" y="2066905"/>
            <a:ext cx="414764" cy="3767436"/>
          </a:xfrm>
          <a:prstGeom prst="rect">
            <a:avLst/>
          </a:prstGeom>
        </p:spPr>
      </p:pic>
      <p:pic>
        <p:nvPicPr>
          <p:cNvPr id="58" name="Picture 58"/>
          <p:cNvPicPr>
            <a:picLocks noChangeAspect="1"/>
          </p:cNvPicPr>
          <p:nvPr/>
        </p:nvPicPr>
        <p:blipFill>
          <a:blip r:embed="rId4"/>
          <a:stretch>
            <a:fillRect/>
          </a:stretch>
        </p:blipFill>
        <p:spPr>
          <a:xfrm>
            <a:off x="6734275" y="2066906"/>
            <a:ext cx="2212072" cy="3373410"/>
          </a:xfrm>
          <a:prstGeom prst="rect">
            <a:avLst/>
          </a:prstGeom>
        </p:spPr>
      </p:pic>
      <p:pic>
        <p:nvPicPr>
          <p:cNvPr id="59" name="Picture 59"/>
          <p:cNvPicPr>
            <a:picLocks noChangeAspect="1"/>
          </p:cNvPicPr>
          <p:nvPr/>
        </p:nvPicPr>
        <p:blipFill>
          <a:blip r:embed="rId5"/>
          <a:stretch>
            <a:fillRect/>
          </a:stretch>
        </p:blipFill>
        <p:spPr>
          <a:xfrm>
            <a:off x="3602810" y="2066906"/>
            <a:ext cx="2391803" cy="3394148"/>
          </a:xfrm>
          <a:prstGeom prst="rect">
            <a:avLst/>
          </a:prstGeom>
        </p:spPr>
      </p:pic>
      <p:pic>
        <p:nvPicPr>
          <p:cNvPr id="60" name="Picture 60"/>
          <p:cNvPicPr>
            <a:picLocks noChangeAspect="1"/>
          </p:cNvPicPr>
          <p:nvPr/>
        </p:nvPicPr>
        <p:blipFill>
          <a:blip r:embed="rId6"/>
          <a:stretch>
            <a:fillRect/>
          </a:stretch>
        </p:blipFill>
        <p:spPr>
          <a:xfrm>
            <a:off x="10272683" y="338034"/>
            <a:ext cx="1230465" cy="1112949"/>
          </a:xfrm>
          <a:prstGeom prst="rect">
            <a:avLst/>
          </a:prstGeom>
        </p:spPr>
      </p:pic>
      <p:sp>
        <p:nvSpPr>
          <p:cNvPr id="2" name="TextBox 60"/>
          <p:cNvSpPr txBox="1"/>
          <p:nvPr/>
        </p:nvSpPr>
        <p:spPr>
          <a:xfrm>
            <a:off x="3059009" y="1172148"/>
            <a:ext cx="6143108" cy="670183"/>
          </a:xfrm>
          <a:prstGeom prst="rect">
            <a:avLst/>
          </a:prstGeom>
          <a:noFill/>
        </p:spPr>
        <p:txBody>
          <a:bodyPr wrap="square" lIns="0" tIns="0" rIns="0" bIns="0" rtlCol="0">
            <a:spAutoFit/>
          </a:bodyPr>
          <a:lstStyle/>
          <a:p>
            <a:r>
              <a:rPr lang="en-US" altLang="zh-CN" sz="4355" spc="-45" dirty="0">
                <a:solidFill>
                  <a:srgbClr val="00B050"/>
                </a:solidFill>
                <a:latin typeface="華康勘亭流(P)" panose="02010600010101010101" pitchFamily="2" charset="-120"/>
                <a:ea typeface="華康勘亭流(P)" panose="02010600010101010101" pitchFamily="2" charset="-120"/>
              </a:rPr>
              <a:t>新舊制師資培</a:t>
            </a:r>
            <a:r>
              <a:rPr lang="en-US" altLang="zh-CN" sz="4355" spc="-36" dirty="0">
                <a:solidFill>
                  <a:srgbClr val="00B050"/>
                </a:solidFill>
                <a:latin typeface="華康勘亭流(P)" panose="02010600010101010101" pitchFamily="2" charset="-120"/>
                <a:ea typeface="華康勘亭流(P)" panose="02010600010101010101" pitchFamily="2" charset="-120"/>
              </a:rPr>
              <a:t>育流程比較</a:t>
            </a:r>
          </a:p>
        </p:txBody>
      </p:sp>
      <p:sp>
        <p:nvSpPr>
          <p:cNvPr id="61" name="TextBox 61"/>
          <p:cNvSpPr txBox="1"/>
          <p:nvPr/>
        </p:nvSpPr>
        <p:spPr>
          <a:xfrm>
            <a:off x="2712221" y="3073568"/>
            <a:ext cx="841048" cy="1990930"/>
          </a:xfrm>
          <a:prstGeom prst="rect">
            <a:avLst/>
          </a:prstGeom>
          <a:noFill/>
        </p:spPr>
        <p:txBody>
          <a:bodyPr wrap="square" lIns="0" tIns="0" rIns="0" bIns="0" rtlCol="0">
            <a:spAutoFit/>
          </a:bodyPr>
          <a:lstStyle/>
          <a:p>
            <a:r>
              <a:rPr lang="en-US" altLang="zh-CN" sz="2177" spc="-5" dirty="0">
                <a:solidFill>
                  <a:srgbClr val="000000"/>
                </a:solidFill>
                <a:latin typeface="Microsoft JhengHei"/>
                <a:ea typeface="Microsoft JhengHei"/>
              </a:rPr>
              <a:t>舊制：</a:t>
            </a: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1279"/>
              </a:lnSpc>
            </a:pPr>
            <a:endParaRPr lang="en-US" sz="1633" dirty="0">
              <a:solidFill>
                <a:srgbClr val="595959"/>
              </a:solidFill>
            </a:endParaRPr>
          </a:p>
          <a:p>
            <a:r>
              <a:rPr lang="en-US" altLang="zh-CN" sz="2177" spc="-5" dirty="0">
                <a:solidFill>
                  <a:srgbClr val="000000"/>
                </a:solidFill>
                <a:latin typeface="Microsoft JhengHei"/>
                <a:ea typeface="Microsoft JhengHei"/>
              </a:rPr>
              <a:t>新制：</a:t>
            </a:r>
          </a:p>
        </p:txBody>
      </p:sp>
      <p:sp>
        <p:nvSpPr>
          <p:cNvPr id="62" name="TextBox 62"/>
          <p:cNvSpPr txBox="1"/>
          <p:nvPr/>
        </p:nvSpPr>
        <p:spPr>
          <a:xfrm>
            <a:off x="3943498" y="2099284"/>
            <a:ext cx="1726568" cy="3112712"/>
          </a:xfrm>
          <a:prstGeom prst="rect">
            <a:avLst/>
          </a:prstGeom>
          <a:noFill/>
        </p:spPr>
        <p:txBody>
          <a:bodyPr wrap="square" lIns="0" tIns="0" rIns="0" bIns="0" rtlCol="0">
            <a:spAutoFit/>
          </a:bodyPr>
          <a:lstStyle/>
          <a:p>
            <a:pPr indent="628379"/>
            <a:r>
              <a:rPr lang="en-US" altLang="zh-CN" sz="1814" b="1" spc="-5" dirty="0">
                <a:solidFill>
                  <a:srgbClr val="000000"/>
                </a:solidFill>
                <a:latin typeface="Microsoft JhengHei"/>
                <a:ea typeface="Microsoft JhengHei"/>
              </a:rPr>
              <a:t>修課</a:t>
            </a:r>
          </a:p>
          <a:p>
            <a:pPr>
              <a:lnSpc>
                <a:spcPts val="907"/>
              </a:lnSpc>
            </a:pPr>
            <a:endParaRPr lang="en-US" sz="1633" dirty="0">
              <a:solidFill>
                <a:srgbClr val="595959"/>
              </a:solidFill>
            </a:endParaRPr>
          </a:p>
          <a:p>
            <a:pPr>
              <a:lnSpc>
                <a:spcPts val="1265"/>
              </a:lnSpc>
            </a:pPr>
            <a:endParaRPr lang="en-US" sz="1633" dirty="0">
              <a:solidFill>
                <a:srgbClr val="595959"/>
              </a:solidFill>
            </a:endParaRPr>
          </a:p>
          <a:p>
            <a:r>
              <a:rPr lang="en-US" altLang="zh-CN" sz="1814" spc="85" dirty="0">
                <a:solidFill>
                  <a:srgbClr val="000000"/>
                </a:solidFill>
                <a:latin typeface="Microsoft JhengHei"/>
                <a:ea typeface="Microsoft JhengHei"/>
              </a:rPr>
              <a:t>1.</a:t>
            </a:r>
            <a:r>
              <a:rPr lang="en-US" altLang="zh-CN" sz="1814" spc="81" dirty="0">
                <a:solidFill>
                  <a:srgbClr val="000000"/>
                </a:solidFill>
                <a:latin typeface="Microsoft JhengHei"/>
                <a:ea typeface="Microsoft JhengHei"/>
              </a:rPr>
              <a:t>修畢</a:t>
            </a:r>
          </a:p>
          <a:p>
            <a:pPr indent="1369437">
              <a:lnSpc>
                <a:spcPct val="54583"/>
              </a:lnSpc>
            </a:pPr>
            <a:r>
              <a:rPr lang="en-US" altLang="zh-CN" sz="1814" spc="168" dirty="0">
                <a:solidFill>
                  <a:srgbClr val="000000"/>
                </a:solidFill>
                <a:latin typeface="Microsoft JhengHei"/>
                <a:ea typeface="Microsoft JhengHei"/>
              </a:rPr>
              <a:t>2.</a:t>
            </a:r>
          </a:p>
          <a:p>
            <a:pPr>
              <a:lnSpc>
                <a:spcPct val="54583"/>
              </a:lnSpc>
            </a:pPr>
            <a:r>
              <a:rPr lang="en-US" altLang="zh-CN" sz="1814" spc="-5" dirty="0">
                <a:solidFill>
                  <a:srgbClr val="000000"/>
                </a:solidFill>
                <a:latin typeface="Microsoft JhengHei"/>
                <a:ea typeface="Microsoft JhengHei"/>
              </a:rPr>
              <a:t>師資職</a:t>
            </a:r>
          </a:p>
          <a:p>
            <a:pPr indent="1253994">
              <a:lnSpc>
                <a:spcPct val="55000"/>
              </a:lnSpc>
            </a:pPr>
            <a:r>
              <a:rPr lang="en-US" altLang="zh-CN" sz="1814" spc="-5" dirty="0">
                <a:solidFill>
                  <a:srgbClr val="000000"/>
                </a:solidFill>
                <a:latin typeface="Microsoft JhengHei"/>
                <a:ea typeface="Microsoft JhengHei"/>
              </a:rPr>
              <a:t>教育</a:t>
            </a:r>
          </a:p>
          <a:p>
            <a:pPr>
              <a:lnSpc>
                <a:spcPct val="54583"/>
              </a:lnSpc>
            </a:pPr>
            <a:r>
              <a:rPr lang="en-US" altLang="zh-CN" sz="1814" spc="-5" dirty="0">
                <a:solidFill>
                  <a:srgbClr val="000000"/>
                </a:solidFill>
                <a:latin typeface="Microsoft JhengHei"/>
                <a:ea typeface="Microsoft JhengHei"/>
              </a:rPr>
              <a:t>前教育</a:t>
            </a:r>
          </a:p>
          <a:p>
            <a:pPr indent="1253994">
              <a:lnSpc>
                <a:spcPct val="54583"/>
              </a:lnSpc>
            </a:pPr>
            <a:r>
              <a:rPr lang="en-US" altLang="zh-CN" sz="1814" spc="-5" dirty="0">
                <a:solidFill>
                  <a:srgbClr val="000000"/>
                </a:solidFill>
                <a:latin typeface="Microsoft JhengHei"/>
                <a:ea typeface="Microsoft JhengHei"/>
              </a:rPr>
              <a:t>實習</a:t>
            </a:r>
          </a:p>
          <a:p>
            <a:pPr indent="114754"/>
            <a:r>
              <a:rPr lang="en-US" altLang="zh-CN" sz="1814" spc="-5" dirty="0">
                <a:solidFill>
                  <a:srgbClr val="000000"/>
                </a:solidFill>
                <a:latin typeface="Microsoft JhengHei"/>
                <a:ea typeface="Microsoft JhengHei"/>
              </a:rPr>
              <a:t>課程</a:t>
            </a: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1574"/>
              </a:lnSpc>
            </a:pPr>
            <a:endParaRPr lang="en-US" sz="1633" dirty="0">
              <a:solidFill>
                <a:srgbClr val="595959"/>
              </a:solidFill>
            </a:endParaRPr>
          </a:p>
          <a:p>
            <a:pPr indent="77424"/>
            <a:r>
              <a:rPr lang="en-US" altLang="zh-CN" sz="1814" spc="45" dirty="0">
                <a:solidFill>
                  <a:srgbClr val="000000"/>
                </a:solidFill>
                <a:latin typeface="Microsoft JhengHei"/>
                <a:ea typeface="Microsoft JhengHei"/>
              </a:rPr>
              <a:t>1.</a:t>
            </a:r>
            <a:r>
              <a:rPr lang="en-US" altLang="zh-CN" sz="1814" spc="40" dirty="0">
                <a:solidFill>
                  <a:srgbClr val="000000"/>
                </a:solidFill>
                <a:latin typeface="Microsoft JhengHei"/>
                <a:ea typeface="Microsoft JhengHei"/>
              </a:rPr>
              <a:t>修畢師資職前</a:t>
            </a:r>
          </a:p>
          <a:p>
            <a:pPr indent="423066"/>
            <a:r>
              <a:rPr lang="en-US" altLang="zh-CN" sz="1814" spc="-9" dirty="0">
                <a:solidFill>
                  <a:srgbClr val="000000"/>
                </a:solidFill>
                <a:latin typeface="Microsoft JhengHei"/>
                <a:ea typeface="Microsoft JhengHei"/>
              </a:rPr>
              <a:t>教育</a:t>
            </a:r>
            <a:r>
              <a:rPr lang="en-US" altLang="zh-CN" sz="1814" dirty="0">
                <a:solidFill>
                  <a:srgbClr val="000000"/>
                </a:solidFill>
                <a:latin typeface="Microsoft JhengHei"/>
                <a:ea typeface="Microsoft JhengHei"/>
              </a:rPr>
              <a:t>課程</a:t>
            </a:r>
          </a:p>
        </p:txBody>
      </p:sp>
      <p:sp>
        <p:nvSpPr>
          <p:cNvPr id="63" name="TextBox 63"/>
          <p:cNvSpPr txBox="1"/>
          <p:nvPr/>
        </p:nvSpPr>
        <p:spPr>
          <a:xfrm>
            <a:off x="6250274" y="2150439"/>
            <a:ext cx="241715" cy="3629327"/>
          </a:xfrm>
          <a:prstGeom prst="rect">
            <a:avLst/>
          </a:prstGeom>
          <a:noFill/>
        </p:spPr>
        <p:txBody>
          <a:bodyPr wrap="square" lIns="0" tIns="0" rIns="0" bIns="0" rtlCol="0">
            <a:spAutoFit/>
          </a:bodyPr>
          <a:lstStyle/>
          <a:p>
            <a:pPr hangingPunct="0">
              <a:lnSpc>
                <a:spcPct val="99583"/>
              </a:lnSpc>
            </a:pPr>
            <a:r>
              <a:rPr lang="en-US" altLang="zh-CN" sz="1814" spc="-50" dirty="0">
                <a:solidFill>
                  <a:srgbClr val="000000"/>
                </a:solidFill>
                <a:latin typeface="Microsoft JhengHei"/>
                <a:ea typeface="Microsoft JhengHei"/>
              </a:rPr>
              <a:t>取得修畢師資職前教育證明</a:t>
            </a:r>
            <a:r>
              <a:rPr lang="en-US" altLang="zh-CN" sz="1814" spc="-68" dirty="0">
                <a:solidFill>
                  <a:srgbClr val="000000"/>
                </a:solidFill>
                <a:latin typeface="Microsoft JhengHei"/>
                <a:ea typeface="Microsoft JhengHei"/>
              </a:rPr>
              <a:t>書</a:t>
            </a:r>
          </a:p>
        </p:txBody>
      </p:sp>
      <p:sp>
        <p:nvSpPr>
          <p:cNvPr id="64" name="TextBox 64"/>
          <p:cNvSpPr txBox="1"/>
          <p:nvPr/>
        </p:nvSpPr>
        <p:spPr>
          <a:xfrm>
            <a:off x="6996158" y="2111036"/>
            <a:ext cx="1674031" cy="3216906"/>
          </a:xfrm>
          <a:prstGeom prst="rect">
            <a:avLst/>
          </a:prstGeom>
          <a:noFill/>
        </p:spPr>
        <p:txBody>
          <a:bodyPr wrap="square" lIns="0" tIns="0" rIns="0" bIns="0" rtlCol="0">
            <a:spAutoFit/>
          </a:bodyPr>
          <a:lstStyle/>
          <a:p>
            <a:pPr indent="613171"/>
            <a:r>
              <a:rPr lang="en-US" altLang="zh-CN" sz="1814" b="1" spc="-5" dirty="0">
                <a:solidFill>
                  <a:srgbClr val="000000"/>
                </a:solidFill>
                <a:latin typeface="Microsoft JhengHei"/>
                <a:ea typeface="Microsoft JhengHei"/>
              </a:rPr>
              <a:t>檢定</a:t>
            </a: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1733"/>
              </a:lnSpc>
            </a:pPr>
            <a:endParaRPr lang="en-US" sz="1633" dirty="0">
              <a:solidFill>
                <a:srgbClr val="595959"/>
              </a:solidFill>
            </a:endParaRPr>
          </a:p>
          <a:p>
            <a:pPr indent="16591"/>
            <a:r>
              <a:rPr lang="en-US" altLang="zh-CN" sz="1814" spc="45" dirty="0">
                <a:solidFill>
                  <a:srgbClr val="000000"/>
                </a:solidFill>
                <a:latin typeface="Microsoft JhengHei"/>
                <a:ea typeface="Microsoft JhengHei"/>
              </a:rPr>
              <a:t>3.</a:t>
            </a:r>
            <a:r>
              <a:rPr lang="en-US" altLang="zh-CN" sz="1814" spc="40" dirty="0">
                <a:solidFill>
                  <a:srgbClr val="000000"/>
                </a:solidFill>
                <a:latin typeface="Microsoft JhengHei"/>
                <a:ea typeface="Microsoft JhengHei"/>
              </a:rPr>
              <a:t>教師資格檢定</a:t>
            </a: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1714"/>
              </a:lnSpc>
            </a:pPr>
            <a:endParaRPr lang="en-US" sz="1633" dirty="0">
              <a:solidFill>
                <a:srgbClr val="595959"/>
              </a:solidFill>
            </a:endParaRPr>
          </a:p>
          <a:p>
            <a:pPr>
              <a:tabLst>
                <a:tab pos="1316900" algn="l"/>
              </a:tabLst>
            </a:pPr>
            <a:r>
              <a:rPr lang="en-US" altLang="zh-CN" sz="1814" spc="81" dirty="0">
                <a:solidFill>
                  <a:srgbClr val="000000"/>
                </a:solidFill>
                <a:latin typeface="Microsoft JhengHei"/>
                <a:ea typeface="Microsoft JhengHei"/>
              </a:rPr>
              <a:t>2.教師	</a:t>
            </a:r>
            <a:r>
              <a:rPr lang="en-US" altLang="zh-CN" sz="1814" spc="154" dirty="0">
                <a:solidFill>
                  <a:srgbClr val="000000"/>
                </a:solidFill>
                <a:latin typeface="Microsoft JhengHei"/>
                <a:ea typeface="Microsoft JhengHei"/>
              </a:rPr>
              <a:t>3.</a:t>
            </a:r>
          </a:p>
          <a:p>
            <a:pPr>
              <a:tabLst>
                <a:tab pos="1201456" algn="l"/>
              </a:tabLst>
            </a:pPr>
            <a:r>
              <a:rPr lang="en-US" altLang="zh-CN" sz="1814" spc="-5" dirty="0">
                <a:solidFill>
                  <a:srgbClr val="000000"/>
                </a:solidFill>
                <a:latin typeface="Microsoft JhengHei"/>
                <a:ea typeface="Microsoft JhengHei"/>
              </a:rPr>
              <a:t>資格考	</a:t>
            </a:r>
            <a:r>
              <a:rPr lang="en-US" altLang="zh-CN" sz="1814" spc="-18" dirty="0">
                <a:solidFill>
                  <a:srgbClr val="000000"/>
                </a:solidFill>
                <a:latin typeface="Microsoft JhengHei"/>
                <a:ea typeface="Microsoft JhengHei"/>
              </a:rPr>
              <a:t>教育</a:t>
            </a:r>
          </a:p>
          <a:p>
            <a:pPr indent="230888">
              <a:tabLst>
                <a:tab pos="1201456" algn="l"/>
              </a:tabLst>
            </a:pPr>
            <a:r>
              <a:rPr lang="en-US" altLang="zh-CN" sz="1814" spc="-5" dirty="0">
                <a:solidFill>
                  <a:srgbClr val="000000"/>
                </a:solidFill>
                <a:latin typeface="Microsoft JhengHei"/>
                <a:ea typeface="Microsoft JhengHei"/>
              </a:rPr>
              <a:t>試	</a:t>
            </a:r>
            <a:r>
              <a:rPr lang="en-US" altLang="zh-CN" sz="1814" spc="-18" dirty="0">
                <a:solidFill>
                  <a:srgbClr val="000000"/>
                </a:solidFill>
                <a:latin typeface="Microsoft JhengHei"/>
                <a:ea typeface="Microsoft JhengHei"/>
              </a:rPr>
              <a:t>實習</a:t>
            </a:r>
          </a:p>
        </p:txBody>
      </p:sp>
      <p:sp>
        <p:nvSpPr>
          <p:cNvPr id="65" name="TextBox 65"/>
          <p:cNvSpPr txBox="1"/>
          <p:nvPr/>
        </p:nvSpPr>
        <p:spPr>
          <a:xfrm>
            <a:off x="9163989" y="3134810"/>
            <a:ext cx="241714" cy="1675074"/>
          </a:xfrm>
          <a:prstGeom prst="rect">
            <a:avLst/>
          </a:prstGeom>
          <a:noFill/>
        </p:spPr>
        <p:txBody>
          <a:bodyPr wrap="square" lIns="0" tIns="0" rIns="0" bIns="0" rtlCol="0">
            <a:spAutoFit/>
          </a:bodyPr>
          <a:lstStyle/>
          <a:p>
            <a:pPr hangingPunct="0">
              <a:lnSpc>
                <a:spcPct val="99583"/>
              </a:lnSpc>
            </a:pPr>
            <a:r>
              <a:rPr lang="en-US" altLang="zh-CN" sz="1814" spc="-50" dirty="0">
                <a:solidFill>
                  <a:srgbClr val="000000"/>
                </a:solidFill>
                <a:latin typeface="Microsoft JhengHei"/>
                <a:ea typeface="Microsoft JhengHei"/>
              </a:rPr>
              <a:t>取得教</a:t>
            </a:r>
            <a:r>
              <a:rPr lang="en-US" altLang="zh-CN" sz="1814" u="sng" spc="-50" dirty="0">
                <a:solidFill>
                  <a:srgbClr val="000000"/>
                </a:solidFill>
                <a:uFill>
                  <a:solidFill>
                    <a:srgbClr val="7E7E7E"/>
                  </a:solidFill>
                </a:uFill>
                <a:latin typeface="Microsoft JhengHei"/>
                <a:ea typeface="Microsoft JhengHei"/>
              </a:rPr>
              <a:t>師</a:t>
            </a:r>
            <a:r>
              <a:rPr lang="en-US" altLang="zh-CN" sz="1814" spc="-50" dirty="0">
                <a:solidFill>
                  <a:srgbClr val="000000"/>
                </a:solidFill>
                <a:latin typeface="Microsoft JhengHei"/>
                <a:ea typeface="Microsoft JhengHei"/>
              </a:rPr>
              <a:t>證</a:t>
            </a:r>
            <a:r>
              <a:rPr lang="en-US" altLang="zh-CN" sz="1814" spc="-68" dirty="0">
                <a:solidFill>
                  <a:srgbClr val="000000"/>
                </a:solidFill>
                <a:latin typeface="Microsoft JhengHei"/>
                <a:ea typeface="Microsoft JhengHei"/>
              </a:rPr>
              <a:t>書</a:t>
            </a:r>
          </a:p>
        </p:txBody>
      </p:sp>
      <p:sp>
        <p:nvSpPr>
          <p:cNvPr id="66" name="TextBox 66"/>
          <p:cNvSpPr txBox="1"/>
          <p:nvPr/>
        </p:nvSpPr>
        <p:spPr>
          <a:xfrm>
            <a:off x="9400404" y="6248587"/>
            <a:ext cx="208758" cy="223459"/>
          </a:xfrm>
          <a:prstGeom prst="rect">
            <a:avLst/>
          </a:prstGeom>
          <a:noFill/>
        </p:spPr>
        <p:txBody>
          <a:bodyPr wrap="square" lIns="0" tIns="0" rIns="0" bIns="0" rtlCol="0">
            <a:spAutoFit/>
          </a:bodyPr>
          <a:lstStyle/>
          <a:p>
            <a:r>
              <a:rPr lang="en-US" altLang="zh-CN" sz="1452" spc="-9" dirty="0">
                <a:solidFill>
                  <a:srgbClr val="FEFEFE"/>
                </a:solidFill>
                <a:latin typeface="Calibri"/>
                <a:ea typeface="Calibri"/>
              </a:rPr>
              <a:t>6</a:t>
            </a:r>
          </a:p>
        </p:txBody>
      </p:sp>
    </p:spTree>
    <p:extLst>
      <p:ext uri="{BB962C8B-B14F-4D97-AF65-F5344CB8AC3E}">
        <p14:creationId xmlns:p14="http://schemas.microsoft.com/office/powerpoint/2010/main" val="140646283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207696" y="457200"/>
            <a:ext cx="3278039" cy="724619"/>
          </a:xfrm>
        </p:spPr>
        <p:txBody>
          <a:bodyPr>
            <a:normAutofit/>
          </a:bodyPr>
          <a:lstStyle/>
          <a:p>
            <a:pPr marL="228600" lvl="0" indent="-228600">
              <a:spcBef>
                <a:spcPts val="1000"/>
              </a:spcBef>
            </a:pPr>
            <a:r>
              <a:rPr lang="zh-TW" altLang="en-US" sz="3200" dirty="0">
                <a:solidFill>
                  <a:srgbClr val="00B050"/>
                </a:solidFill>
                <a:latin typeface="華康勘亭流(P)" panose="02010600010101010101" pitchFamily="2" charset="-120"/>
                <a:ea typeface="華康勘亭流(P)" panose="02010600010101010101" pitchFamily="2" charset="-120"/>
                <a:cs typeface="+mn-cs"/>
              </a:rPr>
              <a:t>改敘後原支薪級</a:t>
            </a:r>
            <a:endParaRPr lang="zh-TW" altLang="en-US" sz="4800" dirty="0">
              <a:solidFill>
                <a:srgbClr val="00B050"/>
              </a:solidFill>
              <a:latin typeface="華康勘亭流(P)" panose="02010600010101010101" pitchFamily="2" charset="-120"/>
              <a:ea typeface="華康勘亭流(P)" panose="02010600010101010101" pitchFamily="2" charset="-120"/>
            </a:endParaRPr>
          </a:p>
        </p:txBody>
      </p:sp>
      <p:sp>
        <p:nvSpPr>
          <p:cNvPr id="3" name="內容版面配置區 2"/>
          <p:cNvSpPr>
            <a:spLocks noGrp="1"/>
          </p:cNvSpPr>
          <p:nvPr>
            <p:ph idx="4294967295"/>
          </p:nvPr>
        </p:nvSpPr>
        <p:spPr>
          <a:xfrm>
            <a:off x="1207697" y="1411557"/>
            <a:ext cx="10498348" cy="3263960"/>
          </a:xfrm>
        </p:spPr>
        <p:txBody>
          <a:bodyPr>
            <a:normAutofit/>
          </a:bodyPr>
          <a:lstStyle/>
          <a:p>
            <a:pPr marL="45720" indent="0">
              <a:buNone/>
            </a:pPr>
            <a:r>
              <a:rPr lang="zh-TW" altLang="en-US" sz="2400" dirty="0">
                <a:latin typeface="標楷體" panose="03000509000000000000" pitchFamily="65" charset="-120"/>
                <a:ea typeface="標楷體" panose="03000509000000000000" pitchFamily="65" charset="-120"/>
              </a:rPr>
              <a:t>改敘後之薪級較原支薪級低，仍支原薪級（例如本薪</a:t>
            </a:r>
            <a:r>
              <a:rPr lang="en-US" altLang="zh-TW" sz="2400" dirty="0">
                <a:latin typeface="標楷體" panose="03000509000000000000" pitchFamily="65" charset="-120"/>
                <a:ea typeface="標楷體" panose="03000509000000000000" pitchFamily="65" charset="-120"/>
              </a:rPr>
              <a:t>450</a:t>
            </a:r>
            <a:r>
              <a:rPr lang="zh-TW" altLang="en-US" sz="2400" dirty="0">
                <a:latin typeface="標楷體" panose="03000509000000000000" pitchFamily="65" charset="-120"/>
                <a:ea typeface="標楷體" panose="03000509000000000000" pitchFamily="65" charset="-120"/>
              </a:rPr>
              <a:t>薪點、年功薪</a:t>
            </a:r>
            <a:r>
              <a:rPr lang="en-US" altLang="zh-TW" sz="2400" dirty="0">
                <a:latin typeface="標楷體" panose="03000509000000000000" pitchFamily="65" charset="-120"/>
                <a:ea typeface="標楷體" panose="03000509000000000000" pitchFamily="65" charset="-120"/>
              </a:rPr>
              <a:t>175</a:t>
            </a:r>
            <a:r>
              <a:rPr lang="zh-TW" altLang="en-US" sz="2400" dirty="0">
                <a:latin typeface="標楷體" panose="03000509000000000000" pitchFamily="65" charset="-120"/>
                <a:ea typeface="標楷體" panose="03000509000000000000" pitchFamily="65" charset="-120"/>
              </a:rPr>
              <a:t>薪點，合計</a:t>
            </a:r>
            <a:r>
              <a:rPr lang="en-US" altLang="zh-TW" sz="2400" dirty="0">
                <a:latin typeface="標楷體" panose="03000509000000000000" pitchFamily="65" charset="-120"/>
                <a:ea typeface="標楷體" panose="03000509000000000000" pitchFamily="65" charset="-120"/>
              </a:rPr>
              <a:t>625</a:t>
            </a:r>
            <a:r>
              <a:rPr lang="zh-TW" altLang="en-US" sz="2400" dirty="0">
                <a:latin typeface="標楷體" panose="03000509000000000000" pitchFamily="65" charset="-120"/>
                <a:ea typeface="標楷體" panose="03000509000000000000" pitchFamily="65" charset="-120"/>
              </a:rPr>
              <a:t>薪點）：本薪</a:t>
            </a:r>
            <a:r>
              <a:rPr lang="en-US" altLang="zh-TW" sz="2400" dirty="0">
                <a:latin typeface="標楷體" panose="03000509000000000000" pitchFamily="65" charset="-120"/>
                <a:ea typeface="標楷體" panose="03000509000000000000" pitchFamily="65" charset="-120"/>
              </a:rPr>
              <a:t>525</a:t>
            </a:r>
            <a:r>
              <a:rPr lang="zh-TW" altLang="en-US" sz="2400" dirty="0">
                <a:latin typeface="標楷體" panose="03000509000000000000" pitchFamily="65" charset="-120"/>
                <a:ea typeface="標楷體" panose="03000509000000000000" pitchFamily="65" charset="-120"/>
              </a:rPr>
              <a:t>薪點、年功薪</a:t>
            </a:r>
            <a:r>
              <a:rPr lang="en-US" altLang="zh-TW" sz="2400" dirty="0">
                <a:latin typeface="標楷體" panose="03000509000000000000" pitchFamily="65" charset="-120"/>
                <a:ea typeface="標楷體" panose="03000509000000000000" pitchFamily="65" charset="-120"/>
              </a:rPr>
              <a:t>100</a:t>
            </a:r>
            <a:r>
              <a:rPr lang="zh-TW" altLang="en-US" sz="2400" dirty="0">
                <a:latin typeface="標楷體" panose="03000509000000000000" pitchFamily="65" charset="-120"/>
                <a:ea typeface="標楷體" panose="03000509000000000000" pitchFamily="65" charset="-120"/>
              </a:rPr>
              <a:t>薪點，合計</a:t>
            </a:r>
            <a:r>
              <a:rPr lang="en-US" altLang="zh-TW" sz="2400" dirty="0">
                <a:latin typeface="標楷體" panose="03000509000000000000" pitchFamily="65" charset="-120"/>
                <a:ea typeface="標楷體" panose="03000509000000000000" pitchFamily="65" charset="-120"/>
              </a:rPr>
              <a:t>625</a:t>
            </a:r>
            <a:r>
              <a:rPr lang="zh-TW" altLang="en-US" sz="2400" dirty="0">
                <a:latin typeface="標楷體" panose="03000509000000000000" pitchFamily="65" charset="-120"/>
                <a:ea typeface="標楷體" panose="03000509000000000000" pitchFamily="65" charset="-120"/>
              </a:rPr>
              <a:t>薪點</a:t>
            </a:r>
          </a:p>
          <a:p>
            <a:pPr marL="45720" indent="0">
              <a:buNone/>
            </a:pPr>
            <a:r>
              <a:rPr lang="zh-TW" altLang="en-US" sz="2400" dirty="0">
                <a:latin typeface="標楷體" panose="03000509000000000000" pitchFamily="65" charset="-120"/>
                <a:ea typeface="標楷體" panose="03000509000000000000" pitchFamily="65" charset="-120"/>
              </a:rPr>
              <a:t>對當事人權益影響</a:t>
            </a:r>
            <a:endParaRPr lang="en-US" altLang="zh-TW" sz="2400" dirty="0">
              <a:latin typeface="標楷體" panose="03000509000000000000" pitchFamily="65" charset="-120"/>
              <a:ea typeface="標楷體" panose="03000509000000000000" pitchFamily="65" charset="-120"/>
            </a:endParaRPr>
          </a:p>
          <a:p>
            <a:pPr marL="502920" indent="-457200">
              <a:buFont typeface="+mj-lt"/>
              <a:buAutoNum type="arabicPeriod"/>
            </a:pPr>
            <a:r>
              <a:rPr lang="zh-TW" altLang="en-US" sz="2400" dirty="0">
                <a:latin typeface="標楷體" panose="03000509000000000000" pitchFamily="65" charset="-120"/>
                <a:ea typeface="標楷體" panose="03000509000000000000" pitchFamily="65" charset="-120"/>
              </a:rPr>
              <a:t>未改敘前：考核</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條</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款，發給</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個月獎金（本薪</a:t>
            </a:r>
            <a:r>
              <a:rPr lang="en-US" altLang="zh-TW" sz="2400" dirty="0">
                <a:latin typeface="標楷體" panose="03000509000000000000" pitchFamily="65" charset="-120"/>
                <a:ea typeface="標楷體" panose="03000509000000000000" pitchFamily="65" charset="-120"/>
              </a:rPr>
              <a:t>450</a:t>
            </a:r>
            <a:r>
              <a:rPr lang="zh-TW" altLang="en-US" sz="2400" dirty="0">
                <a:latin typeface="標楷體" panose="03000509000000000000" pitchFamily="65" charset="-120"/>
                <a:ea typeface="標楷體" panose="03000509000000000000" pitchFamily="65" charset="-120"/>
              </a:rPr>
              <a:t>薪點、年功薪</a:t>
            </a:r>
            <a:r>
              <a:rPr lang="en-US" altLang="zh-TW" sz="2400" dirty="0">
                <a:latin typeface="標楷體" panose="03000509000000000000" pitchFamily="65" charset="-120"/>
                <a:ea typeface="標楷體" panose="03000509000000000000" pitchFamily="65" charset="-120"/>
              </a:rPr>
              <a:t>175</a:t>
            </a:r>
            <a:r>
              <a:rPr lang="zh-TW" altLang="en-US" sz="2400" dirty="0">
                <a:latin typeface="標楷體" panose="03000509000000000000" pitchFamily="65" charset="-120"/>
                <a:ea typeface="標楷體" panose="03000509000000000000" pitchFamily="65" charset="-120"/>
              </a:rPr>
              <a:t>薪點，合計</a:t>
            </a:r>
            <a:r>
              <a:rPr lang="en-US" altLang="zh-TW" sz="2400" dirty="0">
                <a:latin typeface="標楷體" panose="03000509000000000000" pitchFamily="65" charset="-120"/>
                <a:ea typeface="標楷體" panose="03000509000000000000" pitchFamily="65" charset="-120"/>
              </a:rPr>
              <a:t>625</a:t>
            </a:r>
            <a:r>
              <a:rPr lang="zh-TW" altLang="en-US" sz="2400" dirty="0">
                <a:latin typeface="標楷體" panose="03000509000000000000" pitchFamily="65" charset="-120"/>
                <a:ea typeface="標楷體" panose="03000509000000000000" pitchFamily="65" charset="-120"/>
              </a:rPr>
              <a:t>薪點）。</a:t>
            </a:r>
          </a:p>
          <a:p>
            <a:pPr marL="502920" indent="-457200">
              <a:buFont typeface="+mj-lt"/>
              <a:buAutoNum type="arabicPeriod"/>
            </a:pPr>
            <a:r>
              <a:rPr lang="zh-TW" altLang="en-US" sz="2400" dirty="0">
                <a:latin typeface="標楷體" panose="03000509000000000000" pitchFamily="65" charset="-120"/>
                <a:ea typeface="標楷體" panose="03000509000000000000" pitchFamily="65" charset="-120"/>
              </a:rPr>
              <a:t>改敘後：考核</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條</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款，晉年功薪</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級至</a:t>
            </a:r>
            <a:r>
              <a:rPr lang="en-US" altLang="zh-TW" sz="2400" dirty="0">
                <a:latin typeface="標楷體" panose="03000509000000000000" pitchFamily="65" charset="-120"/>
                <a:ea typeface="標楷體" panose="03000509000000000000" pitchFamily="65" charset="-120"/>
              </a:rPr>
              <a:t>650</a:t>
            </a:r>
            <a:r>
              <a:rPr lang="zh-TW" altLang="en-US" sz="2400" dirty="0">
                <a:latin typeface="標楷體" panose="03000509000000000000" pitchFamily="65" charset="-120"/>
                <a:ea typeface="標楷體" panose="03000509000000000000" pitchFamily="65" charset="-120"/>
              </a:rPr>
              <a:t>薪點（本薪</a:t>
            </a:r>
            <a:r>
              <a:rPr lang="en-US" altLang="zh-TW" sz="2400" dirty="0">
                <a:latin typeface="標楷體" panose="03000509000000000000" pitchFamily="65" charset="-120"/>
                <a:ea typeface="標楷體" panose="03000509000000000000" pitchFamily="65" charset="-120"/>
              </a:rPr>
              <a:t>525</a:t>
            </a:r>
            <a:r>
              <a:rPr lang="zh-TW" altLang="en-US" sz="2400" dirty="0">
                <a:latin typeface="標楷體" panose="03000509000000000000" pitchFamily="65" charset="-120"/>
                <a:ea typeface="標楷體" panose="03000509000000000000" pitchFamily="65" charset="-120"/>
              </a:rPr>
              <a:t>薪點、年功薪</a:t>
            </a:r>
            <a:r>
              <a:rPr lang="en-US" altLang="zh-TW" sz="2400" dirty="0">
                <a:latin typeface="標楷體" panose="03000509000000000000" pitchFamily="65" charset="-120"/>
                <a:ea typeface="標楷體" panose="03000509000000000000" pitchFamily="65" charset="-120"/>
              </a:rPr>
              <a:t>125</a:t>
            </a:r>
            <a:r>
              <a:rPr lang="zh-TW" altLang="en-US" sz="2400" dirty="0">
                <a:latin typeface="標楷體" panose="03000509000000000000" pitchFamily="65" charset="-120"/>
                <a:ea typeface="標楷體" panose="03000509000000000000" pitchFamily="65" charset="-120"/>
              </a:rPr>
              <a:t>薪點，合計</a:t>
            </a:r>
            <a:r>
              <a:rPr lang="en-US" altLang="zh-TW" sz="2400" dirty="0">
                <a:latin typeface="標楷體" panose="03000509000000000000" pitchFamily="65" charset="-120"/>
                <a:ea typeface="標楷體" panose="03000509000000000000" pitchFamily="65" charset="-120"/>
              </a:rPr>
              <a:t>650</a:t>
            </a:r>
            <a:r>
              <a:rPr lang="zh-TW" altLang="en-US" sz="2400" dirty="0">
                <a:latin typeface="標楷體" panose="03000509000000000000" pitchFamily="65" charset="-120"/>
                <a:ea typeface="標楷體" panose="03000509000000000000" pitchFamily="65" charset="-120"/>
              </a:rPr>
              <a:t>薪點），並發給</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個月獎金。</a:t>
            </a:r>
          </a:p>
          <a:p>
            <a:pPr marL="502920" indent="-457200">
              <a:buFont typeface="+mj-lt"/>
              <a:buAutoNum type="arabicPeriod"/>
            </a:pPr>
            <a:endParaRPr lang="en-US" altLang="zh-TW" sz="2400" dirty="0">
              <a:latin typeface="標楷體" panose="03000509000000000000" pitchFamily="65" charset="-120"/>
              <a:ea typeface="標楷體" panose="03000509000000000000" pitchFamily="65" charset="-120"/>
            </a:endParaRPr>
          </a:p>
          <a:p>
            <a:pPr marL="45720" indent="0">
              <a:buNone/>
            </a:pP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8954061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101</a:t>
            </a:fld>
            <a:endParaRPr lang="zh-CN" altLang="en-US">
              <a:solidFill>
                <a:prstClr val="black">
                  <a:tint val="75000"/>
                </a:prstClr>
              </a:solidFill>
            </a:endParaRPr>
          </a:p>
        </p:txBody>
      </p:sp>
      <p:sp>
        <p:nvSpPr>
          <p:cNvPr id="4" name="日期版面配置區 3"/>
          <p:cNvSpPr>
            <a:spLocks noGrp="1"/>
          </p:cNvSpPr>
          <p:nvPr>
            <p:ph type="dt" sz="half" idx="4294967295"/>
          </p:nvPr>
        </p:nvSpPr>
        <p:spPr>
          <a:xfrm>
            <a:off x="0" y="6356350"/>
            <a:ext cx="2743200" cy="365125"/>
          </a:xfrm>
        </p:spPr>
        <p:txBody>
          <a:bodyPr/>
          <a:lstStyle/>
          <a:p>
            <a:fld id="{6555B977-4FAD-477D-BBF2-1ED0485DB18C}" type="datetime1">
              <a:rPr lang="zh-CN" altLang="en-US" smtClean="0">
                <a:solidFill>
                  <a:prstClr val="black">
                    <a:tint val="75000"/>
                  </a:prstClr>
                </a:solidFill>
              </a:rPr>
              <a:t>2019/8/19</a:t>
            </a:fld>
            <a:endParaRPr lang="zh-CN" altLang="en-US">
              <a:solidFill>
                <a:prstClr val="black">
                  <a:tint val="75000"/>
                </a:prstClr>
              </a:solidFill>
            </a:endParaRPr>
          </a:p>
        </p:txBody>
      </p:sp>
      <p:sp>
        <p:nvSpPr>
          <p:cNvPr id="6" name="文字方塊 5"/>
          <p:cNvSpPr txBox="1"/>
          <p:nvPr/>
        </p:nvSpPr>
        <p:spPr>
          <a:xfrm>
            <a:off x="1017917" y="508233"/>
            <a:ext cx="4779034" cy="584775"/>
          </a:xfrm>
          <a:prstGeom prst="rect">
            <a:avLst/>
          </a:prstGeom>
          <a:noFill/>
        </p:spPr>
        <p:txBody>
          <a:bodyPr wrap="square" rtlCol="0">
            <a:spAutoFit/>
          </a:bodyPr>
          <a:lstStyle/>
          <a:p>
            <a:r>
              <a:rPr lang="en-US" altLang="zh-TW" sz="3200" dirty="0">
                <a:solidFill>
                  <a:srgbClr val="00B050"/>
                </a:solidFill>
                <a:latin typeface="華康勘亭流" panose="02010609010101010101" pitchFamily="49" charset="-120"/>
                <a:ea typeface="華康勘亭流" panose="02010609010101010101" pitchFamily="49" charset="-120"/>
              </a:rPr>
              <a:t>7</a:t>
            </a:r>
            <a:r>
              <a:rPr lang="zh-TW" altLang="en-US" sz="3200" dirty="0">
                <a:solidFill>
                  <a:srgbClr val="00B050"/>
                </a:solidFill>
                <a:latin typeface="華康勘亭流" panose="02010609010101010101" pitchFamily="49" charset="-120"/>
                <a:ea typeface="華康勘亭流" panose="02010609010101010101" pitchFamily="49" charset="-120"/>
              </a:rPr>
              <a:t>月</a:t>
            </a:r>
            <a:r>
              <a:rPr lang="en-US" altLang="zh-TW" sz="3200" dirty="0">
                <a:solidFill>
                  <a:srgbClr val="00B050"/>
                </a:solidFill>
                <a:latin typeface="華康勘亭流" panose="02010609010101010101" pitchFamily="49" charset="-120"/>
                <a:ea typeface="華康勘亭流" panose="02010609010101010101" pitchFamily="49" charset="-120"/>
              </a:rPr>
              <a:t>31</a:t>
            </a:r>
            <a:r>
              <a:rPr lang="zh-TW" altLang="en-US" sz="3200" dirty="0">
                <a:solidFill>
                  <a:srgbClr val="00B050"/>
                </a:solidFill>
                <a:latin typeface="華康勘亭流" panose="02010609010101010101" pitchFamily="49" charset="-120"/>
                <a:ea typeface="華康勘亭流" panose="02010609010101010101" pitchFamily="49" charset="-120"/>
              </a:rPr>
              <a:t>日前後改敘之實益</a:t>
            </a:r>
          </a:p>
        </p:txBody>
      </p:sp>
      <p:graphicFrame>
        <p:nvGraphicFramePr>
          <p:cNvPr id="3" name="資料庫圖表 2"/>
          <p:cNvGraphicFramePr/>
          <p:nvPr>
            <p:extLst>
              <p:ext uri="{D42A27DB-BD31-4B8C-83A1-F6EECF244321}">
                <p14:modId xmlns:p14="http://schemas.microsoft.com/office/powerpoint/2010/main" val="3956085768"/>
              </p:ext>
            </p:extLst>
          </p:nvPr>
        </p:nvGraphicFramePr>
        <p:xfrm>
          <a:off x="684746" y="1516196"/>
          <a:ext cx="8360434" cy="2031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字方塊 6"/>
          <p:cNvSpPr txBox="1"/>
          <p:nvPr/>
        </p:nvSpPr>
        <p:spPr>
          <a:xfrm>
            <a:off x="3407434" y="1516196"/>
            <a:ext cx="932182" cy="646331"/>
          </a:xfrm>
          <a:prstGeom prst="rect">
            <a:avLst/>
          </a:prstGeom>
          <a:noFill/>
        </p:spPr>
        <p:txBody>
          <a:bodyPr vert="horz" wrap="square" rtlCol="0">
            <a:spAutoFit/>
          </a:bodyPr>
          <a:lstStyle/>
          <a:p>
            <a:r>
              <a:rPr lang="en-US" altLang="zh-TW" dirty="0">
                <a:solidFill>
                  <a:srgbClr val="0070C0"/>
                </a:solidFill>
                <a:latin typeface="標楷體" panose="03000509000000000000" pitchFamily="65" charset="-120"/>
                <a:ea typeface="標楷體" panose="03000509000000000000" pitchFamily="65" charset="-120"/>
              </a:rPr>
              <a:t>7/31</a:t>
            </a:r>
            <a:r>
              <a:rPr lang="zh-TW" altLang="en-US" dirty="0">
                <a:solidFill>
                  <a:srgbClr val="0070C0"/>
                </a:solidFill>
                <a:latin typeface="標楷體" panose="03000509000000000000" pitchFamily="65" charset="-120"/>
                <a:ea typeface="標楷體" panose="03000509000000000000" pitchFamily="65" charset="-120"/>
              </a:rPr>
              <a:t>申請改敘</a:t>
            </a:r>
          </a:p>
        </p:txBody>
      </p:sp>
      <p:sp>
        <p:nvSpPr>
          <p:cNvPr id="8" name="文字方塊 7"/>
          <p:cNvSpPr txBox="1"/>
          <p:nvPr/>
        </p:nvSpPr>
        <p:spPr>
          <a:xfrm>
            <a:off x="3494478" y="2787789"/>
            <a:ext cx="897765" cy="646331"/>
          </a:xfrm>
          <a:prstGeom prst="rect">
            <a:avLst/>
          </a:prstGeom>
          <a:noFill/>
        </p:spPr>
        <p:txBody>
          <a:bodyPr vert="horz" wrap="square" rtlCol="0">
            <a:spAutoFit/>
          </a:bodyPr>
          <a:lstStyle/>
          <a:p>
            <a:r>
              <a:rPr lang="en-US" altLang="zh-TW" dirty="0">
                <a:solidFill>
                  <a:srgbClr val="0070C0"/>
                </a:solidFill>
                <a:latin typeface="標楷體" panose="03000509000000000000" pitchFamily="65" charset="-120"/>
                <a:ea typeface="標楷體" panose="03000509000000000000" pitchFamily="65" charset="-120"/>
              </a:rPr>
              <a:t>8/1</a:t>
            </a:r>
            <a:r>
              <a:rPr lang="zh-TW" altLang="en-US" dirty="0">
                <a:solidFill>
                  <a:srgbClr val="0070C0"/>
                </a:solidFill>
                <a:latin typeface="標楷體" panose="03000509000000000000" pitchFamily="65" charset="-120"/>
                <a:ea typeface="標楷體" panose="03000509000000000000" pitchFamily="65" charset="-120"/>
              </a:rPr>
              <a:t>申請改敘</a:t>
            </a:r>
          </a:p>
        </p:txBody>
      </p:sp>
      <p:sp>
        <p:nvSpPr>
          <p:cNvPr id="9" name="文字方塊 8"/>
          <p:cNvSpPr txBox="1"/>
          <p:nvPr/>
        </p:nvSpPr>
        <p:spPr>
          <a:xfrm>
            <a:off x="6171333" y="1298179"/>
            <a:ext cx="1176859" cy="646331"/>
          </a:xfrm>
          <a:prstGeom prst="rect">
            <a:avLst/>
          </a:prstGeom>
          <a:noFill/>
        </p:spPr>
        <p:txBody>
          <a:bodyPr vert="horz" wrap="square" rtlCol="0">
            <a:spAutoFit/>
          </a:bodyPr>
          <a:lstStyle/>
          <a:p>
            <a:r>
              <a:rPr lang="en-US" altLang="zh-TW" dirty="0">
                <a:solidFill>
                  <a:srgbClr val="0070C0"/>
                </a:solidFill>
                <a:latin typeface="標楷體" panose="03000509000000000000" pitchFamily="65" charset="-120"/>
                <a:ea typeface="標楷體" panose="03000509000000000000" pitchFamily="65" charset="-120"/>
              </a:rPr>
              <a:t>8/1</a:t>
            </a:r>
            <a:r>
              <a:rPr lang="zh-TW" altLang="en-US" dirty="0">
                <a:solidFill>
                  <a:srgbClr val="0070C0"/>
                </a:solidFill>
                <a:latin typeface="標楷體" panose="03000509000000000000" pitchFamily="65" charset="-120"/>
                <a:ea typeface="標楷體" panose="03000509000000000000" pitchFamily="65" charset="-120"/>
              </a:rPr>
              <a:t>成績考核晉級</a:t>
            </a:r>
          </a:p>
        </p:txBody>
      </p:sp>
      <p:sp>
        <p:nvSpPr>
          <p:cNvPr id="2" name="文字方塊 1"/>
          <p:cNvSpPr txBox="1"/>
          <p:nvPr/>
        </p:nvSpPr>
        <p:spPr>
          <a:xfrm>
            <a:off x="836763" y="3899962"/>
            <a:ext cx="1716656" cy="400110"/>
          </a:xfrm>
          <a:prstGeom prst="rect">
            <a:avLst/>
          </a:prstGeom>
          <a:noFill/>
        </p:spPr>
        <p:txBody>
          <a:bodyPr wrap="square" rtlCol="0">
            <a:spAutoFit/>
          </a:bodyPr>
          <a:lstStyle/>
          <a:p>
            <a:r>
              <a:rPr lang="en-US" altLang="zh-TW" sz="2000" dirty="0">
                <a:solidFill>
                  <a:srgbClr val="FF0000"/>
                </a:solidFill>
              </a:rPr>
              <a:t>V.S 475</a:t>
            </a:r>
            <a:r>
              <a:rPr lang="zh-TW" altLang="en-US" sz="2000" dirty="0">
                <a:solidFill>
                  <a:srgbClr val="FF0000"/>
                </a:solidFill>
              </a:rPr>
              <a:t>薪點</a:t>
            </a:r>
            <a:endParaRPr lang="en-US" altLang="zh-TW" sz="2000" dirty="0">
              <a:solidFill>
                <a:srgbClr val="FF0000"/>
              </a:solidFill>
            </a:endParaRPr>
          </a:p>
        </p:txBody>
      </p:sp>
      <p:graphicFrame>
        <p:nvGraphicFramePr>
          <p:cNvPr id="10" name="資料庫圖表 9"/>
          <p:cNvGraphicFramePr/>
          <p:nvPr>
            <p:extLst>
              <p:ext uri="{D42A27DB-BD31-4B8C-83A1-F6EECF244321}">
                <p14:modId xmlns:p14="http://schemas.microsoft.com/office/powerpoint/2010/main" val="4252286745"/>
              </p:ext>
            </p:extLst>
          </p:nvPr>
        </p:nvGraphicFramePr>
        <p:xfrm>
          <a:off x="1695091" y="4145105"/>
          <a:ext cx="8128000" cy="19932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文字方塊 10"/>
          <p:cNvSpPr txBox="1"/>
          <p:nvPr/>
        </p:nvSpPr>
        <p:spPr>
          <a:xfrm>
            <a:off x="3731670" y="4166626"/>
            <a:ext cx="948790" cy="646331"/>
          </a:xfrm>
          <a:prstGeom prst="rect">
            <a:avLst/>
          </a:prstGeom>
          <a:noFill/>
        </p:spPr>
        <p:txBody>
          <a:bodyPr wrap="square" rtlCol="0">
            <a:spAutoFit/>
          </a:bodyPr>
          <a:lstStyle/>
          <a:p>
            <a:r>
              <a:rPr lang="en-US" altLang="zh-TW" dirty="0">
                <a:solidFill>
                  <a:srgbClr val="7030A0"/>
                </a:solidFill>
                <a:latin typeface="標楷體" panose="03000509000000000000" pitchFamily="65" charset="-120"/>
                <a:ea typeface="標楷體" panose="03000509000000000000" pitchFamily="65" charset="-120"/>
              </a:rPr>
              <a:t>7/31</a:t>
            </a:r>
            <a:r>
              <a:rPr lang="zh-TW" altLang="en-US" dirty="0">
                <a:solidFill>
                  <a:srgbClr val="7030A0"/>
                </a:solidFill>
                <a:latin typeface="標楷體" panose="03000509000000000000" pitchFamily="65" charset="-120"/>
                <a:ea typeface="標楷體" panose="03000509000000000000" pitchFamily="65" charset="-120"/>
              </a:rPr>
              <a:t>申請改敘</a:t>
            </a:r>
          </a:p>
        </p:txBody>
      </p:sp>
      <p:sp>
        <p:nvSpPr>
          <p:cNvPr id="13" name="文字方塊 12"/>
          <p:cNvSpPr txBox="1"/>
          <p:nvPr/>
        </p:nvSpPr>
        <p:spPr>
          <a:xfrm>
            <a:off x="3639845" y="5797118"/>
            <a:ext cx="1225118" cy="646331"/>
          </a:xfrm>
          <a:prstGeom prst="rect">
            <a:avLst/>
          </a:prstGeom>
          <a:noFill/>
        </p:spPr>
        <p:txBody>
          <a:bodyPr wrap="square" rtlCol="0">
            <a:spAutoFit/>
          </a:bodyPr>
          <a:lstStyle/>
          <a:p>
            <a:pPr lvl="0"/>
            <a:r>
              <a:rPr lang="en-US" altLang="zh-TW" dirty="0">
                <a:solidFill>
                  <a:srgbClr val="7030A0"/>
                </a:solidFill>
                <a:latin typeface="標楷體" panose="03000509000000000000" pitchFamily="65" charset="-120"/>
                <a:ea typeface="標楷體" panose="03000509000000000000" pitchFamily="65" charset="-120"/>
              </a:rPr>
              <a:t>8/1</a:t>
            </a:r>
            <a:r>
              <a:rPr lang="zh-TW" altLang="en-US" dirty="0">
                <a:solidFill>
                  <a:srgbClr val="7030A0"/>
                </a:solidFill>
                <a:latin typeface="標楷體" panose="03000509000000000000" pitchFamily="65" charset="-120"/>
                <a:ea typeface="標楷體" panose="03000509000000000000" pitchFamily="65" charset="-120"/>
              </a:rPr>
              <a:t>申請改敘</a:t>
            </a:r>
          </a:p>
        </p:txBody>
      </p:sp>
      <p:sp>
        <p:nvSpPr>
          <p:cNvPr id="14" name="文字方塊 13"/>
          <p:cNvSpPr txBox="1"/>
          <p:nvPr/>
        </p:nvSpPr>
        <p:spPr>
          <a:xfrm>
            <a:off x="6717038" y="4100017"/>
            <a:ext cx="1357197" cy="646331"/>
          </a:xfrm>
          <a:prstGeom prst="rect">
            <a:avLst/>
          </a:prstGeom>
          <a:noFill/>
        </p:spPr>
        <p:txBody>
          <a:bodyPr wrap="square" rtlCol="0">
            <a:spAutoFit/>
          </a:bodyPr>
          <a:lstStyle/>
          <a:p>
            <a:r>
              <a:rPr lang="en-US" altLang="zh-TW" dirty="0">
                <a:solidFill>
                  <a:srgbClr val="7030A0"/>
                </a:solidFill>
                <a:latin typeface="標楷體" panose="03000509000000000000" pitchFamily="65" charset="-120"/>
                <a:ea typeface="標楷體" panose="03000509000000000000" pitchFamily="65" charset="-120"/>
              </a:rPr>
              <a:t>8/1</a:t>
            </a:r>
            <a:r>
              <a:rPr lang="zh-TW" altLang="en-US" dirty="0">
                <a:solidFill>
                  <a:srgbClr val="7030A0"/>
                </a:solidFill>
                <a:latin typeface="標楷體" panose="03000509000000000000" pitchFamily="65" charset="-120"/>
                <a:ea typeface="標楷體" panose="03000509000000000000" pitchFamily="65" charset="-120"/>
              </a:rPr>
              <a:t>成績考核晉級</a:t>
            </a:r>
          </a:p>
        </p:txBody>
      </p:sp>
      <p:sp>
        <p:nvSpPr>
          <p:cNvPr id="15" name="文字方塊 14"/>
          <p:cNvSpPr txBox="1"/>
          <p:nvPr/>
        </p:nvSpPr>
        <p:spPr>
          <a:xfrm>
            <a:off x="8099740" y="2735943"/>
            <a:ext cx="3254060" cy="1231106"/>
          </a:xfrm>
          <a:prstGeom prst="rect">
            <a:avLst/>
          </a:prstGeom>
          <a:noFill/>
        </p:spPr>
        <p:txBody>
          <a:bodyPr wrap="square" rtlCol="0">
            <a:spAutoFit/>
          </a:bodyPr>
          <a:lstStyle/>
          <a:p>
            <a:pPr algn="just"/>
            <a:r>
              <a:rPr lang="zh-TW" altLang="en-US" dirty="0">
                <a:solidFill>
                  <a:srgbClr val="002060"/>
                </a:solidFill>
                <a:latin typeface="標楷體" panose="03000509000000000000" pitchFamily="65" charset="-120"/>
                <a:ea typeface="標楷體" panose="03000509000000000000" pitchFamily="65" charset="-120"/>
              </a:rPr>
              <a:t>★教師待遇條例</a:t>
            </a:r>
            <a:r>
              <a:rPr lang="en-US" altLang="zh-TW" dirty="0">
                <a:solidFill>
                  <a:srgbClr val="002060"/>
                </a:solidFill>
                <a:latin typeface="新細明體" panose="02020500000000000000" pitchFamily="18" charset="-120"/>
                <a:ea typeface="新細明體" panose="02020500000000000000" pitchFamily="18" charset="-120"/>
              </a:rPr>
              <a:t>§10</a:t>
            </a:r>
            <a:r>
              <a:rPr lang="zh-TW" altLang="en-US" dirty="0">
                <a:solidFill>
                  <a:srgbClr val="002060"/>
                </a:solidFill>
                <a:latin typeface="標楷體" panose="03000509000000000000" pitchFamily="65" charset="-120"/>
                <a:ea typeface="標楷體" panose="03000509000000000000" pitchFamily="65" charset="-120"/>
              </a:rPr>
              <a:t>規定，取得較高學歷者，以現敘薪級為基準，依下列規定改敘，並受所聘</a:t>
            </a:r>
            <a:r>
              <a:rPr lang="zh-TW" altLang="en-US" sz="2000" dirty="0">
                <a:solidFill>
                  <a:srgbClr val="FF0000"/>
                </a:solidFill>
                <a:latin typeface="標楷體" panose="03000509000000000000" pitchFamily="65" charset="-120"/>
                <a:ea typeface="標楷體" panose="03000509000000000000" pitchFamily="65" charset="-120"/>
              </a:rPr>
              <a:t>職務等級最高本薪</a:t>
            </a:r>
            <a:r>
              <a:rPr lang="zh-TW" altLang="en-US" dirty="0">
                <a:solidFill>
                  <a:srgbClr val="002060"/>
                </a:solidFill>
                <a:latin typeface="標楷體" panose="03000509000000000000" pitchFamily="65" charset="-120"/>
                <a:ea typeface="標楷體" panose="03000509000000000000" pitchFamily="65" charset="-120"/>
              </a:rPr>
              <a:t>之限制</a:t>
            </a:r>
            <a:endParaRPr lang="zh-TW" altLang="en-US" dirty="0">
              <a:solidFill>
                <a:srgbClr val="002060"/>
              </a:solidFill>
            </a:endParaRPr>
          </a:p>
        </p:txBody>
      </p:sp>
    </p:spTree>
    <p:extLst>
      <p:ext uri="{BB962C8B-B14F-4D97-AF65-F5344CB8AC3E}">
        <p14:creationId xmlns:p14="http://schemas.microsoft.com/office/powerpoint/2010/main" val="227093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ppt_x</p:attrName>
                                        </p:attrNameLst>
                                      </p:cBhvr>
                                      <p:tavLst>
                                        <p:tav tm="0">
                                          <p:val>
                                            <p:strVal val="#ppt_x"/>
                                          </p:val>
                                        </p:tav>
                                        <p:tav tm="100000">
                                          <p:val>
                                            <p:strVal val="#ppt_x"/>
                                          </p:val>
                                        </p:tav>
                                      </p:tavLst>
                                    </p:anim>
                                    <p:anim calcmode="lin" valueType="num">
                                      <p:cBhvr>
                                        <p:cTn id="16"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anim calcmode="lin" valueType="num">
                                      <p:cBhvr>
                                        <p:cTn id="22" dur="2000" fill="hold"/>
                                        <p:tgtEl>
                                          <p:spTgt spid="9"/>
                                        </p:tgtEl>
                                        <p:attrNameLst>
                                          <p:attrName>ppt_x</p:attrName>
                                        </p:attrNameLst>
                                      </p:cBhvr>
                                      <p:tavLst>
                                        <p:tav tm="0">
                                          <p:val>
                                            <p:strVal val="#ppt_x"/>
                                          </p:val>
                                        </p:tav>
                                        <p:tav tm="100000">
                                          <p:val>
                                            <p:strVal val="#ppt_x"/>
                                          </p:val>
                                        </p:tav>
                                      </p:tavLst>
                                    </p:anim>
                                    <p:anim calcmode="lin" valueType="num">
                                      <p:cBhvr>
                                        <p:cTn id="23" dur="2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5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anim calcmode="lin" valueType="num">
                                      <p:cBhvr>
                                        <p:cTn id="29" dur="2000" fill="hold"/>
                                        <p:tgtEl>
                                          <p:spTgt spid="8"/>
                                        </p:tgtEl>
                                        <p:attrNameLst>
                                          <p:attrName>ppt_x</p:attrName>
                                        </p:attrNameLst>
                                      </p:cBhvr>
                                      <p:tavLst>
                                        <p:tav tm="0">
                                          <p:val>
                                            <p:strVal val="#ppt_x"/>
                                          </p:val>
                                        </p:tav>
                                        <p:tav tm="100000">
                                          <p:val>
                                            <p:strVal val="#ppt_x"/>
                                          </p:val>
                                        </p:tav>
                                      </p:tavLst>
                                    </p:anim>
                                    <p:anim calcmode="lin" valueType="num">
                                      <p:cBhvr>
                                        <p:cTn id="30" dur="2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500"/>
                                        <p:tgtEl>
                                          <p:spTgt spid="2"/>
                                        </p:tgtEl>
                                      </p:cBhvr>
                                    </p:animEffect>
                                    <p:anim calcmode="lin" valueType="num">
                                      <p:cBhvr>
                                        <p:cTn id="36" dur="1500" fill="hold"/>
                                        <p:tgtEl>
                                          <p:spTgt spid="2"/>
                                        </p:tgtEl>
                                        <p:attrNameLst>
                                          <p:attrName>ppt_x</p:attrName>
                                        </p:attrNameLst>
                                      </p:cBhvr>
                                      <p:tavLst>
                                        <p:tav tm="0">
                                          <p:val>
                                            <p:strVal val="#ppt_x"/>
                                          </p:val>
                                        </p:tav>
                                        <p:tav tm="100000">
                                          <p:val>
                                            <p:strVal val="#ppt_x"/>
                                          </p:val>
                                        </p:tav>
                                      </p:tavLst>
                                    </p:anim>
                                    <p:anim calcmode="lin" valueType="num">
                                      <p:cBhvr>
                                        <p:cTn id="37" dur="1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5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500"/>
                                        <p:tgtEl>
                                          <p:spTgt spid="10"/>
                                        </p:tgtEl>
                                      </p:cBhvr>
                                    </p:animEffect>
                                    <p:anim calcmode="lin" valueType="num">
                                      <p:cBhvr>
                                        <p:cTn id="43" dur="2500" fill="hold"/>
                                        <p:tgtEl>
                                          <p:spTgt spid="10"/>
                                        </p:tgtEl>
                                        <p:attrNameLst>
                                          <p:attrName>ppt_x</p:attrName>
                                        </p:attrNameLst>
                                      </p:cBhvr>
                                      <p:tavLst>
                                        <p:tav tm="0">
                                          <p:val>
                                            <p:strVal val="#ppt_x"/>
                                          </p:val>
                                        </p:tav>
                                        <p:tav tm="100000">
                                          <p:val>
                                            <p:strVal val="#ppt_x"/>
                                          </p:val>
                                        </p:tav>
                                      </p:tavLst>
                                    </p:anim>
                                    <p:anim calcmode="lin" valueType="num">
                                      <p:cBhvr>
                                        <p:cTn id="44" dur="2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2250" fill="hold"/>
                                        <p:tgtEl>
                                          <p:spTgt spid="15"/>
                                        </p:tgtEl>
                                        <p:attrNameLst>
                                          <p:attrName>ppt_w</p:attrName>
                                        </p:attrNameLst>
                                      </p:cBhvr>
                                      <p:tavLst>
                                        <p:tav tm="0">
                                          <p:val>
                                            <p:fltVal val="0"/>
                                          </p:val>
                                        </p:tav>
                                        <p:tav tm="100000">
                                          <p:val>
                                            <p:strVal val="#ppt_w"/>
                                          </p:val>
                                        </p:tav>
                                      </p:tavLst>
                                    </p:anim>
                                    <p:anim calcmode="lin" valueType="num">
                                      <p:cBhvr>
                                        <p:cTn id="71" dur="2250" fill="hold"/>
                                        <p:tgtEl>
                                          <p:spTgt spid="15"/>
                                        </p:tgtEl>
                                        <p:attrNameLst>
                                          <p:attrName>ppt_h</p:attrName>
                                        </p:attrNameLst>
                                      </p:cBhvr>
                                      <p:tavLst>
                                        <p:tav tm="0">
                                          <p:val>
                                            <p:fltVal val="0"/>
                                          </p:val>
                                        </p:tav>
                                        <p:tav tm="100000">
                                          <p:val>
                                            <p:strVal val="#ppt_h"/>
                                          </p:val>
                                        </p:tav>
                                      </p:tavLst>
                                    </p:anim>
                                    <p:anim calcmode="lin" valueType="num">
                                      <p:cBhvr>
                                        <p:cTn id="72" dur="2250" fill="hold"/>
                                        <p:tgtEl>
                                          <p:spTgt spid="15"/>
                                        </p:tgtEl>
                                        <p:attrNameLst>
                                          <p:attrName>style.rotation</p:attrName>
                                        </p:attrNameLst>
                                      </p:cBhvr>
                                      <p:tavLst>
                                        <p:tav tm="0">
                                          <p:val>
                                            <p:fltVal val="90"/>
                                          </p:val>
                                        </p:tav>
                                        <p:tav tm="100000">
                                          <p:val>
                                            <p:fltVal val="0"/>
                                          </p:val>
                                        </p:tav>
                                      </p:tavLst>
                                    </p:anim>
                                    <p:animEffect transition="in" filter="fade">
                                      <p:cBhvr>
                                        <p:cTn id="73" dur="2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7" grpId="0"/>
      <p:bldP spid="8" grpId="0"/>
      <p:bldP spid="9" grpId="0"/>
      <p:bldP spid="2" grpId="0"/>
      <p:bldGraphic spid="10" grpId="0">
        <p:bldAsOne/>
      </p:bldGraphic>
      <p:bldP spid="11" grpId="0"/>
      <p:bldP spid="13" grpId="0"/>
      <p:bldP spid="14" grpId="0"/>
      <p:bldP spid="1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5084" y="456843"/>
            <a:ext cx="10515600" cy="1325563"/>
          </a:xfrm>
        </p:spPr>
        <p:txBody>
          <a:bodyPr>
            <a:noAutofit/>
          </a:bodyPr>
          <a:lstStyle/>
          <a:p>
            <a:r>
              <a:rPr lang="zh-TW" altLang="en-US" sz="2400" dirty="0">
                <a:latin typeface="標楷體" panose="03000509000000000000" pitchFamily="65" charset="-120"/>
                <a:ea typeface="標楷體" panose="03000509000000000000" pitchFamily="65" charset="-120"/>
              </a:rPr>
              <a:t>案例</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張師自</a:t>
            </a:r>
            <a:r>
              <a:rPr lang="en-US" altLang="zh-TW" sz="2400" dirty="0">
                <a:latin typeface="標楷體" panose="03000509000000000000" pitchFamily="65" charset="-120"/>
                <a:ea typeface="標楷體" panose="03000509000000000000" pitchFamily="65" charset="-120"/>
              </a:rPr>
              <a:t>90</a:t>
            </a:r>
            <a:r>
              <a:rPr lang="zh-TW" altLang="en-US" sz="2400" dirty="0">
                <a:latin typeface="標楷體" panose="03000509000000000000" pitchFamily="65" charset="-120"/>
                <a:ea typeface="標楷體" panose="03000509000000000000" pitchFamily="65" charset="-120"/>
              </a:rPr>
              <a:t>學年度甄選至某國小服務迄今，</a:t>
            </a:r>
            <a:r>
              <a:rPr lang="en-US" altLang="zh-TW" sz="2400" dirty="0">
                <a:latin typeface="標楷體" panose="03000509000000000000" pitchFamily="65" charset="-120"/>
                <a:ea typeface="標楷體" panose="03000509000000000000" pitchFamily="65" charset="-120"/>
              </a:rPr>
              <a:t>104</a:t>
            </a:r>
            <a:r>
              <a:rPr lang="zh-TW" altLang="en-US" sz="2400" dirty="0">
                <a:latin typeface="標楷體" panose="03000509000000000000" pitchFamily="65" charset="-120"/>
                <a:ea typeface="標楷體" panose="03000509000000000000" pitchFamily="65" charset="-120"/>
              </a:rPr>
              <a:t>學年度至某大學進修碩士，並於</a:t>
            </a:r>
            <a:r>
              <a:rPr lang="en-US" altLang="zh-TW" sz="2400" dirty="0">
                <a:latin typeface="標楷體" panose="03000509000000000000" pitchFamily="65" charset="-120"/>
                <a:ea typeface="標楷體" panose="03000509000000000000" pitchFamily="65" charset="-120"/>
              </a:rPr>
              <a:t>105</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6</a:t>
            </a:r>
            <a:r>
              <a:rPr lang="zh-TW" altLang="en-US" sz="2400" dirty="0">
                <a:latin typeface="標楷體" panose="03000509000000000000" pitchFamily="65" charset="-120"/>
                <a:ea typeface="標楷體" panose="03000509000000000000" pitchFamily="65" charset="-120"/>
              </a:rPr>
              <a:t>月取得碩士證書，其</a:t>
            </a:r>
            <a:r>
              <a:rPr lang="en-US" altLang="zh-TW" sz="2400" dirty="0">
                <a:latin typeface="標楷體" panose="03000509000000000000" pitchFamily="65" charset="-120"/>
                <a:ea typeface="標楷體" panose="03000509000000000000" pitchFamily="65" charset="-120"/>
              </a:rPr>
              <a:t>90-103</a:t>
            </a:r>
            <a:r>
              <a:rPr lang="zh-TW" altLang="en-US" sz="2400" dirty="0">
                <a:latin typeface="標楷體" panose="03000509000000000000" pitchFamily="65" charset="-120"/>
                <a:ea typeface="標楷體" panose="03000509000000000000" pitchFamily="65" charset="-120"/>
              </a:rPr>
              <a:t>學年度成績考核皆考列四條一款以上，而</a:t>
            </a:r>
            <a:r>
              <a:rPr lang="en-US" altLang="zh-TW" sz="2400" dirty="0">
                <a:latin typeface="標楷體" panose="03000509000000000000" pitchFamily="65" charset="-120"/>
                <a:ea typeface="標楷體" panose="03000509000000000000" pitchFamily="65" charset="-120"/>
              </a:rPr>
              <a:t>103</a:t>
            </a:r>
            <a:r>
              <a:rPr lang="zh-TW" altLang="en-US" sz="2400" dirty="0">
                <a:latin typeface="標楷體" panose="03000509000000000000" pitchFamily="65" charset="-120"/>
                <a:ea typeface="標楷體" panose="03000509000000000000" pitchFamily="65" charset="-120"/>
              </a:rPr>
              <a:t>學年度年終考核</a:t>
            </a:r>
            <a:r>
              <a:rPr lang="en-US" altLang="zh-TW" sz="2400" dirty="0">
                <a:latin typeface="標楷體" panose="03000509000000000000" pitchFamily="65" charset="-120"/>
                <a:ea typeface="標楷體" panose="03000509000000000000" pitchFamily="65" charset="-120"/>
              </a:rPr>
              <a:t>410</a:t>
            </a:r>
            <a:r>
              <a:rPr lang="zh-TW" altLang="en-US" sz="2400" dirty="0">
                <a:latin typeface="標楷體" panose="03000509000000000000" pitchFamily="65" charset="-120"/>
                <a:ea typeface="標楷體" panose="03000509000000000000" pitchFamily="65" charset="-120"/>
              </a:rPr>
              <a:t>薪點，請問如何提敘</a:t>
            </a:r>
            <a:r>
              <a:rPr lang="en-US" altLang="zh-TW" sz="2400" dirty="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4294967295"/>
          </p:nvPr>
        </p:nvSpPr>
        <p:spPr>
          <a:xfrm>
            <a:off x="1251259" y="1950641"/>
            <a:ext cx="9136063" cy="1073150"/>
          </a:xfrm>
        </p:spPr>
        <p:txBody>
          <a:bodyPr/>
          <a:lstStyle/>
          <a:p>
            <a:pPr marL="45720" indent="0">
              <a:buNone/>
            </a:pPr>
            <a:r>
              <a:rPr lang="zh-TW" altLang="en-US" sz="2400" dirty="0">
                <a:solidFill>
                  <a:srgbClr val="7030A0"/>
                </a:solidFill>
                <a:latin typeface="標楷體" panose="03000509000000000000" pitchFamily="65" charset="-120"/>
                <a:ea typeface="標楷體" panose="03000509000000000000" pitchFamily="65" charset="-120"/>
              </a:rPr>
              <a:t>☆重點提示</a:t>
            </a:r>
            <a:endParaRPr lang="en-US" altLang="zh-TW" sz="2400" dirty="0">
              <a:solidFill>
                <a:srgbClr val="7030A0"/>
              </a:solidFill>
              <a:latin typeface="標楷體" panose="03000509000000000000" pitchFamily="65" charset="-120"/>
              <a:ea typeface="標楷體" panose="03000509000000000000" pitchFamily="65" charset="-120"/>
            </a:endParaRPr>
          </a:p>
          <a:p>
            <a:pPr marL="45720" indent="0">
              <a:buNone/>
            </a:pPr>
            <a:r>
              <a:rPr lang="zh-TW" altLang="en-US" sz="2400" dirty="0">
                <a:solidFill>
                  <a:srgbClr val="7030A0"/>
                </a:solidFill>
                <a:latin typeface="標楷體" panose="03000509000000000000" pitchFamily="65" charset="-120"/>
                <a:ea typeface="標楷體" panose="03000509000000000000" pitchFamily="65" charset="-120"/>
              </a:rPr>
              <a:t>張師</a:t>
            </a:r>
            <a:r>
              <a:rPr lang="en-US" altLang="zh-TW" sz="2400" dirty="0">
                <a:solidFill>
                  <a:srgbClr val="7030A0"/>
                </a:solidFill>
                <a:latin typeface="標楷體" panose="03000509000000000000" pitchFamily="65" charset="-120"/>
                <a:ea typeface="標楷體" panose="03000509000000000000" pitchFamily="65" charset="-120"/>
              </a:rPr>
              <a:t>104</a:t>
            </a:r>
            <a:r>
              <a:rPr lang="zh-TW" altLang="en-US" sz="2400" dirty="0">
                <a:solidFill>
                  <a:srgbClr val="7030A0"/>
                </a:solidFill>
                <a:latin typeface="標楷體" panose="03000509000000000000" pitchFamily="65" charset="-120"/>
                <a:ea typeface="標楷體" panose="03000509000000000000" pitchFamily="65" charset="-120"/>
              </a:rPr>
              <a:t>學年度進修      新制  </a:t>
            </a:r>
            <a:r>
              <a:rPr lang="en-US" altLang="zh-TW" sz="2400" dirty="0">
                <a:solidFill>
                  <a:srgbClr val="7030A0"/>
                </a:solidFill>
                <a:latin typeface="標楷體" panose="03000509000000000000" pitchFamily="65" charset="-120"/>
                <a:ea typeface="標楷體" panose="03000509000000000000" pitchFamily="65" charset="-120"/>
              </a:rPr>
              <a:t>or</a:t>
            </a:r>
            <a:r>
              <a:rPr lang="zh-TW" altLang="en-US" sz="2400" dirty="0">
                <a:solidFill>
                  <a:srgbClr val="7030A0"/>
                </a:solidFill>
                <a:latin typeface="標楷體" panose="03000509000000000000" pitchFamily="65" charset="-120"/>
                <a:ea typeface="標楷體" panose="03000509000000000000" pitchFamily="65" charset="-120"/>
              </a:rPr>
              <a:t>  舊制</a:t>
            </a:r>
            <a:endParaRPr lang="en-US" altLang="zh-TW" sz="2400" dirty="0">
              <a:solidFill>
                <a:srgbClr val="7030A0"/>
              </a:solidFill>
              <a:latin typeface="標楷體" panose="03000509000000000000" pitchFamily="65" charset="-120"/>
              <a:ea typeface="標楷體" panose="03000509000000000000" pitchFamily="65" charset="-120"/>
            </a:endParaRPr>
          </a:p>
          <a:p>
            <a:pPr marL="502920" indent="-457200">
              <a:buFont typeface="+mj-lt"/>
              <a:buAutoNum type="arabicPeriod"/>
            </a:pPr>
            <a:endParaRPr lang="en-US" altLang="zh-TW" dirty="0"/>
          </a:p>
          <a:p>
            <a:pPr marL="502920" indent="-457200">
              <a:buFont typeface="+mj-lt"/>
              <a:buAutoNum type="arabicPeriod"/>
            </a:pPr>
            <a:endParaRPr lang="zh-TW" altLang="en-US" dirty="0"/>
          </a:p>
        </p:txBody>
      </p:sp>
      <p:cxnSp>
        <p:nvCxnSpPr>
          <p:cNvPr id="7" name="直線單箭頭接點 6"/>
          <p:cNvCxnSpPr/>
          <p:nvPr/>
        </p:nvCxnSpPr>
        <p:spPr>
          <a:xfrm>
            <a:off x="4191899" y="2640582"/>
            <a:ext cx="4667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1396467" y="3192026"/>
            <a:ext cx="8990855" cy="2308324"/>
          </a:xfrm>
          <a:prstGeom prst="rect">
            <a:avLst/>
          </a:prstGeom>
          <a:noFill/>
        </p:spPr>
        <p:txBody>
          <a:bodyPr wrap="square" rtlCol="0">
            <a:spAutoFit/>
          </a:bodyPr>
          <a:lstStyle/>
          <a:p>
            <a:pPr marL="342900" indent="-342900">
              <a:buFont typeface="+mj-lt"/>
              <a:buAutoNum type="arabicPeriod"/>
            </a:pPr>
            <a:r>
              <a:rPr lang="zh-TW" altLang="en-US" sz="2400" dirty="0">
                <a:latin typeface="標楷體" panose="03000509000000000000" pitchFamily="65" charset="-120"/>
                <a:ea typeface="標楷體" panose="03000509000000000000" pitchFamily="65" charset="-120"/>
              </a:rPr>
              <a:t>新制算法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依原敘薪級</a:t>
            </a:r>
            <a:r>
              <a:rPr lang="en-US" altLang="zh-TW" sz="2400" dirty="0">
                <a:latin typeface="標楷體" panose="03000509000000000000" pitchFamily="65" charset="-120"/>
                <a:ea typeface="標楷體" panose="03000509000000000000" pitchFamily="65" charset="-120"/>
              </a:rPr>
              <a:t>(410</a:t>
            </a:r>
            <a:r>
              <a:rPr lang="zh-TW" altLang="en-US" sz="2400" dirty="0">
                <a:latin typeface="標楷體" panose="03000509000000000000" pitchFamily="65" charset="-120"/>
                <a:ea typeface="標楷體" panose="03000509000000000000" pitchFamily="65" charset="-120"/>
              </a:rPr>
              <a:t>薪點</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提敘</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級，為</a:t>
            </a:r>
            <a:r>
              <a:rPr lang="en-US" altLang="zh-TW" sz="2400" dirty="0">
                <a:latin typeface="標楷體" panose="03000509000000000000" pitchFamily="65" charset="-120"/>
                <a:ea typeface="標楷體" panose="03000509000000000000" pitchFamily="65" charset="-120"/>
              </a:rPr>
              <a:t>475</a:t>
            </a:r>
            <a:r>
              <a:rPr lang="zh-TW" altLang="en-US" sz="2400" dirty="0">
                <a:latin typeface="標楷體" panose="03000509000000000000" pitchFamily="65" charset="-120"/>
                <a:ea typeface="標楷體" panose="03000509000000000000" pitchFamily="65" charset="-120"/>
              </a:rPr>
              <a:t>薪點</a:t>
            </a:r>
            <a:endParaRPr lang="en-US" altLang="zh-TW" sz="2400" dirty="0">
              <a:latin typeface="標楷體" panose="03000509000000000000" pitchFamily="65" charset="-120"/>
              <a:ea typeface="標楷體" panose="03000509000000000000" pitchFamily="65" charset="-120"/>
            </a:endParaRPr>
          </a:p>
          <a:p>
            <a:pPr marL="342900" indent="-342900">
              <a:buFont typeface="+mj-lt"/>
              <a:buAutoNum type="arabicPeriod"/>
            </a:pPr>
            <a:r>
              <a:rPr lang="zh-TW" altLang="en-US" sz="2400" dirty="0">
                <a:latin typeface="標楷體" panose="03000509000000000000" pitchFamily="65" charset="-120"/>
                <a:ea typeface="標楷體" panose="03000509000000000000" pitchFamily="65" charset="-120"/>
              </a:rPr>
              <a:t>舊制算法</a:t>
            </a:r>
            <a:endParaRPr lang="en-US" altLang="zh-TW" sz="2400" dirty="0">
              <a:latin typeface="標楷體" panose="03000509000000000000" pitchFamily="65" charset="-120"/>
              <a:ea typeface="標楷體" panose="03000509000000000000" pitchFamily="65" charset="-120"/>
            </a:endParaRPr>
          </a:p>
          <a:p>
            <a:pPr marL="342900" indent="-342900">
              <a:buFont typeface="+mj-lt"/>
              <a:buAutoNum type="arabicParenR"/>
            </a:pPr>
            <a:r>
              <a:rPr lang="zh-TW" altLang="en-US" sz="2400" dirty="0">
                <a:latin typeface="標楷體" panose="03000509000000000000" pitchFamily="65" charset="-120"/>
                <a:ea typeface="標楷體" panose="03000509000000000000" pitchFamily="65" charset="-120"/>
              </a:rPr>
              <a:t>採計其公立學校服務年資</a:t>
            </a:r>
            <a:r>
              <a:rPr lang="en-US" altLang="zh-TW" sz="2400" dirty="0">
                <a:latin typeface="標楷體" panose="03000509000000000000" pitchFamily="65" charset="-120"/>
                <a:ea typeface="標楷體" panose="03000509000000000000" pitchFamily="65" charset="-120"/>
              </a:rPr>
              <a:t>(90-103</a:t>
            </a:r>
            <a:r>
              <a:rPr lang="zh-TW" altLang="en-US" sz="2400" dirty="0">
                <a:latin typeface="標楷體" panose="03000509000000000000" pitchFamily="65" charset="-120"/>
                <a:ea typeface="標楷體" panose="03000509000000000000" pitchFamily="65" charset="-120"/>
              </a:rPr>
              <a:t>學年度</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計</a:t>
            </a:r>
            <a:r>
              <a:rPr lang="en-US" altLang="zh-TW" sz="2400" dirty="0">
                <a:latin typeface="標楷體" panose="03000509000000000000" pitchFamily="65" charset="-120"/>
                <a:ea typeface="標楷體" panose="03000509000000000000" pitchFamily="65" charset="-120"/>
              </a:rPr>
              <a:t>14</a:t>
            </a:r>
            <a:r>
              <a:rPr lang="zh-TW" altLang="en-US" sz="2400" dirty="0">
                <a:latin typeface="標楷體" panose="03000509000000000000" pitchFamily="65" charset="-120"/>
                <a:ea typeface="標楷體" panose="03000509000000000000" pitchFamily="65" charset="-120"/>
              </a:rPr>
              <a:t>年，提敘</a:t>
            </a:r>
            <a:r>
              <a:rPr lang="en-US" altLang="zh-TW" sz="2400" dirty="0">
                <a:latin typeface="標楷體" panose="03000509000000000000" pitchFamily="65" charset="-120"/>
                <a:ea typeface="標楷體" panose="03000509000000000000" pitchFamily="65" charset="-120"/>
              </a:rPr>
              <a:t>14</a:t>
            </a:r>
            <a:r>
              <a:rPr lang="zh-TW" altLang="en-US" sz="2400" dirty="0">
                <a:latin typeface="標楷體" panose="03000509000000000000" pitchFamily="65" charset="-120"/>
                <a:ea typeface="標楷體" panose="03000509000000000000" pitchFamily="65" charset="-120"/>
              </a:rPr>
              <a:t>級，</a:t>
            </a:r>
            <a:r>
              <a:rPr lang="en-US" altLang="zh-TW" sz="2400" dirty="0">
                <a:latin typeface="標楷體" panose="03000509000000000000" pitchFamily="65" charset="-120"/>
                <a:ea typeface="標楷體" panose="03000509000000000000" pitchFamily="65" charset="-120"/>
              </a:rPr>
              <a:t>525</a:t>
            </a:r>
            <a:r>
              <a:rPr lang="zh-TW" altLang="en-US" sz="2400" dirty="0">
                <a:latin typeface="標楷體" panose="03000509000000000000" pitchFamily="65" charset="-120"/>
                <a:ea typeface="標楷體" panose="03000509000000000000" pitchFamily="65" charset="-120"/>
              </a:rPr>
              <a:t>薪點。</a:t>
            </a:r>
            <a:endParaRPr lang="en-US" altLang="zh-TW" sz="2400" dirty="0">
              <a:latin typeface="標楷體" panose="03000509000000000000" pitchFamily="65" charset="-120"/>
              <a:ea typeface="標楷體" panose="03000509000000000000" pitchFamily="65" charset="-120"/>
            </a:endParaRPr>
          </a:p>
          <a:p>
            <a:pPr marL="342900" indent="-342900">
              <a:buFont typeface="+mj-lt"/>
              <a:buAutoNum type="arabicParenR"/>
            </a:pPr>
            <a:r>
              <a:rPr lang="zh-TW" altLang="en-US" sz="2400" dirty="0">
                <a:latin typeface="標楷體" panose="03000509000000000000" pitchFamily="65" charset="-120"/>
                <a:ea typeface="標楷體" panose="03000509000000000000" pitchFamily="65" charset="-120"/>
              </a:rPr>
              <a:t>其進修期間</a:t>
            </a:r>
            <a:r>
              <a:rPr lang="en-US" altLang="zh-TW" sz="2400" dirty="0">
                <a:latin typeface="標楷體" panose="03000509000000000000" pitchFamily="65" charset="-120"/>
                <a:ea typeface="標楷體" panose="03000509000000000000" pitchFamily="65" charset="-120"/>
              </a:rPr>
              <a:t>104</a:t>
            </a:r>
            <a:r>
              <a:rPr lang="zh-TW" altLang="en-US" sz="2400" dirty="0">
                <a:latin typeface="標楷體" panose="03000509000000000000" pitchFamily="65" charset="-120"/>
                <a:ea typeface="標楷體" panose="03000509000000000000" pitchFamily="65" charset="-120"/>
              </a:rPr>
              <a:t>學年度至</a:t>
            </a:r>
            <a:r>
              <a:rPr lang="en-US" altLang="zh-TW" sz="2400" dirty="0">
                <a:latin typeface="標楷體" panose="03000509000000000000" pitchFamily="65" charset="-120"/>
                <a:ea typeface="標楷體" panose="03000509000000000000" pitchFamily="65" charset="-120"/>
              </a:rPr>
              <a:t>105</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6</a:t>
            </a:r>
            <a:r>
              <a:rPr lang="zh-TW" altLang="en-US" sz="2400" dirty="0">
                <a:latin typeface="標楷體" panose="03000509000000000000" pitchFamily="65" charset="-120"/>
                <a:ea typeface="標楷體" panose="03000509000000000000" pitchFamily="65" charset="-120"/>
              </a:rPr>
              <a:t>月，依規定不予採計。</a:t>
            </a:r>
            <a:endParaRPr lang="en-US" altLang="zh-TW" sz="2400" dirty="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Ø"/>
            </a:pPr>
            <a:r>
              <a:rPr lang="zh-TW" altLang="en-US" sz="2400" dirty="0">
                <a:latin typeface="標楷體" panose="03000509000000000000" pitchFamily="65" charset="-120"/>
                <a:ea typeface="標楷體" panose="03000509000000000000" pitchFamily="65" charset="-120"/>
              </a:rPr>
              <a:t>案內張師應以教師待遇條例施行前之規定辦理改敘。</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9327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250"/>
                                        <p:tgtEl>
                                          <p:spTgt spid="8"/>
                                        </p:tgtEl>
                                      </p:cBhvr>
                                    </p:animEffect>
                                    <p:anim calcmode="lin" valueType="num">
                                      <p:cBhvr>
                                        <p:cTn id="29" dur="2250" fill="hold"/>
                                        <p:tgtEl>
                                          <p:spTgt spid="8"/>
                                        </p:tgtEl>
                                        <p:attrNameLst>
                                          <p:attrName>ppt_x</p:attrName>
                                        </p:attrNameLst>
                                      </p:cBhvr>
                                      <p:tavLst>
                                        <p:tav tm="0">
                                          <p:val>
                                            <p:strVal val="#ppt_x"/>
                                          </p:val>
                                        </p:tav>
                                        <p:tav tm="100000">
                                          <p:val>
                                            <p:strVal val="#ppt_x"/>
                                          </p:val>
                                        </p:tav>
                                      </p:tavLst>
                                    </p:anim>
                                    <p:anim calcmode="lin" valueType="num">
                                      <p:cBhvr>
                                        <p:cTn id="30" dur="2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400" dirty="0">
                <a:solidFill>
                  <a:srgbClr val="C44475">
                    <a:lumMod val="75000"/>
                  </a:srgbClr>
                </a:solidFill>
                <a:latin typeface="標楷體" panose="03000509000000000000" pitchFamily="65" charset="-120"/>
                <a:ea typeface="標楷體" panose="03000509000000000000" pitchFamily="65" charset="-120"/>
              </a:rPr>
              <a:t>案例</a:t>
            </a:r>
            <a:r>
              <a:rPr lang="en-US" altLang="zh-TW" sz="2400" dirty="0">
                <a:solidFill>
                  <a:srgbClr val="C44475">
                    <a:lumMod val="75000"/>
                  </a:srgbClr>
                </a:solidFill>
                <a:latin typeface="標楷體" panose="03000509000000000000" pitchFamily="65" charset="-120"/>
                <a:ea typeface="標楷體" panose="03000509000000000000" pitchFamily="65" charset="-120"/>
              </a:rPr>
              <a:t>:</a:t>
            </a:r>
            <a:r>
              <a:rPr lang="zh-TW" altLang="en-US" sz="2400" dirty="0">
                <a:solidFill>
                  <a:srgbClr val="C44475">
                    <a:lumMod val="75000"/>
                  </a:srgbClr>
                </a:solidFill>
                <a:latin typeface="標楷體" panose="03000509000000000000" pitchFamily="65" charset="-120"/>
                <a:ea typeface="標楷體" panose="03000509000000000000" pitchFamily="65" charset="-120"/>
              </a:rPr>
              <a:t>張師自</a:t>
            </a:r>
            <a:r>
              <a:rPr lang="en-US" altLang="zh-TW" sz="2400" dirty="0">
                <a:solidFill>
                  <a:srgbClr val="C44475">
                    <a:lumMod val="75000"/>
                  </a:srgbClr>
                </a:solidFill>
                <a:latin typeface="標楷體" panose="03000509000000000000" pitchFamily="65" charset="-120"/>
                <a:ea typeface="標楷體" panose="03000509000000000000" pitchFamily="65" charset="-120"/>
              </a:rPr>
              <a:t>105</a:t>
            </a:r>
            <a:r>
              <a:rPr lang="zh-TW" altLang="en-US" sz="2400" dirty="0">
                <a:solidFill>
                  <a:srgbClr val="C44475">
                    <a:lumMod val="75000"/>
                  </a:srgbClr>
                </a:solidFill>
                <a:latin typeface="標楷體" panose="03000509000000000000" pitchFamily="65" charset="-120"/>
                <a:ea typeface="標楷體" panose="03000509000000000000" pitchFamily="65" charset="-120"/>
              </a:rPr>
              <a:t>學年度甄選至某國小服務迄今，</a:t>
            </a:r>
            <a:r>
              <a:rPr lang="en-US" altLang="zh-TW" sz="2400" dirty="0">
                <a:solidFill>
                  <a:srgbClr val="C44475">
                    <a:lumMod val="75000"/>
                  </a:srgbClr>
                </a:solidFill>
                <a:latin typeface="標楷體" panose="03000509000000000000" pitchFamily="65" charset="-120"/>
                <a:ea typeface="標楷體" panose="03000509000000000000" pitchFamily="65" charset="-120"/>
              </a:rPr>
              <a:t>106</a:t>
            </a:r>
            <a:r>
              <a:rPr lang="zh-TW" altLang="en-US" sz="2400" dirty="0">
                <a:solidFill>
                  <a:srgbClr val="C44475">
                    <a:lumMod val="75000"/>
                  </a:srgbClr>
                </a:solidFill>
                <a:latin typeface="標楷體" panose="03000509000000000000" pitchFamily="65" charset="-120"/>
                <a:ea typeface="標楷體" panose="03000509000000000000" pitchFamily="65" charset="-120"/>
              </a:rPr>
              <a:t>學年度進修碩士，並於</a:t>
            </a:r>
            <a:r>
              <a:rPr lang="en-US" altLang="zh-TW" sz="2400" dirty="0">
                <a:solidFill>
                  <a:srgbClr val="C44475">
                    <a:lumMod val="75000"/>
                  </a:srgbClr>
                </a:solidFill>
                <a:latin typeface="標楷體" panose="03000509000000000000" pitchFamily="65" charset="-120"/>
                <a:ea typeface="標楷體" panose="03000509000000000000" pitchFamily="65" charset="-120"/>
              </a:rPr>
              <a:t>107</a:t>
            </a:r>
            <a:r>
              <a:rPr lang="zh-TW" altLang="en-US" sz="2400" dirty="0">
                <a:solidFill>
                  <a:srgbClr val="C44475">
                    <a:lumMod val="75000"/>
                  </a:srgbClr>
                </a:solidFill>
                <a:latin typeface="標楷體" panose="03000509000000000000" pitchFamily="65" charset="-120"/>
                <a:ea typeface="標楷體" panose="03000509000000000000" pitchFamily="65" charset="-120"/>
              </a:rPr>
              <a:t>年</a:t>
            </a:r>
            <a:r>
              <a:rPr lang="en-US" altLang="zh-TW" sz="2400" dirty="0">
                <a:solidFill>
                  <a:srgbClr val="C44475">
                    <a:lumMod val="75000"/>
                  </a:srgbClr>
                </a:solidFill>
                <a:latin typeface="標楷體" panose="03000509000000000000" pitchFamily="65" charset="-120"/>
                <a:ea typeface="標楷體" panose="03000509000000000000" pitchFamily="65" charset="-120"/>
              </a:rPr>
              <a:t>7</a:t>
            </a:r>
            <a:r>
              <a:rPr lang="zh-TW" altLang="en-US" sz="2400" dirty="0">
                <a:solidFill>
                  <a:srgbClr val="C44475">
                    <a:lumMod val="75000"/>
                  </a:srgbClr>
                </a:solidFill>
                <a:latin typeface="標楷體" panose="03000509000000000000" pitchFamily="65" charset="-120"/>
                <a:ea typeface="標楷體" panose="03000509000000000000" pitchFamily="65" charset="-120"/>
              </a:rPr>
              <a:t>月取得碩士證書，請問如何提敘</a:t>
            </a:r>
            <a:r>
              <a:rPr lang="en-US" altLang="zh-TW" sz="2400" dirty="0">
                <a:solidFill>
                  <a:srgbClr val="C44475">
                    <a:lumMod val="75000"/>
                  </a:srgbClr>
                </a:solidFill>
                <a:latin typeface="標楷體" panose="03000509000000000000" pitchFamily="65" charset="-120"/>
                <a:ea typeface="標楷體" panose="03000509000000000000" pitchFamily="65" charset="-120"/>
              </a:rPr>
              <a:t>?</a:t>
            </a:r>
            <a:endParaRPr lang="zh-TW" altLang="en-US" dirty="0"/>
          </a:p>
        </p:txBody>
      </p:sp>
      <p:sp>
        <p:nvSpPr>
          <p:cNvPr id="4" name="日期版面配置區 3"/>
          <p:cNvSpPr>
            <a:spLocks noGrp="1"/>
          </p:cNvSpPr>
          <p:nvPr>
            <p:ph type="dt" sz="half" idx="10"/>
          </p:nvPr>
        </p:nvSpPr>
        <p:spPr/>
        <p:txBody>
          <a:bodyPr/>
          <a:lstStyle/>
          <a:p>
            <a:fld id="{12CFE38E-85D7-46A0-9267-CF11FD83BC7A}" type="datetime1">
              <a:rPr lang="zh-CN" altLang="en-US" smtClean="0">
                <a:solidFill>
                  <a:prstClr val="black">
                    <a:tint val="75000"/>
                  </a:prstClr>
                </a:solidFill>
              </a:rPr>
              <a:t>2019/8/19</a:t>
            </a:fld>
            <a:endParaRPr lang="zh-CN"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103</a:t>
            </a:fld>
            <a:endParaRPr lang="zh-CN" altLang="en-US">
              <a:solidFill>
                <a:prstClr val="black">
                  <a:tint val="75000"/>
                </a:prstClr>
              </a:solidFill>
            </a:endParaRPr>
          </a:p>
        </p:txBody>
      </p:sp>
      <p:sp>
        <p:nvSpPr>
          <p:cNvPr id="3" name="內容版面配置區 2"/>
          <p:cNvSpPr>
            <a:spLocks noGrp="1"/>
          </p:cNvSpPr>
          <p:nvPr>
            <p:ph idx="4294967295"/>
          </p:nvPr>
        </p:nvSpPr>
        <p:spPr>
          <a:xfrm>
            <a:off x="1199072" y="1829069"/>
            <a:ext cx="10515600" cy="1374775"/>
          </a:xfrm>
        </p:spPr>
        <p:txBody>
          <a:bodyPr/>
          <a:lstStyle/>
          <a:p>
            <a:pPr marL="0" lvl="0" indent="0">
              <a:spcBef>
                <a:spcPts val="1800"/>
              </a:spcBef>
              <a:buClr>
                <a:srgbClr val="D680A5"/>
              </a:buClr>
              <a:buSzPct val="90000"/>
              <a:buNone/>
            </a:pPr>
            <a:r>
              <a:rPr lang="zh-TW" altLang="en-US" sz="2400" dirty="0">
                <a:solidFill>
                  <a:srgbClr val="7030A0"/>
                </a:solidFill>
                <a:latin typeface="標楷體" panose="03000509000000000000" pitchFamily="65" charset="-120"/>
                <a:ea typeface="標楷體" panose="03000509000000000000" pitchFamily="65" charset="-120"/>
              </a:rPr>
              <a:t>☆重點提示</a:t>
            </a:r>
            <a:endParaRPr lang="en-US" altLang="zh-TW" sz="2400" dirty="0">
              <a:solidFill>
                <a:srgbClr val="7030A0"/>
              </a:solidFill>
              <a:latin typeface="標楷體" panose="03000509000000000000" pitchFamily="65" charset="-120"/>
              <a:ea typeface="標楷體" panose="03000509000000000000" pitchFamily="65" charset="-120"/>
            </a:endParaRPr>
          </a:p>
          <a:p>
            <a:pPr marL="0" lvl="0" indent="0">
              <a:spcBef>
                <a:spcPts val="1800"/>
              </a:spcBef>
              <a:buClr>
                <a:srgbClr val="D680A5"/>
              </a:buClr>
              <a:buSzPct val="90000"/>
              <a:buNone/>
            </a:pPr>
            <a:r>
              <a:rPr lang="zh-TW" altLang="en-US" sz="2400" dirty="0">
                <a:solidFill>
                  <a:srgbClr val="7030A0"/>
                </a:solidFill>
                <a:latin typeface="標楷體" panose="03000509000000000000" pitchFamily="65" charset="-120"/>
                <a:ea typeface="標楷體" panose="03000509000000000000" pitchFamily="65" charset="-120"/>
              </a:rPr>
              <a:t>依據教師待遇條例第</a:t>
            </a:r>
            <a:r>
              <a:rPr lang="en-US" altLang="zh-TW" sz="2400" dirty="0">
                <a:solidFill>
                  <a:srgbClr val="7030A0"/>
                </a:solidFill>
                <a:latin typeface="標楷體" panose="03000509000000000000" pitchFamily="65" charset="-120"/>
                <a:ea typeface="標楷體" panose="03000509000000000000" pitchFamily="65" charset="-120"/>
              </a:rPr>
              <a:t>10</a:t>
            </a:r>
            <a:r>
              <a:rPr lang="zh-TW" altLang="en-US" sz="2400" dirty="0">
                <a:solidFill>
                  <a:srgbClr val="7030A0"/>
                </a:solidFill>
                <a:latin typeface="標楷體" panose="03000509000000000000" pitchFamily="65" charset="-120"/>
                <a:ea typeface="標楷體" panose="03000509000000000000" pitchFamily="65" charset="-120"/>
              </a:rPr>
              <a:t>條規定</a:t>
            </a:r>
          </a:p>
          <a:p>
            <a:pPr marL="0" indent="0">
              <a:buNone/>
            </a:pPr>
            <a:endParaRPr lang="zh-TW" altLang="en-US" dirty="0"/>
          </a:p>
        </p:txBody>
      </p:sp>
      <p:sp>
        <p:nvSpPr>
          <p:cNvPr id="6" name="文字方塊 5"/>
          <p:cNvSpPr txBox="1"/>
          <p:nvPr/>
        </p:nvSpPr>
        <p:spPr>
          <a:xfrm>
            <a:off x="1135117" y="3405352"/>
            <a:ext cx="9853449" cy="1815882"/>
          </a:xfrm>
          <a:prstGeom prst="rect">
            <a:avLst/>
          </a:prstGeom>
          <a:noFill/>
        </p:spPr>
        <p:txBody>
          <a:bodyPr wrap="square" rtlCol="0">
            <a:spAutoFit/>
          </a:bodyPr>
          <a:lstStyle/>
          <a:p>
            <a:pPr marL="342900" lvl="0" indent="-342900">
              <a:buFont typeface="+mj-lt"/>
              <a:buAutoNum type="arabicPeriod"/>
            </a:pPr>
            <a:r>
              <a:rPr lang="zh-TW" altLang="en-US" sz="2800" dirty="0">
                <a:solidFill>
                  <a:srgbClr val="000000"/>
                </a:solidFill>
                <a:latin typeface="標楷體" panose="03000509000000000000" pitchFamily="65" charset="-120"/>
                <a:ea typeface="標楷體" panose="03000509000000000000" pitchFamily="65" charset="-120"/>
              </a:rPr>
              <a:t>張師以其現敘薪級</a:t>
            </a:r>
            <a:r>
              <a:rPr lang="en-US" altLang="zh-TW" sz="2800" dirty="0">
                <a:solidFill>
                  <a:srgbClr val="000000"/>
                </a:solidFill>
                <a:latin typeface="標楷體" panose="03000509000000000000" pitchFamily="65" charset="-120"/>
                <a:ea typeface="標楷體" panose="03000509000000000000" pitchFamily="65" charset="-120"/>
              </a:rPr>
              <a:t>(200</a:t>
            </a:r>
            <a:r>
              <a:rPr lang="zh-TW" altLang="en-US" sz="2800" dirty="0">
                <a:solidFill>
                  <a:srgbClr val="000000"/>
                </a:solidFill>
                <a:latin typeface="標楷體" panose="03000509000000000000" pitchFamily="65" charset="-120"/>
                <a:ea typeface="標楷體" panose="03000509000000000000" pitchFamily="65" charset="-120"/>
              </a:rPr>
              <a:t>薪點</a:t>
            </a:r>
            <a:r>
              <a:rPr lang="en-US" altLang="zh-TW" sz="2800" dirty="0">
                <a:solidFill>
                  <a:srgbClr val="000000"/>
                </a:solidFill>
                <a:latin typeface="標楷體" panose="03000509000000000000" pitchFamily="65" charset="-120"/>
                <a:ea typeface="標楷體" panose="03000509000000000000" pitchFamily="65" charset="-120"/>
              </a:rPr>
              <a:t>)</a:t>
            </a:r>
            <a:r>
              <a:rPr lang="zh-TW" altLang="en-US" sz="2800" dirty="0">
                <a:solidFill>
                  <a:srgbClr val="000000"/>
                </a:solidFill>
                <a:latin typeface="標楷體" panose="03000509000000000000" pitchFamily="65" charset="-120"/>
                <a:ea typeface="標楷體" panose="03000509000000000000" pitchFamily="65" charset="-120"/>
              </a:rPr>
              <a:t>為基準，取得碩士學位提敘</a:t>
            </a:r>
            <a:r>
              <a:rPr lang="en-US" altLang="zh-TW" sz="2800" dirty="0">
                <a:solidFill>
                  <a:srgbClr val="000000"/>
                </a:solidFill>
                <a:latin typeface="標楷體" panose="03000509000000000000" pitchFamily="65" charset="-120"/>
                <a:ea typeface="標楷體" panose="03000509000000000000" pitchFamily="65" charset="-120"/>
              </a:rPr>
              <a:t>3</a:t>
            </a:r>
            <a:r>
              <a:rPr lang="zh-TW" altLang="en-US" sz="2800" dirty="0">
                <a:solidFill>
                  <a:srgbClr val="000000"/>
                </a:solidFill>
                <a:latin typeface="標楷體" panose="03000509000000000000" pitchFamily="65" charset="-120"/>
                <a:ea typeface="標楷體" panose="03000509000000000000" pitchFamily="65" charset="-120"/>
              </a:rPr>
              <a:t>級後</a:t>
            </a:r>
            <a:r>
              <a:rPr lang="en-US" altLang="zh-TW" sz="2800" dirty="0">
                <a:solidFill>
                  <a:srgbClr val="000000"/>
                </a:solidFill>
                <a:latin typeface="標楷體" panose="03000509000000000000" pitchFamily="65" charset="-120"/>
                <a:ea typeface="標楷體" panose="03000509000000000000" pitchFamily="65" charset="-120"/>
              </a:rPr>
              <a:t>--&gt;230</a:t>
            </a:r>
            <a:r>
              <a:rPr lang="zh-TW" altLang="en-US" sz="2800" dirty="0">
                <a:solidFill>
                  <a:srgbClr val="000000"/>
                </a:solidFill>
                <a:latin typeface="標楷體" panose="03000509000000000000" pitchFamily="65" charset="-120"/>
                <a:ea typeface="標楷體" panose="03000509000000000000" pitchFamily="65" charset="-120"/>
              </a:rPr>
              <a:t>薪點</a:t>
            </a:r>
            <a:endParaRPr lang="en-US" altLang="zh-TW" sz="2800" dirty="0">
              <a:solidFill>
                <a:srgbClr val="000000"/>
              </a:solidFill>
              <a:latin typeface="標楷體" panose="03000509000000000000" pitchFamily="65" charset="-120"/>
              <a:ea typeface="標楷體" panose="03000509000000000000" pitchFamily="65" charset="-120"/>
            </a:endParaRPr>
          </a:p>
          <a:p>
            <a:pPr marL="342900" lvl="0" indent="-342900">
              <a:buFont typeface="+mj-lt"/>
              <a:buAutoNum type="arabicPeriod"/>
            </a:pPr>
            <a:r>
              <a:rPr lang="zh-TW" altLang="zh-TW" sz="28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因所敘薪級</a:t>
            </a:r>
            <a:r>
              <a:rPr lang="en-US" altLang="zh-TW" sz="28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(230</a:t>
            </a:r>
            <a:r>
              <a:rPr lang="zh-TW" altLang="zh-TW" sz="28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薪點</a:t>
            </a:r>
            <a:r>
              <a:rPr lang="en-US" altLang="zh-TW" sz="28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低於較高學歷起敘基準</a:t>
            </a:r>
            <a:r>
              <a:rPr lang="en-US" altLang="zh-TW" sz="28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(245</a:t>
            </a:r>
            <a:r>
              <a:rPr lang="zh-TW" altLang="zh-TW" sz="28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薪點</a:t>
            </a:r>
            <a:r>
              <a:rPr lang="en-US" altLang="zh-TW" sz="28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，爰按較高學歷起敘基準改敘為本薪</a:t>
            </a:r>
            <a:r>
              <a:rPr lang="en-US" altLang="zh-TW" sz="28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245</a:t>
            </a:r>
            <a:r>
              <a:rPr lang="zh-TW" altLang="zh-TW" sz="28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薪點</a:t>
            </a:r>
            <a:endParaRPr lang="en-US" altLang="zh-TW" sz="280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897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500"/>
                                        <p:tgtEl>
                                          <p:spTgt spid="3">
                                            <p:txEl>
                                              <p:pRg st="0" end="0"/>
                                            </p:txEl>
                                          </p:spTgt>
                                        </p:tgtEl>
                                      </p:cBhvr>
                                    </p:animEffect>
                                    <p:anim calcmode="lin" valueType="num">
                                      <p:cBhvr>
                                        <p:cTn id="15"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500"/>
                                        <p:tgtEl>
                                          <p:spTgt spid="3">
                                            <p:txEl>
                                              <p:pRg st="1" end="1"/>
                                            </p:txEl>
                                          </p:spTgt>
                                        </p:tgtEl>
                                      </p:cBhvr>
                                    </p:animEffect>
                                    <p:anim calcmode="lin" valueType="num">
                                      <p:cBhvr>
                                        <p:cTn id="22"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anim calcmode="lin" valueType="num">
                                      <p:cBhvr>
                                        <p:cTn id="29" dur="2000" fill="hold"/>
                                        <p:tgtEl>
                                          <p:spTgt spid="6"/>
                                        </p:tgtEl>
                                        <p:attrNameLst>
                                          <p:attrName>ppt_x</p:attrName>
                                        </p:attrNameLst>
                                      </p:cBhvr>
                                      <p:tavLst>
                                        <p:tav tm="0">
                                          <p:val>
                                            <p:strVal val="#ppt_x"/>
                                          </p:val>
                                        </p:tav>
                                        <p:tav tm="100000">
                                          <p:val>
                                            <p:strVal val="#ppt_x"/>
                                          </p:val>
                                        </p:tav>
                                      </p:tavLst>
                                    </p:anim>
                                    <p:anim calcmode="lin" valueType="num">
                                      <p:cBhvr>
                                        <p:cTn id="30"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3527608" y="2672840"/>
            <a:ext cx="5427206" cy="1109992"/>
          </a:xfrm>
        </p:spPr>
        <p:txBody>
          <a:bodyPr>
            <a:noAutofit/>
          </a:bodyPr>
          <a:lstStyle/>
          <a:p>
            <a:r>
              <a:rPr lang="zh-TW" altLang="en-US" sz="6000" dirty="0">
                <a:solidFill>
                  <a:srgbClr val="00B050"/>
                </a:solidFill>
                <a:latin typeface="華康勘亭流" panose="03000909000000000000" pitchFamily="65" charset="-120"/>
                <a:ea typeface="華康勘亭流" panose="03000909000000000000" pitchFamily="65" charset="-120"/>
              </a:rPr>
              <a:t>專任運動教練</a:t>
            </a:r>
          </a:p>
        </p:txBody>
      </p:sp>
    </p:spTree>
    <p:extLst>
      <p:ext uri="{BB962C8B-B14F-4D97-AF65-F5344CB8AC3E}">
        <p14:creationId xmlns:p14="http://schemas.microsoft.com/office/powerpoint/2010/main" val="381061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334050" y="578131"/>
            <a:ext cx="4950069" cy="582857"/>
          </a:xfrm>
        </p:spPr>
        <p:txBody>
          <a:bodyPr>
            <a:normAutofit fontScale="90000"/>
          </a:bodyPr>
          <a:lstStyle/>
          <a:p>
            <a:r>
              <a:rPr lang="zh-TW" altLang="en-US" dirty="0">
                <a:solidFill>
                  <a:srgbClr val="00B050"/>
                </a:solidFill>
                <a:latin typeface="華康勘亭流" panose="03000909000000000000" pitchFamily="65" charset="-120"/>
                <a:ea typeface="華康勘亭流" panose="03000909000000000000" pitchFamily="65" charset="-120"/>
              </a:rPr>
              <a:t>專任運動教練資格</a:t>
            </a:r>
          </a:p>
        </p:txBody>
      </p:sp>
      <p:graphicFrame>
        <p:nvGraphicFramePr>
          <p:cNvPr id="5" name="內容版面配置區 4"/>
          <p:cNvGraphicFramePr>
            <a:graphicFrameLocks noGrp="1"/>
          </p:cNvGraphicFramePr>
          <p:nvPr>
            <p:ph idx="4294967295"/>
            <p:extLst>
              <p:ext uri="{D42A27DB-BD31-4B8C-83A1-F6EECF244321}">
                <p14:modId xmlns:p14="http://schemas.microsoft.com/office/powerpoint/2010/main" val="2598737889"/>
              </p:ext>
            </p:extLst>
          </p:nvPr>
        </p:nvGraphicFramePr>
        <p:xfrm>
          <a:off x="1352978" y="2265572"/>
          <a:ext cx="8342143" cy="2616590"/>
        </p:xfrm>
        <a:graphic>
          <a:graphicData uri="http://schemas.openxmlformats.org/drawingml/2006/table">
            <a:tbl>
              <a:tblPr firstRow="1" firstCol="1" bandRow="1"/>
              <a:tblGrid>
                <a:gridCol w="2827606">
                  <a:extLst>
                    <a:ext uri="{9D8B030D-6E8A-4147-A177-3AD203B41FA5}">
                      <a16:colId xmlns:a16="http://schemas.microsoft.com/office/drawing/2014/main" xmlns="" val="20000"/>
                    </a:ext>
                  </a:extLst>
                </a:gridCol>
                <a:gridCol w="2643126">
                  <a:extLst>
                    <a:ext uri="{9D8B030D-6E8A-4147-A177-3AD203B41FA5}">
                      <a16:colId xmlns:a16="http://schemas.microsoft.com/office/drawing/2014/main" xmlns="" val="20001"/>
                    </a:ext>
                  </a:extLst>
                </a:gridCol>
                <a:gridCol w="2871411">
                  <a:extLst>
                    <a:ext uri="{9D8B030D-6E8A-4147-A177-3AD203B41FA5}">
                      <a16:colId xmlns:a16="http://schemas.microsoft.com/office/drawing/2014/main" xmlns="" val="20002"/>
                    </a:ext>
                  </a:extLst>
                </a:gridCol>
              </a:tblGrid>
              <a:tr h="523318">
                <a:tc>
                  <a:txBody>
                    <a:bodyPr/>
                    <a:lstStyle/>
                    <a:p>
                      <a:pPr algn="ctr">
                        <a:spcAft>
                          <a:spcPts val="0"/>
                        </a:spcAft>
                      </a:pPr>
                      <a:r>
                        <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rPr>
                        <a:t>以等級別區分</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2">
                  <a:txBody>
                    <a:bodyPr/>
                    <a:lstStyle/>
                    <a:p>
                      <a:pPr algn="ctr">
                        <a:spcAft>
                          <a:spcPts val="0"/>
                        </a:spcAft>
                      </a:pPr>
                      <a:r>
                        <a:rPr lang="zh-TW" sz="2000" b="1" kern="100">
                          <a:effectLst/>
                          <a:latin typeface="標楷體" panose="03000509000000000000" pitchFamily="65" charset="-120"/>
                          <a:ea typeface="標楷體" panose="03000509000000000000" pitchFamily="65" charset="-120"/>
                          <a:cs typeface="Times New Roman" panose="02020603050405020304" pitchFamily="18" charset="0"/>
                        </a:rPr>
                        <a:t>以專業能力區分</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zh-TW" altLang="en-US"/>
                    </a:p>
                  </a:txBody>
                  <a:tcPr/>
                </a:tc>
                <a:extLst>
                  <a:ext uri="{0D108BD9-81ED-4DB2-BD59-A6C34878D82A}">
                    <a16:rowId xmlns:a16="http://schemas.microsoft.com/office/drawing/2014/main" xmlns="" val="10000"/>
                  </a:ext>
                </a:extLst>
              </a:tr>
              <a:tr h="523318">
                <a:tc>
                  <a:txBody>
                    <a:bodyPr/>
                    <a:lstStyle/>
                    <a:p>
                      <a:pPr algn="ctr">
                        <a:spcAft>
                          <a:spcPts val="0"/>
                        </a:spcAft>
                      </a:pPr>
                      <a:r>
                        <a:rPr lang="zh-TW" sz="2000" kern="100" dirty="0">
                          <a:effectLst/>
                          <a:latin typeface="標楷體" panose="03000509000000000000" pitchFamily="65" charset="-120"/>
                          <a:ea typeface="標楷體" panose="03000509000000000000" pitchFamily="65" charset="-120"/>
                          <a:cs typeface="Times New Roman" panose="02020603050405020304" pitchFamily="18" charset="0"/>
                        </a:rPr>
                        <a:t>初級運動教練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en-US" sz="2000" kern="100" dirty="0">
                          <a:effectLst/>
                          <a:latin typeface="標楷體" panose="03000509000000000000" pitchFamily="65" charset="-120"/>
                          <a:ea typeface="標楷體" panose="03000509000000000000" pitchFamily="65" charset="-120"/>
                          <a:cs typeface="Times New Roman" panose="02020603050405020304" pitchFamily="18" charset="0"/>
                        </a:rPr>
                        <a:t> </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pPr>
                      <a:r>
                        <a:rPr lang="en-US" sz="20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sz="2000" kern="100" dirty="0">
                          <a:effectLst/>
                          <a:latin typeface="標楷體" panose="03000509000000000000" pitchFamily="65" charset="-120"/>
                          <a:ea typeface="標楷體" panose="03000509000000000000" pitchFamily="65" charset="-120"/>
                          <a:cs typeface="Times New Roman" panose="02020603050405020304" pitchFamily="18" charset="0"/>
                        </a:rPr>
                        <a:t>一般運動教練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en-US" sz="2000" kern="100" dirty="0">
                          <a:effectLst/>
                          <a:latin typeface="標楷體" panose="03000509000000000000" pitchFamily="65" charset="-120"/>
                          <a:ea typeface="標楷體" panose="03000509000000000000" pitchFamily="65" charset="-120"/>
                          <a:cs typeface="Times New Roman" panose="02020603050405020304" pitchFamily="18" charset="0"/>
                        </a:rPr>
                        <a:t> </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pPr>
                      <a:r>
                        <a:rPr lang="en-US" sz="20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sz="2000" kern="100" dirty="0">
                          <a:effectLst/>
                          <a:latin typeface="標楷體" panose="03000509000000000000" pitchFamily="65" charset="-120"/>
                          <a:ea typeface="標楷體" panose="03000509000000000000" pitchFamily="65" charset="-120"/>
                          <a:cs typeface="Times New Roman" panose="02020603050405020304" pitchFamily="18" charset="0"/>
                        </a:rPr>
                        <a:t>身心障礙運動教練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23318">
                <a:tc>
                  <a:txBody>
                    <a:bodyPr/>
                    <a:lstStyle/>
                    <a:p>
                      <a:pPr algn="ctr">
                        <a:spcAft>
                          <a:spcPts val="0"/>
                        </a:spcAft>
                      </a:pPr>
                      <a:r>
                        <a:rPr lang="zh-TW" sz="2000" kern="100" dirty="0">
                          <a:effectLst/>
                          <a:latin typeface="標楷體" panose="03000509000000000000" pitchFamily="65" charset="-120"/>
                          <a:ea typeface="標楷體" panose="03000509000000000000" pitchFamily="65" charset="-120"/>
                          <a:cs typeface="Times New Roman" panose="02020603050405020304" pitchFamily="18" charset="0"/>
                        </a:rPr>
                        <a:t>中級運動教練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2"/>
                  </a:ext>
                </a:extLst>
              </a:tr>
              <a:tr h="523318">
                <a:tc>
                  <a:txBody>
                    <a:bodyPr/>
                    <a:lstStyle/>
                    <a:p>
                      <a:pPr algn="ctr">
                        <a:spcAft>
                          <a:spcPts val="0"/>
                        </a:spcAft>
                      </a:pPr>
                      <a:r>
                        <a:rPr lang="zh-TW" sz="2000" kern="100" dirty="0">
                          <a:effectLst/>
                          <a:latin typeface="標楷體" panose="03000509000000000000" pitchFamily="65" charset="-120"/>
                          <a:ea typeface="標楷體" panose="03000509000000000000" pitchFamily="65" charset="-120"/>
                          <a:cs typeface="Times New Roman" panose="02020603050405020304" pitchFamily="18" charset="0"/>
                        </a:rPr>
                        <a:t>高級運動教練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3"/>
                  </a:ext>
                </a:extLst>
              </a:tr>
              <a:tr h="523318">
                <a:tc>
                  <a:txBody>
                    <a:bodyPr/>
                    <a:lstStyle/>
                    <a:p>
                      <a:pPr algn="ctr">
                        <a:spcAft>
                          <a:spcPts val="0"/>
                        </a:spcAft>
                      </a:pPr>
                      <a:r>
                        <a:rPr lang="zh-TW" sz="2000" kern="100" dirty="0">
                          <a:effectLst/>
                          <a:latin typeface="標楷體" panose="03000509000000000000" pitchFamily="65" charset="-120"/>
                          <a:ea typeface="標楷體" panose="03000509000000000000" pitchFamily="65" charset="-120"/>
                          <a:cs typeface="Times New Roman" panose="02020603050405020304" pitchFamily="18" charset="0"/>
                        </a:rPr>
                        <a:t>國家級運動教練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4"/>
                  </a:ext>
                </a:extLst>
              </a:tr>
            </a:tbl>
          </a:graphicData>
        </a:graphic>
      </p:graphicFrame>
      <p:sp>
        <p:nvSpPr>
          <p:cNvPr id="6" name="向右箭號 5"/>
          <p:cNvSpPr/>
          <p:nvPr/>
        </p:nvSpPr>
        <p:spPr>
          <a:xfrm>
            <a:off x="6021388" y="8894763"/>
            <a:ext cx="525462" cy="1628775"/>
          </a:xfrm>
          <a:prstGeom prst="rightArrow">
            <a:avLst/>
          </a:prstGeom>
          <a:solidFill>
            <a:srgbClr val="EEECE1"/>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7" name="Rectangle 2"/>
          <p:cNvSpPr>
            <a:spLocks noChangeArrowheads="1"/>
          </p:cNvSpPr>
          <p:nvPr/>
        </p:nvSpPr>
        <p:spPr bwMode="auto">
          <a:xfrm>
            <a:off x="3351213" y="30289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Tree>
    <p:extLst>
      <p:ext uri="{BB962C8B-B14F-4D97-AF65-F5344CB8AC3E}">
        <p14:creationId xmlns:p14="http://schemas.microsoft.com/office/powerpoint/2010/main" val="263570379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solidFill>
                  <a:srgbClr val="00B050"/>
                </a:solidFill>
                <a:latin typeface="華康勘亭流" panose="03000909000000000000" pitchFamily="65" charset="-120"/>
                <a:ea typeface="華康勘亭流" panose="03000909000000000000" pitchFamily="65" charset="-120"/>
              </a:rPr>
              <a:t>各級學校專任運動教練聘任管理辦法</a:t>
            </a:r>
          </a:p>
        </p:txBody>
      </p:sp>
      <p:sp>
        <p:nvSpPr>
          <p:cNvPr id="4" name="內容版面配置區 3"/>
          <p:cNvSpPr>
            <a:spLocks noGrp="1"/>
          </p:cNvSpPr>
          <p:nvPr>
            <p:ph idx="1"/>
          </p:nvPr>
        </p:nvSpPr>
        <p:spPr/>
        <p:txBody>
          <a:bodyPr>
            <a:normAutofit/>
          </a:bodyPr>
          <a:lstStyle/>
          <a:p>
            <a:pPr marL="502920" indent="-457200">
              <a:buFont typeface="+mj-lt"/>
              <a:buAutoNum type="arabicPeriod"/>
            </a:pPr>
            <a:r>
              <a:rPr lang="zh-TW" altLang="en-US" sz="2400" dirty="0">
                <a:latin typeface="標楷體" panose="03000509000000000000" pitchFamily="65" charset="-120"/>
                <a:ea typeface="標楷體" panose="03000509000000000000" pitchFamily="65" charset="-120"/>
              </a:rPr>
              <a:t>具較高級別教練證之教練，得參加較低級別教練之遴選；獲聘時，其敘薪，應以聘任學校予以聘任之級別為準。 </a:t>
            </a:r>
            <a:endParaRPr lang="en-US" altLang="zh-TW" sz="2400" dirty="0">
              <a:latin typeface="標楷體" panose="03000509000000000000" pitchFamily="65" charset="-120"/>
              <a:ea typeface="標楷體" panose="03000509000000000000" pitchFamily="65" charset="-120"/>
            </a:endParaRPr>
          </a:p>
          <a:p>
            <a:pPr marL="502920" indent="-457200">
              <a:buFont typeface="+mj-lt"/>
              <a:buAutoNum type="arabicPeriod"/>
            </a:pPr>
            <a:r>
              <a:rPr lang="zh-TW" altLang="en-US" sz="2400" dirty="0">
                <a:latin typeface="標楷體" panose="03000509000000000000" pitchFamily="65" charset="-120"/>
                <a:ea typeface="標楷體" panose="03000509000000000000" pitchFamily="65" charset="-120"/>
              </a:rPr>
              <a:t>應聘時，其通過教練資格審定所憑之帶隊或個人成就，有可能係任教於他校或他縣市，不宜要求聘任學校「概括承受」，依其所持證書等級敘薪，否則將增加學校及該管主管機關之經費負擔，或反而影響較高級別教練之任職機會。</a:t>
            </a:r>
            <a:endParaRPr lang="en-US" altLang="zh-TW" sz="2400" dirty="0">
              <a:latin typeface="標楷體" panose="03000509000000000000" pitchFamily="65" charset="-120"/>
              <a:ea typeface="標楷體" panose="03000509000000000000" pitchFamily="65" charset="-120"/>
            </a:endParaRPr>
          </a:p>
          <a:p>
            <a:pPr marL="502920" indent="-457200">
              <a:buFont typeface="+mj-lt"/>
              <a:buAutoNum type="arabicPeriod"/>
            </a:pPr>
            <a:r>
              <a:rPr lang="zh-TW" altLang="en-US" sz="2400" dirty="0">
                <a:latin typeface="標楷體" panose="03000509000000000000" pitchFamily="65" charset="-120"/>
                <a:ea typeface="標楷體" panose="03000509000000000000" pitchFamily="65" charset="-120"/>
              </a:rPr>
              <a:t>具較高級別教練證之教練依規定應聘較低級別之教練，於聘任後其服務績效符合各級學校專任運動教練資格審定辦法所定較高級別之規定（聘任後最近三年之服務成績），經教練評審委員會審議通過，依該較高級別改聘。</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065625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086928" y="474452"/>
            <a:ext cx="4873925" cy="707277"/>
          </a:xfrm>
        </p:spPr>
        <p:txBody>
          <a:bodyPr/>
          <a:lstStyle/>
          <a:p>
            <a:r>
              <a:rPr lang="zh-TW" altLang="en-US" dirty="0">
                <a:solidFill>
                  <a:srgbClr val="00B050"/>
                </a:solidFill>
                <a:latin typeface="華康勘亭流" panose="02010609010101010101" pitchFamily="49" charset="-120"/>
                <a:ea typeface="華康勘亭流" panose="02010609010101010101" pitchFamily="49" charset="-120"/>
              </a:rPr>
              <a:t>專任運動教練敘薪</a:t>
            </a:r>
          </a:p>
        </p:txBody>
      </p:sp>
      <p:sp>
        <p:nvSpPr>
          <p:cNvPr id="3" name="內容版面配置區 2"/>
          <p:cNvSpPr>
            <a:spLocks noGrp="1"/>
          </p:cNvSpPr>
          <p:nvPr>
            <p:ph idx="4294967295"/>
          </p:nvPr>
        </p:nvSpPr>
        <p:spPr>
          <a:xfrm>
            <a:off x="1552754" y="1765240"/>
            <a:ext cx="10515600" cy="4351338"/>
          </a:xfrm>
        </p:spPr>
        <p:txBody>
          <a:bodyPr>
            <a:normAutofit/>
          </a:bodyPr>
          <a:lstStyle/>
          <a:p>
            <a:pPr marL="502920" indent="-457200">
              <a:buFont typeface="+mj-ea"/>
              <a:buAutoNum type="ea1ChtPeriod"/>
            </a:pPr>
            <a:r>
              <a:rPr lang="zh-TW" altLang="en-US" sz="2400" dirty="0">
                <a:latin typeface="標楷體" panose="03000509000000000000" pitchFamily="65" charset="-120"/>
                <a:ea typeface="標楷體" panose="03000509000000000000" pitchFamily="65" charset="-120"/>
              </a:rPr>
              <a:t>依「各級學校專任運動教練聘任管理辦法」第</a:t>
            </a:r>
            <a:r>
              <a:rPr lang="en-US" altLang="zh-TW" sz="2400" dirty="0">
                <a:latin typeface="標楷體" panose="03000509000000000000" pitchFamily="65" charset="-120"/>
                <a:ea typeface="標楷體" panose="03000509000000000000" pitchFamily="65" charset="-120"/>
              </a:rPr>
              <a:t>6</a:t>
            </a:r>
            <a:r>
              <a:rPr lang="zh-TW" altLang="en-US" sz="2400" dirty="0">
                <a:latin typeface="標楷體" panose="03000509000000000000" pitchFamily="65" charset="-120"/>
                <a:ea typeface="標楷體" panose="03000509000000000000" pitchFamily="65" charset="-120"/>
              </a:rPr>
              <a:t>條第</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項後段規定略以：專任運動教練獲聘時，其敘薪應以聘任學校予以聘任之級別為準。</a:t>
            </a:r>
            <a:endParaRPr lang="en-US" altLang="zh-TW" sz="2400" dirty="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stretch>
            <a:fillRect/>
          </a:stretch>
        </p:blipFill>
        <p:spPr>
          <a:xfrm>
            <a:off x="1838325" y="2707837"/>
            <a:ext cx="8724900" cy="2178487"/>
          </a:xfrm>
          <a:prstGeom prst="rect">
            <a:avLst/>
          </a:prstGeom>
        </p:spPr>
      </p:pic>
      <p:sp>
        <p:nvSpPr>
          <p:cNvPr id="5" name="文字方塊 4"/>
          <p:cNvSpPr txBox="1"/>
          <p:nvPr/>
        </p:nvSpPr>
        <p:spPr>
          <a:xfrm>
            <a:off x="1905000" y="5257800"/>
            <a:ext cx="8401050" cy="461665"/>
          </a:xfrm>
          <a:prstGeom prst="rect">
            <a:avLst/>
          </a:prstGeom>
          <a:noFill/>
        </p:spPr>
        <p:txBody>
          <a:bodyPr wrap="square" rtlCol="0">
            <a:spAutoFit/>
          </a:bodyPr>
          <a:lstStyle/>
          <a:p>
            <a:pPr marL="502920" lvl="0" indent="-457200">
              <a:spcBef>
                <a:spcPts val="1800"/>
              </a:spcBef>
              <a:buClr>
                <a:prstClr val="black">
                  <a:lumMod val="75000"/>
                  <a:lumOff val="25000"/>
                </a:prstClr>
              </a:buClr>
              <a:buSzPct val="100000"/>
              <a:buFont typeface="+mj-ea"/>
              <a:buAutoNum type="ea1ChtPeriod" startAt="2"/>
            </a:pPr>
            <a:r>
              <a:rPr lang="zh-TW" altLang="en-US" sz="2400" dirty="0">
                <a:solidFill>
                  <a:prstClr val="black"/>
                </a:solidFill>
                <a:latin typeface="標楷體" panose="03000509000000000000" pitchFamily="65" charset="-120"/>
                <a:ea typeface="標楷體" panose="03000509000000000000" pitchFamily="65" charset="-120"/>
              </a:rPr>
              <a:t>職前年資採計提敘，準用教師之規定。</a:t>
            </a:r>
          </a:p>
        </p:txBody>
      </p:sp>
    </p:spTree>
    <p:extLst>
      <p:ext uri="{BB962C8B-B14F-4D97-AF65-F5344CB8AC3E}">
        <p14:creationId xmlns:p14="http://schemas.microsoft.com/office/powerpoint/2010/main" val="346598017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400" dirty="0">
                <a:solidFill>
                  <a:srgbClr val="C44475">
                    <a:lumMod val="75000"/>
                  </a:srgbClr>
                </a:solidFill>
                <a:latin typeface="標楷體" panose="03000509000000000000" pitchFamily="65" charset="-120"/>
                <a:ea typeface="標楷體" panose="03000509000000000000" pitchFamily="65" charset="-120"/>
              </a:rPr>
              <a:t>案例</a:t>
            </a:r>
            <a:r>
              <a:rPr lang="en-US" altLang="zh-TW" sz="2400" dirty="0">
                <a:solidFill>
                  <a:srgbClr val="C44475">
                    <a:lumMod val="75000"/>
                  </a:srgbClr>
                </a:solidFill>
                <a:latin typeface="標楷體" panose="03000509000000000000" pitchFamily="65" charset="-120"/>
                <a:ea typeface="標楷體" panose="03000509000000000000" pitchFamily="65" charset="-120"/>
              </a:rPr>
              <a:t>:</a:t>
            </a:r>
            <a:r>
              <a:rPr lang="zh-TW" altLang="en-US" sz="2400" dirty="0">
                <a:solidFill>
                  <a:srgbClr val="C44475">
                    <a:lumMod val="75000"/>
                  </a:srgbClr>
                </a:solidFill>
                <a:latin typeface="標楷體" panose="03000509000000000000" pitchFamily="65" charset="-120"/>
                <a:ea typeface="標楷體" panose="03000509000000000000" pitchFamily="65" charset="-120"/>
              </a:rPr>
              <a:t>吳教練參加本市</a:t>
            </a:r>
            <a:r>
              <a:rPr lang="en-US" altLang="zh-TW" sz="2400" dirty="0">
                <a:solidFill>
                  <a:srgbClr val="C44475">
                    <a:lumMod val="75000"/>
                  </a:srgbClr>
                </a:solidFill>
                <a:latin typeface="標楷體" panose="03000509000000000000" pitchFamily="65" charset="-120"/>
                <a:ea typeface="標楷體" panose="03000509000000000000" pitchFamily="65" charset="-120"/>
              </a:rPr>
              <a:t>102</a:t>
            </a:r>
            <a:r>
              <a:rPr lang="zh-TW" altLang="en-US" sz="2400" dirty="0">
                <a:solidFill>
                  <a:srgbClr val="C44475">
                    <a:lumMod val="75000"/>
                  </a:srgbClr>
                </a:solidFill>
                <a:latin typeface="標楷體" panose="03000509000000000000" pitchFamily="65" charset="-120"/>
                <a:ea typeface="標楷體" panose="03000509000000000000" pitchFamily="65" charset="-120"/>
              </a:rPr>
              <a:t>學年度通過專任運動教練甄選錄取，吳教練於</a:t>
            </a:r>
            <a:r>
              <a:rPr lang="en-US" altLang="zh-TW" sz="2400" dirty="0">
                <a:solidFill>
                  <a:srgbClr val="C44475">
                    <a:lumMod val="75000"/>
                  </a:srgbClr>
                </a:solidFill>
                <a:latin typeface="標楷體" panose="03000509000000000000" pitchFamily="65" charset="-120"/>
                <a:ea typeface="標楷體" panose="03000509000000000000" pitchFamily="65" charset="-120"/>
              </a:rPr>
              <a:t>103</a:t>
            </a:r>
            <a:r>
              <a:rPr lang="zh-TW" altLang="en-US" sz="2400" dirty="0">
                <a:solidFill>
                  <a:srgbClr val="C44475">
                    <a:lumMod val="75000"/>
                  </a:srgbClr>
                </a:solidFill>
                <a:latin typeface="標楷體" panose="03000509000000000000" pitchFamily="65" charset="-120"/>
                <a:ea typeface="標楷體" panose="03000509000000000000" pitchFamily="65" charset="-120"/>
              </a:rPr>
              <a:t>年</a:t>
            </a:r>
            <a:r>
              <a:rPr lang="en-US" altLang="zh-TW" sz="2400" dirty="0">
                <a:solidFill>
                  <a:srgbClr val="C44475">
                    <a:lumMod val="75000"/>
                  </a:srgbClr>
                </a:solidFill>
                <a:latin typeface="標楷體" panose="03000509000000000000" pitchFamily="65" charset="-120"/>
                <a:ea typeface="標楷體" panose="03000509000000000000" pitchFamily="65" charset="-120"/>
              </a:rPr>
              <a:t>11</a:t>
            </a:r>
            <a:r>
              <a:rPr lang="zh-TW" altLang="en-US" sz="2400" dirty="0">
                <a:solidFill>
                  <a:srgbClr val="C44475">
                    <a:lumMod val="75000"/>
                  </a:srgbClr>
                </a:solidFill>
                <a:latin typeface="標楷體" panose="03000509000000000000" pitchFamily="65" charset="-120"/>
                <a:ea typeface="標楷體" panose="03000509000000000000" pitchFamily="65" charset="-120"/>
              </a:rPr>
              <a:t>月取得教育部學校中級專任運動教練證書，其</a:t>
            </a:r>
            <a:r>
              <a:rPr lang="en-US" altLang="zh-TW" sz="2400" dirty="0">
                <a:solidFill>
                  <a:srgbClr val="C44475">
                    <a:lumMod val="75000"/>
                  </a:srgbClr>
                </a:solidFill>
                <a:latin typeface="標楷體" panose="03000509000000000000" pitchFamily="65" charset="-120"/>
                <a:ea typeface="標楷體" panose="03000509000000000000" pitchFamily="65" charset="-120"/>
              </a:rPr>
              <a:t>103-105</a:t>
            </a:r>
            <a:r>
              <a:rPr lang="zh-TW" altLang="en-US" sz="2400" dirty="0">
                <a:solidFill>
                  <a:srgbClr val="C44475">
                    <a:lumMod val="75000"/>
                  </a:srgbClr>
                </a:solidFill>
                <a:latin typeface="標楷體" panose="03000509000000000000" pitchFamily="65" charset="-120"/>
                <a:ea typeface="標楷體" panose="03000509000000000000" pitchFamily="65" charset="-120"/>
              </a:rPr>
              <a:t>學年度服務成績通過績效評量，請問如何取得較高級別之聘任</a:t>
            </a:r>
            <a:r>
              <a:rPr lang="en-US" altLang="zh-TW" sz="2400" dirty="0">
                <a:solidFill>
                  <a:srgbClr val="C44475">
                    <a:lumMod val="75000"/>
                  </a:srgbClr>
                </a:solidFill>
                <a:latin typeface="標楷體" panose="03000509000000000000" pitchFamily="65" charset="-120"/>
                <a:ea typeface="標楷體" panose="03000509000000000000" pitchFamily="65" charset="-120"/>
              </a:rPr>
              <a:t>?</a:t>
            </a:r>
            <a:endParaRPr lang="zh-TW" altLang="en-US" dirty="0"/>
          </a:p>
        </p:txBody>
      </p:sp>
      <p:sp>
        <p:nvSpPr>
          <p:cNvPr id="3" name="內容版面配置區 2"/>
          <p:cNvSpPr>
            <a:spLocks noGrp="1"/>
          </p:cNvSpPr>
          <p:nvPr>
            <p:ph idx="1"/>
          </p:nvPr>
        </p:nvSpPr>
        <p:spPr>
          <a:xfrm>
            <a:off x="838200" y="1825625"/>
            <a:ext cx="10515600" cy="2131520"/>
          </a:xfrm>
        </p:spPr>
        <p:txBody>
          <a:bodyPr/>
          <a:lstStyle/>
          <a:p>
            <a:pPr lvl="0">
              <a:lnSpc>
                <a:spcPct val="50000"/>
              </a:lnSpc>
              <a:spcBef>
                <a:spcPts val="1800"/>
              </a:spcBef>
              <a:buClr>
                <a:srgbClr val="D680A5"/>
              </a:buClr>
              <a:buSzPct val="90000"/>
            </a:pPr>
            <a:r>
              <a:rPr lang="zh-TW" altLang="en-US" sz="2400" dirty="0">
                <a:solidFill>
                  <a:srgbClr val="000000"/>
                </a:solidFill>
                <a:latin typeface="標楷體" panose="03000509000000000000" pitchFamily="65" charset="-120"/>
                <a:ea typeface="標楷體" panose="03000509000000000000" pitchFamily="65" charset="-120"/>
              </a:rPr>
              <a:t>程序</a:t>
            </a:r>
            <a:endParaRPr lang="en-US" altLang="zh-TW" sz="2400" dirty="0">
              <a:solidFill>
                <a:srgbClr val="000000"/>
              </a:solidFill>
              <a:latin typeface="標楷體" panose="03000509000000000000" pitchFamily="65" charset="-120"/>
              <a:ea typeface="標楷體" panose="03000509000000000000" pitchFamily="65" charset="-120"/>
            </a:endParaRPr>
          </a:p>
          <a:p>
            <a:pPr marL="457200" lvl="0" indent="-457200">
              <a:lnSpc>
                <a:spcPct val="50000"/>
              </a:lnSpc>
              <a:spcBef>
                <a:spcPts val="1800"/>
              </a:spcBef>
              <a:buClr>
                <a:srgbClr val="D680A5"/>
              </a:buClr>
              <a:buSzPct val="90000"/>
              <a:buFont typeface="+mj-lt"/>
              <a:buAutoNum type="arabicPeriod"/>
            </a:pPr>
            <a:r>
              <a:rPr lang="zh-TW" altLang="en-US" sz="2400" dirty="0">
                <a:solidFill>
                  <a:srgbClr val="000000"/>
                </a:solidFill>
                <a:latin typeface="標楷體" panose="03000509000000000000" pitchFamily="65" charset="-120"/>
                <a:ea typeface="標楷體" panose="03000509000000000000" pitchFamily="65" charset="-120"/>
              </a:rPr>
              <a:t>依據各級專任運動教練聘任管理辦法第</a:t>
            </a:r>
            <a:r>
              <a:rPr lang="en-US" altLang="zh-TW" sz="2400" dirty="0">
                <a:solidFill>
                  <a:srgbClr val="000000"/>
                </a:solidFill>
                <a:latin typeface="標楷體" panose="03000509000000000000" pitchFamily="65" charset="-120"/>
                <a:ea typeface="標楷體" panose="03000509000000000000" pitchFamily="65" charset="-120"/>
              </a:rPr>
              <a:t>6</a:t>
            </a:r>
            <a:r>
              <a:rPr lang="zh-TW" altLang="en-US" sz="2400" dirty="0">
                <a:solidFill>
                  <a:srgbClr val="000000"/>
                </a:solidFill>
                <a:latin typeface="標楷體" panose="03000509000000000000" pitchFamily="65" charset="-120"/>
                <a:ea typeface="標楷體" panose="03000509000000000000" pitchFamily="65" charset="-120"/>
              </a:rPr>
              <a:t>條規定</a:t>
            </a:r>
            <a:endParaRPr lang="en-US" altLang="zh-TW" sz="2400" dirty="0">
              <a:solidFill>
                <a:srgbClr val="000000"/>
              </a:solidFill>
              <a:latin typeface="標楷體" panose="03000509000000000000" pitchFamily="65" charset="-120"/>
              <a:ea typeface="標楷體" panose="03000509000000000000" pitchFamily="65" charset="-120"/>
            </a:endParaRPr>
          </a:p>
          <a:p>
            <a:pPr marL="457200" lvl="0" indent="-457200">
              <a:lnSpc>
                <a:spcPct val="50000"/>
              </a:lnSpc>
              <a:spcBef>
                <a:spcPts val="1800"/>
              </a:spcBef>
              <a:buClr>
                <a:srgbClr val="D680A5"/>
              </a:buClr>
              <a:buSzPct val="90000"/>
              <a:buFont typeface="+mj-lt"/>
              <a:buAutoNum type="arabicPeriod"/>
            </a:pPr>
            <a:r>
              <a:rPr lang="zh-TW" altLang="en-US" sz="2400" dirty="0">
                <a:solidFill>
                  <a:srgbClr val="000000"/>
                </a:solidFill>
                <a:latin typeface="標楷體" panose="03000509000000000000" pitchFamily="65" charset="-120"/>
                <a:ea typeface="標楷體" panose="03000509000000000000" pitchFamily="65" charset="-120"/>
              </a:rPr>
              <a:t>具備較高級別教練證</a:t>
            </a:r>
            <a:endParaRPr lang="en-US" altLang="zh-TW" sz="2400" dirty="0">
              <a:solidFill>
                <a:srgbClr val="000000"/>
              </a:solidFill>
              <a:latin typeface="標楷體" panose="03000509000000000000" pitchFamily="65" charset="-120"/>
              <a:ea typeface="標楷體" panose="03000509000000000000" pitchFamily="65" charset="-120"/>
            </a:endParaRPr>
          </a:p>
          <a:p>
            <a:pPr marL="457200" lvl="0" indent="-457200">
              <a:lnSpc>
                <a:spcPct val="50000"/>
              </a:lnSpc>
              <a:spcBef>
                <a:spcPts val="1800"/>
              </a:spcBef>
              <a:buClr>
                <a:srgbClr val="D680A5"/>
              </a:buClr>
              <a:buSzPct val="90000"/>
              <a:buFont typeface="+mj-lt"/>
              <a:buAutoNum type="arabicPeriod"/>
            </a:pPr>
            <a:r>
              <a:rPr lang="zh-TW" altLang="en-US" sz="2400" dirty="0">
                <a:solidFill>
                  <a:srgbClr val="000000"/>
                </a:solidFill>
                <a:latin typeface="標楷體" panose="03000509000000000000" pitchFamily="65" charset="-120"/>
                <a:ea typeface="標楷體" panose="03000509000000000000" pitchFamily="65" charset="-120"/>
              </a:rPr>
              <a:t>最近</a:t>
            </a:r>
            <a:r>
              <a:rPr lang="en-US" altLang="zh-TW" sz="2400" dirty="0">
                <a:solidFill>
                  <a:srgbClr val="000000"/>
                </a:solidFill>
                <a:latin typeface="標楷體" panose="03000509000000000000" pitchFamily="65" charset="-120"/>
                <a:ea typeface="標楷體" panose="03000509000000000000" pitchFamily="65" charset="-120"/>
              </a:rPr>
              <a:t>3</a:t>
            </a:r>
            <a:r>
              <a:rPr lang="zh-TW" altLang="en-US" sz="2400" dirty="0">
                <a:solidFill>
                  <a:srgbClr val="000000"/>
                </a:solidFill>
                <a:latin typeface="標楷體" panose="03000509000000000000" pitchFamily="65" charset="-120"/>
                <a:ea typeface="標楷體" panose="03000509000000000000" pitchFamily="65" charset="-120"/>
              </a:rPr>
              <a:t>年之服務成績通過績效評量並經該校教練績效評量委員會審議通過。</a:t>
            </a:r>
            <a:endParaRPr lang="en-US" altLang="zh-TW" sz="2400" dirty="0">
              <a:solidFill>
                <a:srgbClr val="000000"/>
              </a:solidFill>
              <a:latin typeface="標楷體" panose="03000509000000000000" pitchFamily="65" charset="-120"/>
              <a:ea typeface="標楷體" panose="03000509000000000000" pitchFamily="65" charset="-120"/>
            </a:endParaRPr>
          </a:p>
          <a:p>
            <a:pPr marL="457200" lvl="0" indent="-457200">
              <a:lnSpc>
                <a:spcPct val="50000"/>
              </a:lnSpc>
              <a:spcBef>
                <a:spcPts val="1800"/>
              </a:spcBef>
              <a:buClr>
                <a:srgbClr val="D680A5"/>
              </a:buClr>
              <a:buSzPct val="90000"/>
              <a:buFont typeface="+mj-lt"/>
              <a:buAutoNum type="arabicPeriod"/>
            </a:pPr>
            <a:r>
              <a:rPr lang="zh-TW" altLang="en-US" sz="2400" dirty="0">
                <a:solidFill>
                  <a:srgbClr val="000000"/>
                </a:solidFill>
                <a:latin typeface="標楷體" panose="03000509000000000000" pitchFamily="65" charset="-120"/>
                <a:ea typeface="標楷體" panose="03000509000000000000" pitchFamily="65" charset="-120"/>
              </a:rPr>
              <a:t>送</a:t>
            </a:r>
            <a:r>
              <a:rPr lang="zh-TW" altLang="en-US" sz="2400" dirty="0">
                <a:solidFill>
                  <a:srgbClr val="FF0000"/>
                </a:solidFill>
                <a:latin typeface="標楷體" panose="03000509000000000000" pitchFamily="65" charset="-120"/>
                <a:ea typeface="標楷體" panose="03000509000000000000" pitchFamily="65" charset="-120"/>
              </a:rPr>
              <a:t>桃園市政府教育局</a:t>
            </a:r>
            <a:r>
              <a:rPr lang="zh-TW" altLang="en-US" sz="2400" dirty="0">
                <a:solidFill>
                  <a:srgbClr val="000000"/>
                </a:solidFill>
                <a:latin typeface="標楷體" panose="03000509000000000000" pitchFamily="65" charset="-120"/>
                <a:ea typeface="標楷體" panose="03000509000000000000" pitchFamily="65" charset="-120"/>
              </a:rPr>
              <a:t>同意備查改聘在案。</a:t>
            </a:r>
          </a:p>
          <a:p>
            <a:endParaRPr lang="zh-TW" altLang="en-US" dirty="0"/>
          </a:p>
        </p:txBody>
      </p:sp>
      <p:sp>
        <p:nvSpPr>
          <p:cNvPr id="4" name="日期版面配置區 3"/>
          <p:cNvSpPr>
            <a:spLocks noGrp="1"/>
          </p:cNvSpPr>
          <p:nvPr>
            <p:ph type="dt" sz="half" idx="10"/>
          </p:nvPr>
        </p:nvSpPr>
        <p:spPr/>
        <p:txBody>
          <a:bodyPr/>
          <a:lstStyle/>
          <a:p>
            <a:fld id="{96C00788-99FC-4629-86BD-4E54172FF224}" type="datetime1">
              <a:rPr lang="zh-CN" altLang="en-US" smtClean="0">
                <a:solidFill>
                  <a:prstClr val="black">
                    <a:tint val="75000"/>
                  </a:prstClr>
                </a:solidFill>
              </a:rPr>
              <a:t>2019/8/19</a:t>
            </a:fld>
            <a:endParaRPr lang="zh-CN"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108</a:t>
            </a:fld>
            <a:endParaRPr lang="zh-CN" altLang="en-US">
              <a:solidFill>
                <a:prstClr val="black">
                  <a:tint val="75000"/>
                </a:prstClr>
              </a:solidFill>
            </a:endParaRPr>
          </a:p>
        </p:txBody>
      </p:sp>
      <p:sp>
        <p:nvSpPr>
          <p:cNvPr id="6" name="文字方塊 5"/>
          <p:cNvSpPr txBox="1"/>
          <p:nvPr/>
        </p:nvSpPr>
        <p:spPr>
          <a:xfrm>
            <a:off x="838200" y="4445876"/>
            <a:ext cx="10515600" cy="1569660"/>
          </a:xfrm>
          <a:prstGeom prst="rect">
            <a:avLst/>
          </a:prstGeom>
          <a:noFill/>
        </p:spPr>
        <p:txBody>
          <a:bodyPr wrap="square" rtlCol="0">
            <a:spAutoFit/>
          </a:bodyPr>
          <a:lstStyle/>
          <a:p>
            <a:pPr marL="285750" lvl="0" indent="-285750">
              <a:buClr>
                <a:srgbClr val="D680A5">
                  <a:lumMod val="75000"/>
                </a:srgbClr>
              </a:buClr>
              <a:buFont typeface="Wingdings" panose="05000000000000000000" pitchFamily="2" charset="2"/>
              <a:buChar char="l"/>
            </a:pPr>
            <a:r>
              <a:rPr lang="zh-TW" altLang="en-US" sz="2400" dirty="0">
                <a:solidFill>
                  <a:srgbClr val="000000"/>
                </a:solidFill>
                <a:latin typeface="標楷體" panose="03000509000000000000" pitchFamily="65" charset="-120"/>
                <a:ea typeface="標楷體" panose="03000509000000000000" pitchFamily="65" charset="-120"/>
              </a:rPr>
              <a:t>改聘之敘薪</a:t>
            </a:r>
            <a:endParaRPr lang="en-US" altLang="zh-TW" sz="2400" dirty="0">
              <a:solidFill>
                <a:srgbClr val="000000"/>
              </a:solidFill>
              <a:latin typeface="標楷體" panose="03000509000000000000" pitchFamily="65" charset="-120"/>
              <a:ea typeface="標楷體" panose="03000509000000000000" pitchFamily="65" charset="-120"/>
            </a:endParaRPr>
          </a:p>
          <a:p>
            <a:pPr lvl="0"/>
            <a:r>
              <a:rPr lang="zh-TW" altLang="en-US" sz="2400" dirty="0">
                <a:solidFill>
                  <a:srgbClr val="000000"/>
                </a:solidFill>
                <a:latin typeface="標楷體" panose="03000509000000000000" pitchFamily="65" charset="-120"/>
                <a:ea typeface="標楷體" panose="03000509000000000000" pitchFamily="65" charset="-120"/>
              </a:rPr>
              <a:t>依據教育部</a:t>
            </a:r>
            <a:r>
              <a:rPr lang="en-US" altLang="zh-TW" sz="2400" dirty="0">
                <a:solidFill>
                  <a:srgbClr val="000000"/>
                </a:solidFill>
                <a:latin typeface="標楷體" panose="03000509000000000000" pitchFamily="65" charset="-120"/>
                <a:ea typeface="標楷體" panose="03000509000000000000" pitchFamily="65" charset="-120"/>
              </a:rPr>
              <a:t>103</a:t>
            </a:r>
            <a:r>
              <a:rPr lang="zh-TW" altLang="en-US" sz="2400" dirty="0">
                <a:solidFill>
                  <a:srgbClr val="000000"/>
                </a:solidFill>
                <a:latin typeface="標楷體" panose="03000509000000000000" pitchFamily="65" charset="-120"/>
                <a:ea typeface="標楷體" panose="03000509000000000000" pitchFamily="65" charset="-120"/>
              </a:rPr>
              <a:t>年</a:t>
            </a:r>
            <a:r>
              <a:rPr lang="en-US" altLang="zh-TW" sz="2400" dirty="0">
                <a:solidFill>
                  <a:srgbClr val="000000"/>
                </a:solidFill>
                <a:latin typeface="標楷體" panose="03000509000000000000" pitchFamily="65" charset="-120"/>
                <a:ea typeface="標楷體" panose="03000509000000000000" pitchFamily="65" charset="-120"/>
              </a:rPr>
              <a:t>3</a:t>
            </a:r>
            <a:r>
              <a:rPr lang="zh-TW" altLang="en-US" sz="2400" dirty="0">
                <a:solidFill>
                  <a:srgbClr val="000000"/>
                </a:solidFill>
                <a:latin typeface="標楷體" panose="03000509000000000000" pitchFamily="65" charset="-120"/>
                <a:ea typeface="標楷體" panose="03000509000000000000" pitchFamily="65" charset="-120"/>
              </a:rPr>
              <a:t>月</a:t>
            </a:r>
            <a:r>
              <a:rPr lang="en-US" altLang="zh-TW" sz="2400" dirty="0">
                <a:solidFill>
                  <a:srgbClr val="000000"/>
                </a:solidFill>
                <a:latin typeface="標楷體" panose="03000509000000000000" pitchFamily="65" charset="-120"/>
                <a:ea typeface="標楷體" panose="03000509000000000000" pitchFamily="65" charset="-120"/>
              </a:rPr>
              <a:t>31</a:t>
            </a:r>
            <a:r>
              <a:rPr lang="zh-TW" altLang="en-US" sz="2400" dirty="0">
                <a:solidFill>
                  <a:srgbClr val="000000"/>
                </a:solidFill>
                <a:latin typeface="標楷體" panose="03000509000000000000" pitchFamily="65" charset="-120"/>
                <a:ea typeface="標楷體" panose="03000509000000000000" pitchFamily="65" charset="-120"/>
              </a:rPr>
              <a:t>日臺教授體字第</a:t>
            </a:r>
            <a:r>
              <a:rPr lang="en-US" altLang="zh-TW" sz="2400" dirty="0">
                <a:solidFill>
                  <a:srgbClr val="000000"/>
                </a:solidFill>
                <a:latin typeface="標楷體" panose="03000509000000000000" pitchFamily="65" charset="-120"/>
                <a:ea typeface="標楷體" panose="03000509000000000000" pitchFamily="65" charset="-120"/>
              </a:rPr>
              <a:t>1030001713</a:t>
            </a:r>
            <a:r>
              <a:rPr lang="zh-TW" altLang="en-US" sz="2400" dirty="0">
                <a:solidFill>
                  <a:srgbClr val="000000"/>
                </a:solidFill>
                <a:latin typeface="標楷體" panose="03000509000000000000" pitchFamily="65" charset="-120"/>
                <a:ea typeface="標楷體" panose="03000509000000000000" pitchFamily="65" charset="-120"/>
              </a:rPr>
              <a:t>號函規定，專任運動教練準用現行現行專科以上學校教師敘薪規定，如經升等改聘較高級別教練者，仍敘原薪級。</a:t>
            </a:r>
          </a:p>
        </p:txBody>
      </p:sp>
    </p:spTree>
    <p:extLst>
      <p:ext uri="{BB962C8B-B14F-4D97-AF65-F5344CB8AC3E}">
        <p14:creationId xmlns:p14="http://schemas.microsoft.com/office/powerpoint/2010/main" val="290638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500"/>
                                        <p:tgtEl>
                                          <p:spTgt spid="3">
                                            <p:txEl>
                                              <p:pRg st="0" end="0"/>
                                            </p:txEl>
                                          </p:spTgt>
                                        </p:tgtEl>
                                      </p:cBhvr>
                                    </p:animEffect>
                                    <p:anim calcmode="lin" valueType="num">
                                      <p:cBhvr>
                                        <p:cTn id="15" dur="2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2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500"/>
                                        <p:tgtEl>
                                          <p:spTgt spid="3">
                                            <p:txEl>
                                              <p:pRg st="1" end="1"/>
                                            </p:txEl>
                                          </p:spTgt>
                                        </p:tgtEl>
                                      </p:cBhvr>
                                    </p:animEffect>
                                    <p:anim calcmode="lin" valueType="num">
                                      <p:cBhvr>
                                        <p:cTn id="22" dur="2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2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50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500"/>
                                        <p:tgtEl>
                                          <p:spTgt spid="3">
                                            <p:txEl>
                                              <p:pRg st="2" end="2"/>
                                            </p:txEl>
                                          </p:spTgt>
                                        </p:tgtEl>
                                      </p:cBhvr>
                                    </p:animEffect>
                                    <p:anim calcmode="lin" valueType="num">
                                      <p:cBhvr>
                                        <p:cTn id="29" dur="2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2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50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2500"/>
                                        <p:tgtEl>
                                          <p:spTgt spid="3">
                                            <p:txEl>
                                              <p:pRg st="3" end="3"/>
                                            </p:txEl>
                                          </p:spTgt>
                                        </p:tgtEl>
                                      </p:cBhvr>
                                    </p:animEffect>
                                    <p:anim calcmode="lin" valueType="num">
                                      <p:cBhvr>
                                        <p:cTn id="36" dur="2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2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50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2500"/>
                                        <p:tgtEl>
                                          <p:spTgt spid="3">
                                            <p:txEl>
                                              <p:pRg st="4" end="4"/>
                                            </p:txEl>
                                          </p:spTgt>
                                        </p:tgtEl>
                                      </p:cBhvr>
                                    </p:animEffect>
                                    <p:anim calcmode="lin" valueType="num">
                                      <p:cBhvr>
                                        <p:cTn id="43" dur="2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2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50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2500"/>
                                        <p:tgtEl>
                                          <p:spTgt spid="6"/>
                                        </p:tgtEl>
                                      </p:cBhvr>
                                    </p:animEffect>
                                    <p:anim calcmode="lin" valueType="num">
                                      <p:cBhvr>
                                        <p:cTn id="50" dur="2500" fill="hold"/>
                                        <p:tgtEl>
                                          <p:spTgt spid="6"/>
                                        </p:tgtEl>
                                        <p:attrNameLst>
                                          <p:attrName>ppt_x</p:attrName>
                                        </p:attrNameLst>
                                      </p:cBhvr>
                                      <p:tavLst>
                                        <p:tav tm="0">
                                          <p:val>
                                            <p:strVal val="#ppt_x"/>
                                          </p:val>
                                        </p:tav>
                                        <p:tav tm="100000">
                                          <p:val>
                                            <p:strVal val="#ppt_x"/>
                                          </p:val>
                                        </p:tav>
                                      </p:tavLst>
                                    </p:anim>
                                    <p:anim calcmode="lin" valueType="num">
                                      <p:cBhvr>
                                        <p:cTn id="51" dur="2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906175" y="2965141"/>
            <a:ext cx="3622089" cy="923330"/>
          </a:xfrm>
          <a:prstGeom prst="rect">
            <a:avLst/>
          </a:prstGeom>
          <a:noFill/>
        </p:spPr>
        <p:txBody>
          <a:bodyPr wrap="square" rtlCol="0">
            <a:spAutoFit/>
          </a:bodyPr>
          <a:lstStyle/>
          <a:p>
            <a:r>
              <a:rPr lang="zh-TW" altLang="en-US" sz="5400" dirty="0">
                <a:solidFill>
                  <a:srgbClr val="00B050"/>
                </a:solidFill>
                <a:latin typeface="華康勘亭流(P)" panose="02010600010101010101" pitchFamily="2" charset="-120"/>
                <a:ea typeface="華康勘亭流(P)" panose="02010600010101010101" pitchFamily="2" charset="-120"/>
              </a:rPr>
              <a:t>請求權時效</a:t>
            </a:r>
          </a:p>
        </p:txBody>
      </p:sp>
    </p:spTree>
    <p:extLst>
      <p:ext uri="{BB962C8B-B14F-4D97-AF65-F5344CB8AC3E}">
        <p14:creationId xmlns:p14="http://schemas.microsoft.com/office/powerpoint/2010/main" val="91985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97"/>
          <p:cNvSpPr/>
          <p:nvPr/>
        </p:nvSpPr>
        <p:spPr>
          <a:xfrm>
            <a:off x="1942604" y="6054396"/>
            <a:ext cx="8301031" cy="63367"/>
          </a:xfrm>
          <a:custGeom>
            <a:avLst/>
            <a:gdLst>
              <a:gd name="connsiteX0" fmla="*/ 6489 w 9150350"/>
              <a:gd name="connsiteY0" fmla="*/ 9652 h 69850"/>
              <a:gd name="connsiteX1" fmla="*/ 6489 w 9150350"/>
              <a:gd name="connsiteY1" fmla="*/ 75945 h 69850"/>
              <a:gd name="connsiteX2" fmla="*/ 9150489 w 9150350"/>
              <a:gd name="connsiteY2" fmla="*/ 75945 h 69850"/>
              <a:gd name="connsiteX3" fmla="*/ 9150489 w 9150350"/>
              <a:gd name="connsiteY3" fmla="*/ 9652 h 69850"/>
              <a:gd name="connsiteX4" fmla="*/ 6489 w 9150350"/>
              <a:gd name="connsiteY4" fmla="*/ 9652 h 6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0350" h="69850">
                <a:moveTo>
                  <a:pt x="6489" y="9652"/>
                </a:moveTo>
                <a:lnTo>
                  <a:pt x="6489" y="75945"/>
                </a:lnTo>
                <a:lnTo>
                  <a:pt x="9150489" y="75945"/>
                </a:lnTo>
                <a:lnTo>
                  <a:pt x="9150489" y="9652"/>
                </a:lnTo>
                <a:lnTo>
                  <a:pt x="6489" y="9652"/>
                </a:lnTo>
                <a:close/>
              </a:path>
            </a:pathLst>
          </a:custGeom>
          <a:solidFill>
            <a:srgbClr val="3F89B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33">
              <a:solidFill>
                <a:srgbClr val="595959"/>
              </a:solidFill>
            </a:endParaRPr>
          </a:p>
        </p:txBody>
      </p:sp>
      <p:sp>
        <p:nvSpPr>
          <p:cNvPr id="98" name="Freeform 98"/>
          <p:cNvSpPr/>
          <p:nvPr/>
        </p:nvSpPr>
        <p:spPr>
          <a:xfrm>
            <a:off x="2749089" y="1883718"/>
            <a:ext cx="6791753" cy="5761"/>
          </a:xfrm>
          <a:custGeom>
            <a:avLst/>
            <a:gdLst>
              <a:gd name="connsiteX0" fmla="*/ 12839 w 7486650"/>
              <a:gd name="connsiteY0" fmla="*/ 10667 h 6350"/>
              <a:gd name="connsiteX1" fmla="*/ 7488059 w 7486650"/>
              <a:gd name="connsiteY1" fmla="*/ 10667 h 6350"/>
            </a:gdLst>
            <a:ahLst/>
            <a:cxnLst>
              <a:cxn ang="0">
                <a:pos x="connsiteX0" y="connsiteY0"/>
              </a:cxn>
              <a:cxn ang="0">
                <a:pos x="connsiteX1" y="connsiteY1"/>
              </a:cxn>
            </a:cxnLst>
            <a:rect l="l" t="t" r="r" b="b"/>
            <a:pathLst>
              <a:path w="7486650" h="6350">
                <a:moveTo>
                  <a:pt x="12839" y="10667"/>
                </a:moveTo>
                <a:lnTo>
                  <a:pt x="7488059" y="10667"/>
                </a:lnTo>
              </a:path>
            </a:pathLst>
          </a:custGeom>
          <a:ln w="6095">
            <a:solidFill>
              <a:srgbClr val="7E7E7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33">
              <a:solidFill>
                <a:srgbClr val="595959"/>
              </a:solidFill>
            </a:endParaRPr>
          </a:p>
        </p:txBody>
      </p:sp>
      <p:pic>
        <p:nvPicPr>
          <p:cNvPr id="100" name="Picture 100"/>
          <p:cNvPicPr>
            <a:picLocks noChangeAspect="1"/>
          </p:cNvPicPr>
          <p:nvPr/>
        </p:nvPicPr>
        <p:blipFill>
          <a:blip r:embed="rId2"/>
          <a:stretch>
            <a:fillRect/>
          </a:stretch>
        </p:blipFill>
        <p:spPr>
          <a:xfrm>
            <a:off x="1929931" y="304160"/>
            <a:ext cx="1437847" cy="1382545"/>
          </a:xfrm>
          <a:prstGeom prst="rect">
            <a:avLst/>
          </a:prstGeom>
        </p:spPr>
      </p:pic>
      <p:pic>
        <p:nvPicPr>
          <p:cNvPr id="101" name="Picture 101"/>
          <p:cNvPicPr>
            <a:picLocks noChangeAspect="1"/>
          </p:cNvPicPr>
          <p:nvPr/>
        </p:nvPicPr>
        <p:blipFill>
          <a:blip r:embed="rId3"/>
          <a:stretch>
            <a:fillRect/>
          </a:stretch>
        </p:blipFill>
        <p:spPr>
          <a:xfrm>
            <a:off x="8980911" y="352549"/>
            <a:ext cx="1230465" cy="1112949"/>
          </a:xfrm>
          <a:prstGeom prst="rect">
            <a:avLst/>
          </a:prstGeom>
        </p:spPr>
      </p:pic>
      <p:sp>
        <p:nvSpPr>
          <p:cNvPr id="2" name="TextBox 101"/>
          <p:cNvSpPr txBox="1"/>
          <p:nvPr/>
        </p:nvSpPr>
        <p:spPr>
          <a:xfrm>
            <a:off x="3151317" y="1280262"/>
            <a:ext cx="5883603" cy="615553"/>
          </a:xfrm>
          <a:prstGeom prst="rect">
            <a:avLst/>
          </a:prstGeom>
          <a:noFill/>
        </p:spPr>
        <p:txBody>
          <a:bodyPr wrap="square" lIns="0" tIns="0" rIns="0" bIns="0" rtlCol="0">
            <a:spAutoFit/>
          </a:bodyPr>
          <a:lstStyle/>
          <a:p>
            <a:r>
              <a:rPr lang="en-US" altLang="zh-CN" sz="4000" spc="-45" dirty="0">
                <a:solidFill>
                  <a:srgbClr val="00B050"/>
                </a:solidFill>
                <a:latin typeface="華康勘亭流(P)" panose="02010600010101010101" pitchFamily="2" charset="-120"/>
                <a:ea typeface="華康勘亭流(P)" panose="02010600010101010101" pitchFamily="2" charset="-120"/>
              </a:rPr>
              <a:t>新舊制生培育</a:t>
            </a:r>
            <a:r>
              <a:rPr lang="en-US" altLang="zh-CN" sz="4000" spc="-40" dirty="0">
                <a:solidFill>
                  <a:srgbClr val="00B050"/>
                </a:solidFill>
                <a:latin typeface="華康勘亭流(P)" panose="02010600010101010101" pitchFamily="2" charset="-120"/>
                <a:ea typeface="華康勘亭流(P)" panose="02010600010101010101" pitchFamily="2" charset="-120"/>
              </a:rPr>
              <a:t>流程類別</a:t>
            </a:r>
          </a:p>
        </p:txBody>
      </p:sp>
      <p:sp>
        <p:nvSpPr>
          <p:cNvPr id="102" name="TextBox 102"/>
          <p:cNvSpPr txBox="1"/>
          <p:nvPr/>
        </p:nvSpPr>
        <p:spPr>
          <a:xfrm>
            <a:off x="2726858" y="2068657"/>
            <a:ext cx="576438" cy="3031856"/>
          </a:xfrm>
          <a:prstGeom prst="rect">
            <a:avLst/>
          </a:prstGeom>
          <a:noFill/>
        </p:spPr>
        <p:txBody>
          <a:bodyPr wrap="square" lIns="0" tIns="0" rIns="0" bIns="0" rtlCol="0">
            <a:spAutoFit/>
          </a:bodyPr>
          <a:lstStyle/>
          <a:p>
            <a:pPr hangingPunct="0">
              <a:lnSpc>
                <a:spcPct val="131666"/>
              </a:lnSpc>
            </a:pPr>
            <a:r>
              <a:rPr lang="en-US" altLang="zh-CN" sz="2540" spc="245" dirty="0">
                <a:solidFill>
                  <a:srgbClr val="3E3E3E"/>
                </a:solidFill>
                <a:latin typeface="Microsoft JhengHei"/>
                <a:ea typeface="Microsoft JhengHei"/>
              </a:rPr>
              <a:t>1.</a:t>
            </a:r>
            <a:r>
              <a:rPr lang="en-US" altLang="zh-CN" sz="2540" dirty="0">
                <a:solidFill>
                  <a:srgbClr val="3E3E3E"/>
                </a:solidFill>
                <a:latin typeface="Microsoft JhengHei"/>
                <a:cs typeface="Microsoft JhengHei"/>
              </a:rPr>
              <a:t> </a:t>
            </a:r>
            <a:r>
              <a:rPr lang="en-US" altLang="zh-CN" sz="2540" spc="-94" dirty="0">
                <a:solidFill>
                  <a:srgbClr val="3E3E3E"/>
                </a:solidFill>
                <a:latin typeface="Microsoft JhengHei"/>
                <a:ea typeface="Microsoft JhengHei"/>
              </a:rPr>
              <a:t>1-1</a:t>
            </a:r>
            <a:r>
              <a:rPr lang="en-US" altLang="zh-CN" sz="2540" dirty="0">
                <a:solidFill>
                  <a:srgbClr val="3E3E3E"/>
                </a:solidFill>
                <a:latin typeface="Microsoft JhengHei"/>
                <a:cs typeface="Microsoft JhengHei"/>
              </a:rPr>
              <a:t> </a:t>
            </a:r>
            <a:r>
              <a:rPr lang="en-US" altLang="zh-CN" sz="2540" spc="-94" dirty="0">
                <a:solidFill>
                  <a:srgbClr val="3E3E3E"/>
                </a:solidFill>
                <a:latin typeface="Microsoft JhengHei"/>
                <a:ea typeface="Microsoft JhengHei"/>
              </a:rPr>
              <a:t>1-2</a:t>
            </a:r>
            <a:r>
              <a:rPr lang="en-US" altLang="zh-CN" sz="2540" dirty="0">
                <a:solidFill>
                  <a:srgbClr val="3E3E3E"/>
                </a:solidFill>
                <a:latin typeface="Microsoft JhengHei"/>
                <a:cs typeface="Microsoft JhengHei"/>
              </a:rPr>
              <a:t> </a:t>
            </a:r>
            <a:r>
              <a:rPr lang="en-US" altLang="zh-CN" sz="2540" spc="-82" dirty="0">
                <a:solidFill>
                  <a:srgbClr val="3E3E3E"/>
                </a:solidFill>
                <a:latin typeface="Microsoft JhengHei"/>
                <a:ea typeface="Microsoft JhengHei"/>
              </a:rPr>
              <a:t>1-3</a:t>
            </a: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1778"/>
              </a:lnSpc>
            </a:pPr>
            <a:endParaRPr lang="en-US" sz="1633" dirty="0">
              <a:solidFill>
                <a:srgbClr val="595959"/>
              </a:solidFill>
            </a:endParaRPr>
          </a:p>
          <a:p>
            <a:r>
              <a:rPr lang="en-US" altLang="zh-CN" sz="2540" spc="235" dirty="0">
                <a:solidFill>
                  <a:srgbClr val="3E3E3E"/>
                </a:solidFill>
                <a:latin typeface="Microsoft JhengHei"/>
                <a:ea typeface="Microsoft JhengHei"/>
              </a:rPr>
              <a:t>2.</a:t>
            </a:r>
          </a:p>
        </p:txBody>
      </p:sp>
      <p:sp>
        <p:nvSpPr>
          <p:cNvPr id="103" name="TextBox 103"/>
          <p:cNvSpPr txBox="1"/>
          <p:nvPr/>
        </p:nvSpPr>
        <p:spPr>
          <a:xfrm>
            <a:off x="3532659" y="2130181"/>
            <a:ext cx="6334200" cy="2966197"/>
          </a:xfrm>
          <a:prstGeom prst="rect">
            <a:avLst/>
          </a:prstGeom>
          <a:noFill/>
        </p:spPr>
        <p:txBody>
          <a:bodyPr wrap="square" lIns="0" tIns="0" rIns="0" bIns="0" rtlCol="0">
            <a:spAutoFit/>
          </a:bodyPr>
          <a:lstStyle/>
          <a:p>
            <a:r>
              <a:rPr lang="en-US" altLang="zh-CN" sz="2540" spc="-5" dirty="0">
                <a:solidFill>
                  <a:srgbClr val="3E3E3E"/>
                </a:solidFill>
                <a:latin typeface="Microsoft JhengHei"/>
                <a:ea typeface="Microsoft JhengHei"/>
              </a:rPr>
              <a:t>舊制生</a:t>
            </a:r>
            <a:r>
              <a:rPr lang="en-US" altLang="zh-CN" sz="1452" spc="-5" dirty="0">
                <a:solidFill>
                  <a:srgbClr val="000000"/>
                </a:solidFill>
                <a:latin typeface="Microsoft JhengHei"/>
                <a:ea typeface="Microsoft JhengHei"/>
              </a:rPr>
              <a:t>(</a:t>
            </a:r>
            <a:r>
              <a:rPr lang="en-US" altLang="zh-CN" sz="1452" u="sng" spc="-5" dirty="0">
                <a:solidFill>
                  <a:srgbClr val="FE0000"/>
                </a:solidFill>
                <a:uFill>
                  <a:solidFill>
                    <a:srgbClr val="FE0000"/>
                  </a:solidFill>
                </a:uFill>
                <a:latin typeface="Microsoft JhengHei"/>
                <a:ea typeface="Microsoft JhengHei"/>
              </a:rPr>
              <a:t>107年1月31日以前</a:t>
            </a:r>
            <a:r>
              <a:rPr lang="en-US" altLang="zh-CN" sz="1452" spc="-5" dirty="0">
                <a:solidFill>
                  <a:srgbClr val="000000"/>
                </a:solidFill>
                <a:latin typeface="Microsoft JhengHei"/>
                <a:ea typeface="Microsoft JhengHei"/>
              </a:rPr>
              <a:t>取得師資生資格且已修</a:t>
            </a:r>
            <a:r>
              <a:rPr lang="en-US" altLang="zh-CN" sz="1452" dirty="0">
                <a:solidFill>
                  <a:srgbClr val="000000"/>
                </a:solidFill>
                <a:latin typeface="Microsoft JhengHei"/>
                <a:ea typeface="Microsoft JhengHei"/>
              </a:rPr>
              <a:t>習師資職前教育課程者)</a:t>
            </a:r>
          </a:p>
          <a:p>
            <a:pPr>
              <a:lnSpc>
                <a:spcPts val="965"/>
              </a:lnSpc>
            </a:pPr>
            <a:endParaRPr lang="en-US" sz="1633" dirty="0">
              <a:solidFill>
                <a:srgbClr val="595959"/>
              </a:solidFill>
            </a:endParaRPr>
          </a:p>
          <a:p>
            <a:r>
              <a:rPr lang="en-US" altLang="zh-CN" sz="2540" b="1" dirty="0">
                <a:solidFill>
                  <a:srgbClr val="3E3E3E"/>
                </a:solidFill>
                <a:latin typeface="Microsoft JhengHei"/>
                <a:ea typeface="Microsoft JhengHei"/>
              </a:rPr>
              <a:t>已實習</a:t>
            </a:r>
            <a:r>
              <a:rPr lang="en-US" altLang="zh-CN" sz="2540" spc="-5" dirty="0">
                <a:solidFill>
                  <a:srgbClr val="3E3E3E"/>
                </a:solidFill>
                <a:latin typeface="Microsoft JhengHei"/>
                <a:ea typeface="Microsoft JhengHei"/>
              </a:rPr>
              <a:t>的舊</a:t>
            </a:r>
            <a:r>
              <a:rPr lang="en-US" altLang="zh-CN" sz="2540" dirty="0">
                <a:solidFill>
                  <a:srgbClr val="3E3E3E"/>
                </a:solidFill>
                <a:latin typeface="Microsoft JhengHei"/>
                <a:ea typeface="Microsoft JhengHei"/>
              </a:rPr>
              <a:t>制生</a:t>
            </a:r>
          </a:p>
          <a:p>
            <a:pPr>
              <a:lnSpc>
                <a:spcPts val="481"/>
              </a:lnSpc>
            </a:pPr>
            <a:endParaRPr lang="en-US" sz="1633" dirty="0">
              <a:solidFill>
                <a:srgbClr val="595959"/>
              </a:solidFill>
            </a:endParaRPr>
          </a:p>
          <a:p>
            <a:pPr hangingPunct="0">
              <a:lnSpc>
                <a:spcPct val="131250"/>
              </a:lnSpc>
            </a:pPr>
            <a:r>
              <a:rPr lang="en-US" altLang="zh-CN" sz="2540" b="1" spc="-5" dirty="0">
                <a:solidFill>
                  <a:srgbClr val="3E3E3E"/>
                </a:solidFill>
                <a:latin typeface="Microsoft JhengHei"/>
                <a:ea typeface="Microsoft JhengHei"/>
              </a:rPr>
              <a:t>未實習</a:t>
            </a:r>
            <a:r>
              <a:rPr lang="en-US" altLang="zh-CN" sz="2540" spc="-5" dirty="0">
                <a:solidFill>
                  <a:srgbClr val="3E3E3E"/>
                </a:solidFill>
                <a:latin typeface="Microsoft JhengHei"/>
                <a:ea typeface="Microsoft JhengHei"/>
              </a:rPr>
              <a:t>的舊制生，選</a:t>
            </a:r>
            <a:r>
              <a:rPr lang="en-US" altLang="zh-CN" sz="2540" b="1" spc="-5" dirty="0">
                <a:solidFill>
                  <a:srgbClr val="3E3E3E"/>
                </a:solidFill>
                <a:latin typeface="Microsoft JhengHei"/>
                <a:ea typeface="Microsoft JhengHei"/>
              </a:rPr>
              <a:t>舊制</a:t>
            </a:r>
            <a:r>
              <a:rPr sz="1633" dirty="0">
                <a:solidFill>
                  <a:srgbClr val="595959"/>
                </a:solidFill>
              </a:rPr>
              <a:t/>
            </a:r>
            <a:br>
              <a:rPr sz="1633" dirty="0">
                <a:solidFill>
                  <a:srgbClr val="595959"/>
                </a:solidFill>
              </a:rPr>
            </a:br>
            <a:r>
              <a:rPr lang="en-US" altLang="zh-CN" sz="2540" b="1" spc="-5" dirty="0">
                <a:solidFill>
                  <a:srgbClr val="3E3E3E"/>
                </a:solidFill>
                <a:latin typeface="Microsoft JhengHei"/>
                <a:ea typeface="Microsoft JhengHei"/>
              </a:rPr>
              <a:t>未實習</a:t>
            </a:r>
            <a:r>
              <a:rPr lang="en-US" altLang="zh-CN" sz="2540" spc="-5" dirty="0">
                <a:solidFill>
                  <a:srgbClr val="3E3E3E"/>
                </a:solidFill>
                <a:latin typeface="Microsoft JhengHei"/>
                <a:ea typeface="Microsoft JhengHei"/>
              </a:rPr>
              <a:t>的舊制生，選</a:t>
            </a:r>
            <a:r>
              <a:rPr lang="en-US" altLang="zh-CN" sz="2540" b="1" spc="-14" dirty="0">
                <a:solidFill>
                  <a:srgbClr val="3E3E3E"/>
                </a:solidFill>
                <a:latin typeface="Microsoft JhengHei"/>
                <a:ea typeface="Microsoft JhengHei"/>
              </a:rPr>
              <a:t>新制</a:t>
            </a: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1795"/>
              </a:lnSpc>
            </a:pPr>
            <a:endParaRPr lang="en-US" sz="1633" dirty="0">
              <a:solidFill>
                <a:srgbClr val="595959"/>
              </a:solidFill>
            </a:endParaRPr>
          </a:p>
          <a:p>
            <a:r>
              <a:rPr lang="en-US" altLang="zh-CN" sz="2540" dirty="0">
                <a:solidFill>
                  <a:srgbClr val="3E3E3E"/>
                </a:solidFill>
                <a:latin typeface="Microsoft JhengHei"/>
                <a:ea typeface="Microsoft JhengHei"/>
              </a:rPr>
              <a:t>新制生</a:t>
            </a:r>
            <a:r>
              <a:rPr lang="en-US" altLang="zh-CN" sz="1452" dirty="0">
                <a:solidFill>
                  <a:srgbClr val="000000"/>
                </a:solidFill>
                <a:latin typeface="Microsoft JhengHei"/>
                <a:ea typeface="Microsoft JhengHei"/>
              </a:rPr>
              <a:t>(</a:t>
            </a:r>
            <a:r>
              <a:rPr lang="en-US" altLang="zh-CN" sz="1452" u="sng" dirty="0">
                <a:solidFill>
                  <a:srgbClr val="FE0000"/>
                </a:solidFill>
                <a:uFill>
                  <a:solidFill>
                    <a:srgbClr val="FE0000"/>
                  </a:solidFill>
                </a:uFill>
                <a:latin typeface="Microsoft JhengHei"/>
                <a:ea typeface="Microsoft JhengHei"/>
              </a:rPr>
              <a:t>107年2月1日起</a:t>
            </a:r>
            <a:r>
              <a:rPr lang="en-US" altLang="zh-CN" sz="1452" spc="5" dirty="0">
                <a:solidFill>
                  <a:srgbClr val="000000"/>
                </a:solidFill>
                <a:latin typeface="Microsoft JhengHei"/>
                <a:ea typeface="Microsoft JhengHei"/>
              </a:rPr>
              <a:t>取</a:t>
            </a:r>
            <a:r>
              <a:rPr lang="en-US" altLang="zh-CN" sz="1452" dirty="0">
                <a:solidFill>
                  <a:srgbClr val="000000"/>
                </a:solidFill>
                <a:latin typeface="Microsoft JhengHei"/>
                <a:ea typeface="Microsoft JhengHei"/>
              </a:rPr>
              <a:t>得師資生資格者)</a:t>
            </a:r>
          </a:p>
        </p:txBody>
      </p:sp>
      <p:sp>
        <p:nvSpPr>
          <p:cNvPr id="104" name="TextBox 104"/>
          <p:cNvSpPr txBox="1"/>
          <p:nvPr/>
        </p:nvSpPr>
        <p:spPr>
          <a:xfrm>
            <a:off x="9400404" y="6248587"/>
            <a:ext cx="208758" cy="223459"/>
          </a:xfrm>
          <a:prstGeom prst="rect">
            <a:avLst/>
          </a:prstGeom>
          <a:noFill/>
        </p:spPr>
        <p:txBody>
          <a:bodyPr wrap="square" lIns="0" tIns="0" rIns="0" bIns="0" rtlCol="0">
            <a:spAutoFit/>
          </a:bodyPr>
          <a:lstStyle/>
          <a:p>
            <a:r>
              <a:rPr lang="en-US" altLang="zh-CN" sz="1452" spc="-9" dirty="0">
                <a:solidFill>
                  <a:srgbClr val="FEFEFE"/>
                </a:solidFill>
                <a:latin typeface="Calibri"/>
                <a:ea typeface="Calibri"/>
              </a:rPr>
              <a:t>9</a:t>
            </a:r>
          </a:p>
        </p:txBody>
      </p:sp>
    </p:spTree>
    <p:extLst>
      <p:ext uri="{BB962C8B-B14F-4D97-AF65-F5344CB8AC3E}">
        <p14:creationId xmlns:p14="http://schemas.microsoft.com/office/powerpoint/2010/main" val="237707603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92038" y="508958"/>
            <a:ext cx="4416725" cy="369332"/>
          </a:xfrm>
          <a:prstGeom prst="rect">
            <a:avLst/>
          </a:prstGeom>
          <a:noFill/>
        </p:spPr>
        <p:txBody>
          <a:bodyPr wrap="square" rtlCol="0">
            <a:spAutoFit/>
          </a:bodyPr>
          <a:lstStyle/>
          <a:p>
            <a:endParaRPr lang="zh-TW" altLang="en-US" dirty="0">
              <a:latin typeface="華康勘亭流" panose="02010609010101010101" pitchFamily="49" charset="-120"/>
              <a:ea typeface="華康勘亭流" panose="02010609010101010101" pitchFamily="49" charset="-120"/>
            </a:endParaRPr>
          </a:p>
        </p:txBody>
      </p:sp>
      <p:sp>
        <p:nvSpPr>
          <p:cNvPr id="6" name="內容版面配置區 5"/>
          <p:cNvSpPr>
            <a:spLocks noGrp="1"/>
          </p:cNvSpPr>
          <p:nvPr>
            <p:ph idx="1"/>
          </p:nvPr>
        </p:nvSpPr>
        <p:spPr>
          <a:xfrm>
            <a:off x="915837" y="1570006"/>
            <a:ext cx="10515600" cy="3968151"/>
          </a:xfrm>
        </p:spPr>
        <p:txBody>
          <a:bodyPr>
            <a:noAutofit/>
          </a:bodyPr>
          <a:lstStyle/>
          <a:p>
            <a:pPr marL="514350" indent="-514350">
              <a:buFont typeface="+mj-ea"/>
              <a:buAutoNum type="ea1ChtPeriod"/>
            </a:pPr>
            <a:r>
              <a:rPr lang="zh-TW" altLang="en-US" sz="2400" dirty="0">
                <a:latin typeface="標楷體" panose="03000509000000000000" pitchFamily="65" charset="-120"/>
                <a:ea typeface="標楷體" panose="03000509000000000000" pitchFamily="65" charset="-120"/>
              </a:rPr>
              <a:t>行政程序法施行（</a:t>
            </a:r>
            <a:r>
              <a:rPr lang="en-US" altLang="zh-TW" sz="2400" dirty="0">
                <a:latin typeface="標楷體" panose="03000509000000000000" pitchFamily="65" charset="-120"/>
                <a:ea typeface="標楷體" panose="03000509000000000000" pitchFamily="65" charset="-120"/>
              </a:rPr>
              <a:t>90.01.01</a:t>
            </a:r>
            <a:r>
              <a:rPr lang="zh-TW" altLang="en-US" sz="2400" dirty="0">
                <a:latin typeface="標楷體" panose="03000509000000000000" pitchFamily="65" charset="-120"/>
                <a:ea typeface="標楷體" panose="03000509000000000000" pitchFamily="65" charset="-120"/>
              </a:rPr>
              <a:t>）前發生，依民法請求權為</a:t>
            </a:r>
            <a:r>
              <a:rPr lang="en-US" altLang="zh-TW" sz="2400" dirty="0">
                <a:latin typeface="標楷體" panose="03000509000000000000" pitchFamily="65" charset="-120"/>
                <a:ea typeface="標楷體" panose="03000509000000000000" pitchFamily="65" charset="-120"/>
              </a:rPr>
              <a:t>15</a:t>
            </a:r>
            <a:r>
              <a:rPr lang="zh-TW" altLang="en-US" sz="2400" dirty="0">
                <a:latin typeface="標楷體" panose="03000509000000000000" pitchFamily="65" charset="-120"/>
                <a:ea typeface="標楷體" panose="03000509000000000000" pitchFamily="65" charset="-120"/>
              </a:rPr>
              <a:t>年：</a:t>
            </a:r>
            <a:endParaRPr lang="en-US" altLang="zh-TW" sz="2400" dirty="0">
              <a:latin typeface="標楷體" panose="03000509000000000000" pitchFamily="65" charset="-120"/>
              <a:ea typeface="標楷體" panose="03000509000000000000" pitchFamily="65" charset="-120"/>
            </a:endParaRPr>
          </a:p>
          <a:p>
            <a:pPr marL="457200" lvl="1" indent="0">
              <a:buNone/>
            </a:pPr>
            <a:r>
              <a:rPr lang="zh-TW" altLang="en-US" dirty="0">
                <a:latin typeface="標楷體" panose="03000509000000000000" pitchFamily="65" charset="-120"/>
                <a:ea typeface="標楷體" panose="03000509000000000000" pitchFamily="65" charset="-120"/>
              </a:rPr>
              <a:t>公立學校教師薪給之給付，係屬公法上職務關係所生之財產請求權，其請求消滅時效期間之認定，在行政程序法施行前已發生者，依民法規定之請求權時間為</a:t>
            </a:r>
            <a:r>
              <a:rPr lang="en-US" altLang="zh-TW" dirty="0">
                <a:latin typeface="標楷體" panose="03000509000000000000" pitchFamily="65" charset="-120"/>
                <a:ea typeface="標楷體" panose="03000509000000000000" pitchFamily="65" charset="-120"/>
              </a:rPr>
              <a:t>15</a:t>
            </a:r>
            <a:r>
              <a:rPr lang="zh-TW" altLang="en-US" dirty="0">
                <a:latin typeface="標楷體" panose="03000509000000000000" pitchFamily="65" charset="-120"/>
                <a:ea typeface="標楷體" panose="03000509000000000000" pitchFamily="65" charset="-120"/>
              </a:rPr>
              <a:t>年，如因主管機關疏誤低核教師薪級，經當事人檢證申請並經查證係不可歸責當事人，始得辦理追溯改敘</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教育部</a:t>
            </a:r>
            <a:r>
              <a:rPr lang="en-US" altLang="zh-TW" dirty="0">
                <a:latin typeface="標楷體" panose="03000509000000000000" pitchFamily="65" charset="-120"/>
                <a:ea typeface="標楷體" panose="03000509000000000000" pitchFamily="65" charset="-120"/>
              </a:rPr>
              <a:t>88</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11</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25</a:t>
            </a:r>
            <a:r>
              <a:rPr lang="zh-TW" altLang="en-US" dirty="0">
                <a:latin typeface="標楷體" panose="03000509000000000000" pitchFamily="65" charset="-120"/>
                <a:ea typeface="標楷體" panose="03000509000000000000" pitchFamily="65" charset="-120"/>
              </a:rPr>
              <a:t>日台</a:t>
            </a:r>
            <a:r>
              <a:rPr lang="en-US" altLang="zh-TW" dirty="0">
                <a:latin typeface="標楷體" panose="03000509000000000000" pitchFamily="65" charset="-120"/>
                <a:ea typeface="標楷體" panose="03000509000000000000" pitchFamily="65" charset="-120"/>
              </a:rPr>
              <a:t>88</a:t>
            </a:r>
            <a:r>
              <a:rPr lang="zh-TW" altLang="en-US" dirty="0">
                <a:latin typeface="標楷體" panose="03000509000000000000" pitchFamily="65" charset="-120"/>
                <a:ea typeface="標楷體" panose="03000509000000000000" pitchFamily="65" charset="-120"/>
              </a:rPr>
              <a:t>人（一）字第</a:t>
            </a:r>
            <a:r>
              <a:rPr lang="en-US" altLang="zh-TW" dirty="0">
                <a:latin typeface="標楷體" panose="03000509000000000000" pitchFamily="65" charset="-120"/>
                <a:ea typeface="標楷體" panose="03000509000000000000" pitchFamily="65" charset="-120"/>
              </a:rPr>
              <a:t>88145239</a:t>
            </a:r>
            <a:r>
              <a:rPr lang="zh-TW" altLang="en-US" dirty="0">
                <a:latin typeface="標楷體" panose="03000509000000000000" pitchFamily="65" charset="-120"/>
                <a:ea typeface="標楷體" panose="03000509000000000000" pitchFamily="65" charset="-120"/>
              </a:rPr>
              <a:t>號函</a:t>
            </a:r>
            <a:r>
              <a:rPr lang="en-US" altLang="zh-TW" dirty="0">
                <a:latin typeface="標楷體" panose="03000509000000000000" pitchFamily="65" charset="-120"/>
                <a:ea typeface="標楷體" panose="03000509000000000000" pitchFamily="65" charset="-120"/>
              </a:rPr>
              <a:t>】</a:t>
            </a:r>
          </a:p>
          <a:p>
            <a:pPr marL="514350" indent="-514350">
              <a:buFont typeface="+mj-ea"/>
              <a:buAutoNum type="ea1ChtPeriod" startAt="2"/>
            </a:pPr>
            <a:r>
              <a:rPr lang="zh-TW" altLang="en-US" sz="2400" dirty="0">
                <a:latin typeface="標楷體" panose="03000509000000000000" pitchFamily="65" charset="-120"/>
                <a:ea typeface="標楷體" panose="03000509000000000000" pitchFamily="65" charset="-120"/>
              </a:rPr>
              <a:t>行政程序法修正（</a:t>
            </a:r>
            <a:r>
              <a:rPr lang="en-US" altLang="zh-TW" sz="2400" dirty="0">
                <a:latin typeface="標楷體" panose="03000509000000000000" pitchFamily="65" charset="-120"/>
                <a:ea typeface="標楷體" panose="03000509000000000000" pitchFamily="65" charset="-120"/>
              </a:rPr>
              <a:t>102.05.22</a:t>
            </a:r>
            <a:r>
              <a:rPr lang="zh-TW" altLang="en-US" sz="2400" dirty="0">
                <a:latin typeface="標楷體" panose="03000509000000000000" pitchFamily="65" charset="-120"/>
                <a:ea typeface="標楷體" panose="03000509000000000000" pitchFamily="65" charset="-120"/>
              </a:rPr>
              <a:t>）前發生，且其時效並於</a:t>
            </a:r>
            <a:r>
              <a:rPr lang="en-US" altLang="zh-TW" sz="2400" dirty="0">
                <a:latin typeface="標楷體" panose="03000509000000000000" pitchFamily="65" charset="-120"/>
                <a:ea typeface="標楷體" panose="03000509000000000000" pitchFamily="65" charset="-120"/>
              </a:rPr>
              <a:t>102.5.23</a:t>
            </a:r>
            <a:r>
              <a:rPr lang="zh-TW" altLang="en-US" sz="2400" dirty="0">
                <a:latin typeface="標楷體" panose="03000509000000000000" pitchFamily="65" charset="-120"/>
                <a:ea typeface="標楷體" panose="03000509000000000000" pitchFamily="65" charset="-120"/>
              </a:rPr>
              <a:t>前已完成，請求權時效為</a:t>
            </a:r>
            <a:r>
              <a:rPr lang="en-US" altLang="zh-TW" sz="2400" dirty="0">
                <a:latin typeface="標楷體" panose="03000509000000000000" pitchFamily="65" charset="-120"/>
                <a:ea typeface="標楷體" panose="03000509000000000000" pitchFamily="65" charset="-120"/>
              </a:rPr>
              <a:t>5</a:t>
            </a:r>
            <a:r>
              <a:rPr lang="zh-TW" altLang="en-US" sz="2400" dirty="0">
                <a:latin typeface="標楷體" panose="03000509000000000000" pitchFamily="65" charset="-120"/>
                <a:ea typeface="標楷體" panose="03000509000000000000" pitchFamily="65" charset="-120"/>
              </a:rPr>
              <a:t>年：</a:t>
            </a:r>
            <a:endParaRPr lang="en-US" altLang="zh-TW" sz="2400" dirty="0">
              <a:latin typeface="標楷體" panose="03000509000000000000" pitchFamily="65" charset="-120"/>
              <a:ea typeface="標楷體" panose="03000509000000000000" pitchFamily="65" charset="-120"/>
            </a:endParaRPr>
          </a:p>
          <a:p>
            <a:pPr marL="457200" lvl="1" indent="0">
              <a:buNone/>
            </a:pPr>
            <a:r>
              <a:rPr lang="zh-TW" altLang="en-US" dirty="0">
                <a:latin typeface="標楷體" panose="03000509000000000000" pitchFamily="65" charset="-120"/>
                <a:ea typeface="標楷體" panose="03000509000000000000" pitchFamily="65" charset="-120"/>
              </a:rPr>
              <a:t>因新法未有溯及適用之明文，基於法律不溯既往原則，其已消滅之公法上請求權不受影響</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法務部</a:t>
            </a:r>
            <a:r>
              <a:rPr lang="en-US" altLang="zh-TW" dirty="0">
                <a:latin typeface="標楷體" panose="03000509000000000000" pitchFamily="65" charset="-120"/>
                <a:ea typeface="標楷體" panose="03000509000000000000" pitchFamily="65" charset="-120"/>
              </a:rPr>
              <a:t>102</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8</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日法律字第</a:t>
            </a:r>
            <a:r>
              <a:rPr lang="en-US" altLang="zh-TW" dirty="0">
                <a:latin typeface="標楷體" panose="03000509000000000000" pitchFamily="65" charset="-120"/>
                <a:ea typeface="標楷體" panose="03000509000000000000" pitchFamily="65" charset="-120"/>
              </a:rPr>
              <a:t>10200134250</a:t>
            </a:r>
            <a:r>
              <a:rPr lang="zh-TW" altLang="en-US" dirty="0">
                <a:latin typeface="標楷體" panose="03000509000000000000" pitchFamily="65" charset="-120"/>
                <a:ea typeface="標楷體" panose="03000509000000000000" pitchFamily="65" charset="-120"/>
              </a:rPr>
              <a:t>號函</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p:txBody>
      </p:sp>
      <p:sp>
        <p:nvSpPr>
          <p:cNvPr id="7" name="文字方塊 6"/>
          <p:cNvSpPr txBox="1"/>
          <p:nvPr/>
        </p:nvSpPr>
        <p:spPr>
          <a:xfrm>
            <a:off x="1095555" y="595223"/>
            <a:ext cx="8005313" cy="584775"/>
          </a:xfrm>
          <a:prstGeom prst="rect">
            <a:avLst/>
          </a:prstGeom>
          <a:noFill/>
        </p:spPr>
        <p:txBody>
          <a:bodyPr wrap="square" rtlCol="0">
            <a:spAutoFit/>
          </a:bodyPr>
          <a:lstStyle/>
          <a:p>
            <a:r>
              <a:rPr lang="zh-TW" altLang="en-US" sz="3200" dirty="0">
                <a:solidFill>
                  <a:srgbClr val="00B050"/>
                </a:solidFill>
                <a:latin typeface="華康勘亭流" panose="02010609010101010101" pitchFamily="49" charset="-120"/>
                <a:ea typeface="華康勘亭流" panose="02010609010101010101" pitchFamily="49" charset="-120"/>
              </a:rPr>
              <a:t>依個案誤核發生時間點決定請求權時效</a:t>
            </a:r>
            <a:r>
              <a:rPr lang="en-US" altLang="zh-TW" sz="3200" dirty="0">
                <a:solidFill>
                  <a:srgbClr val="00B050"/>
                </a:solidFill>
                <a:latin typeface="華康勘亭流" panose="02010609010101010101" pitchFamily="49" charset="-120"/>
                <a:ea typeface="華康勘亭流" panose="02010609010101010101" pitchFamily="49" charset="-120"/>
              </a:rPr>
              <a:t>??</a:t>
            </a:r>
            <a:endParaRPr lang="zh-TW" altLang="en-US" sz="3200" dirty="0">
              <a:solidFill>
                <a:srgbClr val="00B050"/>
              </a:solidFill>
              <a:latin typeface="華康勘亭流" panose="02010609010101010101" pitchFamily="49" charset="-120"/>
              <a:ea typeface="華康勘亭流" panose="02010609010101010101" pitchFamily="49" charset="-120"/>
            </a:endParaRPr>
          </a:p>
        </p:txBody>
      </p:sp>
    </p:spTree>
    <p:extLst>
      <p:ext uri="{BB962C8B-B14F-4D97-AF65-F5344CB8AC3E}">
        <p14:creationId xmlns:p14="http://schemas.microsoft.com/office/powerpoint/2010/main" val="201079804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1121731"/>
            <a:ext cx="10515600" cy="4537197"/>
          </a:xfrm>
        </p:spPr>
        <p:txBody>
          <a:bodyPr/>
          <a:lstStyle/>
          <a:p>
            <a:pPr marL="514350" lvl="0" indent="-514350">
              <a:buFont typeface="+mj-ea"/>
              <a:buAutoNum type="ea1ChtPeriod" startAt="3"/>
            </a:pPr>
            <a:r>
              <a:rPr lang="zh-TW" altLang="en-US" sz="2400" dirty="0">
                <a:solidFill>
                  <a:prstClr val="black"/>
                </a:solidFill>
                <a:latin typeface="標楷體" panose="03000509000000000000" pitchFamily="65" charset="-120"/>
                <a:ea typeface="標楷體" panose="03000509000000000000" pitchFamily="65" charset="-120"/>
              </a:rPr>
              <a:t>行政程序法修正（</a:t>
            </a:r>
            <a:r>
              <a:rPr lang="en-US" altLang="zh-TW" sz="2400" dirty="0">
                <a:solidFill>
                  <a:prstClr val="black"/>
                </a:solidFill>
                <a:latin typeface="標楷體" panose="03000509000000000000" pitchFamily="65" charset="-120"/>
                <a:ea typeface="標楷體" panose="03000509000000000000" pitchFamily="65" charset="-120"/>
              </a:rPr>
              <a:t>102.05.22</a:t>
            </a:r>
            <a:r>
              <a:rPr lang="zh-TW" altLang="en-US" sz="2400" dirty="0">
                <a:solidFill>
                  <a:prstClr val="black"/>
                </a:solidFill>
                <a:latin typeface="標楷體" panose="03000509000000000000" pitchFamily="65" charset="-120"/>
                <a:ea typeface="標楷體" panose="03000509000000000000" pitchFamily="65" charset="-120"/>
              </a:rPr>
              <a:t>）前發生，且其時效並於</a:t>
            </a:r>
            <a:r>
              <a:rPr lang="en-US" altLang="zh-TW" sz="2400" dirty="0">
                <a:solidFill>
                  <a:prstClr val="black"/>
                </a:solidFill>
                <a:latin typeface="標楷體" panose="03000509000000000000" pitchFamily="65" charset="-120"/>
                <a:ea typeface="標楷體" panose="03000509000000000000" pitchFamily="65" charset="-120"/>
              </a:rPr>
              <a:t>102.5.23</a:t>
            </a:r>
            <a:r>
              <a:rPr lang="zh-TW" altLang="en-US" sz="2400" dirty="0">
                <a:solidFill>
                  <a:prstClr val="black"/>
                </a:solidFill>
                <a:latin typeface="標楷體" panose="03000509000000000000" pitchFamily="65" charset="-120"/>
                <a:ea typeface="標楷體" panose="03000509000000000000" pitchFamily="65" charset="-120"/>
              </a:rPr>
              <a:t>前尚未完成，請求權時效為</a:t>
            </a:r>
            <a:r>
              <a:rPr lang="en-US" altLang="zh-TW" sz="2400" dirty="0">
                <a:solidFill>
                  <a:prstClr val="black"/>
                </a:solidFill>
                <a:latin typeface="標楷體" panose="03000509000000000000" pitchFamily="65" charset="-120"/>
                <a:ea typeface="標楷體" panose="03000509000000000000" pitchFamily="65" charset="-120"/>
              </a:rPr>
              <a:t>10</a:t>
            </a:r>
            <a:r>
              <a:rPr lang="zh-TW" altLang="en-US" sz="2400" dirty="0">
                <a:solidFill>
                  <a:prstClr val="black"/>
                </a:solidFill>
                <a:latin typeface="標楷體" panose="03000509000000000000" pitchFamily="65" charset="-120"/>
                <a:ea typeface="標楷體" panose="03000509000000000000" pitchFamily="65" charset="-120"/>
              </a:rPr>
              <a:t>年：</a:t>
            </a:r>
            <a:endParaRPr lang="en-US" altLang="zh-TW" sz="2400" dirty="0">
              <a:solidFill>
                <a:prstClr val="black"/>
              </a:solidFill>
              <a:latin typeface="標楷體" panose="03000509000000000000" pitchFamily="65" charset="-120"/>
              <a:ea typeface="標楷體" panose="03000509000000000000" pitchFamily="65" charset="-120"/>
            </a:endParaRPr>
          </a:p>
          <a:p>
            <a:pPr marL="457200" lvl="1" indent="0">
              <a:buNone/>
            </a:pPr>
            <a:r>
              <a:rPr lang="zh-TW" altLang="en-US" dirty="0">
                <a:latin typeface="標楷體" panose="03000509000000000000" pitchFamily="65" charset="-120"/>
                <a:ea typeface="標楷體" panose="03000509000000000000" pitchFamily="65" charset="-120"/>
              </a:rPr>
              <a:t>其時效於</a:t>
            </a:r>
            <a:r>
              <a:rPr lang="en-US" altLang="zh-TW" dirty="0">
                <a:latin typeface="標楷體" panose="03000509000000000000" pitchFamily="65" charset="-120"/>
                <a:ea typeface="標楷體" panose="03000509000000000000" pitchFamily="65" charset="-120"/>
              </a:rPr>
              <a:t>102</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23</a:t>
            </a:r>
            <a:r>
              <a:rPr lang="zh-TW" altLang="en-US" dirty="0">
                <a:latin typeface="標楷體" panose="03000509000000000000" pitchFamily="65" charset="-120"/>
                <a:ea typeface="標楷體" panose="03000509000000000000" pitchFamily="65" charset="-120"/>
              </a:rPr>
              <a:t>日（含該日）以前尚未完成者，自</a:t>
            </a:r>
            <a:r>
              <a:rPr lang="en-US" altLang="zh-TW" dirty="0">
                <a:latin typeface="標楷體" panose="03000509000000000000" pitchFamily="65" charset="-120"/>
                <a:ea typeface="標楷體" panose="03000509000000000000" pitchFamily="65" charset="-120"/>
              </a:rPr>
              <a:t>102</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24</a:t>
            </a:r>
            <a:r>
              <a:rPr lang="zh-TW" altLang="en-US" dirty="0">
                <a:latin typeface="標楷體" panose="03000509000000000000" pitchFamily="65" charset="-120"/>
                <a:ea typeface="標楷體" panose="03000509000000000000" pitchFamily="65" charset="-120"/>
              </a:rPr>
              <a:t>日（含該日）起適用新法，其已進行之時效期間不受影響，接續計算其時效期間合計為</a:t>
            </a:r>
            <a:r>
              <a:rPr lang="en-US" altLang="zh-TW" dirty="0">
                <a:latin typeface="標楷體" panose="03000509000000000000" pitchFamily="65" charset="-120"/>
                <a:ea typeface="標楷體" panose="03000509000000000000" pitchFamily="65" charset="-120"/>
              </a:rPr>
              <a:t>10</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法務部</a:t>
            </a:r>
            <a:r>
              <a:rPr lang="en-US" altLang="zh-TW" dirty="0">
                <a:latin typeface="標楷體" panose="03000509000000000000" pitchFamily="65" charset="-120"/>
                <a:ea typeface="標楷體" panose="03000509000000000000" pitchFamily="65" charset="-120"/>
              </a:rPr>
              <a:t>102</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8</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日法律字第</a:t>
            </a:r>
            <a:r>
              <a:rPr lang="en-US" altLang="zh-TW" dirty="0">
                <a:latin typeface="標楷體" panose="03000509000000000000" pitchFamily="65" charset="-120"/>
                <a:ea typeface="標楷體" panose="03000509000000000000" pitchFamily="65" charset="-120"/>
              </a:rPr>
              <a:t>10200134250</a:t>
            </a:r>
            <a:r>
              <a:rPr lang="zh-TW" altLang="en-US" dirty="0">
                <a:latin typeface="標楷體" panose="03000509000000000000" pitchFamily="65" charset="-120"/>
                <a:ea typeface="標楷體" panose="03000509000000000000" pitchFamily="65" charset="-120"/>
              </a:rPr>
              <a:t>號函</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endParaRPr lang="en-US" altLang="zh-TW" dirty="0">
              <a:solidFill>
                <a:prstClr val="black"/>
              </a:solidFill>
              <a:latin typeface="標楷體" panose="03000509000000000000" pitchFamily="65" charset="-120"/>
              <a:ea typeface="標楷體" panose="03000509000000000000" pitchFamily="65" charset="-120"/>
            </a:endParaRPr>
          </a:p>
          <a:p>
            <a:pPr marL="514350" lvl="0" indent="-514350">
              <a:buFont typeface="+mj-ea"/>
              <a:buAutoNum type="ea1ChtPeriod" startAt="4"/>
            </a:pPr>
            <a:r>
              <a:rPr lang="zh-TW" altLang="en-US" sz="2400" dirty="0">
                <a:solidFill>
                  <a:prstClr val="black"/>
                </a:solidFill>
                <a:latin typeface="標楷體" panose="03000509000000000000" pitchFamily="65" charset="-120"/>
                <a:ea typeface="標楷體" panose="03000509000000000000" pitchFamily="65" charset="-120"/>
              </a:rPr>
              <a:t>行政程序法修正（</a:t>
            </a:r>
            <a:r>
              <a:rPr lang="en-US" altLang="zh-TW" sz="2400" dirty="0">
                <a:solidFill>
                  <a:prstClr val="black"/>
                </a:solidFill>
                <a:latin typeface="標楷體" panose="03000509000000000000" pitchFamily="65" charset="-120"/>
                <a:ea typeface="標楷體" panose="03000509000000000000" pitchFamily="65" charset="-120"/>
              </a:rPr>
              <a:t>102.05.22</a:t>
            </a:r>
            <a:r>
              <a:rPr lang="zh-TW" altLang="en-US" sz="2400" dirty="0">
                <a:solidFill>
                  <a:prstClr val="black"/>
                </a:solidFill>
                <a:latin typeface="標楷體" panose="03000509000000000000" pitchFamily="65" charset="-120"/>
                <a:ea typeface="標楷體" panose="03000509000000000000" pitchFamily="65" charset="-120"/>
              </a:rPr>
              <a:t>）後發生，請求權時效為</a:t>
            </a:r>
            <a:r>
              <a:rPr lang="en-US" altLang="zh-TW" sz="2400" dirty="0">
                <a:solidFill>
                  <a:prstClr val="black"/>
                </a:solidFill>
                <a:latin typeface="標楷體" panose="03000509000000000000" pitchFamily="65" charset="-120"/>
                <a:ea typeface="標楷體" panose="03000509000000000000" pitchFamily="65" charset="-120"/>
              </a:rPr>
              <a:t>10</a:t>
            </a:r>
            <a:r>
              <a:rPr lang="zh-TW" altLang="en-US" sz="2400" dirty="0">
                <a:solidFill>
                  <a:prstClr val="black"/>
                </a:solidFill>
                <a:latin typeface="標楷體" panose="03000509000000000000" pitchFamily="65" charset="-120"/>
                <a:ea typeface="標楷體" panose="03000509000000000000" pitchFamily="65" charset="-120"/>
              </a:rPr>
              <a:t>年</a:t>
            </a:r>
            <a:endParaRPr lang="en-US" altLang="zh-TW" sz="2400" dirty="0">
              <a:solidFill>
                <a:prstClr val="black"/>
              </a:solidFill>
              <a:latin typeface="標楷體" panose="03000509000000000000" pitchFamily="65" charset="-120"/>
              <a:ea typeface="標楷體" panose="03000509000000000000" pitchFamily="65" charset="-120"/>
            </a:endParaRPr>
          </a:p>
          <a:p>
            <a:pPr marL="457200" lvl="1" indent="0">
              <a:buNone/>
            </a:pPr>
            <a:r>
              <a:rPr lang="zh-TW" altLang="en-US" dirty="0">
                <a:latin typeface="標楷體" panose="03000509000000000000" pitchFamily="65" charset="-120"/>
                <a:ea typeface="標楷體" panose="03000509000000000000" pitchFamily="65" charset="-120"/>
              </a:rPr>
              <a:t>有關</a:t>
            </a:r>
            <a:r>
              <a:rPr lang="en-US" altLang="zh-TW" dirty="0">
                <a:latin typeface="標楷體" panose="03000509000000000000" pitchFamily="65" charset="-120"/>
                <a:ea typeface="標楷體" panose="03000509000000000000" pitchFamily="65" charset="-120"/>
              </a:rPr>
              <a:t>102</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22</a:t>
            </a:r>
            <a:r>
              <a:rPr lang="zh-TW" altLang="en-US" dirty="0">
                <a:latin typeface="標楷體" panose="03000509000000000000" pitchFamily="65" charset="-120"/>
                <a:ea typeface="標楷體" panose="03000509000000000000" pitchFamily="65" charset="-120"/>
              </a:rPr>
              <a:t>日修正公布之行政程序法第</a:t>
            </a:r>
            <a:r>
              <a:rPr lang="en-US" altLang="zh-TW" dirty="0">
                <a:latin typeface="標楷體" panose="03000509000000000000" pitchFamily="65" charset="-120"/>
                <a:ea typeface="標楷體" panose="03000509000000000000" pitchFamily="65" charset="-120"/>
              </a:rPr>
              <a:t>131</a:t>
            </a:r>
            <a:r>
              <a:rPr lang="zh-TW" altLang="en-US" dirty="0">
                <a:latin typeface="標楷體" panose="03000509000000000000" pitchFamily="65" charset="-120"/>
                <a:ea typeface="標楷體" panose="03000509000000000000" pitchFamily="65" charset="-120"/>
              </a:rPr>
              <a:t>條規定之適用疑義略以，人民對行政機關之公法上請求權，於</a:t>
            </a:r>
            <a:r>
              <a:rPr lang="en-US" altLang="zh-TW" dirty="0">
                <a:latin typeface="標楷體" panose="03000509000000000000" pitchFamily="65" charset="-120"/>
                <a:ea typeface="標楷體" panose="03000509000000000000" pitchFamily="65" charset="-120"/>
              </a:rPr>
              <a:t>102</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24</a:t>
            </a:r>
            <a:r>
              <a:rPr lang="zh-TW" altLang="en-US" dirty="0">
                <a:latin typeface="標楷體" panose="03000509000000000000" pitchFamily="65" charset="-120"/>
                <a:ea typeface="標楷體" panose="03000509000000000000" pitchFamily="65" charset="-120"/>
              </a:rPr>
              <a:t>日（含該日）以後發生者，適用新法，其時效期間為</a:t>
            </a:r>
            <a:r>
              <a:rPr lang="en-US" altLang="zh-TW" dirty="0">
                <a:latin typeface="標楷體" panose="03000509000000000000" pitchFamily="65" charset="-120"/>
                <a:ea typeface="標楷體" panose="03000509000000000000" pitchFamily="65" charset="-120"/>
              </a:rPr>
              <a:t>10</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法務部</a:t>
            </a:r>
            <a:r>
              <a:rPr lang="en-US" altLang="zh-TW" dirty="0">
                <a:latin typeface="標楷體" panose="03000509000000000000" pitchFamily="65" charset="-120"/>
                <a:ea typeface="標楷體" panose="03000509000000000000" pitchFamily="65" charset="-120"/>
              </a:rPr>
              <a:t>102</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8</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日法律字第</a:t>
            </a:r>
            <a:r>
              <a:rPr lang="en-US" altLang="zh-TW" dirty="0">
                <a:latin typeface="標楷體" panose="03000509000000000000" pitchFamily="65" charset="-120"/>
                <a:ea typeface="標楷體" panose="03000509000000000000" pitchFamily="65" charset="-120"/>
              </a:rPr>
              <a:t>10200134250</a:t>
            </a:r>
            <a:r>
              <a:rPr lang="zh-TW" altLang="en-US" dirty="0">
                <a:latin typeface="標楷體" panose="03000509000000000000" pitchFamily="65" charset="-120"/>
                <a:ea typeface="標楷體" panose="03000509000000000000" pitchFamily="65" charset="-120"/>
              </a:rPr>
              <a:t>號函</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endParaRPr lang="zh-TW" altLang="en-US" dirty="0">
              <a:solidFill>
                <a:prstClr val="black"/>
              </a:solidFill>
              <a:latin typeface="標楷體" panose="03000509000000000000" pitchFamily="65" charset="-120"/>
              <a:ea typeface="標楷體" panose="03000509000000000000" pitchFamily="65" charset="-120"/>
            </a:endParaRPr>
          </a:p>
          <a:p>
            <a:endParaRPr lang="zh-TW" altLang="en-US" dirty="0"/>
          </a:p>
        </p:txBody>
      </p:sp>
      <p:sp>
        <p:nvSpPr>
          <p:cNvPr id="4" name="日期版面配置區 3"/>
          <p:cNvSpPr>
            <a:spLocks noGrp="1"/>
          </p:cNvSpPr>
          <p:nvPr>
            <p:ph type="dt" sz="half" idx="10"/>
          </p:nvPr>
        </p:nvSpPr>
        <p:spPr/>
        <p:txBody>
          <a:bodyPr/>
          <a:lstStyle/>
          <a:p>
            <a:endParaRPr lang="zh-CN" altLang="en-US" dirty="0">
              <a:solidFill>
                <a:prstClr val="black">
                  <a:tint val="75000"/>
                </a:prstClr>
              </a:solidFill>
            </a:endParaRPr>
          </a:p>
        </p:txBody>
      </p:sp>
      <p:sp>
        <p:nvSpPr>
          <p:cNvPr id="5" name="投影片編號版面配置區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111</a:t>
            </a:fld>
            <a:endParaRPr lang="zh-CN" altLang="en-US">
              <a:solidFill>
                <a:prstClr val="black">
                  <a:tint val="75000"/>
                </a:prstClr>
              </a:solidFill>
            </a:endParaRPr>
          </a:p>
        </p:txBody>
      </p:sp>
    </p:spTree>
    <p:extLst>
      <p:ext uri="{BB962C8B-B14F-4D97-AF65-F5344CB8AC3E}">
        <p14:creationId xmlns:p14="http://schemas.microsoft.com/office/powerpoint/2010/main" val="391393765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2400" dirty="0">
                <a:solidFill>
                  <a:srgbClr val="7030A0"/>
                </a:solidFill>
                <a:latin typeface="標楷體" panose="03000509000000000000" pitchFamily="65" charset="-120"/>
                <a:ea typeface="標楷體" panose="03000509000000000000" pitchFamily="65" charset="-120"/>
              </a:rPr>
              <a:t>Q:</a:t>
            </a:r>
            <a:r>
              <a:rPr lang="zh-TW" altLang="en-US" sz="2400" dirty="0">
                <a:solidFill>
                  <a:srgbClr val="7030A0"/>
                </a:solidFill>
                <a:latin typeface="標楷體" panose="03000509000000000000" pitchFamily="65" charset="-120"/>
                <a:ea typeface="標楷體" panose="03000509000000000000" pitchFamily="65" charset="-120"/>
              </a:rPr>
              <a:t>韓師公立大學畢業，</a:t>
            </a:r>
            <a:r>
              <a:rPr lang="en-US" altLang="zh-TW" sz="2400" dirty="0">
                <a:solidFill>
                  <a:srgbClr val="7030A0"/>
                </a:solidFill>
                <a:latin typeface="標楷體" panose="03000509000000000000" pitchFamily="65" charset="-120"/>
                <a:ea typeface="標楷體" panose="03000509000000000000" pitchFamily="65" charset="-120"/>
              </a:rPr>
              <a:t>101</a:t>
            </a:r>
            <a:r>
              <a:rPr lang="zh-TW" altLang="en-US" sz="2400" dirty="0">
                <a:solidFill>
                  <a:srgbClr val="7030A0"/>
                </a:solidFill>
                <a:latin typeface="標楷體" panose="03000509000000000000" pitchFamily="65" charset="-120"/>
                <a:ea typeface="標楷體" panose="03000509000000000000" pitchFamily="65" charset="-120"/>
              </a:rPr>
              <a:t>年</a:t>
            </a:r>
            <a:r>
              <a:rPr lang="en-US" altLang="zh-TW" sz="2400" dirty="0">
                <a:solidFill>
                  <a:srgbClr val="7030A0"/>
                </a:solidFill>
                <a:latin typeface="標楷體" panose="03000509000000000000" pitchFamily="65" charset="-120"/>
                <a:ea typeface="標楷體" panose="03000509000000000000" pitchFamily="65" charset="-120"/>
              </a:rPr>
              <a:t>6</a:t>
            </a:r>
            <a:r>
              <a:rPr lang="zh-TW" altLang="en-US" sz="2400" dirty="0">
                <a:solidFill>
                  <a:srgbClr val="7030A0"/>
                </a:solidFill>
                <a:latin typeface="標楷體" panose="03000509000000000000" pitchFamily="65" charset="-120"/>
                <a:ea typeface="標楷體" panose="03000509000000000000" pitchFamily="65" charset="-120"/>
              </a:rPr>
              <a:t>月取得中等學校森林科教師證書，</a:t>
            </a:r>
            <a:r>
              <a:rPr lang="en-US" altLang="zh-TW" sz="2400" dirty="0">
                <a:solidFill>
                  <a:srgbClr val="7030A0"/>
                </a:solidFill>
                <a:latin typeface="標楷體" panose="03000509000000000000" pitchFamily="65" charset="-120"/>
                <a:ea typeface="標楷體" panose="03000509000000000000" pitchFamily="65" charset="-120"/>
              </a:rPr>
              <a:t>103</a:t>
            </a:r>
            <a:r>
              <a:rPr lang="zh-TW" altLang="en-US" sz="2400" dirty="0">
                <a:solidFill>
                  <a:srgbClr val="7030A0"/>
                </a:solidFill>
                <a:latin typeface="標楷體" panose="03000509000000000000" pitchFamily="65" charset="-120"/>
                <a:ea typeface="標楷體" panose="03000509000000000000" pitchFamily="65" charset="-120"/>
              </a:rPr>
              <a:t>學年度甄選錄取公立高職教師；曾任公立高職代理教師</a:t>
            </a:r>
            <a:r>
              <a:rPr lang="en-US" altLang="zh-TW" sz="2400" dirty="0">
                <a:solidFill>
                  <a:srgbClr val="7030A0"/>
                </a:solidFill>
                <a:latin typeface="標楷體" panose="03000509000000000000" pitchFamily="65" charset="-120"/>
                <a:ea typeface="標楷體" panose="03000509000000000000" pitchFamily="65" charset="-120"/>
              </a:rPr>
              <a:t>2</a:t>
            </a:r>
            <a:r>
              <a:rPr lang="zh-TW" altLang="en-US" sz="2400" dirty="0">
                <a:solidFill>
                  <a:srgbClr val="7030A0"/>
                </a:solidFill>
                <a:latin typeface="標楷體" panose="03000509000000000000" pitchFamily="65" charset="-120"/>
                <a:ea typeface="標楷體" panose="03000509000000000000" pitchFamily="65" charset="-120"/>
              </a:rPr>
              <a:t>年（</a:t>
            </a:r>
            <a:r>
              <a:rPr lang="en-US" altLang="zh-TW" sz="2400" dirty="0">
                <a:solidFill>
                  <a:srgbClr val="7030A0"/>
                </a:solidFill>
                <a:latin typeface="標楷體" panose="03000509000000000000" pitchFamily="65" charset="-120"/>
                <a:ea typeface="標楷體" panose="03000509000000000000" pitchFamily="65" charset="-120"/>
              </a:rPr>
              <a:t>99.08.01-101.07.31</a:t>
            </a:r>
            <a:r>
              <a:rPr lang="zh-TW" altLang="en-US" sz="2400" dirty="0">
                <a:solidFill>
                  <a:srgbClr val="7030A0"/>
                </a:solidFill>
                <a:latin typeface="標楷體" panose="03000509000000000000" pitchFamily="65" charset="-120"/>
                <a:ea typeface="標楷體" panose="03000509000000000000" pitchFamily="65" charset="-120"/>
              </a:rPr>
              <a:t>）經公開甄選且服務成績優良，並於</a:t>
            </a:r>
            <a:r>
              <a:rPr lang="en-US" altLang="zh-TW" sz="2400" dirty="0">
                <a:solidFill>
                  <a:srgbClr val="7030A0"/>
                </a:solidFill>
                <a:latin typeface="標楷體" panose="03000509000000000000" pitchFamily="65" charset="-120"/>
                <a:ea typeface="標楷體" panose="03000509000000000000" pitchFamily="65" charset="-120"/>
              </a:rPr>
              <a:t>103</a:t>
            </a:r>
            <a:r>
              <a:rPr lang="zh-TW" altLang="en-US" sz="2400" dirty="0">
                <a:solidFill>
                  <a:srgbClr val="7030A0"/>
                </a:solidFill>
                <a:latin typeface="標楷體" panose="03000509000000000000" pitchFamily="65" charset="-120"/>
                <a:ea typeface="標楷體" panose="03000509000000000000" pitchFamily="65" charset="-120"/>
              </a:rPr>
              <a:t>年</a:t>
            </a:r>
            <a:r>
              <a:rPr lang="en-US" altLang="zh-TW" sz="2400" dirty="0">
                <a:solidFill>
                  <a:srgbClr val="7030A0"/>
                </a:solidFill>
                <a:latin typeface="標楷體" panose="03000509000000000000" pitchFamily="65" charset="-120"/>
                <a:ea typeface="標楷體" panose="03000509000000000000" pitchFamily="65" charset="-120"/>
              </a:rPr>
              <a:t>8</a:t>
            </a:r>
            <a:r>
              <a:rPr lang="zh-TW" altLang="en-US" sz="2400" dirty="0">
                <a:solidFill>
                  <a:srgbClr val="7030A0"/>
                </a:solidFill>
                <a:latin typeface="標楷體" panose="03000509000000000000" pitchFamily="65" charset="-120"/>
                <a:ea typeface="標楷體" panose="03000509000000000000" pitchFamily="65" charset="-120"/>
              </a:rPr>
              <a:t>月</a:t>
            </a:r>
            <a:r>
              <a:rPr lang="en-US" altLang="zh-TW" sz="2400" dirty="0">
                <a:solidFill>
                  <a:srgbClr val="7030A0"/>
                </a:solidFill>
                <a:latin typeface="標楷體" panose="03000509000000000000" pitchFamily="65" charset="-120"/>
                <a:ea typeface="標楷體" panose="03000509000000000000" pitchFamily="65" charset="-120"/>
              </a:rPr>
              <a:t>1</a:t>
            </a:r>
            <a:r>
              <a:rPr lang="zh-TW" altLang="en-US" sz="2400" dirty="0">
                <a:solidFill>
                  <a:srgbClr val="7030A0"/>
                </a:solidFill>
                <a:latin typeface="標楷體" panose="03000509000000000000" pitchFamily="65" charset="-120"/>
                <a:ea typeface="標楷體" panose="03000509000000000000" pitchFamily="65" charset="-120"/>
              </a:rPr>
              <a:t>日到職時提出相關證明文件，惟學校未予採計提敘，方師於</a:t>
            </a:r>
            <a:r>
              <a:rPr lang="en-US" altLang="zh-TW" sz="2400" dirty="0">
                <a:solidFill>
                  <a:srgbClr val="7030A0"/>
                </a:solidFill>
                <a:latin typeface="標楷體" panose="03000509000000000000" pitchFamily="65" charset="-120"/>
                <a:ea typeface="標楷體" panose="03000509000000000000" pitchFamily="65" charset="-120"/>
              </a:rPr>
              <a:t>107</a:t>
            </a:r>
            <a:r>
              <a:rPr lang="zh-TW" altLang="en-US" sz="2400" dirty="0">
                <a:solidFill>
                  <a:srgbClr val="7030A0"/>
                </a:solidFill>
                <a:latin typeface="標楷體" panose="03000509000000000000" pitchFamily="65" charset="-120"/>
                <a:ea typeface="標楷體" panose="03000509000000000000" pitchFamily="65" charset="-120"/>
              </a:rPr>
              <a:t>年</a:t>
            </a:r>
            <a:r>
              <a:rPr lang="en-US" altLang="zh-TW" sz="2400" dirty="0">
                <a:solidFill>
                  <a:srgbClr val="7030A0"/>
                </a:solidFill>
                <a:latin typeface="標楷體" panose="03000509000000000000" pitchFamily="65" charset="-120"/>
                <a:ea typeface="標楷體" panose="03000509000000000000" pitchFamily="65" charset="-120"/>
              </a:rPr>
              <a:t>9</a:t>
            </a:r>
            <a:r>
              <a:rPr lang="zh-TW" altLang="en-US" sz="2400" dirty="0">
                <a:solidFill>
                  <a:srgbClr val="7030A0"/>
                </a:solidFill>
                <a:latin typeface="標楷體" panose="03000509000000000000" pitchFamily="65" charset="-120"/>
                <a:ea typeface="標楷體" panose="03000509000000000000" pitchFamily="65" charset="-120"/>
              </a:rPr>
              <a:t>月</a:t>
            </a:r>
            <a:r>
              <a:rPr lang="en-US" altLang="zh-TW" sz="2400" dirty="0">
                <a:solidFill>
                  <a:srgbClr val="7030A0"/>
                </a:solidFill>
                <a:latin typeface="標楷體" panose="03000509000000000000" pitchFamily="65" charset="-120"/>
                <a:ea typeface="標楷體" panose="03000509000000000000" pitchFamily="65" charset="-120"/>
              </a:rPr>
              <a:t>10</a:t>
            </a:r>
            <a:r>
              <a:rPr lang="zh-TW" altLang="en-US" sz="2400" dirty="0">
                <a:solidFill>
                  <a:srgbClr val="7030A0"/>
                </a:solidFill>
                <a:latin typeface="標楷體" panose="03000509000000000000" pitchFamily="65" charset="-120"/>
                <a:ea typeface="標楷體" panose="03000509000000000000" pitchFamily="65" charset="-120"/>
              </a:rPr>
              <a:t>日向學校申請改敘並補發薪俸，應如何核敘？</a:t>
            </a:r>
          </a:p>
        </p:txBody>
      </p:sp>
      <p:sp>
        <p:nvSpPr>
          <p:cNvPr id="3" name="內容版面配置區 2"/>
          <p:cNvSpPr>
            <a:spLocks noGrp="1"/>
          </p:cNvSpPr>
          <p:nvPr>
            <p:ph idx="1"/>
          </p:nvPr>
        </p:nvSpPr>
        <p:spPr>
          <a:xfrm>
            <a:off x="838200" y="1825625"/>
            <a:ext cx="10515600" cy="4023084"/>
          </a:xfrm>
        </p:spPr>
        <p:txBody>
          <a:bodyPr>
            <a:normAutofit/>
          </a:bodyPr>
          <a:lstStyle/>
          <a:p>
            <a:pPr marL="514350" indent="-514350">
              <a:buFont typeface="+mj-lt"/>
              <a:buAutoNum type="arabicPeriod"/>
            </a:pPr>
            <a:r>
              <a:rPr lang="zh-TW" altLang="en-US" sz="2300" dirty="0">
                <a:latin typeface="標楷體" panose="03000509000000000000" pitchFamily="65" charset="-120"/>
                <a:ea typeface="標楷體" panose="03000509000000000000" pitchFamily="65" charset="-120"/>
              </a:rPr>
              <a:t>採計</a:t>
            </a:r>
            <a:r>
              <a:rPr lang="en-US" altLang="zh-TW" sz="2300" dirty="0">
                <a:latin typeface="標楷體" panose="03000509000000000000" pitchFamily="65" charset="-120"/>
                <a:ea typeface="標楷體" panose="03000509000000000000" pitchFamily="65" charset="-120"/>
              </a:rPr>
              <a:t>2</a:t>
            </a:r>
            <a:r>
              <a:rPr lang="zh-TW" altLang="en-US" sz="2300" dirty="0">
                <a:latin typeface="標楷體" panose="03000509000000000000" pitchFamily="65" charset="-120"/>
                <a:ea typeface="標楷體" panose="03000509000000000000" pitchFamily="65" charset="-120"/>
              </a:rPr>
              <a:t>年：公立高職代理教師</a:t>
            </a:r>
            <a:r>
              <a:rPr lang="en-US" altLang="zh-TW" sz="2300" dirty="0">
                <a:latin typeface="標楷體" panose="03000509000000000000" pitchFamily="65" charset="-120"/>
                <a:ea typeface="標楷體" panose="03000509000000000000" pitchFamily="65" charset="-120"/>
              </a:rPr>
              <a:t>2</a:t>
            </a:r>
            <a:r>
              <a:rPr lang="zh-TW" altLang="en-US" sz="2300" dirty="0">
                <a:latin typeface="標楷體" panose="03000509000000000000" pitchFamily="65" charset="-120"/>
                <a:ea typeface="標楷體" panose="03000509000000000000" pitchFamily="65" charset="-120"/>
              </a:rPr>
              <a:t>年（</a:t>
            </a:r>
            <a:r>
              <a:rPr lang="en-US" altLang="zh-TW" sz="2300" dirty="0">
                <a:latin typeface="標楷體" panose="03000509000000000000" pitchFamily="65" charset="-120"/>
                <a:ea typeface="標楷體" panose="03000509000000000000" pitchFamily="65" charset="-120"/>
              </a:rPr>
              <a:t>99.08.01-101.07.31</a:t>
            </a:r>
            <a:r>
              <a:rPr lang="zh-TW" altLang="en-US" sz="2300" dirty="0">
                <a:latin typeface="標楷體" panose="03000509000000000000" pitchFamily="65" charset="-120"/>
                <a:ea typeface="標楷體" panose="03000509000000000000" pitchFamily="65" charset="-120"/>
              </a:rPr>
              <a:t>）經公開甄選且服務成績優良年資。</a:t>
            </a:r>
            <a:endParaRPr lang="en-US" altLang="zh-TW" sz="2300" dirty="0">
              <a:latin typeface="標楷體" panose="03000509000000000000" pitchFamily="65" charset="-120"/>
              <a:ea typeface="標楷體" panose="03000509000000000000" pitchFamily="65" charset="-120"/>
            </a:endParaRPr>
          </a:p>
          <a:p>
            <a:pPr marL="514350" lvl="0" indent="-514350">
              <a:buFont typeface="+mj-lt"/>
              <a:buAutoNum type="arabicPeriod"/>
            </a:pPr>
            <a:r>
              <a:rPr lang="en-US" altLang="zh-TW" sz="2300" dirty="0">
                <a:solidFill>
                  <a:prstClr val="black"/>
                </a:solidFill>
                <a:latin typeface="標楷體" panose="03000509000000000000" pitchFamily="65" charset="-120"/>
                <a:ea typeface="標楷體" panose="03000509000000000000" pitchFamily="65" charset="-120"/>
              </a:rPr>
              <a:t>210</a:t>
            </a:r>
            <a:r>
              <a:rPr lang="zh-TW" altLang="en-US" sz="2300" dirty="0">
                <a:solidFill>
                  <a:prstClr val="black"/>
                </a:solidFill>
                <a:latin typeface="標楷體" panose="03000509000000000000" pitchFamily="65" charset="-120"/>
                <a:ea typeface="標楷體" panose="03000509000000000000" pitchFamily="65" charset="-120"/>
              </a:rPr>
              <a:t>薪點：以大學學歷</a:t>
            </a:r>
            <a:r>
              <a:rPr lang="en-US" altLang="zh-TW" sz="2300" dirty="0">
                <a:solidFill>
                  <a:prstClr val="black"/>
                </a:solidFill>
                <a:latin typeface="標楷體" panose="03000509000000000000" pitchFamily="65" charset="-120"/>
                <a:ea typeface="標楷體" panose="03000509000000000000" pitchFamily="65" charset="-120"/>
              </a:rPr>
              <a:t>190</a:t>
            </a:r>
            <a:r>
              <a:rPr lang="zh-TW" altLang="en-US" sz="2300" dirty="0">
                <a:solidFill>
                  <a:prstClr val="black"/>
                </a:solidFill>
                <a:latin typeface="標楷體" panose="03000509000000000000" pitchFamily="65" charset="-120"/>
                <a:ea typeface="標楷體" panose="03000509000000000000" pitchFamily="65" charset="-120"/>
              </a:rPr>
              <a:t>薪點起敘，提敘</a:t>
            </a:r>
            <a:r>
              <a:rPr lang="en-US" altLang="zh-TW" sz="2300" dirty="0">
                <a:solidFill>
                  <a:prstClr val="black"/>
                </a:solidFill>
                <a:latin typeface="標楷體" panose="03000509000000000000" pitchFamily="65" charset="-120"/>
                <a:ea typeface="標楷體" panose="03000509000000000000" pitchFamily="65" charset="-120"/>
              </a:rPr>
              <a:t>2</a:t>
            </a:r>
            <a:r>
              <a:rPr lang="zh-TW" altLang="en-US" sz="2300" dirty="0">
                <a:solidFill>
                  <a:prstClr val="black"/>
                </a:solidFill>
                <a:latin typeface="標楷體" panose="03000509000000000000" pitchFamily="65" charset="-120"/>
                <a:ea typeface="標楷體" panose="03000509000000000000" pitchFamily="65" charset="-120"/>
              </a:rPr>
              <a:t>級。</a:t>
            </a:r>
            <a:endParaRPr lang="en-US" altLang="zh-TW" sz="2300" dirty="0">
              <a:solidFill>
                <a:prstClr val="black"/>
              </a:solidFill>
              <a:latin typeface="標楷體" panose="03000509000000000000" pitchFamily="65" charset="-120"/>
              <a:ea typeface="標楷體" panose="03000509000000000000" pitchFamily="65" charset="-120"/>
            </a:endParaRPr>
          </a:p>
          <a:p>
            <a:pPr marL="514350" lvl="0" indent="-514350">
              <a:buFont typeface="+mj-lt"/>
              <a:buAutoNum type="arabicPeriod"/>
            </a:pPr>
            <a:endParaRPr lang="en-US" altLang="zh-TW" sz="2300" dirty="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2300" dirty="0">
                <a:latin typeface="標楷體" panose="03000509000000000000" pitchFamily="65" charset="-120"/>
                <a:ea typeface="標楷體" panose="03000509000000000000" pitchFamily="65" charset="-120"/>
              </a:rPr>
              <a:t>本案為行政程序法修正（</a:t>
            </a:r>
            <a:r>
              <a:rPr lang="en-US" altLang="zh-TW" sz="2300" dirty="0">
                <a:latin typeface="標楷體" panose="03000509000000000000" pitchFamily="65" charset="-120"/>
                <a:ea typeface="標楷體" panose="03000509000000000000" pitchFamily="65" charset="-120"/>
              </a:rPr>
              <a:t>102.05.22</a:t>
            </a:r>
            <a:r>
              <a:rPr lang="zh-TW" altLang="en-US" sz="2300" dirty="0">
                <a:latin typeface="標楷體" panose="03000509000000000000" pitchFamily="65" charset="-120"/>
                <a:ea typeface="標楷體" panose="03000509000000000000" pitchFamily="65" charset="-120"/>
              </a:rPr>
              <a:t>）後發生，請求權時效為</a:t>
            </a:r>
            <a:r>
              <a:rPr lang="en-US" altLang="zh-TW" sz="2300" dirty="0">
                <a:latin typeface="標楷體" panose="03000509000000000000" pitchFamily="65" charset="-120"/>
                <a:ea typeface="標楷體" panose="03000509000000000000" pitchFamily="65" charset="-120"/>
              </a:rPr>
              <a:t>10</a:t>
            </a:r>
            <a:r>
              <a:rPr lang="zh-TW" altLang="en-US" sz="2300" dirty="0">
                <a:latin typeface="標楷體" panose="03000509000000000000" pitchFamily="65" charset="-120"/>
                <a:ea typeface="標楷體" panose="03000509000000000000" pitchFamily="65" charset="-120"/>
              </a:rPr>
              <a:t>年，韓師於請求權時效內提出申請，應重行辦理薪級敘定，並溯自</a:t>
            </a:r>
            <a:r>
              <a:rPr lang="en-US" altLang="zh-TW" sz="2300" dirty="0">
                <a:solidFill>
                  <a:srgbClr val="FF0000"/>
                </a:solidFill>
                <a:latin typeface="標楷體" panose="03000509000000000000" pitchFamily="65" charset="-120"/>
                <a:ea typeface="標楷體" panose="03000509000000000000" pitchFamily="65" charset="-120"/>
              </a:rPr>
              <a:t>103</a:t>
            </a:r>
            <a:r>
              <a:rPr lang="zh-TW" altLang="en-US" sz="2300" dirty="0">
                <a:solidFill>
                  <a:srgbClr val="FF0000"/>
                </a:solidFill>
                <a:latin typeface="標楷體" panose="03000509000000000000" pitchFamily="65" charset="-120"/>
                <a:ea typeface="標楷體" panose="03000509000000000000" pitchFamily="65" charset="-120"/>
              </a:rPr>
              <a:t>年</a:t>
            </a:r>
            <a:r>
              <a:rPr lang="en-US" altLang="zh-TW" sz="2300" dirty="0">
                <a:solidFill>
                  <a:srgbClr val="FF0000"/>
                </a:solidFill>
                <a:latin typeface="標楷體" panose="03000509000000000000" pitchFamily="65" charset="-120"/>
                <a:ea typeface="標楷體" panose="03000509000000000000" pitchFamily="65" charset="-120"/>
              </a:rPr>
              <a:t>8</a:t>
            </a:r>
            <a:r>
              <a:rPr lang="zh-TW" altLang="en-US" sz="2300" dirty="0">
                <a:solidFill>
                  <a:srgbClr val="FF0000"/>
                </a:solidFill>
                <a:latin typeface="標楷體" panose="03000509000000000000" pitchFamily="65" charset="-120"/>
                <a:ea typeface="標楷體" panose="03000509000000000000" pitchFamily="65" charset="-120"/>
              </a:rPr>
              <a:t>月</a:t>
            </a:r>
            <a:r>
              <a:rPr lang="en-US" altLang="zh-TW" sz="2300" dirty="0">
                <a:solidFill>
                  <a:srgbClr val="FF0000"/>
                </a:solidFill>
                <a:latin typeface="標楷體" panose="03000509000000000000" pitchFamily="65" charset="-120"/>
                <a:ea typeface="標楷體" panose="03000509000000000000" pitchFamily="65" charset="-120"/>
              </a:rPr>
              <a:t>1</a:t>
            </a:r>
            <a:r>
              <a:rPr lang="zh-TW" altLang="en-US" sz="2300" dirty="0">
                <a:solidFill>
                  <a:srgbClr val="FF0000"/>
                </a:solidFill>
                <a:latin typeface="標楷體" panose="03000509000000000000" pitchFamily="65" charset="-120"/>
                <a:ea typeface="標楷體" panose="03000509000000000000" pitchFamily="65" charset="-120"/>
              </a:rPr>
              <a:t>日</a:t>
            </a:r>
            <a:r>
              <a:rPr lang="zh-TW" altLang="en-US" sz="2300" dirty="0">
                <a:latin typeface="標楷體" panose="03000509000000000000" pitchFamily="65" charset="-120"/>
                <a:ea typeface="標楷體" panose="03000509000000000000" pitchFamily="65" charset="-120"/>
              </a:rPr>
              <a:t>起生效並補發誤核期間薪給、考核獎金及年終獎金之差額。</a:t>
            </a:r>
            <a:endParaRPr lang="en-US" altLang="zh-TW" sz="2300" dirty="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2300" dirty="0">
                <a:latin typeface="標楷體" panose="03000509000000000000" pitchFamily="65" charset="-120"/>
                <a:ea typeface="標楷體" panose="03000509000000000000" pitchFamily="65" charset="-120"/>
              </a:rPr>
              <a:t>有關</a:t>
            </a:r>
            <a:r>
              <a:rPr lang="en-US" altLang="zh-TW" sz="2300" dirty="0">
                <a:latin typeface="標楷體" panose="03000509000000000000" pitchFamily="65" charset="-120"/>
                <a:ea typeface="標楷體" panose="03000509000000000000" pitchFamily="65" charset="-120"/>
              </a:rPr>
              <a:t>102</a:t>
            </a:r>
            <a:r>
              <a:rPr lang="zh-TW" altLang="en-US" sz="2300" dirty="0">
                <a:latin typeface="標楷體" panose="03000509000000000000" pitchFamily="65" charset="-120"/>
                <a:ea typeface="標楷體" panose="03000509000000000000" pitchFamily="65" charset="-120"/>
              </a:rPr>
              <a:t>年</a:t>
            </a:r>
            <a:r>
              <a:rPr lang="en-US" altLang="zh-TW" sz="2300" dirty="0">
                <a:latin typeface="標楷體" panose="03000509000000000000" pitchFamily="65" charset="-120"/>
                <a:ea typeface="標楷體" panose="03000509000000000000" pitchFamily="65" charset="-120"/>
              </a:rPr>
              <a:t>5</a:t>
            </a:r>
            <a:r>
              <a:rPr lang="zh-TW" altLang="en-US" sz="2300" dirty="0">
                <a:latin typeface="標楷體" panose="03000509000000000000" pitchFamily="65" charset="-120"/>
                <a:ea typeface="標楷體" panose="03000509000000000000" pitchFamily="65" charset="-120"/>
              </a:rPr>
              <a:t>月</a:t>
            </a:r>
            <a:r>
              <a:rPr lang="en-US" altLang="zh-TW" sz="2300" dirty="0">
                <a:latin typeface="標楷體" panose="03000509000000000000" pitchFamily="65" charset="-120"/>
                <a:ea typeface="標楷體" panose="03000509000000000000" pitchFamily="65" charset="-120"/>
              </a:rPr>
              <a:t>22</a:t>
            </a:r>
            <a:r>
              <a:rPr lang="zh-TW" altLang="en-US" sz="2300" dirty="0">
                <a:latin typeface="標楷體" panose="03000509000000000000" pitchFamily="65" charset="-120"/>
                <a:ea typeface="標楷體" panose="03000509000000000000" pitchFamily="65" charset="-120"/>
              </a:rPr>
              <a:t>日修正公布之行政程序法第</a:t>
            </a:r>
            <a:r>
              <a:rPr lang="en-US" altLang="zh-TW" sz="2300" dirty="0">
                <a:latin typeface="標楷體" panose="03000509000000000000" pitchFamily="65" charset="-120"/>
                <a:ea typeface="標楷體" panose="03000509000000000000" pitchFamily="65" charset="-120"/>
              </a:rPr>
              <a:t>131</a:t>
            </a:r>
            <a:r>
              <a:rPr lang="zh-TW" altLang="en-US" sz="2300" dirty="0">
                <a:latin typeface="標楷體" panose="03000509000000000000" pitchFamily="65" charset="-120"/>
                <a:ea typeface="標楷體" panose="03000509000000000000" pitchFamily="65" charset="-120"/>
              </a:rPr>
              <a:t>條規定之適用疑義略以，人民對行政機關之公法上請求權，於</a:t>
            </a:r>
            <a:r>
              <a:rPr lang="en-US" altLang="zh-TW" sz="2300" dirty="0">
                <a:latin typeface="標楷體" panose="03000509000000000000" pitchFamily="65" charset="-120"/>
                <a:ea typeface="標楷體" panose="03000509000000000000" pitchFamily="65" charset="-120"/>
              </a:rPr>
              <a:t>102</a:t>
            </a:r>
            <a:r>
              <a:rPr lang="zh-TW" altLang="en-US" sz="2300" dirty="0">
                <a:latin typeface="標楷體" panose="03000509000000000000" pitchFamily="65" charset="-120"/>
                <a:ea typeface="標楷體" panose="03000509000000000000" pitchFamily="65" charset="-120"/>
              </a:rPr>
              <a:t>年</a:t>
            </a:r>
            <a:r>
              <a:rPr lang="en-US" altLang="zh-TW" sz="2300" dirty="0">
                <a:latin typeface="標楷體" panose="03000509000000000000" pitchFamily="65" charset="-120"/>
                <a:ea typeface="標楷體" panose="03000509000000000000" pitchFamily="65" charset="-120"/>
              </a:rPr>
              <a:t>5</a:t>
            </a:r>
            <a:r>
              <a:rPr lang="zh-TW" altLang="en-US" sz="2300" dirty="0">
                <a:latin typeface="標楷體" panose="03000509000000000000" pitchFamily="65" charset="-120"/>
                <a:ea typeface="標楷體" panose="03000509000000000000" pitchFamily="65" charset="-120"/>
              </a:rPr>
              <a:t>月</a:t>
            </a:r>
            <a:r>
              <a:rPr lang="en-US" altLang="zh-TW" sz="2300" dirty="0">
                <a:latin typeface="標楷體" panose="03000509000000000000" pitchFamily="65" charset="-120"/>
                <a:ea typeface="標楷體" panose="03000509000000000000" pitchFamily="65" charset="-120"/>
              </a:rPr>
              <a:t>24</a:t>
            </a:r>
            <a:r>
              <a:rPr lang="zh-TW" altLang="en-US" sz="2300" dirty="0">
                <a:latin typeface="標楷體" panose="03000509000000000000" pitchFamily="65" charset="-120"/>
                <a:ea typeface="標楷體" panose="03000509000000000000" pitchFamily="65" charset="-120"/>
              </a:rPr>
              <a:t>日（含該日）以後發生者，適用新法，其時效期間為</a:t>
            </a:r>
            <a:r>
              <a:rPr lang="en-US" altLang="zh-TW" sz="2300" dirty="0">
                <a:latin typeface="標楷體" panose="03000509000000000000" pitchFamily="65" charset="-120"/>
                <a:ea typeface="標楷體" panose="03000509000000000000" pitchFamily="65" charset="-120"/>
              </a:rPr>
              <a:t>10</a:t>
            </a:r>
            <a:r>
              <a:rPr lang="zh-TW" altLang="en-US" sz="2300" dirty="0">
                <a:latin typeface="標楷體" panose="03000509000000000000" pitchFamily="65" charset="-120"/>
                <a:ea typeface="標楷體" panose="03000509000000000000" pitchFamily="65" charset="-120"/>
              </a:rPr>
              <a:t>年</a:t>
            </a:r>
            <a:r>
              <a:rPr lang="en-US" altLang="zh-TW" sz="2300" dirty="0">
                <a:latin typeface="標楷體" panose="03000509000000000000" pitchFamily="65" charset="-120"/>
                <a:ea typeface="標楷體" panose="03000509000000000000" pitchFamily="65" charset="-120"/>
              </a:rPr>
              <a:t>【</a:t>
            </a:r>
            <a:r>
              <a:rPr lang="zh-TW" altLang="en-US" sz="2300" dirty="0">
                <a:latin typeface="標楷體" panose="03000509000000000000" pitchFamily="65" charset="-120"/>
                <a:ea typeface="標楷體" panose="03000509000000000000" pitchFamily="65" charset="-120"/>
              </a:rPr>
              <a:t>法務部</a:t>
            </a:r>
            <a:r>
              <a:rPr lang="en-US" altLang="zh-TW" sz="2300" dirty="0">
                <a:latin typeface="標楷體" panose="03000509000000000000" pitchFamily="65" charset="-120"/>
                <a:ea typeface="標楷體" panose="03000509000000000000" pitchFamily="65" charset="-120"/>
              </a:rPr>
              <a:t>102</a:t>
            </a:r>
            <a:r>
              <a:rPr lang="zh-TW" altLang="en-US" sz="2300" dirty="0">
                <a:latin typeface="標楷體" panose="03000509000000000000" pitchFamily="65" charset="-120"/>
                <a:ea typeface="標楷體" panose="03000509000000000000" pitchFamily="65" charset="-120"/>
              </a:rPr>
              <a:t>年</a:t>
            </a:r>
            <a:r>
              <a:rPr lang="en-US" altLang="zh-TW" sz="2300" dirty="0">
                <a:latin typeface="標楷體" panose="03000509000000000000" pitchFamily="65" charset="-120"/>
                <a:ea typeface="標楷體" panose="03000509000000000000" pitchFamily="65" charset="-120"/>
              </a:rPr>
              <a:t>8</a:t>
            </a:r>
            <a:r>
              <a:rPr lang="zh-TW" altLang="en-US" sz="2300" dirty="0">
                <a:latin typeface="標楷體" panose="03000509000000000000" pitchFamily="65" charset="-120"/>
                <a:ea typeface="標楷體" panose="03000509000000000000" pitchFamily="65" charset="-120"/>
              </a:rPr>
              <a:t>月</a:t>
            </a:r>
            <a:r>
              <a:rPr lang="en-US" altLang="zh-TW" sz="2300" dirty="0">
                <a:latin typeface="標楷體" panose="03000509000000000000" pitchFamily="65" charset="-120"/>
                <a:ea typeface="標楷體" panose="03000509000000000000" pitchFamily="65" charset="-120"/>
              </a:rPr>
              <a:t>2</a:t>
            </a:r>
            <a:r>
              <a:rPr lang="zh-TW" altLang="en-US" sz="2300" dirty="0">
                <a:latin typeface="標楷體" panose="03000509000000000000" pitchFamily="65" charset="-120"/>
                <a:ea typeface="標楷體" panose="03000509000000000000" pitchFamily="65" charset="-120"/>
              </a:rPr>
              <a:t>日法律字第</a:t>
            </a:r>
            <a:r>
              <a:rPr lang="en-US" altLang="zh-TW" sz="2300" dirty="0">
                <a:latin typeface="標楷體" panose="03000509000000000000" pitchFamily="65" charset="-120"/>
                <a:ea typeface="標楷體" panose="03000509000000000000" pitchFamily="65" charset="-120"/>
              </a:rPr>
              <a:t>10200134250</a:t>
            </a:r>
            <a:r>
              <a:rPr lang="zh-TW" altLang="en-US" sz="2300" dirty="0">
                <a:latin typeface="標楷體" panose="03000509000000000000" pitchFamily="65" charset="-120"/>
                <a:ea typeface="標楷體" panose="03000509000000000000" pitchFamily="65" charset="-120"/>
              </a:rPr>
              <a:t>號函</a:t>
            </a:r>
            <a:r>
              <a:rPr lang="en-US" altLang="zh-TW" sz="2300" dirty="0">
                <a:latin typeface="標楷體" panose="03000509000000000000" pitchFamily="65" charset="-120"/>
                <a:ea typeface="標楷體" panose="03000509000000000000" pitchFamily="65" charset="-120"/>
              </a:rPr>
              <a:t>】</a:t>
            </a:r>
            <a:r>
              <a:rPr lang="zh-TW" altLang="en-US" sz="2300" dirty="0">
                <a:latin typeface="標楷體" panose="03000509000000000000" pitchFamily="65" charset="-120"/>
                <a:ea typeface="標楷體" panose="03000509000000000000" pitchFamily="65" charset="-120"/>
              </a:rPr>
              <a:t>。</a:t>
            </a:r>
          </a:p>
        </p:txBody>
      </p:sp>
      <p:sp>
        <p:nvSpPr>
          <p:cNvPr id="5" name="投影片編號版面配置區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112</a:t>
            </a:fld>
            <a:endParaRPr lang="zh-CN" altLang="en-US" dirty="0">
              <a:solidFill>
                <a:prstClr val="black">
                  <a:tint val="75000"/>
                </a:prstClr>
              </a:solidFill>
            </a:endParaRPr>
          </a:p>
        </p:txBody>
      </p:sp>
      <p:sp>
        <p:nvSpPr>
          <p:cNvPr id="6" name="橢圓形圖說文字 5"/>
          <p:cNvSpPr/>
          <p:nvPr/>
        </p:nvSpPr>
        <p:spPr>
          <a:xfrm>
            <a:off x="8532963" y="2286000"/>
            <a:ext cx="2820837" cy="1095555"/>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TW" altLang="en-US" sz="1600" dirty="0">
                <a:solidFill>
                  <a:srgbClr val="FF0000"/>
                </a:solidFill>
              </a:rPr>
              <a:t>韓師於</a:t>
            </a:r>
            <a:r>
              <a:rPr lang="en-US" altLang="zh-TW" sz="1600" dirty="0">
                <a:solidFill>
                  <a:srgbClr val="FF0000"/>
                </a:solidFill>
              </a:rPr>
              <a:t>103</a:t>
            </a:r>
            <a:r>
              <a:rPr lang="zh-TW" altLang="en-US" sz="1600" dirty="0">
                <a:solidFill>
                  <a:srgbClr val="FF0000"/>
                </a:solidFill>
              </a:rPr>
              <a:t>年</a:t>
            </a:r>
            <a:r>
              <a:rPr lang="en-US" altLang="zh-TW" sz="1600" dirty="0">
                <a:solidFill>
                  <a:srgbClr val="FF0000"/>
                </a:solidFill>
              </a:rPr>
              <a:t>8</a:t>
            </a:r>
            <a:r>
              <a:rPr lang="zh-TW" altLang="en-US" sz="1600" dirty="0">
                <a:solidFill>
                  <a:srgbClr val="FF0000"/>
                </a:solidFill>
              </a:rPr>
              <a:t>月</a:t>
            </a:r>
            <a:r>
              <a:rPr lang="en-US" altLang="zh-TW" sz="1600" dirty="0">
                <a:solidFill>
                  <a:srgbClr val="FF0000"/>
                </a:solidFill>
              </a:rPr>
              <a:t>1</a:t>
            </a:r>
            <a:r>
              <a:rPr lang="zh-TW" altLang="en-US" sz="1600" dirty="0">
                <a:solidFill>
                  <a:srgbClr val="FF0000"/>
                </a:solidFill>
              </a:rPr>
              <a:t>日到職時提出相關證明文件，惟學校未予採計提敘</a:t>
            </a:r>
          </a:p>
        </p:txBody>
      </p:sp>
      <p:cxnSp>
        <p:nvCxnSpPr>
          <p:cNvPr id="9" name="直線單箭頭接點 8"/>
          <p:cNvCxnSpPr/>
          <p:nvPr/>
        </p:nvCxnSpPr>
        <p:spPr>
          <a:xfrm flipV="1">
            <a:off x="5353309" y="6098964"/>
            <a:ext cx="1254525" cy="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圓角矩形 12"/>
          <p:cNvSpPr/>
          <p:nvPr/>
        </p:nvSpPr>
        <p:spPr>
          <a:xfrm>
            <a:off x="1802920" y="5702149"/>
            <a:ext cx="3407434" cy="793630"/>
          </a:xfrm>
          <a:prstGeom prst="roundRect">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I</a:t>
            </a:r>
          </a:p>
          <a:p>
            <a:pPr algn="ctr"/>
            <a:r>
              <a:rPr lang="en-US" altLang="zh-TW" dirty="0">
                <a:solidFill>
                  <a:srgbClr val="FF0000"/>
                </a:solidFill>
                <a:latin typeface="標楷體" panose="03000509000000000000" pitchFamily="65" charset="-120"/>
                <a:ea typeface="標楷體" panose="03000509000000000000" pitchFamily="65" charset="-120"/>
              </a:rPr>
              <a:t>if </a:t>
            </a:r>
            <a:r>
              <a:rPr lang="zh-TW" altLang="en-US" dirty="0">
                <a:solidFill>
                  <a:srgbClr val="FF0000"/>
                </a:solidFill>
                <a:latin typeface="標楷體" panose="03000509000000000000" pitchFamily="65" charset="-120"/>
                <a:ea typeface="標楷體" panose="03000509000000000000" pitchFamily="65" charset="-120"/>
              </a:rPr>
              <a:t>韓師於</a:t>
            </a:r>
            <a:r>
              <a:rPr lang="en-US" altLang="zh-TW" dirty="0">
                <a:solidFill>
                  <a:srgbClr val="FF0000"/>
                </a:solidFill>
                <a:latin typeface="標楷體" panose="03000509000000000000" pitchFamily="65" charset="-120"/>
                <a:ea typeface="標楷體" panose="03000509000000000000" pitchFamily="65" charset="-120"/>
              </a:rPr>
              <a:t>107</a:t>
            </a:r>
            <a:r>
              <a:rPr lang="zh-TW" altLang="en-US" dirty="0">
                <a:solidFill>
                  <a:srgbClr val="FF0000"/>
                </a:solidFill>
                <a:latin typeface="標楷體" panose="03000509000000000000" pitchFamily="65" charset="-120"/>
                <a:ea typeface="標楷體" panose="03000509000000000000" pitchFamily="65" charset="-120"/>
              </a:rPr>
              <a:t>年</a:t>
            </a:r>
            <a:r>
              <a:rPr lang="en-US" altLang="zh-TW" dirty="0">
                <a:solidFill>
                  <a:srgbClr val="FF0000"/>
                </a:solidFill>
                <a:latin typeface="標楷體" panose="03000509000000000000" pitchFamily="65" charset="-120"/>
                <a:ea typeface="標楷體" panose="03000509000000000000" pitchFamily="65" charset="-120"/>
              </a:rPr>
              <a:t>9</a:t>
            </a:r>
            <a:r>
              <a:rPr lang="zh-TW" altLang="en-US" dirty="0">
                <a:solidFill>
                  <a:srgbClr val="FF0000"/>
                </a:solidFill>
                <a:latin typeface="標楷體" panose="03000509000000000000" pitchFamily="65" charset="-120"/>
                <a:ea typeface="標楷體" panose="03000509000000000000" pitchFamily="65" charset="-120"/>
              </a:rPr>
              <a:t>月</a:t>
            </a:r>
            <a:r>
              <a:rPr lang="en-US" altLang="zh-TW" dirty="0">
                <a:solidFill>
                  <a:srgbClr val="FF0000"/>
                </a:solidFill>
                <a:latin typeface="標楷體" panose="03000509000000000000" pitchFamily="65" charset="-120"/>
                <a:ea typeface="標楷體" panose="03000509000000000000" pitchFamily="65" charset="-120"/>
              </a:rPr>
              <a:t>10</a:t>
            </a:r>
            <a:r>
              <a:rPr lang="zh-TW" altLang="en-US" dirty="0">
                <a:solidFill>
                  <a:srgbClr val="FF0000"/>
                </a:solidFill>
                <a:latin typeface="標楷體" panose="03000509000000000000" pitchFamily="65" charset="-120"/>
                <a:ea typeface="標楷體" panose="03000509000000000000" pitchFamily="65" charset="-120"/>
              </a:rPr>
              <a:t>日才提出相關證明文件，怎麼辦</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t>於</a:t>
            </a:r>
            <a:r>
              <a:rPr lang="en-US" altLang="zh-TW" dirty="0"/>
              <a:t>107</a:t>
            </a:r>
            <a:r>
              <a:rPr lang="zh-TW" altLang="en-US" dirty="0"/>
              <a:t>年</a:t>
            </a:r>
            <a:r>
              <a:rPr lang="en-US" altLang="zh-TW" dirty="0"/>
              <a:t>9</a:t>
            </a:r>
            <a:r>
              <a:rPr lang="zh-TW" altLang="en-US" dirty="0"/>
              <a:t>月</a:t>
            </a:r>
            <a:r>
              <a:rPr lang="en-US" altLang="zh-TW" dirty="0"/>
              <a:t>10</a:t>
            </a:r>
            <a:r>
              <a:rPr lang="zh-TW" altLang="en-US" dirty="0"/>
              <a:t>日才提出相關證明文件，怎麼辦</a:t>
            </a:r>
            <a:r>
              <a:rPr lang="en-US" altLang="zh-TW" dirty="0"/>
              <a:t>?</a:t>
            </a:r>
          </a:p>
        </p:txBody>
      </p:sp>
      <p:sp>
        <p:nvSpPr>
          <p:cNvPr id="15" name="圓角矩形 14"/>
          <p:cNvSpPr/>
          <p:nvPr/>
        </p:nvSpPr>
        <p:spPr>
          <a:xfrm>
            <a:off x="6901132" y="5702149"/>
            <a:ext cx="2648310" cy="8367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a:solidFill>
                  <a:srgbClr val="FF0000"/>
                </a:solidFill>
              </a:rPr>
              <a:t>於申請日</a:t>
            </a:r>
            <a:r>
              <a:rPr lang="en-US" altLang="zh-TW" dirty="0">
                <a:solidFill>
                  <a:srgbClr val="FF0000"/>
                </a:solidFill>
              </a:rPr>
              <a:t>(107</a:t>
            </a:r>
            <a:r>
              <a:rPr lang="zh-TW" altLang="en-US" dirty="0">
                <a:solidFill>
                  <a:srgbClr val="FF0000"/>
                </a:solidFill>
              </a:rPr>
              <a:t>年</a:t>
            </a:r>
            <a:r>
              <a:rPr lang="en-US" altLang="zh-TW" dirty="0">
                <a:solidFill>
                  <a:srgbClr val="FF0000"/>
                </a:solidFill>
              </a:rPr>
              <a:t>9</a:t>
            </a:r>
            <a:r>
              <a:rPr lang="zh-TW" altLang="en-US" dirty="0">
                <a:solidFill>
                  <a:srgbClr val="FF0000"/>
                </a:solidFill>
              </a:rPr>
              <a:t>月</a:t>
            </a:r>
            <a:r>
              <a:rPr lang="en-US" altLang="zh-TW" dirty="0">
                <a:solidFill>
                  <a:srgbClr val="FF0000"/>
                </a:solidFill>
              </a:rPr>
              <a:t>10</a:t>
            </a:r>
            <a:r>
              <a:rPr lang="zh-TW" altLang="en-US" dirty="0">
                <a:solidFill>
                  <a:srgbClr val="FF0000"/>
                </a:solidFill>
              </a:rPr>
              <a:t>日</a:t>
            </a:r>
            <a:r>
              <a:rPr lang="en-US" altLang="zh-TW" dirty="0">
                <a:solidFill>
                  <a:srgbClr val="FF0000"/>
                </a:solidFill>
              </a:rPr>
              <a:t>)</a:t>
            </a:r>
            <a:r>
              <a:rPr lang="zh-TW" altLang="en-US" dirty="0">
                <a:solidFill>
                  <a:srgbClr val="FF0000"/>
                </a:solidFill>
              </a:rPr>
              <a:t>生效</a:t>
            </a:r>
          </a:p>
        </p:txBody>
      </p:sp>
    </p:spTree>
    <p:extLst>
      <p:ext uri="{BB962C8B-B14F-4D97-AF65-F5344CB8AC3E}">
        <p14:creationId xmlns:p14="http://schemas.microsoft.com/office/powerpoint/2010/main" val="278943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anim calcmode="lin" valueType="num">
                                      <p:cBhvr>
                                        <p:cTn id="8" dur="2500" fill="hold"/>
                                        <p:tgtEl>
                                          <p:spTgt spid="2"/>
                                        </p:tgtEl>
                                        <p:attrNameLst>
                                          <p:attrName>ppt_x</p:attrName>
                                        </p:attrNameLst>
                                      </p:cBhvr>
                                      <p:tavLst>
                                        <p:tav tm="0">
                                          <p:val>
                                            <p:strVal val="#ppt_x"/>
                                          </p:val>
                                        </p:tav>
                                        <p:tav tm="100000">
                                          <p:val>
                                            <p:strVal val="#ppt_x"/>
                                          </p:val>
                                        </p:tav>
                                      </p:tavLst>
                                    </p:anim>
                                    <p:anim calcmode="lin" valueType="num">
                                      <p:cBhvr>
                                        <p:cTn id="9" dur="2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75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500"/>
                                        <p:tgtEl>
                                          <p:spTgt spid="3">
                                            <p:txEl>
                                              <p:pRg st="0" end="0"/>
                                            </p:txEl>
                                          </p:spTgt>
                                        </p:tgtEl>
                                      </p:cBhvr>
                                    </p:animEffect>
                                    <p:anim calcmode="lin" valueType="num">
                                      <p:cBhvr>
                                        <p:cTn id="15" dur="2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25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75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500"/>
                                        <p:tgtEl>
                                          <p:spTgt spid="3">
                                            <p:txEl>
                                              <p:pRg st="1" end="1"/>
                                            </p:txEl>
                                          </p:spTgt>
                                        </p:tgtEl>
                                      </p:cBhvr>
                                    </p:animEffect>
                                    <p:anim calcmode="lin" valueType="num">
                                      <p:cBhvr>
                                        <p:cTn id="20" dur="2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25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75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2500"/>
                                        <p:tgtEl>
                                          <p:spTgt spid="3">
                                            <p:txEl>
                                              <p:pRg st="3" end="3"/>
                                            </p:txEl>
                                          </p:spTgt>
                                        </p:tgtEl>
                                      </p:cBhvr>
                                    </p:animEffect>
                                    <p:anim calcmode="lin" valueType="num">
                                      <p:cBhvr>
                                        <p:cTn id="25" dur="2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25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75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2500"/>
                                        <p:tgtEl>
                                          <p:spTgt spid="3">
                                            <p:txEl>
                                              <p:pRg st="4" end="4"/>
                                            </p:txEl>
                                          </p:spTgt>
                                        </p:tgtEl>
                                      </p:cBhvr>
                                    </p:animEffect>
                                    <p:anim calcmode="lin" valueType="num">
                                      <p:cBhvr>
                                        <p:cTn id="30" dur="2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2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50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000"/>
                                        <p:tgtEl>
                                          <p:spTgt spid="6"/>
                                        </p:tgtEl>
                                      </p:cBhvr>
                                    </p:animEffect>
                                    <p:anim calcmode="lin" valueType="num">
                                      <p:cBhvr>
                                        <p:cTn id="37" dur="2000" fill="hold"/>
                                        <p:tgtEl>
                                          <p:spTgt spid="6"/>
                                        </p:tgtEl>
                                        <p:attrNameLst>
                                          <p:attrName>ppt_x</p:attrName>
                                        </p:attrNameLst>
                                      </p:cBhvr>
                                      <p:tavLst>
                                        <p:tav tm="0">
                                          <p:val>
                                            <p:strVal val="#ppt_x"/>
                                          </p:val>
                                        </p:tav>
                                        <p:tav tm="100000">
                                          <p:val>
                                            <p:strVal val="#ppt_x"/>
                                          </p:val>
                                        </p:tav>
                                      </p:tavLst>
                                    </p:anim>
                                    <p:anim calcmode="lin" valueType="num">
                                      <p:cBhvr>
                                        <p:cTn id="38"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50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1750" fill="hold"/>
                                        <p:tgtEl>
                                          <p:spTgt spid="13"/>
                                        </p:tgtEl>
                                        <p:attrNameLst>
                                          <p:attrName>ppt_x</p:attrName>
                                        </p:attrNameLst>
                                      </p:cBhvr>
                                      <p:tavLst>
                                        <p:tav tm="0">
                                          <p:val>
                                            <p:strVal val="#ppt_x"/>
                                          </p:val>
                                        </p:tav>
                                        <p:tav tm="100000">
                                          <p:val>
                                            <p:strVal val="#ppt_x"/>
                                          </p:val>
                                        </p:tav>
                                      </p:tavLst>
                                    </p:anim>
                                    <p:anim calcmode="lin" valueType="num">
                                      <p:cBhvr additive="base">
                                        <p:cTn id="44" dur="17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100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500"/>
                                        <p:tgtEl>
                                          <p:spTgt spid="15"/>
                                        </p:tgtEl>
                                      </p:cBhvr>
                                    </p:animEffect>
                                    <p:anim calcmode="lin" valueType="num">
                                      <p:cBhvr>
                                        <p:cTn id="57" dur="1500" fill="hold"/>
                                        <p:tgtEl>
                                          <p:spTgt spid="15"/>
                                        </p:tgtEl>
                                        <p:attrNameLst>
                                          <p:attrName>ppt_x</p:attrName>
                                        </p:attrNameLst>
                                      </p:cBhvr>
                                      <p:tavLst>
                                        <p:tav tm="0">
                                          <p:val>
                                            <p:strVal val="#ppt_x"/>
                                          </p:val>
                                        </p:tav>
                                        <p:tav tm="100000">
                                          <p:val>
                                            <p:strVal val="#ppt_x"/>
                                          </p:val>
                                        </p:tav>
                                      </p:tavLst>
                                    </p:anim>
                                    <p:anim calcmode="lin" valueType="num">
                                      <p:cBhvr>
                                        <p:cTn id="58" dur="1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3" grpId="0" animBg="1"/>
      <p:bldP spid="15"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113</a:t>
            </a:fld>
            <a:endParaRPr lang="zh-CN" altLang="en-US">
              <a:solidFill>
                <a:prstClr val="black">
                  <a:tint val="75000"/>
                </a:prstClr>
              </a:solidFill>
            </a:endParaRPr>
          </a:p>
        </p:txBody>
      </p:sp>
      <p:sp>
        <p:nvSpPr>
          <p:cNvPr id="2" name="標題 1"/>
          <p:cNvSpPr>
            <a:spLocks noGrp="1"/>
          </p:cNvSpPr>
          <p:nvPr>
            <p:ph type="title" idx="4294967295"/>
          </p:nvPr>
        </p:nvSpPr>
        <p:spPr>
          <a:xfrm>
            <a:off x="1171854" y="405442"/>
            <a:ext cx="4245535" cy="899946"/>
          </a:xfrm>
        </p:spPr>
        <p:txBody>
          <a:bodyPr>
            <a:normAutofit/>
          </a:bodyPr>
          <a:lstStyle/>
          <a:p>
            <a:r>
              <a:rPr lang="zh-TW" altLang="en-US" sz="4000" dirty="0">
                <a:solidFill>
                  <a:srgbClr val="00B050"/>
                </a:solidFill>
                <a:latin typeface="華康勘亭流(P)" panose="02010600010101010101" pitchFamily="2" charset="-120"/>
                <a:ea typeface="華康勘亭流(P)" panose="02010600010101010101" pitchFamily="2" charset="-120"/>
              </a:rPr>
              <a:t>誤核薪級怎麼辦</a:t>
            </a:r>
            <a:r>
              <a:rPr lang="en-US" altLang="zh-TW" sz="4000" dirty="0">
                <a:solidFill>
                  <a:srgbClr val="00B050"/>
                </a:solidFill>
                <a:latin typeface="華康勘亭流(P)" panose="02010600010101010101" pitchFamily="2" charset="-120"/>
                <a:ea typeface="華康勘亭流(P)" panose="02010600010101010101" pitchFamily="2" charset="-120"/>
              </a:rPr>
              <a:t>??</a:t>
            </a:r>
            <a:endParaRPr lang="zh-TW" altLang="en-US" sz="4000" dirty="0">
              <a:solidFill>
                <a:srgbClr val="00B050"/>
              </a:solidFill>
              <a:latin typeface="華康勘亭流(P)" panose="02010600010101010101" pitchFamily="2" charset="-120"/>
              <a:ea typeface="華康勘亭流(P)" panose="02010600010101010101" pitchFamily="2" charset="-120"/>
            </a:endParaRPr>
          </a:p>
        </p:txBody>
      </p:sp>
      <p:sp>
        <p:nvSpPr>
          <p:cNvPr id="4" name="日期版面配置區 3"/>
          <p:cNvSpPr>
            <a:spLocks noGrp="1"/>
          </p:cNvSpPr>
          <p:nvPr>
            <p:ph type="dt" sz="half" idx="4294967295"/>
          </p:nvPr>
        </p:nvSpPr>
        <p:spPr>
          <a:xfrm>
            <a:off x="0" y="6356350"/>
            <a:ext cx="2743200" cy="365125"/>
          </a:xfrm>
        </p:spPr>
        <p:txBody>
          <a:bodyPr/>
          <a:lstStyle/>
          <a:p>
            <a:fld id="{49BFAD2E-65C3-4F62-A98B-CD8F55D48E4F}" type="datetime1">
              <a:rPr lang="zh-CN" altLang="en-US" smtClean="0">
                <a:solidFill>
                  <a:prstClr val="black">
                    <a:tint val="75000"/>
                  </a:prstClr>
                </a:solidFill>
              </a:rPr>
              <a:t>2019/8/19</a:t>
            </a:fld>
            <a:endParaRPr lang="zh-CN" altLang="en-US">
              <a:solidFill>
                <a:prstClr val="black">
                  <a:tint val="75000"/>
                </a:prstClr>
              </a:solidFill>
            </a:endParaRPr>
          </a:p>
        </p:txBody>
      </p:sp>
      <p:sp>
        <p:nvSpPr>
          <p:cNvPr id="6" name="文字方塊 5"/>
          <p:cNvSpPr txBox="1"/>
          <p:nvPr/>
        </p:nvSpPr>
        <p:spPr>
          <a:xfrm>
            <a:off x="1171854" y="1614145"/>
            <a:ext cx="9395503" cy="2677656"/>
          </a:xfrm>
          <a:prstGeom prst="rect">
            <a:avLst/>
          </a:prstGeom>
          <a:noFill/>
        </p:spPr>
        <p:txBody>
          <a:bodyPr wrap="square" rtlCol="0">
            <a:spAutoFit/>
          </a:bodyPr>
          <a:lstStyle/>
          <a:p>
            <a:pPr marL="342900" indent="-342900">
              <a:buFont typeface="+mj-ea"/>
              <a:buAutoNum type="ea1ChtPeriod"/>
            </a:pPr>
            <a:r>
              <a:rPr lang="zh-TW" altLang="en-US" sz="2400" dirty="0">
                <a:latin typeface="標楷體" panose="03000509000000000000" pitchFamily="65" charset="-120"/>
                <a:ea typeface="標楷體" panose="03000509000000000000" pitchFamily="65" charset="-120"/>
              </a:rPr>
              <a:t>如有顯然錯誤，或有發生新事實發現新證據等行政程序再開事由，得依行政程序法相關規定辦理。</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教師待遇條例施行細則</a:t>
            </a:r>
            <a:r>
              <a:rPr lang="en-US" altLang="zh-TW" sz="2400" dirty="0">
                <a:latin typeface="標楷體" panose="03000509000000000000" pitchFamily="65" charset="-120"/>
                <a:ea typeface="標楷體" panose="03000509000000000000" pitchFamily="65" charset="-120"/>
              </a:rPr>
              <a:t>§5】</a:t>
            </a:r>
          </a:p>
          <a:p>
            <a:pPr marL="342900" lvl="0" indent="-342900">
              <a:buFont typeface="+mj-ea"/>
              <a:buAutoNum type="ea1ChtPeriod"/>
            </a:pPr>
            <a:r>
              <a:rPr lang="zh-TW" altLang="en-US" sz="2400" dirty="0">
                <a:solidFill>
                  <a:prstClr val="black"/>
                </a:solidFill>
                <a:latin typeface="標楷體" panose="03000509000000000000" pitchFamily="65" charset="-120"/>
                <a:ea typeface="標楷體" panose="03000509000000000000" pitchFamily="65" charset="-120"/>
              </a:rPr>
              <a:t>公教人員待遇應以敘薪為前提，其多核薪級，在法律上實質不合法，形式上亦有瑕疵，屬無法律原因之給付</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不當得利，應予撤銷自始無效，其於誤核期間所溢支之薪給應予繳還</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教育部</a:t>
            </a:r>
            <a:r>
              <a:rPr lang="en-US" altLang="zh-TW" sz="2400" dirty="0">
                <a:solidFill>
                  <a:prstClr val="black"/>
                </a:solidFill>
                <a:latin typeface="標楷體" panose="03000509000000000000" pitchFamily="65" charset="-120"/>
                <a:ea typeface="標楷體" panose="03000509000000000000" pitchFamily="65" charset="-120"/>
              </a:rPr>
              <a:t>85.5.6</a:t>
            </a:r>
            <a:r>
              <a:rPr lang="zh-TW" altLang="en-US" sz="2400" dirty="0">
                <a:solidFill>
                  <a:prstClr val="black"/>
                </a:solidFill>
                <a:latin typeface="標楷體" panose="03000509000000000000" pitchFamily="65" charset="-120"/>
                <a:ea typeface="標楷體" panose="03000509000000000000" pitchFamily="65" charset="-120"/>
              </a:rPr>
              <a:t>台（</a:t>
            </a:r>
            <a:r>
              <a:rPr lang="en-US" altLang="zh-TW" sz="2400" dirty="0">
                <a:solidFill>
                  <a:prstClr val="black"/>
                </a:solidFill>
                <a:latin typeface="標楷體" panose="03000509000000000000" pitchFamily="65" charset="-120"/>
                <a:ea typeface="標楷體" panose="03000509000000000000" pitchFamily="65" charset="-120"/>
              </a:rPr>
              <a:t>85</a:t>
            </a:r>
            <a:r>
              <a:rPr lang="zh-TW" altLang="en-US" sz="2400" dirty="0">
                <a:solidFill>
                  <a:prstClr val="black"/>
                </a:solidFill>
                <a:latin typeface="標楷體" panose="03000509000000000000" pitchFamily="65" charset="-120"/>
                <a:ea typeface="標楷體" panose="03000509000000000000" pitchFamily="65" charset="-120"/>
              </a:rPr>
              <a:t>）人（一）字第</a:t>
            </a:r>
            <a:r>
              <a:rPr lang="en-US" altLang="zh-TW" sz="2400" dirty="0">
                <a:solidFill>
                  <a:prstClr val="black"/>
                </a:solidFill>
                <a:latin typeface="標楷體" panose="03000509000000000000" pitchFamily="65" charset="-120"/>
                <a:ea typeface="標楷體" panose="03000509000000000000" pitchFamily="65" charset="-120"/>
              </a:rPr>
              <a:t>85034162</a:t>
            </a:r>
            <a:r>
              <a:rPr lang="zh-TW" altLang="en-US" sz="2400" dirty="0">
                <a:solidFill>
                  <a:prstClr val="black"/>
                </a:solidFill>
                <a:latin typeface="標楷體" panose="03000509000000000000" pitchFamily="65" charset="-120"/>
                <a:ea typeface="標楷體" panose="03000509000000000000" pitchFamily="65" charset="-120"/>
              </a:rPr>
              <a:t>號函</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a:t>
            </a:r>
            <a:endParaRPr lang="en-US" altLang="zh-TW" sz="2400" dirty="0">
              <a:solidFill>
                <a:prstClr val="black"/>
              </a:solidFill>
              <a:latin typeface="標楷體" panose="03000509000000000000" pitchFamily="65" charset="-120"/>
              <a:ea typeface="標楷體" panose="03000509000000000000" pitchFamily="65" charset="-120"/>
            </a:endParaRPr>
          </a:p>
          <a:p>
            <a:pPr marL="342900" lvl="0" indent="-342900">
              <a:buFont typeface="+mj-ea"/>
              <a:buAutoNum type="ea1ChtPeriod"/>
            </a:pPr>
            <a:endParaRPr lang="en-US" altLang="zh-TW" sz="2400" dirty="0">
              <a:solidFill>
                <a:prstClr val="black"/>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7236864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013830" cy="1842047"/>
          </a:xfrm>
        </p:spPr>
        <p:txBody>
          <a:bodyPr>
            <a:noAutofit/>
          </a:bodyPr>
          <a:lstStyle/>
          <a:p>
            <a:r>
              <a:rPr lang="en-US" altLang="zh-TW" sz="2800" dirty="0">
                <a:solidFill>
                  <a:srgbClr val="7030A0"/>
                </a:solidFill>
                <a:latin typeface="標楷體" panose="03000509000000000000" pitchFamily="65" charset="-120"/>
                <a:ea typeface="標楷體" panose="03000509000000000000" pitchFamily="65" charset="-120"/>
              </a:rPr>
              <a:t>Q</a:t>
            </a:r>
            <a:r>
              <a:rPr lang="zh-TW" altLang="en-US" sz="2800" dirty="0">
                <a:solidFill>
                  <a:srgbClr val="7030A0"/>
                </a:solidFill>
                <a:latin typeface="標楷體" panose="03000509000000000000" pitchFamily="65" charset="-120"/>
                <a:ea typeface="標楷體" panose="03000509000000000000" pitchFamily="65" charset="-120"/>
              </a:rPr>
              <a:t>：梅師公立大學畢業，</a:t>
            </a:r>
            <a:r>
              <a:rPr lang="en-US" altLang="zh-TW" sz="2800" dirty="0">
                <a:solidFill>
                  <a:srgbClr val="7030A0"/>
                </a:solidFill>
                <a:latin typeface="標楷體" panose="03000509000000000000" pitchFamily="65" charset="-120"/>
                <a:ea typeface="標楷體" panose="03000509000000000000" pitchFamily="65" charset="-120"/>
              </a:rPr>
              <a:t>102</a:t>
            </a:r>
            <a:r>
              <a:rPr lang="zh-TW" altLang="en-US" sz="2800" dirty="0">
                <a:solidFill>
                  <a:srgbClr val="7030A0"/>
                </a:solidFill>
                <a:latin typeface="標楷體" panose="03000509000000000000" pitchFamily="65" charset="-120"/>
                <a:ea typeface="標楷體" panose="03000509000000000000" pitchFamily="65" charset="-120"/>
              </a:rPr>
              <a:t>年</a:t>
            </a:r>
            <a:r>
              <a:rPr lang="en-US" altLang="zh-TW" sz="2800" dirty="0">
                <a:solidFill>
                  <a:srgbClr val="7030A0"/>
                </a:solidFill>
                <a:latin typeface="標楷體" panose="03000509000000000000" pitchFamily="65" charset="-120"/>
                <a:ea typeface="標楷體" panose="03000509000000000000" pitchFamily="65" charset="-120"/>
              </a:rPr>
              <a:t>6</a:t>
            </a:r>
            <a:r>
              <a:rPr lang="zh-TW" altLang="en-US" sz="2800" dirty="0">
                <a:solidFill>
                  <a:srgbClr val="7030A0"/>
                </a:solidFill>
                <a:latin typeface="標楷體" panose="03000509000000000000" pitchFamily="65" charset="-120"/>
                <a:ea typeface="標楷體" panose="03000509000000000000" pitchFamily="65" charset="-120"/>
              </a:rPr>
              <a:t>月取得中等學校數學科教師證書，</a:t>
            </a:r>
            <a:r>
              <a:rPr lang="en-US" altLang="zh-TW" sz="2800" dirty="0">
                <a:solidFill>
                  <a:srgbClr val="7030A0"/>
                </a:solidFill>
                <a:latin typeface="標楷體" panose="03000509000000000000" pitchFamily="65" charset="-120"/>
                <a:ea typeface="標楷體" panose="03000509000000000000" pitchFamily="65" charset="-120"/>
              </a:rPr>
              <a:t>106</a:t>
            </a:r>
            <a:r>
              <a:rPr lang="zh-TW" altLang="en-US" sz="2800" dirty="0">
                <a:solidFill>
                  <a:srgbClr val="7030A0"/>
                </a:solidFill>
                <a:latin typeface="標楷體" panose="03000509000000000000" pitchFamily="65" charset="-120"/>
                <a:ea typeface="標楷體" panose="03000509000000000000" pitchFamily="65" charset="-120"/>
              </a:rPr>
              <a:t>學年度甄選錄取公立高中教師，經學校採計職前年資並核敘</a:t>
            </a:r>
            <a:r>
              <a:rPr lang="en-US" altLang="zh-TW" sz="2800" dirty="0">
                <a:solidFill>
                  <a:srgbClr val="7030A0"/>
                </a:solidFill>
                <a:latin typeface="標楷體" panose="03000509000000000000" pitchFamily="65" charset="-120"/>
                <a:ea typeface="標楷體" panose="03000509000000000000" pitchFamily="65" charset="-120"/>
              </a:rPr>
              <a:t>210</a:t>
            </a:r>
            <a:r>
              <a:rPr lang="zh-TW" altLang="en-US" sz="2800" dirty="0">
                <a:solidFill>
                  <a:srgbClr val="7030A0"/>
                </a:solidFill>
                <a:latin typeface="標楷體" panose="03000509000000000000" pitchFamily="65" charset="-120"/>
                <a:ea typeface="標楷體" panose="03000509000000000000" pitchFamily="65" charset="-120"/>
              </a:rPr>
              <a:t>薪點在案，惟學校於</a:t>
            </a:r>
            <a:r>
              <a:rPr lang="en-US" altLang="zh-TW" sz="2800" dirty="0">
                <a:solidFill>
                  <a:srgbClr val="7030A0"/>
                </a:solidFill>
                <a:latin typeface="標楷體" panose="03000509000000000000" pitchFamily="65" charset="-120"/>
                <a:ea typeface="標楷體" panose="03000509000000000000" pitchFamily="65" charset="-120"/>
              </a:rPr>
              <a:t>107</a:t>
            </a:r>
            <a:r>
              <a:rPr lang="zh-TW" altLang="en-US" sz="2800" dirty="0">
                <a:solidFill>
                  <a:srgbClr val="7030A0"/>
                </a:solidFill>
                <a:latin typeface="標楷體" panose="03000509000000000000" pitchFamily="65" charset="-120"/>
                <a:ea typeface="標楷體" panose="03000509000000000000" pitchFamily="65" charset="-120"/>
              </a:rPr>
              <a:t>年</a:t>
            </a:r>
            <a:r>
              <a:rPr lang="en-US" altLang="zh-TW" sz="2800" dirty="0">
                <a:solidFill>
                  <a:srgbClr val="7030A0"/>
                </a:solidFill>
                <a:latin typeface="標楷體" panose="03000509000000000000" pitchFamily="65" charset="-120"/>
                <a:ea typeface="標楷體" panose="03000509000000000000" pitchFamily="65" charset="-120"/>
              </a:rPr>
              <a:t>1</a:t>
            </a:r>
            <a:r>
              <a:rPr lang="zh-TW" altLang="en-US" sz="2800" dirty="0">
                <a:solidFill>
                  <a:srgbClr val="7030A0"/>
                </a:solidFill>
                <a:latin typeface="標楷體" panose="03000509000000000000" pitchFamily="65" charset="-120"/>
                <a:ea typeface="標楷體" panose="03000509000000000000" pitchFamily="65" charset="-120"/>
              </a:rPr>
              <a:t>月發現溢核薪級</a:t>
            </a:r>
            <a:r>
              <a:rPr lang="en-US" altLang="zh-TW" sz="2800" dirty="0">
                <a:solidFill>
                  <a:srgbClr val="7030A0"/>
                </a:solidFill>
                <a:latin typeface="標楷體" panose="03000509000000000000" pitchFamily="65" charset="-120"/>
                <a:ea typeface="標楷體" panose="03000509000000000000" pitchFamily="65" charset="-120"/>
              </a:rPr>
              <a:t>1</a:t>
            </a:r>
            <a:r>
              <a:rPr lang="zh-TW" altLang="en-US" sz="2800" dirty="0">
                <a:solidFill>
                  <a:srgbClr val="7030A0"/>
                </a:solidFill>
                <a:latin typeface="標楷體" panose="03000509000000000000" pitchFamily="65" charset="-120"/>
                <a:ea typeface="標楷體" panose="03000509000000000000" pitchFamily="65" charset="-120"/>
              </a:rPr>
              <a:t>級，應如何處理？</a:t>
            </a:r>
          </a:p>
        </p:txBody>
      </p:sp>
      <p:sp>
        <p:nvSpPr>
          <p:cNvPr id="3" name="內容版面配置區 2"/>
          <p:cNvSpPr>
            <a:spLocks noGrp="1"/>
          </p:cNvSpPr>
          <p:nvPr>
            <p:ph idx="1"/>
          </p:nvPr>
        </p:nvSpPr>
        <p:spPr>
          <a:xfrm>
            <a:off x="838200" y="2528977"/>
            <a:ext cx="10515600" cy="1086930"/>
          </a:xfrm>
        </p:spPr>
        <p:txBody>
          <a:bodyPr>
            <a:normAutofit/>
          </a:bodyPr>
          <a:lstStyle/>
          <a:p>
            <a:r>
              <a:rPr lang="en-US" altLang="zh-TW" dirty="0">
                <a:latin typeface="¼Ð·¢Åé"/>
              </a:rPr>
              <a:t>200</a:t>
            </a:r>
            <a:r>
              <a:rPr lang="zh-TW" altLang="en-US" dirty="0">
                <a:latin typeface="標楷體" panose="03000509000000000000" pitchFamily="65" charset="-120"/>
                <a:ea typeface="標楷體" panose="03000509000000000000" pitchFamily="65" charset="-120"/>
              </a:rPr>
              <a:t>薪點：重行敘定薪級為</a:t>
            </a:r>
            <a:r>
              <a:rPr lang="en-US" altLang="zh-TW" dirty="0">
                <a:latin typeface="¼Ð·¢Åé"/>
                <a:ea typeface="標楷體" panose="03000509000000000000" pitchFamily="65" charset="-120"/>
              </a:rPr>
              <a:t>200</a:t>
            </a:r>
            <a:r>
              <a:rPr lang="zh-TW" altLang="en-US" dirty="0">
                <a:latin typeface="標楷體" panose="03000509000000000000" pitchFamily="65" charset="-120"/>
                <a:ea typeface="標楷體" panose="03000509000000000000" pitchFamily="65" charset="-120"/>
              </a:rPr>
              <a:t>薪點，溯自</a:t>
            </a:r>
            <a:r>
              <a:rPr lang="en-US" altLang="zh-TW" dirty="0">
                <a:latin typeface="¼Ð·¢Åé"/>
                <a:ea typeface="標楷體" panose="03000509000000000000" pitchFamily="65" charset="-120"/>
              </a:rPr>
              <a:t>106</a:t>
            </a:r>
            <a:r>
              <a:rPr lang="zh-TW" altLang="en-US" dirty="0">
                <a:latin typeface="標楷體" panose="03000509000000000000" pitchFamily="65" charset="-120"/>
                <a:ea typeface="標楷體" panose="03000509000000000000" pitchFamily="65" charset="-120"/>
              </a:rPr>
              <a:t>年</a:t>
            </a:r>
            <a:r>
              <a:rPr lang="en-US" altLang="zh-TW" dirty="0">
                <a:latin typeface="¼Ð·¢Åé"/>
                <a:ea typeface="標楷體" panose="03000509000000000000" pitchFamily="65" charset="-120"/>
              </a:rPr>
              <a:t>8</a:t>
            </a:r>
            <a:r>
              <a:rPr lang="zh-TW" altLang="en-US" dirty="0">
                <a:latin typeface="標楷體" panose="03000509000000000000" pitchFamily="65" charset="-120"/>
                <a:ea typeface="標楷體" panose="03000509000000000000" pitchFamily="65" charset="-120"/>
              </a:rPr>
              <a:t>月</a:t>
            </a:r>
            <a:r>
              <a:rPr lang="en-US" altLang="zh-TW" dirty="0">
                <a:latin typeface="¼Ð·¢Åé"/>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日生效，並追繳溢領之薪給。</a:t>
            </a:r>
            <a:endParaRPr lang="zh-TW" altLang="en-US" dirty="0"/>
          </a:p>
        </p:txBody>
      </p:sp>
      <p:sp>
        <p:nvSpPr>
          <p:cNvPr id="4" name="日期版面配置區 3"/>
          <p:cNvSpPr>
            <a:spLocks noGrp="1"/>
          </p:cNvSpPr>
          <p:nvPr>
            <p:ph type="dt" sz="half" idx="10"/>
          </p:nvPr>
        </p:nvSpPr>
        <p:spPr/>
        <p:txBody>
          <a:bodyPr/>
          <a:lstStyle/>
          <a:p>
            <a:endParaRPr lang="zh-CN" altLang="en-US" dirty="0">
              <a:solidFill>
                <a:prstClr val="black">
                  <a:tint val="75000"/>
                </a:prstClr>
              </a:solidFill>
            </a:endParaRPr>
          </a:p>
        </p:txBody>
      </p:sp>
      <p:sp>
        <p:nvSpPr>
          <p:cNvPr id="5" name="投影片編號版面配置區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114</a:t>
            </a:fld>
            <a:endParaRPr lang="zh-CN" altLang="en-US">
              <a:solidFill>
                <a:prstClr val="black">
                  <a:tint val="75000"/>
                </a:prstClr>
              </a:solidFill>
            </a:endParaRPr>
          </a:p>
        </p:txBody>
      </p:sp>
      <p:sp>
        <p:nvSpPr>
          <p:cNvPr id="6" name="文字方塊 5">
            <a:extLst>
              <a:ext uri="{FF2B5EF4-FFF2-40B4-BE49-F238E27FC236}">
                <a16:creationId xmlns:a16="http://schemas.microsoft.com/office/drawing/2014/main" xmlns="" id="{1D7FFCA1-F5EB-41FE-936D-FAD58DDFF50E}"/>
              </a:ext>
            </a:extLst>
          </p:cNvPr>
          <p:cNvSpPr txBox="1"/>
          <p:nvPr/>
        </p:nvSpPr>
        <p:spPr>
          <a:xfrm>
            <a:off x="1092139" y="3867150"/>
            <a:ext cx="10156886" cy="830997"/>
          </a:xfrm>
          <a:prstGeom prst="rect">
            <a:avLst/>
          </a:prstGeom>
          <a:noFill/>
        </p:spPr>
        <p:txBody>
          <a:bodyPr wrap="square" rtlCol="0">
            <a:spAutoFit/>
          </a:bodyPr>
          <a:lstStyle/>
          <a:p>
            <a:pPr marL="285750" indent="-285750">
              <a:buFont typeface="Wingdings" panose="05000000000000000000" pitchFamily="2" charset="2"/>
              <a:buChar char="Ø"/>
            </a:pPr>
            <a:r>
              <a:rPr lang="zh-TW" altLang="en-US" sz="2400" dirty="0">
                <a:solidFill>
                  <a:srgbClr val="7030A0"/>
                </a:solidFill>
                <a:latin typeface="標楷體" panose="03000509000000000000" pitchFamily="65" charset="-120"/>
                <a:ea typeface="標楷體" panose="03000509000000000000" pitchFamily="65" charset="-120"/>
              </a:rPr>
              <a:t>因市外介聘教師逕依前一學年度之成績考核結果銜接支薪，若前校有誤核之情事多係辦理取得較高學歷時才會發現。</a:t>
            </a:r>
            <a:endParaRPr lang="en-US" altLang="zh-TW" sz="2400" dirty="0">
              <a:solidFill>
                <a:srgbClr val="7030A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4903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67832F2-6A27-4893-A8A0-28C2523A6CE2}" type="datetime1">
              <a:rPr lang="zh-TW" altLang="en-US" smtClean="0"/>
              <a:t>2019/8/19</a:t>
            </a:fld>
            <a:endParaRPr lang="zh-TW" altLang="en-US"/>
          </a:p>
        </p:txBody>
      </p:sp>
      <p:sp>
        <p:nvSpPr>
          <p:cNvPr id="3" name="投影片編號版面配置區 2"/>
          <p:cNvSpPr>
            <a:spLocks noGrp="1"/>
          </p:cNvSpPr>
          <p:nvPr>
            <p:ph type="sldNum" sz="quarter" idx="12"/>
          </p:nvPr>
        </p:nvSpPr>
        <p:spPr/>
        <p:txBody>
          <a:bodyPr/>
          <a:lstStyle/>
          <a:p>
            <a:fld id="{1CC926A1-394B-4F20-995A-14F0F6D274D9}" type="slidenum">
              <a:rPr lang="zh-TW" altLang="en-US" smtClean="0"/>
              <a:t>115</a:t>
            </a:fld>
            <a:endParaRPr lang="zh-TW" altLang="en-US"/>
          </a:p>
        </p:txBody>
      </p:sp>
      <p:sp>
        <p:nvSpPr>
          <p:cNvPr id="4" name="文字方塊 3"/>
          <p:cNvSpPr txBox="1"/>
          <p:nvPr/>
        </p:nvSpPr>
        <p:spPr>
          <a:xfrm>
            <a:off x="2805022" y="3191772"/>
            <a:ext cx="3398808" cy="1754326"/>
          </a:xfrm>
          <a:prstGeom prst="rect">
            <a:avLst/>
          </a:prstGeom>
          <a:noFill/>
        </p:spPr>
        <p:txBody>
          <a:bodyPr wrap="square" rtlCol="0">
            <a:spAutoFit/>
          </a:bodyPr>
          <a:lstStyle/>
          <a:p>
            <a:r>
              <a:rPr lang="zh-TW" altLang="en-US" sz="5400" dirty="0">
                <a:solidFill>
                  <a:srgbClr val="00B050"/>
                </a:solidFill>
                <a:latin typeface="華康勘亭流" panose="02010609010101010101" pitchFamily="49" charset="-120"/>
                <a:ea typeface="華康勘亭流" panose="02010609010101010101" pitchFamily="49" charset="-120"/>
              </a:rPr>
              <a:t>謝謝聆聽</a:t>
            </a:r>
            <a:endParaRPr lang="en-US" altLang="zh-TW" sz="5400" dirty="0">
              <a:solidFill>
                <a:srgbClr val="00B050"/>
              </a:solidFill>
              <a:latin typeface="華康勘亭流" panose="02010609010101010101" pitchFamily="49" charset="-120"/>
              <a:ea typeface="華康勘亭流" panose="02010609010101010101" pitchFamily="49" charset="-120"/>
            </a:endParaRPr>
          </a:p>
          <a:p>
            <a:r>
              <a:rPr lang="zh-TW" altLang="en-US" sz="5400" dirty="0">
                <a:solidFill>
                  <a:srgbClr val="00B050"/>
                </a:solidFill>
                <a:latin typeface="華康勘亭流" panose="02010609010101010101" pitchFamily="49" charset="-120"/>
                <a:ea typeface="華康勘亭流" panose="02010609010101010101" pitchFamily="49" charset="-120"/>
              </a:rPr>
              <a:t>敬請指教</a:t>
            </a: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0076" y="1604513"/>
            <a:ext cx="2748950" cy="4123425"/>
          </a:xfrm>
          <a:prstGeom prst="rect">
            <a:avLst/>
          </a:prstGeom>
        </p:spPr>
      </p:pic>
      <p:sp>
        <p:nvSpPr>
          <p:cNvPr id="9" name="文字方塊 8"/>
          <p:cNvSpPr txBox="1"/>
          <p:nvPr/>
        </p:nvSpPr>
        <p:spPr>
          <a:xfrm>
            <a:off x="1454987" y="1052421"/>
            <a:ext cx="5679058" cy="1569660"/>
          </a:xfrm>
          <a:prstGeom prst="rect">
            <a:avLst/>
          </a:prstGeom>
          <a:noFill/>
        </p:spPr>
        <p:txBody>
          <a:bodyPr wrap="square" rtlCol="0">
            <a:spAutoFit/>
          </a:bodyPr>
          <a:lstStyle/>
          <a:p>
            <a:r>
              <a:rPr lang="zh-TW" altLang="en-US" sz="3200" dirty="0">
                <a:solidFill>
                  <a:srgbClr val="00B050"/>
                </a:solidFill>
                <a:latin typeface="華康勘亭流" panose="02010609010101010101" pitchFamily="49" charset="-120"/>
                <a:ea typeface="華康勘亭流" panose="02010609010101010101" pitchFamily="49" charset="-120"/>
              </a:rPr>
              <a:t>提醒大家辦理敘薪要</a:t>
            </a:r>
            <a:r>
              <a:rPr lang="zh-TW" altLang="en-US" sz="3200" dirty="0">
                <a:solidFill>
                  <a:srgbClr val="FF0000"/>
                </a:solidFill>
                <a:latin typeface="華康勘亭流" panose="02010609010101010101" pitchFamily="49" charset="-120"/>
                <a:ea typeface="華康勘亭流" panose="02010609010101010101" pitchFamily="49" charset="-120"/>
              </a:rPr>
              <a:t>一心一意</a:t>
            </a:r>
            <a:endParaRPr lang="en-US" altLang="zh-TW" sz="3200" dirty="0">
              <a:solidFill>
                <a:srgbClr val="FF0000"/>
              </a:solidFill>
              <a:latin typeface="華康勘亭流" panose="02010609010101010101" pitchFamily="49" charset="-120"/>
              <a:ea typeface="華康勘亭流" panose="02010609010101010101" pitchFamily="49" charset="-120"/>
            </a:endParaRPr>
          </a:p>
          <a:p>
            <a:r>
              <a:rPr lang="zh-TW" altLang="en-US" sz="3200" dirty="0">
                <a:solidFill>
                  <a:srgbClr val="FF0000"/>
                </a:solidFill>
                <a:latin typeface="華康勘亭流" panose="02010609010101010101" pitchFamily="49" charset="-120"/>
                <a:ea typeface="華康勘亭流" panose="02010609010101010101" pitchFamily="49" charset="-120"/>
              </a:rPr>
              <a:t>細心</a:t>
            </a:r>
            <a:r>
              <a:rPr lang="zh-TW" altLang="en-US" sz="3200" dirty="0">
                <a:solidFill>
                  <a:srgbClr val="00B050"/>
                </a:solidFill>
                <a:latin typeface="華康勘亭流" panose="02010609010101010101" pitchFamily="49" charset="-120"/>
                <a:ea typeface="華康勘亭流" panose="02010609010101010101" pitchFamily="49" charset="-120"/>
              </a:rPr>
              <a:t>檢查附件證明</a:t>
            </a:r>
            <a:endParaRPr lang="en-US" altLang="zh-TW" sz="3200" dirty="0">
              <a:solidFill>
                <a:srgbClr val="00B050"/>
              </a:solidFill>
              <a:latin typeface="華康勘亭流" panose="02010609010101010101" pitchFamily="49" charset="-120"/>
              <a:ea typeface="華康勘亭流" panose="02010609010101010101" pitchFamily="49" charset="-120"/>
            </a:endParaRPr>
          </a:p>
          <a:p>
            <a:r>
              <a:rPr lang="zh-TW" altLang="en-US" sz="3200" dirty="0">
                <a:solidFill>
                  <a:srgbClr val="FF0000"/>
                </a:solidFill>
                <a:latin typeface="華康勘亭流" panose="02010609010101010101" pitchFamily="49" charset="-120"/>
                <a:ea typeface="華康勘亭流" panose="02010609010101010101" pitchFamily="49" charset="-120"/>
              </a:rPr>
              <a:t>注意</a:t>
            </a:r>
            <a:r>
              <a:rPr lang="zh-TW" altLang="en-US" sz="3200" dirty="0">
                <a:solidFill>
                  <a:srgbClr val="00B050"/>
                </a:solidFill>
                <a:latin typeface="華康勘亭流" panose="02010609010101010101" pitchFamily="49" charset="-120"/>
                <a:ea typeface="華康勘亭流" panose="02010609010101010101" pitchFamily="49" charset="-120"/>
              </a:rPr>
              <a:t>魔鬼藏在細節中</a:t>
            </a:r>
          </a:p>
        </p:txBody>
      </p:sp>
    </p:spTree>
    <p:extLst>
      <p:ext uri="{BB962C8B-B14F-4D97-AF65-F5344CB8AC3E}">
        <p14:creationId xmlns:p14="http://schemas.microsoft.com/office/powerpoint/2010/main" val="53982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0" fill="hold"/>
                                        <p:tgtEl>
                                          <p:spTgt spid="9"/>
                                        </p:tgtEl>
                                        <p:attrNameLst>
                                          <p:attrName>ppt_x</p:attrName>
                                        </p:attrNameLst>
                                      </p:cBhvr>
                                      <p:tavLst>
                                        <p:tav tm="0">
                                          <p:val>
                                            <p:strVal val="#ppt_x"/>
                                          </p:val>
                                        </p:tav>
                                        <p:tav tm="100000">
                                          <p:val>
                                            <p:strVal val="#ppt_x"/>
                                          </p:val>
                                        </p:tav>
                                      </p:tavLst>
                                    </p:anim>
                                    <p:anim calcmode="lin" valueType="num">
                                      <p:cBhvr additive="base">
                                        <p:cTn id="8" dur="2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ppt_x</p:attrName>
                                        </p:attrNameLst>
                                      </p:cBhvr>
                                      <p:tavLst>
                                        <p:tav tm="0">
                                          <p:val>
                                            <p:strVal val="#ppt_x"/>
                                          </p:val>
                                        </p:tav>
                                        <p:tav tm="100000">
                                          <p:val>
                                            <p:strVal val="#ppt_x"/>
                                          </p:val>
                                        </p:tav>
                                      </p:tavLst>
                                    </p:anim>
                                    <p:anim calcmode="lin" valueType="num">
                                      <p:cBhvr>
                                        <p:cTn id="15"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Freeform 107"/>
          <p:cNvSpPr/>
          <p:nvPr/>
        </p:nvSpPr>
        <p:spPr>
          <a:xfrm>
            <a:off x="2749089" y="1883718"/>
            <a:ext cx="6791753" cy="5761"/>
          </a:xfrm>
          <a:custGeom>
            <a:avLst/>
            <a:gdLst>
              <a:gd name="connsiteX0" fmla="*/ 12839 w 7486650"/>
              <a:gd name="connsiteY0" fmla="*/ 10667 h 6350"/>
              <a:gd name="connsiteX1" fmla="*/ 7488059 w 7486650"/>
              <a:gd name="connsiteY1" fmla="*/ 10667 h 6350"/>
            </a:gdLst>
            <a:ahLst/>
            <a:cxnLst>
              <a:cxn ang="0">
                <a:pos x="connsiteX0" y="connsiteY0"/>
              </a:cxn>
              <a:cxn ang="0">
                <a:pos x="connsiteX1" y="connsiteY1"/>
              </a:cxn>
            </a:cxnLst>
            <a:rect l="l" t="t" r="r" b="b"/>
            <a:pathLst>
              <a:path w="7486650" h="6350">
                <a:moveTo>
                  <a:pt x="12839" y="10667"/>
                </a:moveTo>
                <a:lnTo>
                  <a:pt x="7488059" y="10667"/>
                </a:lnTo>
              </a:path>
            </a:pathLst>
          </a:custGeom>
          <a:ln w="6095">
            <a:solidFill>
              <a:srgbClr val="7E7E7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33">
              <a:solidFill>
                <a:srgbClr val="595959"/>
              </a:solidFill>
            </a:endParaRPr>
          </a:p>
        </p:txBody>
      </p:sp>
      <p:pic>
        <p:nvPicPr>
          <p:cNvPr id="109" name="Picture 109"/>
          <p:cNvPicPr>
            <a:picLocks noChangeAspect="1"/>
          </p:cNvPicPr>
          <p:nvPr/>
        </p:nvPicPr>
        <p:blipFill>
          <a:blip r:embed="rId2"/>
          <a:stretch>
            <a:fillRect/>
          </a:stretch>
        </p:blipFill>
        <p:spPr>
          <a:xfrm>
            <a:off x="3450730" y="2094556"/>
            <a:ext cx="691273" cy="3774348"/>
          </a:xfrm>
          <a:prstGeom prst="rect">
            <a:avLst/>
          </a:prstGeom>
        </p:spPr>
      </p:pic>
      <p:pic>
        <p:nvPicPr>
          <p:cNvPr id="110" name="Picture 110"/>
          <p:cNvPicPr>
            <a:picLocks noChangeAspect="1"/>
          </p:cNvPicPr>
          <p:nvPr/>
        </p:nvPicPr>
        <p:blipFill>
          <a:blip r:embed="rId3"/>
          <a:stretch>
            <a:fillRect/>
          </a:stretch>
        </p:blipFill>
        <p:spPr>
          <a:xfrm>
            <a:off x="8980911" y="2094556"/>
            <a:ext cx="559931" cy="3774348"/>
          </a:xfrm>
          <a:prstGeom prst="rect">
            <a:avLst/>
          </a:prstGeom>
        </p:spPr>
      </p:pic>
      <p:pic>
        <p:nvPicPr>
          <p:cNvPr id="111" name="Picture 111"/>
          <p:cNvPicPr>
            <a:picLocks noChangeAspect="1"/>
          </p:cNvPicPr>
          <p:nvPr/>
        </p:nvPicPr>
        <p:blipFill>
          <a:blip r:embed="rId4"/>
          <a:stretch>
            <a:fillRect/>
          </a:stretch>
        </p:blipFill>
        <p:spPr>
          <a:xfrm>
            <a:off x="4224956" y="2080731"/>
            <a:ext cx="698185" cy="3774348"/>
          </a:xfrm>
          <a:prstGeom prst="rect">
            <a:avLst/>
          </a:prstGeom>
        </p:spPr>
      </p:pic>
      <p:pic>
        <p:nvPicPr>
          <p:cNvPr id="112" name="Picture 112"/>
          <p:cNvPicPr>
            <a:picLocks noChangeAspect="1"/>
          </p:cNvPicPr>
          <p:nvPr/>
        </p:nvPicPr>
        <p:blipFill>
          <a:blip r:embed="rId5"/>
          <a:stretch>
            <a:fillRect/>
          </a:stretch>
        </p:blipFill>
        <p:spPr>
          <a:xfrm>
            <a:off x="4999181" y="2875695"/>
            <a:ext cx="3933340" cy="2689050"/>
          </a:xfrm>
          <a:prstGeom prst="rect">
            <a:avLst/>
          </a:prstGeom>
        </p:spPr>
      </p:pic>
      <p:pic>
        <p:nvPicPr>
          <p:cNvPr id="113" name="Picture 113"/>
          <p:cNvPicPr>
            <a:picLocks noChangeAspect="1"/>
          </p:cNvPicPr>
          <p:nvPr/>
        </p:nvPicPr>
        <p:blipFill>
          <a:blip r:embed="rId6"/>
          <a:stretch>
            <a:fillRect/>
          </a:stretch>
        </p:blipFill>
        <p:spPr>
          <a:xfrm>
            <a:off x="5241126" y="1334157"/>
            <a:ext cx="476978" cy="497716"/>
          </a:xfrm>
          <a:prstGeom prst="rect">
            <a:avLst/>
          </a:prstGeom>
        </p:spPr>
      </p:pic>
      <p:pic>
        <p:nvPicPr>
          <p:cNvPr id="114" name="Picture 114"/>
          <p:cNvPicPr>
            <a:picLocks noChangeAspect="1"/>
          </p:cNvPicPr>
          <p:nvPr/>
        </p:nvPicPr>
        <p:blipFill>
          <a:blip r:embed="rId7"/>
          <a:stretch>
            <a:fillRect/>
          </a:stretch>
        </p:blipFill>
        <p:spPr>
          <a:xfrm>
            <a:off x="5766493" y="1271942"/>
            <a:ext cx="1140600" cy="608320"/>
          </a:xfrm>
          <a:prstGeom prst="rect">
            <a:avLst/>
          </a:prstGeom>
        </p:spPr>
      </p:pic>
      <p:pic>
        <p:nvPicPr>
          <p:cNvPr id="116" name="Picture 116"/>
          <p:cNvPicPr>
            <a:picLocks noChangeAspect="1"/>
          </p:cNvPicPr>
          <p:nvPr/>
        </p:nvPicPr>
        <p:blipFill>
          <a:blip r:embed="rId8"/>
          <a:stretch>
            <a:fillRect/>
          </a:stretch>
        </p:blipFill>
        <p:spPr>
          <a:xfrm>
            <a:off x="8980911" y="352549"/>
            <a:ext cx="1230465" cy="1112949"/>
          </a:xfrm>
          <a:prstGeom prst="rect">
            <a:avLst/>
          </a:prstGeom>
        </p:spPr>
      </p:pic>
      <p:pic>
        <p:nvPicPr>
          <p:cNvPr id="117" name="Picture 117"/>
          <p:cNvPicPr>
            <a:picLocks noChangeAspect="1"/>
          </p:cNvPicPr>
          <p:nvPr/>
        </p:nvPicPr>
        <p:blipFill>
          <a:blip r:embed="rId9"/>
          <a:stretch>
            <a:fillRect/>
          </a:stretch>
        </p:blipFill>
        <p:spPr>
          <a:xfrm>
            <a:off x="2759458" y="2080731"/>
            <a:ext cx="656709" cy="3788174"/>
          </a:xfrm>
          <a:prstGeom prst="rect">
            <a:avLst/>
          </a:prstGeom>
        </p:spPr>
      </p:pic>
      <p:sp>
        <p:nvSpPr>
          <p:cNvPr id="2" name="TextBox 117"/>
          <p:cNvSpPr txBox="1"/>
          <p:nvPr/>
        </p:nvSpPr>
        <p:spPr>
          <a:xfrm>
            <a:off x="2590677" y="1400835"/>
            <a:ext cx="7210006" cy="474617"/>
          </a:xfrm>
          <a:prstGeom prst="rect">
            <a:avLst/>
          </a:prstGeom>
          <a:noFill/>
        </p:spPr>
        <p:txBody>
          <a:bodyPr wrap="square" lIns="0" tIns="0" rIns="0" bIns="0" rtlCol="0">
            <a:spAutoFit/>
          </a:bodyPr>
          <a:lstStyle/>
          <a:p>
            <a:pPr>
              <a:tabLst>
                <a:tab pos="4387672" algn="l"/>
              </a:tabLst>
            </a:pPr>
            <a:r>
              <a:rPr lang="en-US" altLang="zh-CN" sz="3084" spc="-27" dirty="0">
                <a:solidFill>
                  <a:srgbClr val="3E3E3E"/>
                </a:solidFill>
                <a:latin typeface="Microsoft JhengHei"/>
                <a:ea typeface="Microsoft JhengHei"/>
              </a:rPr>
              <a:t>107.1.31以前，	</a:t>
            </a:r>
            <a:r>
              <a:rPr lang="en-US" altLang="zh-CN" sz="3084" spc="-45" dirty="0">
                <a:solidFill>
                  <a:srgbClr val="3E3E3E"/>
                </a:solidFill>
                <a:latin typeface="Microsoft JhengHei"/>
                <a:ea typeface="Microsoft JhengHei"/>
              </a:rPr>
              <a:t>舊制生培育流程</a:t>
            </a:r>
          </a:p>
        </p:txBody>
      </p:sp>
      <p:sp>
        <p:nvSpPr>
          <p:cNvPr id="118" name="TextBox 118"/>
          <p:cNvSpPr txBox="1"/>
          <p:nvPr/>
        </p:nvSpPr>
        <p:spPr>
          <a:xfrm>
            <a:off x="2936314" y="3319969"/>
            <a:ext cx="196091" cy="1340752"/>
          </a:xfrm>
          <a:prstGeom prst="rect">
            <a:avLst/>
          </a:prstGeom>
          <a:noFill/>
        </p:spPr>
        <p:txBody>
          <a:bodyPr wrap="square" lIns="0" tIns="0" rIns="0" bIns="0" rtlCol="0">
            <a:spAutoFit/>
          </a:bodyPr>
          <a:lstStyle/>
          <a:p>
            <a:pPr hangingPunct="0">
              <a:lnSpc>
                <a:spcPct val="99583"/>
              </a:lnSpc>
            </a:pPr>
            <a:r>
              <a:rPr lang="en-US" altLang="zh-CN" sz="1452" spc="-45" dirty="0">
                <a:solidFill>
                  <a:srgbClr val="000000"/>
                </a:solidFill>
                <a:latin typeface="Microsoft JhengHei"/>
                <a:ea typeface="Microsoft JhengHei"/>
              </a:rPr>
              <a:t>完成教育實</a:t>
            </a:r>
            <a:r>
              <a:rPr lang="en-US" altLang="zh-CN" sz="1452" spc="-63" dirty="0">
                <a:solidFill>
                  <a:srgbClr val="000000"/>
                </a:solidFill>
                <a:latin typeface="Microsoft JhengHei"/>
                <a:ea typeface="Microsoft JhengHei"/>
              </a:rPr>
              <a:t>習</a:t>
            </a:r>
          </a:p>
        </p:txBody>
      </p:sp>
      <p:sp>
        <p:nvSpPr>
          <p:cNvPr id="119" name="TextBox 119"/>
          <p:cNvSpPr txBox="1"/>
          <p:nvPr/>
        </p:nvSpPr>
        <p:spPr>
          <a:xfrm>
            <a:off x="3706391" y="2213239"/>
            <a:ext cx="196091" cy="3378874"/>
          </a:xfrm>
          <a:prstGeom prst="rect">
            <a:avLst/>
          </a:prstGeom>
          <a:noFill/>
        </p:spPr>
        <p:txBody>
          <a:bodyPr wrap="square" lIns="0" tIns="0" rIns="0" bIns="0" rtlCol="0">
            <a:spAutoFit/>
          </a:bodyPr>
          <a:lstStyle/>
          <a:p>
            <a:pPr hangingPunct="0">
              <a:lnSpc>
                <a:spcPct val="107916"/>
              </a:lnSpc>
            </a:pPr>
            <a:r>
              <a:rPr lang="en-US" altLang="zh-CN" sz="1452" spc="-45" dirty="0">
                <a:solidFill>
                  <a:srgbClr val="000000"/>
                </a:solidFill>
                <a:latin typeface="Microsoft JhengHei"/>
                <a:ea typeface="Microsoft JhengHei"/>
              </a:rPr>
              <a:t>取得修畢師資職前教育課程證</a:t>
            </a:r>
            <a:r>
              <a:rPr lang="en-US" altLang="zh-CN" sz="1452" spc="-63" dirty="0">
                <a:solidFill>
                  <a:srgbClr val="000000"/>
                </a:solidFill>
                <a:latin typeface="Microsoft JhengHei"/>
                <a:ea typeface="Microsoft JhengHei"/>
              </a:rPr>
              <a:t>明</a:t>
            </a:r>
          </a:p>
        </p:txBody>
      </p:sp>
      <p:sp>
        <p:nvSpPr>
          <p:cNvPr id="120" name="TextBox 120"/>
          <p:cNvSpPr txBox="1"/>
          <p:nvPr/>
        </p:nvSpPr>
        <p:spPr>
          <a:xfrm>
            <a:off x="4417020" y="3091159"/>
            <a:ext cx="196090" cy="1787669"/>
          </a:xfrm>
          <a:prstGeom prst="rect">
            <a:avLst/>
          </a:prstGeom>
          <a:noFill/>
        </p:spPr>
        <p:txBody>
          <a:bodyPr wrap="square" lIns="0" tIns="0" rIns="0" bIns="0" rtlCol="0">
            <a:spAutoFit/>
          </a:bodyPr>
          <a:lstStyle/>
          <a:p>
            <a:pPr hangingPunct="0">
              <a:lnSpc>
                <a:spcPct val="99583"/>
              </a:lnSpc>
            </a:pPr>
            <a:r>
              <a:rPr lang="en-US" altLang="zh-CN" sz="1452" spc="-45" dirty="0">
                <a:solidFill>
                  <a:srgbClr val="000000"/>
                </a:solidFill>
                <a:latin typeface="Microsoft JhengHei"/>
                <a:ea typeface="Microsoft JhengHei"/>
              </a:rPr>
              <a:t>參加教師資格考</a:t>
            </a:r>
            <a:r>
              <a:rPr lang="en-US" altLang="zh-CN" sz="1452" spc="-63" dirty="0">
                <a:solidFill>
                  <a:srgbClr val="000000"/>
                </a:solidFill>
                <a:latin typeface="Microsoft JhengHei"/>
                <a:ea typeface="Microsoft JhengHei"/>
              </a:rPr>
              <a:t>試</a:t>
            </a:r>
          </a:p>
        </p:txBody>
      </p:sp>
      <p:sp>
        <p:nvSpPr>
          <p:cNvPr id="121" name="TextBox 121"/>
          <p:cNvSpPr txBox="1"/>
          <p:nvPr/>
        </p:nvSpPr>
        <p:spPr>
          <a:xfrm>
            <a:off x="4943769" y="2632895"/>
            <a:ext cx="1463194" cy="2395336"/>
          </a:xfrm>
          <a:prstGeom prst="rect">
            <a:avLst/>
          </a:prstGeom>
          <a:noFill/>
        </p:spPr>
        <p:txBody>
          <a:bodyPr wrap="square" lIns="0" tIns="0" rIns="0" bIns="0" rtlCol="0">
            <a:spAutoFit/>
          </a:bodyPr>
          <a:lstStyle/>
          <a:p>
            <a:pPr indent="97470"/>
            <a:r>
              <a:rPr lang="en-US" altLang="zh-CN" sz="1633" spc="-5" dirty="0">
                <a:solidFill>
                  <a:srgbClr val="FE0000"/>
                </a:solidFill>
                <a:latin typeface="Microsoft JhengHei"/>
                <a:ea typeface="Microsoft JhengHei"/>
              </a:rPr>
              <a:t>通過</a:t>
            </a:r>
            <a:r>
              <a:rPr lang="en-US" altLang="zh-CN" sz="1633" dirty="0">
                <a:solidFill>
                  <a:srgbClr val="FE0000"/>
                </a:solidFill>
                <a:latin typeface="Microsoft JhengHei"/>
                <a:ea typeface="Microsoft JhengHei"/>
              </a:rPr>
              <a:t>考試</a:t>
            </a: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1111"/>
              </a:lnSpc>
            </a:pPr>
            <a:endParaRPr lang="en-US" sz="1633" dirty="0">
              <a:solidFill>
                <a:srgbClr val="595959"/>
              </a:solidFill>
            </a:endParaRPr>
          </a:p>
          <a:p>
            <a:r>
              <a:rPr lang="en-US" altLang="zh-CN" sz="1633" spc="36" dirty="0">
                <a:solidFill>
                  <a:srgbClr val="FE0000"/>
                </a:solidFill>
                <a:latin typeface="Microsoft JhengHei"/>
                <a:ea typeface="Microsoft JhengHei"/>
              </a:rPr>
              <a:t>過渡期(10年</a:t>
            </a:r>
            <a:r>
              <a:rPr lang="en-US" altLang="zh-CN" sz="1633" spc="31" dirty="0">
                <a:solidFill>
                  <a:srgbClr val="FE0000"/>
                </a:solidFill>
                <a:latin typeface="Microsoft JhengHei"/>
                <a:ea typeface="Microsoft JhengHei"/>
              </a:rPr>
              <a:t>)內</a:t>
            </a:r>
          </a:p>
          <a:p>
            <a:pPr indent="207386"/>
            <a:r>
              <a:rPr lang="en-US" altLang="zh-CN" sz="1633" spc="-5" dirty="0">
                <a:solidFill>
                  <a:srgbClr val="FE0000"/>
                </a:solidFill>
                <a:latin typeface="Microsoft JhengHei"/>
                <a:ea typeface="Microsoft JhengHei"/>
              </a:rPr>
              <a:t>未通</a:t>
            </a:r>
            <a:r>
              <a:rPr lang="en-US" altLang="zh-CN" sz="1633" dirty="0">
                <a:solidFill>
                  <a:srgbClr val="FE0000"/>
                </a:solidFill>
                <a:latin typeface="Microsoft JhengHei"/>
                <a:ea typeface="Microsoft JhengHei"/>
              </a:rPr>
              <a:t>過考試</a:t>
            </a:r>
          </a:p>
        </p:txBody>
      </p:sp>
      <p:sp>
        <p:nvSpPr>
          <p:cNvPr id="122" name="TextBox 122"/>
          <p:cNvSpPr txBox="1"/>
          <p:nvPr/>
        </p:nvSpPr>
        <p:spPr>
          <a:xfrm>
            <a:off x="6726569" y="4381808"/>
            <a:ext cx="841047" cy="502573"/>
          </a:xfrm>
          <a:prstGeom prst="rect">
            <a:avLst/>
          </a:prstGeom>
          <a:noFill/>
        </p:spPr>
        <p:txBody>
          <a:bodyPr wrap="square" lIns="0" tIns="0" rIns="0" bIns="0" rtlCol="0">
            <a:spAutoFit/>
          </a:bodyPr>
          <a:lstStyle/>
          <a:p>
            <a:r>
              <a:rPr lang="en-US" altLang="zh-CN" sz="1633" spc="-9" dirty="0">
                <a:solidFill>
                  <a:srgbClr val="FEFEFE"/>
                </a:solidFill>
                <a:latin typeface="Microsoft JhengHei"/>
                <a:ea typeface="Microsoft JhengHei"/>
              </a:rPr>
              <a:t>過渡</a:t>
            </a:r>
            <a:r>
              <a:rPr lang="en-US" altLang="zh-CN" sz="1633" dirty="0">
                <a:solidFill>
                  <a:srgbClr val="FEFEFE"/>
                </a:solidFill>
                <a:latin typeface="Microsoft JhengHei"/>
                <a:ea typeface="Microsoft JhengHei"/>
              </a:rPr>
              <a:t>期後</a:t>
            </a:r>
          </a:p>
          <a:p>
            <a:r>
              <a:rPr lang="en-US" altLang="zh-CN" sz="1633" spc="-9" dirty="0">
                <a:solidFill>
                  <a:srgbClr val="FEFEFE"/>
                </a:solidFill>
                <a:latin typeface="Microsoft JhengHei"/>
                <a:ea typeface="Microsoft JhengHei"/>
              </a:rPr>
              <a:t>通過</a:t>
            </a:r>
            <a:r>
              <a:rPr lang="en-US" altLang="zh-CN" sz="1633" dirty="0">
                <a:solidFill>
                  <a:srgbClr val="FEFEFE"/>
                </a:solidFill>
                <a:latin typeface="Microsoft JhengHei"/>
                <a:ea typeface="Microsoft JhengHei"/>
              </a:rPr>
              <a:t>考試</a:t>
            </a:r>
          </a:p>
        </p:txBody>
      </p:sp>
      <p:sp>
        <p:nvSpPr>
          <p:cNvPr id="123" name="TextBox 123"/>
          <p:cNvSpPr txBox="1"/>
          <p:nvPr/>
        </p:nvSpPr>
        <p:spPr>
          <a:xfrm>
            <a:off x="7868543" y="4629239"/>
            <a:ext cx="749136" cy="446917"/>
          </a:xfrm>
          <a:prstGeom prst="rect">
            <a:avLst/>
          </a:prstGeom>
          <a:noFill/>
        </p:spPr>
        <p:txBody>
          <a:bodyPr wrap="square" lIns="0" tIns="0" rIns="0" bIns="0" rtlCol="0">
            <a:spAutoFit/>
          </a:bodyPr>
          <a:lstStyle/>
          <a:p>
            <a:pPr indent="184573"/>
            <a:r>
              <a:rPr lang="en-US" altLang="zh-CN" sz="1452" spc="-5" dirty="0">
                <a:solidFill>
                  <a:srgbClr val="000000"/>
                </a:solidFill>
                <a:latin typeface="Microsoft JhengHei"/>
                <a:ea typeface="Microsoft JhengHei"/>
              </a:rPr>
              <a:t>重新</a:t>
            </a:r>
          </a:p>
          <a:p>
            <a:r>
              <a:rPr lang="en-US" altLang="zh-CN" sz="1452" spc="-5" dirty="0">
                <a:solidFill>
                  <a:srgbClr val="000000"/>
                </a:solidFill>
                <a:latin typeface="Microsoft JhengHei"/>
                <a:ea typeface="Microsoft JhengHei"/>
              </a:rPr>
              <a:t>教育</a:t>
            </a:r>
            <a:r>
              <a:rPr lang="en-US" altLang="zh-CN" sz="1452" dirty="0">
                <a:solidFill>
                  <a:srgbClr val="000000"/>
                </a:solidFill>
                <a:latin typeface="Microsoft JhengHei"/>
                <a:ea typeface="Microsoft JhengHei"/>
              </a:rPr>
              <a:t>實習</a:t>
            </a:r>
          </a:p>
        </p:txBody>
      </p:sp>
      <p:sp>
        <p:nvSpPr>
          <p:cNvPr id="124" name="TextBox 124"/>
          <p:cNvSpPr txBox="1"/>
          <p:nvPr/>
        </p:nvSpPr>
        <p:spPr>
          <a:xfrm>
            <a:off x="9166062" y="3290934"/>
            <a:ext cx="196091" cy="1448089"/>
          </a:xfrm>
          <a:prstGeom prst="rect">
            <a:avLst/>
          </a:prstGeom>
          <a:noFill/>
        </p:spPr>
        <p:txBody>
          <a:bodyPr wrap="square" lIns="0" tIns="0" rIns="0" bIns="0" rtlCol="0">
            <a:spAutoFit/>
          </a:bodyPr>
          <a:lstStyle/>
          <a:p>
            <a:pPr hangingPunct="0">
              <a:lnSpc>
                <a:spcPct val="107916"/>
              </a:lnSpc>
            </a:pPr>
            <a:r>
              <a:rPr lang="en-US" altLang="zh-CN" sz="1452" spc="-45" dirty="0">
                <a:solidFill>
                  <a:srgbClr val="000000"/>
                </a:solidFill>
                <a:latin typeface="Microsoft JhengHei"/>
                <a:ea typeface="Microsoft JhengHei"/>
              </a:rPr>
              <a:t>取得教師證</a:t>
            </a:r>
            <a:r>
              <a:rPr lang="en-US" altLang="zh-CN" sz="1452" spc="-63" dirty="0">
                <a:solidFill>
                  <a:srgbClr val="000000"/>
                </a:solidFill>
                <a:latin typeface="Microsoft JhengHei"/>
                <a:ea typeface="Microsoft JhengHei"/>
              </a:rPr>
              <a:t>書</a:t>
            </a:r>
          </a:p>
        </p:txBody>
      </p:sp>
      <p:sp>
        <p:nvSpPr>
          <p:cNvPr id="125" name="TextBox 125"/>
          <p:cNvSpPr txBox="1"/>
          <p:nvPr/>
        </p:nvSpPr>
        <p:spPr>
          <a:xfrm>
            <a:off x="3706391" y="5591171"/>
            <a:ext cx="3512817" cy="258853"/>
          </a:xfrm>
          <a:prstGeom prst="rect">
            <a:avLst/>
          </a:prstGeom>
          <a:noFill/>
        </p:spPr>
        <p:txBody>
          <a:bodyPr wrap="square" lIns="0" tIns="0" rIns="0" bIns="0" rtlCol="0">
            <a:spAutoFit/>
          </a:bodyPr>
          <a:lstStyle/>
          <a:p>
            <a:pPr>
              <a:lnSpc>
                <a:spcPct val="102916"/>
              </a:lnSpc>
              <a:tabLst>
                <a:tab pos="2568129" algn="l"/>
              </a:tabLst>
            </a:pPr>
            <a:r>
              <a:rPr lang="en-US" altLang="zh-CN" sz="1452" dirty="0">
                <a:solidFill>
                  <a:srgbClr val="000000"/>
                </a:solidFill>
                <a:latin typeface="Microsoft JhengHei"/>
                <a:ea typeface="Microsoft JhengHei"/>
              </a:rPr>
              <a:t>書	</a:t>
            </a:r>
            <a:r>
              <a:rPr lang="en-US" altLang="zh-CN" sz="1633" b="1" spc="-23" dirty="0">
                <a:solidFill>
                  <a:srgbClr val="FE0000"/>
                </a:solidFill>
                <a:latin typeface="Microsoft JhengHei"/>
                <a:ea typeface="Microsoft JhengHei"/>
              </a:rPr>
              <a:t>117.1.31</a:t>
            </a:r>
          </a:p>
        </p:txBody>
      </p:sp>
      <p:sp>
        <p:nvSpPr>
          <p:cNvPr id="126" name="TextBox 126"/>
          <p:cNvSpPr txBox="1"/>
          <p:nvPr/>
        </p:nvSpPr>
        <p:spPr>
          <a:xfrm>
            <a:off x="9307082" y="6248587"/>
            <a:ext cx="302113" cy="223459"/>
          </a:xfrm>
          <a:prstGeom prst="rect">
            <a:avLst/>
          </a:prstGeom>
          <a:noFill/>
        </p:spPr>
        <p:txBody>
          <a:bodyPr wrap="square" lIns="0" tIns="0" rIns="0" bIns="0" rtlCol="0">
            <a:spAutoFit/>
          </a:bodyPr>
          <a:lstStyle/>
          <a:p>
            <a:r>
              <a:rPr lang="en-US" altLang="zh-CN" sz="1452" spc="-5" dirty="0">
                <a:solidFill>
                  <a:srgbClr val="FEFEFE"/>
                </a:solidFill>
                <a:latin typeface="Calibri"/>
                <a:ea typeface="Calibri"/>
              </a:rPr>
              <a:t>10</a:t>
            </a:r>
          </a:p>
        </p:txBody>
      </p:sp>
    </p:spTree>
    <p:extLst>
      <p:ext uri="{BB962C8B-B14F-4D97-AF65-F5344CB8AC3E}">
        <p14:creationId xmlns:p14="http://schemas.microsoft.com/office/powerpoint/2010/main" val="2321158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Freeform 129"/>
          <p:cNvSpPr/>
          <p:nvPr/>
        </p:nvSpPr>
        <p:spPr>
          <a:xfrm>
            <a:off x="2749089" y="1883718"/>
            <a:ext cx="6791753" cy="5761"/>
          </a:xfrm>
          <a:custGeom>
            <a:avLst/>
            <a:gdLst>
              <a:gd name="connsiteX0" fmla="*/ 12839 w 7486650"/>
              <a:gd name="connsiteY0" fmla="*/ 10667 h 6350"/>
              <a:gd name="connsiteX1" fmla="*/ 7488059 w 7486650"/>
              <a:gd name="connsiteY1" fmla="*/ 10667 h 6350"/>
            </a:gdLst>
            <a:ahLst/>
            <a:cxnLst>
              <a:cxn ang="0">
                <a:pos x="connsiteX0" y="connsiteY0"/>
              </a:cxn>
              <a:cxn ang="0">
                <a:pos x="connsiteX1" y="connsiteY1"/>
              </a:cxn>
            </a:cxnLst>
            <a:rect l="l" t="t" r="r" b="b"/>
            <a:pathLst>
              <a:path w="7486650" h="6350">
                <a:moveTo>
                  <a:pt x="12839" y="10667"/>
                </a:moveTo>
                <a:lnTo>
                  <a:pt x="7488059" y="10667"/>
                </a:lnTo>
              </a:path>
            </a:pathLst>
          </a:custGeom>
          <a:ln w="6095">
            <a:solidFill>
              <a:srgbClr val="7E7E7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33">
              <a:solidFill>
                <a:srgbClr val="595959"/>
              </a:solidFill>
            </a:endParaRPr>
          </a:p>
        </p:txBody>
      </p:sp>
      <p:pic>
        <p:nvPicPr>
          <p:cNvPr id="131" name="Picture 131"/>
          <p:cNvPicPr>
            <a:picLocks noChangeAspect="1"/>
          </p:cNvPicPr>
          <p:nvPr/>
        </p:nvPicPr>
        <p:blipFill>
          <a:blip r:embed="rId2"/>
          <a:stretch>
            <a:fillRect/>
          </a:stretch>
        </p:blipFill>
        <p:spPr>
          <a:xfrm>
            <a:off x="2773283" y="2080731"/>
            <a:ext cx="546105" cy="3670657"/>
          </a:xfrm>
          <a:prstGeom prst="rect">
            <a:avLst/>
          </a:prstGeom>
        </p:spPr>
      </p:pic>
      <p:pic>
        <p:nvPicPr>
          <p:cNvPr id="132" name="Picture 132"/>
          <p:cNvPicPr>
            <a:picLocks noChangeAspect="1"/>
          </p:cNvPicPr>
          <p:nvPr/>
        </p:nvPicPr>
        <p:blipFill>
          <a:blip r:embed="rId3"/>
          <a:stretch>
            <a:fillRect/>
          </a:stretch>
        </p:blipFill>
        <p:spPr>
          <a:xfrm>
            <a:off x="4660456" y="2267375"/>
            <a:ext cx="608320" cy="3311195"/>
          </a:xfrm>
          <a:prstGeom prst="rect">
            <a:avLst/>
          </a:prstGeom>
        </p:spPr>
      </p:pic>
      <p:pic>
        <p:nvPicPr>
          <p:cNvPr id="133" name="Picture 133"/>
          <p:cNvPicPr>
            <a:picLocks noChangeAspect="1"/>
          </p:cNvPicPr>
          <p:nvPr/>
        </p:nvPicPr>
        <p:blipFill>
          <a:blip r:embed="rId4"/>
          <a:stretch>
            <a:fillRect/>
          </a:stretch>
        </p:blipFill>
        <p:spPr>
          <a:xfrm>
            <a:off x="9063864" y="2094557"/>
            <a:ext cx="539192" cy="3656831"/>
          </a:xfrm>
          <a:prstGeom prst="rect">
            <a:avLst/>
          </a:prstGeom>
        </p:spPr>
      </p:pic>
      <p:pic>
        <p:nvPicPr>
          <p:cNvPr id="134" name="Picture 134"/>
          <p:cNvPicPr>
            <a:picLocks noChangeAspect="1"/>
          </p:cNvPicPr>
          <p:nvPr/>
        </p:nvPicPr>
        <p:blipFill>
          <a:blip r:embed="rId5"/>
          <a:stretch>
            <a:fillRect/>
          </a:stretch>
        </p:blipFill>
        <p:spPr>
          <a:xfrm>
            <a:off x="3416167" y="2274287"/>
            <a:ext cx="553018" cy="3304283"/>
          </a:xfrm>
          <a:prstGeom prst="rect">
            <a:avLst/>
          </a:prstGeom>
        </p:spPr>
      </p:pic>
      <p:pic>
        <p:nvPicPr>
          <p:cNvPr id="135" name="Picture 135"/>
          <p:cNvPicPr>
            <a:picLocks noChangeAspect="1"/>
          </p:cNvPicPr>
          <p:nvPr/>
        </p:nvPicPr>
        <p:blipFill>
          <a:blip r:embed="rId6"/>
          <a:stretch>
            <a:fillRect/>
          </a:stretch>
        </p:blipFill>
        <p:spPr>
          <a:xfrm>
            <a:off x="4017574" y="2094557"/>
            <a:ext cx="539192" cy="3656831"/>
          </a:xfrm>
          <a:prstGeom prst="rect">
            <a:avLst/>
          </a:prstGeom>
        </p:spPr>
      </p:pic>
      <p:pic>
        <p:nvPicPr>
          <p:cNvPr id="136" name="Picture 136"/>
          <p:cNvPicPr>
            <a:picLocks noChangeAspect="1"/>
          </p:cNvPicPr>
          <p:nvPr/>
        </p:nvPicPr>
        <p:blipFill>
          <a:blip r:embed="rId7"/>
          <a:stretch>
            <a:fillRect/>
          </a:stretch>
        </p:blipFill>
        <p:spPr>
          <a:xfrm>
            <a:off x="4812537" y="857179"/>
            <a:ext cx="1735094" cy="622145"/>
          </a:xfrm>
          <a:prstGeom prst="rect">
            <a:avLst/>
          </a:prstGeom>
        </p:spPr>
      </p:pic>
      <p:pic>
        <p:nvPicPr>
          <p:cNvPr id="138" name="Picture 138"/>
          <p:cNvPicPr>
            <a:picLocks noChangeAspect="1"/>
          </p:cNvPicPr>
          <p:nvPr/>
        </p:nvPicPr>
        <p:blipFill>
          <a:blip r:embed="rId8"/>
          <a:stretch>
            <a:fillRect/>
          </a:stretch>
        </p:blipFill>
        <p:spPr>
          <a:xfrm>
            <a:off x="9851768" y="111756"/>
            <a:ext cx="1230465" cy="1112949"/>
          </a:xfrm>
          <a:prstGeom prst="rect">
            <a:avLst/>
          </a:prstGeom>
        </p:spPr>
      </p:pic>
      <p:pic>
        <p:nvPicPr>
          <p:cNvPr id="139" name="Picture 139"/>
          <p:cNvPicPr>
            <a:picLocks noChangeAspect="1"/>
          </p:cNvPicPr>
          <p:nvPr/>
        </p:nvPicPr>
        <p:blipFill>
          <a:blip r:embed="rId9"/>
          <a:stretch>
            <a:fillRect/>
          </a:stretch>
        </p:blipFill>
        <p:spPr>
          <a:xfrm>
            <a:off x="5344817" y="2861869"/>
            <a:ext cx="3705221" cy="2799654"/>
          </a:xfrm>
          <a:prstGeom prst="rect">
            <a:avLst/>
          </a:prstGeom>
        </p:spPr>
      </p:pic>
      <p:sp>
        <p:nvSpPr>
          <p:cNvPr id="2" name="TextBox 139"/>
          <p:cNvSpPr txBox="1"/>
          <p:nvPr/>
        </p:nvSpPr>
        <p:spPr>
          <a:xfrm>
            <a:off x="2835388" y="1057272"/>
            <a:ext cx="2222343" cy="474617"/>
          </a:xfrm>
          <a:prstGeom prst="rect">
            <a:avLst/>
          </a:prstGeom>
          <a:noFill/>
        </p:spPr>
        <p:txBody>
          <a:bodyPr wrap="square" lIns="0" tIns="0" rIns="0" bIns="0" rtlCol="0">
            <a:spAutoFit/>
          </a:bodyPr>
          <a:lstStyle/>
          <a:p>
            <a:r>
              <a:rPr lang="en-US" altLang="zh-CN" sz="3084" spc="9" dirty="0">
                <a:solidFill>
                  <a:srgbClr val="3E3E3E"/>
                </a:solidFill>
                <a:latin typeface="Microsoft JhengHei"/>
                <a:ea typeface="Microsoft JhengHei"/>
              </a:rPr>
              <a:t>107</a:t>
            </a:r>
            <a:r>
              <a:rPr lang="en-US" altLang="zh-CN" sz="3084" spc="5" dirty="0">
                <a:solidFill>
                  <a:srgbClr val="3E3E3E"/>
                </a:solidFill>
                <a:latin typeface="Microsoft JhengHei"/>
                <a:ea typeface="Microsoft JhengHei"/>
              </a:rPr>
              <a:t>.2.1起，</a:t>
            </a:r>
          </a:p>
        </p:txBody>
      </p:sp>
      <p:sp>
        <p:nvSpPr>
          <p:cNvPr id="140" name="TextBox 140"/>
          <p:cNvSpPr txBox="1"/>
          <p:nvPr/>
        </p:nvSpPr>
        <p:spPr>
          <a:xfrm>
            <a:off x="5111058" y="1018215"/>
            <a:ext cx="4254866" cy="949234"/>
          </a:xfrm>
          <a:prstGeom prst="rect">
            <a:avLst/>
          </a:prstGeom>
          <a:noFill/>
        </p:spPr>
        <p:txBody>
          <a:bodyPr wrap="square" lIns="0" tIns="0" rIns="0" bIns="0" rtlCol="0">
            <a:spAutoFit/>
          </a:bodyPr>
          <a:lstStyle/>
          <a:p>
            <a:pPr indent="1536167"/>
            <a:r>
              <a:rPr lang="en-US" altLang="zh-CN" sz="3084" spc="-45" dirty="0">
                <a:solidFill>
                  <a:srgbClr val="3E3E3E"/>
                </a:solidFill>
                <a:latin typeface="Microsoft JhengHei"/>
                <a:ea typeface="Microsoft JhengHei"/>
              </a:rPr>
              <a:t>舊制生培</a:t>
            </a:r>
            <a:r>
              <a:rPr lang="en-US" altLang="zh-CN" sz="3084" spc="-36" dirty="0">
                <a:solidFill>
                  <a:srgbClr val="3E3E3E"/>
                </a:solidFill>
                <a:latin typeface="Microsoft JhengHei"/>
                <a:ea typeface="Microsoft JhengHei"/>
              </a:rPr>
              <a:t>育流程</a:t>
            </a:r>
          </a:p>
          <a:p>
            <a:r>
              <a:rPr lang="en-US" altLang="zh-CN" sz="3084" spc="-14" dirty="0">
                <a:solidFill>
                  <a:srgbClr val="FE0000"/>
                </a:solidFill>
                <a:latin typeface="Microsoft JhengHei"/>
                <a:ea typeface="Microsoft JhengHei"/>
              </a:rPr>
              <a:t>--選舊制，</a:t>
            </a:r>
            <a:r>
              <a:rPr lang="en-US" altLang="zh-CN" sz="3084" spc="-5" dirty="0">
                <a:solidFill>
                  <a:srgbClr val="FE0000"/>
                </a:solidFill>
                <a:latin typeface="Microsoft JhengHei"/>
                <a:ea typeface="Microsoft JhengHei"/>
              </a:rPr>
              <a:t>先實習再考試</a:t>
            </a:r>
          </a:p>
        </p:txBody>
      </p:sp>
      <p:sp>
        <p:nvSpPr>
          <p:cNvPr id="141" name="TextBox 141"/>
          <p:cNvSpPr txBox="1"/>
          <p:nvPr/>
        </p:nvSpPr>
        <p:spPr>
          <a:xfrm>
            <a:off x="2957052" y="2749667"/>
            <a:ext cx="196091" cy="2413481"/>
          </a:xfrm>
          <a:prstGeom prst="rect">
            <a:avLst/>
          </a:prstGeom>
          <a:noFill/>
        </p:spPr>
        <p:txBody>
          <a:bodyPr wrap="square" lIns="0" tIns="0" rIns="0" bIns="0" rtlCol="0">
            <a:spAutoFit/>
          </a:bodyPr>
          <a:lstStyle/>
          <a:p>
            <a:pPr hangingPunct="0">
              <a:lnSpc>
                <a:spcPct val="107916"/>
              </a:lnSpc>
            </a:pPr>
            <a:r>
              <a:rPr lang="en-US" altLang="zh-CN" sz="1452" spc="-45" dirty="0">
                <a:solidFill>
                  <a:srgbClr val="000000"/>
                </a:solidFill>
                <a:latin typeface="Microsoft JhengHei"/>
                <a:ea typeface="Microsoft JhengHei"/>
              </a:rPr>
              <a:t>修畢師資職前教育課</a:t>
            </a:r>
            <a:r>
              <a:rPr lang="en-US" altLang="zh-CN" sz="1452" spc="-63" dirty="0">
                <a:solidFill>
                  <a:srgbClr val="000000"/>
                </a:solidFill>
                <a:latin typeface="Microsoft JhengHei"/>
                <a:ea typeface="Microsoft JhengHei"/>
              </a:rPr>
              <a:t>程</a:t>
            </a:r>
          </a:p>
        </p:txBody>
      </p:sp>
      <p:sp>
        <p:nvSpPr>
          <p:cNvPr id="142" name="TextBox 142"/>
          <p:cNvSpPr txBox="1"/>
          <p:nvPr/>
        </p:nvSpPr>
        <p:spPr>
          <a:xfrm>
            <a:off x="3548090" y="2829166"/>
            <a:ext cx="196091" cy="2234586"/>
          </a:xfrm>
          <a:prstGeom prst="rect">
            <a:avLst/>
          </a:prstGeom>
          <a:noFill/>
        </p:spPr>
        <p:txBody>
          <a:bodyPr wrap="square" lIns="0" tIns="0" rIns="0" bIns="0" rtlCol="0">
            <a:spAutoFit/>
          </a:bodyPr>
          <a:lstStyle/>
          <a:p>
            <a:pPr hangingPunct="0">
              <a:lnSpc>
                <a:spcPct val="99583"/>
              </a:lnSpc>
            </a:pPr>
            <a:r>
              <a:rPr lang="en-US" altLang="zh-CN" sz="1452" spc="-45" dirty="0">
                <a:solidFill>
                  <a:srgbClr val="000000"/>
                </a:solidFill>
                <a:latin typeface="Microsoft JhengHei"/>
                <a:ea typeface="Microsoft JhengHei"/>
              </a:rPr>
              <a:t>大學畢業完成教育實</a:t>
            </a:r>
            <a:r>
              <a:rPr lang="en-US" altLang="zh-CN" sz="1452" spc="-63" dirty="0">
                <a:solidFill>
                  <a:srgbClr val="000000"/>
                </a:solidFill>
                <a:latin typeface="Microsoft JhengHei"/>
                <a:ea typeface="Microsoft JhengHei"/>
              </a:rPr>
              <a:t>習</a:t>
            </a:r>
          </a:p>
        </p:txBody>
      </p:sp>
      <p:sp>
        <p:nvSpPr>
          <p:cNvPr id="143" name="TextBox 143"/>
          <p:cNvSpPr txBox="1"/>
          <p:nvPr/>
        </p:nvSpPr>
        <p:spPr>
          <a:xfrm>
            <a:off x="4197887" y="2497354"/>
            <a:ext cx="196090" cy="2904962"/>
          </a:xfrm>
          <a:prstGeom prst="rect">
            <a:avLst/>
          </a:prstGeom>
          <a:noFill/>
        </p:spPr>
        <p:txBody>
          <a:bodyPr wrap="square" lIns="0" tIns="0" rIns="0" bIns="0" rtlCol="0">
            <a:spAutoFit/>
          </a:bodyPr>
          <a:lstStyle/>
          <a:p>
            <a:pPr hangingPunct="0">
              <a:lnSpc>
                <a:spcPct val="99583"/>
              </a:lnSpc>
            </a:pPr>
            <a:r>
              <a:rPr lang="en-US" altLang="zh-CN" sz="1452" spc="-45" dirty="0">
                <a:solidFill>
                  <a:srgbClr val="000000"/>
                </a:solidFill>
                <a:latin typeface="Microsoft JhengHei"/>
                <a:ea typeface="Microsoft JhengHei"/>
              </a:rPr>
              <a:t>取得修畢師資職前教育證明</a:t>
            </a:r>
            <a:r>
              <a:rPr lang="en-US" altLang="zh-CN" sz="1452" spc="-63" dirty="0">
                <a:solidFill>
                  <a:srgbClr val="000000"/>
                </a:solidFill>
                <a:latin typeface="Microsoft JhengHei"/>
                <a:ea typeface="Microsoft JhengHei"/>
              </a:rPr>
              <a:t>書</a:t>
            </a:r>
          </a:p>
        </p:txBody>
      </p:sp>
      <p:sp>
        <p:nvSpPr>
          <p:cNvPr id="144" name="TextBox 144"/>
          <p:cNvSpPr txBox="1"/>
          <p:nvPr/>
        </p:nvSpPr>
        <p:spPr>
          <a:xfrm>
            <a:off x="4824180" y="3050373"/>
            <a:ext cx="196090" cy="1787669"/>
          </a:xfrm>
          <a:prstGeom prst="rect">
            <a:avLst/>
          </a:prstGeom>
          <a:noFill/>
        </p:spPr>
        <p:txBody>
          <a:bodyPr wrap="square" lIns="0" tIns="0" rIns="0" bIns="0" rtlCol="0">
            <a:spAutoFit/>
          </a:bodyPr>
          <a:lstStyle/>
          <a:p>
            <a:pPr hangingPunct="0">
              <a:lnSpc>
                <a:spcPct val="99583"/>
              </a:lnSpc>
            </a:pPr>
            <a:r>
              <a:rPr lang="en-US" altLang="zh-CN" sz="1452" spc="-45" dirty="0">
                <a:solidFill>
                  <a:srgbClr val="000000"/>
                </a:solidFill>
                <a:latin typeface="Microsoft JhengHei"/>
                <a:ea typeface="Microsoft JhengHei"/>
              </a:rPr>
              <a:t>參加教師資格考</a:t>
            </a:r>
            <a:r>
              <a:rPr lang="en-US" altLang="zh-CN" sz="1452" spc="-63" dirty="0">
                <a:solidFill>
                  <a:srgbClr val="000000"/>
                </a:solidFill>
                <a:latin typeface="Microsoft JhengHei"/>
                <a:ea typeface="Microsoft JhengHei"/>
              </a:rPr>
              <a:t>試</a:t>
            </a:r>
          </a:p>
        </p:txBody>
      </p:sp>
      <p:sp>
        <p:nvSpPr>
          <p:cNvPr id="145" name="TextBox 145"/>
          <p:cNvSpPr txBox="1"/>
          <p:nvPr/>
        </p:nvSpPr>
        <p:spPr>
          <a:xfrm>
            <a:off x="5290788" y="2607318"/>
            <a:ext cx="1359503" cy="2420984"/>
          </a:xfrm>
          <a:prstGeom prst="rect">
            <a:avLst/>
          </a:prstGeom>
          <a:noFill/>
        </p:spPr>
        <p:txBody>
          <a:bodyPr wrap="square" lIns="0" tIns="0" rIns="0" bIns="0" rtlCol="0">
            <a:spAutoFit/>
          </a:bodyPr>
          <a:lstStyle/>
          <a:p>
            <a:pPr indent="51155"/>
            <a:r>
              <a:rPr lang="en-US" altLang="zh-CN" sz="1633" spc="-5" dirty="0">
                <a:solidFill>
                  <a:srgbClr val="FE0000"/>
                </a:solidFill>
                <a:latin typeface="Microsoft JhengHei"/>
                <a:ea typeface="Microsoft JhengHei"/>
              </a:rPr>
              <a:t>通過</a:t>
            </a:r>
            <a:r>
              <a:rPr lang="en-US" altLang="zh-CN" sz="1633" dirty="0">
                <a:solidFill>
                  <a:srgbClr val="FE0000"/>
                </a:solidFill>
                <a:latin typeface="Microsoft JhengHei"/>
                <a:ea typeface="Microsoft JhengHei"/>
              </a:rPr>
              <a:t>考試</a:t>
            </a: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1305"/>
              </a:lnSpc>
            </a:pPr>
            <a:endParaRPr lang="en-US" sz="1633" dirty="0">
              <a:solidFill>
                <a:srgbClr val="595959"/>
              </a:solidFill>
            </a:endParaRPr>
          </a:p>
          <a:p>
            <a:r>
              <a:rPr lang="en-US" altLang="zh-CN" sz="1633" spc="59" dirty="0">
                <a:solidFill>
                  <a:srgbClr val="FE0000"/>
                </a:solidFill>
                <a:latin typeface="Microsoft JhengHei"/>
                <a:ea typeface="Microsoft JhengHei"/>
              </a:rPr>
              <a:t>過渡期</a:t>
            </a:r>
            <a:r>
              <a:rPr lang="en-US" altLang="zh-CN" sz="1633" spc="54" dirty="0">
                <a:solidFill>
                  <a:srgbClr val="FE0000"/>
                </a:solidFill>
                <a:latin typeface="Microsoft JhengHei"/>
                <a:ea typeface="Microsoft JhengHei"/>
              </a:rPr>
              <a:t>(6年)內</a:t>
            </a:r>
          </a:p>
          <a:p>
            <a:pPr indent="155539"/>
            <a:r>
              <a:rPr lang="en-US" altLang="zh-CN" sz="1633" spc="-5" dirty="0">
                <a:solidFill>
                  <a:srgbClr val="FE0000"/>
                </a:solidFill>
                <a:latin typeface="Microsoft JhengHei"/>
                <a:ea typeface="Microsoft JhengHei"/>
              </a:rPr>
              <a:t>未通</a:t>
            </a:r>
            <a:r>
              <a:rPr lang="en-US" altLang="zh-CN" sz="1633" dirty="0">
                <a:solidFill>
                  <a:srgbClr val="FE0000"/>
                </a:solidFill>
                <a:latin typeface="Microsoft JhengHei"/>
                <a:ea typeface="Microsoft JhengHei"/>
              </a:rPr>
              <a:t>過考試</a:t>
            </a:r>
          </a:p>
        </p:txBody>
      </p:sp>
      <p:sp>
        <p:nvSpPr>
          <p:cNvPr id="146" name="TextBox 146"/>
          <p:cNvSpPr txBox="1"/>
          <p:nvPr/>
        </p:nvSpPr>
        <p:spPr>
          <a:xfrm>
            <a:off x="6954681" y="4291259"/>
            <a:ext cx="841048" cy="502573"/>
          </a:xfrm>
          <a:prstGeom prst="rect">
            <a:avLst/>
          </a:prstGeom>
          <a:noFill/>
        </p:spPr>
        <p:txBody>
          <a:bodyPr wrap="square" lIns="0" tIns="0" rIns="0" bIns="0" rtlCol="0">
            <a:spAutoFit/>
          </a:bodyPr>
          <a:lstStyle/>
          <a:p>
            <a:r>
              <a:rPr lang="en-US" altLang="zh-CN" sz="1633" spc="-5" dirty="0">
                <a:solidFill>
                  <a:srgbClr val="FEFEFE"/>
                </a:solidFill>
                <a:latin typeface="Microsoft JhengHei"/>
                <a:ea typeface="Microsoft JhengHei"/>
              </a:rPr>
              <a:t>過渡</a:t>
            </a:r>
            <a:r>
              <a:rPr lang="en-US" altLang="zh-CN" sz="1633" dirty="0">
                <a:solidFill>
                  <a:srgbClr val="FEFEFE"/>
                </a:solidFill>
                <a:latin typeface="Microsoft JhengHei"/>
                <a:ea typeface="Microsoft JhengHei"/>
              </a:rPr>
              <a:t>期後</a:t>
            </a:r>
          </a:p>
          <a:p>
            <a:r>
              <a:rPr lang="en-US" altLang="zh-CN" sz="1633" spc="-5" dirty="0">
                <a:solidFill>
                  <a:srgbClr val="FEFEFE"/>
                </a:solidFill>
                <a:latin typeface="Microsoft JhengHei"/>
                <a:ea typeface="Microsoft JhengHei"/>
              </a:rPr>
              <a:t>通過</a:t>
            </a:r>
            <a:r>
              <a:rPr lang="en-US" altLang="zh-CN" sz="1633" dirty="0">
                <a:solidFill>
                  <a:srgbClr val="FEFEFE"/>
                </a:solidFill>
                <a:latin typeface="Microsoft JhengHei"/>
                <a:ea typeface="Microsoft JhengHei"/>
              </a:rPr>
              <a:t>考試</a:t>
            </a:r>
          </a:p>
        </p:txBody>
      </p:sp>
      <p:sp>
        <p:nvSpPr>
          <p:cNvPr id="147" name="TextBox 147"/>
          <p:cNvSpPr txBox="1"/>
          <p:nvPr/>
        </p:nvSpPr>
        <p:spPr>
          <a:xfrm>
            <a:off x="8108414" y="4651361"/>
            <a:ext cx="749136" cy="446917"/>
          </a:xfrm>
          <a:prstGeom prst="rect">
            <a:avLst/>
          </a:prstGeom>
          <a:noFill/>
        </p:spPr>
        <p:txBody>
          <a:bodyPr wrap="square" lIns="0" tIns="0" rIns="0" bIns="0" rtlCol="0">
            <a:spAutoFit/>
          </a:bodyPr>
          <a:lstStyle/>
          <a:p>
            <a:pPr indent="184573"/>
            <a:r>
              <a:rPr lang="en-US" altLang="zh-CN" sz="1452" spc="-5" dirty="0">
                <a:solidFill>
                  <a:srgbClr val="000000"/>
                </a:solidFill>
                <a:latin typeface="Microsoft JhengHei"/>
                <a:ea typeface="Microsoft JhengHei"/>
              </a:rPr>
              <a:t>重新</a:t>
            </a:r>
          </a:p>
          <a:p>
            <a:r>
              <a:rPr lang="en-US" altLang="zh-CN" sz="1452" spc="-5" dirty="0">
                <a:solidFill>
                  <a:srgbClr val="000000"/>
                </a:solidFill>
                <a:latin typeface="Microsoft JhengHei"/>
                <a:ea typeface="Microsoft JhengHei"/>
              </a:rPr>
              <a:t>教育</a:t>
            </a:r>
            <a:r>
              <a:rPr lang="en-US" altLang="zh-CN" sz="1452" dirty="0">
                <a:solidFill>
                  <a:srgbClr val="000000"/>
                </a:solidFill>
                <a:latin typeface="Microsoft JhengHei"/>
                <a:ea typeface="Microsoft JhengHei"/>
              </a:rPr>
              <a:t>實習</a:t>
            </a:r>
          </a:p>
        </p:txBody>
      </p:sp>
      <p:sp>
        <p:nvSpPr>
          <p:cNvPr id="148" name="TextBox 148"/>
          <p:cNvSpPr txBox="1"/>
          <p:nvPr/>
        </p:nvSpPr>
        <p:spPr>
          <a:xfrm>
            <a:off x="9240028" y="3234250"/>
            <a:ext cx="196091" cy="1448089"/>
          </a:xfrm>
          <a:prstGeom prst="rect">
            <a:avLst/>
          </a:prstGeom>
          <a:noFill/>
        </p:spPr>
        <p:txBody>
          <a:bodyPr wrap="square" lIns="0" tIns="0" rIns="0" bIns="0" rtlCol="0">
            <a:spAutoFit/>
          </a:bodyPr>
          <a:lstStyle/>
          <a:p>
            <a:pPr hangingPunct="0">
              <a:lnSpc>
                <a:spcPct val="107916"/>
              </a:lnSpc>
            </a:pPr>
            <a:r>
              <a:rPr lang="en-US" altLang="zh-CN" sz="1452" spc="-45" dirty="0">
                <a:solidFill>
                  <a:srgbClr val="000000"/>
                </a:solidFill>
                <a:latin typeface="Microsoft JhengHei"/>
                <a:ea typeface="Microsoft JhengHei"/>
              </a:rPr>
              <a:t>取得教師證</a:t>
            </a:r>
            <a:r>
              <a:rPr lang="en-US" altLang="zh-CN" sz="1452" spc="-63" dirty="0">
                <a:solidFill>
                  <a:srgbClr val="000000"/>
                </a:solidFill>
                <a:latin typeface="Microsoft JhengHei"/>
                <a:ea typeface="Microsoft JhengHei"/>
              </a:rPr>
              <a:t>書</a:t>
            </a:r>
          </a:p>
        </p:txBody>
      </p:sp>
      <p:sp>
        <p:nvSpPr>
          <p:cNvPr id="149" name="TextBox 149"/>
          <p:cNvSpPr txBox="1"/>
          <p:nvPr/>
        </p:nvSpPr>
        <p:spPr>
          <a:xfrm>
            <a:off x="6447978" y="5664126"/>
            <a:ext cx="944739" cy="251287"/>
          </a:xfrm>
          <a:prstGeom prst="rect">
            <a:avLst/>
          </a:prstGeom>
          <a:noFill/>
        </p:spPr>
        <p:txBody>
          <a:bodyPr wrap="square" lIns="0" tIns="0" rIns="0" bIns="0" rtlCol="0">
            <a:spAutoFit/>
          </a:bodyPr>
          <a:lstStyle/>
          <a:p>
            <a:r>
              <a:rPr lang="en-US" altLang="zh-CN" sz="1633" b="1" spc="-23" dirty="0">
                <a:solidFill>
                  <a:srgbClr val="FE0000"/>
                </a:solidFill>
                <a:latin typeface="Microsoft JhengHei"/>
                <a:ea typeface="Microsoft JhengHei"/>
              </a:rPr>
              <a:t>113.</a:t>
            </a:r>
            <a:r>
              <a:rPr lang="en-US" altLang="zh-CN" sz="1633" b="1" spc="-14" dirty="0">
                <a:solidFill>
                  <a:srgbClr val="FE0000"/>
                </a:solidFill>
                <a:latin typeface="Microsoft JhengHei"/>
                <a:ea typeface="Microsoft JhengHei"/>
              </a:rPr>
              <a:t>1.31</a:t>
            </a:r>
          </a:p>
        </p:txBody>
      </p:sp>
      <p:sp>
        <p:nvSpPr>
          <p:cNvPr id="150" name="TextBox 150"/>
          <p:cNvSpPr txBox="1"/>
          <p:nvPr/>
        </p:nvSpPr>
        <p:spPr>
          <a:xfrm>
            <a:off x="9307082" y="6248587"/>
            <a:ext cx="302113" cy="223459"/>
          </a:xfrm>
          <a:prstGeom prst="rect">
            <a:avLst/>
          </a:prstGeom>
          <a:noFill/>
        </p:spPr>
        <p:txBody>
          <a:bodyPr wrap="square" lIns="0" tIns="0" rIns="0" bIns="0" rtlCol="0">
            <a:spAutoFit/>
          </a:bodyPr>
          <a:lstStyle/>
          <a:p>
            <a:r>
              <a:rPr lang="en-US" altLang="zh-CN" sz="1452" spc="-5" dirty="0">
                <a:solidFill>
                  <a:srgbClr val="FEFEFE"/>
                </a:solidFill>
                <a:latin typeface="Calibri"/>
                <a:ea typeface="Calibri"/>
              </a:rPr>
              <a:t>1</a:t>
            </a:r>
          </a:p>
        </p:txBody>
      </p:sp>
    </p:spTree>
    <p:extLst>
      <p:ext uri="{BB962C8B-B14F-4D97-AF65-F5344CB8AC3E}">
        <p14:creationId xmlns:p14="http://schemas.microsoft.com/office/powerpoint/2010/main" val="4159885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Freeform 153"/>
          <p:cNvSpPr/>
          <p:nvPr/>
        </p:nvSpPr>
        <p:spPr>
          <a:xfrm>
            <a:off x="2749089" y="1883718"/>
            <a:ext cx="6791753" cy="5761"/>
          </a:xfrm>
          <a:custGeom>
            <a:avLst/>
            <a:gdLst>
              <a:gd name="connsiteX0" fmla="*/ 12839 w 7486650"/>
              <a:gd name="connsiteY0" fmla="*/ 10667 h 6350"/>
              <a:gd name="connsiteX1" fmla="*/ 7488059 w 7486650"/>
              <a:gd name="connsiteY1" fmla="*/ 10667 h 6350"/>
            </a:gdLst>
            <a:ahLst/>
            <a:cxnLst>
              <a:cxn ang="0">
                <a:pos x="connsiteX0" y="connsiteY0"/>
              </a:cxn>
              <a:cxn ang="0">
                <a:pos x="connsiteX1" y="connsiteY1"/>
              </a:cxn>
            </a:cxnLst>
            <a:rect l="l" t="t" r="r" b="b"/>
            <a:pathLst>
              <a:path w="7486650" h="6350">
                <a:moveTo>
                  <a:pt x="12839" y="10667"/>
                </a:moveTo>
                <a:lnTo>
                  <a:pt x="7488059" y="10667"/>
                </a:lnTo>
              </a:path>
            </a:pathLst>
          </a:custGeom>
          <a:ln w="6095">
            <a:solidFill>
              <a:srgbClr val="7E7E7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33">
              <a:solidFill>
                <a:srgbClr val="595959"/>
              </a:solidFill>
            </a:endParaRPr>
          </a:p>
        </p:txBody>
      </p:sp>
      <p:pic>
        <p:nvPicPr>
          <p:cNvPr id="155" name="Picture 155"/>
          <p:cNvPicPr>
            <a:picLocks noChangeAspect="1"/>
          </p:cNvPicPr>
          <p:nvPr/>
        </p:nvPicPr>
        <p:blipFill>
          <a:blip r:embed="rId2"/>
          <a:stretch>
            <a:fillRect/>
          </a:stretch>
        </p:blipFill>
        <p:spPr>
          <a:xfrm>
            <a:off x="8697488" y="1963214"/>
            <a:ext cx="580669" cy="3663745"/>
          </a:xfrm>
          <a:prstGeom prst="rect">
            <a:avLst/>
          </a:prstGeom>
        </p:spPr>
      </p:pic>
      <p:pic>
        <p:nvPicPr>
          <p:cNvPr id="156" name="Picture 156"/>
          <p:cNvPicPr>
            <a:picLocks noChangeAspect="1"/>
          </p:cNvPicPr>
          <p:nvPr/>
        </p:nvPicPr>
        <p:blipFill>
          <a:blip r:embed="rId3"/>
          <a:stretch>
            <a:fillRect/>
          </a:stretch>
        </p:blipFill>
        <p:spPr>
          <a:xfrm>
            <a:off x="2807847" y="1942476"/>
            <a:ext cx="649796" cy="3684483"/>
          </a:xfrm>
          <a:prstGeom prst="rect">
            <a:avLst/>
          </a:prstGeom>
          <a:noFill/>
        </p:spPr>
      </p:pic>
      <p:pic>
        <p:nvPicPr>
          <p:cNvPr id="157" name="Picture 157"/>
          <p:cNvPicPr>
            <a:picLocks noChangeAspect="1"/>
          </p:cNvPicPr>
          <p:nvPr/>
        </p:nvPicPr>
        <p:blipFill>
          <a:blip r:embed="rId4"/>
          <a:stretch>
            <a:fillRect/>
          </a:stretch>
        </p:blipFill>
        <p:spPr>
          <a:xfrm>
            <a:off x="5655890" y="2101469"/>
            <a:ext cx="2979385" cy="3269719"/>
          </a:xfrm>
          <a:prstGeom prst="rect">
            <a:avLst/>
          </a:prstGeom>
        </p:spPr>
      </p:pic>
      <p:pic>
        <p:nvPicPr>
          <p:cNvPr id="158" name="Picture 158"/>
          <p:cNvPicPr>
            <a:picLocks noChangeAspect="1"/>
          </p:cNvPicPr>
          <p:nvPr/>
        </p:nvPicPr>
        <p:blipFill>
          <a:blip r:embed="rId5"/>
          <a:stretch>
            <a:fillRect/>
          </a:stretch>
        </p:blipFill>
        <p:spPr>
          <a:xfrm>
            <a:off x="4224956" y="2723615"/>
            <a:ext cx="1237378" cy="2059992"/>
          </a:xfrm>
          <a:prstGeom prst="rect">
            <a:avLst/>
          </a:prstGeom>
        </p:spPr>
      </p:pic>
      <p:pic>
        <p:nvPicPr>
          <p:cNvPr id="159" name="Picture 159"/>
          <p:cNvPicPr>
            <a:picLocks noChangeAspect="1"/>
          </p:cNvPicPr>
          <p:nvPr/>
        </p:nvPicPr>
        <p:blipFill>
          <a:blip r:embed="rId6"/>
          <a:stretch>
            <a:fillRect/>
          </a:stretch>
        </p:blipFill>
        <p:spPr>
          <a:xfrm>
            <a:off x="3519857" y="1942476"/>
            <a:ext cx="691273" cy="3684483"/>
          </a:xfrm>
          <a:prstGeom prst="rect">
            <a:avLst/>
          </a:prstGeom>
        </p:spPr>
      </p:pic>
      <p:pic>
        <p:nvPicPr>
          <p:cNvPr id="160" name="Picture 160"/>
          <p:cNvPicPr>
            <a:picLocks noChangeAspect="1"/>
          </p:cNvPicPr>
          <p:nvPr/>
        </p:nvPicPr>
        <p:blipFill>
          <a:blip r:embed="rId7"/>
          <a:stretch>
            <a:fillRect/>
          </a:stretch>
        </p:blipFill>
        <p:spPr>
          <a:xfrm>
            <a:off x="4660456" y="864091"/>
            <a:ext cx="1735094" cy="601407"/>
          </a:xfrm>
          <a:prstGeom prst="rect">
            <a:avLst/>
          </a:prstGeom>
        </p:spPr>
      </p:pic>
      <p:pic>
        <p:nvPicPr>
          <p:cNvPr id="162" name="Picture 162"/>
          <p:cNvPicPr>
            <a:picLocks noChangeAspect="1"/>
          </p:cNvPicPr>
          <p:nvPr/>
        </p:nvPicPr>
        <p:blipFill>
          <a:blip r:embed="rId8"/>
          <a:stretch>
            <a:fillRect/>
          </a:stretch>
        </p:blipFill>
        <p:spPr>
          <a:xfrm>
            <a:off x="10417825" y="374811"/>
            <a:ext cx="1230465" cy="1112949"/>
          </a:xfrm>
          <a:prstGeom prst="rect">
            <a:avLst/>
          </a:prstGeom>
        </p:spPr>
      </p:pic>
      <p:sp>
        <p:nvSpPr>
          <p:cNvPr id="2" name="TextBox 162"/>
          <p:cNvSpPr txBox="1"/>
          <p:nvPr/>
        </p:nvSpPr>
        <p:spPr>
          <a:xfrm>
            <a:off x="2668100" y="1034460"/>
            <a:ext cx="2222343" cy="474617"/>
          </a:xfrm>
          <a:prstGeom prst="rect">
            <a:avLst/>
          </a:prstGeom>
          <a:noFill/>
        </p:spPr>
        <p:txBody>
          <a:bodyPr wrap="square" lIns="0" tIns="0" rIns="0" bIns="0" rtlCol="0">
            <a:spAutoFit/>
          </a:bodyPr>
          <a:lstStyle/>
          <a:p>
            <a:r>
              <a:rPr lang="en-US" altLang="zh-CN" sz="3084" spc="9" dirty="0">
                <a:solidFill>
                  <a:srgbClr val="3E3E3E"/>
                </a:solidFill>
                <a:latin typeface="Microsoft JhengHei"/>
                <a:ea typeface="Microsoft JhengHei"/>
              </a:rPr>
              <a:t>107</a:t>
            </a:r>
            <a:r>
              <a:rPr lang="en-US" altLang="zh-CN" sz="3084" spc="5" dirty="0">
                <a:solidFill>
                  <a:srgbClr val="3E3E3E"/>
                </a:solidFill>
                <a:latin typeface="Microsoft JhengHei"/>
                <a:ea typeface="Microsoft JhengHei"/>
              </a:rPr>
              <a:t>.2.1起，</a:t>
            </a:r>
          </a:p>
        </p:txBody>
      </p:sp>
      <p:sp>
        <p:nvSpPr>
          <p:cNvPr id="163" name="TextBox 163"/>
          <p:cNvSpPr txBox="1"/>
          <p:nvPr/>
        </p:nvSpPr>
        <p:spPr>
          <a:xfrm>
            <a:off x="4943772" y="995403"/>
            <a:ext cx="4254867" cy="949234"/>
          </a:xfrm>
          <a:prstGeom prst="rect">
            <a:avLst/>
          </a:prstGeom>
          <a:noFill/>
        </p:spPr>
        <p:txBody>
          <a:bodyPr wrap="square" lIns="0" tIns="0" rIns="0" bIns="0" rtlCol="0">
            <a:spAutoFit/>
          </a:bodyPr>
          <a:lstStyle/>
          <a:p>
            <a:pPr indent="1536167"/>
            <a:r>
              <a:rPr lang="en-US" altLang="zh-CN" sz="3084" spc="-45" dirty="0">
                <a:solidFill>
                  <a:srgbClr val="3E3E3E"/>
                </a:solidFill>
                <a:latin typeface="Microsoft JhengHei"/>
                <a:ea typeface="Microsoft JhengHei"/>
              </a:rPr>
              <a:t>舊制生培</a:t>
            </a:r>
            <a:r>
              <a:rPr lang="en-US" altLang="zh-CN" sz="3084" spc="-36" dirty="0">
                <a:solidFill>
                  <a:srgbClr val="3E3E3E"/>
                </a:solidFill>
                <a:latin typeface="Microsoft JhengHei"/>
                <a:ea typeface="Microsoft JhengHei"/>
              </a:rPr>
              <a:t>育流程</a:t>
            </a:r>
          </a:p>
          <a:p>
            <a:r>
              <a:rPr lang="en-US" altLang="zh-CN" sz="3084" spc="-14" dirty="0">
                <a:solidFill>
                  <a:srgbClr val="FE0000"/>
                </a:solidFill>
                <a:latin typeface="Microsoft JhengHei"/>
                <a:ea typeface="Microsoft JhengHei"/>
              </a:rPr>
              <a:t>--選新制，</a:t>
            </a:r>
            <a:r>
              <a:rPr lang="en-US" altLang="zh-CN" sz="3084" spc="-5" dirty="0">
                <a:solidFill>
                  <a:srgbClr val="FE0000"/>
                </a:solidFill>
                <a:latin typeface="Microsoft JhengHei"/>
                <a:ea typeface="Microsoft JhengHei"/>
              </a:rPr>
              <a:t>先考試再實習</a:t>
            </a:r>
          </a:p>
        </p:txBody>
      </p:sp>
      <p:sp>
        <p:nvSpPr>
          <p:cNvPr id="164" name="TextBox 164"/>
          <p:cNvSpPr txBox="1"/>
          <p:nvPr/>
        </p:nvSpPr>
        <p:spPr>
          <a:xfrm>
            <a:off x="2921797" y="2035317"/>
            <a:ext cx="184684" cy="1093120"/>
          </a:xfrm>
          <a:prstGeom prst="rect">
            <a:avLst/>
          </a:prstGeom>
          <a:solidFill>
            <a:schemeClr val="bg1"/>
          </a:solidFill>
        </p:spPr>
        <p:txBody>
          <a:bodyPr wrap="square" lIns="0" tIns="0" rIns="0" bIns="0" rtlCol="0">
            <a:spAutoFit/>
          </a:bodyPr>
          <a:lstStyle/>
          <a:p>
            <a:pPr marL="43550" hangingPunct="0">
              <a:lnSpc>
                <a:spcPct val="108333"/>
              </a:lnSpc>
            </a:pPr>
            <a:r>
              <a:rPr lang="en-US" altLang="zh-CN" sz="1361" b="1" spc="-176" dirty="0">
                <a:solidFill>
                  <a:srgbClr val="000000"/>
                </a:solidFill>
                <a:latin typeface="Microsoft JhengHei"/>
                <a:ea typeface="Microsoft JhengHei"/>
              </a:rPr>
              <a:t>1</a:t>
            </a:r>
            <a:r>
              <a:rPr lang="en-US" altLang="zh-CN" sz="1361" b="1" dirty="0">
                <a:solidFill>
                  <a:srgbClr val="000000"/>
                </a:solidFill>
                <a:latin typeface="Microsoft JhengHei"/>
                <a:cs typeface="Microsoft JhengHei"/>
              </a:rPr>
              <a:t> </a:t>
            </a:r>
            <a:r>
              <a:rPr lang="en-US" altLang="zh-CN" sz="1361" b="1" spc="-176" dirty="0">
                <a:solidFill>
                  <a:srgbClr val="000000"/>
                </a:solidFill>
                <a:latin typeface="Microsoft JhengHei"/>
                <a:ea typeface="Microsoft JhengHei"/>
              </a:rPr>
              <a:t>0</a:t>
            </a:r>
            <a:r>
              <a:rPr lang="en-US" altLang="zh-CN" sz="1361" b="1" dirty="0">
                <a:solidFill>
                  <a:srgbClr val="000000"/>
                </a:solidFill>
                <a:latin typeface="Microsoft JhengHei"/>
                <a:cs typeface="Microsoft JhengHei"/>
              </a:rPr>
              <a:t> </a:t>
            </a:r>
            <a:r>
              <a:rPr lang="en-US" altLang="zh-CN" sz="1361" b="1" spc="-140" dirty="0">
                <a:solidFill>
                  <a:srgbClr val="000000"/>
                </a:solidFill>
                <a:latin typeface="Microsoft JhengHei"/>
                <a:ea typeface="Microsoft JhengHei"/>
              </a:rPr>
              <a:t>7</a:t>
            </a:r>
          </a:p>
          <a:p>
            <a:r>
              <a:rPr lang="en-US" altLang="zh-CN" sz="1361" b="1" spc="-9" dirty="0">
                <a:solidFill>
                  <a:srgbClr val="000000"/>
                </a:solidFill>
                <a:latin typeface="Microsoft JhengHei"/>
                <a:ea typeface="Microsoft JhengHei"/>
              </a:rPr>
              <a:t>年</a:t>
            </a:r>
          </a:p>
          <a:p>
            <a:pPr indent="43550">
              <a:lnSpc>
                <a:spcPct val="97916"/>
              </a:lnSpc>
            </a:pPr>
            <a:r>
              <a:rPr lang="en-US" altLang="zh-CN" sz="1361" b="1" spc="-140" dirty="0">
                <a:solidFill>
                  <a:srgbClr val="000000"/>
                </a:solidFill>
                <a:latin typeface="Microsoft JhengHei"/>
                <a:ea typeface="Microsoft JhengHei"/>
              </a:rPr>
              <a:t>2</a:t>
            </a:r>
          </a:p>
        </p:txBody>
      </p:sp>
      <p:sp>
        <p:nvSpPr>
          <p:cNvPr id="165" name="TextBox 165"/>
          <p:cNvSpPr txBox="1"/>
          <p:nvPr/>
        </p:nvSpPr>
        <p:spPr>
          <a:xfrm>
            <a:off x="3156830" y="2035317"/>
            <a:ext cx="185030" cy="1099340"/>
          </a:xfrm>
          <a:prstGeom prst="rect">
            <a:avLst/>
          </a:prstGeom>
          <a:solidFill>
            <a:schemeClr val="bg1"/>
          </a:solidFill>
        </p:spPr>
        <p:txBody>
          <a:bodyPr wrap="square" lIns="0" tIns="0" rIns="0" bIns="0" rtlCol="0">
            <a:spAutoFit/>
          </a:bodyPr>
          <a:lstStyle/>
          <a:p>
            <a:pPr hangingPunct="0">
              <a:lnSpc>
                <a:spcPct val="105416"/>
              </a:lnSpc>
            </a:pPr>
            <a:r>
              <a:rPr lang="en-US" altLang="zh-CN" sz="1361" b="1" spc="-50" dirty="0">
                <a:solidFill>
                  <a:srgbClr val="FF0000"/>
                </a:solidFill>
                <a:latin typeface="Microsoft JhengHei"/>
                <a:ea typeface="Microsoft JhengHei"/>
              </a:rPr>
              <a:t>取得新版</a:t>
            </a:r>
            <a:r>
              <a:rPr lang="en-US" altLang="zh-CN" sz="1361" spc="-68" dirty="0">
                <a:solidFill>
                  <a:srgbClr val="FF0000"/>
                </a:solidFill>
                <a:latin typeface="Microsoft JhengHei"/>
                <a:ea typeface="Microsoft JhengHei"/>
              </a:rPr>
              <a:t>修</a:t>
            </a:r>
          </a:p>
        </p:txBody>
      </p:sp>
      <p:sp>
        <p:nvSpPr>
          <p:cNvPr id="166" name="TextBox 166"/>
          <p:cNvSpPr txBox="1"/>
          <p:nvPr/>
        </p:nvSpPr>
        <p:spPr>
          <a:xfrm>
            <a:off x="3709156" y="2892418"/>
            <a:ext cx="196091" cy="223459"/>
          </a:xfrm>
          <a:prstGeom prst="rect">
            <a:avLst/>
          </a:prstGeom>
          <a:noFill/>
        </p:spPr>
        <p:txBody>
          <a:bodyPr wrap="square" lIns="0" tIns="0" rIns="0" bIns="0" rtlCol="0">
            <a:spAutoFit/>
          </a:bodyPr>
          <a:lstStyle/>
          <a:p>
            <a:r>
              <a:rPr lang="en-US" altLang="zh-CN" sz="1452" spc="-9" dirty="0">
                <a:solidFill>
                  <a:srgbClr val="000000"/>
                </a:solidFill>
                <a:latin typeface="Microsoft JhengHei"/>
                <a:ea typeface="Microsoft JhengHei"/>
              </a:rPr>
              <a:t>參</a:t>
            </a:r>
          </a:p>
        </p:txBody>
      </p:sp>
      <p:sp>
        <p:nvSpPr>
          <p:cNvPr id="167" name="TextBox 167"/>
          <p:cNvSpPr txBox="1"/>
          <p:nvPr/>
        </p:nvSpPr>
        <p:spPr>
          <a:xfrm>
            <a:off x="4383147" y="2706862"/>
            <a:ext cx="426285" cy="251287"/>
          </a:xfrm>
          <a:prstGeom prst="rect">
            <a:avLst/>
          </a:prstGeom>
          <a:noFill/>
        </p:spPr>
        <p:txBody>
          <a:bodyPr wrap="square" lIns="0" tIns="0" rIns="0" bIns="0" rtlCol="0">
            <a:spAutoFit/>
          </a:bodyPr>
          <a:lstStyle/>
          <a:p>
            <a:r>
              <a:rPr lang="en-US" altLang="zh-CN" sz="1633" spc="-5" dirty="0">
                <a:solidFill>
                  <a:srgbClr val="FE0000"/>
                </a:solidFill>
                <a:latin typeface="Microsoft JhengHei"/>
                <a:ea typeface="Microsoft JhengHei"/>
              </a:rPr>
              <a:t>通過</a:t>
            </a:r>
          </a:p>
        </p:txBody>
      </p:sp>
      <p:sp>
        <p:nvSpPr>
          <p:cNvPr id="168" name="TextBox 168"/>
          <p:cNvSpPr txBox="1"/>
          <p:nvPr/>
        </p:nvSpPr>
        <p:spPr>
          <a:xfrm>
            <a:off x="6432762" y="2617636"/>
            <a:ext cx="1118386" cy="446917"/>
          </a:xfrm>
          <a:prstGeom prst="rect">
            <a:avLst/>
          </a:prstGeom>
          <a:noFill/>
        </p:spPr>
        <p:txBody>
          <a:bodyPr wrap="square" lIns="0" tIns="0" rIns="0" bIns="0" rtlCol="0">
            <a:spAutoFit/>
          </a:bodyPr>
          <a:lstStyle/>
          <a:p>
            <a:pPr indent="183890"/>
            <a:r>
              <a:rPr lang="en-US" altLang="zh-CN" sz="1452" spc="-5" dirty="0">
                <a:solidFill>
                  <a:srgbClr val="000000"/>
                </a:solidFill>
                <a:latin typeface="Microsoft JhengHei"/>
                <a:ea typeface="Microsoft JhengHei"/>
              </a:rPr>
              <a:t>大學</a:t>
            </a:r>
            <a:r>
              <a:rPr lang="en-US" altLang="zh-CN" sz="1452" dirty="0">
                <a:solidFill>
                  <a:srgbClr val="000000"/>
                </a:solidFill>
                <a:latin typeface="Microsoft JhengHei"/>
                <a:ea typeface="Microsoft JhengHei"/>
              </a:rPr>
              <a:t>畢業</a:t>
            </a:r>
          </a:p>
          <a:p>
            <a:r>
              <a:rPr lang="en-US" altLang="zh-CN" sz="1452" spc="-5" dirty="0">
                <a:solidFill>
                  <a:srgbClr val="000000"/>
                </a:solidFill>
                <a:latin typeface="Microsoft JhengHei"/>
                <a:ea typeface="Microsoft JhengHei"/>
              </a:rPr>
              <a:t>完</a:t>
            </a:r>
            <a:r>
              <a:rPr lang="en-US" altLang="zh-CN" sz="1452" dirty="0">
                <a:solidFill>
                  <a:srgbClr val="000000"/>
                </a:solidFill>
                <a:latin typeface="Microsoft JhengHei"/>
                <a:ea typeface="Microsoft JhengHei"/>
              </a:rPr>
              <a:t>成教育實習</a:t>
            </a:r>
          </a:p>
        </p:txBody>
      </p:sp>
      <p:sp>
        <p:nvSpPr>
          <p:cNvPr id="169" name="TextBox 169"/>
          <p:cNvSpPr txBox="1"/>
          <p:nvPr/>
        </p:nvSpPr>
        <p:spPr>
          <a:xfrm>
            <a:off x="2921797" y="3167275"/>
            <a:ext cx="185030" cy="2018630"/>
          </a:xfrm>
          <a:prstGeom prst="rect">
            <a:avLst/>
          </a:prstGeom>
          <a:solidFill>
            <a:schemeClr val="bg1"/>
          </a:solidFill>
        </p:spPr>
        <p:txBody>
          <a:bodyPr wrap="square" lIns="0" tIns="0" rIns="0" bIns="0" rtlCol="0">
            <a:spAutoFit/>
          </a:bodyPr>
          <a:lstStyle/>
          <a:p>
            <a:r>
              <a:rPr lang="en-US" altLang="zh-CN" sz="1361" b="1" spc="-9" dirty="0">
                <a:solidFill>
                  <a:srgbClr val="000000"/>
                </a:solidFill>
                <a:latin typeface="Microsoft JhengHei"/>
                <a:ea typeface="Microsoft JhengHei"/>
              </a:rPr>
              <a:t>月</a:t>
            </a:r>
          </a:p>
          <a:p>
            <a:pPr indent="43550" hangingPunct="0">
              <a:lnSpc>
                <a:spcPct val="108333"/>
              </a:lnSpc>
            </a:pPr>
            <a:r>
              <a:rPr lang="en-US" altLang="zh-CN" sz="1361" b="1" spc="-122" dirty="0">
                <a:solidFill>
                  <a:srgbClr val="000000"/>
                </a:solidFill>
                <a:latin typeface="Microsoft JhengHei"/>
                <a:ea typeface="Microsoft JhengHei"/>
              </a:rPr>
              <a:t>1</a:t>
            </a:r>
            <a:r>
              <a:rPr lang="en-US" altLang="zh-CN" sz="1361" b="1" spc="-50" dirty="0">
                <a:solidFill>
                  <a:srgbClr val="000000"/>
                </a:solidFill>
                <a:latin typeface="Microsoft JhengHei"/>
                <a:ea typeface="Microsoft JhengHei"/>
              </a:rPr>
              <a:t>日</a:t>
            </a:r>
            <a:r>
              <a:rPr lang="en-US" altLang="zh-CN" sz="1361" spc="-50" dirty="0">
                <a:solidFill>
                  <a:srgbClr val="000000"/>
                </a:solidFill>
                <a:latin typeface="Microsoft JhengHei"/>
                <a:ea typeface="Microsoft JhengHei"/>
              </a:rPr>
              <a:t>起向師培大</a:t>
            </a:r>
            <a:r>
              <a:rPr lang="en-US" altLang="zh-CN" sz="1361" spc="-68" dirty="0">
                <a:solidFill>
                  <a:srgbClr val="000000"/>
                </a:solidFill>
                <a:latin typeface="Microsoft JhengHei"/>
                <a:ea typeface="Microsoft JhengHei"/>
              </a:rPr>
              <a:t>學</a:t>
            </a:r>
          </a:p>
        </p:txBody>
      </p:sp>
      <p:sp>
        <p:nvSpPr>
          <p:cNvPr id="170" name="TextBox 170"/>
          <p:cNvSpPr txBox="1"/>
          <p:nvPr/>
        </p:nvSpPr>
        <p:spPr>
          <a:xfrm>
            <a:off x="3157521" y="3158635"/>
            <a:ext cx="184339" cy="2261517"/>
          </a:xfrm>
          <a:prstGeom prst="rect">
            <a:avLst/>
          </a:prstGeom>
          <a:solidFill>
            <a:schemeClr val="bg1"/>
          </a:solidFill>
        </p:spPr>
        <p:txBody>
          <a:bodyPr wrap="square" lIns="0" tIns="0" rIns="0" bIns="0" rtlCol="0">
            <a:spAutoFit/>
          </a:bodyPr>
          <a:lstStyle/>
          <a:p>
            <a:pPr hangingPunct="0">
              <a:lnSpc>
                <a:spcPct val="108333"/>
              </a:lnSpc>
            </a:pPr>
            <a:r>
              <a:rPr lang="en-US" altLang="zh-CN" sz="1361" spc="-50" dirty="0">
                <a:solidFill>
                  <a:srgbClr val="FF0000"/>
                </a:solidFill>
                <a:latin typeface="Microsoft JhengHei"/>
                <a:ea typeface="Microsoft JhengHei"/>
              </a:rPr>
              <a:t>畢師資職前教育證明</a:t>
            </a:r>
            <a:r>
              <a:rPr lang="en-US" altLang="zh-CN" sz="1361" spc="-68" dirty="0">
                <a:solidFill>
                  <a:srgbClr val="FF0000"/>
                </a:solidFill>
                <a:latin typeface="Microsoft JhengHei"/>
                <a:ea typeface="Microsoft JhengHei"/>
              </a:rPr>
              <a:t>書</a:t>
            </a:r>
          </a:p>
        </p:txBody>
      </p:sp>
      <p:sp>
        <p:nvSpPr>
          <p:cNvPr id="171" name="TextBox 171"/>
          <p:cNvSpPr txBox="1"/>
          <p:nvPr/>
        </p:nvSpPr>
        <p:spPr>
          <a:xfrm>
            <a:off x="3709156" y="3131943"/>
            <a:ext cx="196091" cy="1564211"/>
          </a:xfrm>
          <a:prstGeom prst="rect">
            <a:avLst/>
          </a:prstGeom>
          <a:noFill/>
        </p:spPr>
        <p:txBody>
          <a:bodyPr wrap="square" lIns="0" tIns="0" rIns="0" bIns="0" rtlCol="0">
            <a:spAutoFit/>
          </a:bodyPr>
          <a:lstStyle/>
          <a:p>
            <a:pPr hangingPunct="0">
              <a:lnSpc>
                <a:spcPct val="99583"/>
              </a:lnSpc>
            </a:pPr>
            <a:r>
              <a:rPr lang="en-US" altLang="zh-CN" sz="1452" spc="-45" dirty="0">
                <a:solidFill>
                  <a:srgbClr val="000000"/>
                </a:solidFill>
                <a:latin typeface="Microsoft JhengHei"/>
                <a:ea typeface="Microsoft JhengHei"/>
              </a:rPr>
              <a:t>加教師資格考</a:t>
            </a:r>
            <a:r>
              <a:rPr lang="en-US" altLang="zh-CN" sz="1452" spc="-63" dirty="0">
                <a:solidFill>
                  <a:srgbClr val="000000"/>
                </a:solidFill>
                <a:latin typeface="Microsoft JhengHei"/>
                <a:ea typeface="Microsoft JhengHei"/>
              </a:rPr>
              <a:t>試</a:t>
            </a:r>
          </a:p>
        </p:txBody>
      </p:sp>
      <p:sp>
        <p:nvSpPr>
          <p:cNvPr id="172" name="TextBox 172"/>
          <p:cNvSpPr txBox="1"/>
          <p:nvPr/>
        </p:nvSpPr>
        <p:spPr>
          <a:xfrm>
            <a:off x="4128759" y="4762015"/>
            <a:ext cx="1393874" cy="698204"/>
          </a:xfrm>
          <a:prstGeom prst="rect">
            <a:avLst/>
          </a:prstGeom>
          <a:noFill/>
        </p:spPr>
        <p:txBody>
          <a:bodyPr wrap="square" lIns="0" tIns="0" rIns="0" bIns="0" rtlCol="0">
            <a:spAutoFit/>
          </a:bodyPr>
          <a:lstStyle/>
          <a:p>
            <a:pPr indent="380207"/>
            <a:r>
              <a:rPr lang="en-US" altLang="zh-CN" sz="1633" spc="-5" dirty="0">
                <a:solidFill>
                  <a:srgbClr val="FE0000"/>
                </a:solidFill>
                <a:latin typeface="Microsoft JhengHei"/>
                <a:ea typeface="Microsoft JhengHei"/>
              </a:rPr>
              <a:t>未通過</a:t>
            </a:r>
          </a:p>
          <a:p>
            <a:r>
              <a:rPr lang="en-US" altLang="zh-CN" sz="1452" spc="45" dirty="0">
                <a:solidFill>
                  <a:srgbClr val="FE0000"/>
                </a:solidFill>
                <a:latin typeface="Microsoft JhengHei"/>
                <a:ea typeface="Microsoft JhengHei"/>
              </a:rPr>
              <a:t>於過渡期(6</a:t>
            </a:r>
            <a:r>
              <a:rPr lang="en-US" altLang="zh-CN" sz="1452" spc="40" dirty="0">
                <a:solidFill>
                  <a:srgbClr val="FE0000"/>
                </a:solidFill>
                <a:latin typeface="Microsoft JhengHei"/>
                <a:ea typeface="Microsoft JhengHei"/>
              </a:rPr>
              <a:t>年)內</a:t>
            </a:r>
          </a:p>
          <a:p>
            <a:pPr indent="322837"/>
            <a:r>
              <a:rPr lang="en-US" altLang="zh-CN" sz="1452" spc="-5" dirty="0">
                <a:solidFill>
                  <a:srgbClr val="FE0000"/>
                </a:solidFill>
                <a:latin typeface="Microsoft JhengHei"/>
                <a:ea typeface="Microsoft JhengHei"/>
              </a:rPr>
              <a:t>改選</a:t>
            </a:r>
            <a:r>
              <a:rPr lang="en-US" altLang="zh-CN" sz="1452" dirty="0">
                <a:solidFill>
                  <a:srgbClr val="FE0000"/>
                </a:solidFill>
                <a:latin typeface="Microsoft JhengHei"/>
                <a:ea typeface="Microsoft JhengHei"/>
              </a:rPr>
              <a:t>舊制</a:t>
            </a:r>
          </a:p>
        </p:txBody>
      </p:sp>
      <p:sp>
        <p:nvSpPr>
          <p:cNvPr id="173" name="TextBox 173"/>
          <p:cNvSpPr txBox="1"/>
          <p:nvPr/>
        </p:nvSpPr>
        <p:spPr>
          <a:xfrm>
            <a:off x="5760153" y="4396972"/>
            <a:ext cx="1118385" cy="446917"/>
          </a:xfrm>
          <a:prstGeom prst="rect">
            <a:avLst/>
          </a:prstGeom>
          <a:noFill/>
        </p:spPr>
        <p:txBody>
          <a:bodyPr wrap="square" lIns="0" tIns="0" rIns="0" bIns="0" rtlCol="0">
            <a:spAutoFit/>
          </a:bodyPr>
          <a:lstStyle/>
          <a:p>
            <a:pPr indent="183890"/>
            <a:r>
              <a:rPr lang="en-US" altLang="zh-CN" sz="1452" spc="-5" dirty="0">
                <a:solidFill>
                  <a:srgbClr val="000000"/>
                </a:solidFill>
                <a:latin typeface="Microsoft JhengHei"/>
                <a:ea typeface="Microsoft JhengHei"/>
              </a:rPr>
              <a:t>大學</a:t>
            </a:r>
            <a:r>
              <a:rPr lang="en-US" altLang="zh-CN" sz="1452" dirty="0">
                <a:solidFill>
                  <a:srgbClr val="000000"/>
                </a:solidFill>
                <a:latin typeface="Microsoft JhengHei"/>
                <a:ea typeface="Microsoft JhengHei"/>
              </a:rPr>
              <a:t>畢業</a:t>
            </a:r>
          </a:p>
          <a:p>
            <a:r>
              <a:rPr lang="en-US" altLang="zh-CN" sz="1452" spc="-5" dirty="0">
                <a:solidFill>
                  <a:srgbClr val="000000"/>
                </a:solidFill>
                <a:latin typeface="Microsoft JhengHei"/>
                <a:ea typeface="Microsoft JhengHei"/>
              </a:rPr>
              <a:t>完</a:t>
            </a:r>
            <a:r>
              <a:rPr lang="en-US" altLang="zh-CN" sz="1452" dirty="0">
                <a:solidFill>
                  <a:srgbClr val="000000"/>
                </a:solidFill>
                <a:latin typeface="Microsoft JhengHei"/>
                <a:ea typeface="Microsoft JhengHei"/>
              </a:rPr>
              <a:t>成教育實習</a:t>
            </a:r>
          </a:p>
        </p:txBody>
      </p:sp>
      <p:sp>
        <p:nvSpPr>
          <p:cNvPr id="174" name="TextBox 174"/>
          <p:cNvSpPr txBox="1"/>
          <p:nvPr/>
        </p:nvSpPr>
        <p:spPr>
          <a:xfrm>
            <a:off x="6956054" y="4286368"/>
            <a:ext cx="1763771" cy="1630254"/>
          </a:xfrm>
          <a:prstGeom prst="rect">
            <a:avLst/>
          </a:prstGeom>
          <a:noFill/>
        </p:spPr>
        <p:txBody>
          <a:bodyPr wrap="square" lIns="0" tIns="0" rIns="0" bIns="0" rtlCol="0">
            <a:spAutoFit/>
          </a:bodyPr>
          <a:lstStyle/>
          <a:p>
            <a:pPr indent="659496"/>
            <a:r>
              <a:rPr lang="en-US" altLang="zh-CN" sz="1452" spc="-5" dirty="0">
                <a:solidFill>
                  <a:srgbClr val="000000"/>
                </a:solidFill>
                <a:latin typeface="Microsoft JhengHei"/>
                <a:ea typeface="Microsoft JhengHei"/>
              </a:rPr>
              <a:t>參加</a:t>
            </a:r>
          </a:p>
          <a:p>
            <a:pPr indent="290350"/>
            <a:r>
              <a:rPr lang="en-US" altLang="zh-CN" sz="1452" spc="-5" dirty="0">
                <a:solidFill>
                  <a:srgbClr val="000000"/>
                </a:solidFill>
                <a:latin typeface="Microsoft JhengHei"/>
                <a:ea typeface="Microsoft JhengHei"/>
              </a:rPr>
              <a:t>教</a:t>
            </a:r>
            <a:r>
              <a:rPr lang="en-US" altLang="zh-CN" sz="1452" dirty="0">
                <a:solidFill>
                  <a:srgbClr val="000000"/>
                </a:solidFill>
                <a:latin typeface="Microsoft JhengHei"/>
                <a:ea typeface="Microsoft JhengHei"/>
              </a:rPr>
              <a:t>師資格考試</a:t>
            </a:r>
          </a:p>
          <a:p>
            <a:pPr indent="474924"/>
            <a:r>
              <a:rPr lang="en-US" altLang="zh-CN" sz="1452" spc="-5" dirty="0">
                <a:solidFill>
                  <a:srgbClr val="000000"/>
                </a:solidFill>
                <a:latin typeface="Microsoft JhengHei"/>
                <a:ea typeface="Microsoft JhengHei"/>
              </a:rPr>
              <a:t>直到</a:t>
            </a:r>
            <a:r>
              <a:rPr lang="en-US" altLang="zh-CN" sz="1452" dirty="0">
                <a:solidFill>
                  <a:srgbClr val="000000"/>
                </a:solidFill>
                <a:latin typeface="Microsoft JhengHei"/>
                <a:ea typeface="Microsoft JhengHei"/>
              </a:rPr>
              <a:t>通過</a:t>
            </a: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1315"/>
              </a:lnSpc>
            </a:pPr>
            <a:endParaRPr lang="en-US" sz="1633" dirty="0">
              <a:solidFill>
                <a:srgbClr val="595959"/>
              </a:solidFill>
            </a:endParaRPr>
          </a:p>
          <a:p>
            <a:r>
              <a:rPr lang="en-US" altLang="zh-CN" sz="1452" b="1" spc="9" dirty="0">
                <a:solidFill>
                  <a:srgbClr val="FE0000"/>
                </a:solidFill>
                <a:latin typeface="Microsoft JhengHei"/>
                <a:ea typeface="Microsoft JhengHei"/>
              </a:rPr>
              <a:t>(113.1.</a:t>
            </a:r>
            <a:r>
              <a:rPr lang="en-US" altLang="zh-CN" sz="1452" b="1" spc="5" dirty="0">
                <a:solidFill>
                  <a:srgbClr val="FE0000"/>
                </a:solidFill>
                <a:latin typeface="Microsoft JhengHei"/>
                <a:ea typeface="Microsoft JhengHei"/>
              </a:rPr>
              <a:t>31後通過考</a:t>
            </a:r>
          </a:p>
          <a:p>
            <a:r>
              <a:rPr lang="en-US" altLang="zh-CN" sz="1452" b="1" spc="23" dirty="0">
                <a:solidFill>
                  <a:srgbClr val="FE0000"/>
                </a:solidFill>
                <a:latin typeface="Microsoft JhengHei"/>
                <a:ea typeface="Microsoft JhengHei"/>
              </a:rPr>
              <a:t>試者，仍需重新實</a:t>
            </a:r>
            <a:r>
              <a:rPr lang="en-US" altLang="zh-CN" sz="1452" b="1" spc="18" dirty="0">
                <a:solidFill>
                  <a:srgbClr val="FE0000"/>
                </a:solidFill>
                <a:latin typeface="Microsoft JhengHei"/>
                <a:ea typeface="Microsoft JhengHei"/>
              </a:rPr>
              <a:t>習)</a:t>
            </a:r>
          </a:p>
        </p:txBody>
      </p:sp>
      <p:sp>
        <p:nvSpPr>
          <p:cNvPr id="175" name="TextBox 175"/>
          <p:cNvSpPr txBox="1"/>
          <p:nvPr/>
        </p:nvSpPr>
        <p:spPr>
          <a:xfrm>
            <a:off x="8897157" y="3128392"/>
            <a:ext cx="196091" cy="1448089"/>
          </a:xfrm>
          <a:prstGeom prst="rect">
            <a:avLst/>
          </a:prstGeom>
          <a:noFill/>
        </p:spPr>
        <p:txBody>
          <a:bodyPr wrap="square" lIns="0" tIns="0" rIns="0" bIns="0" rtlCol="0">
            <a:spAutoFit/>
          </a:bodyPr>
          <a:lstStyle/>
          <a:p>
            <a:pPr hangingPunct="0">
              <a:lnSpc>
                <a:spcPct val="107916"/>
              </a:lnSpc>
            </a:pPr>
            <a:r>
              <a:rPr lang="en-US" altLang="zh-CN" sz="1452" spc="-45" dirty="0">
                <a:solidFill>
                  <a:srgbClr val="000000"/>
                </a:solidFill>
                <a:latin typeface="Microsoft JhengHei"/>
                <a:ea typeface="Microsoft JhengHei"/>
              </a:rPr>
              <a:t>取得教師證</a:t>
            </a:r>
            <a:r>
              <a:rPr lang="en-US" altLang="zh-CN" sz="1452" spc="-63" dirty="0">
                <a:solidFill>
                  <a:srgbClr val="000000"/>
                </a:solidFill>
                <a:latin typeface="Microsoft JhengHei"/>
                <a:ea typeface="Microsoft JhengHei"/>
              </a:rPr>
              <a:t>書</a:t>
            </a:r>
          </a:p>
        </p:txBody>
      </p:sp>
      <p:sp>
        <p:nvSpPr>
          <p:cNvPr id="176" name="TextBox 176"/>
          <p:cNvSpPr txBox="1"/>
          <p:nvPr/>
        </p:nvSpPr>
        <p:spPr>
          <a:xfrm>
            <a:off x="9307082" y="6248587"/>
            <a:ext cx="302113" cy="223459"/>
          </a:xfrm>
          <a:prstGeom prst="rect">
            <a:avLst/>
          </a:prstGeom>
          <a:noFill/>
        </p:spPr>
        <p:txBody>
          <a:bodyPr wrap="square" lIns="0" tIns="0" rIns="0" bIns="0" rtlCol="0">
            <a:spAutoFit/>
          </a:bodyPr>
          <a:lstStyle/>
          <a:p>
            <a:r>
              <a:rPr lang="en-US" altLang="zh-CN" sz="1452" spc="-5" dirty="0">
                <a:solidFill>
                  <a:srgbClr val="FEFEFE"/>
                </a:solidFill>
                <a:latin typeface="Calibri"/>
                <a:ea typeface="Calibri"/>
              </a:rPr>
              <a:t>12</a:t>
            </a:r>
          </a:p>
        </p:txBody>
      </p:sp>
    </p:spTree>
    <p:extLst>
      <p:ext uri="{BB962C8B-B14F-4D97-AF65-F5344CB8AC3E}">
        <p14:creationId xmlns:p14="http://schemas.microsoft.com/office/powerpoint/2010/main" val="4175595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Freeform 179"/>
          <p:cNvSpPr/>
          <p:nvPr/>
        </p:nvSpPr>
        <p:spPr>
          <a:xfrm>
            <a:off x="2749089" y="1883718"/>
            <a:ext cx="6791753" cy="5761"/>
          </a:xfrm>
          <a:custGeom>
            <a:avLst/>
            <a:gdLst>
              <a:gd name="connsiteX0" fmla="*/ 12839 w 7486650"/>
              <a:gd name="connsiteY0" fmla="*/ 10667 h 6350"/>
              <a:gd name="connsiteX1" fmla="*/ 7488059 w 7486650"/>
              <a:gd name="connsiteY1" fmla="*/ 10667 h 6350"/>
            </a:gdLst>
            <a:ahLst/>
            <a:cxnLst>
              <a:cxn ang="0">
                <a:pos x="connsiteX0" y="connsiteY0"/>
              </a:cxn>
              <a:cxn ang="0">
                <a:pos x="connsiteX1" y="connsiteY1"/>
              </a:cxn>
            </a:cxnLst>
            <a:rect l="l" t="t" r="r" b="b"/>
            <a:pathLst>
              <a:path w="7486650" h="6350">
                <a:moveTo>
                  <a:pt x="12839" y="10667"/>
                </a:moveTo>
                <a:lnTo>
                  <a:pt x="7488059" y="10667"/>
                </a:lnTo>
              </a:path>
            </a:pathLst>
          </a:custGeom>
          <a:ln w="6095">
            <a:solidFill>
              <a:srgbClr val="7E7E7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33">
              <a:solidFill>
                <a:srgbClr val="595959"/>
              </a:solidFill>
            </a:endParaRPr>
          </a:p>
        </p:txBody>
      </p:sp>
      <p:pic>
        <p:nvPicPr>
          <p:cNvPr id="181" name="Picture 181"/>
          <p:cNvPicPr>
            <a:picLocks noChangeAspect="1"/>
          </p:cNvPicPr>
          <p:nvPr/>
        </p:nvPicPr>
        <p:blipFill>
          <a:blip r:embed="rId2"/>
          <a:stretch>
            <a:fillRect/>
          </a:stretch>
        </p:blipFill>
        <p:spPr>
          <a:xfrm>
            <a:off x="4314820" y="1963214"/>
            <a:ext cx="1106036" cy="3912603"/>
          </a:xfrm>
          <a:prstGeom prst="rect">
            <a:avLst/>
          </a:prstGeom>
        </p:spPr>
      </p:pic>
      <p:pic>
        <p:nvPicPr>
          <p:cNvPr id="182" name="Picture 182"/>
          <p:cNvPicPr>
            <a:picLocks noChangeAspect="1"/>
          </p:cNvPicPr>
          <p:nvPr/>
        </p:nvPicPr>
        <p:blipFill>
          <a:blip r:embed="rId3"/>
          <a:stretch>
            <a:fillRect/>
          </a:stretch>
        </p:blipFill>
        <p:spPr>
          <a:xfrm>
            <a:off x="5434683" y="1956302"/>
            <a:ext cx="1057647" cy="3919515"/>
          </a:xfrm>
          <a:prstGeom prst="rect">
            <a:avLst/>
          </a:prstGeom>
        </p:spPr>
      </p:pic>
      <p:pic>
        <p:nvPicPr>
          <p:cNvPr id="183" name="Picture 183"/>
          <p:cNvPicPr>
            <a:picLocks noChangeAspect="1"/>
          </p:cNvPicPr>
          <p:nvPr/>
        </p:nvPicPr>
        <p:blipFill>
          <a:blip r:embed="rId4"/>
          <a:stretch>
            <a:fillRect/>
          </a:stretch>
        </p:blipFill>
        <p:spPr>
          <a:xfrm>
            <a:off x="7695143" y="1963215"/>
            <a:ext cx="649796" cy="3926428"/>
          </a:xfrm>
          <a:prstGeom prst="rect">
            <a:avLst/>
          </a:prstGeom>
        </p:spPr>
      </p:pic>
      <p:pic>
        <p:nvPicPr>
          <p:cNvPr id="184" name="Picture 184"/>
          <p:cNvPicPr>
            <a:picLocks noChangeAspect="1"/>
          </p:cNvPicPr>
          <p:nvPr/>
        </p:nvPicPr>
        <p:blipFill>
          <a:blip r:embed="rId5"/>
          <a:stretch>
            <a:fillRect/>
          </a:stretch>
        </p:blipFill>
        <p:spPr>
          <a:xfrm>
            <a:off x="6561457" y="1963215"/>
            <a:ext cx="1023083" cy="3926428"/>
          </a:xfrm>
          <a:prstGeom prst="rect">
            <a:avLst/>
          </a:prstGeom>
        </p:spPr>
      </p:pic>
      <p:pic>
        <p:nvPicPr>
          <p:cNvPr id="186" name="Picture 186"/>
          <p:cNvPicPr>
            <a:picLocks noChangeAspect="1"/>
          </p:cNvPicPr>
          <p:nvPr/>
        </p:nvPicPr>
        <p:blipFill>
          <a:blip r:embed="rId6"/>
          <a:stretch>
            <a:fillRect/>
          </a:stretch>
        </p:blipFill>
        <p:spPr>
          <a:xfrm>
            <a:off x="10229139" y="448463"/>
            <a:ext cx="1230465" cy="1112949"/>
          </a:xfrm>
          <a:prstGeom prst="rect">
            <a:avLst/>
          </a:prstGeom>
        </p:spPr>
      </p:pic>
      <p:sp>
        <p:nvSpPr>
          <p:cNvPr id="2" name="TextBox 186"/>
          <p:cNvSpPr txBox="1"/>
          <p:nvPr/>
        </p:nvSpPr>
        <p:spPr>
          <a:xfrm>
            <a:off x="2643478" y="729834"/>
            <a:ext cx="6897364" cy="1107996"/>
          </a:xfrm>
          <a:prstGeom prst="rect">
            <a:avLst/>
          </a:prstGeom>
          <a:noFill/>
        </p:spPr>
        <p:txBody>
          <a:bodyPr wrap="square" lIns="0" tIns="0" rIns="0" bIns="0" rtlCol="0">
            <a:spAutoFit/>
          </a:bodyPr>
          <a:lstStyle/>
          <a:p>
            <a:r>
              <a:rPr lang="en-US" altLang="zh-CN" sz="3600" dirty="0">
                <a:solidFill>
                  <a:srgbClr val="00B050"/>
                </a:solidFill>
                <a:latin typeface="華康勘亭流(P)" panose="02010600010101010101" pitchFamily="2" charset="-120"/>
                <a:ea typeface="華康勘亭流(P)" panose="02010600010101010101" pitchFamily="2" charset="-120"/>
              </a:rPr>
              <a:t>107.2.1起，新制生</a:t>
            </a:r>
            <a:r>
              <a:rPr lang="en-US" altLang="zh-CN" sz="3600" spc="-5" dirty="0">
                <a:solidFill>
                  <a:srgbClr val="00B050"/>
                </a:solidFill>
                <a:latin typeface="華康勘亭流(P)" panose="02010600010101010101" pitchFamily="2" charset="-120"/>
                <a:ea typeface="華康勘亭流(P)" panose="02010600010101010101" pitchFamily="2" charset="-120"/>
              </a:rPr>
              <a:t>(107.2起修習)培</a:t>
            </a:r>
            <a:r>
              <a:rPr lang="en-US" altLang="zh-CN" sz="3600" dirty="0">
                <a:solidFill>
                  <a:srgbClr val="00B050"/>
                </a:solidFill>
                <a:latin typeface="華康勘亭流(P)" panose="02010600010101010101" pitchFamily="2" charset="-120"/>
                <a:ea typeface="華康勘亭流(P)" panose="02010600010101010101" pitchFamily="2" charset="-120"/>
              </a:rPr>
              <a:t>育流程</a:t>
            </a:r>
          </a:p>
        </p:txBody>
      </p:sp>
      <p:sp>
        <p:nvSpPr>
          <p:cNvPr id="187" name="TextBox 187"/>
          <p:cNvSpPr txBox="1"/>
          <p:nvPr/>
        </p:nvSpPr>
        <p:spPr>
          <a:xfrm>
            <a:off x="4594677" y="2149642"/>
            <a:ext cx="196090" cy="3620222"/>
          </a:xfrm>
          <a:prstGeom prst="rect">
            <a:avLst/>
          </a:prstGeom>
          <a:noFill/>
        </p:spPr>
        <p:txBody>
          <a:bodyPr wrap="square" lIns="0" tIns="0" rIns="0" bIns="0" rtlCol="0">
            <a:spAutoFit/>
          </a:bodyPr>
          <a:lstStyle/>
          <a:p>
            <a:pPr hangingPunct="0">
              <a:lnSpc>
                <a:spcPct val="107916"/>
              </a:lnSpc>
            </a:pPr>
            <a:r>
              <a:rPr lang="en-US" altLang="zh-CN" sz="1452" spc="-45" dirty="0">
                <a:solidFill>
                  <a:srgbClr val="000000"/>
                </a:solidFill>
                <a:latin typeface="Microsoft JhengHei"/>
                <a:ea typeface="Microsoft JhengHei"/>
              </a:rPr>
              <a:t>取得新版修畢師資職前教育證明</a:t>
            </a:r>
            <a:r>
              <a:rPr lang="en-US" altLang="zh-CN" sz="1452" spc="-63" dirty="0">
                <a:solidFill>
                  <a:srgbClr val="000000"/>
                </a:solidFill>
                <a:latin typeface="Microsoft JhengHei"/>
                <a:ea typeface="Microsoft JhengHei"/>
              </a:rPr>
              <a:t>書</a:t>
            </a:r>
          </a:p>
        </p:txBody>
      </p:sp>
      <p:sp>
        <p:nvSpPr>
          <p:cNvPr id="188" name="TextBox 188"/>
          <p:cNvSpPr txBox="1"/>
          <p:nvPr/>
        </p:nvSpPr>
        <p:spPr>
          <a:xfrm>
            <a:off x="5653015" y="2331501"/>
            <a:ext cx="218903" cy="3257045"/>
          </a:xfrm>
          <a:prstGeom prst="rect">
            <a:avLst/>
          </a:prstGeom>
          <a:noFill/>
        </p:spPr>
        <p:txBody>
          <a:bodyPr wrap="square" lIns="0" tIns="0" rIns="0" bIns="0" rtlCol="0">
            <a:spAutoFit/>
          </a:bodyPr>
          <a:lstStyle/>
          <a:p>
            <a:pPr hangingPunct="0">
              <a:lnSpc>
                <a:spcPct val="107916"/>
              </a:lnSpc>
            </a:pPr>
            <a:r>
              <a:rPr lang="en-US" altLang="zh-CN" sz="1633" spc="-50" dirty="0">
                <a:solidFill>
                  <a:srgbClr val="000000"/>
                </a:solidFill>
                <a:latin typeface="Microsoft JhengHei"/>
                <a:ea typeface="Microsoft JhengHei"/>
              </a:rPr>
              <a:t>參加教師資考試，通過考</a:t>
            </a:r>
            <a:r>
              <a:rPr lang="en-US" altLang="zh-CN" sz="1633" spc="-68" dirty="0">
                <a:solidFill>
                  <a:srgbClr val="000000"/>
                </a:solidFill>
                <a:latin typeface="Microsoft JhengHei"/>
                <a:ea typeface="Microsoft JhengHei"/>
              </a:rPr>
              <a:t>試</a:t>
            </a:r>
          </a:p>
        </p:txBody>
      </p:sp>
      <p:sp>
        <p:nvSpPr>
          <p:cNvPr id="189" name="TextBox 189"/>
          <p:cNvSpPr txBox="1"/>
          <p:nvPr/>
        </p:nvSpPr>
        <p:spPr>
          <a:xfrm>
            <a:off x="6786702" y="2200159"/>
            <a:ext cx="218903" cy="3528466"/>
          </a:xfrm>
          <a:prstGeom prst="rect">
            <a:avLst/>
          </a:prstGeom>
          <a:noFill/>
        </p:spPr>
        <p:txBody>
          <a:bodyPr wrap="square" lIns="0" tIns="0" rIns="0" bIns="0" rtlCol="0">
            <a:spAutoFit/>
          </a:bodyPr>
          <a:lstStyle/>
          <a:p>
            <a:pPr hangingPunct="0">
              <a:lnSpc>
                <a:spcPct val="107916"/>
              </a:lnSpc>
            </a:pPr>
            <a:r>
              <a:rPr lang="en-US" altLang="zh-CN" sz="1633" spc="-50" dirty="0">
                <a:solidFill>
                  <a:srgbClr val="000000"/>
                </a:solidFill>
                <a:latin typeface="Microsoft JhengHei"/>
                <a:ea typeface="Microsoft JhengHei"/>
              </a:rPr>
              <a:t>大學畢</a:t>
            </a:r>
            <a:r>
              <a:rPr lang="en-US" altLang="zh-CN" sz="1633" spc="-68" dirty="0">
                <a:solidFill>
                  <a:srgbClr val="000000"/>
                </a:solidFill>
                <a:latin typeface="Microsoft JhengHei"/>
                <a:ea typeface="Microsoft JhengHei"/>
              </a:rPr>
              <a:t>業</a:t>
            </a:r>
          </a:p>
          <a:p>
            <a:pPr indent="51846" hangingPunct="0">
              <a:lnSpc>
                <a:spcPct val="107916"/>
              </a:lnSpc>
            </a:pPr>
            <a:r>
              <a:rPr lang="en-US" altLang="zh-CN" sz="1633" spc="448" dirty="0">
                <a:solidFill>
                  <a:srgbClr val="000000"/>
                </a:solidFill>
                <a:latin typeface="Microsoft JhengHei"/>
                <a:ea typeface="Microsoft JhengHei"/>
              </a:rPr>
              <a:t>,</a:t>
            </a:r>
            <a:r>
              <a:rPr lang="en-US" altLang="zh-CN" sz="1633" spc="-50" dirty="0">
                <a:solidFill>
                  <a:srgbClr val="000000"/>
                </a:solidFill>
                <a:latin typeface="Microsoft JhengHei"/>
                <a:ea typeface="Microsoft JhengHei"/>
              </a:rPr>
              <a:t>教育實習成績及</a:t>
            </a:r>
            <a:r>
              <a:rPr lang="en-US" altLang="zh-CN" sz="1633" spc="-68" dirty="0">
                <a:solidFill>
                  <a:srgbClr val="000000"/>
                </a:solidFill>
                <a:latin typeface="Microsoft JhengHei"/>
                <a:ea typeface="Microsoft JhengHei"/>
              </a:rPr>
              <a:t>格</a:t>
            </a:r>
          </a:p>
        </p:txBody>
      </p:sp>
      <p:sp>
        <p:nvSpPr>
          <p:cNvPr id="190" name="TextBox 190"/>
          <p:cNvSpPr txBox="1"/>
          <p:nvPr/>
        </p:nvSpPr>
        <p:spPr>
          <a:xfrm>
            <a:off x="7901490" y="3125532"/>
            <a:ext cx="241714" cy="1591205"/>
          </a:xfrm>
          <a:prstGeom prst="rect">
            <a:avLst/>
          </a:prstGeom>
          <a:noFill/>
        </p:spPr>
        <p:txBody>
          <a:bodyPr wrap="square" lIns="0" tIns="0" rIns="0" bIns="0" rtlCol="0">
            <a:spAutoFit/>
          </a:bodyPr>
          <a:lstStyle/>
          <a:p>
            <a:pPr hangingPunct="0">
              <a:lnSpc>
                <a:spcPct val="95416"/>
              </a:lnSpc>
            </a:pPr>
            <a:r>
              <a:rPr lang="en-US" altLang="zh-CN" sz="1814" spc="-50" dirty="0">
                <a:solidFill>
                  <a:srgbClr val="000000"/>
                </a:solidFill>
                <a:latin typeface="Microsoft JhengHei"/>
                <a:ea typeface="Microsoft JhengHei"/>
              </a:rPr>
              <a:t>取得教師證</a:t>
            </a:r>
            <a:r>
              <a:rPr lang="en-US" altLang="zh-CN" sz="1814" spc="-68" dirty="0">
                <a:solidFill>
                  <a:srgbClr val="000000"/>
                </a:solidFill>
                <a:latin typeface="Microsoft JhengHei"/>
                <a:ea typeface="Microsoft JhengHei"/>
              </a:rPr>
              <a:t>書</a:t>
            </a:r>
          </a:p>
        </p:txBody>
      </p:sp>
      <p:sp>
        <p:nvSpPr>
          <p:cNvPr id="191" name="TextBox 191"/>
          <p:cNvSpPr txBox="1"/>
          <p:nvPr/>
        </p:nvSpPr>
        <p:spPr>
          <a:xfrm>
            <a:off x="9307082" y="6248587"/>
            <a:ext cx="302113" cy="223459"/>
          </a:xfrm>
          <a:prstGeom prst="rect">
            <a:avLst/>
          </a:prstGeom>
          <a:noFill/>
        </p:spPr>
        <p:txBody>
          <a:bodyPr wrap="square" lIns="0" tIns="0" rIns="0" bIns="0" rtlCol="0">
            <a:spAutoFit/>
          </a:bodyPr>
          <a:lstStyle/>
          <a:p>
            <a:r>
              <a:rPr lang="en-US" altLang="zh-CN" sz="1452" spc="-5" dirty="0">
                <a:solidFill>
                  <a:srgbClr val="FEFEFE"/>
                </a:solidFill>
                <a:latin typeface="Calibri"/>
                <a:ea typeface="Calibri"/>
              </a:rPr>
              <a:t>13</a:t>
            </a:r>
          </a:p>
        </p:txBody>
      </p:sp>
    </p:spTree>
    <p:extLst>
      <p:ext uri="{BB962C8B-B14F-4D97-AF65-F5344CB8AC3E}">
        <p14:creationId xmlns:p14="http://schemas.microsoft.com/office/powerpoint/2010/main" val="867855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Freeform 237"/>
          <p:cNvSpPr/>
          <p:nvPr/>
        </p:nvSpPr>
        <p:spPr>
          <a:xfrm>
            <a:off x="2749089" y="1883718"/>
            <a:ext cx="6791753" cy="5761"/>
          </a:xfrm>
          <a:custGeom>
            <a:avLst/>
            <a:gdLst>
              <a:gd name="connsiteX0" fmla="*/ 12839 w 7486650"/>
              <a:gd name="connsiteY0" fmla="*/ 10667 h 6350"/>
              <a:gd name="connsiteX1" fmla="*/ 7488059 w 7486650"/>
              <a:gd name="connsiteY1" fmla="*/ 10667 h 6350"/>
            </a:gdLst>
            <a:ahLst/>
            <a:cxnLst>
              <a:cxn ang="0">
                <a:pos x="connsiteX0" y="connsiteY0"/>
              </a:cxn>
              <a:cxn ang="0">
                <a:pos x="connsiteX1" y="connsiteY1"/>
              </a:cxn>
            </a:cxnLst>
            <a:rect l="l" t="t" r="r" b="b"/>
            <a:pathLst>
              <a:path w="7486650" h="6350">
                <a:moveTo>
                  <a:pt x="12839" y="10667"/>
                </a:moveTo>
                <a:lnTo>
                  <a:pt x="7488059" y="10667"/>
                </a:lnTo>
              </a:path>
            </a:pathLst>
          </a:custGeom>
          <a:ln w="6095">
            <a:solidFill>
              <a:srgbClr val="7E7E7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33">
              <a:solidFill>
                <a:srgbClr val="595959"/>
              </a:solidFill>
            </a:endParaRPr>
          </a:p>
        </p:txBody>
      </p:sp>
      <p:pic>
        <p:nvPicPr>
          <p:cNvPr id="240" name="Picture 240"/>
          <p:cNvPicPr>
            <a:picLocks noChangeAspect="1"/>
          </p:cNvPicPr>
          <p:nvPr/>
        </p:nvPicPr>
        <p:blipFill>
          <a:blip r:embed="rId2"/>
          <a:stretch>
            <a:fillRect/>
          </a:stretch>
        </p:blipFill>
        <p:spPr>
          <a:xfrm>
            <a:off x="10243635" y="367063"/>
            <a:ext cx="1230465" cy="1112949"/>
          </a:xfrm>
          <a:prstGeom prst="rect">
            <a:avLst/>
          </a:prstGeom>
        </p:spPr>
      </p:pic>
      <p:pic>
        <p:nvPicPr>
          <p:cNvPr id="241" name="Picture 241"/>
          <p:cNvPicPr>
            <a:picLocks noChangeAspect="1"/>
          </p:cNvPicPr>
          <p:nvPr/>
        </p:nvPicPr>
        <p:blipFill>
          <a:blip r:embed="rId3"/>
          <a:stretch>
            <a:fillRect/>
          </a:stretch>
        </p:blipFill>
        <p:spPr>
          <a:xfrm>
            <a:off x="1964494" y="1963214"/>
            <a:ext cx="2834218" cy="4508832"/>
          </a:xfrm>
          <a:prstGeom prst="rect">
            <a:avLst/>
          </a:prstGeom>
        </p:spPr>
      </p:pic>
      <p:pic>
        <p:nvPicPr>
          <p:cNvPr id="242" name="Picture 242"/>
          <p:cNvPicPr>
            <a:picLocks noChangeAspect="1"/>
          </p:cNvPicPr>
          <p:nvPr/>
        </p:nvPicPr>
        <p:blipFill>
          <a:blip r:embed="rId4"/>
          <a:stretch>
            <a:fillRect/>
          </a:stretch>
        </p:blipFill>
        <p:spPr>
          <a:xfrm>
            <a:off x="4931383" y="1963214"/>
            <a:ext cx="5433402" cy="4508832"/>
          </a:xfrm>
          <a:prstGeom prst="rect">
            <a:avLst/>
          </a:prstGeom>
        </p:spPr>
      </p:pic>
      <p:sp>
        <p:nvSpPr>
          <p:cNvPr id="2" name="TextBox 242"/>
          <p:cNvSpPr txBox="1"/>
          <p:nvPr/>
        </p:nvSpPr>
        <p:spPr>
          <a:xfrm>
            <a:off x="3241565" y="735653"/>
            <a:ext cx="5806800" cy="1169551"/>
          </a:xfrm>
          <a:prstGeom prst="rect">
            <a:avLst/>
          </a:prstGeom>
          <a:noFill/>
        </p:spPr>
        <p:txBody>
          <a:bodyPr wrap="square" lIns="0" tIns="0" rIns="0" bIns="0" rtlCol="0">
            <a:spAutoFit/>
          </a:bodyPr>
          <a:lstStyle/>
          <a:p>
            <a:r>
              <a:rPr lang="en-US" altLang="zh-CN" sz="3800" spc="-45" dirty="0">
                <a:solidFill>
                  <a:srgbClr val="00B050"/>
                </a:solidFill>
                <a:latin typeface="華康勘亭流(P)" panose="02010600010101010101" pitchFamily="2" charset="-120"/>
                <a:ea typeface="華康勘亭流(P)" panose="02010600010101010101" pitchFamily="2" charset="-120"/>
              </a:rPr>
              <a:t>修畢師資職前教</a:t>
            </a:r>
            <a:r>
              <a:rPr lang="en-US" altLang="zh-CN" sz="3800" spc="-40" dirty="0">
                <a:solidFill>
                  <a:srgbClr val="00B050"/>
                </a:solidFill>
                <a:latin typeface="華康勘亭流(P)" panose="02010600010101010101" pitchFamily="2" charset="-120"/>
                <a:ea typeface="華康勘亭流(P)" panose="02010600010101010101" pitchFamily="2" charset="-120"/>
              </a:rPr>
              <a:t>育證明書</a:t>
            </a:r>
          </a:p>
          <a:p>
            <a:pPr indent="463163"/>
            <a:r>
              <a:rPr lang="en-US" altLang="zh-CN" sz="3800" spc="263" dirty="0">
                <a:solidFill>
                  <a:srgbClr val="00B050"/>
                </a:solidFill>
                <a:latin typeface="華康勘亭流(P)" panose="02010600010101010101" pitchFamily="2" charset="-120"/>
                <a:ea typeface="華康勘亭流(P)" panose="02010600010101010101" pitchFamily="2" charset="-120"/>
              </a:rPr>
              <a:t>國小</a:t>
            </a:r>
            <a:r>
              <a:rPr lang="en-US" altLang="zh-CN" sz="3800" spc="68" dirty="0">
                <a:solidFill>
                  <a:srgbClr val="00B050"/>
                </a:solidFill>
                <a:latin typeface="華康勘亭流(P)" panose="02010600010101010101" pitchFamily="2" charset="-120"/>
                <a:ea typeface="華康勘亭流(P)" panose="02010600010101010101" pitchFamily="2" charset="-120"/>
                <a:cs typeface="Microsoft JhengHei"/>
              </a:rPr>
              <a:t> </a:t>
            </a:r>
            <a:r>
              <a:rPr lang="en-US" altLang="zh-CN" sz="3800" spc="204" dirty="0">
                <a:solidFill>
                  <a:srgbClr val="00B050"/>
                </a:solidFill>
                <a:latin typeface="華康勘亭流(P)" panose="02010600010101010101" pitchFamily="2" charset="-120"/>
                <a:ea typeface="華康勘亭流(P)" panose="02010600010101010101" pitchFamily="2" charset="-120"/>
              </a:rPr>
              <a:t>(舊版</a:t>
            </a:r>
            <a:r>
              <a:rPr lang="en-US" altLang="zh-CN" sz="3800" spc="68" dirty="0">
                <a:solidFill>
                  <a:srgbClr val="00B050"/>
                </a:solidFill>
                <a:latin typeface="華康勘亭流(P)" panose="02010600010101010101" pitchFamily="2" charset="-120"/>
                <a:ea typeface="華康勘亭流(P)" panose="02010600010101010101" pitchFamily="2" charset="-120"/>
                <a:cs typeface="Microsoft JhengHei"/>
              </a:rPr>
              <a:t> </a:t>
            </a:r>
            <a:r>
              <a:rPr lang="en-US" altLang="zh-CN" sz="3800" spc="240" dirty="0">
                <a:solidFill>
                  <a:srgbClr val="00B050"/>
                </a:solidFill>
                <a:latin typeface="華康勘亭流(P)" panose="02010600010101010101" pitchFamily="2" charset="-120"/>
                <a:ea typeface="華康勘亭流(P)" panose="02010600010101010101" pitchFamily="2" charset="-120"/>
              </a:rPr>
              <a:t>&amp;</a:t>
            </a:r>
            <a:r>
              <a:rPr lang="en-US" altLang="zh-CN" sz="3800" spc="68" dirty="0">
                <a:solidFill>
                  <a:srgbClr val="00B050"/>
                </a:solidFill>
                <a:latin typeface="華康勘亭流(P)" panose="02010600010101010101" pitchFamily="2" charset="-120"/>
                <a:ea typeface="華康勘亭流(P)" panose="02010600010101010101" pitchFamily="2" charset="-120"/>
                <a:cs typeface="Microsoft JhengHei"/>
              </a:rPr>
              <a:t> </a:t>
            </a:r>
            <a:r>
              <a:rPr lang="en-US" altLang="zh-CN" sz="3800" spc="204" dirty="0">
                <a:solidFill>
                  <a:srgbClr val="00B050"/>
                </a:solidFill>
                <a:latin typeface="華康勘亭流(P)" panose="02010600010101010101" pitchFamily="2" charset="-120"/>
                <a:ea typeface="華康勘亭流(P)" panose="02010600010101010101" pitchFamily="2" charset="-120"/>
              </a:rPr>
              <a:t>新版)</a:t>
            </a:r>
          </a:p>
        </p:txBody>
      </p:sp>
      <p:sp>
        <p:nvSpPr>
          <p:cNvPr id="243" name="TextBox 243"/>
          <p:cNvSpPr txBox="1"/>
          <p:nvPr/>
        </p:nvSpPr>
        <p:spPr>
          <a:xfrm>
            <a:off x="2228451" y="2130686"/>
            <a:ext cx="6201176" cy="251287"/>
          </a:xfrm>
          <a:prstGeom prst="rect">
            <a:avLst/>
          </a:prstGeom>
          <a:noFill/>
        </p:spPr>
        <p:txBody>
          <a:bodyPr wrap="square" lIns="0" tIns="0" rIns="0" bIns="0" rtlCol="0">
            <a:spAutoFit/>
          </a:bodyPr>
          <a:lstStyle/>
          <a:p>
            <a:pPr>
              <a:tabLst>
                <a:tab pos="4115918" algn="l"/>
              </a:tabLst>
            </a:pPr>
            <a:r>
              <a:rPr lang="en-US" altLang="zh-CN" sz="1633" b="1" spc="18" dirty="0">
                <a:solidFill>
                  <a:srgbClr val="FEFEFE"/>
                </a:solidFill>
                <a:latin typeface="Microsoft JhengHei"/>
                <a:ea typeface="Microsoft JhengHei"/>
              </a:rPr>
              <a:t>舊版(107.1.31以前)使用	</a:t>
            </a:r>
            <a:r>
              <a:rPr lang="en-US" altLang="zh-CN" sz="1633" b="1" spc="31" dirty="0">
                <a:solidFill>
                  <a:srgbClr val="FEFEFE"/>
                </a:solidFill>
                <a:latin typeface="Microsoft JhengHei"/>
                <a:ea typeface="Microsoft JhengHei"/>
              </a:rPr>
              <a:t>新版(107.2.1起)使用</a:t>
            </a:r>
          </a:p>
        </p:txBody>
      </p:sp>
      <p:sp>
        <p:nvSpPr>
          <p:cNvPr id="244" name="TextBox 244"/>
          <p:cNvSpPr txBox="1"/>
          <p:nvPr/>
        </p:nvSpPr>
        <p:spPr>
          <a:xfrm>
            <a:off x="2732389" y="2597986"/>
            <a:ext cx="6474228" cy="251287"/>
          </a:xfrm>
          <a:prstGeom prst="rect">
            <a:avLst/>
          </a:prstGeom>
          <a:noFill/>
        </p:spPr>
        <p:txBody>
          <a:bodyPr wrap="square" lIns="0" tIns="0" rIns="0" bIns="0" rtlCol="0">
            <a:spAutoFit/>
          </a:bodyPr>
          <a:lstStyle/>
          <a:p>
            <a:pPr>
              <a:tabLst>
                <a:tab pos="2763763" algn="l"/>
                <a:tab pos="5944371" algn="l"/>
              </a:tabLst>
            </a:pPr>
            <a:r>
              <a:rPr lang="en-US" altLang="zh-CN" sz="1633" b="1" spc="68" dirty="0">
                <a:solidFill>
                  <a:srgbClr val="000000"/>
                </a:solidFill>
                <a:latin typeface="Microsoft JhengHei"/>
                <a:ea typeface="Microsoft JhengHei"/>
              </a:rPr>
              <a:t>現行(舊)版本	</a:t>
            </a:r>
            <a:r>
              <a:rPr lang="en-US" altLang="zh-CN" sz="1633" b="1" dirty="0">
                <a:solidFill>
                  <a:srgbClr val="000000"/>
                </a:solidFill>
                <a:latin typeface="Microsoft JhengHei"/>
                <a:ea typeface="Microsoft JhengHei"/>
              </a:rPr>
              <a:t>舊制生選舊制	</a:t>
            </a:r>
            <a:r>
              <a:rPr lang="en-US" altLang="zh-CN" sz="1633" b="1" spc="-23" dirty="0">
                <a:solidFill>
                  <a:srgbClr val="000000"/>
                </a:solidFill>
                <a:latin typeface="Microsoft JhengHei"/>
                <a:ea typeface="Microsoft JhengHei"/>
              </a:rPr>
              <a:t>新制</a:t>
            </a:r>
          </a:p>
        </p:txBody>
      </p:sp>
      <p:sp>
        <p:nvSpPr>
          <p:cNvPr id="245" name="TextBox 245"/>
          <p:cNvSpPr txBox="1"/>
          <p:nvPr/>
        </p:nvSpPr>
        <p:spPr>
          <a:xfrm>
            <a:off x="1122371" y="4827749"/>
            <a:ext cx="3661199" cy="1420838"/>
          </a:xfrm>
          <a:prstGeom prst="rect">
            <a:avLst/>
          </a:prstGeom>
          <a:noFill/>
        </p:spPr>
        <p:txBody>
          <a:bodyPr wrap="square" lIns="0" tIns="0" rIns="0" bIns="0" rtlCol="0">
            <a:spAutoFit/>
          </a:bodyPr>
          <a:lstStyle/>
          <a:p>
            <a:pPr indent="702347"/>
            <a:r>
              <a:rPr lang="en-US" altLang="zh-CN" sz="1633" b="1" spc="-5" dirty="0">
                <a:solidFill>
                  <a:srgbClr val="FE0000"/>
                </a:solidFill>
                <a:latin typeface="Microsoft JhengHei"/>
                <a:ea typeface="Microsoft JhengHei"/>
              </a:rPr>
              <a:t>標註已</a:t>
            </a:r>
            <a:r>
              <a:rPr lang="en-US" altLang="zh-CN" sz="1633" b="1" dirty="0">
                <a:solidFill>
                  <a:srgbClr val="FE0000"/>
                </a:solidFill>
                <a:latin typeface="Microsoft JhengHei"/>
                <a:ea typeface="Microsoft JhengHei"/>
              </a:rPr>
              <a:t>完成實習</a:t>
            </a:r>
          </a:p>
          <a:p>
            <a:pPr>
              <a:lnSpc>
                <a:spcPts val="885"/>
              </a:lnSpc>
            </a:pPr>
            <a:endParaRPr lang="en-US" sz="1633" dirty="0">
              <a:solidFill>
                <a:srgbClr val="595959"/>
              </a:solidFill>
            </a:endParaRPr>
          </a:p>
          <a:p>
            <a:pPr hangingPunct="0">
              <a:lnSpc>
                <a:spcPct val="99583"/>
              </a:lnSpc>
            </a:pPr>
            <a:r>
              <a:rPr lang="en-US" altLang="zh-CN" sz="1270" b="1" spc="-23" dirty="0">
                <a:solidFill>
                  <a:srgbClr val="FE0000"/>
                </a:solidFill>
                <a:latin typeface="Microsoft JhengHei"/>
                <a:ea typeface="Microsoft JhengHei"/>
              </a:rPr>
              <a:t>依師資培育法第21條第2項規定</a:t>
            </a:r>
            <a:r>
              <a:rPr lang="en-US" altLang="zh-CN" sz="1270" spc="-36" dirty="0">
                <a:solidFill>
                  <a:srgbClr val="FE0000"/>
                </a:solidFill>
                <a:latin typeface="Microsoft JhengHei"/>
                <a:ea typeface="Microsoft JhengHei"/>
              </a:rPr>
              <a:t>，已</a:t>
            </a:r>
            <a:r>
              <a:rPr lang="en-US" altLang="zh-CN" sz="1270" spc="5" dirty="0">
                <a:solidFill>
                  <a:srgbClr val="FE0000"/>
                </a:solidFill>
                <a:latin typeface="Microsoft JhengHei"/>
                <a:ea typeface="Microsoft JhengHei"/>
              </a:rPr>
              <a:t>修</a:t>
            </a:r>
            <a:r>
              <a:rPr lang="en-US" altLang="zh-CN" sz="1270" dirty="0">
                <a:solidFill>
                  <a:srgbClr val="FE0000"/>
                </a:solidFill>
                <a:latin typeface="Microsoft JhengHei"/>
                <a:ea typeface="Microsoft JhengHei"/>
              </a:rPr>
              <a:t>習師資職前教育課程且完成教育</a:t>
            </a:r>
            <a:r>
              <a:rPr lang="en-US" altLang="zh-CN" sz="1270" spc="5" dirty="0">
                <a:solidFill>
                  <a:srgbClr val="FE0000"/>
                </a:solidFill>
                <a:latin typeface="Microsoft JhengHei"/>
                <a:ea typeface="Microsoft JhengHei"/>
              </a:rPr>
              <a:t>實</a:t>
            </a:r>
            <a:r>
              <a:rPr lang="en-US" altLang="zh-CN" sz="1270" dirty="0">
                <a:solidFill>
                  <a:srgbClr val="FE0000"/>
                </a:solidFill>
                <a:latin typeface="Microsoft JhengHei"/>
                <a:ea typeface="Microsoft JhengHei"/>
              </a:rPr>
              <a:t>習課程者，其教師資格之取得，</a:t>
            </a:r>
            <a:r>
              <a:rPr lang="en-US" altLang="zh-CN" sz="1270" spc="5" dirty="0">
                <a:solidFill>
                  <a:srgbClr val="FE0000"/>
                </a:solidFill>
                <a:latin typeface="Microsoft JhengHei"/>
                <a:ea typeface="Microsoft JhengHei"/>
              </a:rPr>
              <a:t>得</a:t>
            </a:r>
            <a:r>
              <a:rPr lang="en-US" altLang="zh-CN" sz="1270" dirty="0">
                <a:solidFill>
                  <a:srgbClr val="FE0000"/>
                </a:solidFill>
                <a:latin typeface="Microsoft JhengHei"/>
                <a:ea typeface="Microsoft JhengHei"/>
              </a:rPr>
              <a:t>依第十條規定辦理，或自本法修</a:t>
            </a:r>
            <a:r>
              <a:rPr lang="en-US" altLang="zh-CN" sz="1270" spc="5" dirty="0">
                <a:solidFill>
                  <a:srgbClr val="FE0000"/>
                </a:solidFill>
                <a:latin typeface="Microsoft JhengHei"/>
                <a:ea typeface="Microsoft JhengHei"/>
              </a:rPr>
              <a:t>正</a:t>
            </a:r>
            <a:r>
              <a:rPr lang="en-US" altLang="zh-CN" sz="1270" dirty="0">
                <a:solidFill>
                  <a:srgbClr val="FE0000"/>
                </a:solidFill>
                <a:latin typeface="Microsoft JhengHei"/>
                <a:ea typeface="Microsoft JhengHei"/>
              </a:rPr>
              <a:t>施行之日起十年內，得適用本法</a:t>
            </a:r>
            <a:r>
              <a:rPr lang="en-US" altLang="zh-CN" sz="1270" spc="-5" dirty="0">
                <a:solidFill>
                  <a:srgbClr val="FE0000"/>
                </a:solidFill>
                <a:latin typeface="Microsoft JhengHei"/>
                <a:ea typeface="Microsoft JhengHei"/>
              </a:rPr>
              <a:t>修正施行</a:t>
            </a:r>
            <a:r>
              <a:rPr lang="en-US" altLang="zh-CN" sz="1270" dirty="0">
                <a:solidFill>
                  <a:srgbClr val="FE0000"/>
                </a:solidFill>
                <a:latin typeface="Microsoft JhengHei"/>
                <a:ea typeface="Microsoft JhengHei"/>
              </a:rPr>
              <a:t>前之規定。</a:t>
            </a:r>
          </a:p>
          <a:p>
            <a:pPr>
              <a:lnSpc>
                <a:spcPts val="575"/>
              </a:lnSpc>
            </a:pPr>
            <a:endParaRPr lang="en-US" sz="1633" dirty="0">
              <a:solidFill>
                <a:srgbClr val="595959"/>
              </a:solidFill>
            </a:endParaRPr>
          </a:p>
          <a:p>
            <a:r>
              <a:rPr lang="en-US" altLang="zh-CN" sz="1270" b="1" spc="-9" dirty="0">
                <a:solidFill>
                  <a:srgbClr val="000000"/>
                </a:solidFill>
                <a:latin typeface="Microsoft JhengHei"/>
                <a:ea typeface="Microsoft JhengHei"/>
              </a:rPr>
              <a:t>本證明書教育實習</a:t>
            </a:r>
            <a:r>
              <a:rPr lang="en-US" altLang="zh-CN" sz="1270" b="1" spc="-5" dirty="0">
                <a:solidFill>
                  <a:srgbClr val="000000"/>
                </a:solidFill>
                <a:latin typeface="Microsoft JhengHei"/>
                <a:ea typeface="Microsoft JhengHei"/>
              </a:rPr>
              <a:t>至117.1.31有效</a:t>
            </a:r>
          </a:p>
        </p:txBody>
      </p:sp>
      <p:sp>
        <p:nvSpPr>
          <p:cNvPr id="246" name="TextBox 246"/>
          <p:cNvSpPr txBox="1"/>
          <p:nvPr/>
        </p:nvSpPr>
        <p:spPr>
          <a:xfrm>
            <a:off x="4931383" y="4827749"/>
            <a:ext cx="2430677" cy="1390509"/>
          </a:xfrm>
          <a:prstGeom prst="rect">
            <a:avLst/>
          </a:prstGeom>
          <a:noFill/>
        </p:spPr>
        <p:txBody>
          <a:bodyPr wrap="square" lIns="0" tIns="0" rIns="0" bIns="0" rtlCol="0">
            <a:spAutoFit/>
          </a:bodyPr>
          <a:lstStyle/>
          <a:p>
            <a:pPr indent="86561"/>
            <a:r>
              <a:rPr lang="en-US" altLang="zh-CN" sz="1633" b="1" spc="-5" dirty="0">
                <a:solidFill>
                  <a:srgbClr val="FE0000"/>
                </a:solidFill>
                <a:latin typeface="Microsoft JhengHei"/>
                <a:ea typeface="Microsoft JhengHei"/>
              </a:rPr>
              <a:t>舊制</a:t>
            </a:r>
            <a:r>
              <a:rPr lang="en-US" altLang="zh-CN" sz="1633" b="1" dirty="0">
                <a:solidFill>
                  <a:srgbClr val="FE0000"/>
                </a:solidFill>
                <a:latin typeface="Microsoft JhengHei"/>
                <a:ea typeface="Microsoft JhengHei"/>
              </a:rPr>
              <a:t>生增列過渡條款、</a:t>
            </a:r>
          </a:p>
          <a:p>
            <a:pPr indent="86561"/>
            <a:r>
              <a:rPr lang="en-US" altLang="zh-CN" sz="1633" b="1" spc="-5" dirty="0">
                <a:solidFill>
                  <a:srgbClr val="FE0000"/>
                </a:solidFill>
                <a:latin typeface="Microsoft JhengHei"/>
                <a:ea typeface="Microsoft JhengHei"/>
              </a:rPr>
              <a:t>標註</a:t>
            </a:r>
            <a:r>
              <a:rPr lang="en-US" altLang="zh-CN" sz="1633" b="1" dirty="0">
                <a:solidFill>
                  <a:srgbClr val="FE0000"/>
                </a:solidFill>
                <a:latin typeface="Microsoft JhengHei"/>
                <a:ea typeface="Microsoft JhengHei"/>
              </a:rPr>
              <a:t>完成實習時間</a:t>
            </a: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r>
              <a:rPr lang="en-US" altLang="zh-CN" sz="1270" b="1" spc="-9" dirty="0">
                <a:solidFill>
                  <a:srgbClr val="000000"/>
                </a:solidFill>
                <a:latin typeface="Microsoft JhengHei"/>
                <a:ea typeface="Microsoft JhengHei"/>
              </a:rPr>
              <a:t>本證明書教育實</a:t>
            </a:r>
            <a:r>
              <a:rPr lang="en-US" altLang="zh-CN" sz="1270" b="1" spc="-5" dirty="0">
                <a:solidFill>
                  <a:srgbClr val="000000"/>
                </a:solidFill>
                <a:latin typeface="Microsoft JhengHei"/>
                <a:ea typeface="Microsoft JhengHei"/>
              </a:rPr>
              <a:t>習至113.1.31有效</a:t>
            </a:r>
          </a:p>
        </p:txBody>
      </p:sp>
      <p:sp>
        <p:nvSpPr>
          <p:cNvPr id="247" name="TextBox 247"/>
          <p:cNvSpPr txBox="1"/>
          <p:nvPr/>
        </p:nvSpPr>
        <p:spPr>
          <a:xfrm>
            <a:off x="9307082" y="6248587"/>
            <a:ext cx="302113" cy="223459"/>
          </a:xfrm>
          <a:prstGeom prst="rect">
            <a:avLst/>
          </a:prstGeom>
          <a:noFill/>
        </p:spPr>
        <p:txBody>
          <a:bodyPr wrap="square" lIns="0" tIns="0" rIns="0" bIns="0" rtlCol="0">
            <a:spAutoFit/>
          </a:bodyPr>
          <a:lstStyle/>
          <a:p>
            <a:r>
              <a:rPr lang="en-US" altLang="zh-CN" sz="1452" spc="-5" dirty="0">
                <a:solidFill>
                  <a:srgbClr val="FEFEFE"/>
                </a:solidFill>
                <a:latin typeface="Calibri"/>
                <a:ea typeface="Calibri"/>
              </a:rPr>
              <a:t>19</a:t>
            </a:r>
          </a:p>
        </p:txBody>
      </p:sp>
    </p:spTree>
    <p:extLst>
      <p:ext uri="{BB962C8B-B14F-4D97-AF65-F5344CB8AC3E}">
        <p14:creationId xmlns:p14="http://schemas.microsoft.com/office/powerpoint/2010/main" val="3303507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3758878" y="2716568"/>
            <a:ext cx="4417457" cy="1200483"/>
          </a:xfrm>
        </p:spPr>
        <p:txBody>
          <a:bodyPr>
            <a:normAutofit/>
          </a:bodyPr>
          <a:lstStyle/>
          <a:p>
            <a:r>
              <a:rPr lang="zh-TW" altLang="en-US" sz="5400" dirty="0">
                <a:solidFill>
                  <a:srgbClr val="00B050"/>
                </a:solidFill>
                <a:latin typeface="華康勘亭流(P)" panose="02010600010101010101" pitchFamily="2" charset="-120"/>
                <a:ea typeface="華康勘亭流(P)" panose="02010600010101010101" pitchFamily="2" charset="-120"/>
              </a:rPr>
              <a:t>代理教師敘薪</a:t>
            </a:r>
            <a:endParaRPr lang="zh-TW" altLang="en-US" sz="5400" dirty="0">
              <a:solidFill>
                <a:srgbClr val="00B050"/>
              </a:solidFill>
            </a:endParaRPr>
          </a:p>
        </p:txBody>
      </p:sp>
    </p:spTree>
    <p:extLst>
      <p:ext uri="{BB962C8B-B14F-4D97-AF65-F5344CB8AC3E}">
        <p14:creationId xmlns:p14="http://schemas.microsoft.com/office/powerpoint/2010/main" val="208771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idx="4294967295"/>
          </p:nvPr>
        </p:nvSpPr>
        <p:spPr>
          <a:xfrm>
            <a:off x="1026544" y="603849"/>
            <a:ext cx="4373592" cy="635150"/>
          </a:xfrm>
        </p:spPr>
        <p:txBody>
          <a:bodyPr>
            <a:noAutofit/>
          </a:bodyPr>
          <a:lstStyle/>
          <a:p>
            <a:r>
              <a:rPr lang="zh-TW" altLang="en-US" sz="3600" dirty="0">
                <a:solidFill>
                  <a:srgbClr val="00B050"/>
                </a:solidFill>
                <a:latin typeface="華康勘亭流" panose="03000909000000000000" pitchFamily="65" charset="-120"/>
                <a:ea typeface="華康勘亭流" panose="03000909000000000000" pitchFamily="65" charset="-120"/>
              </a:rPr>
              <a:t>代理教師甄選資格</a:t>
            </a:r>
          </a:p>
        </p:txBody>
      </p:sp>
      <p:sp>
        <p:nvSpPr>
          <p:cNvPr id="4" name="內容版面配置區 3"/>
          <p:cNvSpPr>
            <a:spLocks noGrp="1"/>
          </p:cNvSpPr>
          <p:nvPr>
            <p:ph idx="4294967295"/>
          </p:nvPr>
        </p:nvSpPr>
        <p:spPr>
          <a:xfrm>
            <a:off x="1319841" y="1790910"/>
            <a:ext cx="9299275" cy="3332883"/>
          </a:xfrm>
        </p:spPr>
        <p:txBody>
          <a:bodyPr>
            <a:normAutofit/>
          </a:bodyPr>
          <a:lstStyle/>
          <a:p>
            <a:pPr>
              <a:buFont typeface="Wingdings" panose="05000000000000000000" pitchFamily="2" charset="2"/>
              <a:buChar char="u"/>
            </a:pPr>
            <a:r>
              <a:rPr lang="zh-TW" altLang="en-US" sz="2400" dirty="0">
                <a:latin typeface="標楷體" panose="03000509000000000000" pitchFamily="65" charset="-120"/>
                <a:ea typeface="標楷體" panose="03000509000000000000" pitchFamily="65" charset="-120"/>
              </a:rPr>
              <a:t>依據中小學兼任代課及代理教師聘任辦法第</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條規定</a:t>
            </a:r>
            <a:endParaRPr lang="en-US" altLang="zh-TW" sz="2400" dirty="0">
              <a:latin typeface="標楷體" panose="03000509000000000000" pitchFamily="65" charset="-120"/>
              <a:ea typeface="標楷體" panose="03000509000000000000" pitchFamily="65" charset="-120"/>
            </a:endParaRPr>
          </a:p>
          <a:p>
            <a:pPr marL="45720" indent="0">
              <a:buNone/>
            </a:pPr>
            <a:r>
              <a:rPr lang="zh-TW" altLang="en-US" sz="2400" dirty="0">
                <a:latin typeface="標楷體" panose="03000509000000000000" pitchFamily="65" charset="-120"/>
                <a:ea typeface="標楷體" panose="03000509000000000000" pitchFamily="65" charset="-120"/>
              </a:rPr>
              <a:t>中小學聘任三個月以上之代課、代理教師，應依下列資格順序公開甄選，經教師評審委員會審查通過後，由校長聘任之</a:t>
            </a:r>
            <a:r>
              <a:rPr lang="en-US" altLang="zh-TW" sz="2400" dirty="0">
                <a:latin typeface="標楷體" panose="03000509000000000000" pitchFamily="65" charset="-120"/>
                <a:ea typeface="標楷體" panose="03000509000000000000" pitchFamily="65" charset="-120"/>
              </a:rPr>
              <a:t>:</a:t>
            </a:r>
          </a:p>
          <a:p>
            <a:pPr marL="502920" indent="-457200">
              <a:buFont typeface="+mj-lt"/>
              <a:buAutoNum type="arabicPeriod"/>
            </a:pPr>
            <a:r>
              <a:rPr lang="zh-TW" altLang="en-US" sz="2400" dirty="0">
                <a:latin typeface="標楷體" panose="03000509000000000000" pitchFamily="65" charset="-120"/>
                <a:ea typeface="標楷體" panose="03000509000000000000" pitchFamily="65" charset="-120"/>
              </a:rPr>
              <a:t>具有各該教育階段、科（類）合格教師證書者。</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一招</a:t>
            </a:r>
            <a:r>
              <a:rPr lang="en-US" altLang="zh-TW" sz="2400" dirty="0">
                <a:latin typeface="標楷體" panose="03000509000000000000" pitchFamily="65" charset="-120"/>
                <a:ea typeface="標楷體" panose="03000509000000000000" pitchFamily="65" charset="-120"/>
              </a:rPr>
              <a:t>)</a:t>
            </a:r>
          </a:p>
          <a:p>
            <a:pPr marL="502920" indent="-457200">
              <a:buFont typeface="+mj-lt"/>
              <a:buAutoNum type="arabicPeriod"/>
            </a:pPr>
            <a:r>
              <a:rPr lang="zh-TW" altLang="en-US" sz="2400" dirty="0">
                <a:latin typeface="標楷體" panose="03000509000000000000" pitchFamily="65" charset="-120"/>
                <a:ea typeface="標楷體" panose="03000509000000000000" pitchFamily="65" charset="-120"/>
              </a:rPr>
              <a:t>無前款人員報名或前款人員經甄選未通過者，得為具有修畢師資職前教育課程，取得修畢證明書者。</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二招</a:t>
            </a:r>
            <a:r>
              <a:rPr lang="en-US" altLang="zh-TW" sz="2400" dirty="0">
                <a:latin typeface="標楷體" panose="03000509000000000000" pitchFamily="65" charset="-120"/>
                <a:ea typeface="標楷體" panose="03000509000000000000" pitchFamily="65" charset="-120"/>
              </a:rPr>
              <a:t>)</a:t>
            </a:r>
          </a:p>
          <a:p>
            <a:pPr marL="502920" indent="-457200">
              <a:buFont typeface="+mj-lt"/>
              <a:buAutoNum type="arabicPeriod"/>
            </a:pPr>
            <a:r>
              <a:rPr lang="zh-TW" altLang="en-US" sz="2400" dirty="0">
                <a:latin typeface="標楷體" panose="03000509000000000000" pitchFamily="65" charset="-120"/>
                <a:ea typeface="標楷體" panose="03000509000000000000" pitchFamily="65" charset="-120"/>
              </a:rPr>
              <a:t>無前款人員報名或前款人員經甄選未通過者，得為具有大學以上畢業者。</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三招</a:t>
            </a:r>
            <a:r>
              <a:rPr lang="en-US" altLang="zh-TW" sz="2400" dirty="0">
                <a:latin typeface="標楷體" panose="03000509000000000000" pitchFamily="65" charset="-120"/>
                <a:ea typeface="標楷體" panose="03000509000000000000" pitchFamily="65" charset="-120"/>
              </a:rPr>
              <a:t>)</a:t>
            </a:r>
            <a:endParaRPr lang="zh-TW" altLang="en-US" dirty="0"/>
          </a:p>
          <a:p>
            <a:pPr marL="502920" indent="-457200">
              <a:buFont typeface="+mj-lt"/>
              <a:buAutoNum type="arabicPeriod"/>
            </a:pPr>
            <a:endParaRPr lang="zh-TW" altLang="en-US" dirty="0"/>
          </a:p>
          <a:p>
            <a:pPr marL="45720" indent="0">
              <a:buNone/>
            </a:pPr>
            <a:endParaRPr lang="en-US" altLang="zh-TW" dirty="0"/>
          </a:p>
          <a:p>
            <a:pPr marL="502920" indent="-457200">
              <a:buFont typeface="+mj-lt"/>
              <a:buAutoNum type="arabicPeriod"/>
            </a:pPr>
            <a:endParaRPr lang="zh-TW" altLang="en-US" dirty="0"/>
          </a:p>
        </p:txBody>
      </p:sp>
      <p:pic>
        <p:nvPicPr>
          <p:cNvPr id="5" name="圖片 4"/>
          <p:cNvPicPr>
            <a:picLocks noChangeAspect="1"/>
          </p:cNvPicPr>
          <p:nvPr/>
        </p:nvPicPr>
        <p:blipFill>
          <a:blip r:embed="rId2"/>
          <a:stretch>
            <a:fillRect/>
          </a:stretch>
        </p:blipFill>
        <p:spPr>
          <a:xfrm>
            <a:off x="1523805" y="5123793"/>
            <a:ext cx="9608129" cy="1152244"/>
          </a:xfrm>
          <a:prstGeom prst="rect">
            <a:avLst/>
          </a:prstGeom>
        </p:spPr>
      </p:pic>
    </p:spTree>
    <p:extLst>
      <p:ext uri="{BB962C8B-B14F-4D97-AF65-F5344CB8AC3E}">
        <p14:creationId xmlns:p14="http://schemas.microsoft.com/office/powerpoint/2010/main" val="959934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stretch>
            <a:fillRect/>
          </a:stretch>
        </p:blipFill>
        <p:spPr>
          <a:xfrm>
            <a:off x="1564340" y="1062318"/>
            <a:ext cx="8776447" cy="3684494"/>
          </a:xfrm>
          <a:prstGeom prst="rect">
            <a:avLst/>
          </a:prstGeom>
        </p:spPr>
      </p:pic>
    </p:spTree>
    <p:extLst>
      <p:ext uri="{BB962C8B-B14F-4D97-AF65-F5344CB8AC3E}">
        <p14:creationId xmlns:p14="http://schemas.microsoft.com/office/powerpoint/2010/main" val="1547128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idx="4294967295"/>
          </p:nvPr>
        </p:nvSpPr>
        <p:spPr>
          <a:xfrm>
            <a:off x="1440611" y="3043297"/>
            <a:ext cx="2812211" cy="788987"/>
          </a:xfrm>
        </p:spPr>
        <p:txBody>
          <a:bodyPr>
            <a:normAutofit/>
          </a:bodyPr>
          <a:lstStyle/>
          <a:p>
            <a:r>
              <a:rPr lang="zh-TW" altLang="en-US" sz="4400" dirty="0">
                <a:latin typeface="華康勘亭流(P)" panose="02010600010101010101" pitchFamily="2" charset="-120"/>
                <a:ea typeface="華康勘亭流(P)" panose="02010600010101010101" pitchFamily="2" charset="-120"/>
              </a:rPr>
              <a:t>課程簡介</a:t>
            </a:r>
            <a:endParaRPr lang="zh-TW" sz="4400" dirty="0">
              <a:latin typeface="華康勘亭流(P)" panose="02010600010101010101" pitchFamily="2" charset="-120"/>
              <a:ea typeface="華康勘亭流(P)" panose="02010600010101010101" pitchFamily="2" charset="-120"/>
            </a:endParaRPr>
          </a:p>
        </p:txBody>
      </p:sp>
      <p:sp>
        <p:nvSpPr>
          <p:cNvPr id="14" name="內容版面配置區 13"/>
          <p:cNvSpPr>
            <a:spLocks noGrp="1"/>
          </p:cNvSpPr>
          <p:nvPr>
            <p:ph idx="4294967295"/>
          </p:nvPr>
        </p:nvSpPr>
        <p:spPr>
          <a:xfrm>
            <a:off x="5960853" y="4245670"/>
            <a:ext cx="4641012" cy="600433"/>
          </a:xfrm>
        </p:spPr>
        <p:txBody>
          <a:bodyPr>
            <a:normAutofit/>
          </a:bodyPr>
          <a:lstStyle/>
          <a:p>
            <a:pPr>
              <a:buClr>
                <a:prstClr val="black">
                  <a:lumMod val="75000"/>
                  <a:lumOff val="25000"/>
                </a:prstClr>
              </a:buClr>
              <a:buFont typeface="Wingdings" panose="05000000000000000000" pitchFamily="2" charset="2"/>
              <a:buChar char="Ø"/>
            </a:pPr>
            <a:r>
              <a:rPr lang="zh-TW" altLang="en-US" sz="3200" dirty="0">
                <a:latin typeface="華康勘亭流" panose="02010609010101010101" pitchFamily="49" charset="-120"/>
                <a:ea typeface="華康勘亭流" panose="02010609010101010101" pitchFamily="49" charset="-120"/>
              </a:rPr>
              <a:t>請求權時效</a:t>
            </a:r>
          </a:p>
          <a:p>
            <a:pPr lvl="0">
              <a:buClr>
                <a:prstClr val="black">
                  <a:lumMod val="75000"/>
                  <a:lumOff val="25000"/>
                </a:prstClr>
              </a:buClr>
            </a:pPr>
            <a:endParaRPr lang="en-US" altLang="zh-TW" sz="3600" dirty="0">
              <a:latin typeface="標楷體" panose="03000509000000000000" pitchFamily="65" charset="-120"/>
              <a:ea typeface="標楷體" panose="03000509000000000000" pitchFamily="65" charset="-120"/>
            </a:endParaRPr>
          </a:p>
        </p:txBody>
      </p:sp>
      <p:sp>
        <p:nvSpPr>
          <p:cNvPr id="2" name="文字方塊 1"/>
          <p:cNvSpPr txBox="1"/>
          <p:nvPr/>
        </p:nvSpPr>
        <p:spPr>
          <a:xfrm>
            <a:off x="5891842" y="621102"/>
            <a:ext cx="4132052" cy="584775"/>
          </a:xfrm>
          <a:prstGeom prst="rect">
            <a:avLst/>
          </a:prstGeom>
          <a:noFill/>
        </p:spPr>
        <p:txBody>
          <a:bodyPr wrap="square" rtlCol="0">
            <a:spAutoFit/>
          </a:bodyPr>
          <a:lstStyle/>
          <a:p>
            <a:pPr marL="457200" indent="-457200">
              <a:buFont typeface="Wingdings" panose="05000000000000000000" pitchFamily="2" charset="2"/>
              <a:buChar char="Ø"/>
            </a:pPr>
            <a:r>
              <a:rPr lang="zh-TW" altLang="en-US" sz="3200" dirty="0">
                <a:latin typeface="華康勘亭流" panose="02010609010101010101" pitchFamily="49" charset="-120"/>
                <a:ea typeface="華康勘亭流" panose="02010609010101010101" pitchFamily="49" charset="-120"/>
              </a:rPr>
              <a:t>教師證書沿革</a:t>
            </a:r>
          </a:p>
        </p:txBody>
      </p:sp>
      <p:sp>
        <p:nvSpPr>
          <p:cNvPr id="3" name="文字方塊 2"/>
          <p:cNvSpPr txBox="1"/>
          <p:nvPr/>
        </p:nvSpPr>
        <p:spPr>
          <a:xfrm>
            <a:off x="5891842" y="1336530"/>
            <a:ext cx="4252823" cy="535531"/>
          </a:xfrm>
          <a:prstGeom prst="rect">
            <a:avLst/>
          </a:prstGeom>
          <a:noFill/>
        </p:spPr>
        <p:txBody>
          <a:bodyPr wrap="square" rtlCol="0">
            <a:spAutoFit/>
          </a:bodyPr>
          <a:lstStyle/>
          <a:p>
            <a:pPr marL="457200" lvl="0" indent="-457200">
              <a:lnSpc>
                <a:spcPct val="90000"/>
              </a:lnSpc>
              <a:spcBef>
                <a:spcPts val="1000"/>
              </a:spcBef>
              <a:buFont typeface="Wingdings" panose="05000000000000000000" pitchFamily="2" charset="2"/>
              <a:buChar char="Ø"/>
            </a:pPr>
            <a:r>
              <a:rPr lang="zh-TW" altLang="en-US" sz="3200" dirty="0">
                <a:solidFill>
                  <a:prstClr val="black"/>
                </a:solidFill>
                <a:latin typeface="華康勘亭流" panose="02010609010101010101" pitchFamily="49" charset="-120"/>
                <a:ea typeface="華康勘亭流" panose="02010609010101010101" pitchFamily="49" charset="-120"/>
              </a:rPr>
              <a:t>代理教師敘薪</a:t>
            </a:r>
            <a:endParaRPr lang="zh-TW" altLang="en-US" sz="3600" dirty="0">
              <a:solidFill>
                <a:prstClr val="black"/>
              </a:solidFill>
              <a:latin typeface="華康勘亭流" panose="02010609010101010101" pitchFamily="49" charset="-120"/>
              <a:ea typeface="華康勘亭流" panose="02010609010101010101" pitchFamily="49" charset="-120"/>
            </a:endParaRPr>
          </a:p>
        </p:txBody>
      </p:sp>
      <p:sp>
        <p:nvSpPr>
          <p:cNvPr id="4" name="文字方塊 3"/>
          <p:cNvSpPr txBox="1"/>
          <p:nvPr/>
        </p:nvSpPr>
        <p:spPr>
          <a:xfrm>
            <a:off x="5900468" y="2040270"/>
            <a:ext cx="4252823" cy="535531"/>
          </a:xfrm>
          <a:prstGeom prst="rect">
            <a:avLst/>
          </a:prstGeom>
          <a:noFill/>
        </p:spPr>
        <p:txBody>
          <a:bodyPr wrap="square" rtlCol="0">
            <a:spAutoFit/>
          </a:bodyPr>
          <a:lstStyle/>
          <a:p>
            <a:pPr marL="457200" lvl="0" indent="-457200">
              <a:lnSpc>
                <a:spcPct val="90000"/>
              </a:lnSpc>
              <a:spcBef>
                <a:spcPts val="1000"/>
              </a:spcBef>
              <a:buFont typeface="Wingdings" panose="05000000000000000000" pitchFamily="2" charset="2"/>
              <a:buChar char="Ø"/>
            </a:pPr>
            <a:r>
              <a:rPr lang="zh-TW" altLang="en-US" sz="3200" dirty="0">
                <a:solidFill>
                  <a:prstClr val="black"/>
                </a:solidFill>
                <a:latin typeface="華康勘亭流" panose="02010609010101010101" pitchFamily="49" charset="-120"/>
                <a:ea typeface="華康勘亭流" panose="02010609010101010101" pitchFamily="49" charset="-120"/>
              </a:rPr>
              <a:t>正式教師敘薪</a:t>
            </a:r>
            <a:endParaRPr lang="en-US" altLang="zh-TW" sz="3200" dirty="0">
              <a:solidFill>
                <a:prstClr val="black"/>
              </a:solidFill>
              <a:latin typeface="華康勘亭流" panose="02010609010101010101" pitchFamily="49" charset="-120"/>
              <a:ea typeface="華康勘亭流" panose="02010609010101010101" pitchFamily="49" charset="-120"/>
            </a:endParaRPr>
          </a:p>
        </p:txBody>
      </p:sp>
      <p:sp>
        <p:nvSpPr>
          <p:cNvPr id="5" name="文字方塊 4"/>
          <p:cNvSpPr txBox="1"/>
          <p:nvPr/>
        </p:nvSpPr>
        <p:spPr>
          <a:xfrm>
            <a:off x="6064370" y="2907102"/>
            <a:ext cx="3312543" cy="530688"/>
          </a:xfrm>
          <a:prstGeom prst="rect">
            <a:avLst/>
          </a:prstGeom>
          <a:noFill/>
        </p:spPr>
        <p:txBody>
          <a:bodyPr wrap="square" rtlCol="0">
            <a:spAutoFit/>
          </a:bodyPr>
          <a:lstStyle/>
          <a:p>
            <a:endParaRPr lang="zh-TW" altLang="en-US" dirty="0"/>
          </a:p>
        </p:txBody>
      </p:sp>
      <p:sp>
        <p:nvSpPr>
          <p:cNvPr id="6" name="文字方塊 5"/>
          <p:cNvSpPr txBox="1"/>
          <p:nvPr/>
        </p:nvSpPr>
        <p:spPr>
          <a:xfrm>
            <a:off x="5900468" y="2759513"/>
            <a:ext cx="3623094" cy="535531"/>
          </a:xfrm>
          <a:prstGeom prst="rect">
            <a:avLst/>
          </a:prstGeom>
          <a:noFill/>
        </p:spPr>
        <p:txBody>
          <a:bodyPr wrap="square" rtlCol="0">
            <a:spAutoFit/>
          </a:bodyPr>
          <a:lstStyle/>
          <a:p>
            <a:pPr marL="457200" lvl="0" indent="-457200">
              <a:lnSpc>
                <a:spcPct val="90000"/>
              </a:lnSpc>
              <a:spcBef>
                <a:spcPts val="1000"/>
              </a:spcBef>
              <a:buFont typeface="Wingdings" panose="05000000000000000000" pitchFamily="2" charset="2"/>
              <a:buChar char="Ø"/>
            </a:pPr>
            <a:r>
              <a:rPr lang="zh-TW" altLang="en-US" sz="3200" dirty="0">
                <a:solidFill>
                  <a:prstClr val="black"/>
                </a:solidFill>
                <a:latin typeface="華康勘亭流" panose="02010609010101010101" pitchFamily="49" charset="-120"/>
                <a:ea typeface="華康勘亭流" panose="02010609010101010101" pitchFamily="49" charset="-120"/>
              </a:rPr>
              <a:t>取得較高學歷</a:t>
            </a:r>
            <a:endParaRPr lang="en-US" altLang="zh-TW" sz="3200" dirty="0">
              <a:solidFill>
                <a:prstClr val="black"/>
              </a:solidFill>
              <a:latin typeface="華康勘亭流" panose="02010609010101010101" pitchFamily="49" charset="-120"/>
              <a:ea typeface="華康勘亭流" panose="02010609010101010101" pitchFamily="49" charset="-120"/>
            </a:endParaRPr>
          </a:p>
        </p:txBody>
      </p:sp>
      <p:sp>
        <p:nvSpPr>
          <p:cNvPr id="7" name="文字方塊 6"/>
          <p:cNvSpPr txBox="1"/>
          <p:nvPr/>
        </p:nvSpPr>
        <p:spPr>
          <a:xfrm>
            <a:off x="5900467" y="3478520"/>
            <a:ext cx="4433977" cy="535531"/>
          </a:xfrm>
          <a:prstGeom prst="rect">
            <a:avLst/>
          </a:prstGeom>
          <a:noFill/>
        </p:spPr>
        <p:txBody>
          <a:bodyPr wrap="square" rtlCol="0">
            <a:spAutoFit/>
          </a:bodyPr>
          <a:lstStyle/>
          <a:p>
            <a:pPr marL="457200" lvl="0" indent="-457200">
              <a:lnSpc>
                <a:spcPct val="90000"/>
              </a:lnSpc>
              <a:spcBef>
                <a:spcPts val="1000"/>
              </a:spcBef>
              <a:buClr>
                <a:prstClr val="black">
                  <a:lumMod val="75000"/>
                  <a:lumOff val="25000"/>
                </a:prstClr>
              </a:buClr>
              <a:buFont typeface="Wingdings" panose="05000000000000000000" pitchFamily="2" charset="2"/>
              <a:buChar char="Ø"/>
            </a:pPr>
            <a:r>
              <a:rPr lang="zh-TW" altLang="en-US" sz="3200" dirty="0">
                <a:solidFill>
                  <a:prstClr val="black"/>
                </a:solidFill>
                <a:latin typeface="華康勘亭流" panose="02010609010101010101" pitchFamily="49" charset="-120"/>
                <a:ea typeface="華康勘亭流" panose="02010609010101010101" pitchFamily="49" charset="-120"/>
              </a:rPr>
              <a:t>專任運動教練敘薪</a:t>
            </a:r>
            <a:endParaRPr lang="en-US" altLang="zh-TW" sz="3200" dirty="0">
              <a:solidFill>
                <a:prstClr val="black"/>
              </a:solidFill>
              <a:latin typeface="華康勘亭流" panose="02010609010101010101" pitchFamily="49" charset="-120"/>
              <a:ea typeface="華康勘亭流" panose="02010609010101010101" pitchFamily="49" charset="-120"/>
            </a:endParaRPr>
          </a:p>
        </p:txBody>
      </p:sp>
    </p:spTree>
    <p:extLst>
      <p:ext uri="{BB962C8B-B14F-4D97-AF65-F5344CB8AC3E}">
        <p14:creationId xmlns:p14="http://schemas.microsoft.com/office/powerpoint/2010/main" val="140386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P spid="2" grpId="0"/>
      <p:bldP spid="3" grpId="0"/>
      <p:bldP spid="4"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solidFill>
                  <a:srgbClr val="00B050"/>
                </a:solidFill>
                <a:latin typeface="華康勘亭流(P)" panose="02010600010101010101" pitchFamily="2" charset="-120"/>
                <a:ea typeface="華康勘亭流(P)" panose="02010600010101010101" pitchFamily="2" charset="-120"/>
              </a:rPr>
              <a:t>Q:</a:t>
            </a:r>
            <a:r>
              <a:rPr lang="zh-TW" altLang="en-US" sz="4000" dirty="0">
                <a:solidFill>
                  <a:srgbClr val="00B050"/>
                </a:solidFill>
                <a:latin typeface="華康勘亭流(P)" panose="02010600010101010101" pitchFamily="2" charset="-120"/>
                <a:ea typeface="華康勘亭流(P)" panose="02010600010101010101" pitchFamily="2" charset="-120"/>
              </a:rPr>
              <a:t>新法後取得師資職前證明書可否考二招</a:t>
            </a:r>
            <a:r>
              <a:rPr lang="en-US" altLang="zh-TW" sz="4000" dirty="0">
                <a:solidFill>
                  <a:srgbClr val="00B050"/>
                </a:solidFill>
                <a:latin typeface="華康勘亭流(P)" panose="02010600010101010101" pitchFamily="2" charset="-120"/>
                <a:ea typeface="華康勘亭流(P)" panose="02010600010101010101" pitchFamily="2" charset="-120"/>
              </a:rPr>
              <a:t>??</a:t>
            </a:r>
            <a:endParaRPr lang="zh-TW" altLang="en-US" sz="4000" dirty="0">
              <a:solidFill>
                <a:srgbClr val="00B050"/>
              </a:solidFill>
              <a:latin typeface="華康勘亭流(P)" panose="02010600010101010101" pitchFamily="2" charset="-120"/>
              <a:ea typeface="華康勘亭流(P)" panose="02010600010101010101" pitchFamily="2" charset="-120"/>
            </a:endParaRPr>
          </a:p>
        </p:txBody>
      </p:sp>
      <p:sp>
        <p:nvSpPr>
          <p:cNvPr id="3" name="直排文字版面配置區 2"/>
          <p:cNvSpPr>
            <a:spLocks noGrp="1"/>
          </p:cNvSpPr>
          <p:nvPr>
            <p:ph type="body" orient="vert" idx="1"/>
          </p:nvPr>
        </p:nvSpPr>
        <p:spPr>
          <a:xfrm>
            <a:off x="838200" y="1825625"/>
            <a:ext cx="10515600" cy="3077451"/>
          </a:xfrm>
        </p:spPr>
        <p:txBody>
          <a:bodyPr vert="horz"/>
          <a:lstStyle/>
          <a:p>
            <a:pPr marL="0" indent="0">
              <a:buNone/>
            </a:pPr>
            <a:r>
              <a:rPr lang="zh-TW" altLang="en-US" dirty="0">
                <a:latin typeface="標楷體" panose="03000509000000000000" pitchFamily="65" charset="-120"/>
                <a:ea typeface="標楷體" panose="03000509000000000000" pitchFamily="65" charset="-120"/>
              </a:rPr>
              <a:t>依據</a:t>
            </a:r>
            <a:r>
              <a:rPr lang="zh-TW" altLang="en-US" dirty="0">
                <a:solidFill>
                  <a:srgbClr val="FF0000"/>
                </a:solidFill>
                <a:latin typeface="標楷體" panose="03000509000000000000" pitchFamily="65" charset="-120"/>
                <a:ea typeface="標楷體" panose="03000509000000000000" pitchFamily="65" charset="-120"/>
              </a:rPr>
              <a:t>教育部</a:t>
            </a:r>
            <a:r>
              <a:rPr lang="en-US" altLang="zh-TW" dirty="0">
                <a:solidFill>
                  <a:srgbClr val="FF0000"/>
                </a:solidFill>
                <a:latin typeface="標楷體" panose="03000509000000000000" pitchFamily="65" charset="-120"/>
                <a:ea typeface="標楷體" panose="03000509000000000000" pitchFamily="65" charset="-120"/>
              </a:rPr>
              <a:t>106</a:t>
            </a:r>
            <a:r>
              <a:rPr lang="zh-TW" altLang="en-US" dirty="0">
                <a:solidFill>
                  <a:srgbClr val="FF0000"/>
                </a:solidFill>
                <a:latin typeface="標楷體" panose="03000509000000000000" pitchFamily="65" charset="-120"/>
                <a:ea typeface="標楷體" panose="03000509000000000000" pitchFamily="65" charset="-120"/>
              </a:rPr>
              <a:t>年</a:t>
            </a:r>
            <a:r>
              <a:rPr lang="en-US" altLang="zh-TW" dirty="0">
                <a:solidFill>
                  <a:srgbClr val="FF0000"/>
                </a:solidFill>
                <a:latin typeface="標楷體" panose="03000509000000000000" pitchFamily="65" charset="-120"/>
                <a:ea typeface="標楷體" panose="03000509000000000000" pitchFamily="65" charset="-120"/>
              </a:rPr>
              <a:t>12</a:t>
            </a:r>
            <a:r>
              <a:rPr lang="zh-TW" altLang="en-US" dirty="0">
                <a:solidFill>
                  <a:srgbClr val="FF0000"/>
                </a:solidFill>
                <a:latin typeface="標楷體" panose="03000509000000000000" pitchFamily="65" charset="-120"/>
                <a:ea typeface="標楷體" panose="03000509000000000000" pitchFamily="65" charset="-120"/>
              </a:rPr>
              <a:t>月</a:t>
            </a:r>
            <a:r>
              <a:rPr lang="en-US" altLang="zh-TW" dirty="0">
                <a:solidFill>
                  <a:srgbClr val="FF0000"/>
                </a:solidFill>
                <a:latin typeface="標楷體" panose="03000509000000000000" pitchFamily="65" charset="-120"/>
                <a:ea typeface="標楷體" panose="03000509000000000000" pitchFamily="65" charset="-120"/>
              </a:rPr>
              <a:t>28</a:t>
            </a:r>
            <a:r>
              <a:rPr lang="zh-TW" altLang="en-US" dirty="0">
                <a:solidFill>
                  <a:srgbClr val="FF0000"/>
                </a:solidFill>
                <a:latin typeface="標楷體" panose="03000509000000000000" pitchFamily="65" charset="-120"/>
                <a:ea typeface="標楷體" panose="03000509000000000000" pitchFamily="65" charset="-120"/>
              </a:rPr>
              <a:t>日臺教師</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二</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字第</a:t>
            </a:r>
            <a:r>
              <a:rPr lang="en-US" altLang="zh-TW" dirty="0">
                <a:solidFill>
                  <a:srgbClr val="FF0000"/>
                </a:solidFill>
                <a:latin typeface="標楷體" panose="03000509000000000000" pitchFamily="65" charset="-120"/>
                <a:ea typeface="標楷體" panose="03000509000000000000" pitchFamily="65" charset="-120"/>
              </a:rPr>
              <a:t>1060188812</a:t>
            </a:r>
            <a:r>
              <a:rPr lang="zh-TW" altLang="en-US" dirty="0">
                <a:solidFill>
                  <a:srgbClr val="FF0000"/>
                </a:solidFill>
                <a:latin typeface="標楷體" panose="03000509000000000000" pitchFamily="65" charset="-120"/>
                <a:ea typeface="標楷體" panose="03000509000000000000" pitchFamily="65" charset="-120"/>
              </a:rPr>
              <a:t>號函</a:t>
            </a:r>
            <a:r>
              <a:rPr lang="zh-TW" altLang="en-US" dirty="0">
                <a:latin typeface="標楷體" panose="03000509000000000000" pitchFamily="65" charset="-120"/>
                <a:ea typeface="標楷體" panose="03000509000000000000" pitchFamily="65" charset="-120"/>
              </a:rPr>
              <a:t>規定如下</a:t>
            </a:r>
            <a:r>
              <a:rPr lang="en-US" altLang="zh-TW" dirty="0">
                <a:latin typeface="標楷體" panose="03000509000000000000" pitchFamily="65" charset="-120"/>
                <a:ea typeface="標楷體" panose="03000509000000000000" pitchFamily="65" charset="-120"/>
              </a:rPr>
              <a:t>:</a:t>
            </a:r>
          </a:p>
          <a:p>
            <a:pPr marL="0" indent="0">
              <a:buNone/>
            </a:pPr>
            <a:r>
              <a:rPr lang="zh-TW" altLang="en-US" dirty="0">
                <a:latin typeface="標楷體" panose="03000509000000000000" pitchFamily="65" charset="-120"/>
                <a:ea typeface="標楷體" panose="03000509000000000000" pitchFamily="65" charset="-120"/>
              </a:rPr>
              <a:t>師資生持有師資培育法修正後之「修畢師資職前證明書或證明」，雖未包括完成教育實習，然其所修習之師資職前教育課程仍以具足教育專業知能及任教學科知識，符合中小學兼任代課及代理教師聘任辦法第</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條第</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項第</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款之代課、代理教師甄選資格。</a:t>
            </a:r>
            <a:endParaRPr lang="en-US" altLang="zh-TW" dirty="0">
              <a:latin typeface="標楷體" panose="03000509000000000000" pitchFamily="65" charset="-120"/>
              <a:ea typeface="標楷體" panose="03000509000000000000" pitchFamily="65" charset="-120"/>
            </a:endParaRPr>
          </a:p>
          <a:p>
            <a:pPr marL="0" indent="0">
              <a:buNone/>
            </a:pPr>
            <a:endParaRPr lang="zh-TW" altLang="en-US" dirty="0"/>
          </a:p>
        </p:txBody>
      </p:sp>
      <p:sp>
        <p:nvSpPr>
          <p:cNvPr id="4" name="文字方塊 3"/>
          <p:cNvSpPr txBox="1"/>
          <p:nvPr/>
        </p:nvSpPr>
        <p:spPr>
          <a:xfrm>
            <a:off x="974785" y="4903076"/>
            <a:ext cx="10783018" cy="530915"/>
          </a:xfrm>
          <a:prstGeom prst="rect">
            <a:avLst/>
          </a:prstGeom>
          <a:noFill/>
        </p:spPr>
        <p:txBody>
          <a:bodyPr wrap="square" rtlCol="0">
            <a:spAutoFit/>
          </a:bodyPr>
          <a:lstStyle/>
          <a:p>
            <a:endParaRPr lang="zh-TW" altLang="en-US" sz="1050" dirty="0">
              <a:solidFill>
                <a:srgbClr val="000000"/>
              </a:solidFill>
              <a:latin typeface="標楷體" panose="03000509000000000000" pitchFamily="65" charset="-120"/>
              <a:ea typeface="標楷體" panose="03000509000000000000" pitchFamily="65" charset="-120"/>
            </a:endParaRPr>
          </a:p>
          <a:p>
            <a:r>
              <a:rPr lang="zh-TW" altLang="en-US" sz="1600" dirty="0">
                <a:solidFill>
                  <a:srgbClr val="000000"/>
                </a:solidFill>
                <a:latin typeface="標楷體" panose="03000509000000000000" pitchFamily="65" charset="-120"/>
                <a:ea typeface="標楷體" panose="03000509000000000000" pitchFamily="65" charset="-120"/>
              </a:rPr>
              <a:t>舊制生</a:t>
            </a:r>
            <a:r>
              <a:rPr lang="en-US" altLang="zh-TW" dirty="0">
                <a:solidFill>
                  <a:srgbClr val="000000"/>
                </a:solidFill>
                <a:latin typeface="標楷體" panose="03000509000000000000" pitchFamily="65" charset="-120"/>
                <a:ea typeface="標楷體" panose="03000509000000000000" pitchFamily="65" charset="-120"/>
              </a:rPr>
              <a:t>(</a:t>
            </a:r>
            <a:r>
              <a:rPr lang="zh-TW" altLang="en-US" dirty="0">
                <a:solidFill>
                  <a:srgbClr val="000000"/>
                </a:solidFill>
                <a:latin typeface="標楷體" panose="03000509000000000000" pitchFamily="65" charset="-120"/>
                <a:ea typeface="標楷體" panose="03000509000000000000" pitchFamily="65" charset="-120"/>
              </a:rPr>
              <a:t>未實習</a:t>
            </a:r>
            <a:r>
              <a:rPr lang="en-US" altLang="zh-TW" dirty="0">
                <a:solidFill>
                  <a:srgbClr val="000000"/>
                </a:solidFill>
                <a:latin typeface="標楷體" panose="03000509000000000000" pitchFamily="65" charset="-120"/>
                <a:ea typeface="標楷體" panose="03000509000000000000" pitchFamily="65" charset="-120"/>
              </a:rPr>
              <a:t>)</a:t>
            </a:r>
            <a:r>
              <a:rPr lang="zh-TW" altLang="en-US" dirty="0">
                <a:solidFill>
                  <a:srgbClr val="000000"/>
                </a:solidFill>
                <a:latin typeface="標楷體" panose="03000509000000000000" pitchFamily="65" charset="-120"/>
                <a:ea typeface="標楷體" panose="03000509000000000000" pitchFamily="65" charset="-120"/>
              </a:rPr>
              <a:t>自</a:t>
            </a:r>
            <a:r>
              <a:rPr lang="en-US" altLang="zh-TW" dirty="0">
                <a:solidFill>
                  <a:srgbClr val="000000"/>
                </a:solidFill>
                <a:latin typeface="標楷體" panose="03000509000000000000" pitchFamily="65" charset="-120"/>
                <a:ea typeface="標楷體" panose="03000509000000000000" pitchFamily="65" charset="-120"/>
              </a:rPr>
              <a:t>107</a:t>
            </a:r>
            <a:r>
              <a:rPr lang="zh-TW" altLang="en-US" dirty="0">
                <a:solidFill>
                  <a:srgbClr val="000000"/>
                </a:solidFill>
                <a:latin typeface="標楷體" panose="03000509000000000000" pitchFamily="65" charset="-120"/>
                <a:ea typeface="標楷體" panose="03000509000000000000" pitchFamily="65" charset="-120"/>
              </a:rPr>
              <a:t>年</a:t>
            </a:r>
            <a:r>
              <a:rPr lang="en-US" altLang="zh-TW" dirty="0">
                <a:solidFill>
                  <a:srgbClr val="000000"/>
                </a:solidFill>
                <a:latin typeface="標楷體" panose="03000509000000000000" pitchFamily="65" charset="-120"/>
                <a:ea typeface="標楷體" panose="03000509000000000000" pitchFamily="65" charset="-120"/>
              </a:rPr>
              <a:t>2</a:t>
            </a:r>
            <a:r>
              <a:rPr lang="zh-TW" altLang="en-US" dirty="0">
                <a:solidFill>
                  <a:srgbClr val="000000"/>
                </a:solidFill>
                <a:latin typeface="標楷體" panose="03000509000000000000" pitchFamily="65" charset="-120"/>
                <a:ea typeface="標楷體" panose="03000509000000000000" pitchFamily="65" charset="-120"/>
              </a:rPr>
              <a:t>月</a:t>
            </a:r>
            <a:r>
              <a:rPr lang="en-US" altLang="zh-TW" dirty="0">
                <a:solidFill>
                  <a:srgbClr val="000000"/>
                </a:solidFill>
                <a:latin typeface="標楷體" panose="03000509000000000000" pitchFamily="65" charset="-120"/>
                <a:ea typeface="標楷體" panose="03000509000000000000" pitchFamily="65" charset="-120"/>
              </a:rPr>
              <a:t>1</a:t>
            </a:r>
            <a:r>
              <a:rPr lang="zh-TW" altLang="en-US" dirty="0">
                <a:solidFill>
                  <a:srgbClr val="000000"/>
                </a:solidFill>
                <a:latin typeface="標楷體" panose="03000509000000000000" pitchFamily="65" charset="-120"/>
                <a:ea typeface="標楷體" panose="03000509000000000000" pitchFamily="65" charset="-120"/>
              </a:rPr>
              <a:t>日起</a:t>
            </a:r>
            <a:r>
              <a:rPr lang="zh-TW" altLang="en-US" dirty="0">
                <a:solidFill>
                  <a:srgbClr val="FF0000"/>
                </a:solidFill>
                <a:latin typeface="標楷體" panose="03000509000000000000" pitchFamily="65" charset="-120"/>
                <a:ea typeface="標楷體" panose="03000509000000000000" pitchFamily="65" charset="-120"/>
              </a:rPr>
              <a:t>可至師培大學申請新版修畢師資職前教育證明書</a:t>
            </a:r>
            <a:r>
              <a:rPr lang="zh-TW" altLang="en-US" dirty="0">
                <a:solidFill>
                  <a:srgbClr val="000000"/>
                </a:solidFill>
                <a:latin typeface="標楷體" panose="03000509000000000000" pitchFamily="65" charset="-120"/>
                <a:ea typeface="標楷體" panose="03000509000000000000" pitchFamily="65" charset="-120"/>
              </a:rPr>
              <a:t>，準備參加</a:t>
            </a:r>
            <a:r>
              <a:rPr lang="en-US" altLang="zh-TW" dirty="0">
                <a:solidFill>
                  <a:srgbClr val="000000"/>
                </a:solidFill>
                <a:latin typeface="標楷體" panose="03000509000000000000" pitchFamily="65" charset="-120"/>
                <a:ea typeface="標楷體" panose="03000509000000000000" pitchFamily="65" charset="-120"/>
              </a:rPr>
              <a:t>108</a:t>
            </a:r>
            <a:r>
              <a:rPr lang="zh-TW" altLang="en-US" dirty="0">
                <a:solidFill>
                  <a:srgbClr val="000000"/>
                </a:solidFill>
                <a:latin typeface="標楷體" panose="03000509000000000000" pitchFamily="65" charset="-120"/>
                <a:ea typeface="標楷體" panose="03000509000000000000" pitchFamily="65" charset="-120"/>
              </a:rPr>
              <a:t>年考試。</a:t>
            </a:r>
          </a:p>
        </p:txBody>
      </p:sp>
    </p:spTree>
    <p:extLst>
      <p:ext uri="{BB962C8B-B14F-4D97-AF65-F5344CB8AC3E}">
        <p14:creationId xmlns:p14="http://schemas.microsoft.com/office/powerpoint/2010/main" val="1019967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dirty="0">
                <a:solidFill>
                  <a:srgbClr val="00B050"/>
                </a:solidFill>
                <a:latin typeface="華康勘亭流(P)" panose="02010600010101010101" pitchFamily="2" charset="-120"/>
                <a:ea typeface="華康勘亭流(P)" panose="02010600010101010101" pitchFamily="2" charset="-120"/>
              </a:rPr>
              <a:t>Q:107</a:t>
            </a:r>
            <a:r>
              <a:rPr lang="zh-TW" altLang="en-US" sz="3600" dirty="0">
                <a:solidFill>
                  <a:srgbClr val="00B050"/>
                </a:solidFill>
                <a:latin typeface="華康勘亭流(P)" panose="02010600010101010101" pitchFamily="2" charset="-120"/>
                <a:ea typeface="華康勘亭流(P)" panose="02010600010101010101" pitchFamily="2" charset="-120"/>
              </a:rPr>
              <a:t>年修法前僅修畢師資職前課程者，未實習者，可於第</a:t>
            </a:r>
            <a:r>
              <a:rPr lang="en-US" altLang="zh-TW" sz="3600" dirty="0">
                <a:solidFill>
                  <a:srgbClr val="00B050"/>
                </a:solidFill>
                <a:latin typeface="華康勘亭流(P)" panose="02010600010101010101" pitchFamily="2" charset="-120"/>
                <a:ea typeface="華康勘亭流(P)" panose="02010600010101010101" pitchFamily="2" charset="-120"/>
              </a:rPr>
              <a:t>?</a:t>
            </a:r>
            <a:r>
              <a:rPr lang="zh-TW" altLang="en-US" sz="3600" dirty="0">
                <a:solidFill>
                  <a:srgbClr val="00B050"/>
                </a:solidFill>
                <a:latin typeface="華康勘亭流(P)" panose="02010600010101010101" pitchFamily="2" charset="-120"/>
                <a:ea typeface="華康勘亭流(P)" panose="02010600010101010101" pitchFamily="2" charset="-120"/>
              </a:rPr>
              <a:t>階段報考代理教師</a:t>
            </a:r>
            <a:r>
              <a:rPr lang="en-US" altLang="zh-TW" sz="3600" dirty="0">
                <a:solidFill>
                  <a:srgbClr val="00B050"/>
                </a:solidFill>
                <a:latin typeface="華康勘亭流(P)" panose="02010600010101010101" pitchFamily="2" charset="-120"/>
                <a:ea typeface="華康勘亭流(P)" panose="02010600010101010101" pitchFamily="2" charset="-120"/>
              </a:rPr>
              <a:t>??</a:t>
            </a:r>
            <a:endParaRPr lang="zh-TW" altLang="en-US" sz="3600" dirty="0">
              <a:solidFill>
                <a:srgbClr val="00B050"/>
              </a:solidFill>
              <a:latin typeface="華康勘亭流(P)" panose="02010600010101010101" pitchFamily="2" charset="-120"/>
              <a:ea typeface="華康勘亭流(P)" panose="02010600010101010101" pitchFamily="2" charset="-120"/>
            </a:endParaRPr>
          </a:p>
        </p:txBody>
      </p:sp>
      <p:sp>
        <p:nvSpPr>
          <p:cNvPr id="3" name="直排文字版面配置區 2"/>
          <p:cNvSpPr>
            <a:spLocks noGrp="1"/>
          </p:cNvSpPr>
          <p:nvPr>
            <p:ph type="body" orient="vert" idx="1"/>
          </p:nvPr>
        </p:nvSpPr>
        <p:spPr>
          <a:xfrm>
            <a:off x="838200" y="1682063"/>
            <a:ext cx="10515600" cy="474541"/>
          </a:xfrm>
        </p:spPr>
        <p:txBody>
          <a:bodyPr vert="horz">
            <a:normAutofit lnSpcReduction="10000"/>
          </a:bodyPr>
          <a:lstStyle/>
          <a:p>
            <a:pPr marL="514350" indent="-514350">
              <a:buFont typeface="+mj-lt"/>
              <a:buAutoNum type="arabicPeriod"/>
            </a:pPr>
            <a:r>
              <a:rPr lang="zh-TW" altLang="en-US" dirty="0">
                <a:latin typeface="華康勘亭流" panose="02010609010101010101" pitchFamily="49" charset="-120"/>
                <a:ea typeface="華康勘亭流" panose="02010609010101010101" pitchFamily="49" charset="-120"/>
              </a:rPr>
              <a:t>若僅有師資職前教育課程學分證明者</a:t>
            </a:r>
            <a:endParaRPr lang="en-US" altLang="zh-TW" dirty="0">
              <a:latin typeface="華康勘亭流" panose="02010609010101010101" pitchFamily="49" charset="-120"/>
              <a:ea typeface="華康勘亭流" panose="02010609010101010101" pitchFamily="49" charset="-120"/>
            </a:endParaRPr>
          </a:p>
          <a:p>
            <a:pPr marL="0" indent="0">
              <a:buNone/>
            </a:pPr>
            <a:endParaRPr lang="en-US" altLang="zh-TW" dirty="0"/>
          </a:p>
          <a:p>
            <a:pPr marL="0" indent="0">
              <a:buNone/>
            </a:pPr>
            <a:endParaRPr lang="en-US" altLang="zh-TW" dirty="0"/>
          </a:p>
        </p:txBody>
      </p:sp>
      <p:sp>
        <p:nvSpPr>
          <p:cNvPr id="4" name="日期版面配置區 3"/>
          <p:cNvSpPr>
            <a:spLocks noGrp="1"/>
          </p:cNvSpPr>
          <p:nvPr>
            <p:ph type="dt" sz="half" idx="10"/>
          </p:nvPr>
        </p:nvSpPr>
        <p:spPr/>
        <p:txBody>
          <a:bodyPr/>
          <a:lstStyle/>
          <a:p>
            <a:fld id="{86044FA4-C6B7-4224-BF6E-35553A810B89}" type="datetime1">
              <a:rPr lang="zh-TW" altLang="en-US" smtClean="0"/>
              <a:t>2019/8/19</a:t>
            </a:fld>
            <a:endParaRPr lang="zh-TW" altLang="en-US"/>
          </a:p>
        </p:txBody>
      </p:sp>
      <p:sp>
        <p:nvSpPr>
          <p:cNvPr id="5" name="投影片編號版面配置區 4"/>
          <p:cNvSpPr>
            <a:spLocks noGrp="1"/>
          </p:cNvSpPr>
          <p:nvPr>
            <p:ph type="sldNum" sz="quarter" idx="12"/>
          </p:nvPr>
        </p:nvSpPr>
        <p:spPr/>
        <p:txBody>
          <a:bodyPr/>
          <a:lstStyle/>
          <a:p>
            <a:fld id="{1CC926A1-394B-4F20-995A-14F0F6D274D9}" type="slidenum">
              <a:rPr lang="zh-TW" altLang="en-US" smtClean="0"/>
              <a:t>21</a:t>
            </a:fld>
            <a:endParaRPr lang="zh-TW" altLang="en-US"/>
          </a:p>
        </p:txBody>
      </p:sp>
      <p:graphicFrame>
        <p:nvGraphicFramePr>
          <p:cNvPr id="8" name="資料庫圖表 7"/>
          <p:cNvGraphicFramePr/>
          <p:nvPr>
            <p:extLst>
              <p:ext uri="{D42A27DB-BD31-4B8C-83A1-F6EECF244321}">
                <p14:modId xmlns:p14="http://schemas.microsoft.com/office/powerpoint/2010/main" val="2091374604"/>
              </p:ext>
            </p:extLst>
          </p:nvPr>
        </p:nvGraphicFramePr>
        <p:xfrm>
          <a:off x="1604514" y="2421030"/>
          <a:ext cx="6400800" cy="1173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文字方塊 8"/>
          <p:cNvSpPr txBox="1"/>
          <p:nvPr/>
        </p:nvSpPr>
        <p:spPr>
          <a:xfrm>
            <a:off x="957533" y="3858648"/>
            <a:ext cx="9014603" cy="523220"/>
          </a:xfrm>
          <a:prstGeom prst="rect">
            <a:avLst/>
          </a:prstGeom>
          <a:noFill/>
        </p:spPr>
        <p:txBody>
          <a:bodyPr wrap="square" rtlCol="0">
            <a:spAutoFit/>
          </a:bodyPr>
          <a:lstStyle/>
          <a:p>
            <a:pPr marL="457200" indent="-457200">
              <a:buFont typeface="+mj-lt"/>
              <a:buAutoNum type="arabicPeriod" startAt="2"/>
            </a:pPr>
            <a:r>
              <a:rPr lang="zh-TW" altLang="en-US" sz="2800" dirty="0">
                <a:latin typeface="華康勘亭流" panose="02010609010101010101" pitchFamily="49" charset="-120"/>
                <a:ea typeface="華康勘亭流" panose="02010609010101010101" pitchFamily="49" charset="-120"/>
              </a:rPr>
              <a:t>師資職前教育證明書者</a:t>
            </a:r>
          </a:p>
        </p:txBody>
      </p:sp>
      <p:graphicFrame>
        <p:nvGraphicFramePr>
          <p:cNvPr id="11" name="資料庫圖表 10"/>
          <p:cNvGraphicFramePr/>
          <p:nvPr>
            <p:extLst>
              <p:ext uri="{D42A27DB-BD31-4B8C-83A1-F6EECF244321}">
                <p14:modId xmlns:p14="http://schemas.microsoft.com/office/powerpoint/2010/main" val="4269138430"/>
              </p:ext>
            </p:extLst>
          </p:nvPr>
        </p:nvGraphicFramePr>
        <p:xfrm>
          <a:off x="1207698" y="4701396"/>
          <a:ext cx="8626415" cy="12767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1223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8" grpId="0">
        <p:bldAsOne/>
      </p:bldGraphic>
      <p:bldP spid="9" grpId="0"/>
      <p:bldGraphic spid="11"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233577" y="387201"/>
            <a:ext cx="4908430" cy="922337"/>
          </a:xfrm>
        </p:spPr>
        <p:txBody>
          <a:bodyPr>
            <a:normAutofit/>
          </a:bodyPr>
          <a:lstStyle/>
          <a:p>
            <a:r>
              <a:rPr lang="zh-TW" altLang="en-US" sz="3600" dirty="0">
                <a:solidFill>
                  <a:srgbClr val="00B050"/>
                </a:solidFill>
                <a:latin typeface="華康勘亭流" panose="03000909000000000000" pitchFamily="65" charset="-120"/>
                <a:ea typeface="華康勘亭流" panose="03000909000000000000" pitchFamily="65" charset="-120"/>
              </a:rPr>
              <a:t>代理教師再聘資格</a:t>
            </a:r>
          </a:p>
        </p:txBody>
      </p:sp>
      <p:sp>
        <p:nvSpPr>
          <p:cNvPr id="3" name="內容版面配置區 2"/>
          <p:cNvSpPr>
            <a:spLocks noGrp="1"/>
          </p:cNvSpPr>
          <p:nvPr>
            <p:ph idx="4294967295"/>
          </p:nvPr>
        </p:nvSpPr>
        <p:spPr>
          <a:xfrm>
            <a:off x="1233577" y="1608083"/>
            <a:ext cx="10228084" cy="4772379"/>
          </a:xfrm>
        </p:spPr>
        <p:txBody>
          <a:bodyPr>
            <a:normAutofit fontScale="47500" lnSpcReduction="20000"/>
          </a:bodyPr>
          <a:lstStyle/>
          <a:p>
            <a:pPr marL="502920" indent="-457200">
              <a:lnSpc>
                <a:spcPts val="2800"/>
              </a:lnSpc>
              <a:spcBef>
                <a:spcPts val="2000"/>
              </a:spcBef>
              <a:buFont typeface="+mj-lt"/>
              <a:buAutoNum type="arabicPeriod"/>
            </a:pPr>
            <a:r>
              <a:rPr lang="en-US" altLang="zh-TW" sz="4200" dirty="0">
                <a:latin typeface="標楷體" panose="03000509000000000000" pitchFamily="65" charset="-120"/>
                <a:ea typeface="標楷體" panose="03000509000000000000" pitchFamily="65" charset="-120"/>
              </a:rPr>
              <a:t>3</a:t>
            </a:r>
            <a:r>
              <a:rPr lang="zh-TW" altLang="en-US" sz="5100" dirty="0">
                <a:latin typeface="標楷體" panose="03000509000000000000" pitchFamily="65" charset="-120"/>
                <a:ea typeface="標楷體" panose="03000509000000000000" pitchFamily="65" charset="-120"/>
              </a:rPr>
              <a:t>個月以上經公開甄選之代課、代理教師，服務成績優良，且具有各該教育階段、科（類）合格教師證書，經教師評審委員會審查通過後得再聘之，並報主管教育行政機關備查；再聘至多以</a:t>
            </a:r>
            <a:r>
              <a:rPr lang="en-US" altLang="zh-TW" sz="5100" dirty="0">
                <a:latin typeface="標楷體" panose="03000509000000000000" pitchFamily="65" charset="-120"/>
                <a:ea typeface="標楷體" panose="03000509000000000000" pitchFamily="65" charset="-120"/>
              </a:rPr>
              <a:t>2</a:t>
            </a:r>
            <a:r>
              <a:rPr lang="zh-TW" altLang="en-US" sz="5100" dirty="0">
                <a:latin typeface="標楷體" panose="03000509000000000000" pitchFamily="65" charset="-120"/>
                <a:ea typeface="標楷體" panose="03000509000000000000" pitchFamily="65" charset="-120"/>
              </a:rPr>
              <a:t>次為限。</a:t>
            </a:r>
            <a:r>
              <a:rPr lang="en-US" altLang="zh-TW" sz="5100" dirty="0">
                <a:latin typeface="標楷體" panose="03000509000000000000" pitchFamily="65" charset="-120"/>
                <a:ea typeface="標楷體" panose="03000509000000000000" pitchFamily="65" charset="-120"/>
              </a:rPr>
              <a:t>(</a:t>
            </a:r>
            <a:r>
              <a:rPr lang="zh-TW" altLang="en-US" sz="5100" dirty="0">
                <a:latin typeface="標楷體" panose="03000509000000000000" pitchFamily="65" charset="-120"/>
                <a:ea typeface="標楷體" panose="03000509000000000000" pitchFamily="65" charset="-120"/>
              </a:rPr>
              <a:t>中小學兼任代課及代理師聘任辦法第</a:t>
            </a:r>
            <a:r>
              <a:rPr lang="en-US" altLang="zh-TW" sz="5100" dirty="0">
                <a:latin typeface="標楷體" panose="03000509000000000000" pitchFamily="65" charset="-120"/>
                <a:ea typeface="標楷體" panose="03000509000000000000" pitchFamily="65" charset="-120"/>
              </a:rPr>
              <a:t>3</a:t>
            </a:r>
            <a:r>
              <a:rPr lang="zh-TW" altLang="en-US" sz="5100" dirty="0">
                <a:latin typeface="標楷體" panose="03000509000000000000" pitchFamily="65" charset="-120"/>
                <a:ea typeface="標楷體" panose="03000509000000000000" pitchFamily="65" charset="-120"/>
              </a:rPr>
              <a:t>條之</a:t>
            </a:r>
            <a:r>
              <a:rPr lang="en-US" altLang="zh-TW" sz="5100" dirty="0">
                <a:latin typeface="標楷體" panose="03000509000000000000" pitchFamily="65" charset="-120"/>
                <a:ea typeface="標楷體" panose="03000509000000000000" pitchFamily="65" charset="-120"/>
              </a:rPr>
              <a:t>2)</a:t>
            </a:r>
          </a:p>
          <a:p>
            <a:pPr marL="502920" indent="-457200">
              <a:lnSpc>
                <a:spcPts val="2800"/>
              </a:lnSpc>
              <a:spcBef>
                <a:spcPts val="2000"/>
              </a:spcBef>
              <a:buFont typeface="+mj-lt"/>
              <a:buAutoNum type="arabicPeriod"/>
            </a:pPr>
            <a:r>
              <a:rPr lang="zh-TW" altLang="en-US" sz="5100" dirty="0">
                <a:latin typeface="標楷體" panose="03000509000000000000" pitchFamily="65" charset="-120"/>
                <a:ea typeface="標楷體" panose="03000509000000000000" pitchFamily="65" charset="-120"/>
              </a:rPr>
              <a:t>流程</a:t>
            </a:r>
            <a:r>
              <a:rPr lang="en-US" altLang="zh-TW" sz="5100" dirty="0">
                <a:latin typeface="標楷體" panose="03000509000000000000" pitchFamily="65" charset="-120"/>
                <a:ea typeface="標楷體" panose="03000509000000000000" pitchFamily="65" charset="-120"/>
              </a:rPr>
              <a:t>(</a:t>
            </a:r>
            <a:r>
              <a:rPr lang="zh-TW" altLang="en-US" sz="5100" dirty="0">
                <a:latin typeface="標楷體" panose="03000509000000000000" pitchFamily="65" charset="-120"/>
                <a:ea typeface="標楷體" panose="03000509000000000000" pitchFamily="65" charset="-120"/>
              </a:rPr>
              <a:t>依據桃園市中小學代課及代理教師再聘補充規定</a:t>
            </a:r>
            <a:r>
              <a:rPr lang="en-US" altLang="zh-TW" sz="5100" dirty="0">
                <a:latin typeface="標楷體" panose="03000509000000000000" pitchFamily="65" charset="-120"/>
                <a:ea typeface="標楷體" panose="03000509000000000000" pitchFamily="65" charset="-120"/>
              </a:rPr>
              <a:t>)</a:t>
            </a:r>
          </a:p>
          <a:p>
            <a:pPr marL="631825" indent="-363538">
              <a:lnSpc>
                <a:spcPts val="2800"/>
              </a:lnSpc>
              <a:spcBef>
                <a:spcPts val="2000"/>
              </a:spcBef>
              <a:buFont typeface="+mj-lt"/>
              <a:buAutoNum type="arabicParenR"/>
            </a:pPr>
            <a:r>
              <a:rPr lang="zh-TW" altLang="en-US" sz="5100" dirty="0">
                <a:latin typeface="標楷體" panose="03000509000000000000" pitchFamily="65" charset="-120"/>
                <a:ea typeface="標楷體" panose="03000509000000000000" pitchFamily="65" charset="-120"/>
              </a:rPr>
              <a:t>教務處依成績排序：評審標準請參閱教育局頒桃園市中小學代課及代理教師再聘考評項目表</a:t>
            </a:r>
            <a:endParaRPr lang="en-US" altLang="zh-TW" sz="5100" dirty="0">
              <a:latin typeface="標楷體" panose="03000509000000000000" pitchFamily="65" charset="-120"/>
              <a:ea typeface="標楷體" panose="03000509000000000000" pitchFamily="65" charset="-120"/>
            </a:endParaRPr>
          </a:p>
          <a:p>
            <a:pPr marL="501650" indent="-233363">
              <a:lnSpc>
                <a:spcPts val="2800"/>
              </a:lnSpc>
              <a:spcBef>
                <a:spcPts val="2000"/>
              </a:spcBef>
              <a:buFont typeface="+mj-lt"/>
              <a:buAutoNum type="arabicParenR"/>
            </a:pPr>
            <a:r>
              <a:rPr lang="zh-TW" altLang="en-US" sz="5100" dirty="0">
                <a:latin typeface="標楷體" panose="03000509000000000000" pitchFamily="65" charset="-120"/>
                <a:ea typeface="標楷體" panose="03000509000000000000" pitchFamily="65" charset="-120"/>
              </a:rPr>
              <a:t>提交教評會通過後，依序選填缺額：實缺、虛缺、</a:t>
            </a:r>
            <a:r>
              <a:rPr lang="en-US" altLang="zh-TW" sz="5100" dirty="0">
                <a:latin typeface="標楷體" panose="03000509000000000000" pitchFamily="65" charset="-120"/>
                <a:ea typeface="標楷體" panose="03000509000000000000" pitchFamily="65" charset="-120"/>
              </a:rPr>
              <a:t>1</a:t>
            </a:r>
            <a:r>
              <a:rPr lang="zh-TW" altLang="en-US" sz="5100" dirty="0">
                <a:latin typeface="標楷體" panose="03000509000000000000" pitchFamily="65" charset="-120"/>
                <a:ea typeface="標楷體" panose="03000509000000000000" pitchFamily="65" charset="-120"/>
              </a:rPr>
              <a:t>年缺、半年缺</a:t>
            </a:r>
            <a:endParaRPr lang="en-US" altLang="zh-TW" sz="5100" dirty="0">
              <a:latin typeface="標楷體" panose="03000509000000000000" pitchFamily="65" charset="-120"/>
              <a:ea typeface="標楷體" panose="03000509000000000000" pitchFamily="65" charset="-120"/>
            </a:endParaRPr>
          </a:p>
          <a:p>
            <a:pPr marL="501650" indent="-233363">
              <a:lnSpc>
                <a:spcPts val="2800"/>
              </a:lnSpc>
              <a:spcBef>
                <a:spcPts val="2000"/>
              </a:spcBef>
              <a:buFont typeface="+mj-lt"/>
              <a:buAutoNum type="arabicParenR"/>
            </a:pPr>
            <a:r>
              <a:rPr lang="zh-TW" altLang="en-US" sz="5100" dirty="0">
                <a:latin typeface="標楷體" panose="03000509000000000000" pitchFamily="65" charset="-120"/>
                <a:ea typeface="標楷體" panose="03000509000000000000" pitchFamily="65" charset="-120"/>
              </a:rPr>
              <a:t>實務上應留意當事人對名次的感受，以及成績排序是否公開</a:t>
            </a:r>
            <a:endParaRPr lang="en-US" altLang="zh-TW" sz="5100" dirty="0">
              <a:latin typeface="標楷體" panose="03000509000000000000" pitchFamily="65" charset="-120"/>
              <a:ea typeface="標楷體" panose="03000509000000000000" pitchFamily="65" charset="-120"/>
            </a:endParaRPr>
          </a:p>
          <a:p>
            <a:pPr marL="502920" indent="-457200">
              <a:buFont typeface="+mj-lt"/>
              <a:buAutoNum type="arabicPeriod" startAt="3"/>
              <a:tabLst>
                <a:tab pos="174625" algn="l"/>
              </a:tabLst>
            </a:pPr>
            <a:endParaRPr lang="en-US" altLang="zh-TW" dirty="0"/>
          </a:p>
          <a:p>
            <a:pPr marL="502920" indent="-457200">
              <a:buFont typeface="+mj-lt"/>
              <a:buAutoNum type="arabicPeriod"/>
            </a:pPr>
            <a:endParaRPr lang="zh-TW" altLang="en-US" dirty="0"/>
          </a:p>
          <a:p>
            <a:pPr marL="502920" indent="-457200">
              <a:buFont typeface="+mj-lt"/>
              <a:buAutoNum type="arabicPeriod"/>
            </a:pPr>
            <a:endParaRPr lang="zh-TW" altLang="en-US" dirty="0"/>
          </a:p>
        </p:txBody>
      </p:sp>
    </p:spTree>
    <p:extLst>
      <p:ext uri="{BB962C8B-B14F-4D97-AF65-F5344CB8AC3E}">
        <p14:creationId xmlns:p14="http://schemas.microsoft.com/office/powerpoint/2010/main" val="994805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035170" y="894632"/>
            <a:ext cx="9376913" cy="5135232"/>
          </a:xfrm>
        </p:spPr>
        <p:txBody>
          <a:bodyPr>
            <a:normAutofit/>
          </a:bodyPr>
          <a:lstStyle/>
          <a:p>
            <a:pPr marL="502920" indent="-457200">
              <a:buFont typeface="+mj-lt"/>
              <a:buAutoNum type="arabicPeriod" startAt="3"/>
            </a:pPr>
            <a:r>
              <a:rPr lang="zh-TW" altLang="en-US" sz="2400" dirty="0">
                <a:latin typeface="標楷體" panose="03000509000000000000" pitchFamily="65" charset="-120"/>
                <a:ea typeface="標楷體" panose="03000509000000000000" pitchFamily="65" charset="-120"/>
              </a:rPr>
              <a:t>聘書註明再聘第？次。</a:t>
            </a:r>
            <a:endParaRPr lang="en-US" altLang="zh-TW" sz="2400" dirty="0">
              <a:latin typeface="標楷體" panose="03000509000000000000" pitchFamily="65" charset="-120"/>
              <a:ea typeface="標楷體" panose="03000509000000000000" pitchFamily="65" charset="-120"/>
            </a:endParaRPr>
          </a:p>
          <a:p>
            <a:pPr marL="502920" indent="-457200">
              <a:buFont typeface="+mj-lt"/>
              <a:buAutoNum type="arabicPeriod" startAt="3"/>
            </a:pPr>
            <a:r>
              <a:rPr lang="zh-TW" altLang="en-US" sz="2400" dirty="0">
                <a:latin typeface="標楷體" panose="03000509000000000000" pitchFamily="65" charset="-120"/>
                <a:ea typeface="標楷體" panose="03000509000000000000" pitchFamily="65" charset="-120"/>
              </a:rPr>
              <a:t>代理教師新聘時未具各該教育階段、科（類）合格教師證，嗣於學期中取得各該教育階段、科（類）合格教師證，得適用再聘之規定。</a:t>
            </a:r>
            <a:endParaRPr lang="en-US" altLang="zh-TW" sz="2400" dirty="0">
              <a:latin typeface="標楷體" panose="03000509000000000000" pitchFamily="65" charset="-120"/>
              <a:ea typeface="標楷體" panose="03000509000000000000" pitchFamily="65" charset="-120"/>
            </a:endParaRPr>
          </a:p>
          <a:p>
            <a:pPr marL="502920" indent="-457200">
              <a:buFont typeface="+mj-lt"/>
              <a:buAutoNum type="arabicPeriod" startAt="3"/>
            </a:pPr>
            <a:r>
              <a:rPr lang="zh-TW" altLang="en-US" sz="2400" dirty="0">
                <a:latin typeface="標楷體" panose="03000509000000000000" pitchFamily="65" charset="-120"/>
                <a:ea typeface="標楷體" panose="03000509000000000000" pitchFamily="65" charset="-120"/>
              </a:rPr>
              <a:t>代理教師再聘應檢附學校教師評審委員會會議紀錄、代課、代理教師前一學期聘書或服務證明，及各該教育階段、科（類）合格教師證書等相關資料後，報本府教育局備查。</a:t>
            </a:r>
            <a:endParaRPr lang="en-US" altLang="zh-TW" sz="2400" dirty="0">
              <a:latin typeface="標楷體" panose="03000509000000000000" pitchFamily="65" charset="-120"/>
              <a:ea typeface="標楷體" panose="03000509000000000000" pitchFamily="65" charset="-120"/>
            </a:endParaRPr>
          </a:p>
          <a:p>
            <a:pPr marL="502920" indent="-457200">
              <a:buFont typeface="+mj-lt"/>
              <a:buAutoNum type="arabicPeriod" startAt="3"/>
            </a:pPr>
            <a:r>
              <a:rPr lang="zh-TW" altLang="en-US" sz="2200" dirty="0">
                <a:solidFill>
                  <a:srgbClr val="FF0000"/>
                </a:solidFill>
                <a:latin typeface="標楷體" panose="03000509000000000000" pitchFamily="65" charset="-120"/>
                <a:ea typeface="標楷體" panose="03000509000000000000" pitchFamily="65" charset="-120"/>
              </a:rPr>
              <a:t>例外放寬再聘資格</a:t>
            </a:r>
            <a:r>
              <a:rPr lang="en-US" altLang="zh-TW" sz="2200" dirty="0">
                <a:solidFill>
                  <a:srgbClr val="FF0000"/>
                </a:solidFill>
                <a:latin typeface="標楷體" panose="03000509000000000000" pitchFamily="65" charset="-120"/>
                <a:ea typeface="標楷體" panose="03000509000000000000" pitchFamily="65" charset="-120"/>
              </a:rPr>
              <a:t>–</a:t>
            </a:r>
            <a:r>
              <a:rPr lang="zh-TW" altLang="en-US" sz="2200" dirty="0">
                <a:solidFill>
                  <a:srgbClr val="FF0000"/>
                </a:solidFill>
                <a:latin typeface="標楷體" panose="03000509000000000000" pitchFamily="65" charset="-120"/>
                <a:ea typeface="標楷體" panose="03000509000000000000" pitchFamily="65" charset="-120"/>
              </a:rPr>
              <a:t>本市偏遠地區學校</a:t>
            </a:r>
            <a:endParaRPr lang="en-US" altLang="zh-TW" sz="2200" dirty="0">
              <a:solidFill>
                <a:srgbClr val="FF0000"/>
              </a:solidFill>
              <a:latin typeface="標楷體" panose="03000509000000000000" pitchFamily="65" charset="-120"/>
              <a:ea typeface="標楷體" panose="03000509000000000000" pitchFamily="65" charset="-120"/>
            </a:endParaRPr>
          </a:p>
          <a:p>
            <a:pPr marL="502920" indent="-457200">
              <a:buFont typeface="+mj-lt"/>
              <a:buAutoNum type="arabicParenR"/>
            </a:pPr>
            <a:r>
              <a:rPr lang="zh-TW" altLang="en-US" sz="2200" dirty="0">
                <a:solidFill>
                  <a:srgbClr val="000000"/>
                </a:solidFill>
                <a:latin typeface="標楷體" panose="03000509000000000000" pitchFamily="65" charset="-120"/>
                <a:ea typeface="標楷體" panose="03000509000000000000" pitchFamily="65" charset="-120"/>
              </a:rPr>
              <a:t>聘任具有修畢師資職前教育課程，取得修畢證明書或具有大學以上畢業資格之藝術與人文學習領域、藝術領域或藝術群代課、代理教師。</a:t>
            </a:r>
            <a:endParaRPr lang="en-US" altLang="zh-TW" sz="2200" dirty="0">
              <a:solidFill>
                <a:srgbClr val="000000"/>
              </a:solidFill>
              <a:latin typeface="標楷體" panose="03000509000000000000" pitchFamily="65" charset="-120"/>
              <a:ea typeface="標楷體" panose="03000509000000000000" pitchFamily="65" charset="-120"/>
            </a:endParaRPr>
          </a:p>
          <a:p>
            <a:pPr marL="502920" indent="-457200">
              <a:buFont typeface="+mj-lt"/>
              <a:buAutoNum type="arabicParenR"/>
            </a:pPr>
            <a:r>
              <a:rPr lang="zh-TW" altLang="en-US" sz="2200" dirty="0">
                <a:solidFill>
                  <a:srgbClr val="000000"/>
                </a:solidFill>
                <a:latin typeface="標楷體" panose="03000509000000000000" pitchFamily="65" charset="-120"/>
                <a:ea typeface="標楷體" panose="03000509000000000000" pitchFamily="65" charset="-120"/>
              </a:rPr>
              <a:t>聘任具有修畢師資職前教育課程，取得修畢證明書或具有大學以上畢業資格，且具出缺科（類）專長之代課、代理教師。</a:t>
            </a:r>
          </a:p>
          <a:p>
            <a:pPr marL="45720" lvl="0" indent="0">
              <a:spcBef>
                <a:spcPts val="1800"/>
              </a:spcBef>
              <a:buClr>
                <a:srgbClr val="D680A5"/>
              </a:buClr>
              <a:buSzPct val="90000"/>
              <a:buNone/>
            </a:pPr>
            <a:endParaRPr lang="zh-TW" altLang="en-US" sz="2200" dirty="0">
              <a:solidFill>
                <a:srgbClr val="595959"/>
              </a:solidFill>
              <a:latin typeface="標楷體" panose="03000509000000000000" pitchFamily="65" charset="-120"/>
              <a:ea typeface="標楷體" panose="03000509000000000000" pitchFamily="65" charset="-120"/>
            </a:endParaRPr>
          </a:p>
          <a:p>
            <a:pPr marL="45720" indent="0">
              <a:buNone/>
            </a:pP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14268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199072" y="438840"/>
            <a:ext cx="4856671" cy="882650"/>
          </a:xfrm>
        </p:spPr>
        <p:txBody>
          <a:bodyPr>
            <a:normAutofit/>
          </a:bodyPr>
          <a:lstStyle/>
          <a:p>
            <a:r>
              <a:rPr lang="zh-TW" altLang="en-US" sz="3600" dirty="0">
                <a:solidFill>
                  <a:srgbClr val="00B050"/>
                </a:solidFill>
                <a:latin typeface="華康勘亭流" panose="03000909000000000000" pitchFamily="65" charset="-120"/>
                <a:ea typeface="華康勘亭流" panose="03000909000000000000" pitchFamily="65" charset="-120"/>
              </a:rPr>
              <a:t>幼兒園代理教師資格</a:t>
            </a:r>
          </a:p>
        </p:txBody>
      </p:sp>
      <p:sp>
        <p:nvSpPr>
          <p:cNvPr id="3" name="內容版面配置區 2"/>
          <p:cNvSpPr>
            <a:spLocks noGrp="1"/>
          </p:cNvSpPr>
          <p:nvPr>
            <p:ph idx="4294967295"/>
          </p:nvPr>
        </p:nvSpPr>
        <p:spPr>
          <a:xfrm>
            <a:off x="940279" y="1724354"/>
            <a:ext cx="9134475" cy="4310062"/>
          </a:xfrm>
        </p:spPr>
        <p:txBody>
          <a:bodyPr>
            <a:normAutofit/>
          </a:bodyPr>
          <a:lstStyle/>
          <a:p>
            <a:pPr marL="502920" indent="-457200">
              <a:buFont typeface="+mj-lt"/>
              <a:buAutoNum type="arabicPeriod"/>
            </a:pPr>
            <a:r>
              <a:rPr lang="zh-TW" altLang="en-US" sz="2400" dirty="0">
                <a:latin typeface="標楷體" panose="03000509000000000000" pitchFamily="65" charset="-120"/>
                <a:ea typeface="標楷體" panose="03000509000000000000" pitchFamily="65" charset="-120"/>
              </a:rPr>
              <a:t>依據幼兒教育及照顧法及其施行細則。</a:t>
            </a:r>
            <a:endParaRPr lang="en-US" altLang="zh-TW" sz="2400" dirty="0">
              <a:latin typeface="標楷體" panose="03000509000000000000" pitchFamily="65" charset="-120"/>
              <a:ea typeface="標楷體" panose="03000509000000000000" pitchFamily="65" charset="-120"/>
            </a:endParaRPr>
          </a:p>
          <a:p>
            <a:pPr marL="502920" indent="-457200">
              <a:buFont typeface="+mj-lt"/>
              <a:buAutoNum type="arabicPeriod"/>
            </a:pPr>
            <a:r>
              <a:rPr lang="zh-TW" altLang="en-US" sz="2400" dirty="0">
                <a:latin typeface="標楷體" panose="03000509000000000000" pitchFamily="65" charset="-120"/>
                <a:ea typeface="標楷體" panose="03000509000000000000" pitchFamily="65" charset="-120"/>
              </a:rPr>
              <a:t>幼兒園教師依規定請假、留職停薪或其他原因出缺之職務，得以具相同資格之教保服務人員代理，前開具相同資格之代理人員難覓時，得於報直轄市、縣（市）主管機關核准後，以具教保員資格者為限。</a:t>
            </a:r>
            <a:endParaRPr lang="en-US" altLang="zh-TW" sz="2400" dirty="0">
              <a:latin typeface="標楷體" panose="03000509000000000000" pitchFamily="65" charset="-120"/>
              <a:ea typeface="標楷體" panose="03000509000000000000" pitchFamily="65" charset="-120"/>
            </a:endParaRPr>
          </a:p>
          <a:p>
            <a:pPr marL="502920" indent="-457200">
              <a:buFont typeface="+mj-lt"/>
              <a:buAutoNum type="arabicPeriod"/>
            </a:pPr>
            <a:r>
              <a:rPr lang="zh-TW" altLang="en-US" sz="2400" dirty="0">
                <a:latin typeface="標楷體" panose="03000509000000000000" pitchFamily="65" charset="-120"/>
                <a:ea typeface="標楷體" panose="03000509000000000000" pitchFamily="65" charset="-120"/>
              </a:rPr>
              <a:t>辦理幼兒園代理教師公開甄試，應試者皆需具幼兒園合格教師證資格，若經</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次公開甄試以後仍難以甄補，函報教育局核准後，始得放寬報名資格為「具教保員資格」</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幼教系畢業並修畢師資職前課程取得學分證明書者、幼教科系畢業者、非幼教系畢業並修畢幼兒教育、幼兒保育學分課程者</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3614085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905773" y="498235"/>
            <a:ext cx="5702061" cy="806450"/>
          </a:xfrm>
        </p:spPr>
        <p:txBody>
          <a:bodyPr>
            <a:normAutofit/>
          </a:bodyPr>
          <a:lstStyle/>
          <a:p>
            <a:r>
              <a:rPr lang="zh-TW" altLang="en-US" sz="3600" dirty="0">
                <a:solidFill>
                  <a:srgbClr val="00B050"/>
                </a:solidFill>
                <a:latin typeface="華康勘亭流" panose="03000909000000000000" pitchFamily="65" charset="-120"/>
                <a:ea typeface="華康勘亭流" panose="03000909000000000000" pitchFamily="65" charset="-120"/>
              </a:rPr>
              <a:t>代理專任輔導教師資格</a:t>
            </a:r>
          </a:p>
        </p:txBody>
      </p:sp>
      <p:sp>
        <p:nvSpPr>
          <p:cNvPr id="3" name="內容版面配置區 2"/>
          <p:cNvSpPr>
            <a:spLocks noGrp="1"/>
          </p:cNvSpPr>
          <p:nvPr>
            <p:ph idx="4294967295"/>
          </p:nvPr>
        </p:nvSpPr>
        <p:spPr>
          <a:xfrm>
            <a:off x="905773" y="1457011"/>
            <a:ext cx="10418719" cy="5102815"/>
          </a:xfrm>
        </p:spPr>
        <p:txBody>
          <a:bodyPr>
            <a:normAutofit/>
          </a:bodyPr>
          <a:lstStyle/>
          <a:p>
            <a:pPr marL="44450" indent="0">
              <a:buNone/>
            </a:pPr>
            <a:r>
              <a:rPr lang="zh-TW" altLang="en-US" sz="2400" dirty="0">
                <a:latin typeface="標楷體" panose="03000509000000000000" pitchFamily="65" charset="-120"/>
                <a:ea typeface="標楷體" panose="03000509000000000000" pitchFamily="65" charset="-120"/>
              </a:rPr>
              <a:t>一、甄選程序</a:t>
            </a:r>
            <a:endParaRPr lang="en-US" altLang="zh-TW" sz="2400" dirty="0">
              <a:latin typeface="標楷體" panose="03000509000000000000" pitchFamily="65" charset="-120"/>
              <a:ea typeface="標楷體" panose="03000509000000000000" pitchFamily="65" charset="-120"/>
            </a:endParaRPr>
          </a:p>
          <a:p>
            <a:pPr marL="44450" indent="0">
              <a:buNone/>
            </a:pPr>
            <a:r>
              <a:rPr lang="zh-TW" altLang="en-US" sz="2400" dirty="0">
                <a:latin typeface="標楷體" panose="03000509000000000000" pitchFamily="65" charset="-120"/>
                <a:ea typeface="標楷體" panose="03000509000000000000" pitchFamily="65" charset="-120"/>
              </a:rPr>
              <a:t>聘用代理專任輔導教師應公開甄選，如經第一次、第二次甄選，未有具合格教師證或修畢師資職前教育課程取得修畢證明者，第三次甄選自得為具有大學以上畢業者；惟仍須具臺訓（三）字第</a:t>
            </a:r>
            <a:r>
              <a:rPr lang="en-US" altLang="zh-TW" sz="2400" dirty="0">
                <a:latin typeface="標楷體" panose="03000509000000000000" pitchFamily="65" charset="-120"/>
                <a:ea typeface="標楷體" panose="03000509000000000000" pitchFamily="65" charset="-120"/>
              </a:rPr>
              <a:t>1010046968C</a:t>
            </a:r>
            <a:r>
              <a:rPr lang="zh-TW" altLang="en-US" sz="2400" dirty="0">
                <a:latin typeface="標楷體" panose="03000509000000000000" pitchFamily="65" charset="-120"/>
                <a:ea typeface="標楷體" panose="03000509000000000000" pitchFamily="65" charset="-120"/>
              </a:rPr>
              <a:t>號令函令核釋之專業輔導知能。</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桃教小字第</a:t>
            </a:r>
            <a:r>
              <a:rPr lang="en-US" altLang="zh-TW" sz="2400" dirty="0">
                <a:latin typeface="標楷體" panose="03000509000000000000" pitchFamily="65" charset="-120"/>
                <a:ea typeface="標楷體" panose="03000509000000000000" pitchFamily="65" charset="-120"/>
              </a:rPr>
              <a:t>1040070867</a:t>
            </a:r>
            <a:r>
              <a:rPr lang="zh-TW" altLang="en-US" sz="2400" dirty="0">
                <a:latin typeface="標楷體" panose="03000509000000000000" pitchFamily="65" charset="-120"/>
                <a:ea typeface="標楷體" panose="03000509000000000000" pitchFamily="65" charset="-120"/>
              </a:rPr>
              <a:t>號函</a:t>
            </a:r>
            <a:r>
              <a:rPr lang="en-US" altLang="zh-TW" sz="2400" dirty="0">
                <a:latin typeface="標楷體" panose="03000509000000000000" pitchFamily="65" charset="-120"/>
                <a:ea typeface="標楷體" panose="03000509000000000000" pitchFamily="65" charset="-120"/>
              </a:rPr>
              <a:t>)</a:t>
            </a:r>
          </a:p>
          <a:p>
            <a:pPr marL="44450" indent="0">
              <a:buNone/>
            </a:pPr>
            <a:r>
              <a:rPr lang="zh-TW" altLang="en-US" sz="2400" dirty="0">
                <a:latin typeface="標楷體" panose="03000509000000000000" pitchFamily="65" charset="-120"/>
                <a:ea typeface="標楷體" panose="03000509000000000000" pitchFamily="65" charset="-120"/>
              </a:rPr>
              <a:t>二、臺訓（三）字第</a:t>
            </a:r>
            <a:r>
              <a:rPr lang="en-US" altLang="zh-TW" sz="2400" dirty="0">
                <a:latin typeface="標楷體" panose="03000509000000000000" pitchFamily="65" charset="-120"/>
                <a:ea typeface="標楷體" panose="03000509000000000000" pitchFamily="65" charset="-120"/>
              </a:rPr>
              <a:t>1010046968C</a:t>
            </a:r>
            <a:r>
              <a:rPr lang="zh-TW" altLang="en-US" sz="2400" dirty="0">
                <a:latin typeface="標楷體" panose="03000509000000000000" pitchFamily="65" charset="-120"/>
                <a:ea typeface="標楷體" panose="03000509000000000000" pitchFamily="65" charset="-120"/>
              </a:rPr>
              <a:t>號令函令核釋之專業輔導知能自</a:t>
            </a:r>
            <a:r>
              <a:rPr lang="en-US" altLang="zh-TW" sz="2400" dirty="0">
                <a:latin typeface="標楷體" panose="03000509000000000000" pitchFamily="65" charset="-120"/>
                <a:ea typeface="標楷體" panose="03000509000000000000" pitchFamily="65" charset="-120"/>
              </a:rPr>
              <a:t>106</a:t>
            </a:r>
            <a:r>
              <a:rPr lang="zh-TW" altLang="en-US" sz="2400" dirty="0">
                <a:latin typeface="標楷體" panose="03000509000000000000" pitchFamily="65" charset="-120"/>
                <a:ea typeface="標楷體" panose="03000509000000000000" pitchFamily="65" charset="-120"/>
              </a:rPr>
              <a:t>學年度起國民中小學階段，指教師符合下列規定者：</a:t>
            </a:r>
          </a:p>
          <a:p>
            <a:pPr marL="44450" indent="0">
              <a:buNone/>
            </a:pP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一</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應具有國民小學加註輔導專長教師證書</a:t>
            </a:r>
          </a:p>
          <a:p>
            <a:pPr marL="44450" indent="0">
              <a:buNone/>
            </a:pP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二</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應具有中等學校輔導（活動）科／綜合活動學習領域輔導活動專長教師證書。</a:t>
            </a:r>
          </a:p>
          <a:p>
            <a:pPr marL="44450" indent="0">
              <a:buNone/>
            </a:pPr>
            <a:endParaRPr lang="en-US" altLang="zh-TW" sz="2800" dirty="0">
              <a:latin typeface="標楷體" panose="03000509000000000000" pitchFamily="65" charset="-120"/>
              <a:ea typeface="標楷體" panose="03000509000000000000" pitchFamily="65" charset="-120"/>
            </a:endParaRPr>
          </a:p>
          <a:p>
            <a:pPr marL="45720" indent="0">
              <a:buNone/>
            </a:pPr>
            <a:endParaRPr lang="en-US" altLang="zh-TW" dirty="0"/>
          </a:p>
          <a:p>
            <a:endParaRPr lang="zh-TW" altLang="en-US" dirty="0"/>
          </a:p>
        </p:txBody>
      </p:sp>
    </p:spTree>
    <p:extLst>
      <p:ext uri="{BB962C8B-B14F-4D97-AF65-F5344CB8AC3E}">
        <p14:creationId xmlns:p14="http://schemas.microsoft.com/office/powerpoint/2010/main" val="1374179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26</a:t>
            </a:fld>
            <a:endParaRPr lang="zh-CN" altLang="en-US">
              <a:solidFill>
                <a:prstClr val="black">
                  <a:tint val="75000"/>
                </a:prstClr>
              </a:solidFill>
            </a:endParaRPr>
          </a:p>
        </p:txBody>
      </p:sp>
      <p:sp>
        <p:nvSpPr>
          <p:cNvPr id="3" name="矩形 2"/>
          <p:cNvSpPr/>
          <p:nvPr/>
        </p:nvSpPr>
        <p:spPr>
          <a:xfrm>
            <a:off x="1061050" y="1631697"/>
            <a:ext cx="8669546" cy="2616101"/>
          </a:xfrm>
          <a:prstGeom prst="rect">
            <a:avLst/>
          </a:prstGeom>
        </p:spPr>
        <p:txBody>
          <a:bodyPr wrap="square">
            <a:spAutoFit/>
          </a:bodyPr>
          <a:lstStyle/>
          <a:p>
            <a:pPr marL="502920" indent="-457200">
              <a:buFont typeface="+mj-lt"/>
              <a:buAutoNum type="arabicPeriod"/>
            </a:pPr>
            <a:r>
              <a:rPr lang="zh-TW" altLang="en-US" sz="2400" dirty="0">
                <a:latin typeface="Cambria Math" panose="02040503050406030204" pitchFamily="18" charset="0"/>
                <a:ea typeface="標楷體" panose="03000509000000000000" pitchFamily="65" charset="-120"/>
              </a:rPr>
              <a:t>各國中小學代理教師薪級以學歷及具教師證或修畢師資職前證明核定之不採計其職前年資；惟市立高中暨特殊學校之具該科合格代理教師請</a:t>
            </a:r>
            <a:r>
              <a:rPr lang="zh-TW" altLang="en-US" sz="2400" dirty="0">
                <a:latin typeface="Cambria Math" panose="02040503050406030204" pitchFamily="18" charset="0"/>
                <a:ea typeface="標楷體" panose="03000509000000000000" pitchFamily="65" charset="-120"/>
              </a:rPr>
              <a:t>依</a:t>
            </a:r>
            <a:r>
              <a:rPr lang="zh-TW" altLang="en-US" sz="2400" dirty="0">
                <a:solidFill>
                  <a:srgbClr val="FF0000"/>
                </a:solidFill>
                <a:latin typeface="Cambria Math" panose="02040503050406030204" pitchFamily="18" charset="0"/>
                <a:ea typeface="標楷體" panose="03000509000000000000" pitchFamily="65" charset="-120"/>
              </a:rPr>
              <a:t>桃園市中小學兼任代課及代理教師聘任實施要點</a:t>
            </a:r>
            <a:r>
              <a:rPr lang="zh-TW" altLang="en-US" sz="2400" dirty="0">
                <a:latin typeface="Cambria Math" panose="02040503050406030204" pitchFamily="18" charset="0"/>
                <a:ea typeface="標楷體" panose="03000509000000000000" pitchFamily="65" charset="-120"/>
              </a:rPr>
              <a:t>規定</a:t>
            </a:r>
            <a:r>
              <a:rPr lang="zh-TW" altLang="en-US" sz="2400" dirty="0">
                <a:latin typeface="Cambria Math" panose="02040503050406030204" pitchFamily="18" charset="0"/>
                <a:ea typeface="標楷體" panose="03000509000000000000" pitchFamily="65" charset="-120"/>
              </a:rPr>
              <a:t>辦理，採計其職前年資。</a:t>
            </a:r>
            <a:endParaRPr lang="en-US" altLang="zh-TW" sz="2400" dirty="0">
              <a:latin typeface="Cambria Math" panose="02040503050406030204" pitchFamily="18" charset="0"/>
              <a:ea typeface="標楷體" panose="03000509000000000000" pitchFamily="65" charset="-120"/>
            </a:endParaRPr>
          </a:p>
          <a:p>
            <a:pPr marL="560070" indent="-514350">
              <a:buFont typeface="+mj-lt"/>
              <a:buAutoNum type="arabicPeriod" startAt="2"/>
            </a:pPr>
            <a:r>
              <a:rPr lang="zh-TW" altLang="en-US" sz="2400" dirty="0">
                <a:latin typeface="Cambria Math" panose="02040503050406030204" pitchFamily="18" charset="0"/>
                <a:ea typeface="標楷體" panose="03000509000000000000" pitchFamily="65" charset="-120"/>
              </a:rPr>
              <a:t>代理教師取得教師證或取得較高學歷，請於取得教師證及畢業證書後立即辦理，授權由各校自行辦理。</a:t>
            </a:r>
            <a:endParaRPr lang="en-US" altLang="zh-TW" sz="2400" dirty="0"/>
          </a:p>
          <a:p>
            <a:pPr marL="45720" indent="0">
              <a:buNone/>
            </a:pPr>
            <a:endParaRPr lang="zh-TW" altLang="en-US" sz="2000" dirty="0">
              <a:solidFill>
                <a:schemeClr val="tx2"/>
              </a:solidFill>
              <a:latin typeface="標楷體" panose="03000509000000000000" pitchFamily="65" charset="-120"/>
              <a:ea typeface="標楷體" panose="03000509000000000000" pitchFamily="65" charset="-120"/>
            </a:endParaRPr>
          </a:p>
        </p:txBody>
      </p:sp>
      <p:sp>
        <p:nvSpPr>
          <p:cNvPr id="4" name="標題 1"/>
          <p:cNvSpPr txBox="1">
            <a:spLocks/>
          </p:cNvSpPr>
          <p:nvPr/>
        </p:nvSpPr>
        <p:spPr>
          <a:xfrm>
            <a:off x="1179568" y="484013"/>
            <a:ext cx="3568148" cy="7150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dirty="0">
                <a:solidFill>
                  <a:srgbClr val="00B050"/>
                </a:solidFill>
                <a:latin typeface="華康勘亭流" panose="03000909000000000000" pitchFamily="65" charset="-120"/>
                <a:ea typeface="華康勘亭流" panose="03000909000000000000" pitchFamily="65" charset="-120"/>
              </a:rPr>
              <a:t>代理教師核薪</a:t>
            </a:r>
            <a:endParaRPr lang="zh-TW" altLang="en-US" sz="3600" dirty="0">
              <a:solidFill>
                <a:srgbClr val="00B050"/>
              </a:solidFill>
            </a:endParaRPr>
          </a:p>
        </p:txBody>
      </p:sp>
      <p:sp>
        <p:nvSpPr>
          <p:cNvPr id="5" name="文字方塊 4"/>
          <p:cNvSpPr txBox="1"/>
          <p:nvPr/>
        </p:nvSpPr>
        <p:spPr>
          <a:xfrm>
            <a:off x="1656271" y="4292510"/>
            <a:ext cx="8471140" cy="1631216"/>
          </a:xfrm>
          <a:prstGeom prst="rect">
            <a:avLst/>
          </a:prstGeom>
          <a:noFill/>
        </p:spPr>
        <p:txBody>
          <a:bodyPr wrap="square" rtlCol="0">
            <a:spAutoFit/>
          </a:bodyPr>
          <a:lstStyle/>
          <a:p>
            <a:pPr marL="388620" lvl="0" indent="-342900">
              <a:buFont typeface="Wingdings" panose="05000000000000000000" pitchFamily="2" charset="2"/>
              <a:buChar char="u"/>
            </a:pPr>
            <a:r>
              <a:rPr lang="zh-TW" altLang="en-US" sz="2000" u="sng" dirty="0">
                <a:solidFill>
                  <a:srgbClr val="0070C0"/>
                </a:solidFill>
                <a:latin typeface="標楷體" panose="03000509000000000000" pitchFamily="65" charset="-120"/>
                <a:ea typeface="標楷體" panose="03000509000000000000" pitchFamily="65" charset="-120"/>
              </a:rPr>
              <a:t>依高級中等學校兼任代課及代理教師聘任實施要點</a:t>
            </a:r>
            <a:endParaRPr lang="en-US" altLang="zh-TW" sz="2000" u="sng" dirty="0">
              <a:solidFill>
                <a:srgbClr val="0070C0"/>
              </a:solidFill>
              <a:latin typeface="標楷體" panose="03000509000000000000" pitchFamily="65" charset="-120"/>
              <a:ea typeface="標楷體" panose="03000509000000000000" pitchFamily="65" charset="-120"/>
            </a:endParaRPr>
          </a:p>
          <a:p>
            <a:pPr marL="45720" lvl="0"/>
            <a:r>
              <a:rPr lang="zh-TW" altLang="en-US" sz="2000" u="sng" dirty="0">
                <a:solidFill>
                  <a:srgbClr val="0070C0"/>
                </a:solidFill>
                <a:latin typeface="標楷體" panose="03000509000000000000" pitchFamily="65" charset="-120"/>
                <a:ea typeface="標楷體" panose="03000509000000000000" pitchFamily="65" charset="-120"/>
              </a:rPr>
              <a:t>代理教師具有代理類（科）別合格教師資格者得比照專任教師核敘薪 級未具資格者比照教師待遇條例附表二「高級中等以下學校教師薪級起敘基準表」規定以學歷起支薪級核敘。代理教師待遇支給標準， 比照專任教師之規定。</a:t>
            </a:r>
            <a:endParaRPr lang="en-US" altLang="zh-TW" sz="2000" u="sng" dirty="0">
              <a:solidFill>
                <a:srgbClr val="0070C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63801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401417" y="469901"/>
            <a:ext cx="3687417" cy="820737"/>
          </a:xfrm>
        </p:spPr>
        <p:txBody>
          <a:bodyPr>
            <a:normAutofit/>
          </a:bodyPr>
          <a:lstStyle/>
          <a:p>
            <a:r>
              <a:rPr lang="zh-TW" altLang="en-US" sz="3600" dirty="0">
                <a:solidFill>
                  <a:srgbClr val="00B050"/>
                </a:solidFill>
                <a:latin typeface="華康勘亭流" panose="03000909000000000000" pitchFamily="65" charset="-120"/>
                <a:ea typeface="華康勘亭流" panose="03000909000000000000" pitchFamily="65" charset="-120"/>
              </a:rPr>
              <a:t>代理教師核薪</a:t>
            </a:r>
          </a:p>
        </p:txBody>
      </p:sp>
      <p:sp>
        <p:nvSpPr>
          <p:cNvPr id="3" name="內容版面配置區 2"/>
          <p:cNvSpPr>
            <a:spLocks noGrp="1"/>
          </p:cNvSpPr>
          <p:nvPr>
            <p:ph idx="4294967295"/>
          </p:nvPr>
        </p:nvSpPr>
        <p:spPr>
          <a:xfrm>
            <a:off x="389819" y="1474076"/>
            <a:ext cx="10848769" cy="460020"/>
          </a:xfrm>
        </p:spPr>
        <p:txBody>
          <a:bodyPr>
            <a:normAutofit/>
          </a:bodyPr>
          <a:lstStyle/>
          <a:p>
            <a:pPr>
              <a:buFont typeface="Wingdings" panose="05000000000000000000" pitchFamily="2" charset="2"/>
              <a:buChar char="u"/>
            </a:pPr>
            <a:r>
              <a:rPr lang="zh-TW" altLang="en-US" sz="2400" dirty="0">
                <a:latin typeface="標楷體" panose="03000509000000000000" pitchFamily="65" charset="-120"/>
                <a:ea typeface="標楷體" panose="03000509000000000000" pitchFamily="65" charset="-120"/>
              </a:rPr>
              <a:t>依據桃園市中小學兼任代課及代理教師聘任實施要點第</a:t>
            </a:r>
            <a:r>
              <a:rPr lang="en-US" altLang="zh-TW" sz="2400" dirty="0">
                <a:latin typeface="標楷體" panose="03000509000000000000" pitchFamily="65" charset="-120"/>
                <a:ea typeface="標楷體" panose="03000509000000000000" pitchFamily="65" charset="-120"/>
              </a:rPr>
              <a:t>9</a:t>
            </a:r>
            <a:r>
              <a:rPr lang="zh-TW" altLang="en-US" sz="2400" dirty="0">
                <a:latin typeface="標楷體" panose="03000509000000000000" pitchFamily="65" charset="-120"/>
                <a:ea typeface="標楷體" panose="03000509000000000000" pitchFamily="65" charset="-120"/>
              </a:rPr>
              <a:t>點規定</a:t>
            </a:r>
            <a:endParaRPr lang="en-US" altLang="zh-TW" sz="2400" dirty="0">
              <a:latin typeface="標楷體" panose="03000509000000000000" pitchFamily="65" charset="-120"/>
              <a:ea typeface="標楷體" panose="03000509000000000000" pitchFamily="65" charset="-120"/>
            </a:endParaRPr>
          </a:p>
          <a:p>
            <a:pPr>
              <a:buFont typeface="Wingdings" panose="05000000000000000000" pitchFamily="2" charset="2"/>
              <a:buChar char="u"/>
            </a:pPr>
            <a:endParaRPr lang="en-US" altLang="zh-TW" dirty="0"/>
          </a:p>
          <a:p>
            <a:pPr>
              <a:buFont typeface="Wingdings" panose="05000000000000000000" pitchFamily="2" charset="2"/>
              <a:buChar char="u"/>
            </a:pPr>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1054355736"/>
              </p:ext>
            </p:extLst>
          </p:nvPr>
        </p:nvGraphicFramePr>
        <p:xfrm>
          <a:off x="1177906" y="2005391"/>
          <a:ext cx="9100068" cy="4442345"/>
        </p:xfrm>
        <a:graphic>
          <a:graphicData uri="http://schemas.openxmlformats.org/drawingml/2006/table">
            <a:tbl>
              <a:tblPr firstRow="1" firstCol="1" bandRow="1"/>
              <a:tblGrid>
                <a:gridCol w="1062126"/>
                <a:gridCol w="4937145"/>
                <a:gridCol w="691733"/>
                <a:gridCol w="845399"/>
                <a:gridCol w="1563665"/>
              </a:tblGrid>
              <a:tr h="260999">
                <a:tc>
                  <a:txBody>
                    <a:bodyPr/>
                    <a:lstStyle/>
                    <a:p>
                      <a:pPr algn="ctr">
                        <a:spcAft>
                          <a:spcPts val="0"/>
                        </a:spcAft>
                      </a:pPr>
                      <a:r>
                        <a:rPr lang="zh-TW" sz="1100" b="1" kern="0" dirty="0">
                          <a:effectLst/>
                          <a:latin typeface="Calibri" panose="020F0502020204030204" pitchFamily="34" charset="0"/>
                          <a:ea typeface="標楷體" panose="03000509000000000000" pitchFamily="65" charset="-120"/>
                          <a:cs typeface="新細明體" panose="02020500000000000000" pitchFamily="18" charset="-120"/>
                        </a:rPr>
                        <a:t>甄選階段</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r>
                        <a:rPr lang="zh-TW" sz="1100" b="1" kern="0" dirty="0">
                          <a:effectLst/>
                          <a:latin typeface="Calibri" panose="020F0502020204030204" pitchFamily="34" charset="0"/>
                          <a:ea typeface="標楷體" panose="03000509000000000000" pitchFamily="65" charset="-120"/>
                          <a:cs typeface="新細明體" panose="02020500000000000000" pitchFamily="18" charset="-120"/>
                        </a:rPr>
                        <a:t>資　　格</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r>
                        <a:rPr lang="zh-TW" sz="1100" b="1" kern="0">
                          <a:effectLst/>
                          <a:latin typeface="Calibri" panose="020F0502020204030204" pitchFamily="34" charset="0"/>
                          <a:ea typeface="標楷體" panose="03000509000000000000" pitchFamily="65" charset="-120"/>
                          <a:cs typeface="新細明體" panose="02020500000000000000" pitchFamily="18" charset="-120"/>
                        </a:rPr>
                        <a:t>學歷</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r>
                        <a:rPr lang="zh-TW" sz="1100" b="1" kern="0">
                          <a:effectLst/>
                          <a:latin typeface="Calibri" panose="020F0502020204030204" pitchFamily="34" charset="0"/>
                          <a:ea typeface="標楷體" panose="03000509000000000000" pitchFamily="65" charset="-120"/>
                          <a:cs typeface="新細明體" panose="02020500000000000000" pitchFamily="18" charset="-120"/>
                        </a:rPr>
                        <a:t>薪額</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r>
                        <a:rPr lang="zh-TW" sz="1100" b="1" kern="0">
                          <a:effectLst/>
                          <a:latin typeface="Calibri" panose="020F0502020204030204" pitchFamily="34" charset="0"/>
                          <a:ea typeface="標楷體" panose="03000509000000000000" pitchFamily="65" charset="-120"/>
                          <a:cs typeface="新細明體" panose="02020500000000000000" pitchFamily="18" charset="-120"/>
                        </a:rPr>
                        <a:t>學術研究費</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242356">
                <a:tc rowSpan="3">
                  <a:txBody>
                    <a:bodyPr/>
                    <a:lstStyle/>
                    <a:p>
                      <a:pPr algn="ctr">
                        <a:spcAft>
                          <a:spcPts val="0"/>
                        </a:spcAft>
                      </a:pPr>
                      <a:r>
                        <a:rPr lang="zh-TW" sz="1200" kern="0" dirty="0">
                          <a:effectLst/>
                          <a:latin typeface="Calibri" panose="020F0502020204030204" pitchFamily="34" charset="0"/>
                          <a:ea typeface="標楷體" panose="03000509000000000000" pitchFamily="65" charset="-120"/>
                          <a:cs typeface="新細明體" panose="02020500000000000000" pitchFamily="18" charset="-120"/>
                        </a:rPr>
                        <a:t>一</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ts val="2000"/>
                        </a:lnSpc>
                        <a:spcAft>
                          <a:spcPts val="0"/>
                        </a:spcAft>
                      </a:pPr>
                      <a:r>
                        <a:rPr lang="zh-TW" sz="1300" kern="0" dirty="0">
                          <a:effectLst/>
                          <a:latin typeface="Calibri" panose="020F0502020204030204" pitchFamily="34" charset="0"/>
                          <a:ea typeface="標楷體" panose="03000509000000000000" pitchFamily="65" charset="-120"/>
                          <a:cs typeface="新細明體" panose="02020500000000000000" pitchFamily="18" charset="-120"/>
                        </a:rPr>
                        <a:t>具有各該教育階段、科（類）合格教師證書者</a:t>
                      </a:r>
                      <a:r>
                        <a:rPr lang="en-US" sz="1300" kern="0" dirty="0">
                          <a:effectLst/>
                          <a:latin typeface="Calibri" panose="020F0502020204030204" pitchFamily="34" charset="0"/>
                          <a:ea typeface="標楷體" panose="03000509000000000000" pitchFamily="65" charset="-120"/>
                          <a:cs typeface="新細明體" panose="02020500000000000000" pitchFamily="18" charset="-120"/>
                        </a:rPr>
                        <a:t>(</a:t>
                      </a:r>
                      <a:r>
                        <a:rPr lang="zh-TW" sz="1300" kern="0" dirty="0">
                          <a:effectLst/>
                          <a:latin typeface="Calibri" panose="020F0502020204030204" pitchFamily="34" charset="0"/>
                          <a:ea typeface="標楷體" panose="03000509000000000000" pitchFamily="65" charset="-120"/>
                          <a:cs typeface="新細明體" panose="02020500000000000000" pitchFamily="18" charset="-120"/>
                        </a:rPr>
                        <a:t>不區分登記制、特殊偏遠或檢定制教師證</a:t>
                      </a:r>
                      <a:r>
                        <a:rPr lang="en-US" sz="1300" kern="0" dirty="0">
                          <a:effectLst/>
                          <a:latin typeface="Calibri" panose="020F0502020204030204" pitchFamily="34" charset="0"/>
                          <a:ea typeface="標楷體" panose="03000509000000000000" pitchFamily="65" charset="-120"/>
                          <a:cs typeface="新細明體" panose="02020500000000000000" pitchFamily="18" charset="-120"/>
                        </a:rPr>
                        <a:t>)</a:t>
                      </a:r>
                      <a:endParaRPr lang="zh-TW"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100" kern="0">
                          <a:effectLst/>
                          <a:latin typeface="Calibri" panose="020F0502020204030204" pitchFamily="34" charset="0"/>
                          <a:ea typeface="標楷體" panose="03000509000000000000" pitchFamily="65" charset="-120"/>
                          <a:cs typeface="新細明體" panose="02020500000000000000" pitchFamily="18" charset="-120"/>
                        </a:rPr>
                        <a:t>學士</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a:effectLst/>
                          <a:latin typeface="標楷體" panose="03000509000000000000" pitchFamily="65" charset="-120"/>
                          <a:ea typeface="新細明體" panose="02020500000000000000" pitchFamily="18" charset="-120"/>
                          <a:cs typeface="新細明體" panose="02020500000000000000" pitchFamily="18" charset="-120"/>
                        </a:rPr>
                        <a:t>190</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zh-TW" sz="1100" kern="0">
                          <a:effectLst/>
                          <a:latin typeface="Calibri" panose="020F0502020204030204" pitchFamily="34" charset="0"/>
                          <a:ea typeface="標楷體" panose="03000509000000000000" pitchFamily="65" charset="-120"/>
                          <a:cs typeface="新細明體" panose="02020500000000000000" pitchFamily="18" charset="-120"/>
                        </a:rPr>
                        <a:t>十足給予</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785">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100" kern="0">
                          <a:effectLst/>
                          <a:latin typeface="Calibri" panose="020F0502020204030204" pitchFamily="34" charset="0"/>
                          <a:ea typeface="標楷體" panose="03000509000000000000" pitchFamily="65" charset="-120"/>
                          <a:cs typeface="新細明體" panose="02020500000000000000" pitchFamily="18" charset="-120"/>
                        </a:rPr>
                        <a:t>碩士</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a:effectLst/>
                          <a:latin typeface="標楷體" panose="03000509000000000000" pitchFamily="65" charset="-120"/>
                          <a:ea typeface="新細明體" panose="02020500000000000000" pitchFamily="18" charset="-120"/>
                          <a:cs typeface="新細明體" panose="02020500000000000000" pitchFamily="18" charset="-120"/>
                        </a:rPr>
                        <a:t>245</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167785">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100" kern="0">
                          <a:effectLst/>
                          <a:latin typeface="Calibri" panose="020F0502020204030204" pitchFamily="34" charset="0"/>
                          <a:ea typeface="標楷體" panose="03000509000000000000" pitchFamily="65" charset="-120"/>
                          <a:cs typeface="新細明體" panose="02020500000000000000" pitchFamily="18" charset="-120"/>
                        </a:rPr>
                        <a:t>博士</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a:effectLst/>
                          <a:latin typeface="標楷體" panose="03000509000000000000" pitchFamily="65" charset="-120"/>
                          <a:ea typeface="新細明體" panose="02020500000000000000" pitchFamily="18" charset="-120"/>
                          <a:cs typeface="新細明體" panose="02020500000000000000" pitchFamily="18" charset="-120"/>
                        </a:rPr>
                        <a:t>330</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167785">
                <a:tc rowSpan="3">
                  <a:txBody>
                    <a:bodyPr/>
                    <a:lstStyle/>
                    <a:p>
                      <a:pPr algn="ctr">
                        <a:spcAft>
                          <a:spcPts val="0"/>
                        </a:spcAft>
                      </a:pPr>
                      <a:r>
                        <a:rPr lang="zh-TW" sz="1200" kern="0" dirty="0">
                          <a:effectLst/>
                          <a:latin typeface="Calibri" panose="020F0502020204030204" pitchFamily="34" charset="0"/>
                          <a:ea typeface="標楷體" panose="03000509000000000000" pitchFamily="65" charset="-120"/>
                          <a:cs typeface="新細明體" panose="02020500000000000000" pitchFamily="18" charset="-120"/>
                        </a:rPr>
                        <a:t>二</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ts val="2000"/>
                        </a:lnSpc>
                        <a:spcAft>
                          <a:spcPts val="0"/>
                        </a:spcAft>
                      </a:pPr>
                      <a:r>
                        <a:rPr lang="en-US" sz="1300" kern="0" dirty="0">
                          <a:effectLst/>
                          <a:latin typeface="標楷體" panose="03000509000000000000" pitchFamily="65" charset="-120"/>
                          <a:ea typeface="新細明體" panose="02020500000000000000" pitchFamily="18" charset="-120"/>
                          <a:cs typeface="新細明體" panose="02020500000000000000" pitchFamily="18" charset="-120"/>
                        </a:rPr>
                        <a:t>1.</a:t>
                      </a:r>
                      <a:r>
                        <a:rPr lang="zh-TW" sz="1300" kern="0" dirty="0">
                          <a:effectLst/>
                          <a:latin typeface="Calibri" panose="020F0502020204030204" pitchFamily="34" charset="0"/>
                          <a:ea typeface="標楷體" panose="03000509000000000000" pitchFamily="65" charset="-120"/>
                          <a:cs typeface="新細明體" panose="02020500000000000000" pitchFamily="18" charset="-120"/>
                        </a:rPr>
                        <a:t>具有修畢師資職前教育課程，取得修畢證明書者</a:t>
                      </a:r>
                      <a:r>
                        <a:rPr lang="en-US" sz="1300" kern="0" dirty="0">
                          <a:effectLst/>
                          <a:latin typeface="Calibri" panose="020F0502020204030204" pitchFamily="34" charset="0"/>
                          <a:ea typeface="標楷體" panose="03000509000000000000" pitchFamily="65" charset="-120"/>
                          <a:cs typeface="新細明體" panose="02020500000000000000" pitchFamily="18" charset="-120"/>
                        </a:rPr>
                        <a:t> (</a:t>
                      </a:r>
                      <a:r>
                        <a:rPr lang="zh-TW" sz="1300" kern="0" dirty="0">
                          <a:effectLst/>
                          <a:latin typeface="Calibri" panose="020F0502020204030204" pitchFamily="34" charset="0"/>
                          <a:ea typeface="標楷體" panose="03000509000000000000" pitchFamily="65" charset="-120"/>
                          <a:cs typeface="新細明體" panose="02020500000000000000" pitchFamily="18" charset="-120"/>
                        </a:rPr>
                        <a:t>無需考量教育階段、科、類</a:t>
                      </a:r>
                      <a:r>
                        <a:rPr lang="en-US" sz="1300" kern="0" dirty="0">
                          <a:effectLst/>
                          <a:latin typeface="Calibri" panose="020F0502020204030204" pitchFamily="34" charset="0"/>
                          <a:ea typeface="標楷體" panose="03000509000000000000" pitchFamily="65" charset="-120"/>
                          <a:cs typeface="新細明體" panose="02020500000000000000" pitchFamily="18" charset="-120"/>
                        </a:rPr>
                        <a:t>)</a:t>
                      </a:r>
                      <a:endParaRPr lang="zh-TW" sz="13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nSpc>
                          <a:spcPts val="2000"/>
                        </a:lnSpc>
                        <a:spcAft>
                          <a:spcPts val="0"/>
                        </a:spcAft>
                      </a:pPr>
                      <a:r>
                        <a:rPr lang="zh-TW" sz="1300" b="1" kern="0" dirty="0">
                          <a:effectLst/>
                          <a:latin typeface="Calibri" panose="020F0502020204030204" pitchFamily="34" charset="0"/>
                          <a:ea typeface="標楷體" panose="03000509000000000000" pitchFamily="65" charset="-120"/>
                          <a:cs typeface="新細明體" panose="02020500000000000000" pitchFamily="18" charset="-120"/>
                        </a:rPr>
                        <a:t>★注意：僅修畢學分證明書≠休畢師資職前教育課程證明</a:t>
                      </a:r>
                      <a:endParaRPr lang="zh-TW" sz="13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nSpc>
                          <a:spcPts val="2000"/>
                        </a:lnSpc>
                        <a:spcAft>
                          <a:spcPts val="0"/>
                        </a:spcAft>
                      </a:pPr>
                      <a:r>
                        <a:rPr lang="en-US" sz="1300" kern="0" dirty="0">
                          <a:effectLst/>
                          <a:latin typeface="標楷體" panose="03000509000000000000" pitchFamily="65" charset="-120"/>
                          <a:ea typeface="新細明體" panose="02020500000000000000" pitchFamily="18" charset="-120"/>
                          <a:cs typeface="新細明體" panose="02020500000000000000" pitchFamily="18" charset="-120"/>
                        </a:rPr>
                        <a:t>2.</a:t>
                      </a:r>
                      <a:r>
                        <a:rPr lang="zh-TW" sz="1300" kern="0" dirty="0">
                          <a:effectLst/>
                          <a:latin typeface="Calibri" panose="020F0502020204030204" pitchFamily="34" charset="0"/>
                          <a:ea typeface="標楷體" panose="03000509000000000000" pitchFamily="65" charset="-120"/>
                          <a:cs typeface="新細明體" panose="02020500000000000000" pitchFamily="18" charset="-120"/>
                        </a:rPr>
                        <a:t>具其他教育階段、類科合格教師證書</a:t>
                      </a:r>
                      <a:endParaRPr lang="zh-TW"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100" kern="0">
                          <a:effectLst/>
                          <a:latin typeface="Calibri" panose="020F0502020204030204" pitchFamily="34" charset="0"/>
                          <a:ea typeface="標楷體" panose="03000509000000000000" pitchFamily="65" charset="-120"/>
                          <a:cs typeface="新細明體" panose="02020500000000000000" pitchFamily="18" charset="-120"/>
                        </a:rPr>
                        <a:t>學士</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a:effectLst/>
                          <a:latin typeface="標楷體" panose="03000509000000000000" pitchFamily="65" charset="-120"/>
                          <a:ea typeface="新細明體" panose="02020500000000000000" pitchFamily="18" charset="-120"/>
                          <a:cs typeface="新細明體" panose="02020500000000000000" pitchFamily="18" charset="-120"/>
                        </a:rPr>
                        <a:t>180</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zh-TW" sz="1100" kern="0">
                          <a:effectLst/>
                          <a:latin typeface="Calibri" panose="020F0502020204030204" pitchFamily="34" charset="0"/>
                          <a:ea typeface="標楷體" panose="03000509000000000000" pitchFamily="65" charset="-120"/>
                          <a:cs typeface="新細明體" panose="02020500000000000000" pitchFamily="18" charset="-120"/>
                        </a:rPr>
                        <a:t>八成</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785">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100" kern="0">
                          <a:effectLst/>
                          <a:latin typeface="Calibri" panose="020F0502020204030204" pitchFamily="34" charset="0"/>
                          <a:ea typeface="標楷體" panose="03000509000000000000" pitchFamily="65" charset="-120"/>
                          <a:cs typeface="新細明體" panose="02020500000000000000" pitchFamily="18" charset="-120"/>
                        </a:rPr>
                        <a:t>碩士</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a:effectLst/>
                          <a:latin typeface="標楷體" panose="03000509000000000000" pitchFamily="65" charset="-120"/>
                          <a:ea typeface="新細明體" panose="02020500000000000000" pitchFamily="18" charset="-120"/>
                          <a:cs typeface="新細明體" panose="02020500000000000000" pitchFamily="18" charset="-120"/>
                        </a:rPr>
                        <a:t>245</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829603">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100" kern="0">
                          <a:effectLst/>
                          <a:latin typeface="Calibri" panose="020F0502020204030204" pitchFamily="34" charset="0"/>
                          <a:ea typeface="標楷體" panose="03000509000000000000" pitchFamily="65" charset="-120"/>
                          <a:cs typeface="新細明體" panose="02020500000000000000" pitchFamily="18" charset="-120"/>
                        </a:rPr>
                        <a:t>博士</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a:effectLst/>
                          <a:latin typeface="標楷體" panose="03000509000000000000" pitchFamily="65" charset="-120"/>
                          <a:ea typeface="新細明體" panose="02020500000000000000" pitchFamily="18" charset="-120"/>
                          <a:cs typeface="新細明體" panose="02020500000000000000" pitchFamily="18" charset="-120"/>
                        </a:rPr>
                        <a:t>330</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167785">
                <a:tc rowSpan="3">
                  <a:txBody>
                    <a:bodyPr/>
                    <a:lstStyle/>
                    <a:p>
                      <a:pPr algn="ctr">
                        <a:spcAft>
                          <a:spcPts val="0"/>
                        </a:spcAft>
                      </a:pPr>
                      <a:r>
                        <a:rPr lang="zh-TW" sz="1200" kern="0" dirty="0">
                          <a:effectLst/>
                          <a:latin typeface="Calibri" panose="020F0502020204030204" pitchFamily="34" charset="0"/>
                          <a:ea typeface="標楷體" panose="03000509000000000000" pitchFamily="65" charset="-120"/>
                          <a:cs typeface="新細明體" panose="02020500000000000000" pitchFamily="18" charset="-120"/>
                        </a:rPr>
                        <a:t>三</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ts val="2000"/>
                        </a:lnSpc>
                        <a:spcAft>
                          <a:spcPts val="0"/>
                        </a:spcAft>
                      </a:pPr>
                      <a:r>
                        <a:rPr lang="zh-TW" sz="1300" kern="0" dirty="0">
                          <a:effectLst/>
                          <a:latin typeface="Calibri" panose="020F0502020204030204" pitchFamily="34" charset="0"/>
                          <a:ea typeface="標楷體" panose="03000509000000000000" pitchFamily="65" charset="-120"/>
                          <a:cs typeface="新細明體" panose="02020500000000000000" pitchFamily="18" charset="-120"/>
                        </a:rPr>
                        <a:t>具大學以上學歷畢業者</a:t>
                      </a:r>
                      <a:endParaRPr lang="zh-TW" sz="13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nSpc>
                          <a:spcPts val="2000"/>
                        </a:lnSpc>
                        <a:spcAft>
                          <a:spcPts val="0"/>
                        </a:spcAft>
                      </a:pPr>
                      <a:r>
                        <a:rPr lang="en-US" sz="1300" kern="0" dirty="0" smtClean="0">
                          <a:effectLst/>
                          <a:latin typeface="標楷體" panose="03000509000000000000" pitchFamily="65" charset="-120"/>
                          <a:ea typeface="新細明體" panose="02020500000000000000" pitchFamily="18" charset="-120"/>
                          <a:cs typeface="新細明體" panose="02020500000000000000" pitchFamily="18" charset="-120"/>
                        </a:rPr>
                        <a:t>(</a:t>
                      </a:r>
                      <a:r>
                        <a:rPr lang="zh-TW" altLang="en-US" sz="1300" kern="0" dirty="0" smtClean="0">
                          <a:solidFill>
                            <a:srgbClr val="FF0000"/>
                          </a:solidFill>
                          <a:effectLst/>
                          <a:latin typeface="標楷體" panose="03000509000000000000" pitchFamily="65" charset="-120"/>
                          <a:ea typeface="標楷體" panose="03000509000000000000" pitchFamily="65" charset="-120"/>
                          <a:cs typeface="新細明體" panose="02020500000000000000" pitchFamily="18" charset="-120"/>
                        </a:rPr>
                        <a:t>非該類科之</a:t>
                      </a:r>
                      <a:r>
                        <a:rPr lang="zh-TW" sz="1300" kern="0" dirty="0" smtClean="0">
                          <a:effectLst/>
                          <a:latin typeface="Calibri" panose="020F0502020204030204" pitchFamily="34" charset="0"/>
                          <a:ea typeface="標楷體" panose="03000509000000000000" pitchFamily="65" charset="-120"/>
                          <a:cs typeface="新細明體" panose="02020500000000000000" pitchFamily="18" charset="-120"/>
                        </a:rPr>
                        <a:t>登記</a:t>
                      </a:r>
                      <a:r>
                        <a:rPr lang="zh-TW" sz="1300" kern="0" dirty="0">
                          <a:effectLst/>
                          <a:latin typeface="Calibri" panose="020F0502020204030204" pitchFamily="34" charset="0"/>
                          <a:ea typeface="標楷體" panose="03000509000000000000" pitchFamily="65" charset="-120"/>
                          <a:cs typeface="新細明體" panose="02020500000000000000" pitchFamily="18" charset="-120"/>
                        </a:rPr>
                        <a:t>制教師證且無修畢師資職前教育證明書</a:t>
                      </a:r>
                      <a:r>
                        <a:rPr lang="en-US" sz="1300" kern="0" dirty="0">
                          <a:effectLst/>
                          <a:latin typeface="Calibri" panose="020F0502020204030204" pitchFamily="34" charset="0"/>
                          <a:ea typeface="標楷體" panose="03000509000000000000" pitchFamily="65" charset="-120"/>
                          <a:cs typeface="新細明體" panose="02020500000000000000" pitchFamily="18" charset="-120"/>
                        </a:rPr>
                        <a:t>)</a:t>
                      </a:r>
                      <a:endParaRPr lang="zh-TW"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100" kern="0">
                          <a:effectLst/>
                          <a:latin typeface="Calibri" panose="020F0502020204030204" pitchFamily="34" charset="0"/>
                          <a:ea typeface="標楷體" panose="03000509000000000000" pitchFamily="65" charset="-120"/>
                          <a:cs typeface="新細明體" panose="02020500000000000000" pitchFamily="18" charset="-120"/>
                        </a:rPr>
                        <a:t>學士</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a:effectLst/>
                          <a:latin typeface="標楷體" panose="03000509000000000000" pitchFamily="65" charset="-120"/>
                          <a:ea typeface="新細明體" panose="02020500000000000000" pitchFamily="18" charset="-120"/>
                          <a:cs typeface="新細明體" panose="02020500000000000000" pitchFamily="18" charset="-120"/>
                        </a:rPr>
                        <a:t>170</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zh-TW" sz="1100" kern="0">
                          <a:effectLst/>
                          <a:latin typeface="Calibri" panose="020F0502020204030204" pitchFamily="34" charset="0"/>
                          <a:ea typeface="標楷體" panose="03000509000000000000" pitchFamily="65" charset="-120"/>
                          <a:cs typeface="新細明體" panose="02020500000000000000" pitchFamily="18" charset="-120"/>
                        </a:rPr>
                        <a:t>八成</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785">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100" kern="0">
                          <a:effectLst/>
                          <a:latin typeface="Calibri" panose="020F0502020204030204" pitchFamily="34" charset="0"/>
                          <a:ea typeface="標楷體" panose="03000509000000000000" pitchFamily="65" charset="-120"/>
                          <a:cs typeface="新細明體" panose="02020500000000000000" pitchFamily="18" charset="-120"/>
                        </a:rPr>
                        <a:t>碩士</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a:effectLst/>
                          <a:latin typeface="標楷體" panose="03000509000000000000" pitchFamily="65" charset="-120"/>
                          <a:ea typeface="新細明體" panose="02020500000000000000" pitchFamily="18" charset="-120"/>
                          <a:cs typeface="新細明體" panose="02020500000000000000" pitchFamily="18" charset="-120"/>
                        </a:rPr>
                        <a:t>245</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363534">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100" kern="0">
                          <a:effectLst/>
                          <a:latin typeface="Calibri" panose="020F0502020204030204" pitchFamily="34" charset="0"/>
                          <a:ea typeface="標楷體" panose="03000509000000000000" pitchFamily="65" charset="-120"/>
                          <a:cs typeface="新細明體" panose="02020500000000000000" pitchFamily="18" charset="-120"/>
                        </a:rPr>
                        <a:t>博士</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a:effectLst/>
                          <a:latin typeface="標楷體" panose="03000509000000000000" pitchFamily="65" charset="-120"/>
                          <a:ea typeface="新細明體" panose="02020500000000000000" pitchFamily="18" charset="-120"/>
                          <a:cs typeface="新細明體" panose="02020500000000000000" pitchFamily="18" charset="-120"/>
                        </a:rPr>
                        <a:t>330</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671140">
                <a:tc>
                  <a:txBody>
                    <a:bodyPr/>
                    <a:lstStyle/>
                    <a:p>
                      <a:pPr algn="ctr">
                        <a:spcAft>
                          <a:spcPts val="0"/>
                        </a:spcAft>
                      </a:pPr>
                      <a:r>
                        <a:rPr lang="zh-TW" sz="1200" kern="0" dirty="0">
                          <a:effectLst/>
                          <a:latin typeface="Calibri" panose="020F0502020204030204" pitchFamily="34" charset="0"/>
                          <a:ea typeface="標楷體" panose="03000509000000000000" pitchFamily="65" charset="-120"/>
                          <a:cs typeface="新細明體" panose="02020500000000000000" pitchFamily="18" charset="-120"/>
                        </a:rPr>
                        <a:t>四</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300" kern="0" dirty="0">
                          <a:effectLst/>
                          <a:latin typeface="Calibri" panose="020F0502020204030204" pitchFamily="34" charset="0"/>
                          <a:ea typeface="標楷體" panose="03000509000000000000" pitchFamily="65" charset="-120"/>
                          <a:cs typeface="新細明體" panose="02020500000000000000" pitchFamily="18" charset="-120"/>
                        </a:rPr>
                        <a:t>具師範學院附設二年制專科學歷並具幼稚園教師合格教師證</a:t>
                      </a:r>
                      <a:endParaRPr lang="zh-TW" sz="13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300" kern="0" dirty="0">
                          <a:effectLst/>
                          <a:latin typeface="Calibri" panose="020F0502020204030204" pitchFamily="34" charset="0"/>
                          <a:ea typeface="標楷體" panose="03000509000000000000" pitchFamily="65" charset="-120"/>
                          <a:cs typeface="新細明體" panose="02020500000000000000" pitchFamily="18" charset="-120"/>
                        </a:rPr>
                        <a:t>【教育部國民及學前教育署</a:t>
                      </a:r>
                      <a:r>
                        <a:rPr lang="en-US" sz="1300" kern="0" dirty="0">
                          <a:effectLst/>
                          <a:latin typeface="Calibri" panose="020F0502020204030204" pitchFamily="34" charset="0"/>
                          <a:ea typeface="標楷體" panose="03000509000000000000" pitchFamily="65" charset="-120"/>
                          <a:cs typeface="新細明體" panose="02020500000000000000" pitchFamily="18" charset="-120"/>
                        </a:rPr>
                        <a:t>102</a:t>
                      </a:r>
                      <a:r>
                        <a:rPr lang="zh-TW" sz="1300" kern="0" dirty="0">
                          <a:effectLst/>
                          <a:latin typeface="Calibri" panose="020F0502020204030204" pitchFamily="34" charset="0"/>
                          <a:ea typeface="標楷體" panose="03000509000000000000" pitchFamily="65" charset="-120"/>
                          <a:cs typeface="新細明體" panose="02020500000000000000" pitchFamily="18" charset="-120"/>
                        </a:rPr>
                        <a:t>年</a:t>
                      </a:r>
                      <a:r>
                        <a:rPr lang="en-US" sz="1300" kern="0" dirty="0">
                          <a:effectLst/>
                          <a:latin typeface="Calibri" panose="020F0502020204030204" pitchFamily="34" charset="0"/>
                          <a:ea typeface="標楷體" panose="03000509000000000000" pitchFamily="65" charset="-120"/>
                          <a:cs typeface="新細明體" panose="02020500000000000000" pitchFamily="18" charset="-120"/>
                        </a:rPr>
                        <a:t>12</a:t>
                      </a:r>
                      <a:r>
                        <a:rPr lang="zh-TW" sz="1300" kern="0" dirty="0">
                          <a:effectLst/>
                          <a:latin typeface="Calibri" panose="020F0502020204030204" pitchFamily="34" charset="0"/>
                          <a:ea typeface="標楷體" panose="03000509000000000000" pitchFamily="65" charset="-120"/>
                          <a:cs typeface="新細明體" panose="02020500000000000000" pitchFamily="18" charset="-120"/>
                        </a:rPr>
                        <a:t>月</a:t>
                      </a:r>
                      <a:r>
                        <a:rPr lang="en-US" sz="1300" kern="0" dirty="0">
                          <a:effectLst/>
                          <a:latin typeface="Calibri" panose="020F0502020204030204" pitchFamily="34" charset="0"/>
                          <a:ea typeface="標楷體" panose="03000509000000000000" pitchFamily="65" charset="-120"/>
                          <a:cs typeface="新細明體" panose="02020500000000000000" pitchFamily="18" charset="-120"/>
                        </a:rPr>
                        <a:t>31</a:t>
                      </a:r>
                      <a:r>
                        <a:rPr lang="zh-TW" sz="1300" kern="0" dirty="0">
                          <a:effectLst/>
                          <a:latin typeface="Calibri" panose="020F0502020204030204" pitchFamily="34" charset="0"/>
                          <a:ea typeface="標楷體" panose="03000509000000000000" pitchFamily="65" charset="-120"/>
                          <a:cs typeface="新細明體" panose="02020500000000000000" pitchFamily="18" charset="-120"/>
                        </a:rPr>
                        <a:t>日臺教國署人字第</a:t>
                      </a:r>
                      <a:r>
                        <a:rPr lang="en-US" sz="1300" kern="0" dirty="0">
                          <a:effectLst/>
                          <a:latin typeface="Calibri" panose="020F0502020204030204" pitchFamily="34" charset="0"/>
                          <a:ea typeface="標楷體" panose="03000509000000000000" pitchFamily="65" charset="-120"/>
                          <a:cs typeface="新細明體" panose="02020500000000000000" pitchFamily="18" charset="-120"/>
                        </a:rPr>
                        <a:t>1020138261</a:t>
                      </a:r>
                      <a:r>
                        <a:rPr lang="zh-TW" sz="1300" kern="0" dirty="0">
                          <a:effectLst/>
                          <a:latin typeface="Calibri" panose="020F0502020204030204" pitchFamily="34" charset="0"/>
                          <a:ea typeface="標楷體" panose="03000509000000000000" pitchFamily="65" charset="-120"/>
                          <a:cs typeface="新細明體" panose="02020500000000000000" pitchFamily="18" charset="-120"/>
                        </a:rPr>
                        <a:t>號函】</a:t>
                      </a:r>
                      <a:endParaRPr lang="zh-TW"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100" kern="0">
                          <a:effectLst/>
                          <a:latin typeface="Calibri" panose="020F0502020204030204" pitchFamily="34" charset="0"/>
                          <a:ea typeface="標楷體" panose="03000509000000000000" pitchFamily="65" charset="-120"/>
                          <a:cs typeface="新細明體" panose="02020500000000000000" pitchFamily="18" charset="-120"/>
                        </a:rPr>
                        <a:t>二專</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a:effectLst/>
                          <a:latin typeface="標楷體" panose="03000509000000000000" pitchFamily="65" charset="-120"/>
                          <a:ea typeface="新細明體" panose="02020500000000000000" pitchFamily="18" charset="-120"/>
                          <a:cs typeface="新細明體" panose="02020500000000000000" pitchFamily="18" charset="-120"/>
                        </a:rPr>
                        <a:t>160</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100" kern="0">
                          <a:effectLst/>
                          <a:latin typeface="Calibri" panose="020F0502020204030204" pitchFamily="34" charset="0"/>
                          <a:ea typeface="標楷體" panose="03000509000000000000" pitchFamily="65" charset="-120"/>
                          <a:cs typeface="新細明體" panose="02020500000000000000" pitchFamily="18" charset="-120"/>
                        </a:rPr>
                        <a:t>十足給予</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3355">
                <a:tc>
                  <a:txBody>
                    <a:bodyPr/>
                    <a:lstStyle/>
                    <a:p>
                      <a:pPr algn="ctr">
                        <a:spcAft>
                          <a:spcPts val="0"/>
                        </a:spcAft>
                      </a:pPr>
                      <a:r>
                        <a:rPr lang="zh-TW" sz="1200" kern="0" dirty="0">
                          <a:effectLst/>
                          <a:latin typeface="Calibri" panose="020F0502020204030204" pitchFamily="34" charset="0"/>
                          <a:ea typeface="標楷體" panose="03000509000000000000" pitchFamily="65" charset="-120"/>
                          <a:cs typeface="新細明體" panose="02020500000000000000" pitchFamily="18" charset="-120"/>
                        </a:rPr>
                        <a:t>五</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300" kern="0" dirty="0">
                          <a:effectLst/>
                          <a:latin typeface="Calibri" panose="020F0502020204030204" pitchFamily="34" charset="0"/>
                          <a:ea typeface="標楷體" panose="03000509000000000000" pitchFamily="65" charset="-120"/>
                          <a:cs typeface="新細明體" panose="02020500000000000000" pitchFamily="18" charset="-120"/>
                        </a:rPr>
                        <a:t>具五年制專科學校學歷並具教保員資格</a:t>
                      </a:r>
                      <a:endParaRPr lang="zh-TW" sz="13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300" kern="0" dirty="0">
                          <a:effectLst/>
                          <a:latin typeface="Calibri" panose="020F0502020204030204" pitchFamily="34" charset="0"/>
                          <a:ea typeface="標楷體" panose="03000509000000000000" pitchFamily="65" charset="-120"/>
                          <a:cs typeface="新細明體" panose="02020500000000000000" pitchFamily="18" charset="-120"/>
                        </a:rPr>
                        <a:t>【教育部國民及學前教育署</a:t>
                      </a:r>
                      <a:r>
                        <a:rPr lang="en-US" sz="1300" kern="0" dirty="0">
                          <a:effectLst/>
                          <a:latin typeface="Calibri" panose="020F0502020204030204" pitchFamily="34" charset="0"/>
                          <a:ea typeface="標楷體" panose="03000509000000000000" pitchFamily="65" charset="-120"/>
                          <a:cs typeface="新細明體" panose="02020500000000000000" pitchFamily="18" charset="-120"/>
                        </a:rPr>
                        <a:t>104</a:t>
                      </a:r>
                      <a:r>
                        <a:rPr lang="zh-TW" sz="1300" kern="0" dirty="0">
                          <a:effectLst/>
                          <a:latin typeface="Calibri" panose="020F0502020204030204" pitchFamily="34" charset="0"/>
                          <a:ea typeface="標楷體" panose="03000509000000000000" pitchFamily="65" charset="-120"/>
                          <a:cs typeface="新細明體" panose="02020500000000000000" pitchFamily="18" charset="-120"/>
                        </a:rPr>
                        <a:t>年</a:t>
                      </a:r>
                      <a:r>
                        <a:rPr lang="en-US" sz="1300" kern="0" dirty="0">
                          <a:effectLst/>
                          <a:latin typeface="Calibri" panose="020F0502020204030204" pitchFamily="34" charset="0"/>
                          <a:ea typeface="標楷體" panose="03000509000000000000" pitchFamily="65" charset="-120"/>
                          <a:cs typeface="新細明體" panose="02020500000000000000" pitchFamily="18" charset="-120"/>
                        </a:rPr>
                        <a:t>9</a:t>
                      </a:r>
                      <a:r>
                        <a:rPr lang="zh-TW" sz="1300" kern="0" dirty="0">
                          <a:effectLst/>
                          <a:latin typeface="Calibri" panose="020F0502020204030204" pitchFamily="34" charset="0"/>
                          <a:ea typeface="標楷體" panose="03000509000000000000" pitchFamily="65" charset="-120"/>
                          <a:cs typeface="新細明體" panose="02020500000000000000" pitchFamily="18" charset="-120"/>
                        </a:rPr>
                        <a:t>月</a:t>
                      </a:r>
                      <a:r>
                        <a:rPr lang="en-US" sz="1300" kern="0" dirty="0">
                          <a:effectLst/>
                          <a:latin typeface="Calibri" panose="020F0502020204030204" pitchFamily="34" charset="0"/>
                          <a:ea typeface="標楷體" panose="03000509000000000000" pitchFamily="65" charset="-120"/>
                          <a:cs typeface="新細明體" panose="02020500000000000000" pitchFamily="18" charset="-120"/>
                        </a:rPr>
                        <a:t>16</a:t>
                      </a:r>
                      <a:r>
                        <a:rPr lang="zh-TW" sz="1300" kern="0" dirty="0">
                          <a:effectLst/>
                          <a:latin typeface="Calibri" panose="020F0502020204030204" pitchFamily="34" charset="0"/>
                          <a:ea typeface="標楷體" panose="03000509000000000000" pitchFamily="65" charset="-120"/>
                          <a:cs typeface="新細明體" panose="02020500000000000000" pitchFamily="18" charset="-120"/>
                        </a:rPr>
                        <a:t>日臺教國署人字第</a:t>
                      </a:r>
                      <a:r>
                        <a:rPr lang="en-US" sz="1300" kern="0" dirty="0">
                          <a:effectLst/>
                          <a:latin typeface="Calibri" panose="020F0502020204030204" pitchFamily="34" charset="0"/>
                          <a:ea typeface="標楷體" panose="03000509000000000000" pitchFamily="65" charset="-120"/>
                          <a:cs typeface="新細明體" panose="02020500000000000000" pitchFamily="18" charset="-120"/>
                        </a:rPr>
                        <a:t>1040103856</a:t>
                      </a:r>
                      <a:r>
                        <a:rPr lang="zh-TW" sz="1300" kern="0" dirty="0">
                          <a:effectLst/>
                          <a:latin typeface="Calibri" panose="020F0502020204030204" pitchFamily="34" charset="0"/>
                          <a:ea typeface="標楷體" panose="03000509000000000000" pitchFamily="65" charset="-120"/>
                          <a:cs typeface="新細明體" panose="02020500000000000000" pitchFamily="18" charset="-120"/>
                        </a:rPr>
                        <a:t>號函】</a:t>
                      </a:r>
                      <a:endParaRPr lang="zh-TW"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100" kern="0">
                          <a:effectLst/>
                          <a:latin typeface="Calibri" panose="020F0502020204030204" pitchFamily="34" charset="0"/>
                          <a:ea typeface="標楷體" panose="03000509000000000000" pitchFamily="65" charset="-120"/>
                          <a:cs typeface="新細明體" panose="02020500000000000000" pitchFamily="18" charset="-120"/>
                        </a:rPr>
                        <a:t>五專</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a:effectLst/>
                          <a:latin typeface="標楷體" panose="03000509000000000000" pitchFamily="65" charset="-120"/>
                          <a:ea typeface="新細明體" panose="02020500000000000000" pitchFamily="18" charset="-120"/>
                          <a:cs typeface="新細明體" panose="02020500000000000000" pitchFamily="18" charset="-120"/>
                        </a:rPr>
                        <a:t>150</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100" kern="0">
                          <a:effectLst/>
                          <a:latin typeface="Calibri" panose="020F0502020204030204" pitchFamily="34" charset="0"/>
                          <a:ea typeface="標楷體" panose="03000509000000000000" pitchFamily="65" charset="-120"/>
                          <a:cs typeface="新細明體" panose="02020500000000000000" pitchFamily="18" charset="-120"/>
                        </a:rPr>
                        <a:t>八成</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643">
                <a:tc>
                  <a:txBody>
                    <a:bodyPr/>
                    <a:lstStyle/>
                    <a:p>
                      <a:pPr algn="ctr">
                        <a:spcAft>
                          <a:spcPts val="0"/>
                        </a:spcAft>
                      </a:pPr>
                      <a:r>
                        <a:rPr lang="zh-TW" sz="1200" kern="0" dirty="0">
                          <a:solidFill>
                            <a:srgbClr val="000000"/>
                          </a:solidFill>
                          <a:effectLst/>
                          <a:latin typeface="Calibri" panose="020F0502020204030204" pitchFamily="34" charset="0"/>
                          <a:ea typeface="標楷體" panose="03000509000000000000" pitchFamily="65" charset="-120"/>
                          <a:cs typeface="新細明體" panose="02020500000000000000" pitchFamily="18" charset="-120"/>
                        </a:rPr>
                        <a:t>備註</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300" b="1" kern="100" dirty="0">
                          <a:effectLst/>
                          <a:latin typeface="Calibri" panose="020F0502020204030204" pitchFamily="34" charset="0"/>
                          <a:ea typeface="標楷體" panose="03000509000000000000" pitchFamily="65" charset="-120"/>
                          <a:cs typeface="Times New Roman" panose="02020603050405020304" pitchFamily="18" charset="0"/>
                        </a:rPr>
                        <a:t>曾任教職再任代理教師者</a:t>
                      </a:r>
                      <a:endParaRPr lang="zh-TW"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457200" indent="-457200">
                        <a:lnSpc>
                          <a:spcPts val="1600"/>
                        </a:lnSpc>
                        <a:spcAft>
                          <a:spcPts val="0"/>
                        </a:spcAft>
                      </a:pPr>
                      <a:r>
                        <a:rPr lang="zh-TW" sz="1100" kern="100" dirty="0">
                          <a:effectLst/>
                          <a:latin typeface="Calibri" panose="020F0502020204030204" pitchFamily="34" charset="0"/>
                          <a:ea typeface="標楷體" panose="03000509000000000000" pitchFamily="65" charset="-120"/>
                          <a:cs typeface="Times New Roman" panose="02020603050405020304" pitchFamily="18" charset="0"/>
                        </a:rPr>
                        <a:t>以原核定之薪點支薪</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nSpc>
                          <a:spcPts val="1600"/>
                        </a:lnSpc>
                        <a:spcAft>
                          <a:spcPts val="0"/>
                        </a:spcAft>
                      </a:pPr>
                      <a:r>
                        <a:rPr lang="en-US" sz="1100" kern="100" dirty="0">
                          <a:effectLst/>
                          <a:latin typeface="標楷體" panose="03000509000000000000" pitchFamily="65" charset="-120"/>
                          <a:ea typeface="新細明體" panose="02020500000000000000" pitchFamily="18" charset="-120"/>
                          <a:cs typeface="Times New Roman" panose="02020603050405020304" pitchFamily="18" charset="0"/>
                        </a:rPr>
                        <a:t>+</a:t>
                      </a:r>
                      <a:r>
                        <a:rPr lang="zh-TW" sz="1100" kern="100" dirty="0">
                          <a:effectLst/>
                          <a:latin typeface="Calibri" panose="020F0502020204030204" pitchFamily="34" charset="0"/>
                          <a:ea typeface="標楷體" panose="03000509000000000000" pitchFamily="65" charset="-120"/>
                          <a:cs typeface="Times New Roman" panose="02020603050405020304" pitchFamily="18" charset="0"/>
                        </a:rPr>
                        <a:t>學術研究加給</a:t>
                      </a:r>
                      <a:r>
                        <a:rPr lang="en-US" sz="11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sz="1100" kern="100" dirty="0">
                          <a:effectLst/>
                          <a:latin typeface="Calibri" panose="020F0502020204030204" pitchFamily="34" charset="0"/>
                          <a:ea typeface="標楷體" panose="03000509000000000000" pitchFamily="65" charset="-120"/>
                          <a:cs typeface="Times New Roman" panose="02020603050405020304" pitchFamily="18" charset="0"/>
                        </a:rPr>
                        <a:t>視資格給予</a:t>
                      </a:r>
                      <a:r>
                        <a:rPr lang="en-US" sz="1100" kern="100" dirty="0">
                          <a:effectLst/>
                          <a:latin typeface="Calibri" panose="020F0502020204030204" pitchFamily="34" charset="0"/>
                          <a:ea typeface="標楷體" panose="03000509000000000000" pitchFamily="65" charset="-120"/>
                          <a:cs typeface="Times New Roman" panose="02020603050405020304" pitchFamily="18" charset="0"/>
                        </a:rPr>
                        <a:t>)</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6312" marR="16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bl>
          </a:graphicData>
        </a:graphic>
      </p:graphicFrame>
    </p:spTree>
    <p:extLst>
      <p:ext uri="{BB962C8B-B14F-4D97-AF65-F5344CB8AC3E}">
        <p14:creationId xmlns:p14="http://schemas.microsoft.com/office/powerpoint/2010/main" val="2393956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897148" y="552090"/>
            <a:ext cx="5408762" cy="570422"/>
          </a:xfrm>
        </p:spPr>
        <p:txBody>
          <a:bodyPr>
            <a:noAutofit/>
          </a:bodyPr>
          <a:lstStyle/>
          <a:p>
            <a:r>
              <a:rPr lang="zh-TW" altLang="en-US" sz="3600" dirty="0">
                <a:solidFill>
                  <a:srgbClr val="00B050"/>
                </a:solidFill>
                <a:latin typeface="華康勘亭流" panose="03000909000000000000" pitchFamily="65" charset="-120"/>
                <a:ea typeface="華康勘亭流" panose="03000909000000000000" pitchFamily="65" charset="-120"/>
              </a:rPr>
              <a:t>代理教師</a:t>
            </a:r>
            <a:r>
              <a:rPr lang="en-US" altLang="zh-TW" sz="3600" dirty="0">
                <a:solidFill>
                  <a:srgbClr val="00B050"/>
                </a:solidFill>
                <a:latin typeface="華康勘亭流" panose="03000909000000000000" pitchFamily="65" charset="-120"/>
                <a:ea typeface="華康勘亭流" panose="03000909000000000000" pitchFamily="65" charset="-120"/>
              </a:rPr>
              <a:t>-</a:t>
            </a:r>
            <a:r>
              <a:rPr lang="zh-TW" altLang="en-US" sz="3600" dirty="0">
                <a:solidFill>
                  <a:srgbClr val="00B050"/>
                </a:solidFill>
                <a:latin typeface="華康勘亭流" panose="03000909000000000000" pitchFamily="65" charset="-120"/>
                <a:ea typeface="華康勘亭流" panose="03000909000000000000" pitchFamily="65" charset="-120"/>
              </a:rPr>
              <a:t>甄選作業規定</a:t>
            </a:r>
          </a:p>
        </p:txBody>
      </p:sp>
      <p:sp>
        <p:nvSpPr>
          <p:cNvPr id="3" name="內容版面配置區 2"/>
          <p:cNvSpPr>
            <a:spLocks noGrp="1"/>
          </p:cNvSpPr>
          <p:nvPr>
            <p:ph idx="4294967295"/>
          </p:nvPr>
        </p:nvSpPr>
        <p:spPr>
          <a:xfrm>
            <a:off x="1026544" y="1607539"/>
            <a:ext cx="9134475" cy="4538662"/>
          </a:xfrm>
        </p:spPr>
        <p:txBody>
          <a:bodyPr>
            <a:normAutofit/>
          </a:bodyPr>
          <a:lstStyle/>
          <a:p>
            <a:pPr marL="502920" indent="-457200">
              <a:buFont typeface="+mj-lt"/>
              <a:buAutoNum type="arabicPeriod"/>
            </a:pPr>
            <a:r>
              <a:rPr lang="zh-TW" altLang="en-US" sz="2400" dirty="0">
                <a:latin typeface="標楷體" panose="03000509000000000000" pitchFamily="65" charset="-120"/>
                <a:ea typeface="標楷體" panose="03000509000000000000" pitchFamily="65" charset="-120"/>
              </a:rPr>
              <a:t>教評會授權成立甄選聘任委員會：</a:t>
            </a:r>
          </a:p>
          <a:p>
            <a:pPr marL="501650" indent="-138113">
              <a:buFont typeface="+mj-lt"/>
              <a:buAutoNum type="arabicParenR"/>
            </a:pPr>
            <a:r>
              <a:rPr lang="zh-TW" altLang="en-US" sz="2400" dirty="0">
                <a:latin typeface="標楷體" panose="03000509000000000000" pitchFamily="65" charset="-120"/>
                <a:ea typeface="標楷體" panose="03000509000000000000" pitchFamily="65" charset="-120"/>
              </a:rPr>
              <a:t>行政組：簡章擬訂、上網等工作</a:t>
            </a:r>
            <a:endParaRPr lang="en-US" altLang="zh-TW" sz="2400" dirty="0">
              <a:latin typeface="標楷體" panose="03000509000000000000" pitchFamily="65" charset="-120"/>
              <a:ea typeface="標楷體" panose="03000509000000000000" pitchFamily="65" charset="-120"/>
            </a:endParaRPr>
          </a:p>
          <a:p>
            <a:pPr marL="501650" indent="-138113">
              <a:buFont typeface="+mj-lt"/>
              <a:buAutoNum type="arabicParenR"/>
            </a:pPr>
            <a:r>
              <a:rPr lang="zh-TW" altLang="en-US" sz="2400" dirty="0">
                <a:latin typeface="標楷體" panose="03000509000000000000" pitchFamily="65" charset="-120"/>
                <a:ea typeface="標楷體" panose="03000509000000000000" pitchFamily="65" charset="-120"/>
              </a:rPr>
              <a:t>試務組：試教、口試等試務工作</a:t>
            </a:r>
          </a:p>
          <a:p>
            <a:pPr marL="502920" indent="-457200">
              <a:buFont typeface="+mj-lt"/>
              <a:buAutoNum type="arabicPeriod" startAt="2"/>
            </a:pPr>
            <a:r>
              <a:rPr lang="zh-TW" altLang="en-US" sz="2400" dirty="0">
                <a:latin typeface="標楷體" panose="03000509000000000000" pitchFamily="65" charset="-120"/>
                <a:ea typeface="標楷體" panose="03000509000000000000" pitchFamily="65" charset="-120"/>
              </a:rPr>
              <a:t>國民小學「普通班」、國民小學暨幼兒園「特教班」自</a:t>
            </a:r>
            <a:r>
              <a:rPr lang="en-US" altLang="zh-TW" sz="2400" dirty="0">
                <a:latin typeface="標楷體" panose="03000509000000000000" pitchFamily="65" charset="-120"/>
                <a:ea typeface="標楷體" panose="03000509000000000000" pitchFamily="65" charset="-120"/>
              </a:rPr>
              <a:t>103</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7</a:t>
            </a:r>
            <a:r>
              <a:rPr lang="zh-TW" altLang="en-US" sz="2400" dirty="0">
                <a:latin typeface="標楷體" panose="03000509000000000000" pitchFamily="65" charset="-120"/>
                <a:ea typeface="標楷體" panose="03000509000000000000" pitchFamily="65" charset="-120"/>
              </a:rPr>
              <a:t>月</a:t>
            </a:r>
            <a:r>
              <a:rPr lang="en-US" altLang="zh-TW" sz="2400" dirty="0">
                <a:latin typeface="標楷體" panose="03000509000000000000" pitchFamily="65" charset="-120"/>
                <a:ea typeface="標楷體" panose="03000509000000000000" pitchFamily="65" charset="-120"/>
              </a:rPr>
              <a:t>15</a:t>
            </a:r>
            <a:r>
              <a:rPr lang="zh-TW" altLang="en-US" sz="2400" dirty="0">
                <a:latin typeface="標楷體" panose="03000509000000000000" pitchFamily="65" charset="-120"/>
                <a:ea typeface="標楷體" panose="03000509000000000000" pitchFamily="65" charset="-120"/>
              </a:rPr>
              <a:t>日起公告自辦代理（課）教師甄選簡章，得於辦理完竣後免報本局備查甄選簡章等相關資料。</a:t>
            </a:r>
          </a:p>
          <a:p>
            <a:pPr marL="502920" indent="-457200">
              <a:buFont typeface="+mj-lt"/>
              <a:buAutoNum type="arabicPeriod" startAt="2"/>
            </a:pPr>
            <a:r>
              <a:rPr lang="zh-TW" altLang="en-US" sz="2400" dirty="0">
                <a:latin typeface="標楷體" panose="03000509000000000000" pitchFamily="65" charset="-120"/>
                <a:ea typeface="標楷體" panose="03000509000000000000" pitchFamily="65" charset="-120"/>
              </a:rPr>
              <a:t>該次甄選中，同時具有中小學兼任代課及代理教師聘任辦法第</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條第</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項第</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至第</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款所定資格應考時，其錄取方式以該次所有參加應試人員之分數高低擇優錄取。</a:t>
            </a:r>
            <a:endParaRPr lang="en-US" altLang="zh-TW" sz="2400" dirty="0">
              <a:latin typeface="標楷體" panose="03000509000000000000" pitchFamily="65" charset="-120"/>
              <a:ea typeface="標楷體" panose="03000509000000000000" pitchFamily="65" charset="-120"/>
            </a:endParaRPr>
          </a:p>
          <a:p>
            <a:pPr marL="502920" indent="-457200">
              <a:buFont typeface="+mj-lt"/>
              <a:buAutoNum type="arabicPeriod" startAt="2"/>
            </a:pPr>
            <a:r>
              <a:rPr lang="zh-TW" altLang="en-US" sz="2400" dirty="0">
                <a:latin typeface="標楷體" panose="03000509000000000000" pitchFamily="65" charset="-120"/>
                <a:ea typeface="標楷體" panose="03000509000000000000" pitchFamily="65" charset="-120"/>
              </a:rPr>
              <a:t>備取名單，以補足當次缺額為限。</a:t>
            </a:r>
          </a:p>
          <a:p>
            <a:pPr marL="502920" indent="-457200">
              <a:buFont typeface="+mj-lt"/>
              <a:buAutoNum type="arabicPeriod" startAt="2"/>
            </a:pPr>
            <a:endParaRPr lang="en-US" altLang="zh-TW" sz="2400" dirty="0">
              <a:latin typeface="標楷體" panose="03000509000000000000" pitchFamily="65" charset="-120"/>
              <a:ea typeface="標楷體" panose="03000509000000000000" pitchFamily="65" charset="-120"/>
            </a:endParaRPr>
          </a:p>
          <a:p>
            <a:pPr marL="502920" indent="-457200">
              <a:buFont typeface="+mj-lt"/>
              <a:buAutoNum type="arabicPeriod" startAt="2"/>
            </a:pPr>
            <a:endParaRPr lang="zh-TW" altLang="en-US" sz="2400"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21898337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1233577"/>
            <a:ext cx="10515600" cy="4943386"/>
          </a:xfrm>
        </p:spPr>
        <p:txBody>
          <a:bodyPr>
            <a:normAutofit/>
          </a:bodyPr>
          <a:lstStyle/>
          <a:p>
            <a:pPr marL="502920" indent="-457200">
              <a:buFont typeface="+mj-lt"/>
              <a:buAutoNum type="arabicPeriod" startAt="5"/>
            </a:pP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個月以上之計算</a:t>
            </a:r>
            <a:endParaRPr lang="en-US" altLang="zh-TW" sz="2400" dirty="0">
              <a:latin typeface="標楷體" panose="03000509000000000000" pitchFamily="65" charset="-120"/>
              <a:ea typeface="標楷體" panose="03000509000000000000" pitchFamily="65" charset="-120"/>
            </a:endParaRPr>
          </a:p>
          <a:p>
            <a:pPr marL="501650" indent="-327025">
              <a:buFont typeface="+mj-lt"/>
              <a:buAutoNum type="arabicParenR"/>
            </a:pPr>
            <a:r>
              <a:rPr lang="zh-TW" altLang="en-US" sz="2400" dirty="0">
                <a:latin typeface="標楷體" panose="03000509000000000000" pitchFamily="65" charset="-120"/>
                <a:ea typeface="標楷體" panose="03000509000000000000" pitchFamily="65" charset="-120"/>
              </a:rPr>
              <a:t>當次以各類不同差假併同辦理請假所遺之課務，累積為</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個月以上，得辦理公開甄選聘任代理教師。</a:t>
            </a:r>
            <a:endParaRPr lang="en-US" altLang="zh-TW" sz="2400" dirty="0">
              <a:latin typeface="標楷體" panose="03000509000000000000" pitchFamily="65" charset="-120"/>
              <a:ea typeface="標楷體" panose="03000509000000000000" pitchFamily="65" charset="-120"/>
            </a:endParaRPr>
          </a:p>
          <a:p>
            <a:pPr marL="501650" indent="-327025">
              <a:buFont typeface="+mj-lt"/>
              <a:buAutoNum type="arabicParenR"/>
            </a:pPr>
            <a:r>
              <a:rPr lang="zh-TW" altLang="en-US" sz="2400" dirty="0">
                <a:latin typeface="標楷體" panose="03000509000000000000" pitchFamily="65" charset="-120"/>
                <a:ea typeface="標楷體" panose="03000509000000000000" pitchFamily="65" charset="-120"/>
              </a:rPr>
              <a:t>除產前假及提前請娩假部分（</a:t>
            </a:r>
            <a:r>
              <a:rPr lang="en-US" altLang="zh-TW" sz="2400" dirty="0">
                <a:latin typeface="標楷體" panose="03000509000000000000" pitchFamily="65" charset="-120"/>
                <a:ea typeface="標楷體" panose="03000509000000000000" pitchFamily="65" charset="-120"/>
              </a:rPr>
              <a:t>21</a:t>
            </a:r>
            <a:r>
              <a:rPr lang="zh-TW" altLang="en-US" sz="2400" dirty="0">
                <a:latin typeface="標楷體" panose="03000509000000000000" pitchFamily="65" charset="-120"/>
                <a:ea typeface="標楷體" panose="03000509000000000000" pitchFamily="65" charset="-120"/>
              </a:rPr>
              <a:t>日）可於產前申請者外，剩餘</a:t>
            </a:r>
            <a:r>
              <a:rPr lang="en-US" altLang="zh-TW" sz="2400" dirty="0">
                <a:latin typeface="標楷體" panose="03000509000000000000" pitchFamily="65" charset="-120"/>
                <a:ea typeface="標楷體" panose="03000509000000000000" pitchFamily="65" charset="-120"/>
              </a:rPr>
              <a:t>21</a:t>
            </a:r>
            <a:r>
              <a:rPr lang="zh-TW" altLang="en-US" sz="2400" dirty="0">
                <a:latin typeface="標楷體" panose="03000509000000000000" pitchFamily="65" charset="-120"/>
                <a:ea typeface="標楷體" panose="03000509000000000000" pitchFamily="65" charset="-120"/>
              </a:rPr>
              <a:t>日之產假及育嬰留職停薪，仍係以小孩出生時始得申請，不宜於產前一併提出娩假及申請育嬰留職停薪。</a:t>
            </a:r>
            <a:endParaRPr lang="en-US" altLang="zh-TW" sz="2400" dirty="0">
              <a:latin typeface="標楷體" panose="03000509000000000000" pitchFamily="65" charset="-120"/>
              <a:ea typeface="標楷體" panose="03000509000000000000" pitchFamily="65" charset="-120"/>
            </a:endParaRPr>
          </a:p>
          <a:p>
            <a:pPr marL="501650" indent="-327025">
              <a:buFont typeface="+mj-lt"/>
              <a:buAutoNum type="arabicParenR"/>
            </a:pPr>
            <a:r>
              <a:rPr lang="zh-TW" altLang="en-US" sz="2400" dirty="0">
                <a:latin typeface="標楷體" panose="03000509000000000000" pitchFamily="65" charset="-120"/>
                <a:ea typeface="標楷體" panose="03000509000000000000" pitchFamily="65" charset="-120"/>
              </a:rPr>
              <a:t>上學期中出缺時，若出缺期間至該學期結束日止，未達三個月者，得專案函報教育局同意後，甄選聘任長期代理教師，至該學年度</a:t>
            </a:r>
            <a:r>
              <a:rPr lang="en-US" altLang="zh-TW" sz="2400" dirty="0">
                <a:latin typeface="標楷體" panose="03000509000000000000" pitchFamily="65" charset="-120"/>
                <a:ea typeface="標楷體" panose="03000509000000000000" pitchFamily="65" charset="-120"/>
              </a:rPr>
              <a:t>7</a:t>
            </a:r>
            <a:r>
              <a:rPr lang="zh-TW" altLang="en-US" sz="2400" dirty="0">
                <a:latin typeface="標楷體" panose="03000509000000000000" pitchFamily="65" charset="-120"/>
                <a:ea typeface="標楷體" panose="03000509000000000000" pitchFamily="65" charset="-120"/>
              </a:rPr>
              <a:t>月</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日。</a:t>
            </a:r>
          </a:p>
        </p:txBody>
      </p:sp>
    </p:spTree>
    <p:extLst>
      <p:ext uri="{BB962C8B-B14F-4D97-AF65-F5344CB8AC3E}">
        <p14:creationId xmlns:p14="http://schemas.microsoft.com/office/powerpoint/2010/main" val="1234116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40364" y="2933204"/>
            <a:ext cx="4703818" cy="861005"/>
          </a:xfrm>
          <a:prstGeom prst="rect">
            <a:avLst/>
          </a:prstGeom>
          <a:noFill/>
        </p:spPr>
        <p:txBody>
          <a:bodyPr wrap="square" lIns="91440" tIns="45720" rIns="91440" bIns="45720">
            <a:spAutoFit/>
          </a:bodyPr>
          <a:lstStyle/>
          <a:p>
            <a:pPr lvl="0">
              <a:lnSpc>
                <a:spcPct val="90000"/>
              </a:lnSpc>
              <a:spcBef>
                <a:spcPts val="1000"/>
              </a:spcBef>
            </a:pPr>
            <a:r>
              <a:rPr lang="zh-TW" altLang="en-US" sz="5400" dirty="0">
                <a:solidFill>
                  <a:srgbClr val="00B050"/>
                </a:solidFill>
                <a:latin typeface="華康勘亭流(P)" panose="02010600010101010101" pitchFamily="2" charset="-120"/>
                <a:ea typeface="華康勘亭流(P)" panose="02010600010101010101" pitchFamily="2" charset="-120"/>
              </a:rPr>
              <a:t>教師證書沿革</a:t>
            </a:r>
            <a:endParaRPr lang="en-US" altLang="zh-TW" sz="5400" dirty="0">
              <a:solidFill>
                <a:srgbClr val="00B050"/>
              </a:solidFill>
              <a:latin typeface="華康勘亭流(P)" panose="02010600010101010101" pitchFamily="2" charset="-120"/>
              <a:ea typeface="華康勘亭流(P)" panose="02010600010101010101" pitchFamily="2" charset="-120"/>
            </a:endParaRPr>
          </a:p>
        </p:txBody>
      </p:sp>
    </p:spTree>
    <p:extLst>
      <p:ext uri="{BB962C8B-B14F-4D97-AF65-F5344CB8AC3E}">
        <p14:creationId xmlns:p14="http://schemas.microsoft.com/office/powerpoint/2010/main" val="370823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242204" y="391243"/>
            <a:ext cx="4226943" cy="942975"/>
          </a:xfrm>
        </p:spPr>
        <p:txBody>
          <a:bodyPr>
            <a:normAutofit/>
          </a:bodyPr>
          <a:lstStyle/>
          <a:p>
            <a:r>
              <a:rPr lang="zh-TW" altLang="en-US" sz="3600" dirty="0">
                <a:solidFill>
                  <a:srgbClr val="00B050"/>
                </a:solidFill>
                <a:latin typeface="華康勘亭流" panose="03000909000000000000" pitchFamily="65" charset="-120"/>
                <a:ea typeface="華康勘亭流" panose="03000909000000000000" pitchFamily="65" charset="-120"/>
              </a:rPr>
              <a:t>代理教師敘薪作業</a:t>
            </a:r>
          </a:p>
        </p:txBody>
      </p:sp>
      <p:sp>
        <p:nvSpPr>
          <p:cNvPr id="3" name="內容版面配置區 2"/>
          <p:cNvSpPr>
            <a:spLocks noGrp="1"/>
          </p:cNvSpPr>
          <p:nvPr>
            <p:ph idx="4294967295"/>
          </p:nvPr>
        </p:nvSpPr>
        <p:spPr>
          <a:xfrm>
            <a:off x="1086928" y="1552754"/>
            <a:ext cx="9386229" cy="4433977"/>
          </a:xfrm>
        </p:spPr>
        <p:txBody>
          <a:bodyPr>
            <a:normAutofit fontScale="85000" lnSpcReduction="10000"/>
          </a:bodyPr>
          <a:lstStyle/>
          <a:p>
            <a:pPr marL="560070" indent="-514350">
              <a:lnSpc>
                <a:spcPct val="120000"/>
              </a:lnSpc>
              <a:buFont typeface="+mj-lt"/>
              <a:buAutoNum type="arabicPeriod"/>
            </a:pPr>
            <a:r>
              <a:rPr lang="zh-TW" altLang="en-US" sz="2600" dirty="0">
                <a:latin typeface="標楷體" panose="03000509000000000000" pitchFamily="65" charset="-120"/>
                <a:ea typeface="標楷體" panose="03000509000000000000" pitchFamily="65" charset="-120"/>
              </a:rPr>
              <a:t>自</a:t>
            </a:r>
            <a:r>
              <a:rPr lang="en-US" altLang="zh-TW" sz="2600" dirty="0">
                <a:latin typeface="標楷體" panose="03000509000000000000" pitchFamily="65" charset="-120"/>
                <a:ea typeface="標楷體" panose="03000509000000000000" pitchFamily="65" charset="-120"/>
              </a:rPr>
              <a:t>107</a:t>
            </a:r>
            <a:r>
              <a:rPr lang="zh-TW" altLang="en-US" sz="2600" dirty="0">
                <a:latin typeface="標楷體" panose="03000509000000000000" pitchFamily="65" charset="-120"/>
                <a:ea typeface="標楷體" panose="03000509000000000000" pitchFamily="65" charset="-120"/>
              </a:rPr>
              <a:t>學年度起，代理教師敘薪案件一律使用</a:t>
            </a:r>
            <a:r>
              <a:rPr lang="en-US" altLang="zh-TW" sz="2600" dirty="0" err="1">
                <a:latin typeface="標楷體" panose="03000509000000000000" pitchFamily="65" charset="-120"/>
                <a:ea typeface="標楷體" panose="03000509000000000000" pitchFamily="65" charset="-120"/>
              </a:rPr>
              <a:t>WebHR</a:t>
            </a:r>
            <a:r>
              <a:rPr lang="zh-TW" altLang="en-US" sz="2600" dirty="0">
                <a:latin typeface="標楷體" panose="03000509000000000000" pitchFamily="65" charset="-120"/>
                <a:ea typeface="標楷體" panose="03000509000000000000" pitchFamily="65" charset="-120"/>
              </a:rPr>
              <a:t>中等以下學校子系統「人事服務網─</a:t>
            </a:r>
            <a:r>
              <a:rPr lang="en-US" altLang="zh-TW" sz="2600" dirty="0" err="1">
                <a:latin typeface="標楷體" panose="03000509000000000000" pitchFamily="65" charset="-120"/>
                <a:ea typeface="標楷體" panose="03000509000000000000" pitchFamily="65" charset="-120"/>
              </a:rPr>
              <a:t>WebHR</a:t>
            </a:r>
            <a:r>
              <a:rPr lang="zh-TW" altLang="en-US" sz="2600" dirty="0">
                <a:latin typeface="標楷體" panose="03000509000000000000" pitchFamily="65" charset="-120"/>
                <a:ea typeface="標楷體" panose="03000509000000000000" pitchFamily="65" charset="-120"/>
              </a:rPr>
              <a:t>系統─中等以下教師─教師敘薪作業─敘薪案件─教師敘薪通知書資料維護」核發敘薪通知書紙本外，並核定</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敘薪通知書</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敘薪案件</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資料若有修正，請同時更正</a:t>
            </a:r>
            <a:r>
              <a:rPr lang="en-US" altLang="zh-TW" sz="2600" dirty="0" err="1">
                <a:latin typeface="標楷體" panose="03000509000000000000" pitchFamily="65" charset="-120"/>
                <a:ea typeface="標楷體" panose="03000509000000000000" pitchFamily="65" charset="-120"/>
              </a:rPr>
              <a:t>WebHR</a:t>
            </a:r>
            <a:r>
              <a:rPr lang="zh-TW" altLang="en-US" sz="2600" dirty="0">
                <a:latin typeface="標楷體" panose="03000509000000000000" pitchFamily="65" charset="-120"/>
                <a:ea typeface="標楷體" panose="03000509000000000000" pitchFamily="65" charset="-120"/>
              </a:rPr>
              <a:t>中等以下學校子系統</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，並請確實核對各項資料內容之正確性。</a:t>
            </a:r>
            <a:endParaRPr lang="en-US" altLang="zh-TW" sz="2600" dirty="0">
              <a:latin typeface="標楷體" panose="03000509000000000000" pitchFamily="65" charset="-120"/>
              <a:ea typeface="標楷體" panose="03000509000000000000" pitchFamily="65" charset="-120"/>
            </a:endParaRPr>
          </a:p>
          <a:p>
            <a:pPr marL="560070" indent="-514350">
              <a:lnSpc>
                <a:spcPct val="120000"/>
              </a:lnSpc>
              <a:buFont typeface="+mj-lt"/>
              <a:buAutoNum type="arabicPeriod"/>
            </a:pPr>
            <a:r>
              <a:rPr lang="zh-TW" altLang="en-US" sz="2600" dirty="0">
                <a:latin typeface="標楷體" panose="03000509000000000000" pitchFamily="65" charset="-120"/>
                <a:ea typeface="標楷體" panose="03000509000000000000" pitchFamily="65" charset="-120"/>
              </a:rPr>
              <a:t>聘書及敘薪通知書用語注意事項：</a:t>
            </a:r>
          </a:p>
          <a:p>
            <a:pPr marL="712788" indent="-349250">
              <a:lnSpc>
                <a:spcPts val="2500"/>
              </a:lnSpc>
              <a:buFont typeface="+mj-lt"/>
              <a:buAutoNum type="arabicParenR"/>
            </a:pPr>
            <a:r>
              <a:rPr lang="zh-TW" altLang="en-US" sz="2600" dirty="0">
                <a:latin typeface="標楷體" panose="03000509000000000000" pitchFamily="65" charset="-120"/>
                <a:ea typeface="標楷體" panose="03000509000000000000" pitchFamily="65" charset="-120"/>
              </a:rPr>
              <a:t>聘書註明佔實缺或代理某師兵缺、育嬰、侍親、進修等留職停薪缺、餘額增派實缺。（非佔實缺者，聘書須加註如：若留職停薪人員提前復職，應無條件解聘；或若借調人員提前歸建，應無條件解聘。）</a:t>
            </a:r>
            <a:endParaRPr lang="en-US" altLang="zh-TW" sz="2600" dirty="0">
              <a:latin typeface="標楷體" panose="03000509000000000000" pitchFamily="65" charset="-120"/>
              <a:ea typeface="標楷體" panose="03000509000000000000" pitchFamily="65" charset="-120"/>
            </a:endParaRPr>
          </a:p>
          <a:p>
            <a:pPr marL="712788" indent="-349250">
              <a:lnSpc>
                <a:spcPts val="2500"/>
              </a:lnSpc>
              <a:buFont typeface="+mj-lt"/>
              <a:buAutoNum type="arabicParenR"/>
            </a:pPr>
            <a:r>
              <a:rPr lang="zh-TW" altLang="en-US" sz="2600" dirty="0">
                <a:latin typeface="標楷體" panose="03000509000000000000" pitchFamily="65" charset="-120"/>
                <a:ea typeface="標楷體" panose="03000509000000000000" pitchFamily="65" charset="-120"/>
              </a:rPr>
              <a:t>職稱及其他事項之用語：與聘書用語相同。</a:t>
            </a:r>
            <a:endParaRPr lang="en-US" altLang="zh-TW" sz="2600" dirty="0">
              <a:latin typeface="標楷體" panose="03000509000000000000" pitchFamily="65" charset="-120"/>
              <a:ea typeface="標楷體" panose="03000509000000000000" pitchFamily="65" charset="-120"/>
            </a:endParaRPr>
          </a:p>
          <a:p>
            <a:pPr marL="45720" indent="0">
              <a:buNone/>
            </a:pP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349157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1000664"/>
            <a:ext cx="10515600" cy="5176299"/>
          </a:xfrm>
        </p:spPr>
        <p:txBody>
          <a:bodyPr/>
          <a:lstStyle/>
          <a:p>
            <a:pPr marL="514350" indent="-514350">
              <a:buFont typeface="+mj-lt"/>
              <a:buAutoNum type="arabicPeriod" startAt="3"/>
            </a:pPr>
            <a:r>
              <a:rPr lang="zh-TW" altLang="en-US" dirty="0">
                <a:latin typeface="標楷體" panose="03000509000000000000" pitchFamily="65" charset="-120"/>
                <a:ea typeface="標楷體" panose="03000509000000000000" pitchFamily="65" charset="-120"/>
              </a:rPr>
              <a:t>代理教師聘期  </a:t>
            </a:r>
            <a:endParaRPr lang="en-US" altLang="zh-TW" dirty="0">
              <a:latin typeface="標楷體" panose="03000509000000000000" pitchFamily="65" charset="-120"/>
              <a:ea typeface="標楷體" panose="03000509000000000000" pitchFamily="65" charset="-120"/>
            </a:endParaRPr>
          </a:p>
          <a:p>
            <a:pPr marL="777240" lvl="1" indent="-457200">
              <a:buFont typeface="+mj-lt"/>
              <a:buAutoNum type="arabicParenR"/>
            </a:pPr>
            <a:r>
              <a:rPr lang="zh-TW" altLang="en-US" dirty="0">
                <a:latin typeface="標楷體" panose="03000509000000000000" pitchFamily="65" charset="-120"/>
                <a:ea typeface="標楷體" panose="03000509000000000000" pitchFamily="65" charset="-120"/>
              </a:rPr>
              <a:t>依據桃園市中小學兼任代課及代理教師聘任實施要點</a:t>
            </a:r>
            <a:endParaRPr lang="en-US" altLang="zh-TW" dirty="0">
              <a:latin typeface="標楷體" panose="03000509000000000000" pitchFamily="65" charset="-120"/>
              <a:ea typeface="標楷體" panose="03000509000000000000" pitchFamily="65" charset="-120"/>
            </a:endParaRPr>
          </a:p>
          <a:p>
            <a:pPr marL="777240" lvl="1" indent="-457200">
              <a:buFont typeface="+mj-lt"/>
              <a:buAutoNum type="arabicParenR"/>
            </a:pPr>
            <a:r>
              <a:rPr lang="zh-TW" altLang="en-US" dirty="0">
                <a:latin typeface="標楷體" panose="03000509000000000000" pitchFamily="65" charset="-120"/>
                <a:ea typeface="標楷體" panose="03000509000000000000" pitchFamily="65" charset="-120"/>
              </a:rPr>
              <a:t>原則自當年</a:t>
            </a:r>
            <a:r>
              <a:rPr lang="en-US" altLang="zh-TW" dirty="0">
                <a:latin typeface="標楷體" panose="03000509000000000000" pitchFamily="65" charset="-120"/>
                <a:ea typeface="標楷體" panose="03000509000000000000" pitchFamily="65" charset="-120"/>
              </a:rPr>
              <a:t>8</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27</a:t>
            </a:r>
            <a:r>
              <a:rPr lang="zh-TW" altLang="en-US" dirty="0">
                <a:latin typeface="標楷體" panose="03000509000000000000" pitchFamily="65" charset="-120"/>
                <a:ea typeface="標楷體" panose="03000509000000000000" pitchFamily="65" charset="-120"/>
              </a:rPr>
              <a:t>日起至次年</a:t>
            </a:r>
            <a:r>
              <a:rPr lang="en-US" altLang="zh-TW" dirty="0">
                <a:latin typeface="標楷體" panose="03000509000000000000" pitchFamily="65" charset="-120"/>
                <a:ea typeface="標楷體" panose="03000509000000000000" pitchFamily="65" charset="-120"/>
              </a:rPr>
              <a:t>7</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日；如學校確有校務需求，經專案報府得延長聘期至同年</a:t>
            </a:r>
            <a:r>
              <a:rPr lang="en-US" altLang="zh-TW" dirty="0">
                <a:latin typeface="標楷體" panose="03000509000000000000" pitchFamily="65" charset="-120"/>
                <a:ea typeface="標楷體" panose="03000509000000000000" pitchFamily="65" charset="-120"/>
              </a:rPr>
              <a:t>7</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31</a:t>
            </a:r>
            <a:r>
              <a:rPr lang="zh-TW" altLang="en-US" dirty="0">
                <a:latin typeface="標楷體" panose="03000509000000000000" pitchFamily="65" charset="-120"/>
                <a:ea typeface="標楷體" panose="03000509000000000000" pitchFamily="65" charset="-120"/>
              </a:rPr>
              <a:t>日</a:t>
            </a:r>
            <a:endParaRPr lang="en-US" altLang="zh-TW" dirty="0">
              <a:latin typeface="標楷體" panose="03000509000000000000" pitchFamily="65" charset="-120"/>
              <a:ea typeface="標楷體" panose="03000509000000000000" pitchFamily="65" charset="-120"/>
            </a:endParaRPr>
          </a:p>
          <a:p>
            <a:pPr marL="777240" lvl="1" indent="-457200">
              <a:buFont typeface="+mj-lt"/>
              <a:buAutoNum type="arabicParenR"/>
            </a:pPr>
            <a:r>
              <a:rPr lang="zh-TW" altLang="en-US" dirty="0">
                <a:solidFill>
                  <a:srgbClr val="FF0000"/>
                </a:solidFill>
                <a:latin typeface="標楷體" panose="03000509000000000000" pitchFamily="65" charset="-120"/>
                <a:ea typeface="標楷體" panose="03000509000000000000" pitchFamily="65" charset="-120"/>
              </a:rPr>
              <a:t>例外放寬</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市立國民中小學兼行政職務長期代理教師</a:t>
            </a:r>
            <a:endParaRPr lang="en-US" altLang="zh-TW" dirty="0">
              <a:solidFill>
                <a:srgbClr val="FF0000"/>
              </a:solidFill>
              <a:latin typeface="標楷體" panose="03000509000000000000" pitchFamily="65" charset="-120"/>
              <a:ea typeface="標楷體" panose="03000509000000000000" pitchFamily="65" charset="-120"/>
            </a:endParaRPr>
          </a:p>
          <a:p>
            <a:pPr marL="777240" lvl="2" indent="0">
              <a:buNone/>
            </a:pPr>
            <a:r>
              <a:rPr lang="zh-TW" altLang="en-US" sz="2400" dirty="0">
                <a:solidFill>
                  <a:srgbClr val="FF0000"/>
                </a:solidFill>
                <a:latin typeface="標楷體" panose="03000509000000000000" pitchFamily="65" charset="-120"/>
                <a:ea typeface="標楷體" panose="03000509000000000000" pitchFamily="65" charset="-120"/>
              </a:rPr>
              <a:t>依桃園市政府</a:t>
            </a:r>
            <a:r>
              <a:rPr lang="en-US" altLang="zh-TW" sz="2400" dirty="0">
                <a:solidFill>
                  <a:srgbClr val="FF0000"/>
                </a:solidFill>
                <a:latin typeface="標楷體" panose="03000509000000000000" pitchFamily="65" charset="-120"/>
                <a:ea typeface="標楷體" panose="03000509000000000000" pitchFamily="65" charset="-120"/>
              </a:rPr>
              <a:t>107</a:t>
            </a:r>
            <a:r>
              <a:rPr lang="zh-TW" altLang="en-US" sz="2400" dirty="0">
                <a:solidFill>
                  <a:srgbClr val="FF0000"/>
                </a:solidFill>
                <a:latin typeface="標楷體" panose="03000509000000000000" pitchFamily="65" charset="-120"/>
                <a:ea typeface="標楷體" panose="03000509000000000000" pitchFamily="65" charset="-120"/>
              </a:rPr>
              <a:t>年</a:t>
            </a:r>
            <a:r>
              <a:rPr lang="en-US" altLang="zh-TW" sz="2400" dirty="0">
                <a:solidFill>
                  <a:srgbClr val="FF0000"/>
                </a:solidFill>
                <a:latin typeface="標楷體" panose="03000509000000000000" pitchFamily="65" charset="-120"/>
                <a:ea typeface="標楷體" panose="03000509000000000000" pitchFamily="65" charset="-120"/>
              </a:rPr>
              <a:t>10</a:t>
            </a:r>
            <a:r>
              <a:rPr lang="zh-TW" altLang="en-US" sz="2400" dirty="0">
                <a:solidFill>
                  <a:srgbClr val="FF0000"/>
                </a:solidFill>
                <a:latin typeface="標楷體" panose="03000509000000000000" pitchFamily="65" charset="-120"/>
                <a:ea typeface="標楷體" panose="03000509000000000000" pitchFamily="65" charset="-120"/>
              </a:rPr>
              <a:t>月</a:t>
            </a:r>
            <a:r>
              <a:rPr lang="en-US" altLang="zh-TW" sz="2400" dirty="0">
                <a:solidFill>
                  <a:srgbClr val="FF0000"/>
                </a:solidFill>
                <a:latin typeface="標楷體" panose="03000509000000000000" pitchFamily="65" charset="-120"/>
                <a:ea typeface="標楷體" panose="03000509000000000000" pitchFamily="65" charset="-120"/>
              </a:rPr>
              <a:t>24</a:t>
            </a:r>
            <a:r>
              <a:rPr lang="zh-TW" altLang="en-US" sz="2400" dirty="0">
                <a:solidFill>
                  <a:srgbClr val="FF0000"/>
                </a:solidFill>
                <a:latin typeface="標楷體" panose="03000509000000000000" pitchFamily="65" charset="-120"/>
                <a:ea typeface="標楷體" panose="03000509000000000000" pitchFamily="65" charset="-120"/>
              </a:rPr>
              <a:t>日府教中字第</a:t>
            </a:r>
            <a:r>
              <a:rPr lang="en-US" altLang="zh-TW" sz="2400" dirty="0">
                <a:solidFill>
                  <a:srgbClr val="FF0000"/>
                </a:solidFill>
                <a:latin typeface="標楷體" panose="03000509000000000000" pitchFamily="65" charset="-120"/>
                <a:ea typeface="標楷體" panose="03000509000000000000" pitchFamily="65" charset="-120"/>
              </a:rPr>
              <a:t>1070242390</a:t>
            </a:r>
            <a:r>
              <a:rPr lang="zh-TW" altLang="en-US" sz="2400" dirty="0">
                <a:solidFill>
                  <a:srgbClr val="FF0000"/>
                </a:solidFill>
                <a:latin typeface="標楷體" panose="03000509000000000000" pitchFamily="65" charset="-120"/>
                <a:ea typeface="標楷體" panose="03000509000000000000" pitchFamily="65" charset="-120"/>
              </a:rPr>
              <a:t>號函規定，本市市立國民中小學兼任行政職務長期代理教師自</a:t>
            </a:r>
            <a:r>
              <a:rPr lang="en-US" altLang="zh-TW" sz="2400" dirty="0">
                <a:solidFill>
                  <a:srgbClr val="FF0000"/>
                </a:solidFill>
                <a:latin typeface="標楷體" panose="03000509000000000000" pitchFamily="65" charset="-120"/>
                <a:ea typeface="標楷體" panose="03000509000000000000" pitchFamily="65" charset="-120"/>
              </a:rPr>
              <a:t>108</a:t>
            </a:r>
            <a:r>
              <a:rPr lang="zh-TW" altLang="en-US" sz="2400" dirty="0">
                <a:solidFill>
                  <a:srgbClr val="FF0000"/>
                </a:solidFill>
                <a:latin typeface="標楷體" panose="03000509000000000000" pitchFamily="65" charset="-120"/>
                <a:ea typeface="標楷體" panose="03000509000000000000" pitchFamily="65" charset="-120"/>
              </a:rPr>
              <a:t>學年度起，聘期原則自當年</a:t>
            </a:r>
            <a:r>
              <a:rPr lang="en-US" altLang="zh-TW" sz="2400" dirty="0">
                <a:solidFill>
                  <a:srgbClr val="FF0000"/>
                </a:solidFill>
                <a:latin typeface="標楷體" panose="03000509000000000000" pitchFamily="65" charset="-120"/>
                <a:ea typeface="標楷體" panose="03000509000000000000" pitchFamily="65" charset="-120"/>
              </a:rPr>
              <a:t>8</a:t>
            </a:r>
            <a:r>
              <a:rPr lang="zh-TW" altLang="en-US" sz="2400" dirty="0">
                <a:solidFill>
                  <a:srgbClr val="FF0000"/>
                </a:solidFill>
                <a:latin typeface="標楷體" panose="03000509000000000000" pitchFamily="65" charset="-120"/>
                <a:ea typeface="標楷體" panose="03000509000000000000" pitchFamily="65" charset="-120"/>
              </a:rPr>
              <a:t>月</a:t>
            </a:r>
            <a:r>
              <a:rPr lang="en-US" altLang="zh-TW" sz="2400" dirty="0">
                <a:solidFill>
                  <a:srgbClr val="FF0000"/>
                </a:solidFill>
                <a:latin typeface="標楷體" panose="03000509000000000000" pitchFamily="65" charset="-120"/>
                <a:ea typeface="標楷體" panose="03000509000000000000" pitchFamily="65" charset="-120"/>
              </a:rPr>
              <a:t>1</a:t>
            </a:r>
            <a:r>
              <a:rPr lang="zh-TW" altLang="en-US" sz="2400" dirty="0">
                <a:solidFill>
                  <a:srgbClr val="FF0000"/>
                </a:solidFill>
                <a:latin typeface="標楷體" panose="03000509000000000000" pitchFamily="65" charset="-120"/>
                <a:ea typeface="標楷體" panose="03000509000000000000" pitchFamily="65" charset="-120"/>
              </a:rPr>
              <a:t>日起至次年</a:t>
            </a:r>
            <a:r>
              <a:rPr lang="en-US" altLang="zh-TW" sz="2400" dirty="0">
                <a:solidFill>
                  <a:srgbClr val="FF0000"/>
                </a:solidFill>
                <a:latin typeface="標楷體" panose="03000509000000000000" pitchFamily="65" charset="-120"/>
                <a:ea typeface="標楷體" panose="03000509000000000000" pitchFamily="65" charset="-120"/>
              </a:rPr>
              <a:t>7</a:t>
            </a:r>
            <a:r>
              <a:rPr lang="zh-TW" altLang="en-US" sz="2400" dirty="0">
                <a:solidFill>
                  <a:srgbClr val="FF0000"/>
                </a:solidFill>
                <a:latin typeface="標楷體" panose="03000509000000000000" pitchFamily="65" charset="-120"/>
                <a:ea typeface="標楷體" panose="03000509000000000000" pitchFamily="65" charset="-120"/>
              </a:rPr>
              <a:t>月</a:t>
            </a:r>
            <a:r>
              <a:rPr lang="en-US" altLang="zh-TW" sz="2400" dirty="0">
                <a:solidFill>
                  <a:srgbClr val="FF0000"/>
                </a:solidFill>
                <a:latin typeface="標楷體" panose="03000509000000000000" pitchFamily="65" charset="-120"/>
                <a:ea typeface="標楷體" panose="03000509000000000000" pitchFamily="65" charset="-120"/>
              </a:rPr>
              <a:t>31</a:t>
            </a:r>
            <a:r>
              <a:rPr lang="zh-TW" altLang="en-US" sz="2400" dirty="0">
                <a:solidFill>
                  <a:srgbClr val="FF0000"/>
                </a:solidFill>
                <a:latin typeface="標楷體" panose="03000509000000000000" pitchFamily="65" charset="-120"/>
                <a:ea typeface="標楷體" panose="03000509000000000000" pitchFamily="65" charset="-120"/>
              </a:rPr>
              <a:t>日止，開學後則以實際到職日起聘。</a:t>
            </a:r>
            <a:r>
              <a:rPr lang="en-US" altLang="zh-TW" sz="2400" dirty="0">
                <a:solidFill>
                  <a:srgbClr val="FF0000"/>
                </a:solidFill>
                <a:latin typeface="標楷體" panose="03000509000000000000" pitchFamily="65" charset="-120"/>
                <a:ea typeface="標楷體" panose="03000509000000000000" pitchFamily="65" charset="-120"/>
              </a:rPr>
              <a:t/>
            </a:r>
            <a:br>
              <a:rPr lang="en-US" altLang="zh-TW" sz="2400" dirty="0">
                <a:solidFill>
                  <a:srgbClr val="FF0000"/>
                </a:solidFill>
                <a:latin typeface="標楷體" panose="03000509000000000000" pitchFamily="65" charset="-120"/>
                <a:ea typeface="標楷體" panose="03000509000000000000" pitchFamily="65" charset="-120"/>
              </a:rPr>
            </a:b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代理教師不以具教師證為限</a:t>
            </a:r>
            <a:r>
              <a:rPr lang="en-US" altLang="zh-TW" sz="2400" dirty="0">
                <a:solidFill>
                  <a:srgbClr val="FF0000"/>
                </a:solidFill>
                <a:latin typeface="標楷體" panose="03000509000000000000" pitchFamily="65" charset="-120"/>
                <a:ea typeface="標楷體" panose="03000509000000000000" pitchFamily="65" charset="-120"/>
              </a:rPr>
              <a:t>】</a:t>
            </a:r>
          </a:p>
          <a:p>
            <a:pPr marL="777240" lvl="1" indent="-457200">
              <a:buFont typeface="+mj-lt"/>
              <a:buAutoNum type="arabicParenR"/>
            </a:pPr>
            <a:r>
              <a:rPr lang="zh-TW" altLang="en-US" dirty="0">
                <a:solidFill>
                  <a:srgbClr val="FF0000"/>
                </a:solidFill>
                <a:latin typeface="標楷體" panose="03000509000000000000" pitchFamily="65" charset="-120"/>
                <a:ea typeface="標楷體" panose="03000509000000000000" pitchFamily="65" charset="-120"/>
              </a:rPr>
              <a:t>例外放寬</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市立高中及特殊教育學校之聘期</a:t>
            </a:r>
            <a:endParaRPr lang="en-US" altLang="zh-TW" dirty="0">
              <a:solidFill>
                <a:srgbClr val="FF0000"/>
              </a:solidFill>
              <a:latin typeface="標楷體" panose="03000509000000000000" pitchFamily="65" charset="-120"/>
              <a:ea typeface="標楷體" panose="03000509000000000000" pitchFamily="65" charset="-120"/>
            </a:endParaRPr>
          </a:p>
          <a:p>
            <a:pPr marL="777240" lvl="2" indent="0">
              <a:buNone/>
            </a:pPr>
            <a:r>
              <a:rPr lang="zh-TW" altLang="en-US" sz="2400" dirty="0">
                <a:solidFill>
                  <a:srgbClr val="FF0000"/>
                </a:solidFill>
                <a:latin typeface="標楷體" panose="03000509000000000000" pitchFamily="65" charset="-120"/>
                <a:ea typeface="標楷體" panose="03000509000000000000" pitchFamily="65" charset="-120"/>
              </a:rPr>
              <a:t>依桃園市政府</a:t>
            </a:r>
            <a:r>
              <a:rPr lang="en-US" altLang="zh-TW" sz="2400" dirty="0">
                <a:solidFill>
                  <a:srgbClr val="FF0000"/>
                </a:solidFill>
                <a:latin typeface="標楷體" panose="03000509000000000000" pitchFamily="65" charset="-120"/>
                <a:ea typeface="標楷體" panose="03000509000000000000" pitchFamily="65" charset="-120"/>
              </a:rPr>
              <a:t>107</a:t>
            </a:r>
            <a:r>
              <a:rPr lang="zh-TW" altLang="en-US" sz="2400" dirty="0">
                <a:solidFill>
                  <a:srgbClr val="FF0000"/>
                </a:solidFill>
                <a:latin typeface="標楷體" panose="03000509000000000000" pitchFamily="65" charset="-120"/>
                <a:ea typeface="標楷體" panose="03000509000000000000" pitchFamily="65" charset="-120"/>
              </a:rPr>
              <a:t>年</a:t>
            </a:r>
            <a:r>
              <a:rPr lang="en-US" altLang="zh-TW" sz="2400" dirty="0">
                <a:solidFill>
                  <a:srgbClr val="FF0000"/>
                </a:solidFill>
                <a:latin typeface="標楷體" panose="03000509000000000000" pitchFamily="65" charset="-120"/>
                <a:ea typeface="標楷體" panose="03000509000000000000" pitchFamily="65" charset="-120"/>
              </a:rPr>
              <a:t>7</a:t>
            </a:r>
            <a:r>
              <a:rPr lang="zh-TW" altLang="en-US" sz="2400" dirty="0">
                <a:solidFill>
                  <a:srgbClr val="FF0000"/>
                </a:solidFill>
                <a:latin typeface="標楷體" panose="03000509000000000000" pitchFamily="65" charset="-120"/>
                <a:ea typeface="標楷體" panose="03000509000000000000" pitchFamily="65" charset="-120"/>
              </a:rPr>
              <a:t>月</a:t>
            </a:r>
            <a:r>
              <a:rPr lang="en-US" altLang="zh-TW" sz="2400" dirty="0">
                <a:solidFill>
                  <a:srgbClr val="FF0000"/>
                </a:solidFill>
                <a:latin typeface="標楷體" panose="03000509000000000000" pitchFamily="65" charset="-120"/>
                <a:ea typeface="標楷體" panose="03000509000000000000" pitchFamily="65" charset="-120"/>
              </a:rPr>
              <a:t>18</a:t>
            </a:r>
            <a:r>
              <a:rPr lang="zh-TW" altLang="en-US" sz="2400" dirty="0">
                <a:solidFill>
                  <a:srgbClr val="FF0000"/>
                </a:solidFill>
                <a:latin typeface="標楷體" panose="03000509000000000000" pitchFamily="65" charset="-120"/>
                <a:ea typeface="標楷體" panose="03000509000000000000" pitchFamily="65" charset="-120"/>
              </a:rPr>
              <a:t>日府教高字第</a:t>
            </a:r>
            <a:r>
              <a:rPr lang="en-US" altLang="zh-TW" sz="2400" dirty="0">
                <a:solidFill>
                  <a:srgbClr val="FF0000"/>
                </a:solidFill>
                <a:latin typeface="標楷體" panose="03000509000000000000" pitchFamily="65" charset="-120"/>
                <a:ea typeface="標楷體" panose="03000509000000000000" pitchFamily="65" charset="-120"/>
              </a:rPr>
              <a:t>1070151871</a:t>
            </a:r>
            <a:r>
              <a:rPr lang="zh-TW" altLang="en-US" sz="2400" dirty="0">
                <a:solidFill>
                  <a:srgbClr val="FF0000"/>
                </a:solidFill>
                <a:latin typeface="標楷體" panose="03000509000000000000" pitchFamily="65" charset="-120"/>
                <a:ea typeface="標楷體" panose="03000509000000000000" pitchFamily="65" charset="-120"/>
              </a:rPr>
              <a:t>號函規定，市立高中及特殊教育學校之代理教師聘期自當年</a:t>
            </a:r>
            <a:r>
              <a:rPr lang="en-US" altLang="zh-TW" sz="2400" dirty="0">
                <a:solidFill>
                  <a:srgbClr val="FF0000"/>
                </a:solidFill>
                <a:latin typeface="標楷體" panose="03000509000000000000" pitchFamily="65" charset="-120"/>
                <a:ea typeface="標楷體" panose="03000509000000000000" pitchFamily="65" charset="-120"/>
              </a:rPr>
              <a:t>8</a:t>
            </a:r>
            <a:r>
              <a:rPr lang="zh-TW" altLang="en-US" sz="2400" dirty="0">
                <a:solidFill>
                  <a:srgbClr val="FF0000"/>
                </a:solidFill>
                <a:latin typeface="標楷體" panose="03000509000000000000" pitchFamily="65" charset="-120"/>
                <a:ea typeface="標楷體" panose="03000509000000000000" pitchFamily="65" charset="-120"/>
              </a:rPr>
              <a:t>月</a:t>
            </a:r>
            <a:r>
              <a:rPr lang="en-US" altLang="zh-TW" sz="2400" dirty="0">
                <a:solidFill>
                  <a:srgbClr val="FF0000"/>
                </a:solidFill>
                <a:latin typeface="標楷體" panose="03000509000000000000" pitchFamily="65" charset="-120"/>
                <a:ea typeface="標楷體" panose="03000509000000000000" pitchFamily="65" charset="-120"/>
              </a:rPr>
              <a:t>1</a:t>
            </a:r>
            <a:r>
              <a:rPr lang="zh-TW" altLang="en-US" sz="2400" dirty="0">
                <a:solidFill>
                  <a:srgbClr val="FF0000"/>
                </a:solidFill>
                <a:latin typeface="標楷體" panose="03000509000000000000" pitchFamily="65" charset="-120"/>
                <a:ea typeface="標楷體" panose="03000509000000000000" pitchFamily="65" charset="-120"/>
              </a:rPr>
              <a:t>日起至次年</a:t>
            </a:r>
            <a:r>
              <a:rPr lang="en-US" altLang="zh-TW" sz="2400" dirty="0">
                <a:solidFill>
                  <a:srgbClr val="FF0000"/>
                </a:solidFill>
                <a:latin typeface="標楷體" panose="03000509000000000000" pitchFamily="65" charset="-120"/>
                <a:ea typeface="標楷體" panose="03000509000000000000" pitchFamily="65" charset="-120"/>
              </a:rPr>
              <a:t>7</a:t>
            </a:r>
            <a:r>
              <a:rPr lang="zh-TW" altLang="en-US" sz="2400" dirty="0">
                <a:solidFill>
                  <a:srgbClr val="FF0000"/>
                </a:solidFill>
                <a:latin typeface="標楷體" panose="03000509000000000000" pitchFamily="65" charset="-120"/>
                <a:ea typeface="標楷體" panose="03000509000000000000" pitchFamily="65" charset="-120"/>
              </a:rPr>
              <a:t>月</a:t>
            </a:r>
            <a:r>
              <a:rPr lang="en-US" altLang="zh-TW" sz="2400" dirty="0">
                <a:solidFill>
                  <a:srgbClr val="FF0000"/>
                </a:solidFill>
                <a:latin typeface="標楷體" panose="03000509000000000000" pitchFamily="65" charset="-120"/>
                <a:ea typeface="標楷體" panose="03000509000000000000" pitchFamily="65" charset="-120"/>
              </a:rPr>
              <a:t>31</a:t>
            </a:r>
            <a:r>
              <a:rPr lang="zh-TW" altLang="en-US" sz="2400" dirty="0">
                <a:solidFill>
                  <a:srgbClr val="FF0000"/>
                </a:solidFill>
                <a:latin typeface="標楷體" panose="03000509000000000000" pitchFamily="65" charset="-120"/>
                <a:ea typeface="標楷體" panose="03000509000000000000" pitchFamily="65" charset="-120"/>
              </a:rPr>
              <a:t>日止，開學則以實際到職日起聘。</a:t>
            </a:r>
            <a:endParaRPr lang="en-US" altLang="zh-TW" sz="2400" dirty="0"/>
          </a:p>
          <a:p>
            <a:pPr marL="320040" lvl="1" indent="0">
              <a:buNone/>
            </a:pPr>
            <a:endParaRPr lang="zh-TW" altLang="en-US" sz="2800" dirty="0">
              <a:solidFill>
                <a:srgbClr val="FF0000"/>
              </a:solidFill>
              <a:latin typeface="標楷體" panose="03000509000000000000" pitchFamily="65" charset="-120"/>
              <a:ea typeface="標楷體" panose="03000509000000000000" pitchFamily="65" charset="-120"/>
            </a:endParaRPr>
          </a:p>
        </p:txBody>
      </p:sp>
      <p:sp>
        <p:nvSpPr>
          <p:cNvPr id="4" name="日期版面配置區 3"/>
          <p:cNvSpPr>
            <a:spLocks noGrp="1"/>
          </p:cNvSpPr>
          <p:nvPr>
            <p:ph type="dt" sz="half" idx="10"/>
          </p:nvPr>
        </p:nvSpPr>
        <p:spPr/>
        <p:txBody>
          <a:bodyPr/>
          <a:lstStyle/>
          <a:p>
            <a:fld id="{7E3D7D72-1351-415E-8D6D-5606DD44ACFC}" type="datetime1">
              <a:rPr lang="zh-CN" altLang="en-US" smtClean="0">
                <a:solidFill>
                  <a:prstClr val="black">
                    <a:tint val="75000"/>
                  </a:prstClr>
                </a:solidFill>
              </a:rPr>
              <a:t>2019/8/19</a:t>
            </a:fld>
            <a:endParaRPr lang="zh-CN"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31</a:t>
            </a:fld>
            <a:endParaRPr lang="zh-CN" altLang="en-US">
              <a:solidFill>
                <a:prstClr val="black">
                  <a:tint val="75000"/>
                </a:prstClr>
              </a:solidFill>
            </a:endParaRPr>
          </a:p>
        </p:txBody>
      </p:sp>
    </p:spTree>
    <p:extLst>
      <p:ext uri="{BB962C8B-B14F-4D97-AF65-F5344CB8AC3E}">
        <p14:creationId xmlns:p14="http://schemas.microsoft.com/office/powerpoint/2010/main" val="24643243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pPr marL="502920" indent="-457200">
              <a:buFont typeface="+mj-lt"/>
              <a:buAutoNum type="arabicPeriod" startAt="4"/>
            </a:pPr>
            <a:r>
              <a:rPr lang="en-US" altLang="zh-TW" sz="2400" dirty="0">
                <a:latin typeface="標楷體" panose="03000509000000000000" pitchFamily="65" charset="-120"/>
                <a:ea typeface="標楷體" panose="03000509000000000000" pitchFamily="65" charset="-120"/>
              </a:rPr>
              <a:t>103</a:t>
            </a:r>
            <a:r>
              <a:rPr lang="zh-TW" altLang="en-US" sz="2400" dirty="0">
                <a:latin typeface="標楷體" panose="03000509000000000000" pitchFamily="65" charset="-120"/>
                <a:ea typeface="標楷體" panose="03000509000000000000" pitchFamily="65" charset="-120"/>
              </a:rPr>
              <a:t>學年度起，倘因下列特殊情況，由代理教師擔任導師，無須函報教育局核准：</a:t>
            </a:r>
          </a:p>
          <a:p>
            <a:pPr marL="501650" indent="-327025">
              <a:buFont typeface="+mj-lt"/>
              <a:buAutoNum type="arabicParenR"/>
            </a:pPr>
            <a:r>
              <a:rPr lang="zh-TW" altLang="en-US" sz="2400" dirty="0">
                <a:latin typeface="標楷體" panose="03000509000000000000" pitchFamily="65" charset="-120"/>
                <a:ea typeface="標楷體" panose="03000509000000000000" pitchFamily="65" charset="-120"/>
              </a:rPr>
              <a:t>正式教師已全部兼任行政職務或擔任導師職務。</a:t>
            </a:r>
            <a:endParaRPr lang="en-US" altLang="zh-TW" sz="2400" dirty="0">
              <a:latin typeface="標楷體" panose="03000509000000000000" pitchFamily="65" charset="-120"/>
              <a:ea typeface="標楷體" panose="03000509000000000000" pitchFamily="65" charset="-120"/>
            </a:endParaRPr>
          </a:p>
          <a:p>
            <a:pPr marL="501650" indent="-327025">
              <a:buFont typeface="+mj-lt"/>
              <a:buAutoNum type="arabicParenR"/>
            </a:pPr>
            <a:r>
              <a:rPr lang="zh-TW" altLang="en-US" sz="2400" dirty="0">
                <a:latin typeface="標楷體" panose="03000509000000000000" pitchFamily="65" charset="-120"/>
                <a:ea typeface="標楷體" panose="03000509000000000000" pitchFamily="65" charset="-120"/>
              </a:rPr>
              <a:t>正式教師未全部兼任行政職務或擔任導師職務，但安排正式教師專長授課。</a:t>
            </a:r>
            <a:endParaRPr lang="en-US" altLang="zh-TW" sz="2400" dirty="0">
              <a:latin typeface="標楷體" panose="03000509000000000000" pitchFamily="65" charset="-120"/>
              <a:ea typeface="標楷體" panose="03000509000000000000" pitchFamily="65" charset="-120"/>
            </a:endParaRPr>
          </a:p>
          <a:p>
            <a:pPr marL="501650" indent="-327025">
              <a:buFont typeface="+mj-lt"/>
              <a:buAutoNum type="arabicParenR"/>
            </a:pPr>
            <a:r>
              <a:rPr lang="zh-TW" altLang="en-US" sz="2400" dirty="0">
                <a:latin typeface="標楷體" panose="03000509000000000000" pitchFamily="65" charset="-120"/>
                <a:ea typeface="標楷體" panose="03000509000000000000" pitchFamily="65" charset="-120"/>
              </a:rPr>
              <a:t>正式教師因留職停薪或延長病假等原因學期中出缺。</a:t>
            </a:r>
            <a:endParaRPr lang="en-US" altLang="zh-TW" sz="2400" dirty="0">
              <a:latin typeface="標楷體" panose="03000509000000000000" pitchFamily="65" charset="-120"/>
              <a:ea typeface="標楷體" panose="03000509000000000000" pitchFamily="65" charset="-120"/>
            </a:endParaRPr>
          </a:p>
          <a:p>
            <a:pPr marL="501650" indent="-327025">
              <a:buFont typeface="+mj-lt"/>
              <a:buAutoNum type="arabicParenR"/>
            </a:pPr>
            <a:r>
              <a:rPr lang="zh-TW" altLang="en-US" sz="2400" dirty="0">
                <a:latin typeface="標楷體" panose="03000509000000000000" pitchFamily="65" charset="-120"/>
                <a:ea typeface="標楷體" panose="03000509000000000000" pitchFamily="65" charset="-120"/>
              </a:rPr>
              <a:t>本縣代理教師擔任導師自行檢核表</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範例</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501650" indent="-327025">
              <a:buFont typeface="+mj-lt"/>
              <a:buAutoNum type="arabicParenR"/>
            </a:pPr>
            <a:r>
              <a:rPr lang="zh-TW" altLang="en-US" sz="2400" dirty="0">
                <a:latin typeface="標楷體" panose="03000509000000000000" pitchFamily="65" charset="-120"/>
                <a:ea typeface="標楷體" panose="03000509000000000000" pitchFamily="65" charset="-120"/>
              </a:rPr>
              <a:t>其他特殊情況則須函報教育局核准。</a:t>
            </a:r>
          </a:p>
          <a:p>
            <a:endParaRPr lang="zh-TW" altLang="en-US" dirty="0"/>
          </a:p>
        </p:txBody>
      </p:sp>
    </p:spTree>
    <p:extLst>
      <p:ext uri="{BB962C8B-B14F-4D97-AF65-F5344CB8AC3E}">
        <p14:creationId xmlns:p14="http://schemas.microsoft.com/office/powerpoint/2010/main" val="41633784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48264" y="442552"/>
            <a:ext cx="10515600" cy="1325563"/>
          </a:xfrm>
        </p:spPr>
        <p:txBody>
          <a:bodyPr>
            <a:noAutofit/>
          </a:bodyPr>
          <a:lstStyle/>
          <a:p>
            <a:r>
              <a:rPr lang="zh-TW" altLang="en-US" sz="3200" dirty="0">
                <a:solidFill>
                  <a:srgbClr val="0070C0"/>
                </a:solidFill>
                <a:latin typeface="標楷體" panose="03000509000000000000" pitchFamily="65" charset="-120"/>
                <a:ea typeface="標楷體" panose="03000509000000000000" pitchFamily="65" charset="-120"/>
              </a:rPr>
              <a:t>案例</a:t>
            </a:r>
            <a:r>
              <a:rPr lang="en-US" altLang="zh-TW" sz="3200" dirty="0">
                <a:solidFill>
                  <a:srgbClr val="0070C0"/>
                </a:solidFill>
                <a:latin typeface="標楷體" panose="03000509000000000000" pitchFamily="65" charset="-120"/>
                <a:ea typeface="標楷體" panose="03000509000000000000" pitchFamily="65" charset="-120"/>
              </a:rPr>
              <a:t>:</a:t>
            </a:r>
            <a:r>
              <a:rPr lang="zh-TW" altLang="en-US" sz="3200" dirty="0">
                <a:solidFill>
                  <a:srgbClr val="0070C0"/>
                </a:solidFill>
                <a:latin typeface="標楷體" panose="03000509000000000000" pitchFamily="65" charset="-120"/>
                <a:ea typeface="標楷體" panose="03000509000000000000" pitchFamily="65" charset="-120"/>
              </a:rPr>
              <a:t>陳師大學畢業，具臺灣省政府教育廳核發登字健康教育科教師證，參加國中代理健教科教師甄選錄取，請問如何核敘？</a:t>
            </a:r>
            <a:endParaRPr lang="zh-TW" altLang="en-US" sz="3200" dirty="0">
              <a:solidFill>
                <a:srgbClr val="0070C0"/>
              </a:solidFill>
            </a:endParaRPr>
          </a:p>
        </p:txBody>
      </p:sp>
      <p:sp>
        <p:nvSpPr>
          <p:cNvPr id="3" name="內容版面配置區 2"/>
          <p:cNvSpPr>
            <a:spLocks noGrp="1"/>
          </p:cNvSpPr>
          <p:nvPr>
            <p:ph idx="1"/>
          </p:nvPr>
        </p:nvSpPr>
        <p:spPr>
          <a:xfrm>
            <a:off x="1157378" y="1964715"/>
            <a:ext cx="10515600" cy="1295947"/>
          </a:xfrm>
        </p:spPr>
        <p:txBody>
          <a:bodyPr>
            <a:normAutofit fontScale="92500" lnSpcReduction="20000"/>
          </a:bodyPr>
          <a:lstStyle/>
          <a:p>
            <a:pPr lvl="0">
              <a:spcBef>
                <a:spcPts val="1800"/>
              </a:spcBef>
              <a:buClr>
                <a:srgbClr val="D680A5"/>
              </a:buClr>
              <a:buSzPct val="90000"/>
              <a:buFont typeface="微軟正黑體" panose="020B0604030504040204" pitchFamily="34" charset="-120"/>
              <a:buChar char="☆"/>
            </a:pPr>
            <a:r>
              <a:rPr lang="zh-TW" altLang="en-US" sz="2400" dirty="0">
                <a:solidFill>
                  <a:srgbClr val="7030A0"/>
                </a:solidFill>
                <a:latin typeface="標楷體" panose="03000509000000000000" pitchFamily="65" charset="-120"/>
                <a:ea typeface="標楷體" panose="03000509000000000000" pitchFamily="65" charset="-120"/>
              </a:rPr>
              <a:t>重點提示</a:t>
            </a:r>
            <a:r>
              <a:rPr lang="en-US" altLang="zh-TW" sz="2400" dirty="0">
                <a:solidFill>
                  <a:srgbClr val="7030A0"/>
                </a:solidFill>
                <a:latin typeface="標楷體" panose="03000509000000000000" pitchFamily="65" charset="-120"/>
                <a:ea typeface="標楷體" panose="03000509000000000000" pitchFamily="65" charset="-120"/>
              </a:rPr>
              <a:t>:</a:t>
            </a:r>
          </a:p>
          <a:p>
            <a:pPr marL="502920" lvl="0" indent="-457200">
              <a:spcBef>
                <a:spcPts val="1800"/>
              </a:spcBef>
              <a:buClr>
                <a:srgbClr val="D680A5"/>
              </a:buClr>
              <a:buSzPct val="90000"/>
              <a:buFont typeface="+mj-lt"/>
              <a:buAutoNum type="arabicPeriod"/>
            </a:pPr>
            <a:r>
              <a:rPr lang="zh-TW" altLang="en-US" sz="2400" dirty="0">
                <a:solidFill>
                  <a:srgbClr val="7030A0"/>
                </a:solidFill>
                <a:latin typeface="標楷體" panose="03000509000000000000" pitchFamily="65" charset="-120"/>
                <a:ea typeface="標楷體" panose="03000509000000000000" pitchFamily="65" charset="-120"/>
              </a:rPr>
              <a:t>不論教師證取得方式係登記制、檢定制或先考後實習</a:t>
            </a:r>
            <a:endParaRPr lang="en-US" altLang="zh-TW" sz="2400" dirty="0">
              <a:solidFill>
                <a:srgbClr val="7030A0"/>
              </a:solidFill>
              <a:latin typeface="標楷體" panose="03000509000000000000" pitchFamily="65" charset="-120"/>
              <a:ea typeface="標楷體" panose="03000509000000000000" pitchFamily="65" charset="-120"/>
            </a:endParaRPr>
          </a:p>
          <a:p>
            <a:pPr marL="502920" lvl="0" indent="-457200">
              <a:spcBef>
                <a:spcPts val="1800"/>
              </a:spcBef>
              <a:buClr>
                <a:srgbClr val="D680A5"/>
              </a:buClr>
              <a:buSzPct val="90000"/>
              <a:buFont typeface="+mj-lt"/>
              <a:buAutoNum type="arabicPeriod"/>
            </a:pPr>
            <a:r>
              <a:rPr lang="zh-TW" altLang="en-US" sz="2400" dirty="0">
                <a:solidFill>
                  <a:srgbClr val="7030A0"/>
                </a:solidFill>
                <a:latin typeface="標楷體" panose="03000509000000000000" pitchFamily="65" charset="-120"/>
                <a:ea typeface="標楷體" panose="03000509000000000000" pitchFamily="65" charset="-120"/>
              </a:rPr>
              <a:t>比照正式教師以學歷起敘</a:t>
            </a:r>
          </a:p>
          <a:p>
            <a:endParaRPr lang="zh-TW" altLang="en-US" dirty="0"/>
          </a:p>
        </p:txBody>
      </p:sp>
      <p:sp>
        <p:nvSpPr>
          <p:cNvPr id="4" name="日期版面配置區 3"/>
          <p:cNvSpPr>
            <a:spLocks noGrp="1"/>
          </p:cNvSpPr>
          <p:nvPr>
            <p:ph type="dt" sz="half" idx="10"/>
          </p:nvPr>
        </p:nvSpPr>
        <p:spPr/>
        <p:txBody>
          <a:bodyPr/>
          <a:lstStyle/>
          <a:p>
            <a:fld id="{1F8EF58C-15BA-4594-AA4F-AE4A4906A14C}" type="datetime1">
              <a:rPr lang="zh-CN" altLang="en-US" smtClean="0">
                <a:solidFill>
                  <a:prstClr val="black">
                    <a:tint val="75000"/>
                  </a:prstClr>
                </a:solidFill>
              </a:rPr>
              <a:t>2019/8/19</a:t>
            </a:fld>
            <a:endParaRPr lang="zh-CN"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33</a:t>
            </a:fld>
            <a:endParaRPr lang="zh-CN" altLang="en-US">
              <a:solidFill>
                <a:prstClr val="black">
                  <a:tint val="75000"/>
                </a:prstClr>
              </a:solidFill>
            </a:endParaRPr>
          </a:p>
        </p:txBody>
      </p:sp>
      <p:sp>
        <p:nvSpPr>
          <p:cNvPr id="6" name="文字方塊 5"/>
          <p:cNvSpPr txBox="1"/>
          <p:nvPr/>
        </p:nvSpPr>
        <p:spPr>
          <a:xfrm>
            <a:off x="1061049" y="3683479"/>
            <a:ext cx="9230264" cy="1384995"/>
          </a:xfrm>
          <a:prstGeom prst="rect">
            <a:avLst/>
          </a:prstGeom>
          <a:noFill/>
        </p:spPr>
        <p:txBody>
          <a:bodyPr wrap="square" rtlCol="0">
            <a:spAutoFit/>
          </a:bodyPr>
          <a:lstStyle/>
          <a:p>
            <a:r>
              <a:rPr lang="zh-TW" altLang="en-US" sz="2800" dirty="0">
                <a:solidFill>
                  <a:schemeClr val="tx2"/>
                </a:solidFill>
                <a:latin typeface="標楷體" panose="03000509000000000000" pitchFamily="65" charset="-120"/>
                <a:ea typeface="標楷體" panose="03000509000000000000" pitchFamily="65" charset="-120"/>
              </a:rPr>
              <a:t>陳師具該任教科目</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健教科</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之合格登記制教師證應以本薪</a:t>
            </a:r>
            <a:r>
              <a:rPr lang="en-US" altLang="zh-TW" sz="2800" dirty="0">
                <a:solidFill>
                  <a:srgbClr val="FF0000"/>
                </a:solidFill>
                <a:latin typeface="標楷體" panose="03000509000000000000" pitchFamily="65" charset="-120"/>
                <a:ea typeface="標楷體" panose="03000509000000000000" pitchFamily="65" charset="-120"/>
              </a:rPr>
              <a:t>190</a:t>
            </a:r>
            <a:r>
              <a:rPr lang="zh-TW" altLang="en-US" sz="2800" dirty="0">
                <a:solidFill>
                  <a:schemeClr val="tx2"/>
                </a:solidFill>
                <a:latin typeface="標楷體" panose="03000509000000000000" pitchFamily="65" charset="-120"/>
                <a:ea typeface="標楷體" panose="03000509000000000000" pitchFamily="65" charset="-120"/>
              </a:rPr>
              <a:t>薪點起支，其學術研究費應十足給予。</a:t>
            </a:r>
            <a:endParaRPr lang="en-US" altLang="zh-TW" sz="2800" dirty="0">
              <a:solidFill>
                <a:schemeClr val="tx2"/>
              </a:solidFill>
              <a:latin typeface="標楷體" panose="03000509000000000000" pitchFamily="65" charset="-120"/>
              <a:ea typeface="標楷體" panose="03000509000000000000" pitchFamily="65" charset="-120"/>
            </a:endParaRPr>
          </a:p>
          <a:p>
            <a:r>
              <a:rPr lang="zh-TW"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桃園市中小學兼任代課及代理教師聘任實施要點</a:t>
            </a:r>
            <a:r>
              <a:rPr lang="en-US" altLang="zh-TW" sz="2800" dirty="0">
                <a:solidFill>
                  <a:schemeClr val="tx2"/>
                </a:solidFill>
                <a:latin typeface="標楷體" panose="03000509000000000000" pitchFamily="65" charset="-120"/>
                <a:ea typeface="標楷體" panose="03000509000000000000" pitchFamily="65" charset="-120"/>
              </a:rPr>
              <a:t>§9】</a:t>
            </a:r>
            <a:endParaRPr lang="zh-TW" altLang="en-US" sz="2800" dirty="0">
              <a:solidFill>
                <a:schemeClr val="tx2"/>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8638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500"/>
                                        <p:tgtEl>
                                          <p:spTgt spid="3">
                                            <p:txEl>
                                              <p:pRg st="0" end="0"/>
                                            </p:txEl>
                                          </p:spTgt>
                                        </p:tgtEl>
                                      </p:cBhvr>
                                    </p:animEffect>
                                    <p:anim calcmode="lin" valueType="num">
                                      <p:cBhvr>
                                        <p:cTn id="15"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500"/>
                                        <p:tgtEl>
                                          <p:spTgt spid="3">
                                            <p:txEl>
                                              <p:pRg st="1" end="1"/>
                                            </p:txEl>
                                          </p:spTgt>
                                        </p:tgtEl>
                                      </p:cBhvr>
                                    </p:animEffect>
                                    <p:anim calcmode="lin" valueType="num">
                                      <p:cBhvr>
                                        <p:cTn id="22"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500"/>
                                        <p:tgtEl>
                                          <p:spTgt spid="3">
                                            <p:txEl>
                                              <p:pRg st="2" end="2"/>
                                            </p:txEl>
                                          </p:spTgt>
                                        </p:tgtEl>
                                      </p:cBhvr>
                                    </p:animEffect>
                                    <p:anim calcmode="lin" valueType="num">
                                      <p:cBhvr>
                                        <p:cTn id="29"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500"/>
                                        <p:tgtEl>
                                          <p:spTgt spid="6"/>
                                        </p:tgtEl>
                                      </p:cBhvr>
                                    </p:animEffect>
                                    <p:anim calcmode="lin" valueType="num">
                                      <p:cBhvr>
                                        <p:cTn id="36" dur="1500" fill="hold"/>
                                        <p:tgtEl>
                                          <p:spTgt spid="6"/>
                                        </p:tgtEl>
                                        <p:attrNameLst>
                                          <p:attrName>ppt_x</p:attrName>
                                        </p:attrNameLst>
                                      </p:cBhvr>
                                      <p:tavLst>
                                        <p:tav tm="0">
                                          <p:val>
                                            <p:strVal val="#ppt_x"/>
                                          </p:val>
                                        </p:tav>
                                        <p:tav tm="100000">
                                          <p:val>
                                            <p:strVal val="#ppt_x"/>
                                          </p:val>
                                        </p:tav>
                                      </p:tavLst>
                                    </p:anim>
                                    <p:anim calcmode="lin" valueType="num">
                                      <p:cBhvr>
                                        <p:cTn id="37"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noAutofit/>
          </a:bodyPr>
          <a:lstStyle/>
          <a:p>
            <a:r>
              <a:rPr lang="zh-TW" altLang="en-US" sz="2800" dirty="0">
                <a:solidFill>
                  <a:srgbClr val="0070C0"/>
                </a:solidFill>
                <a:latin typeface="標楷體" panose="03000509000000000000" pitchFamily="65" charset="-120"/>
                <a:ea typeface="標楷體" panose="03000509000000000000" pitchFamily="65" charset="-120"/>
              </a:rPr>
              <a:t>案例</a:t>
            </a:r>
            <a:r>
              <a:rPr lang="en-US" altLang="zh-TW" sz="2800" dirty="0">
                <a:solidFill>
                  <a:srgbClr val="0070C0"/>
                </a:solidFill>
                <a:latin typeface="標楷體" panose="03000509000000000000" pitchFamily="65" charset="-120"/>
                <a:ea typeface="標楷體" panose="03000509000000000000" pitchFamily="65" charset="-120"/>
              </a:rPr>
              <a:t>:</a:t>
            </a:r>
            <a:r>
              <a:rPr lang="zh-TW" altLang="en-US" sz="2800" dirty="0">
                <a:solidFill>
                  <a:srgbClr val="0070C0"/>
                </a:solidFill>
                <a:latin typeface="標楷體" panose="03000509000000000000" pitchFamily="65" charset="-120"/>
                <a:ea typeface="標楷體" panose="03000509000000000000" pitchFamily="65" charset="-120"/>
              </a:rPr>
              <a:t>楊師大學畢業，修畢體育科職前教育課程並具有修畢證明書，想參加國中體育科代理教師甄選，請問第幾次才可報名</a:t>
            </a:r>
            <a:r>
              <a:rPr lang="en-US" altLang="zh-TW" sz="2800" dirty="0">
                <a:solidFill>
                  <a:srgbClr val="0070C0"/>
                </a:solidFill>
                <a:latin typeface="標楷體" panose="03000509000000000000" pitchFamily="65" charset="-120"/>
                <a:ea typeface="標楷體" panose="03000509000000000000" pitchFamily="65" charset="-120"/>
              </a:rPr>
              <a:t>?</a:t>
            </a:r>
            <a:r>
              <a:rPr lang="zh-TW" altLang="en-US" sz="2800" dirty="0">
                <a:solidFill>
                  <a:srgbClr val="0070C0"/>
                </a:solidFill>
                <a:latin typeface="標楷體" panose="03000509000000000000" pitchFamily="65" charset="-120"/>
                <a:ea typeface="標楷體" panose="03000509000000000000" pitchFamily="65" charset="-120"/>
              </a:rPr>
              <a:t>如何核敘</a:t>
            </a:r>
            <a:r>
              <a:rPr lang="en-US" altLang="zh-TW" sz="2800" dirty="0">
                <a:solidFill>
                  <a:srgbClr val="0070C0"/>
                </a:solidFill>
                <a:latin typeface="標楷體" panose="03000509000000000000" pitchFamily="65" charset="-120"/>
                <a:ea typeface="標楷體" panose="03000509000000000000" pitchFamily="65" charset="-120"/>
              </a:rPr>
              <a:t>?</a:t>
            </a:r>
            <a:endParaRPr lang="zh-TW" altLang="en-US" sz="2800" dirty="0">
              <a:solidFill>
                <a:srgbClr val="0070C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4294967295"/>
          </p:nvPr>
        </p:nvSpPr>
        <p:spPr>
          <a:xfrm>
            <a:off x="1095554" y="2022955"/>
            <a:ext cx="9134475" cy="1136650"/>
          </a:xfrm>
        </p:spPr>
        <p:txBody>
          <a:bodyPr>
            <a:normAutofit/>
          </a:bodyPr>
          <a:lstStyle/>
          <a:p>
            <a:pPr>
              <a:buFont typeface="微軟正黑體" panose="020B0604030504040204" pitchFamily="34" charset="-120"/>
              <a:buChar char="☆"/>
            </a:pPr>
            <a:r>
              <a:rPr lang="zh-TW" altLang="en-US" sz="2400" dirty="0">
                <a:solidFill>
                  <a:srgbClr val="7030A0"/>
                </a:solidFill>
                <a:latin typeface="標楷體" panose="03000509000000000000" pitchFamily="65" charset="-120"/>
                <a:ea typeface="標楷體" panose="03000509000000000000" pitchFamily="65" charset="-120"/>
              </a:rPr>
              <a:t>重點提示</a:t>
            </a:r>
            <a:r>
              <a:rPr lang="en-US" altLang="zh-TW" sz="2400" dirty="0">
                <a:solidFill>
                  <a:srgbClr val="7030A0"/>
                </a:solidFill>
                <a:latin typeface="標楷體" panose="03000509000000000000" pitchFamily="65" charset="-120"/>
                <a:ea typeface="標楷體" panose="03000509000000000000" pitchFamily="65" charset="-120"/>
              </a:rPr>
              <a:t>:</a:t>
            </a:r>
          </a:p>
          <a:p>
            <a:pPr marL="45720" indent="0">
              <a:buNone/>
            </a:pPr>
            <a:r>
              <a:rPr lang="zh-TW" altLang="en-US" sz="2400" dirty="0">
                <a:solidFill>
                  <a:srgbClr val="7030A0"/>
                </a:solidFill>
                <a:latin typeface="標楷體" panose="03000509000000000000" pitchFamily="65" charset="-120"/>
                <a:ea typeface="標楷體" panose="03000509000000000000" pitchFamily="65" charset="-120"/>
              </a:rPr>
              <a:t>楊師僅具國中體育科修畢師資職前證明書，未具有合格教師證</a:t>
            </a:r>
          </a:p>
        </p:txBody>
      </p:sp>
      <p:sp>
        <p:nvSpPr>
          <p:cNvPr id="4" name="文字方塊 3"/>
          <p:cNvSpPr txBox="1"/>
          <p:nvPr/>
        </p:nvSpPr>
        <p:spPr>
          <a:xfrm>
            <a:off x="1170316" y="3554362"/>
            <a:ext cx="9314329" cy="2246769"/>
          </a:xfrm>
          <a:prstGeom prst="rect">
            <a:avLst/>
          </a:prstGeom>
          <a:noFill/>
        </p:spPr>
        <p:txBody>
          <a:bodyPr wrap="square" rtlCol="0">
            <a:spAutoFit/>
          </a:bodyPr>
          <a:lstStyle/>
          <a:p>
            <a:r>
              <a:rPr lang="zh-TW" altLang="en-US" sz="2800" dirty="0">
                <a:latin typeface="標楷體" panose="03000509000000000000" pitchFamily="65" charset="-120"/>
                <a:ea typeface="標楷體" panose="03000509000000000000" pitchFamily="65" charset="-120"/>
              </a:rPr>
              <a:t>楊師第</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次甄選才可報名</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因具有修畢師資職前證明書，以</a:t>
            </a:r>
            <a:r>
              <a:rPr lang="en-US" altLang="zh-TW" sz="2800" dirty="0">
                <a:latin typeface="標楷體" panose="03000509000000000000" pitchFamily="65" charset="-120"/>
                <a:ea typeface="標楷體" panose="03000509000000000000" pitchFamily="65" charset="-120"/>
              </a:rPr>
              <a:t>180</a:t>
            </a:r>
            <a:r>
              <a:rPr lang="zh-TW" altLang="en-US" sz="2800" dirty="0">
                <a:latin typeface="標楷體" panose="03000509000000000000" pitchFamily="65" charset="-120"/>
                <a:ea typeface="標楷體" panose="03000509000000000000" pitchFamily="65" charset="-120"/>
              </a:rPr>
              <a:t>薪點起支，其學術研究費八成支給。</a:t>
            </a:r>
            <a:endParaRPr lang="en-US" altLang="zh-TW" sz="2800" dirty="0">
              <a:latin typeface="標楷體" panose="03000509000000000000" pitchFamily="65" charset="-120"/>
              <a:ea typeface="標楷體" panose="03000509000000000000" pitchFamily="65" charset="-120"/>
            </a:endParaRPr>
          </a:p>
          <a:p>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桃園市中小學兼任代課及代理教師聘任實施要點</a:t>
            </a:r>
            <a:r>
              <a:rPr lang="en-US" altLang="zh-TW" sz="2800" dirty="0">
                <a:latin typeface="標楷體" panose="03000509000000000000" pitchFamily="65" charset="-120"/>
                <a:ea typeface="標楷體" panose="03000509000000000000" pitchFamily="65" charset="-120"/>
              </a:rPr>
              <a:t>§9】</a:t>
            </a:r>
          </a:p>
          <a:p>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9378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t">
            <a:normAutofit/>
          </a:bodyPr>
          <a:lstStyle/>
          <a:p>
            <a:r>
              <a:rPr lang="zh-TW" altLang="en-US" sz="2400" dirty="0">
                <a:solidFill>
                  <a:srgbClr val="0070C0"/>
                </a:solidFill>
                <a:latin typeface="標楷體" panose="03000509000000000000" pitchFamily="65" charset="-120"/>
                <a:ea typeface="標楷體" panose="03000509000000000000" pitchFamily="65" charset="-120"/>
              </a:rPr>
              <a:t>案例</a:t>
            </a:r>
            <a:r>
              <a:rPr lang="en-US" altLang="zh-TW" sz="2400" dirty="0">
                <a:solidFill>
                  <a:srgbClr val="0070C0"/>
                </a:solidFill>
                <a:latin typeface="標楷體" panose="03000509000000000000" pitchFamily="65" charset="-120"/>
                <a:ea typeface="標楷體" panose="03000509000000000000" pitchFamily="65" charset="-120"/>
              </a:rPr>
              <a:t>:</a:t>
            </a:r>
            <a:r>
              <a:rPr lang="zh-TW" altLang="en-US" sz="2400" dirty="0">
                <a:solidFill>
                  <a:srgbClr val="0070C0"/>
                </a:solidFill>
                <a:latin typeface="標楷體" panose="03000509000000000000" pitchFamily="65" charset="-120"/>
                <a:ea typeface="標楷體" panose="03000509000000000000" pitchFamily="65" charset="-120"/>
              </a:rPr>
              <a:t>某國小附設幼兒園代理教師甄選舉辦</a:t>
            </a:r>
            <a:r>
              <a:rPr lang="en-US" altLang="zh-TW" sz="2400" dirty="0">
                <a:solidFill>
                  <a:srgbClr val="0070C0"/>
                </a:solidFill>
                <a:latin typeface="標楷體" panose="03000509000000000000" pitchFamily="65" charset="-120"/>
                <a:ea typeface="標楷體" panose="03000509000000000000" pitchFamily="65" charset="-120"/>
              </a:rPr>
              <a:t>2</a:t>
            </a:r>
            <a:r>
              <a:rPr lang="zh-TW" altLang="en-US" sz="2400" dirty="0">
                <a:solidFill>
                  <a:srgbClr val="0070C0"/>
                </a:solidFill>
                <a:latin typeface="標楷體" panose="03000509000000000000" pitchFamily="65" charset="-120"/>
                <a:ea typeface="標楷體" panose="03000509000000000000" pitchFamily="65" charset="-120"/>
              </a:rPr>
              <a:t>次，皆無人應考，函請教育局同意放寬以「具教保員資格」可應試，張師僅具某五專幼兒教育學系應考，請問如何核敘</a:t>
            </a:r>
            <a:r>
              <a:rPr lang="en-US" altLang="zh-TW" sz="2400" dirty="0">
                <a:solidFill>
                  <a:srgbClr val="0070C0"/>
                </a:solidFill>
                <a:latin typeface="標楷體" panose="03000509000000000000" pitchFamily="65" charset="-120"/>
                <a:ea typeface="標楷體" panose="03000509000000000000" pitchFamily="65" charset="-120"/>
              </a:rPr>
              <a:t>?</a:t>
            </a:r>
            <a:endParaRPr lang="zh-TW" altLang="en-US" sz="2400" dirty="0">
              <a:solidFill>
                <a:srgbClr val="0070C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4294967295"/>
          </p:nvPr>
        </p:nvSpPr>
        <p:spPr>
          <a:xfrm>
            <a:off x="776377" y="1613140"/>
            <a:ext cx="10414000" cy="3200400"/>
          </a:xfrm>
        </p:spPr>
        <p:txBody>
          <a:bodyPr>
            <a:noAutofit/>
          </a:bodyPr>
          <a:lstStyle/>
          <a:p>
            <a:pPr>
              <a:lnSpc>
                <a:spcPts val="2400"/>
              </a:lnSpc>
              <a:spcBef>
                <a:spcPts val="600"/>
              </a:spcBef>
              <a:buFont typeface="微軟正黑體" panose="020B0604030504040204" pitchFamily="34" charset="-120"/>
              <a:buChar char="☆"/>
            </a:pPr>
            <a:r>
              <a:rPr lang="zh-TW" altLang="en-US" sz="2400" dirty="0">
                <a:solidFill>
                  <a:srgbClr val="7030A0"/>
                </a:solidFill>
                <a:latin typeface="標楷體" panose="03000509000000000000" pitchFamily="65" charset="-120"/>
                <a:ea typeface="標楷體" panose="03000509000000000000" pitchFamily="65" charset="-120"/>
              </a:rPr>
              <a:t>重點提示</a:t>
            </a:r>
            <a:endParaRPr lang="en-US" altLang="zh-TW" sz="2400" dirty="0">
              <a:solidFill>
                <a:srgbClr val="7030A0"/>
              </a:solidFill>
              <a:latin typeface="標楷體" panose="03000509000000000000" pitchFamily="65" charset="-120"/>
              <a:ea typeface="標楷體" panose="03000509000000000000" pitchFamily="65" charset="-120"/>
            </a:endParaRPr>
          </a:p>
          <a:p>
            <a:pPr marL="502920" indent="-457200">
              <a:lnSpc>
                <a:spcPts val="2400"/>
              </a:lnSpc>
              <a:spcBef>
                <a:spcPts val="600"/>
              </a:spcBef>
              <a:buFont typeface="+mj-lt"/>
              <a:buAutoNum type="arabicPeriod"/>
            </a:pPr>
            <a:r>
              <a:rPr lang="zh-TW" altLang="en-US" sz="2400" dirty="0">
                <a:solidFill>
                  <a:srgbClr val="7030A0"/>
                </a:solidFill>
                <a:latin typeface="標楷體" panose="03000509000000000000" pitchFamily="65" charset="-120"/>
                <a:ea typeface="標楷體" panose="03000509000000000000" pitchFamily="65" charset="-120"/>
              </a:rPr>
              <a:t>依幼兒教育及照顧法第</a:t>
            </a:r>
            <a:r>
              <a:rPr lang="en-US" altLang="zh-TW" sz="2400" dirty="0">
                <a:solidFill>
                  <a:srgbClr val="7030A0"/>
                </a:solidFill>
                <a:latin typeface="標楷體" panose="03000509000000000000" pitchFamily="65" charset="-120"/>
                <a:ea typeface="標楷體" panose="03000509000000000000" pitchFamily="65" charset="-120"/>
              </a:rPr>
              <a:t>21</a:t>
            </a:r>
            <a:r>
              <a:rPr lang="zh-TW" altLang="en-US" sz="2400" dirty="0">
                <a:solidFill>
                  <a:srgbClr val="7030A0"/>
                </a:solidFill>
                <a:latin typeface="標楷體" panose="03000509000000000000" pitchFamily="65" charset="-120"/>
                <a:ea typeface="標楷體" panose="03000509000000000000" pitchFamily="65" charset="-120"/>
              </a:rPr>
              <a:t>條規定，教保員資格應具備下列資格之一</a:t>
            </a:r>
            <a:r>
              <a:rPr lang="en-US" altLang="zh-TW" sz="2400" dirty="0">
                <a:solidFill>
                  <a:srgbClr val="7030A0"/>
                </a:solidFill>
                <a:latin typeface="標楷體" panose="03000509000000000000" pitchFamily="65" charset="-120"/>
                <a:ea typeface="標楷體" panose="03000509000000000000" pitchFamily="65" charset="-120"/>
              </a:rPr>
              <a:t>:</a:t>
            </a:r>
          </a:p>
          <a:p>
            <a:pPr marL="502920" indent="-457200">
              <a:lnSpc>
                <a:spcPts val="2400"/>
              </a:lnSpc>
              <a:spcBef>
                <a:spcPts val="600"/>
              </a:spcBef>
              <a:buFont typeface="+mj-lt"/>
              <a:buAutoNum type="arabicParenR"/>
            </a:pPr>
            <a:r>
              <a:rPr lang="zh-TW" altLang="en-US" sz="2400" dirty="0">
                <a:solidFill>
                  <a:srgbClr val="7030A0"/>
                </a:solidFill>
                <a:latin typeface="標楷體" panose="03000509000000000000" pitchFamily="65" charset="-120"/>
                <a:ea typeface="標楷體" panose="03000509000000000000" pitchFamily="65" charset="-120"/>
              </a:rPr>
              <a:t>國內專科以上學校或經教育部認可之國外專科以上學校幼兒教育、幼兒保育相關系、所、學位學程、科畢業。</a:t>
            </a:r>
            <a:endParaRPr lang="en-US" altLang="zh-TW" sz="2400" dirty="0">
              <a:solidFill>
                <a:srgbClr val="7030A0"/>
              </a:solidFill>
              <a:latin typeface="標楷體" panose="03000509000000000000" pitchFamily="65" charset="-120"/>
              <a:ea typeface="標楷體" panose="03000509000000000000" pitchFamily="65" charset="-120"/>
            </a:endParaRPr>
          </a:p>
          <a:p>
            <a:pPr marL="502920" indent="-457200">
              <a:lnSpc>
                <a:spcPts val="2400"/>
              </a:lnSpc>
              <a:spcBef>
                <a:spcPts val="600"/>
              </a:spcBef>
              <a:buFont typeface="+mj-lt"/>
              <a:buAutoNum type="arabicParenR"/>
            </a:pPr>
            <a:r>
              <a:rPr lang="zh-TW" altLang="en-US" sz="2400" dirty="0">
                <a:solidFill>
                  <a:srgbClr val="7030A0"/>
                </a:solidFill>
                <a:latin typeface="標楷體" panose="03000509000000000000" pitchFamily="65" charset="-120"/>
                <a:ea typeface="標楷體" panose="03000509000000000000" pitchFamily="65" charset="-120"/>
              </a:rPr>
              <a:t>國內專科以上學校或經教育部認可之國外專科以上學校非幼兒教育、幼兒保育相關系、所、學位學程、科畢業，並修畢幼兒教育、幼兒保育輔系或學分學程。</a:t>
            </a:r>
            <a:endParaRPr lang="en-US" altLang="zh-TW" sz="2400" dirty="0">
              <a:solidFill>
                <a:srgbClr val="7030A0"/>
              </a:solidFill>
              <a:latin typeface="標楷體" panose="03000509000000000000" pitchFamily="65" charset="-120"/>
              <a:ea typeface="標楷體" panose="03000509000000000000" pitchFamily="65" charset="-120"/>
            </a:endParaRPr>
          </a:p>
          <a:p>
            <a:pPr marL="502920" indent="-457200">
              <a:lnSpc>
                <a:spcPts val="2400"/>
              </a:lnSpc>
              <a:spcBef>
                <a:spcPts val="600"/>
              </a:spcBef>
              <a:buFont typeface="+mj-lt"/>
              <a:buAutoNum type="arabicPeriod" startAt="2"/>
            </a:pPr>
            <a:r>
              <a:rPr lang="zh-TW" altLang="en-US" sz="2400" dirty="0">
                <a:solidFill>
                  <a:srgbClr val="7030A0"/>
                </a:solidFill>
                <a:latin typeface="標楷體" panose="03000509000000000000" pitchFamily="65" charset="-120"/>
                <a:ea typeface="標楷體" panose="03000509000000000000" pitchFamily="65" charset="-120"/>
              </a:rPr>
              <a:t>依幼照法施行細則第</a:t>
            </a:r>
            <a:r>
              <a:rPr lang="en-US" altLang="zh-TW" sz="2400" dirty="0">
                <a:solidFill>
                  <a:srgbClr val="7030A0"/>
                </a:solidFill>
                <a:latin typeface="標楷體" panose="03000509000000000000" pitchFamily="65" charset="-120"/>
                <a:ea typeface="標楷體" panose="03000509000000000000" pitchFamily="65" charset="-120"/>
              </a:rPr>
              <a:t>12</a:t>
            </a:r>
            <a:r>
              <a:rPr lang="zh-TW" altLang="en-US" sz="2400" dirty="0">
                <a:solidFill>
                  <a:srgbClr val="7030A0"/>
                </a:solidFill>
                <a:latin typeface="標楷體" panose="03000509000000000000" pitchFamily="65" charset="-120"/>
                <a:ea typeface="標楷體" panose="03000509000000000000" pitchFamily="65" charset="-120"/>
              </a:rPr>
              <a:t>條規定，代理教師之本薪及其學術研究費，比照國民小學代理教師規定支給。但未具幼兒園教師資格者，其學術研究費，依相當等級專任教師八成數額支給。</a:t>
            </a:r>
            <a:r>
              <a:rPr lang="en-US" altLang="zh-TW" sz="2400" dirty="0">
                <a:solidFill>
                  <a:srgbClr val="7030A0"/>
                </a:solidFill>
                <a:latin typeface="標楷體" panose="03000509000000000000" pitchFamily="65" charset="-120"/>
                <a:ea typeface="標楷體" panose="03000509000000000000" pitchFamily="65" charset="-120"/>
              </a:rPr>
              <a:t>(</a:t>
            </a:r>
            <a:r>
              <a:rPr lang="zh-TW" altLang="en-US" sz="2400" dirty="0">
                <a:solidFill>
                  <a:srgbClr val="7030A0"/>
                </a:solidFill>
                <a:latin typeface="標楷體" panose="03000509000000000000" pitchFamily="65" charset="-120"/>
                <a:ea typeface="標楷體" panose="03000509000000000000" pitchFamily="65" charset="-120"/>
              </a:rPr>
              <a:t>臺教國署人字第</a:t>
            </a:r>
            <a:r>
              <a:rPr lang="en-US" altLang="zh-TW" sz="2400" dirty="0">
                <a:solidFill>
                  <a:srgbClr val="7030A0"/>
                </a:solidFill>
                <a:latin typeface="標楷體" panose="03000509000000000000" pitchFamily="65" charset="-120"/>
                <a:ea typeface="標楷體" panose="03000509000000000000" pitchFamily="65" charset="-120"/>
              </a:rPr>
              <a:t>1040103856</a:t>
            </a:r>
            <a:r>
              <a:rPr lang="zh-TW" altLang="en-US" sz="2400" dirty="0">
                <a:solidFill>
                  <a:srgbClr val="7030A0"/>
                </a:solidFill>
                <a:latin typeface="標楷體" panose="03000509000000000000" pitchFamily="65" charset="-120"/>
                <a:ea typeface="標楷體" panose="03000509000000000000" pitchFamily="65" charset="-120"/>
              </a:rPr>
              <a:t>號</a:t>
            </a:r>
            <a:r>
              <a:rPr lang="en-US" altLang="zh-TW" sz="2400" dirty="0">
                <a:solidFill>
                  <a:srgbClr val="7030A0"/>
                </a:solidFill>
                <a:latin typeface="標楷體" panose="03000509000000000000" pitchFamily="65" charset="-120"/>
                <a:ea typeface="標楷體" panose="03000509000000000000" pitchFamily="65" charset="-120"/>
              </a:rPr>
              <a:t>)</a:t>
            </a:r>
          </a:p>
          <a:p>
            <a:pPr marL="502920" indent="-457200">
              <a:buFont typeface="+mj-lt"/>
              <a:buAutoNum type="arabicPeriod"/>
            </a:pPr>
            <a:endParaRPr lang="zh-TW" altLang="en-US" dirty="0">
              <a:latin typeface="標楷體" panose="03000509000000000000" pitchFamily="65" charset="-120"/>
              <a:ea typeface="標楷體" panose="03000509000000000000" pitchFamily="65" charset="-120"/>
            </a:endParaRPr>
          </a:p>
        </p:txBody>
      </p:sp>
      <p:sp>
        <p:nvSpPr>
          <p:cNvPr id="6" name="文字方塊 5"/>
          <p:cNvSpPr txBox="1"/>
          <p:nvPr/>
        </p:nvSpPr>
        <p:spPr>
          <a:xfrm>
            <a:off x="1116416" y="5380696"/>
            <a:ext cx="9197789"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張師僅具五專學歷，應以</a:t>
            </a:r>
            <a:r>
              <a:rPr lang="en-US" altLang="zh-TW" sz="2400" dirty="0">
                <a:solidFill>
                  <a:srgbClr val="FF0000"/>
                </a:solidFill>
                <a:latin typeface="標楷體" panose="03000509000000000000" pitchFamily="65" charset="-120"/>
                <a:ea typeface="標楷體" panose="03000509000000000000" pitchFamily="65" charset="-120"/>
              </a:rPr>
              <a:t>150</a:t>
            </a:r>
            <a:r>
              <a:rPr lang="zh-TW" altLang="en-US" sz="2400" dirty="0">
                <a:solidFill>
                  <a:srgbClr val="FF0000"/>
                </a:solidFill>
                <a:latin typeface="標楷體" panose="03000509000000000000" pitchFamily="65" charset="-120"/>
                <a:ea typeface="標楷體" panose="03000509000000000000" pitchFamily="65" charset="-120"/>
              </a:rPr>
              <a:t>薪點</a:t>
            </a:r>
            <a:r>
              <a:rPr lang="zh-TW" altLang="en-US" sz="2400" dirty="0">
                <a:latin typeface="標楷體" panose="03000509000000000000" pitchFamily="65" charset="-120"/>
                <a:ea typeface="標楷體" panose="03000509000000000000" pitchFamily="65" charset="-120"/>
              </a:rPr>
              <a:t>起支。</a:t>
            </a:r>
          </a:p>
        </p:txBody>
      </p:sp>
    </p:spTree>
    <p:extLst>
      <p:ext uri="{BB962C8B-B14F-4D97-AF65-F5344CB8AC3E}">
        <p14:creationId xmlns:p14="http://schemas.microsoft.com/office/powerpoint/2010/main" val="138286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750"/>
                                        <p:tgtEl>
                                          <p:spTgt spid="3">
                                            <p:txEl>
                                              <p:pRg st="0" end="0"/>
                                            </p:txEl>
                                          </p:spTgt>
                                        </p:tgtEl>
                                      </p:cBhvr>
                                    </p:animEffect>
                                    <p:anim calcmode="lin" valueType="num">
                                      <p:cBhvr>
                                        <p:cTn id="15"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750"/>
                                        <p:tgtEl>
                                          <p:spTgt spid="3">
                                            <p:txEl>
                                              <p:pRg st="1" end="1"/>
                                            </p:txEl>
                                          </p:spTgt>
                                        </p:tgtEl>
                                      </p:cBhvr>
                                    </p:animEffect>
                                    <p:anim calcmode="lin" valueType="num">
                                      <p:cBhvr>
                                        <p:cTn id="22"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750"/>
                                        <p:tgtEl>
                                          <p:spTgt spid="3">
                                            <p:txEl>
                                              <p:pRg st="2" end="2"/>
                                            </p:txEl>
                                          </p:spTgt>
                                        </p:tgtEl>
                                      </p:cBhvr>
                                    </p:animEffect>
                                    <p:anim calcmode="lin" valueType="num">
                                      <p:cBhvr>
                                        <p:cTn id="29"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750"/>
                                        <p:tgtEl>
                                          <p:spTgt spid="3">
                                            <p:txEl>
                                              <p:pRg st="3" end="3"/>
                                            </p:txEl>
                                          </p:spTgt>
                                        </p:tgtEl>
                                      </p:cBhvr>
                                    </p:animEffect>
                                    <p:anim calcmode="lin" valueType="num">
                                      <p:cBhvr>
                                        <p:cTn id="36"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750"/>
                                        <p:tgtEl>
                                          <p:spTgt spid="3">
                                            <p:txEl>
                                              <p:pRg st="4" end="4"/>
                                            </p:txEl>
                                          </p:spTgt>
                                        </p:tgtEl>
                                      </p:cBhvr>
                                    </p:animEffect>
                                    <p:anim calcmode="lin" valueType="num">
                                      <p:cBhvr>
                                        <p:cTn id="43"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750"/>
                                        <p:tgtEl>
                                          <p:spTgt spid="6"/>
                                        </p:tgtEl>
                                      </p:cBhvr>
                                    </p:animEffect>
                                    <p:anim calcmode="lin" valueType="num">
                                      <p:cBhvr>
                                        <p:cTn id="50" dur="1750" fill="hold"/>
                                        <p:tgtEl>
                                          <p:spTgt spid="6"/>
                                        </p:tgtEl>
                                        <p:attrNameLst>
                                          <p:attrName>ppt_x</p:attrName>
                                        </p:attrNameLst>
                                      </p:cBhvr>
                                      <p:tavLst>
                                        <p:tav tm="0">
                                          <p:val>
                                            <p:strVal val="#ppt_x"/>
                                          </p:val>
                                        </p:tav>
                                        <p:tav tm="100000">
                                          <p:val>
                                            <p:strVal val="#ppt_x"/>
                                          </p:val>
                                        </p:tav>
                                      </p:tavLst>
                                    </p:anim>
                                    <p:anim calcmode="lin" valueType="num">
                                      <p:cBhvr>
                                        <p:cTn id="51" dur="1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6"/>
            <a:ext cx="10515600" cy="959178"/>
          </a:xfrm>
        </p:spPr>
        <p:txBody>
          <a:bodyPr>
            <a:normAutofit/>
          </a:bodyPr>
          <a:lstStyle/>
          <a:p>
            <a:r>
              <a:rPr lang="zh-TW" altLang="en-US" sz="3200" dirty="0">
                <a:solidFill>
                  <a:srgbClr val="00B050"/>
                </a:solidFill>
                <a:latin typeface="華康勘亭流" panose="02010609010101010101" pitchFamily="49" charset="-120"/>
                <a:ea typeface="華康勘亭流" panose="02010609010101010101" pitchFamily="49" charset="-120"/>
              </a:rPr>
              <a:t>代理教師服務證明書是否一定要加註「服務成績優良」</a:t>
            </a:r>
            <a:r>
              <a:rPr lang="en-US" altLang="zh-TW" sz="3200" dirty="0">
                <a:solidFill>
                  <a:srgbClr val="00B050"/>
                </a:solidFill>
                <a:latin typeface="華康勘亭流" panose="02010609010101010101" pitchFamily="49" charset="-120"/>
                <a:ea typeface="華康勘亭流" panose="02010609010101010101" pitchFamily="49" charset="-120"/>
              </a:rPr>
              <a:t>??</a:t>
            </a:r>
            <a:endParaRPr lang="zh-TW" altLang="en-US" sz="3200" dirty="0">
              <a:solidFill>
                <a:srgbClr val="00B050"/>
              </a:solidFill>
              <a:latin typeface="華康勘亭流" panose="02010609010101010101" pitchFamily="49" charset="-120"/>
              <a:ea typeface="華康勘亭流" panose="02010609010101010101" pitchFamily="49" charset="-120"/>
            </a:endParaRPr>
          </a:p>
        </p:txBody>
      </p:sp>
      <p:sp>
        <p:nvSpPr>
          <p:cNvPr id="3" name="內容版面配置區 2"/>
          <p:cNvSpPr>
            <a:spLocks noGrp="1"/>
          </p:cNvSpPr>
          <p:nvPr>
            <p:ph idx="1"/>
          </p:nvPr>
        </p:nvSpPr>
        <p:spPr>
          <a:xfrm>
            <a:off x="898585" y="1626723"/>
            <a:ext cx="9539377" cy="1642194"/>
          </a:xfrm>
        </p:spPr>
        <p:txBody>
          <a:bodyPr>
            <a:normAutofit/>
          </a:bodyPr>
          <a:lstStyle/>
          <a:p>
            <a:pPr lvl="0">
              <a:spcBef>
                <a:spcPts val="1800"/>
              </a:spcBef>
              <a:buClr>
                <a:srgbClr val="D680A5"/>
              </a:buClr>
              <a:buSzPct val="90000"/>
            </a:pPr>
            <a:r>
              <a:rPr lang="zh-TW" altLang="en-US" sz="2400" dirty="0">
                <a:solidFill>
                  <a:srgbClr val="000000"/>
                </a:solidFill>
                <a:latin typeface="標楷體" panose="03000509000000000000" pitchFamily="65" charset="-120"/>
                <a:ea typeface="標楷體" panose="03000509000000000000" pitchFamily="65" charset="-120"/>
              </a:rPr>
              <a:t>依據教育部台</a:t>
            </a:r>
            <a:r>
              <a:rPr lang="en-US" altLang="zh-TW" sz="2400" dirty="0">
                <a:solidFill>
                  <a:srgbClr val="000000"/>
                </a:solidFill>
                <a:latin typeface="標楷體" panose="03000509000000000000" pitchFamily="65" charset="-120"/>
                <a:ea typeface="標楷體" panose="03000509000000000000" pitchFamily="65" charset="-120"/>
              </a:rPr>
              <a:t>(87)</a:t>
            </a:r>
            <a:r>
              <a:rPr lang="zh-TW" altLang="en-US" sz="2400" dirty="0">
                <a:solidFill>
                  <a:srgbClr val="000000"/>
                </a:solidFill>
                <a:latin typeface="標楷體" panose="03000509000000000000" pitchFamily="65" charset="-120"/>
                <a:ea typeface="標楷體" panose="03000509000000000000" pitchFamily="65" charset="-120"/>
              </a:rPr>
              <a:t>人</a:t>
            </a:r>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一</a:t>
            </a:r>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字第</a:t>
            </a:r>
            <a:r>
              <a:rPr lang="en-US" altLang="zh-TW" sz="2400" dirty="0">
                <a:solidFill>
                  <a:srgbClr val="000000"/>
                </a:solidFill>
                <a:latin typeface="標楷體" panose="03000509000000000000" pitchFamily="65" charset="-120"/>
                <a:ea typeface="標楷體" panose="03000509000000000000" pitchFamily="65" charset="-120"/>
              </a:rPr>
              <a:t>87045050</a:t>
            </a:r>
            <a:r>
              <a:rPr lang="zh-TW" altLang="en-US" sz="2400" dirty="0">
                <a:solidFill>
                  <a:srgbClr val="000000"/>
                </a:solidFill>
                <a:latin typeface="標楷體" panose="03000509000000000000" pitchFamily="65" charset="-120"/>
                <a:ea typeface="標楷體" panose="03000509000000000000" pitchFamily="65" charset="-120"/>
              </a:rPr>
              <a:t>號函解釋「代課（理）教師離職時如無不良紀錄，服務學校應主動開具服務成績優良證明</a:t>
            </a:r>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且代課（理）教師離職時如無不良紀錄，服務學校不得拒絕開具</a:t>
            </a:r>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服務成績優良證明</a:t>
            </a:r>
            <a:r>
              <a:rPr lang="en-US" altLang="zh-TW" sz="2400" dirty="0">
                <a:solidFill>
                  <a:srgbClr val="000000"/>
                </a:solidFill>
                <a:latin typeface="標楷體" panose="03000509000000000000" pitchFamily="65" charset="-120"/>
                <a:ea typeface="標楷體" panose="03000509000000000000" pitchFamily="65" charset="-120"/>
              </a:rPr>
              <a:t>]</a:t>
            </a:r>
            <a:endParaRPr lang="zh-TW" altLang="en-US" sz="2400" dirty="0">
              <a:solidFill>
                <a:srgbClr val="000000"/>
              </a:solidFill>
              <a:latin typeface="標楷體" panose="03000509000000000000" pitchFamily="65" charset="-120"/>
              <a:ea typeface="標楷體" panose="03000509000000000000" pitchFamily="65" charset="-120"/>
            </a:endParaRPr>
          </a:p>
        </p:txBody>
      </p:sp>
      <p:sp>
        <p:nvSpPr>
          <p:cNvPr id="4" name="日期版面配置區 3"/>
          <p:cNvSpPr>
            <a:spLocks noGrp="1"/>
          </p:cNvSpPr>
          <p:nvPr>
            <p:ph type="dt" sz="half" idx="10"/>
          </p:nvPr>
        </p:nvSpPr>
        <p:spPr/>
        <p:txBody>
          <a:bodyPr/>
          <a:lstStyle/>
          <a:p>
            <a:fld id="{BFC0222F-914C-45B4-B1DD-609AEA7D2556}" type="datetime1">
              <a:rPr lang="zh-CN" altLang="en-US" smtClean="0">
                <a:solidFill>
                  <a:prstClr val="black">
                    <a:tint val="75000"/>
                  </a:prstClr>
                </a:solidFill>
              </a:rPr>
              <a:t>2019/8/19</a:t>
            </a:fld>
            <a:endParaRPr lang="zh-CN"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36</a:t>
            </a:fld>
            <a:endParaRPr lang="zh-CN" altLang="en-US">
              <a:solidFill>
                <a:prstClr val="black">
                  <a:tint val="75000"/>
                </a:prstClr>
              </a:solidFill>
            </a:endParaRPr>
          </a:p>
        </p:txBody>
      </p:sp>
      <p:sp>
        <p:nvSpPr>
          <p:cNvPr id="6" name="文字方塊 5"/>
          <p:cNvSpPr txBox="1"/>
          <p:nvPr/>
        </p:nvSpPr>
        <p:spPr>
          <a:xfrm>
            <a:off x="992039" y="3571336"/>
            <a:ext cx="9842740" cy="2308324"/>
          </a:xfrm>
          <a:prstGeom prst="rect">
            <a:avLst/>
          </a:prstGeom>
          <a:noFill/>
        </p:spPr>
        <p:txBody>
          <a:bodyPr wrap="square" rtlCol="0">
            <a:spAutoFit/>
          </a:bodyPr>
          <a:lstStyle/>
          <a:p>
            <a:r>
              <a:rPr lang="zh-TW" altLang="en-US" sz="2400" dirty="0">
                <a:solidFill>
                  <a:srgbClr val="FF0000"/>
                </a:solidFill>
                <a:latin typeface="標楷體" panose="03000509000000000000" pitchFamily="65" charset="-120"/>
                <a:ea typeface="標楷體" panose="03000509000000000000" pitchFamily="65" charset="-120"/>
              </a:rPr>
              <a:t>代理教師服務期間有無不良記錄</a:t>
            </a:r>
            <a:endParaRPr lang="en-US" altLang="zh-TW" sz="2400" dirty="0">
              <a:solidFill>
                <a:srgbClr val="FF0000"/>
              </a:solidFill>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臺灣省教師申訴評議委員會再申訴評議書第</a:t>
            </a:r>
            <a:r>
              <a:rPr lang="en-US" altLang="zh-TW" sz="2400" dirty="0">
                <a:latin typeface="標楷體" panose="03000509000000000000" pitchFamily="65" charset="-120"/>
                <a:ea typeface="標楷體" panose="03000509000000000000" pitchFamily="65" charset="-120"/>
              </a:rPr>
              <a:t>102021</a:t>
            </a:r>
            <a:r>
              <a:rPr lang="zh-TW" altLang="en-US" sz="2400" dirty="0">
                <a:latin typeface="標楷體" panose="03000509000000000000" pitchFamily="65" charset="-120"/>
                <a:ea typeface="標楷體" panose="03000509000000000000" pitchFamily="65" charset="-120"/>
              </a:rPr>
              <a:t>號</a:t>
            </a:r>
            <a:r>
              <a:rPr lang="en-US" altLang="zh-TW" sz="2400" dirty="0">
                <a:latin typeface="標楷體" panose="03000509000000000000" pitchFamily="65" charset="-120"/>
                <a:ea typeface="標楷體" panose="03000509000000000000" pitchFamily="65" charset="-120"/>
              </a:rPr>
              <a:t>)</a:t>
            </a:r>
          </a:p>
          <a:p>
            <a:pPr marL="457200" indent="-457200">
              <a:buFont typeface="+mj-lt"/>
              <a:buAutoNum type="arabicPeriod"/>
            </a:pPr>
            <a:r>
              <a:rPr lang="zh-TW" altLang="en-US" sz="2400" dirty="0">
                <a:latin typeface="標楷體" panose="03000509000000000000" pitchFamily="65" charset="-120"/>
                <a:ea typeface="標楷體" panose="03000509000000000000" pitchFamily="65" charset="-120"/>
              </a:rPr>
              <a:t>依代理教師在校服務期間，其各項服務內容彙整相關服務記錄及事證</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如教師專業輔導會議記錄、評量成績誤計備忘錄、巡堂紀錄。作業檢閱紀錄等</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，提請教師成績考核委員會議審議。</a:t>
            </a:r>
            <a:endParaRPr lang="en-US" altLang="zh-TW" sz="2400" dirty="0">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2400" dirty="0">
                <a:latin typeface="標楷體" panose="03000509000000000000" pitchFamily="65" charset="-120"/>
                <a:ea typeface="標楷體" panose="03000509000000000000" pitchFamily="65" charset="-120"/>
              </a:rPr>
              <a:t>服務期間成績評量應為</a:t>
            </a:r>
            <a:r>
              <a:rPr lang="en-US" altLang="zh-TW" sz="2400" dirty="0">
                <a:latin typeface="標楷體" panose="03000509000000000000" pitchFamily="65" charset="-120"/>
                <a:ea typeface="標楷體" panose="03000509000000000000" pitchFamily="65" charset="-120"/>
              </a:rPr>
              <a:t>70</a:t>
            </a:r>
            <a:r>
              <a:rPr lang="zh-TW" altLang="en-US" sz="2400" dirty="0">
                <a:latin typeface="標楷體" panose="03000509000000000000" pitchFamily="65" charset="-120"/>
                <a:ea typeface="標楷體" panose="03000509000000000000" pitchFamily="65" charset="-120"/>
              </a:rPr>
              <a:t>分以下。</a:t>
            </a:r>
          </a:p>
        </p:txBody>
      </p:sp>
    </p:spTree>
    <p:extLst>
      <p:ext uri="{BB962C8B-B14F-4D97-AF65-F5344CB8AC3E}">
        <p14:creationId xmlns:p14="http://schemas.microsoft.com/office/powerpoint/2010/main" val="183808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500"/>
                                        <p:tgtEl>
                                          <p:spTgt spid="3">
                                            <p:txEl>
                                              <p:pRg st="0" end="0"/>
                                            </p:txEl>
                                          </p:spTgt>
                                        </p:tgtEl>
                                      </p:cBhvr>
                                    </p:animEffect>
                                    <p:anim calcmode="lin" valueType="num">
                                      <p:cBhvr>
                                        <p:cTn id="15" dur="2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2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idx="4294967295"/>
          </p:nvPr>
        </p:nvSpPr>
        <p:spPr>
          <a:xfrm>
            <a:off x="3611467" y="2941230"/>
            <a:ext cx="4971816" cy="671651"/>
          </a:xfrm>
        </p:spPr>
        <p:txBody>
          <a:bodyPr>
            <a:noAutofit/>
          </a:bodyPr>
          <a:lstStyle/>
          <a:p>
            <a:r>
              <a:rPr lang="zh-TW" altLang="en-US" sz="6000" dirty="0">
                <a:solidFill>
                  <a:srgbClr val="00B050"/>
                </a:solidFill>
                <a:latin typeface="華康勘亭流(P)" panose="02010600010101010101" pitchFamily="2" charset="-120"/>
                <a:ea typeface="華康勘亭流(P)" panose="02010600010101010101" pitchFamily="2" charset="-120"/>
              </a:rPr>
              <a:t>正式教師敘薪</a:t>
            </a:r>
          </a:p>
        </p:txBody>
      </p:sp>
    </p:spTree>
    <p:extLst>
      <p:ext uri="{BB962C8B-B14F-4D97-AF65-F5344CB8AC3E}">
        <p14:creationId xmlns:p14="http://schemas.microsoft.com/office/powerpoint/2010/main" val="302365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idx="4294967295"/>
          </p:nvPr>
        </p:nvSpPr>
        <p:spPr>
          <a:xfrm>
            <a:off x="983974" y="450988"/>
            <a:ext cx="4909930" cy="836613"/>
          </a:xfrm>
        </p:spPr>
        <p:txBody>
          <a:bodyPr>
            <a:normAutofit fontScale="90000"/>
          </a:bodyPr>
          <a:lstStyle/>
          <a:p>
            <a:r>
              <a:rPr lang="zh-TW" altLang="en-US" sz="3600" dirty="0">
                <a:solidFill>
                  <a:srgbClr val="00B050"/>
                </a:solidFill>
                <a:latin typeface="華康勘亭流(P)" panose="02010600010101010101" pitchFamily="2" charset="-120"/>
                <a:ea typeface="華康勘亭流(P)" panose="02010600010101010101" pitchFamily="2" charset="-120"/>
              </a:rPr>
              <a:t>正式教師敘薪之法規沿革</a:t>
            </a:r>
          </a:p>
        </p:txBody>
      </p:sp>
      <p:sp>
        <p:nvSpPr>
          <p:cNvPr id="5" name="內容版面配置區 4"/>
          <p:cNvSpPr>
            <a:spLocks noGrp="1"/>
          </p:cNvSpPr>
          <p:nvPr>
            <p:ph idx="4294967295"/>
          </p:nvPr>
        </p:nvSpPr>
        <p:spPr>
          <a:xfrm>
            <a:off x="1192696" y="1790700"/>
            <a:ext cx="9134475" cy="4152900"/>
          </a:xfrm>
        </p:spPr>
        <p:txBody>
          <a:bodyPr>
            <a:normAutofit/>
          </a:bodyPr>
          <a:lstStyle/>
          <a:p>
            <a:r>
              <a:rPr lang="zh-TW" altLang="en-US" sz="2800" dirty="0">
                <a:latin typeface="標楷體" panose="03000509000000000000" pitchFamily="65" charset="-120"/>
                <a:ea typeface="標楷體" panose="03000509000000000000" pitchFamily="65" charset="-120"/>
              </a:rPr>
              <a:t>公立學校教職員敘薪辦法</a:t>
            </a:r>
            <a:r>
              <a:rPr lang="en-US" altLang="zh-TW" sz="2800" dirty="0">
                <a:latin typeface="標楷體" panose="03000509000000000000" pitchFamily="65" charset="-120"/>
                <a:ea typeface="標楷體" panose="03000509000000000000" pitchFamily="65" charset="-120"/>
              </a:rPr>
              <a:t>-62</a:t>
            </a:r>
            <a:r>
              <a:rPr lang="zh-TW" altLang="en-US" sz="2800" dirty="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9</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13</a:t>
            </a:r>
            <a:r>
              <a:rPr lang="zh-TW" altLang="en-US" sz="2800" dirty="0">
                <a:latin typeface="標楷體" panose="03000509000000000000" pitchFamily="65" charset="-120"/>
                <a:ea typeface="標楷體" panose="03000509000000000000" pitchFamily="65" charset="-120"/>
              </a:rPr>
              <a:t>日訂定發布</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司法院大法官釋字第</a:t>
            </a:r>
            <a:r>
              <a:rPr lang="en-US" altLang="zh-TW" sz="2800" dirty="0">
                <a:latin typeface="標楷體" panose="03000509000000000000" pitchFamily="65" charset="-120"/>
                <a:ea typeface="標楷體" panose="03000509000000000000" pitchFamily="65" charset="-120"/>
              </a:rPr>
              <a:t>707</a:t>
            </a:r>
            <a:r>
              <a:rPr lang="zh-TW" altLang="en-US" sz="2800" dirty="0">
                <a:latin typeface="標楷體" panose="03000509000000000000" pitchFamily="65" charset="-120"/>
                <a:ea typeface="標楷體" panose="03000509000000000000" pitchFamily="65" charset="-120"/>
              </a:rPr>
              <a:t>號</a:t>
            </a:r>
            <a:r>
              <a:rPr lang="en-US" altLang="zh-TW" sz="2800" dirty="0">
                <a:latin typeface="標楷體" panose="03000509000000000000" pitchFamily="65" charset="-120"/>
                <a:ea typeface="標楷體" panose="03000509000000000000" pitchFamily="65" charset="-120"/>
              </a:rPr>
              <a:t>-101</a:t>
            </a:r>
            <a:r>
              <a:rPr lang="zh-TW" altLang="en-US" sz="2800" dirty="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12</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28</a:t>
            </a:r>
            <a:r>
              <a:rPr lang="zh-TW" altLang="en-US" sz="2800" dirty="0">
                <a:latin typeface="標楷體" panose="03000509000000000000" pitchFamily="65" charset="-120"/>
                <a:ea typeface="標楷體" panose="03000509000000000000" pitchFamily="65" charset="-120"/>
              </a:rPr>
              <a:t>日</a:t>
            </a:r>
            <a:endParaRPr lang="en-US" altLang="zh-TW" sz="2800" dirty="0">
              <a:latin typeface="標楷體" panose="03000509000000000000" pitchFamily="65" charset="-120"/>
              <a:ea typeface="標楷體" panose="03000509000000000000" pitchFamily="65" charset="-120"/>
            </a:endParaRPr>
          </a:p>
          <a:p>
            <a:pPr marL="45720" indent="0">
              <a:buNone/>
            </a:pPr>
            <a:r>
              <a:rPr lang="zh-TW" altLang="en-US" sz="2400" dirty="0">
                <a:solidFill>
                  <a:srgbClr val="333333"/>
                </a:solidFill>
                <a:latin typeface="標楷體" panose="03000509000000000000" pitchFamily="65" charset="-120"/>
                <a:ea typeface="標楷體" panose="03000509000000000000" pitchFamily="65" charset="-120"/>
              </a:rPr>
              <a:t>教師法及教育基本法均分別明定教師之待遇，應以法律定之；相關機關應於本解釋公布之日起三年內，依本解釋意旨，制定上開教師待遇相關法律，以完成上開教師待遇之法制化，屆期未完成制定者，系爭辦法關於上開教師部分之規定，失其效力。</a:t>
            </a:r>
            <a:endParaRPr lang="en-US" altLang="zh-TW" sz="2400" dirty="0">
              <a:solidFill>
                <a:srgbClr val="333333"/>
              </a:solidFill>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教師待遇條例</a:t>
            </a:r>
            <a:r>
              <a:rPr lang="en-US" altLang="zh-TW" sz="2800" dirty="0">
                <a:latin typeface="標楷體" panose="03000509000000000000" pitchFamily="65" charset="-120"/>
                <a:ea typeface="標楷體" panose="03000509000000000000" pitchFamily="65" charset="-120"/>
              </a:rPr>
              <a:t>-104</a:t>
            </a:r>
            <a:r>
              <a:rPr lang="zh-TW" altLang="en-US" sz="2800" dirty="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6</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10</a:t>
            </a:r>
            <a:r>
              <a:rPr lang="zh-TW" altLang="en-US" sz="2800" dirty="0">
                <a:latin typeface="標楷體" panose="03000509000000000000" pitchFamily="65" charset="-120"/>
                <a:ea typeface="標楷體" panose="03000509000000000000" pitchFamily="65" charset="-120"/>
              </a:rPr>
              <a:t>日公布、</a:t>
            </a:r>
            <a:r>
              <a:rPr lang="en-US" altLang="zh-TW" sz="2800" dirty="0">
                <a:latin typeface="標楷體" panose="03000509000000000000" pitchFamily="65" charset="-120"/>
                <a:ea typeface="標楷體" panose="03000509000000000000" pitchFamily="65" charset="-120"/>
              </a:rPr>
              <a:t>104</a:t>
            </a:r>
            <a:r>
              <a:rPr lang="zh-TW" altLang="en-US" sz="2800" dirty="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12</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27</a:t>
            </a:r>
            <a:r>
              <a:rPr lang="zh-TW" altLang="en-US" sz="2800" dirty="0">
                <a:latin typeface="標楷體" panose="03000509000000000000" pitchFamily="65" charset="-120"/>
                <a:ea typeface="標楷體" panose="03000509000000000000" pitchFamily="65" charset="-120"/>
              </a:rPr>
              <a:t>日施行</a:t>
            </a:r>
          </a:p>
        </p:txBody>
      </p:sp>
    </p:spTree>
    <p:extLst>
      <p:ext uri="{BB962C8B-B14F-4D97-AF65-F5344CB8AC3E}">
        <p14:creationId xmlns:p14="http://schemas.microsoft.com/office/powerpoint/2010/main" val="21112903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212574" y="499442"/>
            <a:ext cx="3846444" cy="787400"/>
          </a:xfrm>
        </p:spPr>
        <p:txBody>
          <a:bodyPr>
            <a:normAutofit/>
          </a:bodyPr>
          <a:lstStyle/>
          <a:p>
            <a:r>
              <a:rPr lang="zh-TW" altLang="en-US" sz="3600" dirty="0">
                <a:solidFill>
                  <a:srgbClr val="00B050"/>
                </a:solidFill>
                <a:latin typeface="華康勘亭流(P)" panose="02010600010101010101" pitchFamily="2" charset="-120"/>
                <a:ea typeface="華康勘亭流(P)" panose="02010600010101010101" pitchFamily="2" charset="-120"/>
              </a:rPr>
              <a:t>正式教師</a:t>
            </a:r>
            <a:r>
              <a:rPr lang="en-US" altLang="zh-TW" sz="3600" dirty="0">
                <a:solidFill>
                  <a:srgbClr val="00B050"/>
                </a:solidFill>
                <a:latin typeface="華康勘亭流(P)" panose="02010600010101010101" pitchFamily="2" charset="-120"/>
                <a:ea typeface="華康勘亭流(P)" panose="02010600010101010101" pitchFamily="2" charset="-120"/>
              </a:rPr>
              <a:t>-</a:t>
            </a:r>
            <a:r>
              <a:rPr lang="zh-TW" altLang="en-US" sz="3600" dirty="0">
                <a:solidFill>
                  <a:srgbClr val="00B050"/>
                </a:solidFill>
                <a:latin typeface="華康勘亭流(P)" panose="02010600010101010101" pitchFamily="2" charset="-120"/>
                <a:ea typeface="華康勘亭流(P)" panose="02010600010101010101" pitchFamily="2" charset="-120"/>
              </a:rPr>
              <a:t>薪級</a:t>
            </a:r>
          </a:p>
        </p:txBody>
      </p:sp>
      <p:sp>
        <p:nvSpPr>
          <p:cNvPr id="3" name="內容版面配置區 2"/>
          <p:cNvSpPr>
            <a:spLocks noGrp="1"/>
          </p:cNvSpPr>
          <p:nvPr>
            <p:ph idx="4294967295"/>
          </p:nvPr>
        </p:nvSpPr>
        <p:spPr>
          <a:xfrm>
            <a:off x="874644" y="1366630"/>
            <a:ext cx="9136063" cy="4152900"/>
          </a:xfrm>
        </p:spPr>
        <p:txBody>
          <a:bodyPr/>
          <a:lstStyle/>
          <a:p>
            <a:r>
              <a:rPr lang="zh-TW" altLang="en-US" dirty="0">
                <a:latin typeface="標楷體" panose="03000509000000000000" pitchFamily="65" charset="-120"/>
                <a:ea typeface="標楷體" panose="03000509000000000000" pitchFamily="65" charset="-120"/>
              </a:rPr>
              <a:t>依據教師待遇條例</a:t>
            </a:r>
            <a:endParaRPr lang="en-US" altLang="zh-TW" dirty="0">
              <a:latin typeface="標楷體" panose="03000509000000000000" pitchFamily="65" charset="-120"/>
              <a:ea typeface="標楷體" panose="03000509000000000000" pitchFamily="65" charset="-120"/>
            </a:endParaRPr>
          </a:p>
          <a:p>
            <a:r>
              <a:rPr lang="zh-TW" altLang="zh-TW" dirty="0">
                <a:ea typeface="標楷體" panose="03000509000000000000" pitchFamily="65" charset="-120"/>
                <a:cs typeface="Times New Roman" panose="02020603050405020304" pitchFamily="18" charset="0"/>
              </a:rPr>
              <a:t>高級中等以下學校教師薪級起敘基準表</a:t>
            </a: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577438846"/>
              </p:ext>
            </p:extLst>
          </p:nvPr>
        </p:nvGraphicFramePr>
        <p:xfrm>
          <a:off x="1786559" y="2690191"/>
          <a:ext cx="9000380" cy="3552044"/>
        </p:xfrm>
        <a:graphic>
          <a:graphicData uri="http://schemas.openxmlformats.org/drawingml/2006/table">
            <a:tbl>
              <a:tblPr firstRow="1" firstCol="1" lastRow="1" lastCol="1" bandRow="1" bandCol="1"/>
              <a:tblGrid>
                <a:gridCol w="1626767">
                  <a:extLst>
                    <a:ext uri="{9D8B030D-6E8A-4147-A177-3AD203B41FA5}">
                      <a16:colId xmlns:a16="http://schemas.microsoft.com/office/drawing/2014/main" xmlns="" val="20000"/>
                    </a:ext>
                  </a:extLst>
                </a:gridCol>
                <a:gridCol w="1497433">
                  <a:extLst>
                    <a:ext uri="{9D8B030D-6E8A-4147-A177-3AD203B41FA5}">
                      <a16:colId xmlns:a16="http://schemas.microsoft.com/office/drawing/2014/main" xmlns="" val="20001"/>
                    </a:ext>
                  </a:extLst>
                </a:gridCol>
                <a:gridCol w="5876180">
                  <a:extLst>
                    <a:ext uri="{9D8B030D-6E8A-4147-A177-3AD203B41FA5}">
                      <a16:colId xmlns:a16="http://schemas.microsoft.com/office/drawing/2014/main" xmlns="" val="20002"/>
                    </a:ext>
                  </a:extLst>
                </a:gridCol>
              </a:tblGrid>
              <a:tr h="398006">
                <a:tc>
                  <a:txBody>
                    <a:bodyPr/>
                    <a:lstStyle/>
                    <a:p>
                      <a:pPr algn="dist">
                        <a:lnSpc>
                          <a:spcPts val="1800"/>
                        </a:lnSpc>
                        <a:spcBef>
                          <a:spcPts val="600"/>
                        </a:spcBef>
                        <a:spcAft>
                          <a:spcPts val="600"/>
                        </a:spcAft>
                      </a:pPr>
                      <a:r>
                        <a:rPr lang="zh-TW" sz="1600" dirty="0">
                          <a:effectLst/>
                          <a:latin typeface="Times New Roman" panose="02020603050405020304" pitchFamily="18" charset="0"/>
                          <a:ea typeface="標楷體" panose="03000509000000000000" pitchFamily="65" charset="-120"/>
                        </a:rPr>
                        <a:t>薪級</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dist">
                        <a:lnSpc>
                          <a:spcPts val="1800"/>
                        </a:lnSpc>
                        <a:spcBef>
                          <a:spcPts val="600"/>
                        </a:spcBef>
                        <a:spcAft>
                          <a:spcPts val="600"/>
                        </a:spcAft>
                      </a:pPr>
                      <a:r>
                        <a:rPr lang="zh-TW" sz="1600" dirty="0">
                          <a:effectLst/>
                          <a:latin typeface="Times New Roman" panose="02020603050405020304" pitchFamily="18" charset="0"/>
                          <a:ea typeface="標楷體" panose="03000509000000000000" pitchFamily="65" charset="-120"/>
                        </a:rPr>
                        <a:t>薪點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dist">
                        <a:lnSpc>
                          <a:spcPts val="1800"/>
                        </a:lnSpc>
                        <a:spcBef>
                          <a:spcPts val="600"/>
                        </a:spcBef>
                        <a:spcAft>
                          <a:spcPts val="600"/>
                        </a:spcAft>
                      </a:pPr>
                      <a:r>
                        <a:rPr lang="zh-TW" sz="1600" dirty="0">
                          <a:effectLst/>
                          <a:latin typeface="Times New Roman" panose="02020603050405020304" pitchFamily="18" charset="0"/>
                          <a:ea typeface="標楷體" panose="03000509000000000000" pitchFamily="65" charset="-120"/>
                        </a:rPr>
                        <a:t>起敘基準</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89253">
                <a:tc>
                  <a:txBody>
                    <a:bodyPr/>
                    <a:lstStyle/>
                    <a:p>
                      <a:pPr algn="ctr">
                        <a:lnSpc>
                          <a:spcPts val="1800"/>
                        </a:lnSpc>
                        <a:spcAft>
                          <a:spcPts val="0"/>
                        </a:spcAft>
                      </a:pPr>
                      <a:r>
                        <a:rPr lang="zh-TW" sz="1600" dirty="0">
                          <a:effectLst/>
                          <a:latin typeface="Times New Roman" panose="02020603050405020304" pitchFamily="18" charset="0"/>
                          <a:ea typeface="標楷體" panose="03000509000000000000" pitchFamily="65" charset="-120"/>
                        </a:rPr>
                        <a:t>十九級</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00">
                          <a:effectLst/>
                          <a:latin typeface="標楷體" panose="03000509000000000000" pitchFamily="65" charset="-120"/>
                          <a:ea typeface="標楷體" panose="03000509000000000000" pitchFamily="65" charset="-120"/>
                        </a:rPr>
                        <a:t>330</a:t>
                      </a:r>
                      <a:endParaRPr lang="zh-TW" sz="160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200"/>
                        </a:lnSpc>
                        <a:spcAft>
                          <a:spcPts val="0"/>
                        </a:spcAft>
                      </a:pPr>
                      <a:r>
                        <a:rPr lang="zh-TW" sz="1600" dirty="0">
                          <a:effectLst/>
                          <a:latin typeface="Times New Roman" panose="02020603050405020304" pitchFamily="18" charset="0"/>
                          <a:ea typeface="標楷體" panose="03000509000000000000" pitchFamily="65" charset="-120"/>
                        </a:rPr>
                        <a:t>具大學校院或教育部認可之國外大學校院研究所博士學位者。</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89253">
                <a:tc>
                  <a:txBody>
                    <a:bodyPr/>
                    <a:lstStyle/>
                    <a:p>
                      <a:pPr algn="ctr">
                        <a:lnSpc>
                          <a:spcPts val="1800"/>
                        </a:lnSpc>
                        <a:spcAft>
                          <a:spcPts val="0"/>
                        </a:spcAft>
                      </a:pPr>
                      <a:r>
                        <a:rPr lang="zh-TW" sz="1600" dirty="0">
                          <a:effectLst/>
                          <a:latin typeface="Times New Roman" panose="02020603050405020304" pitchFamily="18" charset="0"/>
                          <a:ea typeface="標楷體" panose="03000509000000000000" pitchFamily="65" charset="-120"/>
                        </a:rPr>
                        <a:t>二十四級</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00" dirty="0">
                          <a:effectLst/>
                          <a:latin typeface="標楷體" panose="03000509000000000000" pitchFamily="65" charset="-120"/>
                          <a:ea typeface="標楷體" panose="03000509000000000000" pitchFamily="65" charset="-120"/>
                        </a:rPr>
                        <a:t>245</a:t>
                      </a:r>
                      <a:endParaRPr lang="zh-TW" sz="16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200"/>
                        </a:lnSpc>
                        <a:spcAft>
                          <a:spcPts val="0"/>
                        </a:spcAft>
                      </a:pPr>
                      <a:r>
                        <a:rPr lang="zh-TW" sz="1600" dirty="0">
                          <a:effectLst/>
                          <a:latin typeface="Times New Roman" panose="02020603050405020304" pitchFamily="18" charset="0"/>
                          <a:ea typeface="標楷體" panose="03000509000000000000" pitchFamily="65" charset="-120"/>
                        </a:rPr>
                        <a:t>具大學校院或教育部認可之國外大學校院研究所碩士學位者。</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89253">
                <a:tc>
                  <a:txBody>
                    <a:bodyPr/>
                    <a:lstStyle/>
                    <a:p>
                      <a:pPr algn="ctr">
                        <a:lnSpc>
                          <a:spcPts val="1800"/>
                        </a:lnSpc>
                        <a:spcAft>
                          <a:spcPts val="0"/>
                        </a:spcAft>
                      </a:pPr>
                      <a:r>
                        <a:rPr lang="zh-TW" sz="1600" dirty="0">
                          <a:effectLst/>
                          <a:latin typeface="Times New Roman" panose="02020603050405020304" pitchFamily="18" charset="0"/>
                          <a:ea typeface="標楷體" panose="03000509000000000000" pitchFamily="65" charset="-120"/>
                        </a:rPr>
                        <a:t>二十九級</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00" dirty="0">
                          <a:effectLst/>
                          <a:latin typeface="標楷體" panose="03000509000000000000" pitchFamily="65" charset="-120"/>
                          <a:ea typeface="標楷體" panose="03000509000000000000" pitchFamily="65" charset="-120"/>
                        </a:rPr>
                        <a:t>190</a:t>
                      </a:r>
                      <a:endParaRPr lang="zh-TW" sz="16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200"/>
                        </a:lnSpc>
                        <a:spcAft>
                          <a:spcPts val="0"/>
                        </a:spcAft>
                      </a:pPr>
                      <a:r>
                        <a:rPr lang="zh-TW" sz="1600" dirty="0">
                          <a:effectLst/>
                          <a:latin typeface="Times New Roman" panose="02020603050405020304" pitchFamily="18" charset="0"/>
                          <a:ea typeface="標楷體" panose="03000509000000000000" pitchFamily="65" charset="-120"/>
                        </a:rPr>
                        <a:t>具大學校院或教育部認可之國外大學校院學士學位者。</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89253">
                <a:tc>
                  <a:txBody>
                    <a:bodyPr/>
                    <a:lstStyle/>
                    <a:p>
                      <a:pPr algn="ctr">
                        <a:lnSpc>
                          <a:spcPts val="1800"/>
                        </a:lnSpc>
                        <a:spcAft>
                          <a:spcPts val="0"/>
                        </a:spcAft>
                      </a:pPr>
                      <a:r>
                        <a:rPr lang="zh-TW" sz="1600" dirty="0">
                          <a:effectLst/>
                          <a:latin typeface="Times New Roman" panose="02020603050405020304" pitchFamily="18" charset="0"/>
                          <a:ea typeface="標楷體" panose="03000509000000000000" pitchFamily="65" charset="-120"/>
                        </a:rPr>
                        <a:t>三十二級</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00" dirty="0">
                          <a:effectLst/>
                          <a:latin typeface="標楷體" panose="03000509000000000000" pitchFamily="65" charset="-120"/>
                          <a:ea typeface="標楷體" panose="03000509000000000000" pitchFamily="65" charset="-120"/>
                        </a:rPr>
                        <a:t>160</a:t>
                      </a:r>
                      <a:endParaRPr lang="zh-TW" sz="16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200"/>
                        </a:lnSpc>
                        <a:spcAft>
                          <a:spcPts val="0"/>
                        </a:spcAft>
                      </a:pPr>
                      <a:r>
                        <a:rPr lang="zh-TW" sz="1600" dirty="0">
                          <a:effectLst/>
                          <a:latin typeface="Times New Roman" panose="02020603050405020304" pitchFamily="18" charset="0"/>
                          <a:ea typeface="標楷體" panose="03000509000000000000" pitchFamily="65" charset="-120"/>
                        </a:rPr>
                        <a:t>高級中等學校畢業後於修業三年之專科學校畢業者。</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19428">
                <a:tc>
                  <a:txBody>
                    <a:bodyPr/>
                    <a:lstStyle/>
                    <a:p>
                      <a:pPr algn="ctr">
                        <a:lnSpc>
                          <a:spcPts val="1800"/>
                        </a:lnSpc>
                        <a:spcAft>
                          <a:spcPts val="0"/>
                        </a:spcAft>
                      </a:pPr>
                      <a:r>
                        <a:rPr lang="zh-TW" sz="1600">
                          <a:effectLst/>
                          <a:latin typeface="Times New Roman" panose="02020603050405020304" pitchFamily="18" charset="0"/>
                          <a:ea typeface="標楷體" panose="03000509000000000000" pitchFamily="65" charset="-120"/>
                        </a:rPr>
                        <a:t>三十三級</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00" dirty="0">
                          <a:effectLst/>
                          <a:latin typeface="標楷體" panose="03000509000000000000" pitchFamily="65" charset="-120"/>
                          <a:ea typeface="標楷體" panose="03000509000000000000" pitchFamily="65" charset="-120"/>
                        </a:rPr>
                        <a:t>150</a:t>
                      </a:r>
                      <a:endParaRPr lang="zh-TW" sz="16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200"/>
                        </a:lnSpc>
                        <a:spcAft>
                          <a:spcPts val="0"/>
                        </a:spcAft>
                      </a:pPr>
                      <a:r>
                        <a:rPr lang="zh-TW" sz="1600" dirty="0">
                          <a:effectLst/>
                          <a:latin typeface="Times New Roman" panose="02020603050405020304" pitchFamily="18" charset="0"/>
                          <a:ea typeface="標楷體" panose="03000509000000000000" pitchFamily="65" charset="-120"/>
                        </a:rPr>
                        <a:t>高級中等學校畢業後於修業二年之專科學校畢業，或國民中學（初中）畢業後於修業五年之專科學校畢業者。</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77598">
                <a:tc>
                  <a:txBody>
                    <a:bodyPr/>
                    <a:lstStyle/>
                    <a:p>
                      <a:pPr algn="ctr">
                        <a:lnSpc>
                          <a:spcPts val="1800"/>
                        </a:lnSpc>
                        <a:spcAft>
                          <a:spcPts val="0"/>
                        </a:spcAft>
                      </a:pPr>
                      <a:r>
                        <a:rPr lang="zh-TW" sz="1600">
                          <a:effectLst/>
                          <a:latin typeface="Times New Roman" panose="02020603050405020304" pitchFamily="18" charset="0"/>
                          <a:ea typeface="標楷體" panose="03000509000000000000" pitchFamily="65" charset="-120"/>
                        </a:rPr>
                        <a:t>三十六級</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00">
                          <a:effectLst/>
                          <a:latin typeface="標楷體" panose="03000509000000000000" pitchFamily="65" charset="-120"/>
                          <a:ea typeface="標楷體" panose="03000509000000000000" pitchFamily="65" charset="-120"/>
                        </a:rPr>
                        <a:t>120</a:t>
                      </a:r>
                      <a:endParaRPr lang="zh-TW" sz="160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2200"/>
                        </a:lnSpc>
                        <a:spcAft>
                          <a:spcPts val="0"/>
                        </a:spcAft>
                      </a:pPr>
                      <a:r>
                        <a:rPr lang="zh-TW" sz="1600" dirty="0">
                          <a:effectLst/>
                          <a:latin typeface="Times New Roman" panose="02020603050405020304" pitchFamily="18" charset="0"/>
                          <a:ea typeface="標楷體" panose="03000509000000000000" pitchFamily="65" charset="-120"/>
                        </a:rPr>
                        <a:t>高級中等以下學校畢業者。</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925052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FC8D7"/>
        </a:solidFill>
        <a:effectLst/>
      </p:bgPr>
    </p:bg>
    <p:spTree>
      <p:nvGrpSpPr>
        <p:cNvPr id="1" name=""/>
        <p:cNvGrpSpPr/>
        <p:nvPr/>
      </p:nvGrpSpPr>
      <p:grpSpPr>
        <a:xfrm>
          <a:off x="0" y="0"/>
          <a:ext cx="0" cy="0"/>
          <a:chOff x="0" y="0"/>
          <a:chExt cx="0" cy="0"/>
        </a:xfrm>
      </p:grpSpPr>
      <p:sp>
        <p:nvSpPr>
          <p:cNvPr id="8" name="內容版面配置區 7"/>
          <p:cNvSpPr>
            <a:spLocks noGrp="1"/>
          </p:cNvSpPr>
          <p:nvPr>
            <p:ph idx="4294967295"/>
          </p:nvPr>
        </p:nvSpPr>
        <p:spPr>
          <a:xfrm>
            <a:off x="1676400" y="1673225"/>
            <a:ext cx="10515600" cy="4044950"/>
          </a:xfrm>
        </p:spPr>
        <p:txBody>
          <a:bodyPr>
            <a:normAutofit lnSpcReduction="10000"/>
          </a:bodyPr>
          <a:lstStyle/>
          <a:p>
            <a:pPr>
              <a:spcBef>
                <a:spcPct val="20000"/>
              </a:spcBef>
              <a:buClr>
                <a:srgbClr val="00B0F0"/>
              </a:buClr>
              <a:buSzPct val="90000"/>
              <a:buFont typeface="Wingdings" panose="05000000000000000000" pitchFamily="2" charset="2"/>
              <a:buChar char="l"/>
            </a:pPr>
            <a:r>
              <a:rPr lang="zh-TW" altLang="en-US" dirty="0">
                <a:latin typeface="標楷體" panose="03000509000000000000" pitchFamily="65" charset="-120"/>
                <a:ea typeface="標楷體" panose="03000509000000000000" pitchFamily="65" charset="-120"/>
              </a:rPr>
              <a:t>依據「中小學教師登記及檢定辦法」辦理</a:t>
            </a:r>
            <a:endParaRPr lang="en-US" altLang="zh-TW" dirty="0">
              <a:latin typeface="標楷體" panose="03000509000000000000" pitchFamily="65" charset="-120"/>
              <a:ea typeface="標楷體" panose="03000509000000000000" pitchFamily="65" charset="-120"/>
            </a:endParaRPr>
          </a:p>
          <a:p>
            <a:pPr>
              <a:spcBef>
                <a:spcPct val="20000"/>
              </a:spcBef>
              <a:buClr>
                <a:srgbClr val="00B0F0"/>
              </a:buClr>
              <a:buSzPct val="90000"/>
              <a:buFont typeface="Wingdings" panose="05000000000000000000" pitchFamily="2" charset="2"/>
              <a:buChar char="l"/>
            </a:pPr>
            <a:r>
              <a:rPr lang="zh-TW" altLang="en-US" dirty="0">
                <a:latin typeface="標楷體" panose="03000509000000000000" pitchFamily="65" charset="-120"/>
                <a:ea typeface="標楷體" panose="03000509000000000000" pitchFamily="65" charset="-120"/>
              </a:rPr>
              <a:t>程序</a:t>
            </a:r>
            <a:endParaRPr lang="en-US" altLang="zh-TW" dirty="0">
              <a:latin typeface="標楷體" panose="03000509000000000000" pitchFamily="65" charset="-120"/>
              <a:ea typeface="標楷體" panose="03000509000000000000" pitchFamily="65" charset="-120"/>
            </a:endParaRPr>
          </a:p>
          <a:p>
            <a:pPr>
              <a:spcBef>
                <a:spcPct val="20000"/>
              </a:spcBef>
              <a:buClr>
                <a:schemeClr val="accent1"/>
              </a:buClr>
              <a:buSzPct val="90000"/>
              <a:buFont typeface="Wingdings" panose="05000000000000000000" pitchFamily="2" charset="2"/>
              <a:buChar char="l"/>
            </a:pPr>
            <a:endParaRPr lang="en-US" altLang="zh-TW" dirty="0">
              <a:latin typeface="標楷體" panose="03000509000000000000" pitchFamily="65" charset="-120"/>
              <a:ea typeface="標楷體" panose="03000509000000000000" pitchFamily="65" charset="-120"/>
            </a:endParaRPr>
          </a:p>
          <a:p>
            <a:pPr marL="45720" indent="0">
              <a:spcBef>
                <a:spcPct val="20000"/>
              </a:spcBef>
              <a:buClr>
                <a:schemeClr val="accent1"/>
              </a:buClr>
              <a:buSzPct val="90000"/>
              <a:buNone/>
            </a:pPr>
            <a:endParaRPr lang="en-US" altLang="zh-TW" dirty="0">
              <a:latin typeface="標楷體" panose="03000509000000000000" pitchFamily="65" charset="-120"/>
              <a:ea typeface="標楷體" panose="03000509000000000000" pitchFamily="65" charset="-120"/>
            </a:endParaRPr>
          </a:p>
          <a:p>
            <a:pPr>
              <a:spcBef>
                <a:spcPct val="20000"/>
              </a:spcBef>
              <a:buClr>
                <a:schemeClr val="accent1"/>
              </a:buClr>
              <a:buSzPct val="90000"/>
              <a:buFont typeface="Wingdings" panose="05000000000000000000" pitchFamily="2" charset="2"/>
              <a:buChar char="l"/>
            </a:pPr>
            <a:endParaRPr lang="en-US" altLang="zh-TW" dirty="0">
              <a:latin typeface="標楷體" panose="03000509000000000000" pitchFamily="65" charset="-120"/>
              <a:ea typeface="標楷體" panose="03000509000000000000" pitchFamily="65" charset="-120"/>
            </a:endParaRPr>
          </a:p>
          <a:p>
            <a:pPr>
              <a:spcBef>
                <a:spcPct val="20000"/>
              </a:spcBef>
              <a:buClr>
                <a:schemeClr val="accent1"/>
              </a:buClr>
              <a:buSzPct val="90000"/>
              <a:buFont typeface="Wingdings" panose="05000000000000000000" pitchFamily="2" charset="2"/>
              <a:buChar char="l"/>
            </a:pPr>
            <a:endParaRPr lang="en-US" altLang="zh-TW" dirty="0">
              <a:latin typeface="標楷體" panose="03000509000000000000" pitchFamily="65" charset="-120"/>
              <a:ea typeface="標楷體" panose="03000509000000000000" pitchFamily="65" charset="-120"/>
            </a:endParaRPr>
          </a:p>
          <a:p>
            <a:pPr>
              <a:spcBef>
                <a:spcPct val="20000"/>
              </a:spcBef>
              <a:buClr>
                <a:schemeClr val="accent1"/>
              </a:buClr>
              <a:buSzPct val="90000"/>
              <a:buFont typeface="Wingdings" panose="05000000000000000000" pitchFamily="2" charset="2"/>
              <a:buChar char="l"/>
            </a:pPr>
            <a:endParaRPr lang="en-US" altLang="zh-TW" dirty="0">
              <a:latin typeface="標楷體" panose="03000509000000000000" pitchFamily="65" charset="-120"/>
              <a:ea typeface="標楷體" panose="03000509000000000000" pitchFamily="65" charset="-120"/>
            </a:endParaRPr>
          </a:p>
          <a:p>
            <a:pPr>
              <a:spcBef>
                <a:spcPct val="20000"/>
              </a:spcBef>
              <a:buClr>
                <a:schemeClr val="accent1"/>
              </a:buClr>
              <a:buSzPct val="90000"/>
              <a:buFont typeface="Wingdings" panose="05000000000000000000" pitchFamily="2" charset="2"/>
              <a:buChar char="l"/>
            </a:pPr>
            <a:endParaRPr lang="en-US" altLang="zh-TW" dirty="0">
              <a:latin typeface="標楷體" panose="03000509000000000000" pitchFamily="65" charset="-120"/>
              <a:ea typeface="標楷體" panose="03000509000000000000" pitchFamily="65" charset="-120"/>
            </a:endParaRPr>
          </a:p>
          <a:p>
            <a:pPr>
              <a:spcBef>
                <a:spcPct val="20000"/>
              </a:spcBef>
              <a:buClr>
                <a:srgbClr val="00B0F0"/>
              </a:buClr>
              <a:buSzPct val="90000"/>
              <a:buFont typeface="Wingdings" panose="05000000000000000000" pitchFamily="2" charset="2"/>
              <a:buChar char="l"/>
            </a:pPr>
            <a:r>
              <a:rPr lang="zh-TW" altLang="en-US" dirty="0">
                <a:latin typeface="標楷體" panose="03000509000000000000" pitchFamily="65" charset="-120"/>
                <a:ea typeface="標楷體" panose="03000509000000000000" pitchFamily="65" charset="-120"/>
              </a:rPr>
              <a:t>自</a:t>
            </a:r>
            <a:r>
              <a:rPr lang="en-US" altLang="zh-TW" b="1" dirty="0">
                <a:latin typeface="Tahoma" panose="020B0604030504040204" pitchFamily="34" charset="0"/>
                <a:ea typeface="標楷體" panose="03000509000000000000" pitchFamily="65" charset="-120"/>
              </a:rPr>
              <a:t>94</a:t>
            </a:r>
            <a:r>
              <a:rPr lang="zh-TW" altLang="en-US" dirty="0">
                <a:latin typeface="標楷體" panose="03000509000000000000" pitchFamily="65" charset="-120"/>
                <a:ea typeface="標楷體" panose="03000509000000000000" pitchFamily="65" charset="-120"/>
              </a:rPr>
              <a:t>年</a:t>
            </a:r>
            <a:r>
              <a:rPr lang="en-US" altLang="zh-TW" b="1" dirty="0">
                <a:latin typeface="Tahoma" panose="020B0604030504040204" pitchFamily="34" charset="0"/>
                <a:ea typeface="標楷體" panose="03000509000000000000" pitchFamily="65" charset="-120"/>
              </a:rPr>
              <a:t>11</a:t>
            </a:r>
            <a:r>
              <a:rPr lang="zh-TW" altLang="en-US" dirty="0">
                <a:latin typeface="標楷體" panose="03000509000000000000" pitchFamily="65" charset="-120"/>
                <a:ea typeface="標楷體" panose="03000509000000000000" pitchFamily="65" charset="-120"/>
              </a:rPr>
              <a:t>月</a:t>
            </a:r>
            <a:r>
              <a:rPr lang="en-US" altLang="zh-TW" b="1" dirty="0">
                <a:latin typeface="Tahoma" panose="020B0604030504040204" pitchFamily="34" charset="0"/>
                <a:ea typeface="標楷體" panose="03000509000000000000" pitchFamily="65" charset="-120"/>
              </a:rPr>
              <a:t>16</a:t>
            </a:r>
            <a:r>
              <a:rPr lang="zh-TW" altLang="en-US" dirty="0">
                <a:latin typeface="標楷體" panose="03000509000000000000" pitchFamily="65" charset="-120"/>
                <a:ea typeface="標楷體" panose="03000509000000000000" pitchFamily="65" charset="-120"/>
              </a:rPr>
              <a:t>日以後不再辦理教師登記。</a:t>
            </a:r>
            <a:endParaRPr lang="en-US" altLang="zh-TW" dirty="0">
              <a:latin typeface="標楷體" panose="03000509000000000000" pitchFamily="65" charset="-120"/>
              <a:ea typeface="標楷體" panose="03000509000000000000" pitchFamily="65" charset="-120"/>
            </a:endParaRPr>
          </a:p>
          <a:p>
            <a:pPr>
              <a:spcBef>
                <a:spcPct val="20000"/>
              </a:spcBef>
              <a:buClr>
                <a:schemeClr val="accent1"/>
              </a:buClr>
              <a:buSzPct val="90000"/>
              <a:buFont typeface="Wingdings" panose="05000000000000000000" pitchFamily="2" charset="2"/>
              <a:buChar char="l"/>
            </a:pPr>
            <a:endParaRPr lang="en-US" altLang="zh-TW" dirty="0">
              <a:latin typeface="標楷體" panose="03000509000000000000" pitchFamily="65" charset="-120"/>
              <a:ea typeface="標楷體" panose="03000509000000000000" pitchFamily="65" charset="-120"/>
            </a:endParaRPr>
          </a:p>
          <a:p>
            <a:pPr marL="45720" indent="0">
              <a:spcBef>
                <a:spcPct val="20000"/>
              </a:spcBef>
              <a:buClr>
                <a:schemeClr val="accent1"/>
              </a:buClr>
              <a:buSzPct val="90000"/>
              <a:buNone/>
            </a:pPr>
            <a:endParaRPr lang="zh-TW" altLang="en-US" dirty="0">
              <a:latin typeface="標楷體" panose="03000509000000000000" pitchFamily="65" charset="-120"/>
              <a:ea typeface="標楷體" panose="03000509000000000000" pitchFamily="65" charset="-120"/>
            </a:endParaRPr>
          </a:p>
        </p:txBody>
      </p:sp>
      <p:graphicFrame>
        <p:nvGraphicFramePr>
          <p:cNvPr id="9" name="資料庫圖表 8"/>
          <p:cNvGraphicFramePr/>
          <p:nvPr>
            <p:extLst>
              <p:ext uri="{D42A27DB-BD31-4B8C-83A1-F6EECF244321}">
                <p14:modId xmlns:p14="http://schemas.microsoft.com/office/powerpoint/2010/main" val="3605731242"/>
              </p:ext>
            </p:extLst>
          </p:nvPr>
        </p:nvGraphicFramePr>
        <p:xfrm>
          <a:off x="1693696" y="2837454"/>
          <a:ext cx="8128000" cy="2137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文字方塊 1"/>
          <p:cNvSpPr txBox="1"/>
          <p:nvPr/>
        </p:nvSpPr>
        <p:spPr>
          <a:xfrm>
            <a:off x="1086928" y="534837"/>
            <a:ext cx="4382219" cy="584775"/>
          </a:xfrm>
          <a:prstGeom prst="rect">
            <a:avLst/>
          </a:prstGeom>
          <a:noFill/>
        </p:spPr>
        <p:txBody>
          <a:bodyPr wrap="square" rtlCol="0">
            <a:spAutoFit/>
          </a:bodyPr>
          <a:lstStyle/>
          <a:p>
            <a:r>
              <a:rPr lang="zh-TW" altLang="en-US" sz="3200" dirty="0">
                <a:solidFill>
                  <a:srgbClr val="00B050"/>
                </a:solidFill>
                <a:latin typeface="華康勘亭流" panose="02010609010101010101" pitchFamily="49" charset="-120"/>
                <a:ea typeface="華康勘亭流" panose="02010609010101010101" pitchFamily="49" charset="-120"/>
              </a:rPr>
              <a:t>登記制（舊制，登字第）</a:t>
            </a:r>
          </a:p>
        </p:txBody>
      </p:sp>
    </p:spTree>
    <p:extLst>
      <p:ext uri="{BB962C8B-B14F-4D97-AF65-F5344CB8AC3E}">
        <p14:creationId xmlns:p14="http://schemas.microsoft.com/office/powerpoint/2010/main" val="1950607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448333" y="499256"/>
            <a:ext cx="9132888" cy="768350"/>
          </a:xfrm>
        </p:spPr>
        <p:txBody>
          <a:bodyPr>
            <a:normAutofit/>
          </a:bodyPr>
          <a:lstStyle/>
          <a:p>
            <a:r>
              <a:rPr lang="zh-TW" altLang="en-US" sz="3200" dirty="0">
                <a:solidFill>
                  <a:srgbClr val="00B050"/>
                </a:solidFill>
                <a:latin typeface="華康勘亭流(P)" panose="02010600010101010101" pitchFamily="2" charset="-120"/>
                <a:ea typeface="華康勘亭流(P)" panose="02010600010101010101" pitchFamily="2" charset="-120"/>
              </a:rPr>
              <a:t>正式教師</a:t>
            </a:r>
            <a:r>
              <a:rPr lang="en-US" altLang="zh-TW" sz="3200" dirty="0">
                <a:solidFill>
                  <a:srgbClr val="00B050"/>
                </a:solidFill>
                <a:latin typeface="華康勘亭流(P)" panose="02010600010101010101" pitchFamily="2" charset="-120"/>
                <a:ea typeface="華康勘亭流(P)" panose="02010600010101010101" pitchFamily="2" charset="-120"/>
              </a:rPr>
              <a:t>-</a:t>
            </a:r>
            <a:r>
              <a:rPr lang="zh-TW" altLang="en-US" sz="3200" dirty="0">
                <a:solidFill>
                  <a:srgbClr val="00B050"/>
                </a:solidFill>
                <a:latin typeface="華康勘亭流(P)" panose="02010600010101010101" pitchFamily="2" charset="-120"/>
                <a:ea typeface="華康勘亭流(P)" panose="02010600010101010101" pitchFamily="2" charset="-120"/>
              </a:rPr>
              <a:t>薪級</a:t>
            </a:r>
            <a:r>
              <a:rPr lang="en-US" altLang="zh-TW" sz="3200" dirty="0">
                <a:solidFill>
                  <a:srgbClr val="00B050"/>
                </a:solidFill>
                <a:latin typeface="華康勘亭流(P)" panose="02010600010101010101" pitchFamily="2" charset="-120"/>
                <a:ea typeface="華康勘亭流(P)" panose="02010600010101010101" pitchFamily="2" charset="-120"/>
              </a:rPr>
              <a:t>(</a:t>
            </a:r>
            <a:r>
              <a:rPr lang="zh-TW" altLang="en-US" sz="3200" dirty="0">
                <a:solidFill>
                  <a:srgbClr val="00B050"/>
                </a:solidFill>
                <a:latin typeface="華康勘亭流(P)" panose="02010600010101010101" pitchFamily="2" charset="-120"/>
                <a:ea typeface="華康勘亭流(P)" panose="02010600010101010101" pitchFamily="2" charset="-120"/>
              </a:rPr>
              <a:t>舊制</a:t>
            </a:r>
            <a:r>
              <a:rPr lang="en-US" altLang="zh-TW" sz="3200" dirty="0">
                <a:solidFill>
                  <a:srgbClr val="00B050"/>
                </a:solidFill>
                <a:latin typeface="華康勘亭流(P)" panose="02010600010101010101" pitchFamily="2" charset="-120"/>
                <a:ea typeface="華康勘亭流(P)" panose="02010600010101010101" pitchFamily="2" charset="-120"/>
              </a:rPr>
              <a:t>)</a:t>
            </a:r>
            <a:endParaRPr lang="zh-TW" altLang="en-US" sz="3200" dirty="0">
              <a:solidFill>
                <a:srgbClr val="00B050"/>
              </a:solidFill>
              <a:latin typeface="華康勘亭流(P)" panose="02010600010101010101" pitchFamily="2" charset="-120"/>
              <a:ea typeface="華康勘亭流(P)" panose="02010600010101010101" pitchFamily="2" charset="-120"/>
            </a:endParaRPr>
          </a:p>
        </p:txBody>
      </p:sp>
      <p:sp>
        <p:nvSpPr>
          <p:cNvPr id="3" name="內容版面配置區 2"/>
          <p:cNvSpPr>
            <a:spLocks noGrp="1"/>
          </p:cNvSpPr>
          <p:nvPr>
            <p:ph idx="4294967295"/>
          </p:nvPr>
        </p:nvSpPr>
        <p:spPr>
          <a:xfrm>
            <a:off x="725556" y="1598543"/>
            <a:ext cx="9134475" cy="4152900"/>
          </a:xfrm>
        </p:spPr>
        <p:txBody>
          <a:bodyPr/>
          <a:lstStyle/>
          <a:p>
            <a:r>
              <a:rPr lang="zh-TW" altLang="en-US" dirty="0">
                <a:latin typeface="標楷體" panose="03000509000000000000" pitchFamily="65" charset="-120"/>
                <a:ea typeface="標楷體" panose="03000509000000000000" pitchFamily="65" charset="-120"/>
              </a:rPr>
              <a:t>依據公立學校教職員敘薪辦法</a:t>
            </a:r>
            <a:endParaRPr lang="en-US" altLang="zh-TW" dirty="0">
              <a:latin typeface="標楷體" panose="03000509000000000000" pitchFamily="65" charset="-120"/>
              <a:ea typeface="標楷體" panose="03000509000000000000" pitchFamily="65" charset="-120"/>
            </a:endParaRPr>
          </a:p>
          <a:p>
            <a:endParaRPr lang="en-US" altLang="zh-TW" dirty="0"/>
          </a:p>
        </p:txBody>
      </p:sp>
      <p:graphicFrame>
        <p:nvGraphicFramePr>
          <p:cNvPr id="5" name="表格 4"/>
          <p:cNvGraphicFramePr>
            <a:graphicFrameLocks noGrp="1"/>
          </p:cNvGraphicFramePr>
          <p:nvPr>
            <p:extLst>
              <p:ext uri="{D42A27DB-BD31-4B8C-83A1-F6EECF244321}">
                <p14:modId xmlns:p14="http://schemas.microsoft.com/office/powerpoint/2010/main" val="532042376"/>
              </p:ext>
            </p:extLst>
          </p:nvPr>
        </p:nvGraphicFramePr>
        <p:xfrm>
          <a:off x="1178926" y="2260417"/>
          <a:ext cx="9671702" cy="4071943"/>
        </p:xfrm>
        <a:graphic>
          <a:graphicData uri="http://schemas.openxmlformats.org/drawingml/2006/table">
            <a:tbl>
              <a:tblPr firstRow="1" bandRow="1">
                <a:tableStyleId>{16D9F66E-5EB9-4882-86FB-DCBF35E3C3E4}</a:tableStyleId>
              </a:tblPr>
              <a:tblGrid>
                <a:gridCol w="3002692">
                  <a:extLst>
                    <a:ext uri="{9D8B030D-6E8A-4147-A177-3AD203B41FA5}">
                      <a16:colId xmlns:a16="http://schemas.microsoft.com/office/drawing/2014/main" xmlns="" val="20000"/>
                    </a:ext>
                  </a:extLst>
                </a:gridCol>
                <a:gridCol w="2172178">
                  <a:extLst>
                    <a:ext uri="{9D8B030D-6E8A-4147-A177-3AD203B41FA5}">
                      <a16:colId xmlns:a16="http://schemas.microsoft.com/office/drawing/2014/main" xmlns="" val="20001"/>
                    </a:ext>
                  </a:extLst>
                </a:gridCol>
                <a:gridCol w="2248416">
                  <a:extLst>
                    <a:ext uri="{9D8B030D-6E8A-4147-A177-3AD203B41FA5}">
                      <a16:colId xmlns:a16="http://schemas.microsoft.com/office/drawing/2014/main" xmlns="" val="20002"/>
                    </a:ext>
                  </a:extLst>
                </a:gridCol>
                <a:gridCol w="2248416">
                  <a:extLst>
                    <a:ext uri="{9D8B030D-6E8A-4147-A177-3AD203B41FA5}">
                      <a16:colId xmlns:a16="http://schemas.microsoft.com/office/drawing/2014/main" xmlns="" val="20003"/>
                    </a:ext>
                  </a:extLst>
                </a:gridCol>
              </a:tblGrid>
              <a:tr h="510269">
                <a:tc>
                  <a:txBody>
                    <a:bodyPr/>
                    <a:lstStyle/>
                    <a:p>
                      <a:pPr algn="ctr">
                        <a:lnSpc>
                          <a:spcPts val="2000"/>
                        </a:lnSpc>
                        <a:spcAft>
                          <a:spcPts val="0"/>
                        </a:spcAft>
                      </a:pPr>
                      <a:r>
                        <a:rPr lang="zh-TW" sz="1800" kern="100" dirty="0">
                          <a:solidFill>
                            <a:schemeClr val="tx1"/>
                          </a:solidFill>
                          <a:effectLst/>
                          <a:latin typeface="標楷體" panose="03000509000000000000" pitchFamily="65" charset="-120"/>
                          <a:ea typeface="標楷體" panose="03000509000000000000" pitchFamily="65" charset="-120"/>
                        </a:rPr>
                        <a:t>學　　歷　</a:t>
                      </a:r>
                    </a:p>
                  </a:txBody>
                  <a:tcPr marL="17779" marR="17779" marT="0" marB="0" anchor="ctr">
                    <a:solidFill>
                      <a:srgbClr val="CFFDEF"/>
                    </a:solidFill>
                  </a:tcPr>
                </a:tc>
                <a:tc>
                  <a:txBody>
                    <a:bodyPr/>
                    <a:lstStyle/>
                    <a:p>
                      <a:pPr algn="ctr">
                        <a:lnSpc>
                          <a:spcPts val="2000"/>
                        </a:lnSpc>
                        <a:spcAft>
                          <a:spcPts val="0"/>
                        </a:spcAft>
                      </a:pPr>
                      <a:r>
                        <a:rPr lang="zh-TW" sz="1800" kern="100" dirty="0">
                          <a:solidFill>
                            <a:schemeClr val="tx1"/>
                          </a:solidFill>
                          <a:effectLst/>
                          <a:latin typeface="標楷體" panose="03000509000000000000" pitchFamily="65" charset="-120"/>
                          <a:ea typeface="標楷體" panose="03000509000000000000" pitchFamily="65" charset="-120"/>
                        </a:rPr>
                        <a:t>起敘</a:t>
                      </a:r>
                    </a:p>
                  </a:txBody>
                  <a:tcPr marL="17779" marR="17779" marT="0" marB="0" anchor="ctr">
                    <a:solidFill>
                      <a:srgbClr val="CFFDEF"/>
                    </a:solidFill>
                  </a:tcPr>
                </a:tc>
                <a:tc>
                  <a:txBody>
                    <a:bodyPr/>
                    <a:lstStyle/>
                    <a:p>
                      <a:pPr algn="ctr">
                        <a:lnSpc>
                          <a:spcPts val="2000"/>
                        </a:lnSpc>
                        <a:spcAft>
                          <a:spcPts val="0"/>
                        </a:spcAft>
                      </a:pPr>
                      <a:r>
                        <a:rPr lang="zh-TW" sz="1800" kern="100" dirty="0">
                          <a:solidFill>
                            <a:schemeClr val="tx1"/>
                          </a:solidFill>
                          <a:effectLst/>
                          <a:latin typeface="標楷體" panose="03000509000000000000" pitchFamily="65" charset="-120"/>
                          <a:ea typeface="標楷體" panose="03000509000000000000" pitchFamily="65" charset="-120"/>
                        </a:rPr>
                        <a:t>最高</a:t>
                      </a:r>
                    </a:p>
                    <a:p>
                      <a:pPr algn="ctr">
                        <a:lnSpc>
                          <a:spcPts val="2000"/>
                        </a:lnSpc>
                        <a:spcAft>
                          <a:spcPts val="0"/>
                        </a:spcAft>
                      </a:pPr>
                      <a:r>
                        <a:rPr lang="zh-TW" sz="1800" kern="100" dirty="0">
                          <a:solidFill>
                            <a:schemeClr val="tx1"/>
                          </a:solidFill>
                          <a:effectLst/>
                          <a:latin typeface="標楷體" panose="03000509000000000000" pitchFamily="65" charset="-120"/>
                          <a:ea typeface="標楷體" panose="03000509000000000000" pitchFamily="65" charset="-120"/>
                        </a:rPr>
                        <a:t>本薪</a:t>
                      </a:r>
                    </a:p>
                  </a:txBody>
                  <a:tcPr marL="17779" marR="17779" marT="0" marB="0" anchor="ctr">
                    <a:solidFill>
                      <a:srgbClr val="CFFDEF"/>
                    </a:solidFill>
                  </a:tcPr>
                </a:tc>
                <a:tc>
                  <a:txBody>
                    <a:bodyPr/>
                    <a:lstStyle/>
                    <a:p>
                      <a:pPr algn="ctr">
                        <a:lnSpc>
                          <a:spcPts val="2000"/>
                        </a:lnSpc>
                        <a:spcAft>
                          <a:spcPts val="0"/>
                        </a:spcAft>
                      </a:pPr>
                      <a:r>
                        <a:rPr lang="zh-TW" sz="1800" kern="100" dirty="0">
                          <a:solidFill>
                            <a:schemeClr val="tx1"/>
                          </a:solidFill>
                          <a:effectLst/>
                          <a:latin typeface="標楷體" panose="03000509000000000000" pitchFamily="65" charset="-120"/>
                          <a:ea typeface="標楷體" panose="03000509000000000000" pitchFamily="65" charset="-120"/>
                        </a:rPr>
                        <a:t>最高</a:t>
                      </a:r>
                    </a:p>
                    <a:p>
                      <a:pPr algn="ctr">
                        <a:lnSpc>
                          <a:spcPts val="2000"/>
                        </a:lnSpc>
                        <a:spcAft>
                          <a:spcPts val="0"/>
                        </a:spcAft>
                      </a:pPr>
                      <a:r>
                        <a:rPr lang="zh-TW" sz="1800" kern="100" dirty="0">
                          <a:solidFill>
                            <a:schemeClr val="tx1"/>
                          </a:solidFill>
                          <a:effectLst/>
                          <a:latin typeface="標楷體" panose="03000509000000000000" pitchFamily="65" charset="-120"/>
                          <a:ea typeface="標楷體" panose="03000509000000000000" pitchFamily="65" charset="-120"/>
                        </a:rPr>
                        <a:t>年功薪</a:t>
                      </a:r>
                    </a:p>
                  </a:txBody>
                  <a:tcPr marL="17779" marR="17779" marT="0" marB="0" anchor="ctr">
                    <a:solidFill>
                      <a:srgbClr val="CFFDEF"/>
                    </a:solidFill>
                  </a:tcPr>
                </a:tc>
                <a:extLst>
                  <a:ext uri="{0D108BD9-81ED-4DB2-BD59-A6C34878D82A}">
                    <a16:rowId xmlns:a16="http://schemas.microsoft.com/office/drawing/2014/main" xmlns="" val="10000"/>
                  </a:ext>
                </a:extLst>
              </a:tr>
              <a:tr h="484755">
                <a:tc>
                  <a:txBody>
                    <a:bodyPr/>
                    <a:lstStyle/>
                    <a:p>
                      <a:pPr algn="l">
                        <a:lnSpc>
                          <a:spcPts val="1920"/>
                        </a:lnSpc>
                        <a:spcAft>
                          <a:spcPts val="0"/>
                        </a:spcAft>
                      </a:pPr>
                      <a:r>
                        <a:rPr lang="zh-TW" sz="1600" kern="100" dirty="0">
                          <a:solidFill>
                            <a:schemeClr val="tx1"/>
                          </a:solidFill>
                          <a:effectLst/>
                          <a:latin typeface="標楷體" panose="03000509000000000000" pitchFamily="65" charset="-120"/>
                          <a:ea typeface="標楷體" panose="03000509000000000000" pitchFamily="65" charset="-120"/>
                        </a:rPr>
                        <a:t>師專（持臺灣省教師證者</a:t>
                      </a:r>
                      <a:r>
                        <a:rPr lang="en-US" sz="1600" kern="100" dirty="0">
                          <a:solidFill>
                            <a:schemeClr val="tx1"/>
                          </a:solidFill>
                          <a:effectLst/>
                          <a:latin typeface="標楷體" panose="03000509000000000000" pitchFamily="65" charset="-120"/>
                          <a:ea typeface="標楷體" panose="03000509000000000000" pitchFamily="65" charset="-120"/>
                        </a:rPr>
                        <a:t>-</a:t>
                      </a:r>
                      <a:r>
                        <a:rPr lang="zh-TW" sz="1600" kern="100" dirty="0">
                          <a:solidFill>
                            <a:schemeClr val="tx1"/>
                          </a:solidFill>
                          <a:effectLst/>
                          <a:latin typeface="標楷體" panose="03000509000000000000" pitchFamily="65" charset="-120"/>
                          <a:ea typeface="標楷體" panose="03000509000000000000" pitchFamily="65" charset="-120"/>
                        </a:rPr>
                        <a:t>登記方式取得）</a:t>
                      </a:r>
                    </a:p>
                  </a:txBody>
                  <a:tcPr marL="17779" marR="17779" marT="0" marB="0" anchor="ctr">
                    <a:solidFill>
                      <a:srgbClr val="CFFDEF"/>
                    </a:solidFill>
                  </a:tcPr>
                </a:tc>
                <a:tc>
                  <a:txBody>
                    <a:bodyPr/>
                    <a:lstStyle/>
                    <a:p>
                      <a:pPr algn="ctr">
                        <a:lnSpc>
                          <a:spcPts val="2000"/>
                        </a:lnSpc>
                        <a:spcAft>
                          <a:spcPts val="0"/>
                        </a:spcAft>
                      </a:pPr>
                      <a:r>
                        <a:rPr lang="zh-TW" sz="1800" kern="100" dirty="0">
                          <a:solidFill>
                            <a:schemeClr val="tx1"/>
                          </a:solidFill>
                          <a:effectLst/>
                          <a:latin typeface="標楷體" panose="03000509000000000000" pitchFamily="65" charset="-120"/>
                          <a:ea typeface="標楷體" panose="03000509000000000000" pitchFamily="65" charset="-120"/>
                        </a:rPr>
                        <a:t>本</a:t>
                      </a:r>
                      <a:r>
                        <a:rPr lang="zh-TW" sz="1800" kern="100">
                          <a:solidFill>
                            <a:schemeClr val="tx1"/>
                          </a:solidFill>
                          <a:effectLst/>
                          <a:latin typeface="標楷體" panose="03000509000000000000" pitchFamily="65" charset="-120"/>
                          <a:ea typeface="標楷體" panose="03000509000000000000" pitchFamily="65" charset="-120"/>
                        </a:rPr>
                        <a:t>薪</a:t>
                      </a:r>
                      <a:r>
                        <a:rPr lang="en-US" sz="1800" kern="100">
                          <a:solidFill>
                            <a:schemeClr val="tx1"/>
                          </a:solidFill>
                          <a:effectLst/>
                          <a:latin typeface="標楷體" panose="03000509000000000000" pitchFamily="65" charset="-120"/>
                          <a:ea typeface="標楷體" panose="03000509000000000000" pitchFamily="65" charset="-120"/>
                        </a:rPr>
                        <a:t>160</a:t>
                      </a:r>
                      <a:r>
                        <a:rPr lang="zh-TW" sz="1800" kern="100">
                          <a:solidFill>
                            <a:schemeClr val="tx1"/>
                          </a:solidFill>
                          <a:effectLst/>
                          <a:latin typeface="標楷體" panose="03000509000000000000" pitchFamily="65" charset="-120"/>
                          <a:ea typeface="標楷體" panose="03000509000000000000" pitchFamily="65" charset="-120"/>
                        </a:rPr>
                        <a:t>元</a:t>
                      </a:r>
                      <a:endParaRPr lang="zh-TW" sz="1800" kern="100" dirty="0">
                        <a:solidFill>
                          <a:schemeClr val="tx1"/>
                        </a:solidFill>
                        <a:effectLst/>
                        <a:latin typeface="標楷體" panose="03000509000000000000" pitchFamily="65" charset="-120"/>
                        <a:ea typeface="標楷體" panose="03000509000000000000" pitchFamily="65" charset="-120"/>
                      </a:endParaRPr>
                    </a:p>
                  </a:txBody>
                  <a:tcPr marL="17779" marR="17779" marT="0" marB="0" anchor="ctr">
                    <a:solidFill>
                      <a:srgbClr val="CFFDEF"/>
                    </a:solidFill>
                  </a:tcPr>
                </a:tc>
                <a:tc>
                  <a:txBody>
                    <a:bodyPr/>
                    <a:lstStyle/>
                    <a:p>
                      <a:pPr algn="ctr">
                        <a:lnSpc>
                          <a:spcPts val="2000"/>
                        </a:lnSpc>
                        <a:spcAft>
                          <a:spcPts val="0"/>
                        </a:spcAft>
                      </a:pPr>
                      <a:r>
                        <a:rPr lang="en-US" sz="1800" kern="100" dirty="0">
                          <a:solidFill>
                            <a:schemeClr val="tx1"/>
                          </a:solidFill>
                          <a:effectLst/>
                          <a:latin typeface="標楷體" panose="03000509000000000000" pitchFamily="65" charset="-120"/>
                          <a:ea typeface="標楷體" panose="03000509000000000000" pitchFamily="65" charset="-120"/>
                        </a:rPr>
                        <a:t>450</a:t>
                      </a:r>
                      <a:endParaRPr lang="zh-TW" sz="1800" kern="100" dirty="0">
                        <a:solidFill>
                          <a:schemeClr val="tx1"/>
                        </a:solidFill>
                        <a:effectLst/>
                        <a:latin typeface="標楷體" panose="03000509000000000000" pitchFamily="65" charset="-120"/>
                        <a:ea typeface="標楷體" panose="03000509000000000000" pitchFamily="65" charset="-120"/>
                      </a:endParaRPr>
                    </a:p>
                  </a:txBody>
                  <a:tcPr marL="17779" marR="17779" marT="0" marB="0" anchor="ctr">
                    <a:solidFill>
                      <a:srgbClr val="CFFDEF"/>
                    </a:solidFill>
                  </a:tcPr>
                </a:tc>
                <a:tc>
                  <a:txBody>
                    <a:bodyPr/>
                    <a:lstStyle/>
                    <a:p>
                      <a:pPr algn="ctr">
                        <a:lnSpc>
                          <a:spcPts val="2000"/>
                        </a:lnSpc>
                        <a:spcAft>
                          <a:spcPts val="0"/>
                        </a:spcAft>
                      </a:pPr>
                      <a:r>
                        <a:rPr lang="en-US" sz="1800" kern="100" dirty="0">
                          <a:solidFill>
                            <a:schemeClr val="tx1"/>
                          </a:solidFill>
                          <a:effectLst/>
                          <a:latin typeface="標楷體" panose="03000509000000000000" pitchFamily="65" charset="-120"/>
                          <a:ea typeface="標楷體" panose="03000509000000000000" pitchFamily="65" charset="-120"/>
                        </a:rPr>
                        <a:t>625</a:t>
                      </a:r>
                      <a:endParaRPr lang="zh-TW" sz="1800" kern="100" dirty="0">
                        <a:solidFill>
                          <a:schemeClr val="tx1"/>
                        </a:solidFill>
                        <a:effectLst/>
                        <a:latin typeface="標楷體" panose="03000509000000000000" pitchFamily="65" charset="-120"/>
                        <a:ea typeface="標楷體" panose="03000509000000000000" pitchFamily="65" charset="-120"/>
                      </a:endParaRPr>
                    </a:p>
                  </a:txBody>
                  <a:tcPr marL="17779" marR="17779" marT="0" marB="0" anchor="ctr">
                    <a:solidFill>
                      <a:srgbClr val="CFFDEF"/>
                    </a:solidFill>
                  </a:tcPr>
                </a:tc>
                <a:extLst>
                  <a:ext uri="{0D108BD9-81ED-4DB2-BD59-A6C34878D82A}">
                    <a16:rowId xmlns:a16="http://schemas.microsoft.com/office/drawing/2014/main" xmlns="" val="10001"/>
                  </a:ext>
                </a:extLst>
              </a:tr>
              <a:tr h="484755">
                <a:tc>
                  <a:txBody>
                    <a:bodyPr/>
                    <a:lstStyle/>
                    <a:p>
                      <a:pPr algn="l">
                        <a:lnSpc>
                          <a:spcPts val="1920"/>
                        </a:lnSpc>
                        <a:spcAft>
                          <a:spcPts val="0"/>
                        </a:spcAft>
                      </a:pPr>
                      <a:r>
                        <a:rPr lang="zh-TW" sz="1600" kern="100" dirty="0">
                          <a:solidFill>
                            <a:schemeClr val="tx1"/>
                          </a:solidFill>
                          <a:effectLst/>
                          <a:latin typeface="標楷體" panose="03000509000000000000" pitchFamily="65" charset="-120"/>
                          <a:ea typeface="標楷體" panose="03000509000000000000" pitchFamily="65" charset="-120"/>
                        </a:rPr>
                        <a:t>大學、師院、學院（持臺灣省教師證者</a:t>
                      </a:r>
                      <a:r>
                        <a:rPr lang="en-US" sz="1600" kern="100" dirty="0">
                          <a:solidFill>
                            <a:schemeClr val="tx1"/>
                          </a:solidFill>
                          <a:effectLst/>
                          <a:latin typeface="標楷體" panose="03000509000000000000" pitchFamily="65" charset="-120"/>
                          <a:ea typeface="標楷體" panose="03000509000000000000" pitchFamily="65" charset="-120"/>
                        </a:rPr>
                        <a:t>-</a:t>
                      </a:r>
                      <a:r>
                        <a:rPr lang="zh-TW" sz="1600" kern="100" dirty="0">
                          <a:solidFill>
                            <a:schemeClr val="tx1"/>
                          </a:solidFill>
                          <a:effectLst/>
                          <a:latin typeface="標楷體" panose="03000509000000000000" pitchFamily="65" charset="-120"/>
                          <a:ea typeface="標楷體" panose="03000509000000000000" pitchFamily="65" charset="-120"/>
                        </a:rPr>
                        <a:t>登記方式取得）</a:t>
                      </a:r>
                    </a:p>
                  </a:txBody>
                  <a:tcPr marL="17779" marR="17779" marT="0" marB="0" anchor="ctr">
                    <a:solidFill>
                      <a:srgbClr val="CFFDEF"/>
                    </a:solidFill>
                  </a:tcPr>
                </a:tc>
                <a:tc>
                  <a:txBody>
                    <a:bodyPr/>
                    <a:lstStyle/>
                    <a:p>
                      <a:pPr algn="ctr">
                        <a:lnSpc>
                          <a:spcPts val="2000"/>
                        </a:lnSpc>
                        <a:spcAft>
                          <a:spcPts val="0"/>
                        </a:spcAft>
                      </a:pPr>
                      <a:r>
                        <a:rPr lang="zh-TW" sz="1800" kern="100" dirty="0">
                          <a:solidFill>
                            <a:schemeClr val="tx1"/>
                          </a:solidFill>
                          <a:effectLst/>
                          <a:latin typeface="標楷體" panose="03000509000000000000" pitchFamily="65" charset="-120"/>
                          <a:ea typeface="標楷體" panose="03000509000000000000" pitchFamily="65" charset="-120"/>
                        </a:rPr>
                        <a:t>本</a:t>
                      </a:r>
                      <a:r>
                        <a:rPr lang="zh-TW" sz="1800" kern="100">
                          <a:solidFill>
                            <a:schemeClr val="tx1"/>
                          </a:solidFill>
                          <a:effectLst/>
                          <a:latin typeface="標楷體" panose="03000509000000000000" pitchFamily="65" charset="-120"/>
                          <a:ea typeface="標楷體" panose="03000509000000000000" pitchFamily="65" charset="-120"/>
                        </a:rPr>
                        <a:t>薪</a:t>
                      </a:r>
                      <a:r>
                        <a:rPr lang="en-US" sz="1800" kern="100">
                          <a:solidFill>
                            <a:schemeClr val="tx1"/>
                          </a:solidFill>
                          <a:effectLst/>
                          <a:latin typeface="標楷體" panose="03000509000000000000" pitchFamily="65" charset="-120"/>
                          <a:ea typeface="標楷體" panose="03000509000000000000" pitchFamily="65" charset="-120"/>
                        </a:rPr>
                        <a:t>180</a:t>
                      </a:r>
                      <a:r>
                        <a:rPr lang="zh-TW" sz="1800" kern="100">
                          <a:solidFill>
                            <a:schemeClr val="tx1"/>
                          </a:solidFill>
                          <a:effectLst/>
                          <a:latin typeface="標楷體" panose="03000509000000000000" pitchFamily="65" charset="-120"/>
                          <a:ea typeface="標楷體" panose="03000509000000000000" pitchFamily="65" charset="-120"/>
                        </a:rPr>
                        <a:t>元</a:t>
                      </a:r>
                      <a:endParaRPr lang="zh-TW" sz="1800" kern="100" dirty="0">
                        <a:solidFill>
                          <a:schemeClr val="tx1"/>
                        </a:solidFill>
                        <a:effectLst/>
                        <a:latin typeface="標楷體" panose="03000509000000000000" pitchFamily="65" charset="-120"/>
                        <a:ea typeface="標楷體" panose="03000509000000000000" pitchFamily="65" charset="-120"/>
                      </a:endParaRPr>
                    </a:p>
                  </a:txBody>
                  <a:tcPr marL="17779" marR="17779" marT="0" marB="0" anchor="ctr">
                    <a:solidFill>
                      <a:srgbClr val="CFFDEF"/>
                    </a:solidFill>
                  </a:tcPr>
                </a:tc>
                <a:tc>
                  <a:txBody>
                    <a:bodyPr/>
                    <a:lstStyle/>
                    <a:p>
                      <a:pPr algn="ctr">
                        <a:lnSpc>
                          <a:spcPts val="2000"/>
                        </a:lnSpc>
                        <a:spcAft>
                          <a:spcPts val="0"/>
                        </a:spcAft>
                      </a:pPr>
                      <a:r>
                        <a:rPr lang="en-US" sz="1800" kern="100" dirty="0">
                          <a:solidFill>
                            <a:schemeClr val="tx1"/>
                          </a:solidFill>
                          <a:effectLst/>
                          <a:latin typeface="標楷體" panose="03000509000000000000" pitchFamily="65" charset="-120"/>
                          <a:ea typeface="標楷體" panose="03000509000000000000" pitchFamily="65" charset="-120"/>
                        </a:rPr>
                        <a:t>450</a:t>
                      </a:r>
                      <a:endParaRPr lang="zh-TW" sz="1800" kern="100" dirty="0">
                        <a:solidFill>
                          <a:schemeClr val="tx1"/>
                        </a:solidFill>
                        <a:effectLst/>
                        <a:latin typeface="標楷體" panose="03000509000000000000" pitchFamily="65" charset="-120"/>
                        <a:ea typeface="標楷體" panose="03000509000000000000" pitchFamily="65" charset="-120"/>
                      </a:endParaRPr>
                    </a:p>
                  </a:txBody>
                  <a:tcPr marL="17779" marR="17779" marT="0" marB="0" anchor="ctr">
                    <a:solidFill>
                      <a:srgbClr val="CFFDEF"/>
                    </a:solidFill>
                  </a:tcPr>
                </a:tc>
                <a:tc>
                  <a:txBody>
                    <a:bodyPr/>
                    <a:lstStyle/>
                    <a:p>
                      <a:pPr algn="ctr">
                        <a:lnSpc>
                          <a:spcPts val="2000"/>
                        </a:lnSpc>
                        <a:spcAft>
                          <a:spcPts val="0"/>
                        </a:spcAft>
                      </a:pPr>
                      <a:r>
                        <a:rPr lang="en-US" sz="1800" kern="100" dirty="0">
                          <a:solidFill>
                            <a:schemeClr val="tx1"/>
                          </a:solidFill>
                          <a:effectLst/>
                          <a:latin typeface="標楷體" panose="03000509000000000000" pitchFamily="65" charset="-120"/>
                          <a:ea typeface="標楷體" panose="03000509000000000000" pitchFamily="65" charset="-120"/>
                        </a:rPr>
                        <a:t>625</a:t>
                      </a:r>
                      <a:endParaRPr lang="zh-TW" sz="1800" kern="100" dirty="0">
                        <a:solidFill>
                          <a:schemeClr val="tx1"/>
                        </a:solidFill>
                        <a:effectLst/>
                        <a:latin typeface="標楷體" panose="03000509000000000000" pitchFamily="65" charset="-120"/>
                        <a:ea typeface="標楷體" panose="03000509000000000000" pitchFamily="65" charset="-120"/>
                      </a:endParaRPr>
                    </a:p>
                  </a:txBody>
                  <a:tcPr marL="17779" marR="17779" marT="0" marB="0" anchor="ctr">
                    <a:solidFill>
                      <a:srgbClr val="CFFDEF"/>
                    </a:solidFill>
                  </a:tcPr>
                </a:tc>
                <a:extLst>
                  <a:ext uri="{0D108BD9-81ED-4DB2-BD59-A6C34878D82A}">
                    <a16:rowId xmlns:a16="http://schemas.microsoft.com/office/drawing/2014/main" xmlns="" val="10002"/>
                  </a:ext>
                </a:extLst>
              </a:tr>
              <a:tr h="484755">
                <a:tc>
                  <a:txBody>
                    <a:bodyPr/>
                    <a:lstStyle/>
                    <a:p>
                      <a:pPr algn="l">
                        <a:lnSpc>
                          <a:spcPts val="1920"/>
                        </a:lnSpc>
                        <a:spcAft>
                          <a:spcPts val="0"/>
                        </a:spcAft>
                      </a:pPr>
                      <a:r>
                        <a:rPr lang="zh-TW" sz="1600" kern="100" dirty="0">
                          <a:solidFill>
                            <a:schemeClr val="tx1"/>
                          </a:solidFill>
                          <a:effectLst/>
                          <a:latin typeface="標楷體" panose="03000509000000000000" pitchFamily="65" charset="-120"/>
                          <a:ea typeface="標楷體" panose="03000509000000000000" pitchFamily="65" charset="-120"/>
                        </a:rPr>
                        <a:t>大學、師院、學院（持教育部教師證者</a:t>
                      </a:r>
                      <a:r>
                        <a:rPr lang="en-US" sz="1600" kern="100" dirty="0">
                          <a:solidFill>
                            <a:schemeClr val="tx1"/>
                          </a:solidFill>
                          <a:effectLst/>
                          <a:latin typeface="標楷體" panose="03000509000000000000" pitchFamily="65" charset="-120"/>
                          <a:ea typeface="標楷體" panose="03000509000000000000" pitchFamily="65" charset="-120"/>
                        </a:rPr>
                        <a:t>-</a:t>
                      </a:r>
                      <a:r>
                        <a:rPr lang="zh-TW" sz="1600" kern="100" dirty="0">
                          <a:solidFill>
                            <a:schemeClr val="tx1"/>
                          </a:solidFill>
                          <a:effectLst/>
                          <a:latin typeface="標楷體" panose="03000509000000000000" pitchFamily="65" charset="-120"/>
                          <a:ea typeface="標楷體" panose="03000509000000000000" pitchFamily="65" charset="-120"/>
                        </a:rPr>
                        <a:t>檢定方式取得）</a:t>
                      </a:r>
                    </a:p>
                  </a:txBody>
                  <a:tcPr marL="17779" marR="17779" marT="0" marB="0" anchor="ctr">
                    <a:solidFill>
                      <a:srgbClr val="CFFDEF"/>
                    </a:solidFill>
                  </a:tcPr>
                </a:tc>
                <a:tc>
                  <a:txBody>
                    <a:bodyPr/>
                    <a:lstStyle/>
                    <a:p>
                      <a:pPr algn="ctr">
                        <a:lnSpc>
                          <a:spcPts val="2000"/>
                        </a:lnSpc>
                        <a:spcAft>
                          <a:spcPts val="0"/>
                        </a:spcAft>
                      </a:pPr>
                      <a:r>
                        <a:rPr lang="zh-TW" sz="1800" kern="100" dirty="0">
                          <a:solidFill>
                            <a:schemeClr val="tx1"/>
                          </a:solidFill>
                          <a:effectLst/>
                          <a:latin typeface="標楷體" panose="03000509000000000000" pitchFamily="65" charset="-120"/>
                          <a:ea typeface="標楷體" panose="03000509000000000000" pitchFamily="65" charset="-120"/>
                        </a:rPr>
                        <a:t>本</a:t>
                      </a:r>
                      <a:r>
                        <a:rPr lang="zh-TW" sz="1800" kern="100">
                          <a:solidFill>
                            <a:schemeClr val="tx1"/>
                          </a:solidFill>
                          <a:effectLst/>
                          <a:latin typeface="標楷體" panose="03000509000000000000" pitchFamily="65" charset="-120"/>
                          <a:ea typeface="標楷體" panose="03000509000000000000" pitchFamily="65" charset="-120"/>
                        </a:rPr>
                        <a:t>薪</a:t>
                      </a:r>
                      <a:r>
                        <a:rPr lang="en-US" sz="1800" kern="100">
                          <a:solidFill>
                            <a:schemeClr val="tx1"/>
                          </a:solidFill>
                          <a:effectLst/>
                          <a:latin typeface="標楷體" panose="03000509000000000000" pitchFamily="65" charset="-120"/>
                          <a:ea typeface="標楷體" panose="03000509000000000000" pitchFamily="65" charset="-120"/>
                        </a:rPr>
                        <a:t>190</a:t>
                      </a:r>
                      <a:r>
                        <a:rPr lang="zh-TW" sz="1800" kern="100">
                          <a:solidFill>
                            <a:schemeClr val="tx1"/>
                          </a:solidFill>
                          <a:effectLst/>
                          <a:latin typeface="標楷體" panose="03000509000000000000" pitchFamily="65" charset="-120"/>
                          <a:ea typeface="標楷體" panose="03000509000000000000" pitchFamily="65" charset="-120"/>
                        </a:rPr>
                        <a:t>元</a:t>
                      </a:r>
                      <a:endParaRPr lang="zh-TW" sz="1800" kern="100" dirty="0">
                        <a:solidFill>
                          <a:schemeClr val="tx1"/>
                        </a:solidFill>
                        <a:effectLst/>
                        <a:latin typeface="標楷體" panose="03000509000000000000" pitchFamily="65" charset="-120"/>
                        <a:ea typeface="標楷體" panose="03000509000000000000" pitchFamily="65" charset="-120"/>
                      </a:endParaRPr>
                    </a:p>
                  </a:txBody>
                  <a:tcPr marL="17779" marR="17779" marT="0" marB="0" anchor="ctr">
                    <a:solidFill>
                      <a:srgbClr val="CFFDEF"/>
                    </a:solidFill>
                  </a:tcPr>
                </a:tc>
                <a:tc>
                  <a:txBody>
                    <a:bodyPr/>
                    <a:lstStyle/>
                    <a:p>
                      <a:pPr algn="ctr">
                        <a:lnSpc>
                          <a:spcPts val="2000"/>
                        </a:lnSpc>
                        <a:spcAft>
                          <a:spcPts val="0"/>
                        </a:spcAft>
                      </a:pPr>
                      <a:r>
                        <a:rPr lang="en-US" sz="1800" kern="100" dirty="0">
                          <a:solidFill>
                            <a:schemeClr val="tx1"/>
                          </a:solidFill>
                          <a:effectLst/>
                          <a:latin typeface="標楷體" panose="03000509000000000000" pitchFamily="65" charset="-120"/>
                          <a:ea typeface="標楷體" panose="03000509000000000000" pitchFamily="65" charset="-120"/>
                        </a:rPr>
                        <a:t>450</a:t>
                      </a:r>
                      <a:endParaRPr lang="zh-TW" sz="1800" kern="100" dirty="0">
                        <a:solidFill>
                          <a:schemeClr val="tx1"/>
                        </a:solidFill>
                        <a:effectLst/>
                        <a:latin typeface="標楷體" panose="03000509000000000000" pitchFamily="65" charset="-120"/>
                        <a:ea typeface="標楷體" panose="03000509000000000000" pitchFamily="65" charset="-120"/>
                      </a:endParaRPr>
                    </a:p>
                  </a:txBody>
                  <a:tcPr marL="17779" marR="17779" marT="0" marB="0" anchor="ctr">
                    <a:solidFill>
                      <a:srgbClr val="CFFDEF"/>
                    </a:solidFill>
                  </a:tcPr>
                </a:tc>
                <a:tc>
                  <a:txBody>
                    <a:bodyPr/>
                    <a:lstStyle/>
                    <a:p>
                      <a:pPr algn="ctr">
                        <a:lnSpc>
                          <a:spcPts val="2000"/>
                        </a:lnSpc>
                        <a:spcAft>
                          <a:spcPts val="0"/>
                        </a:spcAft>
                      </a:pPr>
                      <a:r>
                        <a:rPr lang="en-US" sz="1800" kern="100" dirty="0">
                          <a:solidFill>
                            <a:schemeClr val="tx1"/>
                          </a:solidFill>
                          <a:effectLst/>
                          <a:latin typeface="標楷體" panose="03000509000000000000" pitchFamily="65" charset="-120"/>
                          <a:ea typeface="標楷體" panose="03000509000000000000" pitchFamily="65" charset="-120"/>
                        </a:rPr>
                        <a:t>625</a:t>
                      </a:r>
                      <a:endParaRPr lang="zh-TW" sz="1800" kern="100" dirty="0">
                        <a:solidFill>
                          <a:schemeClr val="tx1"/>
                        </a:solidFill>
                        <a:effectLst/>
                        <a:latin typeface="標楷體" panose="03000509000000000000" pitchFamily="65" charset="-120"/>
                        <a:ea typeface="標楷體" panose="03000509000000000000" pitchFamily="65" charset="-120"/>
                      </a:endParaRPr>
                    </a:p>
                  </a:txBody>
                  <a:tcPr marL="17779" marR="17779" marT="0" marB="0" anchor="ctr">
                    <a:solidFill>
                      <a:srgbClr val="CFFDEF"/>
                    </a:solidFill>
                  </a:tcPr>
                </a:tc>
                <a:extLst>
                  <a:ext uri="{0D108BD9-81ED-4DB2-BD59-A6C34878D82A}">
                    <a16:rowId xmlns:a16="http://schemas.microsoft.com/office/drawing/2014/main" xmlns="" val="10003"/>
                  </a:ext>
                </a:extLst>
              </a:tr>
              <a:tr h="372496">
                <a:tc>
                  <a:txBody>
                    <a:bodyPr/>
                    <a:lstStyle/>
                    <a:p>
                      <a:pPr algn="l">
                        <a:lnSpc>
                          <a:spcPts val="1920"/>
                        </a:lnSpc>
                        <a:spcAft>
                          <a:spcPts val="0"/>
                        </a:spcAft>
                      </a:pPr>
                      <a:r>
                        <a:rPr lang="zh-TW" sz="1600" kern="100" dirty="0">
                          <a:solidFill>
                            <a:schemeClr val="tx1"/>
                          </a:solidFill>
                          <a:effectLst/>
                          <a:latin typeface="標楷體" panose="03000509000000000000" pitchFamily="65" charset="-120"/>
                          <a:ea typeface="標楷體" panose="03000509000000000000" pitchFamily="65" charset="-120"/>
                        </a:rPr>
                        <a:t>研究所</a:t>
                      </a:r>
                      <a:r>
                        <a:rPr lang="en-US" sz="1600" kern="100" dirty="0">
                          <a:solidFill>
                            <a:schemeClr val="tx1"/>
                          </a:solidFill>
                          <a:effectLst/>
                          <a:latin typeface="標楷體" panose="03000509000000000000" pitchFamily="65" charset="-120"/>
                          <a:ea typeface="標楷體" panose="03000509000000000000" pitchFamily="65" charset="-120"/>
                        </a:rPr>
                        <a:t>40</a:t>
                      </a:r>
                      <a:r>
                        <a:rPr lang="zh-TW" sz="1600" kern="100" dirty="0">
                          <a:solidFill>
                            <a:schemeClr val="tx1"/>
                          </a:solidFill>
                          <a:effectLst/>
                          <a:latin typeface="標楷體" panose="03000509000000000000" pitchFamily="65" charset="-120"/>
                          <a:ea typeface="標楷體" panose="03000509000000000000" pitchFamily="65" charset="-120"/>
                        </a:rPr>
                        <a:t>學分班結業</a:t>
                      </a:r>
                    </a:p>
                  </a:txBody>
                  <a:tcPr marL="17779" marR="17779" marT="0" marB="0" anchor="ctr">
                    <a:solidFill>
                      <a:srgbClr val="CFFDEF"/>
                    </a:solidFill>
                  </a:tcPr>
                </a:tc>
                <a:tc>
                  <a:txBody>
                    <a:bodyPr/>
                    <a:lstStyle/>
                    <a:p>
                      <a:pPr algn="ctr">
                        <a:lnSpc>
                          <a:spcPts val="2000"/>
                        </a:lnSpc>
                        <a:spcAft>
                          <a:spcPts val="0"/>
                        </a:spcAft>
                      </a:pPr>
                      <a:endParaRPr lang="zh-TW" sz="1800" kern="100" dirty="0">
                        <a:solidFill>
                          <a:schemeClr val="tx1"/>
                        </a:solidFill>
                        <a:effectLst/>
                        <a:latin typeface="標楷體" panose="03000509000000000000" pitchFamily="65" charset="-120"/>
                        <a:ea typeface="標楷體" panose="03000509000000000000" pitchFamily="65" charset="-120"/>
                      </a:endParaRPr>
                    </a:p>
                  </a:txBody>
                  <a:tcPr marL="17779" marR="17779" marT="0" marB="0" anchor="ctr">
                    <a:solidFill>
                      <a:srgbClr val="CFFDEF"/>
                    </a:solidFill>
                  </a:tcPr>
                </a:tc>
                <a:tc>
                  <a:txBody>
                    <a:bodyPr/>
                    <a:lstStyle/>
                    <a:p>
                      <a:pPr algn="ctr">
                        <a:lnSpc>
                          <a:spcPts val="2000"/>
                        </a:lnSpc>
                        <a:spcAft>
                          <a:spcPts val="0"/>
                        </a:spcAft>
                      </a:pPr>
                      <a:r>
                        <a:rPr lang="en-US" sz="1800" kern="100" dirty="0">
                          <a:solidFill>
                            <a:schemeClr val="tx1"/>
                          </a:solidFill>
                          <a:effectLst/>
                          <a:latin typeface="標楷體" panose="03000509000000000000" pitchFamily="65" charset="-120"/>
                          <a:ea typeface="標楷體" panose="03000509000000000000" pitchFamily="65" charset="-120"/>
                        </a:rPr>
                        <a:t>500</a:t>
                      </a:r>
                      <a:endParaRPr lang="zh-TW" sz="1800" kern="100" dirty="0">
                        <a:solidFill>
                          <a:schemeClr val="tx1"/>
                        </a:solidFill>
                        <a:effectLst/>
                        <a:latin typeface="標楷體" panose="03000509000000000000" pitchFamily="65" charset="-120"/>
                        <a:ea typeface="標楷體" panose="03000509000000000000" pitchFamily="65" charset="-120"/>
                      </a:endParaRPr>
                    </a:p>
                  </a:txBody>
                  <a:tcPr marL="17779" marR="17779" marT="0" marB="0" anchor="ctr">
                    <a:solidFill>
                      <a:srgbClr val="CFFDEF"/>
                    </a:solidFill>
                  </a:tcPr>
                </a:tc>
                <a:tc>
                  <a:txBody>
                    <a:bodyPr/>
                    <a:lstStyle/>
                    <a:p>
                      <a:pPr algn="ctr">
                        <a:lnSpc>
                          <a:spcPts val="2000"/>
                        </a:lnSpc>
                        <a:spcAft>
                          <a:spcPts val="0"/>
                        </a:spcAft>
                      </a:pPr>
                      <a:r>
                        <a:rPr lang="en-US" sz="1800" kern="100" dirty="0">
                          <a:solidFill>
                            <a:schemeClr val="tx1"/>
                          </a:solidFill>
                          <a:effectLst/>
                          <a:latin typeface="標楷體" panose="03000509000000000000" pitchFamily="65" charset="-120"/>
                          <a:ea typeface="標楷體" panose="03000509000000000000" pitchFamily="65" charset="-120"/>
                        </a:rPr>
                        <a:t>625</a:t>
                      </a:r>
                      <a:endParaRPr lang="zh-TW" sz="1800" kern="100" dirty="0">
                        <a:solidFill>
                          <a:schemeClr val="tx1"/>
                        </a:solidFill>
                        <a:effectLst/>
                        <a:latin typeface="標楷體" panose="03000509000000000000" pitchFamily="65" charset="-120"/>
                        <a:ea typeface="標楷體" panose="03000509000000000000" pitchFamily="65" charset="-120"/>
                      </a:endParaRPr>
                    </a:p>
                  </a:txBody>
                  <a:tcPr marL="17779" marR="17779" marT="0" marB="0" anchor="ctr">
                    <a:solidFill>
                      <a:srgbClr val="CFFDEF"/>
                    </a:solidFill>
                  </a:tcPr>
                </a:tc>
                <a:extLst>
                  <a:ext uri="{0D108BD9-81ED-4DB2-BD59-A6C34878D82A}">
                    <a16:rowId xmlns:a16="http://schemas.microsoft.com/office/drawing/2014/main" xmlns="" val="10004"/>
                  </a:ext>
                </a:extLst>
              </a:tr>
              <a:tr h="484755">
                <a:tc>
                  <a:txBody>
                    <a:bodyPr/>
                    <a:lstStyle/>
                    <a:p>
                      <a:pPr algn="l">
                        <a:lnSpc>
                          <a:spcPts val="1920"/>
                        </a:lnSpc>
                        <a:spcAft>
                          <a:spcPts val="0"/>
                        </a:spcAft>
                      </a:pPr>
                      <a:r>
                        <a:rPr lang="zh-TW" sz="1600" kern="100" dirty="0">
                          <a:solidFill>
                            <a:schemeClr val="tx1"/>
                          </a:solidFill>
                          <a:effectLst/>
                          <a:latin typeface="標楷體" panose="03000509000000000000" pitchFamily="65" charset="-120"/>
                          <a:ea typeface="標楷體" panose="03000509000000000000" pitchFamily="65" charset="-120"/>
                        </a:rPr>
                        <a:t>碩士（持臺灣省教師證或教育部教師證者</a:t>
                      </a:r>
                      <a:r>
                        <a:rPr lang="en-US" sz="1600" kern="100" dirty="0">
                          <a:solidFill>
                            <a:schemeClr val="tx1"/>
                          </a:solidFill>
                          <a:effectLst/>
                          <a:latin typeface="標楷體" panose="03000509000000000000" pitchFamily="65" charset="-120"/>
                          <a:ea typeface="標楷體" panose="03000509000000000000" pitchFamily="65" charset="-120"/>
                        </a:rPr>
                        <a:t>-</a:t>
                      </a:r>
                      <a:r>
                        <a:rPr lang="zh-TW" sz="1600" kern="100" dirty="0">
                          <a:solidFill>
                            <a:schemeClr val="tx1"/>
                          </a:solidFill>
                          <a:effectLst/>
                          <a:latin typeface="標楷體" panose="03000509000000000000" pitchFamily="65" charset="-120"/>
                          <a:ea typeface="標楷體" panose="03000509000000000000" pitchFamily="65" charset="-120"/>
                        </a:rPr>
                        <a:t>登記或檢定方式取得）</a:t>
                      </a:r>
                    </a:p>
                  </a:txBody>
                  <a:tcPr marL="17779" marR="17779" marT="0" marB="0" anchor="ctr">
                    <a:solidFill>
                      <a:srgbClr val="CFFDEF"/>
                    </a:solidFill>
                  </a:tcPr>
                </a:tc>
                <a:tc>
                  <a:txBody>
                    <a:bodyPr/>
                    <a:lstStyle/>
                    <a:p>
                      <a:pPr algn="ctr">
                        <a:lnSpc>
                          <a:spcPts val="2000"/>
                        </a:lnSpc>
                        <a:spcAft>
                          <a:spcPts val="0"/>
                        </a:spcAft>
                      </a:pPr>
                      <a:r>
                        <a:rPr lang="zh-TW" sz="1800" kern="100" dirty="0">
                          <a:solidFill>
                            <a:schemeClr val="tx1"/>
                          </a:solidFill>
                          <a:effectLst/>
                          <a:latin typeface="標楷體" panose="03000509000000000000" pitchFamily="65" charset="-120"/>
                          <a:ea typeface="標楷體" panose="03000509000000000000" pitchFamily="65" charset="-120"/>
                        </a:rPr>
                        <a:t>本</a:t>
                      </a:r>
                      <a:r>
                        <a:rPr lang="zh-TW" sz="1800" kern="100">
                          <a:solidFill>
                            <a:schemeClr val="tx1"/>
                          </a:solidFill>
                          <a:effectLst/>
                          <a:latin typeface="標楷體" panose="03000509000000000000" pitchFamily="65" charset="-120"/>
                          <a:ea typeface="標楷體" panose="03000509000000000000" pitchFamily="65" charset="-120"/>
                        </a:rPr>
                        <a:t>薪</a:t>
                      </a:r>
                      <a:r>
                        <a:rPr lang="en-US" sz="1800" kern="100">
                          <a:solidFill>
                            <a:schemeClr val="tx1"/>
                          </a:solidFill>
                          <a:effectLst/>
                          <a:latin typeface="標楷體" panose="03000509000000000000" pitchFamily="65" charset="-120"/>
                          <a:ea typeface="標楷體" panose="03000509000000000000" pitchFamily="65" charset="-120"/>
                        </a:rPr>
                        <a:t>245</a:t>
                      </a:r>
                      <a:r>
                        <a:rPr lang="zh-TW" sz="1800" kern="100">
                          <a:solidFill>
                            <a:schemeClr val="tx1"/>
                          </a:solidFill>
                          <a:effectLst/>
                          <a:latin typeface="標楷體" panose="03000509000000000000" pitchFamily="65" charset="-120"/>
                          <a:ea typeface="標楷體" panose="03000509000000000000" pitchFamily="65" charset="-120"/>
                        </a:rPr>
                        <a:t>元</a:t>
                      </a:r>
                      <a:endParaRPr lang="zh-TW" sz="1800" kern="100" dirty="0">
                        <a:solidFill>
                          <a:schemeClr val="tx1"/>
                        </a:solidFill>
                        <a:effectLst/>
                        <a:latin typeface="標楷體" panose="03000509000000000000" pitchFamily="65" charset="-120"/>
                        <a:ea typeface="標楷體" panose="03000509000000000000" pitchFamily="65" charset="-120"/>
                      </a:endParaRPr>
                    </a:p>
                  </a:txBody>
                  <a:tcPr marL="17779" marR="17779" marT="0" marB="0" anchor="ctr">
                    <a:solidFill>
                      <a:srgbClr val="CFFDEF"/>
                    </a:solidFill>
                  </a:tcPr>
                </a:tc>
                <a:tc>
                  <a:txBody>
                    <a:bodyPr/>
                    <a:lstStyle/>
                    <a:p>
                      <a:pPr algn="ctr">
                        <a:lnSpc>
                          <a:spcPts val="2000"/>
                        </a:lnSpc>
                        <a:spcAft>
                          <a:spcPts val="0"/>
                        </a:spcAft>
                      </a:pPr>
                      <a:r>
                        <a:rPr lang="en-US" sz="1800" kern="100" dirty="0">
                          <a:solidFill>
                            <a:schemeClr val="tx1"/>
                          </a:solidFill>
                          <a:effectLst/>
                          <a:latin typeface="標楷體" panose="03000509000000000000" pitchFamily="65" charset="-120"/>
                          <a:ea typeface="標楷體" panose="03000509000000000000" pitchFamily="65" charset="-120"/>
                        </a:rPr>
                        <a:t>525</a:t>
                      </a:r>
                      <a:endParaRPr lang="zh-TW" sz="1800" kern="100" dirty="0">
                        <a:solidFill>
                          <a:schemeClr val="tx1"/>
                        </a:solidFill>
                        <a:effectLst/>
                        <a:latin typeface="標楷體" panose="03000509000000000000" pitchFamily="65" charset="-120"/>
                        <a:ea typeface="標楷體" panose="03000509000000000000" pitchFamily="65" charset="-120"/>
                      </a:endParaRPr>
                    </a:p>
                  </a:txBody>
                  <a:tcPr marL="17779" marR="17779" marT="0" marB="0" anchor="ctr">
                    <a:solidFill>
                      <a:srgbClr val="CFFDEF"/>
                    </a:solidFill>
                  </a:tcPr>
                </a:tc>
                <a:tc>
                  <a:txBody>
                    <a:bodyPr/>
                    <a:lstStyle/>
                    <a:p>
                      <a:pPr algn="ctr">
                        <a:lnSpc>
                          <a:spcPts val="2000"/>
                        </a:lnSpc>
                        <a:spcAft>
                          <a:spcPts val="0"/>
                        </a:spcAft>
                      </a:pPr>
                      <a:r>
                        <a:rPr lang="en-US" sz="1800" kern="100" dirty="0">
                          <a:solidFill>
                            <a:schemeClr val="tx1"/>
                          </a:solidFill>
                          <a:effectLst/>
                          <a:latin typeface="標楷體" panose="03000509000000000000" pitchFamily="65" charset="-120"/>
                          <a:ea typeface="標楷體" panose="03000509000000000000" pitchFamily="65" charset="-120"/>
                        </a:rPr>
                        <a:t>650</a:t>
                      </a:r>
                      <a:endParaRPr lang="zh-TW" sz="1800" kern="100" dirty="0">
                        <a:solidFill>
                          <a:schemeClr val="tx1"/>
                        </a:solidFill>
                        <a:effectLst/>
                        <a:latin typeface="標楷體" panose="03000509000000000000" pitchFamily="65" charset="-120"/>
                        <a:ea typeface="標楷體" panose="03000509000000000000" pitchFamily="65" charset="-120"/>
                      </a:endParaRPr>
                    </a:p>
                  </a:txBody>
                  <a:tcPr marL="17779" marR="17779" marT="0" marB="0" anchor="ctr">
                    <a:solidFill>
                      <a:srgbClr val="CFFDEF"/>
                    </a:solidFill>
                  </a:tcPr>
                </a:tc>
                <a:extLst>
                  <a:ext uri="{0D108BD9-81ED-4DB2-BD59-A6C34878D82A}">
                    <a16:rowId xmlns:a16="http://schemas.microsoft.com/office/drawing/2014/main" xmlns="" val="10005"/>
                  </a:ext>
                </a:extLst>
              </a:tr>
              <a:tr h="484755">
                <a:tc>
                  <a:txBody>
                    <a:bodyPr/>
                    <a:lstStyle/>
                    <a:p>
                      <a:pPr algn="l">
                        <a:lnSpc>
                          <a:spcPts val="1920"/>
                        </a:lnSpc>
                        <a:spcAft>
                          <a:spcPts val="0"/>
                        </a:spcAft>
                      </a:pPr>
                      <a:r>
                        <a:rPr lang="zh-TW" sz="1600" kern="100" dirty="0">
                          <a:solidFill>
                            <a:schemeClr val="tx1"/>
                          </a:solidFill>
                          <a:effectLst/>
                          <a:latin typeface="標楷體" panose="03000509000000000000" pitchFamily="65" charset="-120"/>
                          <a:ea typeface="標楷體" panose="03000509000000000000" pitchFamily="65" charset="-120"/>
                        </a:rPr>
                        <a:t>博士（持臺灣省教師證或教育部教師證者</a:t>
                      </a:r>
                      <a:r>
                        <a:rPr lang="en-US" sz="1600" kern="100" dirty="0">
                          <a:solidFill>
                            <a:schemeClr val="tx1"/>
                          </a:solidFill>
                          <a:effectLst/>
                          <a:latin typeface="標楷體" panose="03000509000000000000" pitchFamily="65" charset="-120"/>
                          <a:ea typeface="標楷體" panose="03000509000000000000" pitchFamily="65" charset="-120"/>
                        </a:rPr>
                        <a:t>-</a:t>
                      </a:r>
                      <a:r>
                        <a:rPr lang="zh-TW" sz="1600" kern="100" dirty="0">
                          <a:solidFill>
                            <a:schemeClr val="tx1"/>
                          </a:solidFill>
                          <a:effectLst/>
                          <a:latin typeface="標楷體" panose="03000509000000000000" pitchFamily="65" charset="-120"/>
                          <a:ea typeface="標楷體" panose="03000509000000000000" pitchFamily="65" charset="-120"/>
                        </a:rPr>
                        <a:t>登記或檢定方式取得）</a:t>
                      </a:r>
                    </a:p>
                  </a:txBody>
                  <a:tcPr marL="17779" marR="17779" marT="0" marB="0" anchor="ctr">
                    <a:solidFill>
                      <a:srgbClr val="CFFDEF"/>
                    </a:solidFill>
                  </a:tcPr>
                </a:tc>
                <a:tc>
                  <a:txBody>
                    <a:bodyPr/>
                    <a:lstStyle/>
                    <a:p>
                      <a:pPr algn="ctr">
                        <a:lnSpc>
                          <a:spcPts val="2000"/>
                        </a:lnSpc>
                        <a:spcAft>
                          <a:spcPts val="0"/>
                        </a:spcAft>
                      </a:pPr>
                      <a:r>
                        <a:rPr lang="zh-TW" sz="1800" kern="100" dirty="0">
                          <a:solidFill>
                            <a:schemeClr val="tx1"/>
                          </a:solidFill>
                          <a:effectLst/>
                          <a:latin typeface="標楷體" panose="03000509000000000000" pitchFamily="65" charset="-120"/>
                          <a:ea typeface="標楷體" panose="03000509000000000000" pitchFamily="65" charset="-120"/>
                        </a:rPr>
                        <a:t>本</a:t>
                      </a:r>
                      <a:r>
                        <a:rPr lang="zh-TW" sz="1800" kern="100">
                          <a:solidFill>
                            <a:schemeClr val="tx1"/>
                          </a:solidFill>
                          <a:effectLst/>
                          <a:latin typeface="標楷體" panose="03000509000000000000" pitchFamily="65" charset="-120"/>
                          <a:ea typeface="標楷體" panose="03000509000000000000" pitchFamily="65" charset="-120"/>
                        </a:rPr>
                        <a:t>薪</a:t>
                      </a:r>
                      <a:r>
                        <a:rPr lang="en-US" sz="1800" kern="100">
                          <a:solidFill>
                            <a:schemeClr val="tx1"/>
                          </a:solidFill>
                          <a:effectLst/>
                          <a:latin typeface="標楷體" panose="03000509000000000000" pitchFamily="65" charset="-120"/>
                          <a:ea typeface="標楷體" panose="03000509000000000000" pitchFamily="65" charset="-120"/>
                        </a:rPr>
                        <a:t>330</a:t>
                      </a:r>
                      <a:r>
                        <a:rPr lang="zh-TW" sz="1800" kern="100">
                          <a:solidFill>
                            <a:schemeClr val="tx1"/>
                          </a:solidFill>
                          <a:effectLst/>
                          <a:latin typeface="標楷體" panose="03000509000000000000" pitchFamily="65" charset="-120"/>
                          <a:ea typeface="標楷體" panose="03000509000000000000" pitchFamily="65" charset="-120"/>
                        </a:rPr>
                        <a:t>元</a:t>
                      </a:r>
                      <a:endParaRPr lang="zh-TW" sz="1800" kern="100" dirty="0">
                        <a:solidFill>
                          <a:schemeClr val="tx1"/>
                        </a:solidFill>
                        <a:effectLst/>
                        <a:latin typeface="標楷體" panose="03000509000000000000" pitchFamily="65" charset="-120"/>
                        <a:ea typeface="標楷體" panose="03000509000000000000" pitchFamily="65" charset="-120"/>
                      </a:endParaRPr>
                    </a:p>
                  </a:txBody>
                  <a:tcPr marL="17779" marR="17779" marT="0" marB="0" anchor="ctr">
                    <a:solidFill>
                      <a:srgbClr val="CFFDEF"/>
                    </a:solidFill>
                  </a:tcPr>
                </a:tc>
                <a:tc>
                  <a:txBody>
                    <a:bodyPr/>
                    <a:lstStyle/>
                    <a:p>
                      <a:pPr algn="ctr">
                        <a:lnSpc>
                          <a:spcPts val="2000"/>
                        </a:lnSpc>
                        <a:spcAft>
                          <a:spcPts val="0"/>
                        </a:spcAft>
                      </a:pPr>
                      <a:r>
                        <a:rPr lang="en-US" sz="1800" kern="100" dirty="0">
                          <a:solidFill>
                            <a:schemeClr val="tx1"/>
                          </a:solidFill>
                          <a:effectLst/>
                          <a:latin typeface="標楷體" panose="03000509000000000000" pitchFamily="65" charset="-120"/>
                          <a:ea typeface="標楷體" panose="03000509000000000000" pitchFamily="65" charset="-120"/>
                        </a:rPr>
                        <a:t>550</a:t>
                      </a:r>
                      <a:endParaRPr lang="zh-TW" sz="1800" kern="100" dirty="0">
                        <a:solidFill>
                          <a:schemeClr val="tx1"/>
                        </a:solidFill>
                        <a:effectLst/>
                        <a:latin typeface="標楷體" panose="03000509000000000000" pitchFamily="65" charset="-120"/>
                        <a:ea typeface="標楷體" panose="03000509000000000000" pitchFamily="65" charset="-120"/>
                      </a:endParaRPr>
                    </a:p>
                  </a:txBody>
                  <a:tcPr marL="17779" marR="17779" marT="0" marB="0" anchor="ctr">
                    <a:solidFill>
                      <a:srgbClr val="CFFDEF"/>
                    </a:solidFill>
                  </a:tcPr>
                </a:tc>
                <a:tc>
                  <a:txBody>
                    <a:bodyPr/>
                    <a:lstStyle/>
                    <a:p>
                      <a:pPr algn="ctr">
                        <a:lnSpc>
                          <a:spcPts val="2000"/>
                        </a:lnSpc>
                        <a:spcAft>
                          <a:spcPts val="0"/>
                        </a:spcAft>
                      </a:pPr>
                      <a:r>
                        <a:rPr lang="en-US" sz="1800" kern="100" dirty="0">
                          <a:solidFill>
                            <a:schemeClr val="tx1"/>
                          </a:solidFill>
                          <a:effectLst/>
                          <a:latin typeface="標楷體" panose="03000509000000000000" pitchFamily="65" charset="-120"/>
                          <a:ea typeface="標楷體" panose="03000509000000000000" pitchFamily="65" charset="-120"/>
                        </a:rPr>
                        <a:t>680</a:t>
                      </a:r>
                      <a:endParaRPr lang="zh-TW" sz="1800" kern="100" dirty="0">
                        <a:solidFill>
                          <a:schemeClr val="tx1"/>
                        </a:solidFill>
                        <a:effectLst/>
                        <a:latin typeface="標楷體" panose="03000509000000000000" pitchFamily="65" charset="-120"/>
                        <a:ea typeface="標楷體" panose="03000509000000000000" pitchFamily="65" charset="-120"/>
                      </a:endParaRPr>
                    </a:p>
                  </a:txBody>
                  <a:tcPr marL="17779" marR="17779" marT="0" marB="0" anchor="ctr">
                    <a:solidFill>
                      <a:srgbClr val="CFFDEF"/>
                    </a:solidFill>
                  </a:tcPr>
                </a:tc>
                <a:extLst>
                  <a:ext uri="{0D108BD9-81ED-4DB2-BD59-A6C34878D82A}">
                    <a16:rowId xmlns:a16="http://schemas.microsoft.com/office/drawing/2014/main" xmlns="" val="10006"/>
                  </a:ext>
                </a:extLst>
              </a:tr>
              <a:tr h="765403">
                <a:tc gridSpan="4">
                  <a:txBody>
                    <a:bodyPr/>
                    <a:lstStyle/>
                    <a:p>
                      <a:pPr algn="just">
                        <a:lnSpc>
                          <a:spcPts val="2000"/>
                        </a:lnSpc>
                        <a:spcAft>
                          <a:spcPts val="0"/>
                        </a:spcAft>
                      </a:pPr>
                      <a:r>
                        <a:rPr lang="zh-TW" sz="1800" kern="100" dirty="0">
                          <a:solidFill>
                            <a:srgbClr val="800000"/>
                          </a:solidFill>
                          <a:effectLst/>
                          <a:latin typeface="標楷體" panose="03000509000000000000" pitchFamily="65" charset="-120"/>
                          <a:ea typeface="標楷體" panose="03000509000000000000" pitchFamily="65" charset="-120"/>
                        </a:rPr>
                        <a:t>※現職教師進修取得較高學歷依規採計曾任教師</a:t>
                      </a:r>
                      <a:r>
                        <a:rPr lang="zh-TW" altLang="en-US" sz="1800" kern="100" dirty="0">
                          <a:solidFill>
                            <a:srgbClr val="800000"/>
                          </a:solidFill>
                          <a:effectLst/>
                          <a:latin typeface="標楷體" panose="03000509000000000000" pitchFamily="65" charset="-120"/>
                          <a:ea typeface="標楷體" panose="03000509000000000000" pitchFamily="65" charset="-120"/>
                        </a:rPr>
                        <a:t>服務</a:t>
                      </a:r>
                      <a:r>
                        <a:rPr lang="zh-TW" sz="1800" kern="100" dirty="0">
                          <a:solidFill>
                            <a:srgbClr val="800000"/>
                          </a:solidFill>
                          <a:effectLst/>
                          <a:latin typeface="標楷體" panose="03000509000000000000" pitchFamily="65" charset="-120"/>
                          <a:ea typeface="標楷體" panose="03000509000000000000" pitchFamily="65" charset="-120"/>
                        </a:rPr>
                        <a:t>年資</a:t>
                      </a:r>
                      <a:r>
                        <a:rPr lang="zh-TW" altLang="en-US" sz="1800" kern="100" dirty="0">
                          <a:solidFill>
                            <a:srgbClr val="800000"/>
                          </a:solidFill>
                          <a:effectLst/>
                          <a:latin typeface="標楷體" panose="03000509000000000000" pitchFamily="65" charset="-120"/>
                          <a:ea typeface="標楷體" panose="03000509000000000000" pitchFamily="65" charset="-120"/>
                        </a:rPr>
                        <a:t>或職前年資</a:t>
                      </a:r>
                      <a:r>
                        <a:rPr lang="zh-TW" sz="1800" kern="100" dirty="0">
                          <a:solidFill>
                            <a:srgbClr val="800000"/>
                          </a:solidFill>
                          <a:effectLst/>
                          <a:latin typeface="標楷體" panose="03000509000000000000" pitchFamily="65" charset="-120"/>
                          <a:ea typeface="標楷體" panose="03000509000000000000" pitchFamily="65" charset="-120"/>
                        </a:rPr>
                        <a:t>，以敘至「本職最高薪」為止。</a:t>
                      </a:r>
                    </a:p>
                    <a:p>
                      <a:pPr algn="just">
                        <a:lnSpc>
                          <a:spcPts val="2000"/>
                        </a:lnSpc>
                        <a:spcAft>
                          <a:spcPts val="0"/>
                        </a:spcAft>
                      </a:pPr>
                      <a:r>
                        <a:rPr lang="zh-TW" sz="1800" kern="100" dirty="0">
                          <a:solidFill>
                            <a:srgbClr val="800000"/>
                          </a:solidFill>
                          <a:effectLst/>
                          <a:latin typeface="標楷體" panose="03000509000000000000" pitchFamily="65" charset="-120"/>
                          <a:ea typeface="標楷體" panose="03000509000000000000" pitchFamily="65" charset="-120"/>
                        </a:rPr>
                        <a:t>※教師依規</a:t>
                      </a:r>
                      <a:r>
                        <a:rPr lang="zh-TW" altLang="en-US" sz="1800" kern="100" dirty="0">
                          <a:solidFill>
                            <a:srgbClr val="800000"/>
                          </a:solidFill>
                          <a:effectLst/>
                          <a:latin typeface="標楷體" panose="03000509000000000000" pitchFamily="65" charset="-120"/>
                          <a:ea typeface="標楷體" panose="03000509000000000000" pitchFamily="65" charset="-120"/>
                        </a:rPr>
                        <a:t>定</a:t>
                      </a:r>
                      <a:r>
                        <a:rPr lang="zh-TW" sz="1800" kern="100" dirty="0">
                          <a:solidFill>
                            <a:srgbClr val="800000"/>
                          </a:solidFill>
                          <a:effectLst/>
                          <a:latin typeface="標楷體" panose="03000509000000000000" pitchFamily="65" charset="-120"/>
                          <a:ea typeface="標楷體" panose="03000509000000000000" pitchFamily="65" charset="-120"/>
                        </a:rPr>
                        <a:t>採計之職前年資，以敘至「本職最高年功薪」為止。</a:t>
                      </a:r>
                    </a:p>
                  </a:txBody>
                  <a:tcPr marL="17779" marR="17779" marT="0" marB="0">
                    <a:solidFill>
                      <a:srgbClr val="CFFDE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780190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441174" y="506895"/>
            <a:ext cx="3508513" cy="706714"/>
          </a:xfrm>
        </p:spPr>
        <p:txBody>
          <a:bodyPr>
            <a:normAutofit/>
          </a:bodyPr>
          <a:lstStyle/>
          <a:p>
            <a:r>
              <a:rPr lang="zh-TW" altLang="en-US" sz="3600" dirty="0">
                <a:solidFill>
                  <a:srgbClr val="00B050"/>
                </a:solidFill>
                <a:latin typeface="華康勘亭流" panose="02010609010101010101" pitchFamily="49" charset="-120"/>
                <a:ea typeface="華康勘亭流" panose="02010609010101010101" pitchFamily="49" charset="-120"/>
              </a:rPr>
              <a:t>敘薪名詞解釋</a:t>
            </a:r>
          </a:p>
        </p:txBody>
      </p:sp>
      <p:sp>
        <p:nvSpPr>
          <p:cNvPr id="3" name="內容版面配置區 2"/>
          <p:cNvSpPr>
            <a:spLocks noGrp="1"/>
          </p:cNvSpPr>
          <p:nvPr>
            <p:ph idx="4294967295"/>
          </p:nvPr>
        </p:nvSpPr>
        <p:spPr>
          <a:xfrm>
            <a:off x="909711" y="1641026"/>
            <a:ext cx="10291689" cy="4152900"/>
          </a:xfrm>
        </p:spPr>
        <p:txBody>
          <a:bodyPr>
            <a:normAutofit fontScale="92500" lnSpcReduction="10000"/>
          </a:bodyPr>
          <a:lstStyle/>
          <a:p>
            <a:pPr>
              <a:spcAft>
                <a:spcPts val="0"/>
              </a:spcAft>
            </a:pPr>
            <a:r>
              <a:rPr lang="zh-TW" altLang="en-US" sz="2600" dirty="0">
                <a:latin typeface="標楷體" panose="03000509000000000000" pitchFamily="65" charset="-120"/>
                <a:ea typeface="標楷體" panose="03000509000000000000" pitchFamily="65" charset="-120"/>
              </a:rPr>
              <a:t>初任：指第一次接受聘約為高級中等以下學校教師（以下簡稱中小學教師）或專科以上學校教師（以下簡稱大專教師）。</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教師待遇條例施行細則</a:t>
            </a:r>
            <a:r>
              <a:rPr lang="en-US" altLang="zh-TW" sz="2600" dirty="0">
                <a:latin typeface="標楷體" panose="03000509000000000000" pitchFamily="65" charset="-120"/>
                <a:ea typeface="標楷體" panose="03000509000000000000" pitchFamily="65" charset="-120"/>
              </a:rPr>
              <a:t>§2】</a:t>
            </a:r>
          </a:p>
          <a:p>
            <a:pPr>
              <a:spcAft>
                <a:spcPts val="0"/>
              </a:spcAft>
            </a:pPr>
            <a:r>
              <a:rPr lang="zh-TW" altLang="en-US" sz="2600" dirty="0">
                <a:latin typeface="標楷體" panose="03000509000000000000" pitchFamily="65" charset="-120"/>
                <a:ea typeface="標楷體" panose="03000509000000000000" pitchFamily="65" charset="-120"/>
              </a:rPr>
              <a:t>起敘</a:t>
            </a:r>
            <a:r>
              <a:rPr lang="en-US" altLang="zh-TW" sz="2600" dirty="0">
                <a:latin typeface="標楷體" panose="03000509000000000000" pitchFamily="65" charset="-120"/>
                <a:ea typeface="標楷體" panose="03000509000000000000" pitchFamily="65" charset="-120"/>
              </a:rPr>
              <a:t>:</a:t>
            </a:r>
            <a:r>
              <a:rPr lang="zh-TW" altLang="en-US" sz="2600" kern="100" dirty="0">
                <a:latin typeface="標楷體" panose="03000509000000000000" pitchFamily="65" charset="-120"/>
                <a:ea typeface="標楷體" panose="03000509000000000000" pitchFamily="65" charset="-120"/>
                <a:cs typeface="Times New Roman" panose="02020603050405020304" pitchFamily="18" charset="0"/>
              </a:rPr>
              <a:t>教師到職後，以學歷起敘，其起敘基準，依教師待遇條例第</a:t>
            </a:r>
            <a:r>
              <a:rPr lang="en-US" altLang="zh-TW" sz="2600" kern="100" dirty="0">
                <a:latin typeface="標楷體" panose="03000509000000000000" pitchFamily="65" charset="-120"/>
                <a:ea typeface="標楷體" panose="03000509000000000000" pitchFamily="65" charset="-120"/>
                <a:cs typeface="Times New Roman" panose="02020603050405020304" pitchFamily="18" charset="0"/>
              </a:rPr>
              <a:t>8</a:t>
            </a:r>
            <a:r>
              <a:rPr lang="zh-TW" altLang="en-US" sz="2600" kern="100" dirty="0">
                <a:latin typeface="標楷體" panose="03000509000000000000" pitchFamily="65" charset="-120"/>
                <a:ea typeface="標楷體" panose="03000509000000000000" pitchFamily="65" charset="-120"/>
                <a:cs typeface="Times New Roman" panose="02020603050405020304" pitchFamily="18" charset="0"/>
              </a:rPr>
              <a:t>條附表</a:t>
            </a:r>
            <a:r>
              <a:rPr lang="en-US" altLang="zh-TW" sz="2600" kern="100" dirty="0">
                <a:latin typeface="標楷體" panose="03000509000000000000" pitchFamily="65" charset="-120"/>
                <a:ea typeface="標楷體" panose="03000509000000000000" pitchFamily="65" charset="-120"/>
                <a:cs typeface="Times New Roman" panose="02020603050405020304" pitchFamily="18" charset="0"/>
              </a:rPr>
              <a:t>2</a:t>
            </a:r>
            <a:r>
              <a:rPr lang="zh-TW" altLang="en-US" sz="2600" kern="100" dirty="0">
                <a:latin typeface="標楷體" panose="03000509000000000000" pitchFamily="65" charset="-120"/>
                <a:ea typeface="標楷體" panose="03000509000000000000" pitchFamily="65" charset="-120"/>
                <a:cs typeface="Times New Roman" panose="02020603050405020304" pitchFamily="18" charset="0"/>
              </a:rPr>
              <a:t>高級中等以下學校教師薪級起敘基準表規定辦理</a:t>
            </a:r>
            <a:r>
              <a:rPr lang="zh-TW" altLang="zh-TW" sz="26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6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600" dirty="0">
                <a:latin typeface="標楷體" panose="03000509000000000000" pitchFamily="65" charset="-120"/>
                <a:ea typeface="標楷體" panose="03000509000000000000" pitchFamily="65" charset="-120"/>
                <a:cs typeface="Times New Roman" panose="02020603050405020304" pitchFamily="18" charset="0"/>
              </a:rPr>
              <a:t>教師待遇條例</a:t>
            </a:r>
            <a:r>
              <a:rPr lang="en-US" altLang="zh-TW" sz="2600" dirty="0">
                <a:latin typeface="標楷體" panose="03000509000000000000" pitchFamily="65" charset="-120"/>
                <a:ea typeface="標楷體" panose="03000509000000000000" pitchFamily="65" charset="-120"/>
                <a:cs typeface="Times New Roman" panose="02020603050405020304" pitchFamily="18" charset="0"/>
              </a:rPr>
              <a:t>§8</a:t>
            </a:r>
            <a:r>
              <a:rPr lang="zh-TW" altLang="zh-TW" sz="2600" dirty="0">
                <a:latin typeface="標楷體" panose="03000509000000000000" pitchFamily="65" charset="-120"/>
                <a:ea typeface="標楷體" panose="03000509000000000000" pitchFamily="65" charset="-120"/>
                <a:cs typeface="Times New Roman" panose="02020603050405020304" pitchFamily="18" charset="0"/>
              </a:rPr>
              <a:t>】</a:t>
            </a:r>
            <a:endParaRPr lang="en-US" altLang="zh-TW" sz="2600" dirty="0">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zh-TW" altLang="en-US" sz="2600" dirty="0">
                <a:latin typeface="標楷體" panose="03000509000000000000" pitchFamily="65" charset="-120"/>
                <a:ea typeface="標楷體" panose="03000509000000000000" pitchFamily="65" charset="-120"/>
                <a:cs typeface="Times New Roman" panose="02020603050405020304" pitchFamily="18" charset="0"/>
              </a:rPr>
              <a:t>提敘</a:t>
            </a:r>
            <a:r>
              <a:rPr lang="en-US" altLang="zh-TW" sz="26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600" kern="100" dirty="0">
                <a:latin typeface="標楷體" panose="03000509000000000000" pitchFamily="65" charset="-120"/>
                <a:ea typeface="標楷體" panose="03000509000000000000" pitchFamily="65" charset="-120"/>
                <a:cs typeface="Times New Roman" panose="02020603050405020304" pitchFamily="18" charset="0"/>
              </a:rPr>
              <a:t>教師起敘薪級後，具有曾任其他機關學校職務且合於採計之年資，由起敘薪級上增加薪級。依教師待遇條例第</a:t>
            </a:r>
            <a:r>
              <a:rPr lang="en-US" altLang="zh-TW" sz="2600" kern="100" dirty="0">
                <a:latin typeface="標楷體" panose="03000509000000000000" pitchFamily="65" charset="-120"/>
                <a:ea typeface="標楷體" panose="03000509000000000000" pitchFamily="65" charset="-120"/>
                <a:cs typeface="Times New Roman" panose="02020603050405020304" pitchFamily="18" charset="0"/>
              </a:rPr>
              <a:t>9</a:t>
            </a:r>
            <a:r>
              <a:rPr lang="zh-TW" altLang="en-US" sz="2600" kern="100" dirty="0">
                <a:latin typeface="標楷體" panose="03000509000000000000" pitchFamily="65" charset="-120"/>
                <a:ea typeface="標楷體" panose="03000509000000000000" pitchFamily="65" charset="-120"/>
                <a:cs typeface="Times New Roman" panose="02020603050405020304" pitchFamily="18" charset="0"/>
              </a:rPr>
              <a:t>條規定，服務成績優良及等級相當年資採計提敘辦法，由教育部定之。</a:t>
            </a:r>
            <a:r>
              <a:rPr lang="en-US" altLang="zh-TW" sz="26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600" kern="100" dirty="0">
                <a:latin typeface="標楷體" panose="03000509000000000000" pitchFamily="65" charset="-120"/>
                <a:ea typeface="標楷體" panose="03000509000000000000" pitchFamily="65" charset="-120"/>
                <a:cs typeface="Times New Roman" panose="02020603050405020304" pitchFamily="18" charset="0"/>
              </a:rPr>
              <a:t>教師待遇條例</a:t>
            </a:r>
            <a:r>
              <a:rPr lang="en-US" altLang="zh-TW" sz="2600" kern="100" dirty="0">
                <a:latin typeface="標楷體" panose="03000509000000000000" pitchFamily="65" charset="-120"/>
                <a:ea typeface="標楷體" panose="03000509000000000000" pitchFamily="65" charset="-120"/>
                <a:cs typeface="Times New Roman" panose="02020603050405020304" pitchFamily="18" charset="0"/>
              </a:rPr>
              <a:t>§9</a:t>
            </a:r>
            <a:r>
              <a:rPr lang="zh-TW" altLang="zh-TW" sz="2600" dirty="0">
                <a:latin typeface="標楷體" panose="03000509000000000000" pitchFamily="65" charset="-120"/>
                <a:ea typeface="標楷體" panose="03000509000000000000" pitchFamily="65" charset="-120"/>
                <a:cs typeface="Times New Roman" panose="02020603050405020304" pitchFamily="18" charset="0"/>
              </a:rPr>
              <a:t>】</a:t>
            </a:r>
            <a:endParaRPr lang="en-US" altLang="zh-TW" sz="2600" dirty="0">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zh-TW" altLang="en-US" sz="2600" dirty="0">
                <a:latin typeface="標楷體" panose="03000509000000000000" pitchFamily="65" charset="-120"/>
                <a:ea typeface="標楷體" panose="03000509000000000000" pitchFamily="65" charset="-120"/>
                <a:cs typeface="Times New Roman" panose="02020603050405020304" pitchFamily="18" charset="0"/>
              </a:rPr>
              <a:t>改敘</a:t>
            </a:r>
            <a:r>
              <a:rPr lang="en-US" altLang="zh-TW" sz="26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600" kern="100" dirty="0">
                <a:latin typeface="標楷體" panose="03000509000000000000" pitchFamily="65" charset="-120"/>
                <a:ea typeface="標楷體" panose="03000509000000000000" pitchFamily="65" charset="-120"/>
                <a:cs typeface="Times New Roman" panose="02020603050405020304" pitchFamily="18" charset="0"/>
              </a:rPr>
              <a:t>教師於薪級敘定之後，因對核敘之薪級發生疑義、取得新資格（如取得較高學歷）等，提出具體理由及相關證明文件，經權責機關（或學校）重新審核後重行敘定其薪級。</a:t>
            </a:r>
            <a:r>
              <a:rPr lang="zh-TW" altLang="zh-TW" sz="26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600" dirty="0">
                <a:latin typeface="標楷體" panose="03000509000000000000" pitchFamily="65" charset="-120"/>
                <a:ea typeface="標楷體" panose="03000509000000000000" pitchFamily="65" charset="-120"/>
                <a:cs typeface="Times New Roman" panose="02020603050405020304" pitchFamily="18" charset="0"/>
              </a:rPr>
              <a:t>教師待遇條例</a:t>
            </a:r>
            <a:r>
              <a:rPr lang="en-US" altLang="zh-TW" sz="2600" dirty="0">
                <a:latin typeface="標楷體" panose="03000509000000000000" pitchFamily="65" charset="-120"/>
                <a:ea typeface="標楷體" panose="03000509000000000000" pitchFamily="65" charset="-120"/>
                <a:cs typeface="Times New Roman" panose="02020603050405020304" pitchFamily="18" charset="0"/>
              </a:rPr>
              <a:t>§10】</a:t>
            </a:r>
          </a:p>
          <a:p>
            <a:pPr lvl="0"/>
            <a:r>
              <a:rPr lang="zh-TW" altLang="en-US" sz="2600" dirty="0">
                <a:latin typeface="標楷體" panose="03000509000000000000" pitchFamily="65" charset="-120"/>
                <a:ea typeface="標楷體" panose="03000509000000000000" pitchFamily="65" charset="-120"/>
                <a:cs typeface="Times New Roman" panose="02020603050405020304" pitchFamily="18" charset="0"/>
              </a:rPr>
              <a:t>轉任</a:t>
            </a:r>
            <a:r>
              <a:rPr lang="en-US" altLang="zh-TW" sz="26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600" dirty="0">
                <a:latin typeface="標楷體" panose="03000509000000000000" pitchFamily="65" charset="-120"/>
                <a:ea typeface="標楷體" panose="03000509000000000000" pitchFamily="65" charset="-120"/>
              </a:rPr>
              <a:t>教師離職後重新接受聘約者（包括退休、辭職、資遣、介聘至他校服務、解聘或不續聘等原因）。</a:t>
            </a:r>
            <a:r>
              <a:rPr lang="zh-TW" altLang="zh-TW" sz="26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600" dirty="0">
                <a:latin typeface="標楷體" panose="03000509000000000000" pitchFamily="65" charset="-120"/>
                <a:ea typeface="標楷體" panose="03000509000000000000" pitchFamily="65" charset="-120"/>
                <a:cs typeface="Times New Roman" panose="02020603050405020304" pitchFamily="18" charset="0"/>
              </a:rPr>
              <a:t>教師待遇條例施行細則</a:t>
            </a:r>
            <a:r>
              <a:rPr lang="en-US" altLang="zh-TW" sz="2600" dirty="0">
                <a:latin typeface="標楷體" panose="03000509000000000000" pitchFamily="65" charset="-120"/>
                <a:ea typeface="標楷體" panose="03000509000000000000" pitchFamily="65" charset="-120"/>
                <a:cs typeface="Times New Roman" panose="02020603050405020304" pitchFamily="18" charset="0"/>
              </a:rPr>
              <a:t>§7】</a:t>
            </a: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62228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916838" y="437667"/>
            <a:ext cx="5397698" cy="827087"/>
          </a:xfrm>
        </p:spPr>
        <p:txBody>
          <a:bodyPr>
            <a:noAutofit/>
          </a:bodyPr>
          <a:lstStyle/>
          <a:p>
            <a:r>
              <a:rPr lang="zh-TW" altLang="en-US" sz="2800" dirty="0">
                <a:solidFill>
                  <a:srgbClr val="00B050"/>
                </a:solidFill>
                <a:latin typeface="華康勘亭流" panose="02010609010101010101" pitchFamily="49" charset="-120"/>
                <a:ea typeface="華康勘亭流" panose="02010609010101010101" pitchFamily="49" charset="-120"/>
              </a:rPr>
              <a:t>正式教師職前年資採計基礎概念</a:t>
            </a:r>
          </a:p>
        </p:txBody>
      </p:sp>
      <p:sp>
        <p:nvSpPr>
          <p:cNvPr id="3" name="內容版面配置區 2"/>
          <p:cNvSpPr>
            <a:spLocks noGrp="1"/>
          </p:cNvSpPr>
          <p:nvPr>
            <p:ph idx="4294967295"/>
          </p:nvPr>
        </p:nvSpPr>
        <p:spPr>
          <a:xfrm>
            <a:off x="1063487" y="1567001"/>
            <a:ext cx="9134475" cy="4180656"/>
          </a:xfrm>
        </p:spPr>
        <p:txBody>
          <a:bodyPr>
            <a:normAutofit lnSpcReduction="10000"/>
          </a:bodyPr>
          <a:lstStyle/>
          <a:p>
            <a:pPr marL="502920" indent="-457200">
              <a:buFont typeface="+mj-ea"/>
              <a:buAutoNum type="ea1ChtPeriod"/>
            </a:pPr>
            <a:r>
              <a:rPr lang="zh-TW" altLang="en-US" sz="2400" dirty="0">
                <a:solidFill>
                  <a:schemeClr val="tx1">
                    <a:lumMod val="95000"/>
                    <a:lumOff val="5000"/>
                  </a:schemeClr>
                </a:solidFill>
                <a:latin typeface="標楷體" panose="03000509000000000000" pitchFamily="65" charset="-120"/>
                <a:ea typeface="標楷體" panose="03000509000000000000" pitchFamily="65" charset="-120"/>
              </a:rPr>
              <a:t>依據教師職前年資採計提敘辦法</a:t>
            </a:r>
            <a:r>
              <a:rPr lang="en-US" altLang="zh-TW" sz="2400" dirty="0">
                <a:solidFill>
                  <a:schemeClr val="tx1">
                    <a:lumMod val="95000"/>
                    <a:lumOff val="5000"/>
                  </a:schemeClr>
                </a:solidFill>
                <a:latin typeface="標楷體" panose="03000509000000000000" pitchFamily="65" charset="-120"/>
                <a:ea typeface="標楷體" panose="03000509000000000000" pitchFamily="65" charset="-120"/>
              </a:rPr>
              <a:t>(106.11</a:t>
            </a:r>
            <a:r>
              <a:rPr lang="zh-TW" altLang="en-US" sz="2400" dirty="0">
                <a:solidFill>
                  <a:schemeClr val="tx1">
                    <a:lumMod val="95000"/>
                    <a:lumOff val="5000"/>
                  </a:schemeClr>
                </a:solidFill>
                <a:latin typeface="標楷體" panose="03000509000000000000" pitchFamily="65" charset="-120"/>
                <a:ea typeface="標楷體" panose="03000509000000000000" pitchFamily="65" charset="-120"/>
              </a:rPr>
              <a:t>修正</a:t>
            </a:r>
            <a:r>
              <a:rPr lang="en-US" altLang="zh-TW" sz="2400" dirty="0">
                <a:solidFill>
                  <a:schemeClr val="tx1">
                    <a:lumMod val="95000"/>
                    <a:lumOff val="5000"/>
                  </a:schemeClr>
                </a:solidFill>
                <a:latin typeface="標楷體" panose="03000509000000000000" pitchFamily="65" charset="-120"/>
                <a:ea typeface="標楷體" panose="03000509000000000000" pitchFamily="65" charset="-120"/>
              </a:rPr>
              <a:t>)</a:t>
            </a:r>
            <a:endParaRPr kumimoji="1" lang="en-US" altLang="zh-TW" sz="2400" dirty="0">
              <a:solidFill>
                <a:schemeClr val="tx1">
                  <a:lumMod val="95000"/>
                  <a:lumOff val="5000"/>
                </a:schemeClr>
              </a:solidFill>
              <a:latin typeface="標楷體" panose="03000509000000000000" pitchFamily="65" charset="-120"/>
              <a:ea typeface="標楷體" panose="03000509000000000000" pitchFamily="65" charset="-120"/>
            </a:endParaRPr>
          </a:p>
          <a:p>
            <a:pPr marL="502920" indent="-457200">
              <a:buFont typeface="+mj-ea"/>
              <a:buAutoNum type="ea1ChtPeriod"/>
            </a:pPr>
            <a:r>
              <a:rPr lang="zh-TW" altLang="en-US" sz="2400" dirty="0">
                <a:solidFill>
                  <a:schemeClr val="tx1">
                    <a:lumMod val="95000"/>
                    <a:lumOff val="5000"/>
                  </a:schemeClr>
                </a:solidFill>
                <a:latin typeface="標楷體" panose="03000509000000000000" pitchFamily="65" charset="-120"/>
                <a:ea typeface="標楷體" panose="03000509000000000000" pitchFamily="65" charset="-120"/>
              </a:rPr>
              <a:t>服務成績優良</a:t>
            </a:r>
            <a:endParaRPr lang="en-US" altLang="zh-TW" sz="2400" dirty="0">
              <a:solidFill>
                <a:schemeClr val="tx1">
                  <a:lumMod val="95000"/>
                  <a:lumOff val="5000"/>
                </a:schemeClr>
              </a:solidFill>
              <a:latin typeface="標楷體" panose="03000509000000000000" pitchFamily="65" charset="-120"/>
              <a:ea typeface="標楷體" panose="03000509000000000000" pitchFamily="65" charset="-120"/>
            </a:endParaRPr>
          </a:p>
          <a:p>
            <a:pPr marL="502920" lvl="1" indent="0">
              <a:buNone/>
            </a:pPr>
            <a:r>
              <a:rPr lang="zh-TW" altLang="en-US" dirty="0">
                <a:solidFill>
                  <a:schemeClr val="tx1">
                    <a:lumMod val="95000"/>
                    <a:lumOff val="5000"/>
                  </a:schemeClr>
                </a:solidFill>
                <a:latin typeface="標楷體" panose="03000509000000000000" pitchFamily="65" charset="-120"/>
                <a:ea typeface="標楷體" panose="03000509000000000000" pitchFamily="65" charset="-120"/>
              </a:rPr>
              <a:t>考績</a:t>
            </a:r>
            <a:r>
              <a:rPr lang="en-US" altLang="zh-TW" dirty="0">
                <a:solidFill>
                  <a:schemeClr val="tx1">
                    <a:lumMod val="95000"/>
                    <a:lumOff val="5000"/>
                  </a:schemeClr>
                </a:solidFill>
                <a:latin typeface="標楷體" panose="03000509000000000000" pitchFamily="65" charset="-120"/>
                <a:ea typeface="標楷體" panose="03000509000000000000" pitchFamily="65" charset="-120"/>
              </a:rPr>
              <a:t>(</a:t>
            </a:r>
            <a:r>
              <a:rPr lang="zh-TW" altLang="en-US" dirty="0">
                <a:solidFill>
                  <a:schemeClr val="tx1">
                    <a:lumMod val="95000"/>
                    <a:lumOff val="5000"/>
                  </a:schemeClr>
                </a:solidFill>
                <a:latin typeface="標楷體" panose="03000509000000000000" pitchFamily="65" charset="-120"/>
                <a:ea typeface="標楷體" panose="03000509000000000000" pitchFamily="65" charset="-120"/>
              </a:rPr>
              <a:t>成、核</a:t>
            </a:r>
            <a:r>
              <a:rPr lang="en-US" altLang="zh-TW" dirty="0">
                <a:solidFill>
                  <a:schemeClr val="tx1">
                    <a:lumMod val="95000"/>
                    <a:lumOff val="5000"/>
                  </a:schemeClr>
                </a:solidFill>
                <a:latin typeface="標楷體" panose="03000509000000000000" pitchFamily="65" charset="-120"/>
                <a:ea typeface="標楷體" panose="03000509000000000000" pitchFamily="65" charset="-120"/>
              </a:rPr>
              <a:t>)</a:t>
            </a:r>
            <a:r>
              <a:rPr lang="zh-TW" altLang="en-US" dirty="0">
                <a:solidFill>
                  <a:schemeClr val="tx1">
                    <a:lumMod val="95000"/>
                    <a:lumOff val="5000"/>
                  </a:schemeClr>
                </a:solidFill>
                <a:latin typeface="標楷體" panose="03000509000000000000" pitchFamily="65" charset="-120"/>
                <a:ea typeface="標楷體" panose="03000509000000000000" pitchFamily="65" charset="-120"/>
              </a:rPr>
              <a:t>列乙等或</a:t>
            </a:r>
            <a:r>
              <a:rPr lang="en-US" altLang="zh-TW" dirty="0">
                <a:solidFill>
                  <a:schemeClr val="tx1">
                    <a:lumMod val="95000"/>
                    <a:lumOff val="5000"/>
                  </a:schemeClr>
                </a:solidFill>
                <a:latin typeface="標楷體" panose="03000509000000000000" pitchFamily="65" charset="-120"/>
                <a:ea typeface="標楷體" panose="03000509000000000000" pitchFamily="65" charset="-120"/>
              </a:rPr>
              <a:t>70</a:t>
            </a:r>
            <a:r>
              <a:rPr lang="zh-TW" altLang="en-US" dirty="0">
                <a:solidFill>
                  <a:schemeClr val="tx1">
                    <a:lumMod val="95000"/>
                    <a:lumOff val="5000"/>
                  </a:schemeClr>
                </a:solidFill>
                <a:latin typeface="標楷體" panose="03000509000000000000" pitchFamily="65" charset="-120"/>
                <a:ea typeface="標楷體" panose="03000509000000000000" pitchFamily="65" charset="-120"/>
              </a:rPr>
              <a:t>分以上者、公立幼兒園之契用教保員考列甲等者、服務成績優良之證明文件。</a:t>
            </a:r>
            <a:endParaRPr lang="en-US" altLang="zh-TW" dirty="0">
              <a:solidFill>
                <a:schemeClr val="tx1">
                  <a:lumMod val="95000"/>
                  <a:lumOff val="5000"/>
                </a:schemeClr>
              </a:solidFill>
              <a:latin typeface="標楷體" panose="03000509000000000000" pitchFamily="65" charset="-120"/>
              <a:ea typeface="標楷體" panose="03000509000000000000" pitchFamily="65" charset="-120"/>
            </a:endParaRPr>
          </a:p>
          <a:p>
            <a:pPr marL="514350" indent="-514350">
              <a:buFont typeface="+mj-ea"/>
              <a:buAutoNum type="ea1ChtPeriod" startAt="3"/>
            </a:pPr>
            <a:r>
              <a:rPr lang="zh-TW" altLang="en-US" sz="2400" dirty="0">
                <a:solidFill>
                  <a:schemeClr val="tx1">
                    <a:lumMod val="95000"/>
                    <a:lumOff val="5000"/>
                  </a:schemeClr>
                </a:solidFill>
                <a:latin typeface="標楷體" panose="03000509000000000000" pitchFamily="65" charset="-120"/>
                <a:ea typeface="標楷體" panose="03000509000000000000" pitchFamily="65" charset="-120"/>
              </a:rPr>
              <a:t>職務等級相當</a:t>
            </a:r>
            <a:endParaRPr lang="en-US" altLang="zh-TW" sz="2400" dirty="0">
              <a:solidFill>
                <a:schemeClr val="tx1">
                  <a:lumMod val="95000"/>
                  <a:lumOff val="5000"/>
                </a:schemeClr>
              </a:solidFill>
              <a:latin typeface="標楷體" panose="03000509000000000000" pitchFamily="65" charset="-120"/>
              <a:ea typeface="標楷體" panose="03000509000000000000" pitchFamily="65" charset="-120"/>
            </a:endParaRPr>
          </a:p>
          <a:p>
            <a:pPr marL="971550" lvl="1" indent="-514350">
              <a:buFont typeface="+mj-lt"/>
              <a:buAutoNum type="arabicPeriod"/>
            </a:pPr>
            <a:r>
              <a:rPr lang="zh-TW" altLang="en-US" dirty="0">
                <a:solidFill>
                  <a:schemeClr val="tx1">
                    <a:lumMod val="95000"/>
                    <a:lumOff val="5000"/>
                  </a:schemeClr>
                </a:solidFill>
                <a:latin typeface="標楷體" panose="03000509000000000000" pitchFamily="65" charset="-120"/>
                <a:ea typeface="標楷體" panose="03000509000000000000" pitchFamily="65" charset="-120"/>
              </a:rPr>
              <a:t>初任教師、轉任公私立學校之教師薪級未敘定前，其曾任職務之薪</a:t>
            </a:r>
            <a:r>
              <a:rPr lang="en-US" altLang="zh-TW" dirty="0">
                <a:solidFill>
                  <a:schemeClr val="tx1">
                    <a:lumMod val="95000"/>
                    <a:lumOff val="5000"/>
                  </a:schemeClr>
                </a:solidFill>
                <a:latin typeface="標楷體" panose="03000509000000000000" pitchFamily="65" charset="-120"/>
                <a:ea typeface="標楷體" panose="03000509000000000000" pitchFamily="65" charset="-120"/>
              </a:rPr>
              <a:t>(</a:t>
            </a:r>
            <a:r>
              <a:rPr lang="zh-TW" altLang="en-US" dirty="0">
                <a:solidFill>
                  <a:schemeClr val="tx1">
                    <a:lumMod val="95000"/>
                    <a:lumOff val="5000"/>
                  </a:schemeClr>
                </a:solidFill>
                <a:latin typeface="標楷體" panose="03000509000000000000" pitchFamily="65" charset="-120"/>
                <a:ea typeface="標楷體" panose="03000509000000000000" pitchFamily="65" charset="-120"/>
              </a:rPr>
              <a:t>俸</a:t>
            </a:r>
            <a:r>
              <a:rPr lang="en-US" altLang="zh-TW" dirty="0">
                <a:solidFill>
                  <a:schemeClr val="tx1">
                    <a:lumMod val="95000"/>
                    <a:lumOff val="5000"/>
                  </a:schemeClr>
                </a:solidFill>
                <a:latin typeface="標楷體" panose="03000509000000000000" pitchFamily="65" charset="-120"/>
                <a:ea typeface="標楷體" panose="03000509000000000000" pitchFamily="65" charset="-120"/>
              </a:rPr>
              <a:t>)</a:t>
            </a:r>
            <a:r>
              <a:rPr lang="zh-TW" altLang="en-US" dirty="0">
                <a:solidFill>
                  <a:schemeClr val="tx1">
                    <a:lumMod val="95000"/>
                    <a:lumOff val="5000"/>
                  </a:schemeClr>
                </a:solidFill>
                <a:latin typeface="標楷體" panose="03000509000000000000" pitchFamily="65" charset="-120"/>
                <a:ea typeface="標楷體" panose="03000509000000000000" pitchFamily="65" charset="-120"/>
              </a:rPr>
              <a:t>達起敘薪級以上年資。</a:t>
            </a:r>
            <a:endParaRPr lang="en-US" altLang="zh-TW" dirty="0">
              <a:solidFill>
                <a:schemeClr val="tx1">
                  <a:lumMod val="95000"/>
                  <a:lumOff val="5000"/>
                </a:schemeClr>
              </a:solidFill>
              <a:latin typeface="標楷體" panose="03000509000000000000" pitchFamily="65" charset="-120"/>
              <a:ea typeface="標楷體" panose="03000509000000000000" pitchFamily="65" charset="-120"/>
            </a:endParaRPr>
          </a:p>
          <a:p>
            <a:pPr marL="971550" lvl="1" indent="-514350">
              <a:buFont typeface="+mj-lt"/>
              <a:buAutoNum type="arabicPeriod"/>
            </a:pPr>
            <a:r>
              <a:rPr lang="zh-TW" altLang="en-US" dirty="0">
                <a:solidFill>
                  <a:schemeClr val="tx1">
                    <a:lumMod val="95000"/>
                    <a:lumOff val="5000"/>
                  </a:schemeClr>
                </a:solidFill>
                <a:latin typeface="標楷體" panose="03000509000000000000" pitchFamily="65" charset="-120"/>
                <a:ea typeface="標楷體" panose="03000509000000000000" pitchFamily="65" charset="-120"/>
              </a:rPr>
              <a:t>依</a:t>
            </a:r>
            <a:r>
              <a:rPr lang="zh-TW" altLang="en-US" dirty="0">
                <a:solidFill>
                  <a:schemeClr val="tx1">
                    <a:lumMod val="95000"/>
                    <a:lumOff val="5000"/>
                  </a:schemeClr>
                </a:solidFill>
                <a:latin typeface="標楷體" panose="03000509000000000000" pitchFamily="65" charset="-120"/>
                <a:ea typeface="標楷體" panose="03000509000000000000" pitchFamily="65" charset="-120"/>
                <a:hlinkClick r:id="rId2" action="ppaction://hlinkfile"/>
              </a:rPr>
              <a:t>各類人員與教師等級相當年資採計提敘薪級對照</a:t>
            </a:r>
            <a:r>
              <a:rPr lang="zh-TW" altLang="en-US" dirty="0">
                <a:solidFill>
                  <a:schemeClr val="tx1">
                    <a:lumMod val="95000"/>
                    <a:lumOff val="5000"/>
                  </a:schemeClr>
                </a:solidFill>
                <a:latin typeface="標楷體" panose="03000509000000000000" pitchFamily="65" charset="-120"/>
                <a:ea typeface="標楷體" panose="03000509000000000000" pitchFamily="65" charset="-120"/>
              </a:rPr>
              <a:t>表認定之。</a:t>
            </a:r>
            <a:endParaRPr lang="en-US" altLang="zh-TW" dirty="0">
              <a:solidFill>
                <a:schemeClr val="tx1">
                  <a:lumMod val="95000"/>
                  <a:lumOff val="5000"/>
                </a:schemeClr>
              </a:solidFill>
              <a:latin typeface="標楷體" panose="03000509000000000000" pitchFamily="65" charset="-120"/>
              <a:ea typeface="標楷體" panose="03000509000000000000" pitchFamily="65" charset="-120"/>
            </a:endParaRPr>
          </a:p>
          <a:p>
            <a:pPr marL="971550" lvl="1" indent="-514350">
              <a:buFont typeface="+mj-lt"/>
              <a:buAutoNum type="arabicPeriod"/>
            </a:pPr>
            <a:r>
              <a:rPr lang="zh-TW" altLang="en-US" dirty="0">
                <a:solidFill>
                  <a:schemeClr val="tx1">
                    <a:lumMod val="95000"/>
                    <a:lumOff val="5000"/>
                  </a:schemeClr>
                </a:solidFill>
                <a:latin typeface="標楷體" panose="03000509000000000000" pitchFamily="65" charset="-120"/>
                <a:ea typeface="標楷體" panose="03000509000000000000" pitchFamily="65" charset="-120"/>
              </a:rPr>
              <a:t>職前年資未與公立學校教師一致之敘薪制度，其初任時所具學歷起敘，將服務成績優良年資逐學年度晉級、換算任職期間各學年度之薪級。</a:t>
            </a:r>
            <a:endParaRPr lang="en-US" altLang="zh-TW" dirty="0">
              <a:solidFill>
                <a:schemeClr val="tx1">
                  <a:lumMod val="95000"/>
                  <a:lumOff val="5000"/>
                </a:schemeClr>
              </a:solidFill>
              <a:latin typeface="標楷體" panose="03000509000000000000" pitchFamily="65" charset="-120"/>
              <a:ea typeface="標楷體" panose="03000509000000000000" pitchFamily="65" charset="-120"/>
            </a:endParaRPr>
          </a:p>
          <a:p>
            <a:pPr marL="361950" lvl="0" indent="0" fontAlgn="base">
              <a:lnSpc>
                <a:spcPts val="3000"/>
              </a:lnSpc>
              <a:spcBef>
                <a:spcPct val="20000"/>
              </a:spcBef>
              <a:spcAft>
                <a:spcPct val="0"/>
              </a:spcAft>
              <a:buClr>
                <a:srgbClr val="D60093"/>
              </a:buClr>
              <a:buSzPct val="90000"/>
              <a:buNone/>
            </a:pPr>
            <a:endParaRPr kumimoji="1" lang="en-US" altLang="zh-TW" sz="2400" dirty="0">
              <a:solidFill>
                <a:prstClr val="black"/>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489447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379416" y="1117333"/>
            <a:ext cx="9134856" cy="3123071"/>
          </a:xfrm>
        </p:spPr>
        <p:txBody>
          <a:bodyPr>
            <a:normAutofit fontScale="85000" lnSpcReduction="10000"/>
          </a:bodyPr>
          <a:lstStyle/>
          <a:p>
            <a:pPr marL="457200" indent="-457200">
              <a:buFont typeface="+mj-ea"/>
              <a:buAutoNum type="ea1ChtPeriod" startAt="4"/>
            </a:pPr>
            <a:r>
              <a:rPr lang="zh-TW" altLang="en-US" dirty="0">
                <a:latin typeface="標楷體" panose="03000509000000000000" pitchFamily="65" charset="-120"/>
                <a:ea typeface="標楷體" panose="03000509000000000000" pitchFamily="65" charset="-120"/>
              </a:rPr>
              <a:t>性質相近</a:t>
            </a:r>
            <a:endParaRPr lang="en-US" altLang="zh-TW" dirty="0">
              <a:latin typeface="標楷體" panose="03000509000000000000" pitchFamily="65" charset="-120"/>
              <a:ea typeface="標楷體" panose="03000509000000000000" pitchFamily="65" charset="-120"/>
            </a:endParaRPr>
          </a:p>
          <a:p>
            <a:pPr marL="320040" lvl="1" indent="0">
              <a:buNone/>
            </a:pPr>
            <a:r>
              <a:rPr lang="zh-TW" altLang="en-US" sz="2800" dirty="0">
                <a:latin typeface="標楷體" panose="03000509000000000000" pitchFamily="65" charset="-120"/>
                <a:ea typeface="標楷體" panose="03000509000000000000" pitchFamily="65" charset="-120"/>
              </a:rPr>
              <a:t>指原任職務性質與擬任教學科目相近，其工作經驗確為教學所需。</a:t>
            </a:r>
            <a:endParaRPr lang="en-US" altLang="zh-TW" sz="2800" dirty="0">
              <a:latin typeface="標楷體" panose="03000509000000000000" pitchFamily="65" charset="-120"/>
              <a:ea typeface="標楷體" panose="03000509000000000000" pitchFamily="65" charset="-120"/>
            </a:endParaRPr>
          </a:p>
          <a:p>
            <a:pPr marL="457200" indent="-457200">
              <a:buFont typeface="+mj-ea"/>
              <a:buAutoNum type="ea1ChtPeriod" startAt="5"/>
            </a:pPr>
            <a:r>
              <a:rPr lang="zh-TW" altLang="en-US" dirty="0">
                <a:latin typeface="標楷體" panose="03000509000000000000" pitchFamily="65" charset="-120"/>
                <a:ea typeface="標楷體" panose="03000509000000000000" pitchFamily="65" charset="-120"/>
              </a:rPr>
              <a:t>每滿</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年提敘</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級，其中</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每滿</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宜以</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為計算基準，非以日計算。</a:t>
            </a:r>
            <a:endParaRPr lang="en-US" altLang="zh-TW" dirty="0">
              <a:latin typeface="標楷體" panose="03000509000000000000" pitchFamily="65" charset="-120"/>
              <a:ea typeface="標楷體" panose="03000509000000000000" pitchFamily="65" charset="-120"/>
            </a:endParaRPr>
          </a:p>
          <a:p>
            <a:pPr marL="457200" indent="-457200">
              <a:buFont typeface="+mj-ea"/>
              <a:buAutoNum type="ea1ChtPeriod" startAt="5"/>
            </a:pPr>
            <a:r>
              <a:rPr lang="zh-TW" altLang="en-US" dirty="0">
                <a:latin typeface="標楷體" panose="03000509000000000000" pitchFamily="65" charset="-120"/>
                <a:ea typeface="標楷體" panose="03000509000000000000" pitchFamily="65" charset="-120"/>
              </a:rPr>
              <a:t>受本職最高年功薪之限制。 </a:t>
            </a:r>
            <a:endParaRPr lang="en-US" altLang="zh-TW" dirty="0">
              <a:latin typeface="標楷體" panose="03000509000000000000" pitchFamily="65" charset="-120"/>
              <a:ea typeface="標楷體" panose="03000509000000000000" pitchFamily="65" charset="-120"/>
            </a:endParaRPr>
          </a:p>
          <a:p>
            <a:pPr marL="457200" indent="-457200">
              <a:buFont typeface="+mj-ea"/>
              <a:buAutoNum type="ea1ChtPeriod" startAt="5"/>
            </a:pPr>
            <a:r>
              <a:rPr lang="zh-TW" altLang="en-US" dirty="0">
                <a:latin typeface="標楷體" panose="03000509000000000000" pitchFamily="65" charset="-120"/>
                <a:ea typeface="標楷體" panose="03000509000000000000" pitchFamily="65" charset="-120"/>
              </a:rPr>
              <a:t>不用依據職前服務年資之時間先後順序採計：受職務等級相當限制之年資先採。</a:t>
            </a:r>
          </a:p>
          <a:p>
            <a:pPr marL="457200" indent="-457200">
              <a:buFont typeface="+mj-ea"/>
              <a:buAutoNum type="ea1ChtPeriod" startAt="5"/>
            </a:pPr>
            <a:r>
              <a:rPr lang="zh-TW" altLang="en-US" dirty="0">
                <a:latin typeface="標楷體" panose="03000509000000000000" pitchFamily="65" charset="-120"/>
                <a:ea typeface="標楷體" panose="03000509000000000000" pitchFamily="65" charset="-120"/>
              </a:rPr>
              <a:t>請留意前、後</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段不同機關服務證明書的到、離職日期是否銜接。</a:t>
            </a:r>
          </a:p>
          <a:p>
            <a:pPr marL="45720" lvl="0" indent="0">
              <a:buNone/>
            </a:pPr>
            <a:endParaRPr lang="zh-TW" altLang="en-US" sz="2400" dirty="0">
              <a:solidFill>
                <a:prstClr val="black"/>
              </a:solidFill>
              <a:latin typeface="標楷體" panose="03000509000000000000" pitchFamily="65" charset="-120"/>
              <a:ea typeface="標楷體" panose="03000509000000000000" pitchFamily="65" charset="-120"/>
            </a:endParaRPr>
          </a:p>
          <a:p>
            <a:pPr marL="45720" indent="0">
              <a:buNone/>
            </a:pP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796569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63150" y="267418"/>
            <a:ext cx="8124645" cy="677300"/>
          </a:xfrm>
        </p:spPr>
        <p:txBody>
          <a:bodyPr>
            <a:normAutofit/>
          </a:bodyPr>
          <a:lstStyle/>
          <a:p>
            <a:r>
              <a:rPr lang="zh-TW" altLang="en-US" sz="3600" dirty="0">
                <a:solidFill>
                  <a:srgbClr val="00B050"/>
                </a:solidFill>
                <a:latin typeface="華康勘亭流" panose="02010609010101010101" pitchFamily="49" charset="-120"/>
                <a:ea typeface="華康勘亭流" panose="02010609010101010101" pitchFamily="49" charset="-120"/>
              </a:rPr>
              <a:t>正式教師職前年資態樣</a:t>
            </a:r>
            <a:r>
              <a:rPr lang="en-US" altLang="zh-TW" sz="3600" dirty="0">
                <a:solidFill>
                  <a:srgbClr val="00B050"/>
                </a:solidFill>
                <a:latin typeface="華康勘亭流" panose="02010609010101010101" pitchFamily="49" charset="-120"/>
                <a:ea typeface="華康勘亭流" panose="02010609010101010101" pitchFamily="49" charset="-120"/>
              </a:rPr>
              <a:t>-</a:t>
            </a:r>
            <a:r>
              <a:rPr lang="zh-TW" altLang="en-US" sz="3600" dirty="0">
                <a:solidFill>
                  <a:srgbClr val="00B050"/>
                </a:solidFill>
                <a:latin typeface="華康勘亭流" panose="02010609010101010101" pitchFamily="49" charset="-120"/>
                <a:ea typeface="華康勘亭流" panose="02010609010101010101" pitchFamily="49" charset="-120"/>
              </a:rPr>
              <a:t>代理教師年資</a:t>
            </a:r>
            <a:endParaRPr lang="zh-TW" altLang="en-US" sz="3600" dirty="0">
              <a:solidFill>
                <a:srgbClr val="00B050"/>
              </a:solidFill>
            </a:endParaRPr>
          </a:p>
        </p:txBody>
      </p:sp>
      <p:sp>
        <p:nvSpPr>
          <p:cNvPr id="3" name="內容版面配置區 2"/>
          <p:cNvSpPr>
            <a:spLocks noGrp="1"/>
          </p:cNvSpPr>
          <p:nvPr>
            <p:ph idx="4294967295"/>
          </p:nvPr>
        </p:nvSpPr>
        <p:spPr>
          <a:xfrm>
            <a:off x="1086928" y="1713482"/>
            <a:ext cx="10515600" cy="4351338"/>
          </a:xfrm>
        </p:spPr>
        <p:txBody>
          <a:bodyPr>
            <a:normAutofit/>
          </a:bodyPr>
          <a:lstStyle/>
          <a:p>
            <a:pPr>
              <a:buFont typeface="Wingdings" panose="05000000000000000000" pitchFamily="2" charset="2"/>
              <a:buChar char="u"/>
            </a:pPr>
            <a:r>
              <a:rPr lang="zh-TW" altLang="en-US" sz="2800" dirty="0">
                <a:solidFill>
                  <a:srgbClr val="FF0000"/>
                </a:solidFill>
                <a:latin typeface="標楷體" panose="03000509000000000000" pitchFamily="65" charset="-120"/>
                <a:ea typeface="標楷體" panose="03000509000000000000" pitchFamily="65" charset="-120"/>
              </a:rPr>
              <a:t>採計基本原則</a:t>
            </a:r>
            <a:endParaRPr lang="en-US" altLang="zh-TW" sz="2800" dirty="0">
              <a:solidFill>
                <a:srgbClr val="FF0000"/>
              </a:solidFill>
              <a:latin typeface="標楷體" panose="03000509000000000000" pitchFamily="65" charset="-120"/>
              <a:ea typeface="標楷體" panose="03000509000000000000" pitchFamily="65" charset="-120"/>
            </a:endParaRPr>
          </a:p>
          <a:p>
            <a:pPr marL="560070" indent="-514350">
              <a:buFont typeface="+mj-lt"/>
              <a:buAutoNum type="arabicPeriod"/>
            </a:pPr>
            <a:r>
              <a:rPr lang="zh-TW" altLang="en-US" sz="2600" dirty="0">
                <a:latin typeface="標楷體" panose="03000509000000000000" pitchFamily="65" charset="-120"/>
                <a:ea typeface="標楷體" panose="03000509000000000000" pitchFamily="65" charset="-120"/>
              </a:rPr>
              <a:t>經公開甄選合格進用，並報經主管教育行政機關核定</a:t>
            </a:r>
            <a:r>
              <a:rPr lang="zh-TW" altLang="zh-TW" sz="2600" dirty="0">
                <a:latin typeface="標楷體" panose="03000509000000000000" pitchFamily="65" charset="-120"/>
                <a:ea typeface="標楷體" panose="03000509000000000000" pitchFamily="65" charset="-120"/>
              </a:rPr>
              <a:t>或學校自行遴用，經主管機關核備有案</a:t>
            </a:r>
            <a:r>
              <a:rPr lang="zh-TW" altLang="en-US" sz="2600" dirty="0">
                <a:latin typeface="標楷體" panose="03000509000000000000" pitchFamily="65" charset="-120"/>
                <a:ea typeface="標楷體" panose="03000509000000000000" pitchFamily="65" charset="-120"/>
              </a:rPr>
              <a:t>。</a:t>
            </a:r>
            <a:endParaRPr lang="en-US" altLang="zh-TW" sz="2600" dirty="0">
              <a:latin typeface="標楷體" panose="03000509000000000000" pitchFamily="65" charset="-120"/>
              <a:ea typeface="標楷體" panose="03000509000000000000" pitchFamily="65" charset="-120"/>
            </a:endParaRPr>
          </a:p>
          <a:p>
            <a:pPr marL="560070" indent="-514350">
              <a:buFont typeface="+mj-lt"/>
              <a:buAutoNum type="arabicPeriod"/>
            </a:pPr>
            <a:r>
              <a:rPr lang="zh-TW" altLang="en-US" sz="2800" dirty="0">
                <a:latin typeface="標楷體" panose="03000509000000000000" pitchFamily="65" charset="-120"/>
                <a:ea typeface="標楷體" panose="03000509000000000000" pitchFamily="65" charset="-120"/>
              </a:rPr>
              <a:t>具代理期間服務成績優良之證明文件。</a:t>
            </a:r>
            <a:endParaRPr lang="en-US" altLang="zh-TW" sz="2600" dirty="0">
              <a:latin typeface="標楷體" panose="03000509000000000000" pitchFamily="65" charset="-120"/>
              <a:ea typeface="標楷體" panose="03000509000000000000" pitchFamily="65" charset="-120"/>
            </a:endParaRPr>
          </a:p>
          <a:p>
            <a:pPr marL="560070" indent="-514350">
              <a:buFont typeface="+mj-lt"/>
              <a:buAutoNum type="arabicPeriod"/>
            </a:pPr>
            <a:r>
              <a:rPr lang="zh-TW" altLang="en-US" sz="2900" dirty="0">
                <a:latin typeface="標楷體" panose="03000509000000000000" pitchFamily="65" charset="-120"/>
                <a:ea typeface="標楷體" panose="03000509000000000000" pitchFamily="65" charset="-120"/>
              </a:rPr>
              <a:t>連續一學年或「每次」在</a:t>
            </a:r>
            <a:r>
              <a:rPr lang="en-US" altLang="zh-TW" sz="2900" dirty="0">
                <a:latin typeface="標楷體" panose="03000509000000000000" pitchFamily="65" charset="-120"/>
                <a:ea typeface="標楷體" panose="03000509000000000000" pitchFamily="65" charset="-120"/>
              </a:rPr>
              <a:t>3</a:t>
            </a:r>
            <a:r>
              <a:rPr lang="zh-TW" altLang="en-US" sz="2900" dirty="0">
                <a:latin typeface="標楷體" panose="03000509000000000000" pitchFamily="65" charset="-120"/>
                <a:ea typeface="標楷體" panose="03000509000000000000" pitchFamily="65" charset="-120"/>
              </a:rPr>
              <a:t>個月以上，經累計滿一年</a:t>
            </a:r>
            <a:endParaRPr lang="en-US" altLang="zh-TW" sz="2600" dirty="0">
              <a:latin typeface="標楷體" panose="03000509000000000000" pitchFamily="65" charset="-120"/>
              <a:ea typeface="標楷體" panose="03000509000000000000" pitchFamily="65" charset="-120"/>
            </a:endParaRPr>
          </a:p>
          <a:p>
            <a:pPr marL="45720" indent="0">
              <a:buNone/>
            </a:pPr>
            <a:endParaRPr lang="zh-TW" altLang="en-US" sz="24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96998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62031" y="314041"/>
            <a:ext cx="9133730" cy="825965"/>
          </a:xfrm>
        </p:spPr>
        <p:txBody>
          <a:bodyPr>
            <a:normAutofit/>
          </a:bodyPr>
          <a:lstStyle/>
          <a:p>
            <a:r>
              <a:rPr lang="zh-TW" altLang="en-US" dirty="0">
                <a:solidFill>
                  <a:srgbClr val="00B050"/>
                </a:solidFill>
                <a:latin typeface="華康勘亭流" panose="02010609010101010101" pitchFamily="49" charset="-120"/>
                <a:ea typeface="華康勘亭流" panose="02010609010101010101" pitchFamily="49" charset="-120"/>
              </a:rPr>
              <a:t>代理教師年資計算方式</a:t>
            </a:r>
            <a:endParaRPr lang="zh-TW" altLang="en-US" dirty="0">
              <a:solidFill>
                <a:srgbClr val="00B050"/>
              </a:solidFill>
            </a:endParaRPr>
          </a:p>
        </p:txBody>
      </p:sp>
      <p:sp>
        <p:nvSpPr>
          <p:cNvPr id="3" name="內容版面配置區 2"/>
          <p:cNvSpPr>
            <a:spLocks noGrp="1"/>
          </p:cNvSpPr>
          <p:nvPr>
            <p:ph idx="1"/>
          </p:nvPr>
        </p:nvSpPr>
        <p:spPr>
          <a:xfrm>
            <a:off x="800063" y="1322615"/>
            <a:ext cx="9857667" cy="4733925"/>
          </a:xfrm>
        </p:spPr>
        <p:txBody>
          <a:bodyPr>
            <a:normAutofit/>
          </a:bodyPr>
          <a:lstStyle/>
          <a:p>
            <a:pPr marL="361950" lvl="1" indent="-361950">
              <a:buClr>
                <a:srgbClr val="00B050"/>
              </a:buClr>
              <a:buFont typeface="Wingdings" panose="05000000000000000000" pitchFamily="2" charset="2"/>
              <a:buChar char="u"/>
            </a:pPr>
            <a:r>
              <a:rPr lang="zh-TW" altLang="en-US" sz="2800" dirty="0">
                <a:latin typeface="標楷體" panose="03000509000000000000" pitchFamily="65" charset="-120"/>
                <a:ea typeface="標楷體" panose="03000509000000000000" pitchFamily="65" charset="-120"/>
              </a:rPr>
              <a:t>年資計算方式：每滿</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年提敘</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級，其中「每滿</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年」以「月」為計算標準，不以日為計算標準</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教育部</a:t>
            </a:r>
            <a:r>
              <a:rPr lang="en-US" altLang="zh-TW" sz="2800" dirty="0">
                <a:latin typeface="標楷體" panose="03000509000000000000" pitchFamily="65" charset="-120"/>
                <a:ea typeface="標楷體" panose="03000509000000000000" pitchFamily="65" charset="-120"/>
              </a:rPr>
              <a:t>91.12.04</a:t>
            </a:r>
            <a:r>
              <a:rPr lang="zh-TW" altLang="en-US" sz="2800" dirty="0">
                <a:latin typeface="標楷體" panose="03000509000000000000" pitchFamily="65" charset="-120"/>
                <a:ea typeface="標楷體" panose="03000509000000000000" pitchFamily="65" charset="-120"/>
              </a:rPr>
              <a:t>台人二字第</a:t>
            </a:r>
            <a:r>
              <a:rPr lang="en-US" altLang="zh-TW" sz="2800" dirty="0">
                <a:latin typeface="標楷體" panose="03000509000000000000" pitchFamily="65" charset="-120"/>
                <a:ea typeface="標楷體" panose="03000509000000000000" pitchFamily="65" charset="-120"/>
              </a:rPr>
              <a:t>91179308</a:t>
            </a:r>
            <a:r>
              <a:rPr lang="zh-TW" altLang="en-US" sz="2800" dirty="0">
                <a:latin typeface="標楷體" panose="03000509000000000000" pitchFamily="65" charset="-120"/>
                <a:ea typeface="標楷體" panose="03000509000000000000" pitchFamily="65" charset="-120"/>
              </a:rPr>
              <a:t>號書函</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a:t>
            </a:r>
          </a:p>
          <a:p>
            <a:pPr marL="457200" lvl="2" indent="-457200">
              <a:buClr>
                <a:srgbClr val="C00000"/>
              </a:buClr>
              <a:buFont typeface="+mj-lt"/>
              <a:buAutoNum type="arabicPeriod"/>
            </a:pPr>
            <a:r>
              <a:rPr lang="zh-TW" altLang="en-US" sz="2800" b="1" dirty="0">
                <a:solidFill>
                  <a:srgbClr val="FF0000"/>
                </a:solidFill>
                <a:latin typeface="標楷體" panose="03000509000000000000" pitchFamily="65" charset="-120"/>
                <a:ea typeface="標楷體" panose="03000509000000000000" pitchFamily="65" charset="-120"/>
              </a:rPr>
              <a:t>連續一學年</a:t>
            </a:r>
            <a:endParaRPr lang="en-US" altLang="zh-TW" sz="2800" b="1" dirty="0">
              <a:solidFill>
                <a:srgbClr val="FF0000"/>
              </a:solidFill>
              <a:latin typeface="標楷體" panose="03000509000000000000" pitchFamily="65" charset="-120"/>
              <a:ea typeface="標楷體" panose="03000509000000000000" pitchFamily="65" charset="-120"/>
            </a:endParaRPr>
          </a:p>
          <a:p>
            <a:pPr marL="0" lvl="2" indent="0">
              <a:buClr>
                <a:srgbClr val="C00000"/>
              </a:buClr>
              <a:buNone/>
            </a:pPr>
            <a:r>
              <a:rPr lang="zh-TW" altLang="en-US" sz="2800" b="1"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如</a:t>
            </a:r>
            <a:r>
              <a:rPr lang="en-US" altLang="zh-TW" sz="2800" b="1"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代理期間自</a:t>
            </a:r>
            <a:r>
              <a:rPr lang="en-US" altLang="zh-TW" sz="2800" dirty="0">
                <a:latin typeface="標楷體" panose="03000509000000000000" pitchFamily="65" charset="-120"/>
                <a:ea typeface="標楷體" panose="03000509000000000000" pitchFamily="65" charset="-120"/>
              </a:rPr>
              <a:t>1040827</a:t>
            </a:r>
            <a:r>
              <a:rPr lang="zh-TW" altLang="en-US" sz="2800" dirty="0">
                <a:latin typeface="標楷體" panose="03000509000000000000" pitchFamily="65" charset="-120"/>
                <a:ea typeface="標楷體" panose="03000509000000000000" pitchFamily="65" charset="-120"/>
              </a:rPr>
              <a:t>至</a:t>
            </a:r>
            <a:r>
              <a:rPr lang="en-US" altLang="zh-TW" sz="2800" dirty="0">
                <a:latin typeface="標楷體" panose="03000509000000000000" pitchFamily="65" charset="-120"/>
                <a:ea typeface="標楷體" panose="03000509000000000000" pitchFamily="65" charset="-120"/>
              </a:rPr>
              <a:t>1050702</a:t>
            </a:r>
            <a:r>
              <a:rPr lang="zh-TW" altLang="en-US" sz="2800" dirty="0">
                <a:latin typeface="標楷體" panose="03000509000000000000" pitchFamily="65" charset="-120"/>
                <a:ea typeface="標楷體" panose="03000509000000000000" pitchFamily="65" charset="-120"/>
              </a:rPr>
              <a:t>，年資以一年計算。</a:t>
            </a:r>
            <a:endParaRPr lang="en-US" altLang="zh-TW" sz="2800" dirty="0">
              <a:latin typeface="標楷體" panose="03000509000000000000" pitchFamily="65" charset="-120"/>
              <a:ea typeface="標楷體" panose="03000509000000000000" pitchFamily="65" charset="-120"/>
            </a:endParaRPr>
          </a:p>
          <a:p>
            <a:pPr marL="457200" lvl="2" indent="-457200">
              <a:buClr>
                <a:srgbClr val="C00000"/>
              </a:buClr>
              <a:buFont typeface="+mj-lt"/>
              <a:buAutoNum type="arabicPeriod" startAt="2"/>
            </a:pPr>
            <a:r>
              <a:rPr lang="zh-TW" altLang="en-US" sz="2800" b="1" dirty="0">
                <a:solidFill>
                  <a:srgbClr val="FF0000"/>
                </a:solidFill>
                <a:latin typeface="標楷體" panose="03000509000000000000" pitchFamily="65" charset="-120"/>
                <a:ea typeface="標楷體" panose="03000509000000000000" pitchFamily="65" charset="-120"/>
              </a:rPr>
              <a:t>每次在</a:t>
            </a:r>
            <a:r>
              <a:rPr lang="en-US" altLang="zh-TW" sz="2800" b="1" dirty="0">
                <a:solidFill>
                  <a:srgbClr val="FF0000"/>
                </a:solidFill>
                <a:latin typeface="標楷體" panose="03000509000000000000" pitchFamily="65" charset="-120"/>
                <a:ea typeface="標楷體" panose="03000509000000000000" pitchFamily="65" charset="-120"/>
              </a:rPr>
              <a:t>3</a:t>
            </a:r>
            <a:r>
              <a:rPr lang="zh-TW" altLang="en-US" sz="2800" b="1" dirty="0">
                <a:solidFill>
                  <a:srgbClr val="FF0000"/>
                </a:solidFill>
                <a:latin typeface="標楷體" panose="03000509000000000000" pitchFamily="65" charset="-120"/>
                <a:ea typeface="標楷體" panose="03000509000000000000" pitchFamily="65" charset="-120"/>
              </a:rPr>
              <a:t>個月以上累計方式</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marL="447675" lvl="2" indent="0">
              <a:buClr>
                <a:srgbClr val="C00000"/>
              </a:buClr>
              <a:buNone/>
            </a:pPr>
            <a:r>
              <a:rPr lang="zh-TW" altLang="en-US" sz="2800" dirty="0">
                <a:latin typeface="標楷體" panose="03000509000000000000" pitchFamily="65" charset="-120"/>
                <a:ea typeface="標楷體" panose="03000509000000000000" pitchFamily="65" charset="-120"/>
              </a:rPr>
              <a:t>如</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某師代理年資計有</a:t>
            </a:r>
            <a:r>
              <a:rPr lang="en-US" altLang="zh-TW" sz="2800" dirty="0">
                <a:latin typeface="標楷體" panose="03000509000000000000" pitchFamily="65" charset="-120"/>
                <a:ea typeface="標楷體" panose="03000509000000000000" pitchFamily="65" charset="-120"/>
              </a:rPr>
              <a:t>1020215</a:t>
            </a:r>
            <a:r>
              <a:rPr lang="zh-TW" altLang="en-US" sz="2800" dirty="0">
                <a:latin typeface="標楷體" panose="03000509000000000000" pitchFamily="65" charset="-120"/>
                <a:ea typeface="標楷體" panose="03000509000000000000" pitchFamily="65" charset="-120"/>
              </a:rPr>
              <a:t>至</a:t>
            </a:r>
            <a:r>
              <a:rPr lang="en-US" altLang="zh-TW" sz="2800" dirty="0">
                <a:latin typeface="標楷體" panose="03000509000000000000" pitchFamily="65" charset="-120"/>
                <a:ea typeface="標楷體" panose="03000509000000000000" pitchFamily="65" charset="-120"/>
              </a:rPr>
              <a:t>1020703</a:t>
            </a:r>
            <a:r>
              <a:rPr lang="zh-TW" altLang="en-US" sz="2800" dirty="0">
                <a:latin typeface="標楷體" panose="03000509000000000000" pitchFamily="65" charset="-120"/>
                <a:ea typeface="標楷體" panose="03000509000000000000" pitchFamily="65" charset="-120"/>
              </a:rPr>
              <a:t>及</a:t>
            </a:r>
            <a:r>
              <a:rPr lang="en-US" altLang="zh-TW" sz="2800" dirty="0">
                <a:latin typeface="標楷體" panose="03000509000000000000" pitchFamily="65" charset="-120"/>
                <a:ea typeface="標楷體" panose="03000509000000000000" pitchFamily="65" charset="-120"/>
              </a:rPr>
              <a:t>1020829</a:t>
            </a:r>
            <a:r>
              <a:rPr lang="zh-TW" altLang="en-US" sz="2800" dirty="0">
                <a:latin typeface="標楷體" panose="03000509000000000000" pitchFamily="65" charset="-120"/>
                <a:ea typeface="標楷體" panose="03000509000000000000" pitchFamily="65" charset="-120"/>
              </a:rPr>
              <a:t>至</a:t>
            </a:r>
            <a:r>
              <a:rPr lang="en-US" altLang="zh-TW" sz="2800" dirty="0">
                <a:latin typeface="標楷體" panose="03000509000000000000" pitchFamily="65" charset="-120"/>
                <a:ea typeface="標楷體" panose="03000509000000000000" pitchFamily="65" charset="-120"/>
              </a:rPr>
              <a:t>1030120</a:t>
            </a:r>
            <a:r>
              <a:rPr lang="zh-TW" altLang="en-US" sz="2800" dirty="0">
                <a:latin typeface="標楷體" panose="03000509000000000000" pitchFamily="65" charset="-120"/>
                <a:ea typeface="標楷體" panose="03000509000000000000" pitchFamily="65" charset="-120"/>
              </a:rPr>
              <a:t>，因</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個月中有佔</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天即算</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個月，故兩段代理年資各為</a:t>
            </a:r>
            <a:r>
              <a:rPr lang="en-US" altLang="zh-TW" sz="2800" dirty="0">
                <a:latin typeface="標楷體" panose="03000509000000000000" pitchFamily="65" charset="-120"/>
                <a:ea typeface="標楷體" panose="03000509000000000000" pitchFamily="65" charset="-120"/>
              </a:rPr>
              <a:t>6</a:t>
            </a:r>
            <a:r>
              <a:rPr lang="zh-TW" altLang="en-US" sz="2800" dirty="0">
                <a:latin typeface="標楷體" panose="03000509000000000000" pitchFamily="65" charset="-120"/>
                <a:ea typeface="標楷體" panose="03000509000000000000" pitchFamily="65" charset="-120"/>
              </a:rPr>
              <a:t>個月</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合計為</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可提</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級支薪。</a:t>
            </a:r>
            <a:endParaRPr lang="en-US" altLang="zh-TW"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21606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pPr marL="457200" lvl="2" indent="-457200">
              <a:buClr>
                <a:srgbClr val="C00000"/>
              </a:buClr>
              <a:buFont typeface="+mj-lt"/>
              <a:buAutoNum type="arabicPeriod" startAt="3"/>
            </a:pPr>
            <a:r>
              <a:rPr lang="zh-TW" altLang="en-US" sz="2400" dirty="0">
                <a:solidFill>
                  <a:prstClr val="black"/>
                </a:solidFill>
                <a:latin typeface="標楷體" panose="03000509000000000000" pitchFamily="65" charset="-120"/>
                <a:ea typeface="標楷體" panose="03000509000000000000" pitchFamily="65" charset="-120"/>
              </a:rPr>
              <a:t>特殊規定</a:t>
            </a:r>
            <a:endParaRPr lang="en-US" altLang="zh-TW" sz="2400" dirty="0">
              <a:solidFill>
                <a:prstClr val="black"/>
              </a:solidFill>
              <a:latin typeface="標楷體" panose="03000509000000000000" pitchFamily="65" charset="-120"/>
              <a:ea typeface="標楷體" panose="03000509000000000000" pitchFamily="65" charset="-120"/>
            </a:endParaRPr>
          </a:p>
          <a:p>
            <a:pPr marL="457200" lvl="2" indent="-457200">
              <a:buClr>
                <a:srgbClr val="C00000"/>
              </a:buClr>
              <a:buFont typeface="+mj-lt"/>
              <a:buAutoNum type="arabicParenR"/>
            </a:pPr>
            <a:r>
              <a:rPr lang="zh-TW" altLang="en-US" sz="2400" b="1" dirty="0">
                <a:solidFill>
                  <a:srgbClr val="FF0000"/>
                </a:solidFill>
                <a:latin typeface="標楷體" panose="03000509000000000000" pitchFamily="65" charset="-120"/>
                <a:ea typeface="標楷體" panose="03000509000000000000" pitchFamily="65" charset="-120"/>
              </a:rPr>
              <a:t>從寬同意</a:t>
            </a:r>
            <a:r>
              <a:rPr lang="en-US" altLang="zh-TW" sz="2400" b="1" dirty="0">
                <a:solidFill>
                  <a:srgbClr val="FF0000"/>
                </a:solidFill>
                <a:latin typeface="標楷體" panose="03000509000000000000" pitchFamily="65" charset="-120"/>
                <a:ea typeface="標楷體" panose="03000509000000000000" pitchFamily="65" charset="-120"/>
              </a:rPr>
              <a:t>97</a:t>
            </a:r>
            <a:r>
              <a:rPr lang="zh-TW" altLang="en-US" sz="2400" b="1" dirty="0">
                <a:solidFill>
                  <a:srgbClr val="FF0000"/>
                </a:solidFill>
                <a:latin typeface="標楷體" panose="03000509000000000000" pitchFamily="65" charset="-120"/>
                <a:ea typeface="標楷體" panose="03000509000000000000" pitchFamily="65" charset="-120"/>
              </a:rPr>
              <a:t>學年度第一學期臺北市市立高級中等以下學校甄聘之代理教師</a:t>
            </a:r>
            <a:r>
              <a:rPr lang="en-US" altLang="zh-TW" sz="2400" dirty="0">
                <a:solidFill>
                  <a:prstClr val="black"/>
                </a:solidFill>
                <a:latin typeface="標楷體" panose="03000509000000000000" pitchFamily="65" charset="-120"/>
                <a:ea typeface="標楷體" panose="03000509000000000000" pitchFamily="65" charset="-120"/>
              </a:rPr>
              <a:t>『97</a:t>
            </a:r>
            <a:r>
              <a:rPr lang="zh-TW" altLang="en-US" sz="2400" dirty="0">
                <a:solidFill>
                  <a:prstClr val="black"/>
                </a:solidFill>
                <a:latin typeface="標楷體" panose="03000509000000000000" pitchFamily="65" charset="-120"/>
                <a:ea typeface="標楷體" panose="03000509000000000000" pitchFamily="65" charset="-120"/>
              </a:rPr>
              <a:t>年</a:t>
            </a:r>
            <a:r>
              <a:rPr lang="en-US" altLang="zh-TW" sz="2400" dirty="0">
                <a:solidFill>
                  <a:prstClr val="black"/>
                </a:solidFill>
                <a:latin typeface="標楷體" panose="03000509000000000000" pitchFamily="65" charset="-120"/>
                <a:ea typeface="標楷體" panose="03000509000000000000" pitchFamily="65" charset="-120"/>
              </a:rPr>
              <a:t>9</a:t>
            </a:r>
            <a:r>
              <a:rPr lang="zh-TW" altLang="en-US" sz="2400" dirty="0">
                <a:solidFill>
                  <a:prstClr val="black"/>
                </a:solidFill>
                <a:latin typeface="標楷體" panose="03000509000000000000" pitchFamily="65" charset="-120"/>
                <a:ea typeface="標楷體" panose="03000509000000000000" pitchFamily="65" charset="-120"/>
              </a:rPr>
              <a:t>月</a:t>
            </a:r>
            <a:r>
              <a:rPr lang="en-US" altLang="zh-TW" sz="2400" dirty="0">
                <a:solidFill>
                  <a:prstClr val="black"/>
                </a:solidFill>
                <a:latin typeface="標楷體" panose="03000509000000000000" pitchFamily="65" charset="-120"/>
                <a:ea typeface="標楷體" panose="03000509000000000000" pitchFamily="65" charset="-120"/>
              </a:rPr>
              <a:t>1</a:t>
            </a:r>
            <a:r>
              <a:rPr lang="zh-TW" altLang="en-US" sz="2400" dirty="0">
                <a:solidFill>
                  <a:prstClr val="black"/>
                </a:solidFill>
                <a:latin typeface="標楷體" panose="03000509000000000000" pitchFamily="65" charset="-120"/>
                <a:ea typeface="標楷體" panose="03000509000000000000" pitchFamily="65" charset="-120"/>
              </a:rPr>
              <a:t>日起至翌年七月份連續在職者，得視為一學年；另</a:t>
            </a:r>
            <a:r>
              <a:rPr lang="en-US" altLang="zh-TW" sz="2400" dirty="0">
                <a:solidFill>
                  <a:prstClr val="black"/>
                </a:solidFill>
                <a:latin typeface="標楷體" panose="03000509000000000000" pitchFamily="65" charset="-120"/>
                <a:ea typeface="標楷體" panose="03000509000000000000" pitchFamily="65" charset="-120"/>
              </a:rPr>
              <a:t>97</a:t>
            </a:r>
            <a:r>
              <a:rPr lang="zh-TW" altLang="en-US" sz="2400" dirty="0">
                <a:solidFill>
                  <a:prstClr val="black"/>
                </a:solidFill>
                <a:latin typeface="標楷體" panose="03000509000000000000" pitchFamily="65" charset="-120"/>
                <a:ea typeface="標楷體" panose="03000509000000000000" pitchFamily="65" charset="-120"/>
              </a:rPr>
              <a:t>年</a:t>
            </a:r>
            <a:r>
              <a:rPr lang="en-US" altLang="zh-TW" sz="2400" dirty="0">
                <a:solidFill>
                  <a:prstClr val="black"/>
                </a:solidFill>
                <a:latin typeface="標楷體" panose="03000509000000000000" pitchFamily="65" charset="-120"/>
                <a:ea typeface="標楷體" panose="03000509000000000000" pitchFamily="65" charset="-120"/>
              </a:rPr>
              <a:t>9</a:t>
            </a:r>
            <a:r>
              <a:rPr lang="zh-TW" altLang="en-US" sz="2400" dirty="0">
                <a:solidFill>
                  <a:prstClr val="black"/>
                </a:solidFill>
                <a:latin typeface="標楷體" panose="03000509000000000000" pitchFamily="65" charset="-120"/>
                <a:ea typeface="標楷體" panose="03000509000000000000" pitchFamily="65" charset="-120"/>
              </a:rPr>
              <a:t>月</a:t>
            </a:r>
            <a:r>
              <a:rPr lang="en-US" altLang="zh-TW" sz="2400" dirty="0">
                <a:solidFill>
                  <a:prstClr val="black"/>
                </a:solidFill>
                <a:latin typeface="標楷體" panose="03000509000000000000" pitchFamily="65" charset="-120"/>
                <a:ea typeface="標楷體" panose="03000509000000000000" pitchFamily="65" charset="-120"/>
              </a:rPr>
              <a:t>1</a:t>
            </a:r>
            <a:r>
              <a:rPr lang="zh-TW" altLang="en-US" sz="2400" dirty="0">
                <a:solidFill>
                  <a:prstClr val="black"/>
                </a:solidFill>
                <a:latin typeface="標楷體" panose="03000509000000000000" pitchFamily="65" charset="-120"/>
                <a:ea typeface="標楷體" panose="03000509000000000000" pitchFamily="65" charset="-120"/>
              </a:rPr>
              <a:t>日起至翌年一月份在職者，得視為一學期</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教育部</a:t>
            </a:r>
            <a:r>
              <a:rPr lang="en-US" altLang="zh-TW" sz="2400" dirty="0">
                <a:solidFill>
                  <a:prstClr val="black"/>
                </a:solidFill>
                <a:latin typeface="標楷體" panose="03000509000000000000" pitchFamily="65" charset="-120"/>
                <a:ea typeface="標楷體" panose="03000509000000000000" pitchFamily="65" charset="-120"/>
              </a:rPr>
              <a:t>98.11.11</a:t>
            </a:r>
            <a:r>
              <a:rPr lang="zh-TW" altLang="en-US" sz="2400" dirty="0">
                <a:solidFill>
                  <a:prstClr val="black"/>
                </a:solidFill>
                <a:latin typeface="標楷體" panose="03000509000000000000" pitchFamily="65" charset="-120"/>
                <a:ea typeface="標楷體" panose="03000509000000000000" pitchFamily="65" charset="-120"/>
              </a:rPr>
              <a:t>台人（一）字第</a:t>
            </a:r>
            <a:r>
              <a:rPr lang="en-US" altLang="zh-TW" sz="2400" dirty="0">
                <a:solidFill>
                  <a:prstClr val="black"/>
                </a:solidFill>
                <a:latin typeface="標楷體" panose="03000509000000000000" pitchFamily="65" charset="-120"/>
                <a:ea typeface="標楷體" panose="03000509000000000000" pitchFamily="65" charset="-120"/>
              </a:rPr>
              <a:t>0980179265</a:t>
            </a:r>
            <a:r>
              <a:rPr lang="zh-TW" altLang="en-US" sz="2400" dirty="0">
                <a:solidFill>
                  <a:prstClr val="black"/>
                </a:solidFill>
                <a:latin typeface="標楷體" panose="03000509000000000000" pitchFamily="65" charset="-120"/>
                <a:ea typeface="標楷體" panose="03000509000000000000" pitchFamily="65" charset="-120"/>
              </a:rPr>
              <a:t>號函</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a:t>
            </a:r>
            <a:endParaRPr lang="en-US" altLang="zh-TW" sz="2400" dirty="0">
              <a:solidFill>
                <a:prstClr val="black"/>
              </a:solidFill>
              <a:latin typeface="標楷體" panose="03000509000000000000" pitchFamily="65" charset="-120"/>
              <a:ea typeface="標楷體" panose="03000509000000000000" pitchFamily="65" charset="-120"/>
            </a:endParaRPr>
          </a:p>
          <a:p>
            <a:pPr marL="457200" lvl="2" indent="-457200">
              <a:buClr>
                <a:srgbClr val="C00000"/>
              </a:buClr>
              <a:buFont typeface="+mj-lt"/>
              <a:buAutoNum type="arabicParenR"/>
            </a:pPr>
            <a:r>
              <a:rPr lang="en-US" altLang="zh-TW" sz="2400" b="1" dirty="0">
                <a:solidFill>
                  <a:srgbClr val="FF0000"/>
                </a:solidFill>
                <a:latin typeface="標楷體" panose="03000509000000000000" pitchFamily="65" charset="-120"/>
                <a:ea typeface="標楷體" panose="03000509000000000000" pitchFamily="65" charset="-120"/>
              </a:rPr>
              <a:t>98</a:t>
            </a:r>
            <a:r>
              <a:rPr lang="zh-TW" altLang="en-US" sz="2400" b="1" dirty="0">
                <a:solidFill>
                  <a:srgbClr val="FF0000"/>
                </a:solidFill>
                <a:latin typeface="標楷體" panose="03000509000000000000" pitchFamily="65" charset="-120"/>
                <a:ea typeface="標楷體" panose="03000509000000000000" pitchFamily="65" charset="-120"/>
              </a:rPr>
              <a:t>學年度代理教師年資，其代理期間認定</a:t>
            </a:r>
            <a:r>
              <a:rPr lang="zh-TW" altLang="en-US" sz="2400" dirty="0">
                <a:solidFill>
                  <a:prstClr val="black"/>
                </a:solidFill>
                <a:latin typeface="標楷體" panose="03000509000000000000" pitchFamily="65" charset="-120"/>
                <a:ea typeface="標楷體" panose="03000509000000000000" pitchFamily="65" charset="-120"/>
              </a:rPr>
              <a:t>：</a:t>
            </a:r>
            <a:r>
              <a:rPr lang="en-US" altLang="zh-TW" sz="2400" dirty="0">
                <a:solidFill>
                  <a:prstClr val="black"/>
                </a:solidFill>
                <a:latin typeface="標楷體" panose="03000509000000000000" pitchFamily="65" charset="-120"/>
                <a:ea typeface="標楷體" panose="03000509000000000000" pitchFamily="65" charset="-120"/>
              </a:rPr>
              <a:t>99</a:t>
            </a:r>
            <a:r>
              <a:rPr lang="zh-TW" altLang="en-US" sz="2400" dirty="0">
                <a:solidFill>
                  <a:prstClr val="black"/>
                </a:solidFill>
                <a:latin typeface="標楷體" panose="03000509000000000000" pitchFamily="65" charset="-120"/>
                <a:ea typeface="標楷體" panose="03000509000000000000" pitchFamily="65" charset="-120"/>
              </a:rPr>
              <a:t>年</a:t>
            </a:r>
            <a:r>
              <a:rPr lang="en-US" altLang="zh-TW" sz="2400" dirty="0">
                <a:solidFill>
                  <a:prstClr val="black"/>
                </a:solidFill>
                <a:latin typeface="標楷體" panose="03000509000000000000" pitchFamily="65" charset="-120"/>
                <a:ea typeface="標楷體" panose="03000509000000000000" pitchFamily="65" charset="-120"/>
              </a:rPr>
              <a:t>2</a:t>
            </a:r>
            <a:r>
              <a:rPr lang="zh-TW" altLang="en-US" sz="2400" dirty="0">
                <a:solidFill>
                  <a:prstClr val="black"/>
                </a:solidFill>
                <a:latin typeface="標楷體" panose="03000509000000000000" pitchFamily="65" charset="-120"/>
                <a:ea typeface="標楷體" panose="03000509000000000000" pitchFamily="65" charset="-120"/>
              </a:rPr>
              <a:t>月</a:t>
            </a:r>
            <a:r>
              <a:rPr lang="en-US" altLang="zh-TW" sz="2400" dirty="0">
                <a:solidFill>
                  <a:prstClr val="black"/>
                </a:solidFill>
                <a:latin typeface="標楷體" panose="03000509000000000000" pitchFamily="65" charset="-120"/>
                <a:ea typeface="標楷體" panose="03000509000000000000" pitchFamily="65" charset="-120"/>
              </a:rPr>
              <a:t>11</a:t>
            </a:r>
            <a:r>
              <a:rPr lang="zh-TW" altLang="en-US" sz="2400" dirty="0">
                <a:solidFill>
                  <a:prstClr val="black"/>
                </a:solidFill>
                <a:latin typeface="標楷體" panose="03000509000000000000" pitchFamily="65" charset="-120"/>
                <a:ea typeface="標楷體" panose="03000509000000000000" pitchFamily="65" charset="-120"/>
              </a:rPr>
              <a:t>、</a:t>
            </a:r>
            <a:r>
              <a:rPr lang="en-US" altLang="zh-TW" sz="2400" dirty="0">
                <a:solidFill>
                  <a:prstClr val="black"/>
                </a:solidFill>
                <a:latin typeface="標楷體" panose="03000509000000000000" pitchFamily="65" charset="-120"/>
                <a:ea typeface="標楷體" panose="03000509000000000000" pitchFamily="65" charset="-120"/>
              </a:rPr>
              <a:t>12</a:t>
            </a:r>
            <a:r>
              <a:rPr lang="zh-TW" altLang="en-US" sz="2400" dirty="0">
                <a:solidFill>
                  <a:prstClr val="black"/>
                </a:solidFill>
                <a:latin typeface="標楷體" panose="03000509000000000000" pitchFamily="65" charset="-120"/>
                <a:ea typeface="標楷體" panose="03000509000000000000" pitchFamily="65" charset="-120"/>
              </a:rPr>
              <a:t>及</a:t>
            </a:r>
            <a:r>
              <a:rPr lang="en-US" altLang="zh-TW" sz="2400" dirty="0">
                <a:solidFill>
                  <a:prstClr val="black"/>
                </a:solidFill>
                <a:latin typeface="標楷體" panose="03000509000000000000" pitchFamily="65" charset="-120"/>
                <a:ea typeface="標楷體" panose="03000509000000000000" pitchFamily="65" charset="-120"/>
              </a:rPr>
              <a:t>19</a:t>
            </a:r>
            <a:r>
              <a:rPr lang="zh-TW" altLang="en-US" sz="2400" dirty="0">
                <a:solidFill>
                  <a:prstClr val="black"/>
                </a:solidFill>
                <a:latin typeface="標楷體" panose="03000509000000000000" pitchFamily="65" charset="-120"/>
                <a:ea typeface="標楷體" panose="03000509000000000000" pitchFamily="65" charset="-120"/>
              </a:rPr>
              <a:t>等三日因寒假及春節調整放假，於</a:t>
            </a:r>
            <a:r>
              <a:rPr lang="en-US" altLang="zh-TW" sz="2400" b="1" dirty="0">
                <a:solidFill>
                  <a:srgbClr val="FF0000"/>
                </a:solidFill>
                <a:latin typeface="標楷體" panose="03000509000000000000" pitchFamily="65" charset="-120"/>
                <a:ea typeface="標楷體" panose="03000509000000000000" pitchFamily="65" charset="-120"/>
              </a:rPr>
              <a:t>99</a:t>
            </a:r>
            <a:r>
              <a:rPr lang="zh-TW" altLang="en-US" sz="2400" b="1" dirty="0">
                <a:solidFill>
                  <a:srgbClr val="FF0000"/>
                </a:solidFill>
                <a:latin typeface="標楷體" panose="03000509000000000000" pitchFamily="65" charset="-120"/>
                <a:ea typeface="標楷體" panose="03000509000000000000" pitchFamily="65" charset="-120"/>
              </a:rPr>
              <a:t>年</a:t>
            </a:r>
            <a:r>
              <a:rPr lang="en-US" altLang="zh-TW" sz="2400" b="1" dirty="0">
                <a:solidFill>
                  <a:srgbClr val="FF0000"/>
                </a:solidFill>
                <a:latin typeface="標楷體" panose="03000509000000000000" pitchFamily="65" charset="-120"/>
                <a:ea typeface="標楷體" panose="03000509000000000000" pitchFamily="65" charset="-120"/>
              </a:rPr>
              <a:t>7</a:t>
            </a:r>
            <a:r>
              <a:rPr lang="zh-TW" altLang="en-US" sz="2400" b="1" dirty="0">
                <a:solidFill>
                  <a:srgbClr val="FF0000"/>
                </a:solidFill>
                <a:latin typeface="標楷體" panose="03000509000000000000" pitchFamily="65" charset="-120"/>
                <a:ea typeface="標楷體" panose="03000509000000000000" pitchFamily="65" charset="-120"/>
              </a:rPr>
              <a:t>月</a:t>
            </a:r>
            <a:r>
              <a:rPr lang="en-US" altLang="zh-TW" sz="2400" b="1" dirty="0">
                <a:solidFill>
                  <a:srgbClr val="FF0000"/>
                </a:solidFill>
                <a:latin typeface="標楷體" panose="03000509000000000000" pitchFamily="65" charset="-120"/>
                <a:ea typeface="標楷體" panose="03000509000000000000" pitchFamily="65" charset="-120"/>
              </a:rPr>
              <a:t>1</a:t>
            </a:r>
            <a:r>
              <a:rPr lang="zh-TW" altLang="en-US" sz="2400" b="1" dirty="0">
                <a:solidFill>
                  <a:srgbClr val="FF0000"/>
                </a:solidFill>
                <a:latin typeface="標楷體" panose="03000509000000000000" pitchFamily="65" charset="-120"/>
                <a:ea typeface="標楷體" panose="03000509000000000000" pitchFamily="65" charset="-120"/>
              </a:rPr>
              <a:t>日至</a:t>
            </a:r>
            <a:r>
              <a:rPr lang="en-US" altLang="zh-TW" sz="2400" b="1" dirty="0">
                <a:solidFill>
                  <a:srgbClr val="FF0000"/>
                </a:solidFill>
                <a:latin typeface="標楷體" panose="03000509000000000000" pitchFamily="65" charset="-120"/>
                <a:ea typeface="標楷體" panose="03000509000000000000" pitchFamily="65" charset="-120"/>
              </a:rPr>
              <a:t>3</a:t>
            </a:r>
            <a:r>
              <a:rPr lang="zh-TW" altLang="en-US" sz="2400" b="1" dirty="0">
                <a:solidFill>
                  <a:srgbClr val="FF0000"/>
                </a:solidFill>
                <a:latin typeface="標楷體" panose="03000509000000000000" pitchFamily="65" charset="-120"/>
                <a:ea typeface="標楷體" panose="03000509000000000000" pitchFamily="65" charset="-120"/>
              </a:rPr>
              <a:t>日補行上班上課</a:t>
            </a:r>
            <a:r>
              <a:rPr lang="zh-TW" altLang="en-US" sz="2400" dirty="0">
                <a:solidFill>
                  <a:prstClr val="black"/>
                </a:solidFill>
                <a:latin typeface="標楷體" panose="03000509000000000000" pitchFamily="65" charset="-120"/>
                <a:ea typeface="標楷體" panose="03000509000000000000" pitchFamily="65" charset="-120"/>
              </a:rPr>
              <a:t>，雖係全國中小學一致政策，惟該段期間係屬補行上班的性質，</a:t>
            </a:r>
            <a:r>
              <a:rPr lang="zh-TW" altLang="en-US" sz="2400" b="1" dirty="0">
                <a:solidFill>
                  <a:prstClr val="black"/>
                </a:solidFill>
                <a:latin typeface="標楷體" panose="03000509000000000000" pitchFamily="65" charset="-120"/>
                <a:ea typeface="標楷體" panose="03000509000000000000" pitchFamily="65" charset="-120"/>
              </a:rPr>
              <a:t>非屬延長聘期且並未支薪</a:t>
            </a:r>
            <a:r>
              <a:rPr lang="zh-TW" altLang="en-US" sz="2400" b="1" dirty="0">
                <a:solidFill>
                  <a:srgbClr val="FF0000"/>
                </a:solidFill>
                <a:latin typeface="標楷體" panose="03000509000000000000" pitchFamily="65" charset="-120"/>
                <a:ea typeface="標楷體" panose="03000509000000000000" pitchFamily="65" charset="-120"/>
              </a:rPr>
              <a:t>，應以實際聘任且支薪期間始得採計為代理期間年資</a:t>
            </a:r>
            <a:r>
              <a:rPr lang="en-US" altLang="zh-TW" sz="2400" b="1" dirty="0">
                <a:solidFill>
                  <a:srgbClr val="FF0000"/>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教育部</a:t>
            </a:r>
            <a:r>
              <a:rPr lang="en-US" altLang="zh-TW" sz="2400" dirty="0">
                <a:solidFill>
                  <a:prstClr val="black"/>
                </a:solidFill>
                <a:latin typeface="標楷體" panose="03000509000000000000" pitchFamily="65" charset="-120"/>
                <a:ea typeface="標楷體" panose="03000509000000000000" pitchFamily="65" charset="-120"/>
              </a:rPr>
              <a:t>98.11.11</a:t>
            </a:r>
            <a:r>
              <a:rPr lang="zh-TW" altLang="en-US" sz="2400" dirty="0">
                <a:solidFill>
                  <a:prstClr val="black"/>
                </a:solidFill>
                <a:latin typeface="標楷體" panose="03000509000000000000" pitchFamily="65" charset="-120"/>
                <a:ea typeface="標楷體" panose="03000509000000000000" pitchFamily="65" charset="-120"/>
              </a:rPr>
              <a:t>台人（一）字第</a:t>
            </a:r>
            <a:r>
              <a:rPr lang="en-US" altLang="zh-TW" sz="2400" dirty="0">
                <a:solidFill>
                  <a:prstClr val="black"/>
                </a:solidFill>
                <a:latin typeface="標楷體" panose="03000509000000000000" pitchFamily="65" charset="-120"/>
                <a:ea typeface="標楷體" panose="03000509000000000000" pitchFamily="65" charset="-120"/>
              </a:rPr>
              <a:t>0980179265</a:t>
            </a:r>
            <a:r>
              <a:rPr lang="zh-TW" altLang="en-US" sz="2400" dirty="0">
                <a:solidFill>
                  <a:prstClr val="black"/>
                </a:solidFill>
                <a:latin typeface="標楷體" panose="03000509000000000000" pitchFamily="65" charset="-120"/>
                <a:ea typeface="標楷體" panose="03000509000000000000" pitchFamily="65" charset="-120"/>
              </a:rPr>
              <a:t>號函</a:t>
            </a:r>
            <a:r>
              <a:rPr lang="en-US" altLang="zh-TW" sz="2400" dirty="0">
                <a:solidFill>
                  <a:prstClr val="black"/>
                </a:solidFill>
                <a:latin typeface="標楷體" panose="03000509000000000000" pitchFamily="65" charset="-120"/>
                <a:ea typeface="標楷體" panose="03000509000000000000" pitchFamily="65" charset="-120"/>
              </a:rPr>
              <a:t>)</a:t>
            </a:r>
            <a:endParaRPr lang="zh-TW" altLang="en-US" sz="2400" dirty="0">
              <a:solidFill>
                <a:srgbClr val="FF0000"/>
              </a:solidFill>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31515978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93795" y="511848"/>
            <a:ext cx="9133730" cy="797390"/>
          </a:xfrm>
        </p:spPr>
        <p:txBody>
          <a:bodyPr>
            <a:normAutofit/>
          </a:bodyPr>
          <a:lstStyle/>
          <a:p>
            <a:r>
              <a:rPr lang="zh-TW" altLang="en-US" sz="3600" dirty="0">
                <a:solidFill>
                  <a:srgbClr val="00B050"/>
                </a:solidFill>
                <a:latin typeface="華康勘亭流" panose="02010609010101010101" pitchFamily="49" charset="-120"/>
                <a:ea typeface="華康勘亭流" panose="02010609010101010101" pitchFamily="49" charset="-120"/>
              </a:rPr>
              <a:t>代理教師之類別</a:t>
            </a:r>
            <a:endParaRPr lang="zh-TW" altLang="en-US" sz="3600" dirty="0">
              <a:solidFill>
                <a:srgbClr val="00B050"/>
              </a:solidFill>
            </a:endParaRPr>
          </a:p>
        </p:txBody>
      </p:sp>
      <p:sp>
        <p:nvSpPr>
          <p:cNvPr id="3" name="內容版面配置區 2"/>
          <p:cNvSpPr>
            <a:spLocks noGrp="1"/>
          </p:cNvSpPr>
          <p:nvPr>
            <p:ph idx="1"/>
          </p:nvPr>
        </p:nvSpPr>
        <p:spPr>
          <a:xfrm>
            <a:off x="793795" y="1648596"/>
            <a:ext cx="10015983" cy="4234620"/>
          </a:xfrm>
        </p:spPr>
        <p:txBody>
          <a:bodyPr>
            <a:normAutofit/>
          </a:bodyPr>
          <a:lstStyle/>
          <a:p>
            <a:pPr marL="502920" indent="-457200">
              <a:buFont typeface="+mj-lt"/>
              <a:buAutoNum type="arabicPeriod"/>
            </a:pPr>
            <a:r>
              <a:rPr lang="zh-TW" altLang="en-US" sz="2400" dirty="0">
                <a:latin typeface="標楷體" panose="03000509000000000000" pitchFamily="65" charset="-120"/>
                <a:ea typeface="標楷體" panose="03000509000000000000" pitchFamily="65" charset="-120"/>
              </a:rPr>
              <a:t>公私立中小學代理教師。</a:t>
            </a:r>
            <a:endParaRPr lang="en-US" altLang="zh-TW" sz="2400" dirty="0">
              <a:latin typeface="標楷體" panose="03000509000000000000" pitchFamily="65" charset="-120"/>
              <a:ea typeface="標楷體" panose="03000509000000000000" pitchFamily="65" charset="-120"/>
            </a:endParaRPr>
          </a:p>
          <a:p>
            <a:pPr marL="447675" indent="0">
              <a:buNone/>
            </a:pPr>
            <a:r>
              <a:rPr lang="zh-TW" altLang="en-US" sz="2400" dirty="0">
                <a:latin typeface="標楷體" panose="03000509000000000000" pitchFamily="65" charset="-120"/>
                <a:ea typeface="標楷體" panose="03000509000000000000" pitchFamily="65" charset="-120"/>
              </a:rPr>
              <a:t>公、私立代理</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課</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教師年資得合併提敘薪級，不同學校及教育階段別之代理教師年資得併計提敘。</a:t>
            </a:r>
          </a:p>
          <a:p>
            <a:pPr marL="502920" indent="-457200">
              <a:buFont typeface="+mj-lt"/>
              <a:buAutoNum type="arabicPeriod" startAt="2"/>
            </a:pPr>
            <a:r>
              <a:rPr lang="zh-TW" altLang="en-US" sz="2400" dirty="0">
                <a:latin typeface="標楷體" panose="03000509000000000000" pitchFamily="65" charset="-120"/>
                <a:ea typeface="標楷體" panose="03000509000000000000" pitchFamily="65" charset="-120"/>
              </a:rPr>
              <a:t>教育部</a:t>
            </a:r>
            <a:r>
              <a:rPr lang="en-US" altLang="zh-TW" sz="2400" dirty="0">
                <a:latin typeface="標楷體" panose="03000509000000000000" pitchFamily="65" charset="-120"/>
                <a:ea typeface="標楷體" panose="03000509000000000000" pitchFamily="65" charset="-120"/>
              </a:rPr>
              <a:t>2688</a:t>
            </a:r>
            <a:r>
              <a:rPr lang="zh-TW" altLang="en-US" sz="2400" dirty="0">
                <a:latin typeface="標楷體" panose="03000509000000000000" pitchFamily="65" charset="-120"/>
                <a:ea typeface="標楷體" panose="03000509000000000000" pitchFamily="65" charset="-120"/>
              </a:rPr>
              <a:t>專案</a:t>
            </a:r>
            <a:r>
              <a:rPr lang="zh-TW" altLang="en-US" sz="2400" dirty="0">
                <a:solidFill>
                  <a:srgbClr val="FF0000"/>
                </a:solidFill>
                <a:latin typeface="標楷體" panose="03000509000000000000" pitchFamily="65" charset="-120"/>
                <a:ea typeface="標楷體" panose="03000509000000000000" pitchFamily="65" charset="-120"/>
              </a:rPr>
              <a:t>增置代理教師</a:t>
            </a:r>
            <a:r>
              <a:rPr lang="zh-TW" altLang="en-US" sz="2400" dirty="0">
                <a:latin typeface="標楷體" panose="03000509000000000000" pitchFamily="65" charset="-120"/>
                <a:ea typeface="標楷體" panose="03000509000000000000" pitchFamily="65" charset="-120"/>
              </a:rPr>
              <a:t>得採計提敘。</a:t>
            </a:r>
          </a:p>
          <a:p>
            <a:pPr marL="447675" indent="0">
              <a:buNone/>
            </a:pPr>
            <a:r>
              <a:rPr lang="zh-TW" altLang="en-US" sz="2400" dirty="0">
                <a:latin typeface="標楷體" panose="03000509000000000000" pitchFamily="65" charset="-120"/>
                <a:ea typeface="標楷體" panose="03000509000000000000" pitchFamily="65" charset="-120"/>
              </a:rPr>
              <a:t>依「教育部補助各縣市政府增置國小教師員額實施計畫」進用之代理教師可採計提敘，若進用為代課教師或教學支援人員則不予採計。</a:t>
            </a:r>
            <a:endParaRPr lang="en-US" altLang="zh-TW" sz="2400" dirty="0">
              <a:latin typeface="標楷體" panose="03000509000000000000" pitchFamily="65" charset="-120"/>
              <a:ea typeface="標楷體" panose="03000509000000000000" pitchFamily="65" charset="-120"/>
            </a:endParaRPr>
          </a:p>
          <a:p>
            <a:pPr marL="502920" indent="-457200">
              <a:buFont typeface="+mj-lt"/>
              <a:buAutoNum type="arabicPeriod" startAt="3"/>
            </a:pPr>
            <a:r>
              <a:rPr lang="zh-TW" altLang="en-US" sz="2400" dirty="0">
                <a:latin typeface="標楷體" panose="03000509000000000000" pitchFamily="65" charset="-120"/>
                <a:ea typeface="標楷體" panose="03000509000000000000" pitchFamily="65" charset="-120"/>
              </a:rPr>
              <a:t>國中技藝教育專班增聘之代理教師</a:t>
            </a:r>
            <a:endParaRPr lang="en-US" altLang="zh-TW" sz="2400" dirty="0">
              <a:latin typeface="標楷體" panose="03000509000000000000" pitchFamily="65" charset="-120"/>
              <a:ea typeface="標楷體" panose="03000509000000000000" pitchFamily="65" charset="-120"/>
            </a:endParaRPr>
          </a:p>
          <a:p>
            <a:pPr marL="447675" indent="0">
              <a:buNone/>
            </a:pPr>
            <a:r>
              <a:rPr lang="zh-TW" altLang="en-US" sz="2400" dirty="0">
                <a:latin typeface="標楷體" panose="03000509000000000000" pitchFamily="65" charset="-120"/>
                <a:ea typeface="標楷體" panose="03000509000000000000" pitchFamily="65" charset="-120"/>
              </a:rPr>
              <a:t>其進用如係依「中小學兼任代課及代理教師聘任辦法」規定辦理甄選及聘任，其代理教師年資得依規定採計提敘。</a:t>
            </a:r>
            <a:r>
              <a:rPr lang="en-US" altLang="zh-TW" sz="2400" b="1" dirty="0">
                <a:solidFill>
                  <a:srgbClr val="FF0000"/>
                </a:solidFill>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教育部台人（一）字第 </a:t>
            </a:r>
            <a:r>
              <a:rPr lang="en-US" altLang="zh-TW" sz="2400" b="1" dirty="0">
                <a:solidFill>
                  <a:srgbClr val="FF0000"/>
                </a:solidFill>
                <a:latin typeface="標楷體" panose="03000509000000000000" pitchFamily="65" charset="-120"/>
                <a:ea typeface="標楷體" panose="03000509000000000000" pitchFamily="65" charset="-120"/>
              </a:rPr>
              <a:t>0990079650</a:t>
            </a:r>
            <a:r>
              <a:rPr lang="zh-TW" altLang="en-US" sz="2400" b="1" dirty="0">
                <a:solidFill>
                  <a:srgbClr val="FF0000"/>
                </a:solidFill>
                <a:latin typeface="標楷體" panose="03000509000000000000" pitchFamily="65" charset="-120"/>
                <a:ea typeface="標楷體" panose="03000509000000000000" pitchFamily="65" charset="-120"/>
              </a:rPr>
              <a:t>號函 </a:t>
            </a:r>
            <a:r>
              <a:rPr lang="en-US" altLang="zh-TW" sz="2400" b="1" dirty="0">
                <a:solidFill>
                  <a:srgbClr val="FF0000"/>
                </a:solidFill>
                <a:latin typeface="標楷體" panose="03000509000000000000" pitchFamily="65" charset="-120"/>
                <a:ea typeface="標楷體" panose="03000509000000000000" pitchFamily="65" charset="-120"/>
              </a:rPr>
              <a:t>)</a:t>
            </a:r>
          </a:p>
          <a:p>
            <a:pPr marL="45720" indent="0">
              <a:buNone/>
            </a:pPr>
            <a:endParaRPr lang="en-US" altLang="zh-TW" dirty="0">
              <a:latin typeface="標楷體" panose="03000509000000000000" pitchFamily="65" charset="-120"/>
              <a:ea typeface="標楷體" panose="03000509000000000000" pitchFamily="65" charset="-120"/>
            </a:endParaRPr>
          </a:p>
          <a:p>
            <a:pPr marL="502920" indent="-457200">
              <a:buFont typeface="+mj-lt"/>
              <a:buAutoNum type="arabicPeriod" startAt="2"/>
            </a:pPr>
            <a:endParaRPr lang="zh-TW" altLang="en-US" dirty="0"/>
          </a:p>
        </p:txBody>
      </p:sp>
    </p:spTree>
    <p:extLst>
      <p:ext uri="{BB962C8B-B14F-4D97-AF65-F5344CB8AC3E}">
        <p14:creationId xmlns:p14="http://schemas.microsoft.com/office/powerpoint/2010/main" val="18818962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24465" y="1230401"/>
            <a:ext cx="10515600" cy="5403311"/>
          </a:xfrm>
        </p:spPr>
        <p:txBody>
          <a:bodyPr>
            <a:normAutofit/>
          </a:bodyPr>
          <a:lstStyle/>
          <a:p>
            <a:pPr marL="502920" indent="-457200">
              <a:spcBef>
                <a:spcPts val="600"/>
              </a:spcBef>
              <a:buFont typeface="+mj-lt"/>
              <a:buAutoNum type="arabicPeriod"/>
            </a:pPr>
            <a:r>
              <a:rPr lang="zh-TW" altLang="en-US" sz="2400" dirty="0">
                <a:solidFill>
                  <a:srgbClr val="FF0000"/>
                </a:solidFill>
                <a:latin typeface="標楷體" panose="03000509000000000000" pitchFamily="65" charset="-120"/>
                <a:ea typeface="標楷體" panose="03000509000000000000" pitchFamily="65" charset="-120"/>
              </a:rPr>
              <a:t>不受職務等級相當的限制</a:t>
            </a:r>
            <a:endParaRPr lang="en-US" altLang="zh-TW" sz="2400" dirty="0">
              <a:solidFill>
                <a:srgbClr val="FF0000"/>
              </a:solidFill>
              <a:latin typeface="標楷體" panose="03000509000000000000" pitchFamily="65" charset="-120"/>
              <a:ea typeface="標楷體" panose="03000509000000000000" pitchFamily="65" charset="-120"/>
            </a:endParaRPr>
          </a:p>
          <a:p>
            <a:pPr marL="444500" indent="0">
              <a:spcBef>
                <a:spcPts val="600"/>
              </a:spcBef>
              <a:buNone/>
            </a:pPr>
            <a:r>
              <a:rPr lang="zh-TW" altLang="en-US" sz="2400" dirty="0">
                <a:latin typeface="標楷體" panose="03000509000000000000" pitchFamily="65" charset="-120"/>
                <a:ea typeface="標楷體" panose="03000509000000000000" pitchFamily="65" charset="-120"/>
              </a:rPr>
              <a:t>因代理教師年資採計係採分段累計，且無年度考核之辦理，尚難以職務等級相當予以規範。不受職務等級相當之限制，可提敘至本職最高年功薪。</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依教育部</a:t>
            </a:r>
            <a:r>
              <a:rPr lang="en-US" altLang="zh-TW" sz="2400" dirty="0">
                <a:latin typeface="標楷體" panose="03000509000000000000" pitchFamily="65" charset="-120"/>
                <a:ea typeface="標楷體" panose="03000509000000000000" pitchFamily="65" charset="-120"/>
              </a:rPr>
              <a:t>100</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7</a:t>
            </a:r>
            <a:r>
              <a:rPr lang="zh-TW" altLang="en-US" sz="2400" dirty="0">
                <a:latin typeface="標楷體" panose="03000509000000000000" pitchFamily="65" charset="-120"/>
                <a:ea typeface="標楷體" panose="03000509000000000000" pitchFamily="65" charset="-120"/>
              </a:rPr>
              <a:t>月</a:t>
            </a:r>
            <a:r>
              <a:rPr lang="en-US" altLang="zh-TW" sz="2400" dirty="0">
                <a:latin typeface="標楷體" panose="03000509000000000000" pitchFamily="65" charset="-120"/>
                <a:ea typeface="標楷體" panose="03000509000000000000" pitchFamily="65" charset="-120"/>
              </a:rPr>
              <a:t>29</a:t>
            </a:r>
            <a:r>
              <a:rPr lang="zh-TW" altLang="en-US" sz="2400" dirty="0">
                <a:latin typeface="標楷體" panose="03000509000000000000" pitchFamily="65" charset="-120"/>
                <a:ea typeface="標楷體" panose="03000509000000000000" pitchFamily="65" charset="-120"/>
              </a:rPr>
              <a:t>日台人（一）字第</a:t>
            </a:r>
            <a:r>
              <a:rPr lang="en-US" altLang="zh-TW" sz="2400" dirty="0">
                <a:latin typeface="標楷體" panose="03000509000000000000" pitchFamily="65" charset="-120"/>
                <a:ea typeface="標楷體" panose="03000509000000000000" pitchFamily="65" charset="-120"/>
              </a:rPr>
              <a:t>1000118692</a:t>
            </a:r>
            <a:r>
              <a:rPr lang="zh-TW" altLang="en-US" sz="2400" dirty="0">
                <a:latin typeface="標楷體" panose="03000509000000000000" pitchFamily="65" charset="-120"/>
                <a:ea typeface="標楷體" panose="03000509000000000000" pitchFamily="65" charset="-120"/>
              </a:rPr>
              <a:t>號函</a:t>
            </a:r>
            <a:r>
              <a:rPr lang="en-US" altLang="zh-TW" sz="2400" dirty="0">
                <a:latin typeface="標楷體" panose="03000509000000000000" pitchFamily="65" charset="-120"/>
                <a:ea typeface="標楷體" panose="03000509000000000000" pitchFamily="65" charset="-120"/>
              </a:rPr>
              <a:t>)</a:t>
            </a:r>
          </a:p>
          <a:p>
            <a:pPr marL="502920" indent="-457200">
              <a:spcBef>
                <a:spcPts val="600"/>
              </a:spcBef>
              <a:buFont typeface="+mj-lt"/>
              <a:buAutoNum type="arabicPeriod" startAt="2"/>
            </a:pPr>
            <a:r>
              <a:rPr lang="zh-TW" altLang="en-US" sz="2400" dirty="0">
                <a:latin typeface="標楷體" panose="03000509000000000000" pitchFamily="65" charset="-120"/>
                <a:ea typeface="標楷體" panose="03000509000000000000" pitchFamily="65" charset="-120"/>
              </a:rPr>
              <a:t>代理教師經再聘之年資，得否採計提敘：</a:t>
            </a:r>
          </a:p>
          <a:p>
            <a:pPr marL="444500" indent="0">
              <a:spcBef>
                <a:spcPts val="600"/>
              </a:spcBef>
              <a:buNone/>
            </a:pPr>
            <a:r>
              <a:rPr lang="zh-TW" altLang="en-US" sz="2400" dirty="0">
                <a:latin typeface="標楷體" panose="03000509000000000000" pitchFamily="65" charset="-120"/>
                <a:ea typeface="標楷體" panose="03000509000000000000" pitchFamily="65" charset="-120"/>
              </a:rPr>
              <a:t>公立中小學職前曾任公立中小學代理教師，次學年度未經公開甄選，惟經學校教師評審委員會同意續聘之年資，若符合代理教師規定之採計要件，即得採計提敘薪級。</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教育部臺人</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一</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字第</a:t>
            </a:r>
            <a:r>
              <a:rPr lang="en-US" altLang="zh-TW" sz="2400" dirty="0">
                <a:latin typeface="標楷體" panose="03000509000000000000" pitchFamily="65" charset="-120"/>
                <a:ea typeface="標楷體" panose="03000509000000000000" pitchFamily="65" charset="-120"/>
              </a:rPr>
              <a:t>1010222591</a:t>
            </a:r>
            <a:r>
              <a:rPr lang="zh-TW" altLang="en-US" sz="2400" dirty="0">
                <a:latin typeface="標楷體" panose="03000509000000000000" pitchFamily="65" charset="-120"/>
                <a:ea typeface="標楷體" panose="03000509000000000000" pitchFamily="65" charset="-120"/>
              </a:rPr>
              <a:t>號函</a:t>
            </a:r>
            <a:r>
              <a:rPr lang="en-US" altLang="zh-TW" sz="2400" dirty="0">
                <a:latin typeface="標楷體" panose="03000509000000000000" pitchFamily="65" charset="-120"/>
                <a:ea typeface="標楷體" panose="03000509000000000000" pitchFamily="65" charset="-120"/>
              </a:rPr>
              <a:t>)</a:t>
            </a:r>
          </a:p>
          <a:p>
            <a:pPr marL="502920" lvl="0" indent="-457200">
              <a:lnSpc>
                <a:spcPts val="2500"/>
              </a:lnSpc>
              <a:spcBef>
                <a:spcPts val="1200"/>
              </a:spcBef>
              <a:buClr>
                <a:prstClr val="black">
                  <a:lumMod val="75000"/>
                  <a:lumOff val="25000"/>
                </a:prstClr>
              </a:buClr>
              <a:buFont typeface="+mj-lt"/>
              <a:buAutoNum type="arabicPeriod" startAt="3"/>
            </a:pPr>
            <a:r>
              <a:rPr lang="zh-TW" altLang="en-US" sz="2400" dirty="0">
                <a:solidFill>
                  <a:prstClr val="black"/>
                </a:solidFill>
                <a:latin typeface="標楷體" panose="03000509000000000000" pitchFamily="65" charset="-120"/>
                <a:ea typeface="標楷體" panose="03000509000000000000" pitchFamily="65" charset="-120"/>
              </a:rPr>
              <a:t>教師職前進修期間代理年資得採計提敘</a:t>
            </a:r>
            <a:endParaRPr lang="en-US" altLang="zh-TW" sz="2400" dirty="0">
              <a:solidFill>
                <a:prstClr val="black"/>
              </a:solidFill>
              <a:latin typeface="標楷體" panose="03000509000000000000" pitchFamily="65" charset="-120"/>
              <a:ea typeface="標楷體" panose="03000509000000000000" pitchFamily="65" charset="-120"/>
            </a:endParaRPr>
          </a:p>
          <a:p>
            <a:pPr marL="502920" lvl="1" indent="0">
              <a:lnSpc>
                <a:spcPts val="2500"/>
              </a:lnSpc>
              <a:spcBef>
                <a:spcPts val="1200"/>
              </a:spcBef>
              <a:buClr>
                <a:prstClr val="black">
                  <a:lumMod val="75000"/>
                  <a:lumOff val="25000"/>
                </a:prstClr>
              </a:buClr>
              <a:buNone/>
            </a:pPr>
            <a:r>
              <a:rPr lang="zh-TW" altLang="en-US" dirty="0">
                <a:solidFill>
                  <a:prstClr val="black"/>
                </a:solidFill>
                <a:latin typeface="標楷體" panose="03000509000000000000" pitchFamily="65" charset="-120"/>
                <a:ea typeface="標楷體" panose="03000509000000000000" pitchFamily="65" charset="-120"/>
              </a:rPr>
              <a:t>教師按碩士學歷起敘，職前曾任代理教師年資，因符合採敘規定，得在本職最高年功薪按年採計提敘；又以其並非辦理在職進修取得較高學歷改敘，爰無學歷與經歷時間牴觸擇一採認之適用。（最高行政法院</a:t>
            </a:r>
            <a:r>
              <a:rPr lang="en-US" altLang="zh-TW" dirty="0">
                <a:solidFill>
                  <a:prstClr val="black"/>
                </a:solidFill>
                <a:latin typeface="標楷體" panose="03000509000000000000" pitchFamily="65" charset="-120"/>
                <a:ea typeface="標楷體" panose="03000509000000000000" pitchFamily="65" charset="-120"/>
              </a:rPr>
              <a:t>96</a:t>
            </a:r>
            <a:r>
              <a:rPr lang="zh-TW" altLang="en-US" dirty="0">
                <a:solidFill>
                  <a:prstClr val="black"/>
                </a:solidFill>
                <a:latin typeface="標楷體" panose="03000509000000000000" pitchFamily="65" charset="-120"/>
                <a:ea typeface="標楷體" panose="03000509000000000000" pitchFamily="65" charset="-120"/>
              </a:rPr>
              <a:t>年判字第</a:t>
            </a:r>
            <a:r>
              <a:rPr lang="en-US" altLang="zh-TW" dirty="0">
                <a:solidFill>
                  <a:prstClr val="black"/>
                </a:solidFill>
                <a:latin typeface="標楷體" panose="03000509000000000000" pitchFamily="65" charset="-120"/>
                <a:ea typeface="標楷體" panose="03000509000000000000" pitchFamily="65" charset="-120"/>
              </a:rPr>
              <a:t>1384</a:t>
            </a:r>
            <a:r>
              <a:rPr lang="zh-TW" altLang="en-US" dirty="0">
                <a:solidFill>
                  <a:prstClr val="black"/>
                </a:solidFill>
                <a:latin typeface="標楷體" panose="03000509000000000000" pitchFamily="65" charset="-120"/>
                <a:ea typeface="標楷體" panose="03000509000000000000" pitchFamily="65" charset="-120"/>
              </a:rPr>
              <a:t>號裁判）。</a:t>
            </a:r>
            <a:endParaRPr lang="en-US" altLang="zh-TW" dirty="0">
              <a:solidFill>
                <a:prstClr val="black"/>
              </a:solidFill>
              <a:latin typeface="標楷體" panose="03000509000000000000" pitchFamily="65" charset="-120"/>
              <a:ea typeface="標楷體" panose="03000509000000000000" pitchFamily="65" charset="-120"/>
            </a:endParaRPr>
          </a:p>
          <a:p>
            <a:pPr marL="444500" indent="0">
              <a:spcBef>
                <a:spcPts val="600"/>
              </a:spcBef>
              <a:buNone/>
            </a:pPr>
            <a:endParaRPr lang="en-US" altLang="zh-TW" sz="2400" dirty="0">
              <a:latin typeface="標楷體" panose="03000509000000000000" pitchFamily="65" charset="-120"/>
              <a:ea typeface="標楷體" panose="03000509000000000000" pitchFamily="65" charset="-120"/>
            </a:endParaRPr>
          </a:p>
          <a:p>
            <a:pPr marL="444500" indent="0">
              <a:spcBef>
                <a:spcPts val="600"/>
              </a:spcBef>
              <a:buNone/>
            </a:pPr>
            <a:endParaRPr lang="zh-TW" altLang="en-US" sz="2400" dirty="0">
              <a:latin typeface="標楷體" panose="03000509000000000000" pitchFamily="65" charset="-120"/>
              <a:ea typeface="標楷體" panose="03000509000000000000" pitchFamily="65" charset="-120"/>
            </a:endParaRPr>
          </a:p>
          <a:p>
            <a:pPr marL="45720" indent="0">
              <a:buNone/>
            </a:pPr>
            <a:endParaRPr lang="zh-TW" altLang="en-US" dirty="0">
              <a:latin typeface="標楷體" panose="03000509000000000000" pitchFamily="65" charset="-120"/>
              <a:ea typeface="標楷體" panose="03000509000000000000" pitchFamily="65" charset="-120"/>
            </a:endParaRPr>
          </a:p>
          <a:p>
            <a:pPr marL="45720" indent="0">
              <a:buNone/>
            </a:pPr>
            <a:endParaRPr lang="zh-TW" altLang="en-US" dirty="0">
              <a:latin typeface="標楷體" panose="03000509000000000000" pitchFamily="65" charset="-120"/>
              <a:ea typeface="標楷體" panose="03000509000000000000" pitchFamily="65" charset="-120"/>
            </a:endParaRPr>
          </a:p>
          <a:p>
            <a:endParaRPr lang="zh-TW" altLang="en-US" dirty="0"/>
          </a:p>
        </p:txBody>
      </p:sp>
      <p:sp>
        <p:nvSpPr>
          <p:cNvPr id="5" name="文字方塊 4"/>
          <p:cNvSpPr txBox="1"/>
          <p:nvPr/>
        </p:nvSpPr>
        <p:spPr>
          <a:xfrm>
            <a:off x="1069676" y="603849"/>
            <a:ext cx="5969479" cy="535531"/>
          </a:xfrm>
          <a:prstGeom prst="rect">
            <a:avLst/>
          </a:prstGeom>
          <a:noFill/>
        </p:spPr>
        <p:txBody>
          <a:bodyPr wrap="square" rtlCol="0">
            <a:spAutoFit/>
          </a:bodyPr>
          <a:lstStyle/>
          <a:p>
            <a:pPr marL="228600" lvl="0" indent="-228600">
              <a:lnSpc>
                <a:spcPct val="90000"/>
              </a:lnSpc>
              <a:spcBef>
                <a:spcPts val="600"/>
              </a:spcBef>
              <a:buFont typeface="Wingdings" panose="05000000000000000000" pitchFamily="2" charset="2"/>
              <a:buChar char="u"/>
            </a:pPr>
            <a:r>
              <a:rPr lang="zh-TW" altLang="en-US" sz="3200" dirty="0">
                <a:solidFill>
                  <a:srgbClr val="00B050"/>
                </a:solidFill>
                <a:latin typeface="華康勘亭流(P)" panose="02010600010101010101" pitchFamily="2" charset="-120"/>
                <a:ea typeface="華康勘亭流(P)" panose="02010600010101010101" pitchFamily="2" charset="-120"/>
              </a:rPr>
              <a:t>代理教師之例外規定</a:t>
            </a:r>
            <a:endParaRPr lang="en-US" altLang="zh-TW" sz="3200" dirty="0">
              <a:solidFill>
                <a:srgbClr val="00B050"/>
              </a:solidFill>
              <a:latin typeface="華康勘亭流(P)" panose="02010600010101010101" pitchFamily="2" charset="-120"/>
              <a:ea typeface="華康勘亭流(P)" panose="02010600010101010101" pitchFamily="2" charset="-120"/>
            </a:endParaRPr>
          </a:p>
        </p:txBody>
      </p:sp>
    </p:spTree>
    <p:extLst>
      <p:ext uri="{BB962C8B-B14F-4D97-AF65-F5344CB8AC3E}">
        <p14:creationId xmlns:p14="http://schemas.microsoft.com/office/powerpoint/2010/main" val="23185057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4000" y="699246"/>
            <a:ext cx="9133730" cy="613087"/>
          </a:xfrm>
        </p:spPr>
        <p:txBody>
          <a:bodyPr>
            <a:normAutofit/>
          </a:bodyPr>
          <a:lstStyle/>
          <a:p>
            <a:r>
              <a:rPr lang="zh-TW" altLang="en-US" sz="3200" dirty="0">
                <a:solidFill>
                  <a:srgbClr val="00B050"/>
                </a:solidFill>
                <a:latin typeface="華康勘亭流(P)" panose="02010600010101010101" pitchFamily="2" charset="-120"/>
                <a:ea typeface="華康勘亭流(P)" panose="02010600010101010101" pitchFamily="2" charset="-120"/>
              </a:rPr>
              <a:t>各階段代理教師年資可否採計一覽表</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998877473"/>
              </p:ext>
            </p:extLst>
          </p:nvPr>
        </p:nvGraphicFramePr>
        <p:xfrm>
          <a:off x="1523254" y="1492623"/>
          <a:ext cx="9134476" cy="2801372"/>
        </p:xfrm>
        <a:graphic>
          <a:graphicData uri="http://schemas.openxmlformats.org/drawingml/2006/table">
            <a:tbl>
              <a:tblPr firstRow="1" bandRow="1">
                <a:tableStyleId>{69CF1AB2-1976-4502-BF36-3FF5EA218861}</a:tableStyleId>
              </a:tblPr>
              <a:tblGrid>
                <a:gridCol w="2283619">
                  <a:extLst>
                    <a:ext uri="{9D8B030D-6E8A-4147-A177-3AD203B41FA5}">
                      <a16:colId xmlns:a16="http://schemas.microsoft.com/office/drawing/2014/main" xmlns="" val="20000"/>
                    </a:ext>
                  </a:extLst>
                </a:gridCol>
                <a:gridCol w="2283619">
                  <a:extLst>
                    <a:ext uri="{9D8B030D-6E8A-4147-A177-3AD203B41FA5}">
                      <a16:colId xmlns:a16="http://schemas.microsoft.com/office/drawing/2014/main" xmlns="" val="20001"/>
                    </a:ext>
                  </a:extLst>
                </a:gridCol>
                <a:gridCol w="2283619">
                  <a:extLst>
                    <a:ext uri="{9D8B030D-6E8A-4147-A177-3AD203B41FA5}">
                      <a16:colId xmlns:a16="http://schemas.microsoft.com/office/drawing/2014/main" xmlns="" val="20002"/>
                    </a:ext>
                  </a:extLst>
                </a:gridCol>
                <a:gridCol w="2283619">
                  <a:extLst>
                    <a:ext uri="{9D8B030D-6E8A-4147-A177-3AD203B41FA5}">
                      <a16:colId xmlns:a16="http://schemas.microsoft.com/office/drawing/2014/main" xmlns="" val="20003"/>
                    </a:ext>
                  </a:extLst>
                </a:gridCol>
              </a:tblGrid>
              <a:tr h="280696">
                <a:tc>
                  <a:txBody>
                    <a:bodyPr/>
                    <a:lstStyle/>
                    <a:p>
                      <a:pPr algn="ctr"/>
                      <a:endParaRPr lang="zh-TW" altLang="en-US" dirty="0"/>
                    </a:p>
                  </a:txBody>
                  <a:tcPr anchor="ctr"/>
                </a:tc>
                <a:tc>
                  <a:txBody>
                    <a:bodyPr/>
                    <a:lstStyle/>
                    <a:p>
                      <a:r>
                        <a:rPr lang="zh-TW" altLang="en-US" dirty="0"/>
                        <a:t>公立幼兒園代理教師</a:t>
                      </a:r>
                    </a:p>
                  </a:txBody>
                  <a:tcPr anchor="ctr"/>
                </a:tc>
                <a:tc>
                  <a:txBody>
                    <a:bodyPr/>
                    <a:lstStyle/>
                    <a:p>
                      <a:r>
                        <a:rPr lang="zh-TW" altLang="en-US" dirty="0"/>
                        <a:t>私立幼兒園代理教師</a:t>
                      </a:r>
                    </a:p>
                  </a:txBody>
                  <a:tcPr anchor="ctr"/>
                </a:tc>
                <a:tc>
                  <a:txBody>
                    <a:bodyPr/>
                    <a:lstStyle/>
                    <a:p>
                      <a:r>
                        <a:rPr lang="zh-TW" altLang="en-US" dirty="0"/>
                        <a:t>高國中小代理教師</a:t>
                      </a:r>
                    </a:p>
                  </a:txBody>
                  <a:tcPr anchor="ctr"/>
                </a:tc>
                <a:extLst>
                  <a:ext uri="{0D108BD9-81ED-4DB2-BD59-A6C34878D82A}">
                    <a16:rowId xmlns:a16="http://schemas.microsoft.com/office/drawing/2014/main" xmlns="" val="10000"/>
                  </a:ext>
                </a:extLst>
              </a:tr>
              <a:tr h="608903">
                <a:tc>
                  <a:txBody>
                    <a:bodyPr/>
                    <a:lstStyle/>
                    <a:p>
                      <a:pPr algn="ctr"/>
                      <a:r>
                        <a:rPr lang="zh-TW" altLang="en-US" dirty="0"/>
                        <a:t>公立幼兒園教師</a:t>
                      </a:r>
                    </a:p>
                  </a:txBody>
                  <a:tcPr anchor="ctr"/>
                </a:tc>
                <a:tc>
                  <a:txBody>
                    <a:bodyPr/>
                    <a:lstStyle/>
                    <a:p>
                      <a:pPr algn="ctr"/>
                      <a:r>
                        <a:rPr lang="zh-TW" altLang="en-US" sz="2400" dirty="0"/>
                        <a:t>∨</a:t>
                      </a:r>
                    </a:p>
                  </a:txBody>
                  <a:tcPr anchor="ctr"/>
                </a:tc>
                <a:tc>
                  <a:txBody>
                    <a:bodyPr/>
                    <a:lstStyle/>
                    <a:p>
                      <a:pPr algn="ctr"/>
                      <a:r>
                        <a:rPr lang="zh-TW" altLang="en-US" sz="2400" dirty="0"/>
                        <a:t>⨉</a:t>
                      </a:r>
                    </a:p>
                  </a:txBody>
                  <a:tcPr anchor="ctr"/>
                </a:tc>
                <a:tc>
                  <a:txBody>
                    <a:bodyPr/>
                    <a:lstStyle/>
                    <a:p>
                      <a:pPr algn="ctr"/>
                      <a:r>
                        <a:rPr lang="zh-TW" altLang="en-US" sz="2400" dirty="0"/>
                        <a:t>∨</a:t>
                      </a:r>
                    </a:p>
                  </a:txBody>
                  <a:tcPr anchor="ctr"/>
                </a:tc>
                <a:extLst>
                  <a:ext uri="{0D108BD9-81ED-4DB2-BD59-A6C34878D82A}">
                    <a16:rowId xmlns:a16="http://schemas.microsoft.com/office/drawing/2014/main" xmlns="" val="10001"/>
                  </a:ext>
                </a:extLst>
              </a:tr>
              <a:tr h="608903">
                <a:tc>
                  <a:txBody>
                    <a:bodyPr/>
                    <a:lstStyle/>
                    <a:p>
                      <a:pPr algn="ctr"/>
                      <a:r>
                        <a:rPr lang="zh-TW" altLang="en-US" dirty="0"/>
                        <a:t>國小教師</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mn-lt"/>
                          <a:ea typeface="+mn-ea"/>
                          <a:cs typeface="+mn-cs"/>
                        </a:rPr>
                        <a:t>⨉</a:t>
                      </a:r>
                    </a:p>
                  </a:txBody>
                  <a:tcPr anchor="ctr"/>
                </a:tc>
                <a:tc>
                  <a:txBody>
                    <a:bodyPr/>
                    <a:lstStyle/>
                    <a:p>
                      <a:pPr algn="ctr"/>
                      <a:r>
                        <a:rPr lang="zh-TW" altLang="en-US" sz="2400" dirty="0"/>
                        <a:t>⨉</a:t>
                      </a:r>
                    </a:p>
                  </a:txBody>
                  <a:tcPr anchor="ctr"/>
                </a:tc>
                <a:tc>
                  <a:txBody>
                    <a:bodyPr/>
                    <a:lstStyle/>
                    <a:p>
                      <a:pPr algn="ctr"/>
                      <a:r>
                        <a:rPr lang="zh-TW" altLang="en-US" sz="2400" dirty="0"/>
                        <a:t>∨</a:t>
                      </a:r>
                    </a:p>
                  </a:txBody>
                  <a:tcPr anchor="ctr"/>
                </a:tc>
                <a:extLst>
                  <a:ext uri="{0D108BD9-81ED-4DB2-BD59-A6C34878D82A}">
                    <a16:rowId xmlns:a16="http://schemas.microsoft.com/office/drawing/2014/main" xmlns="" val="10002"/>
                  </a:ext>
                </a:extLst>
              </a:tr>
              <a:tr h="608903">
                <a:tc>
                  <a:txBody>
                    <a:bodyPr/>
                    <a:lstStyle/>
                    <a:p>
                      <a:pPr algn="ctr"/>
                      <a:r>
                        <a:rPr lang="zh-TW" altLang="en-US" dirty="0"/>
                        <a:t>國中教師</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mn-lt"/>
                          <a:ea typeface="+mn-ea"/>
                          <a:cs typeface="+mn-cs"/>
                        </a:rPr>
                        <a:t>⨉</a:t>
                      </a:r>
                      <a:endParaRPr lang="zh-TW" altLang="en-US" sz="2400" dirty="0"/>
                    </a:p>
                  </a:txBody>
                  <a:tcPr anchor="ctr"/>
                </a:tc>
                <a:tc>
                  <a:txBody>
                    <a:bodyPr/>
                    <a:lstStyle/>
                    <a:p>
                      <a:pPr algn="ctr"/>
                      <a:r>
                        <a:rPr lang="zh-TW" altLang="en-US" sz="2400" dirty="0"/>
                        <a:t>⨉</a:t>
                      </a:r>
                    </a:p>
                  </a:txBody>
                  <a:tcPr anchor="ctr"/>
                </a:tc>
                <a:tc>
                  <a:txBody>
                    <a:bodyPr/>
                    <a:lstStyle/>
                    <a:p>
                      <a:pPr algn="ctr"/>
                      <a:r>
                        <a:rPr lang="zh-TW" altLang="en-US" sz="2400" dirty="0"/>
                        <a:t>∨</a:t>
                      </a:r>
                    </a:p>
                  </a:txBody>
                  <a:tcPr anchor="ctr"/>
                </a:tc>
                <a:extLst>
                  <a:ext uri="{0D108BD9-81ED-4DB2-BD59-A6C34878D82A}">
                    <a16:rowId xmlns:a16="http://schemas.microsoft.com/office/drawing/2014/main" xmlns="" val="10003"/>
                  </a:ext>
                </a:extLst>
              </a:tr>
              <a:tr h="608903">
                <a:tc>
                  <a:txBody>
                    <a:bodyPr/>
                    <a:lstStyle/>
                    <a:p>
                      <a:pPr algn="ctr"/>
                      <a:r>
                        <a:rPr lang="zh-TW" altLang="en-US" dirty="0"/>
                        <a:t>高中教師</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mn-lt"/>
                          <a:ea typeface="+mn-ea"/>
                          <a:cs typeface="+mn-cs"/>
                        </a:rPr>
                        <a:t>⨉</a:t>
                      </a:r>
                    </a:p>
                  </a:txBody>
                  <a:tcPr anchor="ctr"/>
                </a:tc>
                <a:tc>
                  <a:txBody>
                    <a:bodyPr/>
                    <a:lstStyle/>
                    <a:p>
                      <a:pPr algn="ctr"/>
                      <a:r>
                        <a:rPr lang="zh-TW" altLang="en-US" sz="2400" dirty="0"/>
                        <a:t>⨉</a:t>
                      </a:r>
                    </a:p>
                  </a:txBody>
                  <a:tcPr anchor="ctr"/>
                </a:tc>
                <a:tc>
                  <a:txBody>
                    <a:bodyPr/>
                    <a:lstStyle/>
                    <a:p>
                      <a:pPr algn="ctr"/>
                      <a:r>
                        <a:rPr lang="zh-TW" altLang="en-US" sz="2400" dirty="0"/>
                        <a:t>∨</a:t>
                      </a:r>
                    </a:p>
                  </a:txBody>
                  <a:tcPr anchor="ctr"/>
                </a:tc>
                <a:extLst>
                  <a:ext uri="{0D108BD9-81ED-4DB2-BD59-A6C34878D82A}">
                    <a16:rowId xmlns:a16="http://schemas.microsoft.com/office/drawing/2014/main" xmlns="" val="10004"/>
                  </a:ext>
                </a:extLst>
              </a:tr>
            </a:tbl>
          </a:graphicData>
        </a:graphic>
      </p:graphicFrame>
      <p:sp>
        <p:nvSpPr>
          <p:cNvPr id="5" name="文字方塊 4"/>
          <p:cNvSpPr txBox="1"/>
          <p:nvPr/>
        </p:nvSpPr>
        <p:spPr>
          <a:xfrm>
            <a:off x="1524000" y="4827494"/>
            <a:ext cx="8794377" cy="830997"/>
          </a:xfrm>
          <a:prstGeom prst="rect">
            <a:avLst/>
          </a:prstGeom>
          <a:noFill/>
        </p:spPr>
        <p:txBody>
          <a:bodyPr wrap="square" rtlCol="0">
            <a:spAutoFit/>
          </a:bodyPr>
          <a:lstStyle/>
          <a:p>
            <a:r>
              <a:rPr lang="en-US" altLang="zh-TW" sz="2400" dirty="0">
                <a:latin typeface="標楷體" panose="03000509000000000000" pitchFamily="65" charset="-120"/>
                <a:ea typeface="標楷體" panose="03000509000000000000" pitchFamily="65" charset="-120"/>
              </a:rPr>
              <a:t>86</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6</a:t>
            </a:r>
            <a:r>
              <a:rPr lang="zh-TW" altLang="en-US" sz="2400" dirty="0">
                <a:latin typeface="標楷體" panose="03000509000000000000" pitchFamily="65" charset="-120"/>
                <a:ea typeface="標楷體" panose="03000509000000000000" pitchFamily="65" charset="-120"/>
              </a:rPr>
              <a:t>月</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日「中小學兼任代課及代理教師聘任辦法」發布施行後，需符合該辦法規定聘任資格，始得依規定採計提敘。</a:t>
            </a:r>
          </a:p>
        </p:txBody>
      </p:sp>
    </p:spTree>
    <p:extLst>
      <p:ext uri="{BB962C8B-B14F-4D97-AF65-F5344CB8AC3E}">
        <p14:creationId xmlns:p14="http://schemas.microsoft.com/office/powerpoint/2010/main" val="2296164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5</a:t>
            </a:fld>
            <a:endParaRPr lang="zh-CN" altLang="en-US">
              <a:solidFill>
                <a:prstClr val="black">
                  <a:tint val="75000"/>
                </a:prstClr>
              </a:solidFill>
            </a:endParaRPr>
          </a:p>
        </p:txBody>
      </p:sp>
      <p:sp>
        <p:nvSpPr>
          <p:cNvPr id="3" name="文字方塊 2"/>
          <p:cNvSpPr txBox="1"/>
          <p:nvPr/>
        </p:nvSpPr>
        <p:spPr>
          <a:xfrm>
            <a:off x="871268" y="664235"/>
            <a:ext cx="5020574" cy="430887"/>
          </a:xfrm>
          <a:prstGeom prst="rect">
            <a:avLst/>
          </a:prstGeom>
          <a:noFill/>
        </p:spPr>
        <p:txBody>
          <a:bodyPr wrap="square" rtlCol="0">
            <a:spAutoFit/>
          </a:bodyPr>
          <a:lstStyle/>
          <a:p>
            <a:r>
              <a:rPr lang="zh-TW" altLang="en-US" sz="2200" b="1" dirty="0">
                <a:solidFill>
                  <a:srgbClr val="00B050"/>
                </a:solidFill>
                <a:latin typeface="標楷體" panose="03000509000000000000" pitchFamily="65" charset="-120"/>
                <a:ea typeface="標楷體" panose="03000509000000000000" pitchFamily="65" charset="-120"/>
              </a:rPr>
              <a:t>登記制教師證，其證書有效年限之認定</a:t>
            </a:r>
          </a:p>
        </p:txBody>
      </p:sp>
      <p:sp>
        <p:nvSpPr>
          <p:cNvPr id="4" name="文字方塊 3"/>
          <p:cNvSpPr txBox="1"/>
          <p:nvPr/>
        </p:nvSpPr>
        <p:spPr>
          <a:xfrm>
            <a:off x="871268" y="1509623"/>
            <a:ext cx="10334446" cy="3816429"/>
          </a:xfrm>
          <a:prstGeom prst="rect">
            <a:avLst/>
          </a:prstGeom>
          <a:noFill/>
        </p:spPr>
        <p:txBody>
          <a:bodyPr wrap="square" rtlCol="0">
            <a:spAutoFit/>
          </a:bodyPr>
          <a:lstStyle/>
          <a:p>
            <a:pPr marL="457200" indent="-457200">
              <a:buFont typeface="+mj-lt"/>
              <a:buAutoNum type="arabicPeriod"/>
            </a:pPr>
            <a:r>
              <a:rPr lang="zh-TW" altLang="en-US" sz="2200" dirty="0">
                <a:latin typeface="標楷體" panose="03000509000000000000" pitchFamily="65" charset="-120"/>
                <a:ea typeface="標楷體" panose="03000509000000000000" pitchFamily="65" charset="-120"/>
              </a:rPr>
              <a:t>依教育部</a:t>
            </a:r>
            <a:r>
              <a:rPr lang="en-US" altLang="zh-TW" sz="2200" dirty="0">
                <a:latin typeface="標楷體" panose="03000509000000000000" pitchFamily="65" charset="-120"/>
                <a:ea typeface="標楷體" panose="03000509000000000000" pitchFamily="65" charset="-120"/>
              </a:rPr>
              <a:t>101</a:t>
            </a:r>
            <a:r>
              <a:rPr lang="zh-TW" altLang="en-US" sz="2200" dirty="0">
                <a:latin typeface="標楷體" panose="03000509000000000000" pitchFamily="65" charset="-120"/>
                <a:ea typeface="標楷體" panose="03000509000000000000" pitchFamily="65" charset="-120"/>
              </a:rPr>
              <a:t>年</a:t>
            </a:r>
            <a:r>
              <a:rPr lang="en-US" altLang="zh-TW" sz="2200" dirty="0">
                <a:latin typeface="標楷體" panose="03000509000000000000" pitchFamily="65" charset="-120"/>
                <a:ea typeface="標楷體" panose="03000509000000000000" pitchFamily="65" charset="-120"/>
              </a:rPr>
              <a:t>4</a:t>
            </a:r>
            <a:r>
              <a:rPr lang="zh-TW" altLang="en-US" sz="2200" dirty="0">
                <a:latin typeface="標楷體" panose="03000509000000000000" pitchFamily="65" charset="-120"/>
                <a:ea typeface="標楷體" panose="03000509000000000000" pitchFamily="65" charset="-120"/>
              </a:rPr>
              <a:t>月</a:t>
            </a:r>
            <a:r>
              <a:rPr lang="en-US" altLang="zh-TW" sz="2200" dirty="0">
                <a:latin typeface="標楷體" panose="03000509000000000000" pitchFamily="65" charset="-120"/>
                <a:ea typeface="標楷體" panose="03000509000000000000" pitchFamily="65" charset="-120"/>
              </a:rPr>
              <a:t>6</a:t>
            </a:r>
            <a:r>
              <a:rPr lang="zh-TW" altLang="en-US" sz="2200" dirty="0">
                <a:latin typeface="標楷體" panose="03000509000000000000" pitchFamily="65" charset="-120"/>
                <a:ea typeface="標楷體" panose="03000509000000000000" pitchFamily="65" charset="-120"/>
              </a:rPr>
              <a:t>日臺國</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三</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字第</a:t>
            </a:r>
            <a:r>
              <a:rPr lang="en-US" altLang="zh-TW" sz="2200" dirty="0">
                <a:latin typeface="標楷體" panose="03000509000000000000" pitchFamily="65" charset="-120"/>
                <a:ea typeface="標楷體" panose="03000509000000000000" pitchFamily="65" charset="-120"/>
              </a:rPr>
              <a:t>1010054643</a:t>
            </a:r>
            <a:r>
              <a:rPr lang="zh-TW" altLang="en-US" sz="2200" dirty="0">
                <a:latin typeface="標楷體" panose="03000509000000000000" pitchFamily="65" charset="-120"/>
                <a:ea typeface="標楷體" panose="03000509000000000000" pitchFamily="65" charset="-120"/>
              </a:rPr>
              <a:t>號、</a:t>
            </a:r>
            <a:r>
              <a:rPr lang="en-US" altLang="zh-TW" sz="2200" dirty="0">
                <a:latin typeface="標楷體" panose="03000509000000000000" pitchFamily="65" charset="-120"/>
                <a:ea typeface="標楷體" panose="03000509000000000000" pitchFamily="65" charset="-120"/>
              </a:rPr>
              <a:t>95</a:t>
            </a:r>
            <a:r>
              <a:rPr lang="zh-TW" altLang="en-US" sz="2200" dirty="0">
                <a:latin typeface="標楷體" panose="03000509000000000000" pitchFamily="65" charset="-120"/>
                <a:ea typeface="標楷體" panose="03000509000000000000" pitchFamily="65" charset="-120"/>
              </a:rPr>
              <a:t>年</a:t>
            </a:r>
            <a:r>
              <a:rPr lang="en-US" altLang="zh-TW" sz="2200" dirty="0">
                <a:latin typeface="標楷體" panose="03000509000000000000" pitchFamily="65" charset="-120"/>
                <a:ea typeface="標楷體" panose="03000509000000000000" pitchFamily="65" charset="-120"/>
              </a:rPr>
              <a:t>11</a:t>
            </a:r>
            <a:r>
              <a:rPr lang="zh-TW" altLang="en-US" sz="2200" dirty="0">
                <a:latin typeface="標楷體" panose="03000509000000000000" pitchFamily="65" charset="-120"/>
                <a:ea typeface="標楷體" panose="03000509000000000000" pitchFamily="65" charset="-120"/>
              </a:rPr>
              <a:t>月</a:t>
            </a:r>
            <a:r>
              <a:rPr lang="en-US" altLang="zh-TW" sz="2200" dirty="0">
                <a:latin typeface="標楷體" panose="03000509000000000000" pitchFamily="65" charset="-120"/>
                <a:ea typeface="標楷體" panose="03000509000000000000" pitchFamily="65" charset="-120"/>
              </a:rPr>
              <a:t>22</a:t>
            </a:r>
            <a:r>
              <a:rPr lang="zh-TW" altLang="en-US" sz="2200" dirty="0">
                <a:latin typeface="標楷體" panose="03000509000000000000" pitchFamily="65" charset="-120"/>
                <a:ea typeface="標楷體" panose="03000509000000000000" pitchFamily="65" charset="-120"/>
              </a:rPr>
              <a:t>日台中</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三</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字第</a:t>
            </a:r>
            <a:r>
              <a:rPr lang="en-US" altLang="zh-TW" sz="2200" dirty="0">
                <a:latin typeface="標楷體" panose="03000509000000000000" pitchFamily="65" charset="-120"/>
                <a:ea typeface="標楷體" panose="03000509000000000000" pitchFamily="65" charset="-120"/>
              </a:rPr>
              <a:t>0950167062</a:t>
            </a:r>
            <a:r>
              <a:rPr lang="zh-TW" altLang="en-US" sz="2200" dirty="0">
                <a:latin typeface="標楷體" panose="03000509000000000000" pitchFamily="65" charset="-120"/>
                <a:ea typeface="標楷體" panose="03000509000000000000" pitchFamily="65" charset="-120"/>
              </a:rPr>
              <a:t>號函及</a:t>
            </a:r>
            <a:r>
              <a:rPr lang="en-US" altLang="zh-TW" sz="2200" dirty="0">
                <a:latin typeface="標楷體" panose="03000509000000000000" pitchFamily="65" charset="-120"/>
                <a:ea typeface="標楷體" panose="03000509000000000000" pitchFamily="65" charset="-120"/>
              </a:rPr>
              <a:t>98</a:t>
            </a:r>
            <a:r>
              <a:rPr lang="zh-TW" altLang="en-US" sz="2200" dirty="0">
                <a:latin typeface="標楷體" panose="03000509000000000000" pitchFamily="65" charset="-120"/>
                <a:ea typeface="標楷體" panose="03000509000000000000" pitchFamily="65" charset="-120"/>
              </a:rPr>
              <a:t>年</a:t>
            </a:r>
            <a:r>
              <a:rPr lang="en-US" altLang="zh-TW" sz="2200" dirty="0">
                <a:latin typeface="標楷體" panose="03000509000000000000" pitchFamily="65" charset="-120"/>
                <a:ea typeface="標楷體" panose="03000509000000000000" pitchFamily="65" charset="-120"/>
              </a:rPr>
              <a:t>10</a:t>
            </a:r>
            <a:r>
              <a:rPr lang="zh-TW" altLang="en-US" sz="2200" dirty="0">
                <a:latin typeface="標楷體" panose="03000509000000000000" pitchFamily="65" charset="-120"/>
                <a:ea typeface="標楷體" panose="03000509000000000000" pitchFamily="65" charset="-120"/>
              </a:rPr>
              <a:t>月</a:t>
            </a:r>
            <a:r>
              <a:rPr lang="en-US" altLang="zh-TW" sz="2200" dirty="0">
                <a:latin typeface="標楷體" panose="03000509000000000000" pitchFamily="65" charset="-120"/>
                <a:ea typeface="標楷體" panose="03000509000000000000" pitchFamily="65" charset="-120"/>
              </a:rPr>
              <a:t>23</a:t>
            </a:r>
            <a:r>
              <a:rPr lang="zh-TW" altLang="en-US" sz="2200" dirty="0">
                <a:latin typeface="標楷體" panose="03000509000000000000" pitchFamily="65" charset="-120"/>
                <a:ea typeface="標楷體" panose="03000509000000000000" pitchFamily="65" charset="-120"/>
              </a:rPr>
              <a:t>日臺國（三）字第</a:t>
            </a:r>
            <a:r>
              <a:rPr lang="en-US" altLang="zh-TW" sz="2200" dirty="0">
                <a:latin typeface="標楷體" panose="03000509000000000000" pitchFamily="65" charset="-120"/>
                <a:ea typeface="標楷體" panose="03000509000000000000" pitchFamily="65" charset="-120"/>
              </a:rPr>
              <a:t>0980162186</a:t>
            </a:r>
            <a:r>
              <a:rPr lang="zh-TW" altLang="en-US" sz="2200" dirty="0">
                <a:latin typeface="標楷體" panose="03000509000000000000" pitchFamily="65" charset="-120"/>
                <a:ea typeface="標楷體" panose="03000509000000000000" pitchFamily="65" charset="-120"/>
              </a:rPr>
              <a:t>號函說明辦理。</a:t>
            </a:r>
            <a:endParaRPr lang="en-US" altLang="zh-TW" sz="2200" dirty="0">
              <a:latin typeface="標楷體" panose="03000509000000000000" pitchFamily="65" charset="-120"/>
              <a:ea typeface="標楷體" panose="03000509000000000000" pitchFamily="65" charset="-120"/>
            </a:endParaRPr>
          </a:p>
          <a:p>
            <a:pPr marL="457200" indent="-457200">
              <a:buFont typeface="+mj-lt"/>
              <a:buAutoNum type="arabicPeriod"/>
            </a:pPr>
            <a:r>
              <a:rPr lang="en-US" altLang="zh-TW" sz="2200" dirty="0">
                <a:latin typeface="標楷體" panose="03000509000000000000" pitchFamily="65" charset="-120"/>
                <a:ea typeface="標楷體" panose="03000509000000000000" pitchFamily="65" charset="-120"/>
              </a:rPr>
              <a:t>92</a:t>
            </a:r>
            <a:r>
              <a:rPr lang="zh-TW" altLang="en-US" sz="2200" dirty="0">
                <a:latin typeface="標楷體" panose="03000509000000000000" pitchFamily="65" charset="-120"/>
                <a:ea typeface="標楷體" panose="03000509000000000000" pitchFamily="65" charset="-120"/>
              </a:rPr>
              <a:t>年</a:t>
            </a:r>
            <a:r>
              <a:rPr lang="en-US" altLang="zh-TW" sz="2200" dirty="0">
                <a:latin typeface="標楷體" panose="03000509000000000000" pitchFamily="65" charset="-120"/>
                <a:ea typeface="標楷體" panose="03000509000000000000" pitchFamily="65" charset="-120"/>
              </a:rPr>
              <a:t>8</a:t>
            </a:r>
            <a:r>
              <a:rPr lang="zh-TW" altLang="en-US" sz="2200" dirty="0">
                <a:latin typeface="標楷體" panose="03000509000000000000" pitchFamily="65" charset="-120"/>
                <a:ea typeface="標楷體" panose="03000509000000000000" pitchFamily="65" charset="-120"/>
              </a:rPr>
              <a:t>月</a:t>
            </a:r>
            <a:r>
              <a:rPr lang="en-US" altLang="zh-TW" sz="2200" dirty="0">
                <a:latin typeface="標楷體" panose="03000509000000000000" pitchFamily="65" charset="-120"/>
                <a:ea typeface="標楷體" panose="03000509000000000000" pitchFamily="65" charset="-120"/>
              </a:rPr>
              <a:t>1</a:t>
            </a:r>
            <a:r>
              <a:rPr lang="zh-TW" altLang="en-US" sz="2200" dirty="0">
                <a:latin typeface="標楷體" panose="03000509000000000000" pitchFamily="65" charset="-120"/>
                <a:ea typeface="標楷體" panose="03000509000000000000" pitchFamily="65" charset="-120"/>
              </a:rPr>
              <a:t>日「師資培育法」修正施行前，已取得教師證書者，且依「高級中等以下學校及幼稚園教師資格檢定及教育實習辦法」（以下簡稱原檢定及實習辦法）第</a:t>
            </a:r>
            <a:r>
              <a:rPr lang="en-US" altLang="zh-TW" sz="2200" dirty="0">
                <a:latin typeface="標楷體" panose="03000509000000000000" pitchFamily="65" charset="-120"/>
                <a:ea typeface="標楷體" panose="03000509000000000000" pitchFamily="65" charset="-120"/>
              </a:rPr>
              <a:t>34</a:t>
            </a:r>
            <a:r>
              <a:rPr lang="zh-TW" altLang="en-US" sz="2200" dirty="0">
                <a:latin typeface="標楷體" panose="03000509000000000000" pitchFamily="65" charset="-120"/>
                <a:ea typeface="標楷體" panose="03000509000000000000" pitchFamily="65" charset="-120"/>
              </a:rPr>
              <a:t>條及第</a:t>
            </a:r>
            <a:r>
              <a:rPr lang="en-US" altLang="zh-TW" sz="2200" dirty="0">
                <a:latin typeface="標楷體" panose="03000509000000000000" pitchFamily="65" charset="-120"/>
                <a:ea typeface="標楷體" panose="03000509000000000000" pitchFamily="65" charset="-120"/>
              </a:rPr>
              <a:t>37</a:t>
            </a:r>
            <a:r>
              <a:rPr lang="zh-TW" altLang="en-US" sz="2200" dirty="0">
                <a:latin typeface="標楷體" panose="03000509000000000000" pitchFamily="65" charset="-120"/>
                <a:ea typeface="標楷體" panose="03000509000000000000" pitchFamily="65" charset="-120"/>
              </a:rPr>
              <a:t>條第</a:t>
            </a:r>
            <a:r>
              <a:rPr lang="en-US" altLang="zh-TW" sz="2200" dirty="0">
                <a:latin typeface="標楷體" panose="03000509000000000000" pitchFamily="65" charset="-120"/>
                <a:ea typeface="標楷體" panose="03000509000000000000" pitchFamily="65" charset="-120"/>
              </a:rPr>
              <a:t>4</a:t>
            </a:r>
            <a:r>
              <a:rPr lang="zh-TW" altLang="en-US" sz="2200" dirty="0">
                <a:latin typeface="標楷體" panose="03000509000000000000" pitchFamily="65" charset="-120"/>
                <a:ea typeface="標楷體" panose="03000509000000000000" pitchFamily="65" charset="-120"/>
              </a:rPr>
              <a:t>款規定</a:t>
            </a:r>
            <a:r>
              <a:rPr lang="zh-TW" altLang="en-US" sz="2200" dirty="0">
                <a:solidFill>
                  <a:srgbClr val="FF0000"/>
                </a:solidFill>
                <a:latin typeface="標楷體" panose="03000509000000000000" pitchFamily="65" charset="-120"/>
                <a:ea typeface="標楷體" panose="03000509000000000000" pitchFamily="65" charset="-120"/>
              </a:rPr>
              <a:t>認定脫離教學工作連續未達</a:t>
            </a:r>
            <a:r>
              <a:rPr lang="en-US" altLang="zh-TW" sz="2200" dirty="0">
                <a:solidFill>
                  <a:srgbClr val="FF0000"/>
                </a:solidFill>
                <a:latin typeface="標楷體" panose="03000509000000000000" pitchFamily="65" charset="-120"/>
                <a:ea typeface="標楷體" panose="03000509000000000000" pitchFamily="65" charset="-120"/>
              </a:rPr>
              <a:t>10</a:t>
            </a:r>
            <a:r>
              <a:rPr lang="zh-TW" altLang="en-US" sz="2200" dirty="0">
                <a:solidFill>
                  <a:srgbClr val="FF0000"/>
                </a:solidFill>
                <a:latin typeface="標楷體" panose="03000509000000000000" pitchFamily="65" charset="-120"/>
                <a:ea typeface="標楷體" panose="03000509000000000000" pitchFamily="65" charset="-120"/>
              </a:rPr>
              <a:t>年尚未失效</a:t>
            </a:r>
            <a:r>
              <a:rPr lang="zh-TW" altLang="en-US" sz="2200" dirty="0">
                <a:latin typeface="標楷體" panose="03000509000000000000" pitchFamily="65" charset="-120"/>
                <a:ea typeface="標楷體" panose="03000509000000000000" pitchFamily="65" charset="-120"/>
              </a:rPr>
              <a:t>，於</a:t>
            </a:r>
            <a:r>
              <a:rPr lang="en-US" altLang="zh-TW" sz="2200" dirty="0">
                <a:latin typeface="標楷體" panose="03000509000000000000" pitchFamily="65" charset="-120"/>
                <a:ea typeface="標楷體" panose="03000509000000000000" pitchFamily="65" charset="-120"/>
              </a:rPr>
              <a:t>92</a:t>
            </a:r>
            <a:r>
              <a:rPr lang="zh-TW" altLang="en-US" sz="2200" dirty="0">
                <a:latin typeface="標楷體" panose="03000509000000000000" pitchFamily="65" charset="-120"/>
                <a:ea typeface="標楷體" panose="03000509000000000000" pitchFamily="65" charset="-120"/>
              </a:rPr>
              <a:t>年</a:t>
            </a:r>
            <a:r>
              <a:rPr lang="en-US" altLang="zh-TW" sz="2200" dirty="0">
                <a:latin typeface="標楷體" panose="03000509000000000000" pitchFamily="65" charset="-120"/>
                <a:ea typeface="標楷體" panose="03000509000000000000" pitchFamily="65" charset="-120"/>
              </a:rPr>
              <a:t>8</a:t>
            </a:r>
            <a:r>
              <a:rPr lang="zh-TW" altLang="en-US" sz="2200" dirty="0">
                <a:latin typeface="標楷體" panose="03000509000000000000" pitchFamily="65" charset="-120"/>
                <a:ea typeface="標楷體" panose="03000509000000000000" pitchFamily="65" charset="-120"/>
              </a:rPr>
              <a:t>月</a:t>
            </a:r>
            <a:r>
              <a:rPr lang="en-US" altLang="zh-TW" sz="2200" dirty="0">
                <a:latin typeface="標楷體" panose="03000509000000000000" pitchFamily="65" charset="-120"/>
                <a:ea typeface="標楷體" panose="03000509000000000000" pitchFamily="65" charset="-120"/>
              </a:rPr>
              <a:t>1</a:t>
            </a:r>
            <a:r>
              <a:rPr lang="zh-TW" altLang="en-US" sz="2200" dirty="0">
                <a:latin typeface="標楷體" panose="03000509000000000000" pitchFamily="65" charset="-120"/>
                <a:ea typeface="標楷體" panose="03000509000000000000" pitchFamily="65" charset="-120"/>
              </a:rPr>
              <a:t>日「師資培育法」修正施行後，始有脫離教學工作連續達</a:t>
            </a:r>
            <a:r>
              <a:rPr lang="en-US" altLang="zh-TW" sz="2200" dirty="0">
                <a:latin typeface="標楷體" panose="03000509000000000000" pitchFamily="65" charset="-120"/>
                <a:ea typeface="標楷體" panose="03000509000000000000" pitchFamily="65" charset="-120"/>
              </a:rPr>
              <a:t>10</a:t>
            </a:r>
            <a:r>
              <a:rPr lang="zh-TW" altLang="en-US" sz="2200" dirty="0">
                <a:latin typeface="標楷體" panose="03000509000000000000" pitchFamily="65" charset="-120"/>
                <a:ea typeface="標楷體" panose="03000509000000000000" pitchFamily="65" charset="-120"/>
              </a:rPr>
              <a:t>年以上之情形者，應不受原檢定及實習辦法第</a:t>
            </a:r>
            <a:r>
              <a:rPr lang="en-US" altLang="zh-TW" sz="2200" dirty="0">
                <a:latin typeface="標楷體" panose="03000509000000000000" pitchFamily="65" charset="-120"/>
                <a:ea typeface="標楷體" panose="03000509000000000000" pitchFamily="65" charset="-120"/>
              </a:rPr>
              <a:t>34</a:t>
            </a:r>
            <a:r>
              <a:rPr lang="zh-TW" altLang="en-US" sz="2200" dirty="0">
                <a:latin typeface="標楷體" panose="03000509000000000000" pitchFamily="65" charset="-120"/>
                <a:ea typeface="標楷體" panose="03000509000000000000" pitchFamily="65" charset="-120"/>
              </a:rPr>
              <a:t>條及第</a:t>
            </a:r>
            <a:r>
              <a:rPr lang="en-US" altLang="zh-TW" sz="2200" dirty="0">
                <a:latin typeface="標楷體" panose="03000509000000000000" pitchFamily="65" charset="-120"/>
                <a:ea typeface="標楷體" panose="03000509000000000000" pitchFamily="65" charset="-120"/>
              </a:rPr>
              <a:t>37</a:t>
            </a:r>
            <a:r>
              <a:rPr lang="zh-TW" altLang="en-US" sz="2200" dirty="0">
                <a:latin typeface="標楷體" panose="03000509000000000000" pitchFamily="65" charset="-120"/>
                <a:ea typeface="標楷體" panose="03000509000000000000" pitchFamily="65" charset="-120"/>
              </a:rPr>
              <a:t>條之規範，其教師證書應存續有效。</a:t>
            </a:r>
            <a:endParaRPr lang="en-US" altLang="zh-TW" sz="2200" dirty="0">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2200" dirty="0">
                <a:latin typeface="標楷體" panose="03000509000000000000" pitchFamily="65" charset="-120"/>
                <a:ea typeface="標楷體" panose="03000509000000000000" pitchFamily="65" charset="-120"/>
              </a:rPr>
              <a:t>簡而言之，如取得證書為「</a:t>
            </a:r>
            <a:r>
              <a:rPr lang="en-US" altLang="zh-TW" sz="2200" dirty="0">
                <a:latin typeface="標楷體" panose="03000509000000000000" pitchFamily="65" charset="-120"/>
                <a:ea typeface="標楷體" panose="03000509000000000000" pitchFamily="65" charset="-120"/>
              </a:rPr>
              <a:t>92</a:t>
            </a:r>
            <a:r>
              <a:rPr lang="zh-TW" altLang="en-US" sz="2200" dirty="0">
                <a:latin typeface="標楷體" panose="03000509000000000000" pitchFamily="65" charset="-120"/>
                <a:ea typeface="標楷體" panose="03000509000000000000" pitchFamily="65" charset="-120"/>
              </a:rPr>
              <a:t>年</a:t>
            </a:r>
            <a:r>
              <a:rPr lang="en-US" altLang="zh-TW" sz="2200" dirty="0">
                <a:latin typeface="標楷體" panose="03000509000000000000" pitchFamily="65" charset="-120"/>
                <a:ea typeface="標楷體" panose="03000509000000000000" pitchFamily="65" charset="-120"/>
              </a:rPr>
              <a:t>8</a:t>
            </a:r>
            <a:r>
              <a:rPr lang="zh-TW" altLang="en-US" sz="2200" dirty="0">
                <a:latin typeface="標楷體" panose="03000509000000000000" pitchFamily="65" charset="-120"/>
                <a:ea typeface="標楷體" panose="03000509000000000000" pitchFamily="65" charset="-120"/>
              </a:rPr>
              <a:t>月</a:t>
            </a:r>
            <a:r>
              <a:rPr lang="en-US" altLang="zh-TW" sz="2200" dirty="0">
                <a:latin typeface="標楷體" panose="03000509000000000000" pitchFamily="65" charset="-120"/>
                <a:ea typeface="標楷體" panose="03000509000000000000" pitchFamily="65" charset="-120"/>
              </a:rPr>
              <a:t>1</a:t>
            </a:r>
            <a:r>
              <a:rPr lang="zh-TW" altLang="en-US" sz="2200" dirty="0">
                <a:latin typeface="標楷體" panose="03000509000000000000" pitchFamily="65" charset="-120"/>
                <a:ea typeface="標楷體" panose="03000509000000000000" pitchFamily="65" charset="-120"/>
              </a:rPr>
              <a:t>日後」取得，其證書原則上無失效問題；證書於「</a:t>
            </a:r>
            <a:r>
              <a:rPr lang="en-US" altLang="zh-TW" sz="2200" dirty="0">
                <a:latin typeface="標楷體" panose="03000509000000000000" pitchFamily="65" charset="-120"/>
                <a:ea typeface="標楷體" panose="03000509000000000000" pitchFamily="65" charset="-120"/>
              </a:rPr>
              <a:t>92</a:t>
            </a:r>
            <a:r>
              <a:rPr lang="zh-TW" altLang="en-US" sz="2200" dirty="0">
                <a:latin typeface="標楷體" panose="03000509000000000000" pitchFamily="65" charset="-120"/>
                <a:ea typeface="標楷體" panose="03000509000000000000" pitchFamily="65" charset="-120"/>
              </a:rPr>
              <a:t>年</a:t>
            </a:r>
            <a:r>
              <a:rPr lang="en-US" altLang="zh-TW" sz="2200" dirty="0">
                <a:latin typeface="標楷體" panose="03000509000000000000" pitchFamily="65" charset="-120"/>
                <a:ea typeface="標楷體" panose="03000509000000000000" pitchFamily="65" charset="-120"/>
              </a:rPr>
              <a:t>8</a:t>
            </a:r>
            <a:r>
              <a:rPr lang="zh-TW" altLang="en-US" sz="2200" dirty="0">
                <a:latin typeface="標楷體" panose="03000509000000000000" pitchFamily="65" charset="-120"/>
                <a:ea typeface="標楷體" panose="03000509000000000000" pitchFamily="65" charset="-120"/>
              </a:rPr>
              <a:t>月</a:t>
            </a:r>
            <a:r>
              <a:rPr lang="en-US" altLang="zh-TW" sz="2200" dirty="0">
                <a:latin typeface="標楷體" panose="03000509000000000000" pitchFamily="65" charset="-120"/>
                <a:ea typeface="標楷體" panose="03000509000000000000" pitchFamily="65" charset="-120"/>
              </a:rPr>
              <a:t>1</a:t>
            </a:r>
            <a:r>
              <a:rPr lang="zh-TW" altLang="en-US" sz="2200" dirty="0">
                <a:latin typeface="標楷體" panose="03000509000000000000" pitchFamily="65" charset="-120"/>
                <a:ea typeface="標楷體" panose="03000509000000000000" pitchFamily="65" charset="-120"/>
              </a:rPr>
              <a:t>日前」取得，自取得證書日起至</a:t>
            </a:r>
            <a:r>
              <a:rPr lang="en-US" altLang="zh-TW" sz="2200" dirty="0">
                <a:latin typeface="標楷體" panose="03000509000000000000" pitchFamily="65" charset="-120"/>
                <a:ea typeface="標楷體" panose="03000509000000000000" pitchFamily="65" charset="-120"/>
              </a:rPr>
              <a:t>92</a:t>
            </a:r>
            <a:r>
              <a:rPr lang="zh-TW" altLang="en-US" sz="2200" dirty="0">
                <a:latin typeface="標楷體" panose="03000509000000000000" pitchFamily="65" charset="-120"/>
                <a:ea typeface="標楷體" panose="03000509000000000000" pitchFamily="65" charset="-120"/>
              </a:rPr>
              <a:t>年</a:t>
            </a:r>
            <a:r>
              <a:rPr lang="en-US" altLang="zh-TW" sz="2200" dirty="0">
                <a:latin typeface="標楷體" panose="03000509000000000000" pitchFamily="65" charset="-120"/>
                <a:ea typeface="標楷體" panose="03000509000000000000" pitchFamily="65" charset="-120"/>
              </a:rPr>
              <a:t>8</a:t>
            </a:r>
            <a:r>
              <a:rPr lang="zh-TW" altLang="en-US" sz="2200" dirty="0">
                <a:latin typeface="標楷體" panose="03000509000000000000" pitchFamily="65" charset="-120"/>
                <a:ea typeface="標楷體" panose="03000509000000000000" pitchFamily="65" charset="-120"/>
              </a:rPr>
              <a:t>月</a:t>
            </a:r>
            <a:r>
              <a:rPr lang="en-US" altLang="zh-TW" sz="2200" dirty="0">
                <a:latin typeface="標楷體" panose="03000509000000000000" pitchFamily="65" charset="-120"/>
                <a:ea typeface="標楷體" panose="03000509000000000000" pitchFamily="65" charset="-120"/>
              </a:rPr>
              <a:t>1</a:t>
            </a:r>
            <a:r>
              <a:rPr lang="zh-TW" altLang="en-US" sz="2200" dirty="0">
                <a:latin typeface="標楷體" panose="03000509000000000000" pitchFamily="65" charset="-120"/>
                <a:ea typeface="標楷體" panose="03000509000000000000" pitchFamily="65" charset="-120"/>
              </a:rPr>
              <a:t>日期間證書無超過</a:t>
            </a:r>
            <a:r>
              <a:rPr lang="en-US" altLang="zh-TW" sz="2200" dirty="0">
                <a:latin typeface="標楷體" panose="03000509000000000000" pitchFamily="65" charset="-120"/>
                <a:ea typeface="標楷體" panose="03000509000000000000" pitchFamily="65" charset="-120"/>
              </a:rPr>
              <a:t>10</a:t>
            </a:r>
            <a:r>
              <a:rPr lang="zh-TW" altLang="en-US" sz="2200" dirty="0">
                <a:latin typeface="標楷體" panose="03000509000000000000" pitchFamily="65" charset="-120"/>
                <a:ea typeface="標楷體" panose="03000509000000000000" pitchFamily="65" charset="-120"/>
              </a:rPr>
              <a:t>年未任教之情況</a:t>
            </a:r>
            <a:r>
              <a:rPr lang="en-US" altLang="zh-TW" sz="2200" dirty="0">
                <a:solidFill>
                  <a:srgbClr val="FF0000"/>
                </a:solidFill>
                <a:latin typeface="標楷體" panose="03000509000000000000" pitchFamily="65" charset="-120"/>
                <a:ea typeface="標楷體" panose="03000509000000000000" pitchFamily="65" charset="-120"/>
              </a:rPr>
              <a:t>(</a:t>
            </a:r>
            <a:r>
              <a:rPr lang="zh-TW" altLang="en-US" sz="2200" dirty="0">
                <a:solidFill>
                  <a:srgbClr val="FF0000"/>
                </a:solidFill>
                <a:latin typeface="標楷體" panose="03000509000000000000" pitchFamily="65" charset="-120"/>
                <a:ea typeface="標楷體" panose="03000509000000000000" pitchFamily="65" charset="-120"/>
              </a:rPr>
              <a:t>亦即</a:t>
            </a:r>
            <a:r>
              <a:rPr lang="en-US" altLang="zh-TW" sz="2200" dirty="0">
                <a:solidFill>
                  <a:srgbClr val="FF0000"/>
                </a:solidFill>
                <a:latin typeface="標楷體" panose="03000509000000000000" pitchFamily="65" charset="-120"/>
                <a:ea typeface="標楷體" panose="03000509000000000000" pitchFamily="65" charset="-120"/>
              </a:rPr>
              <a:t>82</a:t>
            </a:r>
            <a:r>
              <a:rPr lang="zh-TW" altLang="en-US" sz="2200" dirty="0">
                <a:solidFill>
                  <a:srgbClr val="FF0000"/>
                </a:solidFill>
                <a:latin typeface="標楷體" panose="03000509000000000000" pitchFamily="65" charset="-120"/>
                <a:ea typeface="標楷體" panose="03000509000000000000" pitchFamily="65" charset="-120"/>
              </a:rPr>
              <a:t>年</a:t>
            </a:r>
            <a:r>
              <a:rPr lang="en-US" altLang="zh-TW" sz="2200" dirty="0">
                <a:solidFill>
                  <a:srgbClr val="FF0000"/>
                </a:solidFill>
                <a:latin typeface="標楷體" panose="03000509000000000000" pitchFamily="65" charset="-120"/>
                <a:ea typeface="標楷體" panose="03000509000000000000" pitchFamily="65" charset="-120"/>
              </a:rPr>
              <a:t>8</a:t>
            </a:r>
            <a:r>
              <a:rPr lang="zh-TW" altLang="en-US" sz="2200" dirty="0">
                <a:solidFill>
                  <a:srgbClr val="FF0000"/>
                </a:solidFill>
                <a:latin typeface="標楷體" panose="03000509000000000000" pitchFamily="65" charset="-120"/>
                <a:ea typeface="標楷體" panose="03000509000000000000" pitchFamily="65" charset="-120"/>
              </a:rPr>
              <a:t>月</a:t>
            </a:r>
            <a:r>
              <a:rPr lang="en-US" altLang="zh-TW" sz="2200" dirty="0">
                <a:solidFill>
                  <a:srgbClr val="FF0000"/>
                </a:solidFill>
                <a:latin typeface="標楷體" panose="03000509000000000000" pitchFamily="65" charset="-120"/>
                <a:ea typeface="標楷體" panose="03000509000000000000" pitchFamily="65" charset="-120"/>
              </a:rPr>
              <a:t>1</a:t>
            </a:r>
            <a:r>
              <a:rPr lang="zh-TW" altLang="en-US" sz="2200" dirty="0">
                <a:solidFill>
                  <a:srgbClr val="FF0000"/>
                </a:solidFill>
                <a:latin typeface="標楷體" panose="03000509000000000000" pitchFamily="65" charset="-120"/>
                <a:ea typeface="標楷體" panose="03000509000000000000" pitchFamily="65" charset="-120"/>
              </a:rPr>
              <a:t>日後取得者</a:t>
            </a:r>
            <a:r>
              <a:rPr lang="en-US" altLang="zh-TW" sz="2200" dirty="0">
                <a:solidFill>
                  <a:srgbClr val="FF0000"/>
                </a:solidFill>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，則證書原則上持續有效。</a:t>
            </a:r>
          </a:p>
        </p:txBody>
      </p:sp>
      <p:sp>
        <p:nvSpPr>
          <p:cNvPr id="5" name="文字方塊 4"/>
          <p:cNvSpPr txBox="1"/>
          <p:nvPr/>
        </p:nvSpPr>
        <p:spPr>
          <a:xfrm>
            <a:off x="1699403" y="5555887"/>
            <a:ext cx="7543800" cy="369332"/>
          </a:xfrm>
          <a:prstGeom prst="rect">
            <a:avLst/>
          </a:prstGeom>
          <a:noFill/>
        </p:spPr>
        <p:txBody>
          <a:bodyPr wrap="square" rtlCol="0">
            <a:spAutoFit/>
          </a:bodyPr>
          <a:lstStyle/>
          <a:p>
            <a:r>
              <a:rPr lang="zh-TW" altLang="en-US" dirty="0" smtClean="0">
                <a:solidFill>
                  <a:srgbClr val="FF0000"/>
                </a:solidFill>
              </a:rPr>
              <a:t>★教學工作不限定為</a:t>
            </a:r>
            <a:r>
              <a:rPr lang="zh-TW" altLang="en-US" dirty="0" smtClean="0">
                <a:solidFill>
                  <a:srgbClr val="FF0000"/>
                </a:solidFill>
              </a:rPr>
              <a:t>同一</a:t>
            </a:r>
            <a:r>
              <a:rPr lang="zh-TW" altLang="en-US" dirty="0">
                <a:solidFill>
                  <a:srgbClr val="FF0000"/>
                </a:solidFill>
              </a:rPr>
              <a:t>階段</a:t>
            </a:r>
            <a:r>
              <a:rPr lang="zh-TW" altLang="en-US" dirty="0" smtClean="0">
                <a:solidFill>
                  <a:srgbClr val="FF0000"/>
                </a:solidFill>
              </a:rPr>
              <a:t>別</a:t>
            </a:r>
            <a:r>
              <a:rPr lang="en-US" altLang="zh-TW" dirty="0" smtClean="0">
                <a:solidFill>
                  <a:srgbClr val="FF0000"/>
                </a:solidFill>
              </a:rPr>
              <a:t>!!</a:t>
            </a:r>
            <a:endParaRPr lang="zh-TW" altLang="en-US" dirty="0">
              <a:solidFill>
                <a:srgbClr val="FF0000"/>
              </a:solidFill>
            </a:endParaRPr>
          </a:p>
        </p:txBody>
      </p:sp>
    </p:spTree>
    <p:extLst>
      <p:ext uri="{BB962C8B-B14F-4D97-AF65-F5344CB8AC3E}">
        <p14:creationId xmlns:p14="http://schemas.microsoft.com/office/powerpoint/2010/main" val="35256227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87499" y="676994"/>
            <a:ext cx="9133730" cy="683684"/>
          </a:xfrm>
        </p:spPr>
        <p:txBody>
          <a:bodyPr>
            <a:normAutofit/>
          </a:bodyPr>
          <a:lstStyle/>
          <a:p>
            <a:r>
              <a:rPr lang="zh-TW" altLang="en-US" sz="3600" dirty="0">
                <a:solidFill>
                  <a:srgbClr val="00B050"/>
                </a:solidFill>
                <a:latin typeface="華康勘亭流" panose="02010609010101010101" pitchFamily="49" charset="-120"/>
                <a:ea typeface="華康勘亭流" panose="02010609010101010101" pitchFamily="49" charset="-120"/>
              </a:rPr>
              <a:t>代理教師不予採計之年資</a:t>
            </a:r>
            <a:endParaRPr lang="zh-TW" altLang="en-US" sz="3600" dirty="0">
              <a:solidFill>
                <a:srgbClr val="00B050"/>
              </a:solidFill>
            </a:endParaRPr>
          </a:p>
        </p:txBody>
      </p:sp>
      <p:sp>
        <p:nvSpPr>
          <p:cNvPr id="3" name="內容版面配置區 2"/>
          <p:cNvSpPr>
            <a:spLocks noGrp="1"/>
          </p:cNvSpPr>
          <p:nvPr>
            <p:ph idx="1"/>
          </p:nvPr>
        </p:nvSpPr>
        <p:spPr>
          <a:xfrm>
            <a:off x="1526320" y="1576477"/>
            <a:ext cx="9134856" cy="4362449"/>
          </a:xfrm>
        </p:spPr>
        <p:txBody>
          <a:bodyPr>
            <a:noAutofit/>
          </a:bodyPr>
          <a:lstStyle/>
          <a:p>
            <a:pPr marL="502920" indent="-457200">
              <a:buFont typeface="+mj-lt"/>
              <a:buAutoNum type="arabicPeriod"/>
              <a:tabLst>
                <a:tab pos="714375" algn="l"/>
              </a:tabLst>
            </a:pPr>
            <a:r>
              <a:rPr lang="zh-TW" altLang="en-US" sz="2400" dirty="0">
                <a:latin typeface="標楷體" panose="03000509000000000000" pitchFamily="65" charset="-120"/>
                <a:ea typeface="標楷體" panose="03000509000000000000" pitchFamily="65" charset="-120"/>
              </a:rPr>
              <a:t>已折抵教育實習之年資不得再予採計</a:t>
            </a:r>
            <a:endParaRPr lang="en-US" altLang="zh-TW" sz="2400" dirty="0">
              <a:latin typeface="標楷體" panose="03000509000000000000" pitchFamily="65" charset="-120"/>
              <a:ea typeface="標楷體" panose="03000509000000000000" pitchFamily="65" charset="-120"/>
            </a:endParaRPr>
          </a:p>
          <a:p>
            <a:pPr marL="502920" lvl="1" indent="0">
              <a:buNone/>
              <a:tabLst>
                <a:tab pos="714375" algn="l"/>
              </a:tabLst>
            </a:pPr>
            <a:r>
              <a:rPr lang="zh-TW" altLang="en-US" dirty="0">
                <a:latin typeface="標楷體" panose="03000509000000000000" pitchFamily="65" charset="-120"/>
                <a:ea typeface="標楷體" panose="03000509000000000000" pitchFamily="65" charset="-120"/>
              </a:rPr>
              <a:t>已折抵教育實習年資，為免「一資兩用」，其折抵年資不宜再為採計提敘</a:t>
            </a:r>
          </a:p>
          <a:p>
            <a:pPr marL="502920" indent="-457200">
              <a:buFont typeface="+mj-lt"/>
              <a:buAutoNum type="arabicPeriod" startAt="2"/>
              <a:tabLst>
                <a:tab pos="714375" algn="l"/>
              </a:tabLst>
            </a:pPr>
            <a:r>
              <a:rPr lang="zh-TW" altLang="en-US" sz="2400" dirty="0">
                <a:latin typeface="標楷體" panose="03000509000000000000" pitchFamily="65" charset="-120"/>
                <a:ea typeface="標楷體" panose="03000509000000000000" pitchFamily="65" charset="-120"/>
              </a:rPr>
              <a:t>按日計薪之短期代課教師及支領鐘點費之代課教師年資不得採計提敘</a:t>
            </a:r>
          </a:p>
          <a:p>
            <a:pPr marL="45720" indent="0">
              <a:buNone/>
              <a:tabLst>
                <a:tab pos="714375" algn="l"/>
              </a:tabLst>
            </a:pPr>
            <a:endParaRPr lang="en-US" altLang="zh-TW" sz="2400" dirty="0">
              <a:latin typeface="標楷體" panose="03000509000000000000" pitchFamily="65" charset="-120"/>
              <a:ea typeface="標楷體" panose="03000509000000000000" pitchFamily="65" charset="-120"/>
            </a:endParaRPr>
          </a:p>
          <a:p>
            <a:pPr marL="45720" indent="0">
              <a:buNone/>
              <a:tabLst>
                <a:tab pos="714375" algn="l"/>
              </a:tabLst>
            </a:pPr>
            <a:r>
              <a:rPr lang="zh-TW" altLang="en-US" sz="2400" dirty="0">
                <a:solidFill>
                  <a:srgbClr val="FF0000"/>
                </a:solidFill>
                <a:latin typeface="標楷體" panose="03000509000000000000" pitchFamily="65" charset="-120"/>
                <a:ea typeface="標楷體" panose="03000509000000000000" pitchFamily="65" charset="-120"/>
              </a:rPr>
              <a:t>自</a:t>
            </a:r>
            <a:r>
              <a:rPr lang="en-US" altLang="zh-TW" sz="2400" dirty="0">
                <a:solidFill>
                  <a:srgbClr val="FF0000"/>
                </a:solidFill>
                <a:latin typeface="標楷體" panose="03000509000000000000" pitchFamily="65" charset="-120"/>
                <a:ea typeface="標楷體" panose="03000509000000000000" pitchFamily="65" charset="-120"/>
              </a:rPr>
              <a:t>86</a:t>
            </a:r>
            <a:r>
              <a:rPr lang="zh-TW" altLang="en-US" sz="2400" dirty="0">
                <a:solidFill>
                  <a:srgbClr val="FF0000"/>
                </a:solidFill>
                <a:latin typeface="標楷體" panose="03000509000000000000" pitchFamily="65" charset="-120"/>
                <a:ea typeface="標楷體" panose="03000509000000000000" pitchFamily="65" charset="-120"/>
              </a:rPr>
              <a:t>年發布之</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中小學兼任代課及代理教師聘任辦法</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，代理教師與代課教師已有明確定義區分，按日計薪之短期代課教師及支領鐘點費之代課教師年資已無法提敘。</a:t>
            </a:r>
          </a:p>
        </p:txBody>
      </p:sp>
    </p:spTree>
    <p:extLst>
      <p:ext uri="{BB962C8B-B14F-4D97-AF65-F5344CB8AC3E}">
        <p14:creationId xmlns:p14="http://schemas.microsoft.com/office/powerpoint/2010/main" val="39046484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078302" y="710122"/>
            <a:ext cx="9134475" cy="2157413"/>
          </a:xfrm>
        </p:spPr>
        <p:txBody>
          <a:bodyPr>
            <a:normAutofit/>
          </a:bodyPr>
          <a:lstStyle/>
          <a:p>
            <a:pPr marL="809625" indent="-765175">
              <a:buNone/>
            </a:pPr>
            <a:r>
              <a:rPr lang="zh-TW" altLang="en-US" sz="2400" dirty="0">
                <a:latin typeface="標楷體" panose="03000509000000000000" pitchFamily="65" charset="-120"/>
                <a:ea typeface="標楷體" panose="03000509000000000000" pitchFamily="65" charset="-120"/>
              </a:rPr>
              <a:t>案例</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陳師</a:t>
            </a:r>
            <a:r>
              <a:rPr lang="en-US" altLang="zh-TW" sz="2400" dirty="0">
                <a:latin typeface="標楷體" panose="03000509000000000000" pitchFamily="65" charset="-120"/>
                <a:ea typeface="標楷體" panose="03000509000000000000" pitchFamily="65" charset="-120"/>
              </a:rPr>
              <a:t>101</a:t>
            </a:r>
            <a:r>
              <a:rPr lang="zh-TW" altLang="en-US" sz="2400" dirty="0">
                <a:latin typeface="標楷體" panose="03000509000000000000" pitchFamily="65" charset="-120"/>
                <a:ea typeface="標楷體" panose="03000509000000000000" pitchFamily="65" charset="-120"/>
              </a:rPr>
              <a:t>年大學畢業</a:t>
            </a:r>
            <a:r>
              <a:rPr lang="en-US" altLang="zh-TW" sz="2400" dirty="0">
                <a:latin typeface="標楷體" panose="03000509000000000000" pitchFamily="65" charset="-120"/>
                <a:ea typeface="標楷體" panose="03000509000000000000" pitchFamily="65" charset="-120"/>
              </a:rPr>
              <a:t>,101</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5</a:t>
            </a:r>
            <a:r>
              <a:rPr lang="zh-TW" altLang="en-US" sz="2400" dirty="0">
                <a:latin typeface="標楷體" panose="03000509000000000000" pitchFamily="65" charset="-120"/>
                <a:ea typeface="標楷體" panose="03000509000000000000" pitchFamily="65" charset="-120"/>
              </a:rPr>
              <a:t>月</a:t>
            </a:r>
            <a:r>
              <a:rPr lang="en-US" altLang="zh-TW" sz="2400" dirty="0">
                <a:latin typeface="標楷體" panose="03000509000000000000" pitchFamily="65" charset="-120"/>
                <a:ea typeface="標楷體" panose="03000509000000000000" pitchFamily="65" charset="-120"/>
              </a:rPr>
              <a:t>20</a:t>
            </a:r>
            <a:r>
              <a:rPr lang="zh-TW" altLang="en-US" sz="2400" dirty="0">
                <a:latin typeface="標楷體" panose="03000509000000000000" pitchFamily="65" charset="-120"/>
                <a:ea typeface="標楷體" panose="03000509000000000000" pitchFamily="65" charset="-120"/>
              </a:rPr>
              <a:t>日取得教育部中等學校英文科教師證，自</a:t>
            </a:r>
            <a:r>
              <a:rPr lang="en-US" altLang="zh-TW" sz="2400" dirty="0">
                <a:latin typeface="標楷體" panose="03000509000000000000" pitchFamily="65" charset="-120"/>
                <a:ea typeface="標楷體" panose="03000509000000000000" pitchFamily="65" charset="-120"/>
              </a:rPr>
              <a:t>104</a:t>
            </a:r>
            <a:r>
              <a:rPr lang="zh-TW" altLang="en-US" sz="2400" dirty="0">
                <a:latin typeface="標楷體" panose="03000509000000000000" pitchFamily="65" charset="-120"/>
                <a:ea typeface="標楷體" panose="03000509000000000000" pitchFamily="65" charset="-120"/>
              </a:rPr>
              <a:t>學年度經公開甄選錄取，於</a:t>
            </a:r>
            <a:r>
              <a:rPr lang="en-US" altLang="zh-TW" sz="2400" dirty="0">
                <a:latin typeface="標楷體" panose="03000509000000000000" pitchFamily="65" charset="-120"/>
                <a:ea typeface="標楷體" panose="03000509000000000000" pitchFamily="65" charset="-120"/>
              </a:rPr>
              <a:t>104</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8</a:t>
            </a:r>
            <a:r>
              <a:rPr lang="zh-TW" altLang="en-US" sz="2400" dirty="0">
                <a:latin typeface="標楷體" panose="03000509000000000000" pitchFamily="65" charset="-120"/>
                <a:ea typeface="標楷體" panose="03000509000000000000" pitchFamily="65" charset="-120"/>
              </a:rPr>
              <a:t>月</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日起聘，該員，其職前曾任</a:t>
            </a:r>
            <a:r>
              <a:rPr lang="en-US" altLang="zh-TW" sz="2400" dirty="0">
                <a:latin typeface="標楷體" panose="03000509000000000000" pitchFamily="65" charset="-120"/>
                <a:ea typeface="標楷體" panose="03000509000000000000" pitchFamily="65" charset="-120"/>
              </a:rPr>
              <a:t>A</a:t>
            </a:r>
            <a:r>
              <a:rPr lang="zh-TW" altLang="en-US" sz="2400" dirty="0">
                <a:latin typeface="標楷體" panose="03000509000000000000" pitchFamily="65" charset="-120"/>
                <a:ea typeface="標楷體" panose="03000509000000000000" pitchFamily="65" charset="-120"/>
              </a:rPr>
              <a:t>國中增置專長代理教師</a:t>
            </a:r>
            <a:r>
              <a:rPr lang="en-US" altLang="zh-TW" sz="2400" dirty="0">
                <a:latin typeface="標楷體" panose="03000509000000000000" pitchFamily="65" charset="-120"/>
                <a:ea typeface="標楷體" panose="03000509000000000000" pitchFamily="65" charset="-120"/>
              </a:rPr>
              <a:t>1020827-1030702</a:t>
            </a:r>
            <a:r>
              <a:rPr lang="zh-TW" altLang="en-US" sz="2400" dirty="0">
                <a:latin typeface="標楷體" panose="03000509000000000000" pitchFamily="65" charset="-120"/>
                <a:ea typeface="標楷體" panose="03000509000000000000" pitchFamily="65" charset="-120"/>
              </a:rPr>
              <a:t>及</a:t>
            </a:r>
            <a:r>
              <a:rPr lang="en-US" altLang="zh-TW" sz="2400" dirty="0">
                <a:latin typeface="標楷體" panose="03000509000000000000" pitchFamily="65" charset="-120"/>
                <a:ea typeface="標楷體" panose="03000509000000000000" pitchFamily="65" charset="-120"/>
              </a:rPr>
              <a:t>B</a:t>
            </a:r>
            <a:r>
              <a:rPr lang="zh-TW" altLang="en-US" sz="2400" dirty="0">
                <a:latin typeface="標楷體" panose="03000509000000000000" pitchFamily="65" charset="-120"/>
                <a:ea typeface="標楷體" panose="03000509000000000000" pitchFamily="65" charset="-120"/>
              </a:rPr>
              <a:t>國中代理教師年資</a:t>
            </a:r>
            <a:r>
              <a:rPr lang="en-US" altLang="zh-TW" sz="2400" dirty="0">
                <a:latin typeface="標楷體" panose="03000509000000000000" pitchFamily="65" charset="-120"/>
                <a:ea typeface="標楷體" panose="03000509000000000000" pitchFamily="65" charset="-120"/>
              </a:rPr>
              <a:t>1030827-1040131</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1040211-1040702</a:t>
            </a:r>
            <a:r>
              <a:rPr lang="zh-TW" altLang="en-US" sz="2400" dirty="0">
                <a:latin typeface="標楷體" panose="03000509000000000000" pitchFamily="65" charset="-120"/>
                <a:ea typeface="標楷體" panose="03000509000000000000" pitchFamily="65" charset="-120"/>
              </a:rPr>
              <a:t>代理教師年資，請問如何提敘薪級？</a:t>
            </a:r>
          </a:p>
        </p:txBody>
      </p:sp>
      <p:sp>
        <p:nvSpPr>
          <p:cNvPr id="4" name="文字方塊 3"/>
          <p:cNvSpPr txBox="1"/>
          <p:nvPr/>
        </p:nvSpPr>
        <p:spPr>
          <a:xfrm>
            <a:off x="1403230" y="3084474"/>
            <a:ext cx="9287435" cy="2031325"/>
          </a:xfrm>
          <a:prstGeom prst="rect">
            <a:avLst/>
          </a:prstGeom>
          <a:noFill/>
        </p:spPr>
        <p:txBody>
          <a:bodyPr wrap="square" rtlCol="0">
            <a:spAutoFit/>
          </a:bodyPr>
          <a:lstStyle/>
          <a:p>
            <a:pPr marL="502920" lvl="0" indent="-457200">
              <a:spcBef>
                <a:spcPts val="1800"/>
              </a:spcBef>
              <a:buClr>
                <a:prstClr val="black">
                  <a:lumMod val="75000"/>
                  <a:lumOff val="25000"/>
                </a:prstClr>
              </a:buClr>
              <a:buSzPct val="100000"/>
              <a:buFont typeface="+mj-lt"/>
              <a:buAutoNum type="arabicPeriod"/>
            </a:pPr>
            <a:r>
              <a:rPr lang="zh-TW" altLang="en-US" sz="2400" dirty="0">
                <a:solidFill>
                  <a:srgbClr val="002060"/>
                </a:solidFill>
                <a:latin typeface="標楷體" panose="03000509000000000000" pitchFamily="65" charset="-120"/>
                <a:ea typeface="標楷體" panose="03000509000000000000" pitchFamily="65" charset="-120"/>
              </a:rPr>
              <a:t>曾任增置專長代理教師年資</a:t>
            </a:r>
            <a:r>
              <a:rPr lang="en-US" altLang="zh-TW" sz="2400" dirty="0">
                <a:solidFill>
                  <a:srgbClr val="002060"/>
                </a:solidFill>
                <a:latin typeface="標楷體" panose="03000509000000000000" pitchFamily="65" charset="-120"/>
                <a:ea typeface="標楷體" panose="03000509000000000000" pitchFamily="65" charset="-120"/>
              </a:rPr>
              <a:t>(1020827-1030702)</a:t>
            </a:r>
            <a:r>
              <a:rPr lang="zh-TW" altLang="en-US" sz="2400" dirty="0">
                <a:solidFill>
                  <a:srgbClr val="002060"/>
                </a:solidFill>
                <a:latin typeface="標楷體" panose="03000509000000000000" pitchFamily="65" charset="-120"/>
                <a:ea typeface="標楷體" panose="03000509000000000000" pitchFamily="65" charset="-120"/>
              </a:rPr>
              <a:t>採計</a:t>
            </a:r>
            <a:r>
              <a:rPr lang="en-US" altLang="zh-TW" sz="2400" dirty="0">
                <a:solidFill>
                  <a:srgbClr val="002060"/>
                </a:solidFill>
                <a:latin typeface="標楷體" panose="03000509000000000000" pitchFamily="65" charset="-120"/>
                <a:ea typeface="標楷體" panose="03000509000000000000" pitchFamily="65" charset="-120"/>
              </a:rPr>
              <a:t>1</a:t>
            </a:r>
            <a:r>
              <a:rPr lang="zh-TW" altLang="en-US" sz="2400" dirty="0">
                <a:solidFill>
                  <a:srgbClr val="002060"/>
                </a:solidFill>
                <a:latin typeface="標楷體" panose="03000509000000000000" pitchFamily="65" charset="-120"/>
                <a:ea typeface="標楷體" panose="03000509000000000000" pitchFamily="65" charset="-120"/>
              </a:rPr>
              <a:t>年</a:t>
            </a:r>
            <a:endParaRPr lang="en-US" altLang="zh-TW" sz="2400" dirty="0">
              <a:solidFill>
                <a:srgbClr val="002060"/>
              </a:solidFill>
              <a:latin typeface="標楷體" panose="03000509000000000000" pitchFamily="65" charset="-120"/>
              <a:ea typeface="標楷體" panose="03000509000000000000" pitchFamily="65" charset="-120"/>
            </a:endParaRPr>
          </a:p>
          <a:p>
            <a:pPr marL="502920" lvl="0" indent="-457200">
              <a:spcBef>
                <a:spcPts val="1800"/>
              </a:spcBef>
              <a:buClr>
                <a:prstClr val="black">
                  <a:lumMod val="75000"/>
                  <a:lumOff val="25000"/>
                </a:prstClr>
              </a:buClr>
              <a:buSzPct val="100000"/>
              <a:buFont typeface="+mj-lt"/>
              <a:buAutoNum type="arabicPeriod"/>
            </a:pPr>
            <a:r>
              <a:rPr lang="zh-TW" altLang="en-US" sz="2400" dirty="0">
                <a:solidFill>
                  <a:srgbClr val="002060"/>
                </a:solidFill>
                <a:latin typeface="標楷體" panose="03000509000000000000" pitchFamily="65" charset="-120"/>
                <a:ea typeface="標楷體" panose="03000509000000000000" pitchFamily="65" charset="-120"/>
              </a:rPr>
              <a:t>曾任代理教師年資</a:t>
            </a:r>
            <a:r>
              <a:rPr lang="en-US" altLang="zh-TW" sz="2400" dirty="0">
                <a:solidFill>
                  <a:srgbClr val="002060"/>
                </a:solidFill>
                <a:latin typeface="標楷體" panose="03000509000000000000" pitchFamily="65" charset="-120"/>
                <a:ea typeface="標楷體" panose="03000509000000000000" pitchFamily="65" charset="-120"/>
              </a:rPr>
              <a:t>(1030827-1040131)(1040211-1040702)</a:t>
            </a:r>
            <a:r>
              <a:rPr lang="zh-TW" altLang="en-US" sz="2400" dirty="0">
                <a:solidFill>
                  <a:srgbClr val="002060"/>
                </a:solidFill>
                <a:latin typeface="標楷體" panose="03000509000000000000" pitchFamily="65" charset="-120"/>
                <a:ea typeface="標楷體" panose="03000509000000000000" pitchFamily="65" charset="-120"/>
              </a:rPr>
              <a:t>，分別採計</a:t>
            </a:r>
            <a:r>
              <a:rPr lang="en-US" altLang="zh-TW" sz="2400" dirty="0">
                <a:solidFill>
                  <a:srgbClr val="002060"/>
                </a:solidFill>
                <a:latin typeface="標楷體" panose="03000509000000000000" pitchFamily="65" charset="-120"/>
                <a:ea typeface="標楷體" panose="03000509000000000000" pitchFamily="65" charset="-120"/>
              </a:rPr>
              <a:t>6</a:t>
            </a:r>
            <a:r>
              <a:rPr lang="zh-TW" altLang="en-US" sz="2400" dirty="0">
                <a:solidFill>
                  <a:srgbClr val="002060"/>
                </a:solidFill>
                <a:latin typeface="標楷體" panose="03000509000000000000" pitchFamily="65" charset="-120"/>
                <a:ea typeface="標楷體" panose="03000509000000000000" pitchFamily="65" charset="-120"/>
              </a:rPr>
              <a:t>個月，可併計為</a:t>
            </a:r>
            <a:r>
              <a:rPr lang="en-US" altLang="zh-TW" sz="2400" dirty="0">
                <a:solidFill>
                  <a:srgbClr val="002060"/>
                </a:solidFill>
                <a:latin typeface="標楷體" panose="03000509000000000000" pitchFamily="65" charset="-120"/>
                <a:ea typeface="標楷體" panose="03000509000000000000" pitchFamily="65" charset="-120"/>
              </a:rPr>
              <a:t>1</a:t>
            </a:r>
            <a:r>
              <a:rPr lang="zh-TW" altLang="en-US" sz="2400" dirty="0">
                <a:solidFill>
                  <a:srgbClr val="002060"/>
                </a:solidFill>
                <a:latin typeface="標楷體" panose="03000509000000000000" pitchFamily="65" charset="-120"/>
                <a:ea typeface="標楷體" panose="03000509000000000000" pitchFamily="65" charset="-120"/>
              </a:rPr>
              <a:t>年。</a:t>
            </a:r>
          </a:p>
          <a:p>
            <a:pPr marL="45720" lvl="0">
              <a:spcBef>
                <a:spcPts val="1800"/>
              </a:spcBef>
              <a:buClr>
                <a:prstClr val="black">
                  <a:lumMod val="75000"/>
                  <a:lumOff val="25000"/>
                </a:prstClr>
              </a:buClr>
              <a:buSzPct val="100000"/>
            </a:pPr>
            <a:r>
              <a:rPr lang="zh-TW" altLang="en-US" sz="2400" dirty="0">
                <a:solidFill>
                  <a:srgbClr val="002060"/>
                </a:solidFill>
                <a:latin typeface="標楷體" panose="03000509000000000000" pitchFamily="65" charset="-120"/>
                <a:ea typeface="標楷體" panose="03000509000000000000" pitchFamily="65" charset="-120"/>
              </a:rPr>
              <a:t>陳師大學畢業應自</a:t>
            </a:r>
            <a:r>
              <a:rPr lang="en-US" altLang="zh-TW" sz="2400" dirty="0">
                <a:solidFill>
                  <a:srgbClr val="002060"/>
                </a:solidFill>
                <a:latin typeface="標楷體" panose="03000509000000000000" pitchFamily="65" charset="-120"/>
                <a:ea typeface="標楷體" panose="03000509000000000000" pitchFamily="65" charset="-120"/>
              </a:rPr>
              <a:t>29</a:t>
            </a:r>
            <a:r>
              <a:rPr lang="zh-TW" altLang="en-US" sz="2400" dirty="0">
                <a:solidFill>
                  <a:srgbClr val="002060"/>
                </a:solidFill>
                <a:latin typeface="標楷體" panose="03000509000000000000" pitchFamily="65" charset="-120"/>
                <a:ea typeface="標楷體" panose="03000509000000000000" pitchFamily="65" charset="-120"/>
              </a:rPr>
              <a:t>薪級</a:t>
            </a:r>
            <a:r>
              <a:rPr lang="en-US" altLang="zh-TW" sz="2400" dirty="0">
                <a:solidFill>
                  <a:srgbClr val="002060"/>
                </a:solidFill>
                <a:latin typeface="標楷體" panose="03000509000000000000" pitchFamily="65" charset="-120"/>
                <a:ea typeface="標楷體" panose="03000509000000000000" pitchFamily="65" charset="-120"/>
              </a:rPr>
              <a:t>190</a:t>
            </a:r>
            <a:r>
              <a:rPr lang="zh-TW" altLang="en-US" sz="2400" dirty="0">
                <a:solidFill>
                  <a:srgbClr val="002060"/>
                </a:solidFill>
                <a:latin typeface="標楷體" panose="03000509000000000000" pitchFamily="65" charset="-120"/>
                <a:ea typeface="標楷體" panose="03000509000000000000" pitchFamily="65" charset="-120"/>
              </a:rPr>
              <a:t>薪點起敘，</a:t>
            </a:r>
            <a:r>
              <a:rPr lang="zh-TW" altLang="en-US" sz="2400" dirty="0">
                <a:solidFill>
                  <a:srgbClr val="002060"/>
                </a:solidFill>
                <a:latin typeface="標楷體" panose="03000509000000000000" pitchFamily="65" charset="-120"/>
                <a:ea typeface="標楷體" panose="03000509000000000000" pitchFamily="65" charset="-120"/>
                <a:hlinkClick r:id="rId2" action="ppaction://hlinkfile"/>
              </a:rPr>
              <a:t>提敘</a:t>
            </a:r>
            <a:r>
              <a:rPr lang="en-US" altLang="zh-TW" sz="2400" dirty="0">
                <a:solidFill>
                  <a:srgbClr val="002060"/>
                </a:solidFill>
                <a:latin typeface="標楷體" panose="03000509000000000000" pitchFamily="65" charset="-120"/>
                <a:ea typeface="標楷體" panose="03000509000000000000" pitchFamily="65" charset="-120"/>
                <a:hlinkClick r:id="rId2" action="ppaction://hlinkfile"/>
              </a:rPr>
              <a:t>2</a:t>
            </a:r>
            <a:r>
              <a:rPr lang="zh-TW" altLang="en-US" sz="2400" dirty="0">
                <a:solidFill>
                  <a:srgbClr val="002060"/>
                </a:solidFill>
                <a:latin typeface="標楷體" panose="03000509000000000000" pitchFamily="65" charset="-120"/>
                <a:ea typeface="標楷體" panose="03000509000000000000" pitchFamily="65" charset="-120"/>
                <a:hlinkClick r:id="rId2" action="ppaction://hlinkfile"/>
              </a:rPr>
              <a:t>級</a:t>
            </a:r>
            <a:r>
              <a:rPr lang="zh-TW" altLang="en-US" sz="2400" dirty="0">
                <a:solidFill>
                  <a:srgbClr val="002060"/>
                </a:solidFill>
                <a:latin typeface="標楷體" panose="03000509000000000000" pitchFamily="65" charset="-120"/>
                <a:ea typeface="標楷體" panose="03000509000000000000" pitchFamily="65" charset="-120"/>
              </a:rPr>
              <a:t>，支</a:t>
            </a:r>
            <a:r>
              <a:rPr lang="en-US" altLang="zh-TW" sz="2400" dirty="0">
                <a:solidFill>
                  <a:srgbClr val="002060"/>
                </a:solidFill>
                <a:latin typeface="標楷體" panose="03000509000000000000" pitchFamily="65" charset="-120"/>
                <a:ea typeface="標楷體" panose="03000509000000000000" pitchFamily="65" charset="-120"/>
              </a:rPr>
              <a:t>27</a:t>
            </a:r>
            <a:r>
              <a:rPr lang="zh-TW" altLang="en-US" sz="2400" dirty="0">
                <a:solidFill>
                  <a:srgbClr val="002060"/>
                </a:solidFill>
                <a:latin typeface="標楷體" panose="03000509000000000000" pitchFamily="65" charset="-120"/>
                <a:ea typeface="標楷體" panose="03000509000000000000" pitchFamily="65" charset="-120"/>
              </a:rPr>
              <a:t>級</a:t>
            </a:r>
            <a:r>
              <a:rPr lang="en-US" altLang="zh-TW" sz="2400" dirty="0">
                <a:solidFill>
                  <a:srgbClr val="002060"/>
                </a:solidFill>
                <a:latin typeface="標楷體" panose="03000509000000000000" pitchFamily="65" charset="-120"/>
                <a:ea typeface="標楷體" panose="03000509000000000000" pitchFamily="65" charset="-120"/>
              </a:rPr>
              <a:t>210</a:t>
            </a:r>
            <a:r>
              <a:rPr lang="zh-TW" altLang="en-US" sz="2400" dirty="0">
                <a:solidFill>
                  <a:srgbClr val="002060"/>
                </a:solidFill>
                <a:latin typeface="標楷體" panose="03000509000000000000" pitchFamily="65" charset="-120"/>
                <a:ea typeface="標楷體" panose="03000509000000000000" pitchFamily="65" charset="-120"/>
              </a:rPr>
              <a:t>薪點。</a:t>
            </a:r>
          </a:p>
        </p:txBody>
      </p:sp>
    </p:spTree>
    <p:extLst>
      <p:ext uri="{BB962C8B-B14F-4D97-AF65-F5344CB8AC3E}">
        <p14:creationId xmlns:p14="http://schemas.microsoft.com/office/powerpoint/2010/main" val="372281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ppt_x</p:attrName>
                                        </p:attrNameLst>
                                      </p:cBhvr>
                                      <p:tavLst>
                                        <p:tav tm="0">
                                          <p:val>
                                            <p:strVal val="#ppt_x"/>
                                          </p:val>
                                        </p:tav>
                                        <p:tav tm="100000">
                                          <p:val>
                                            <p:strVal val="#ppt_x"/>
                                          </p:val>
                                        </p:tav>
                                      </p:tavLst>
                                    </p:anim>
                                    <p:anim calcmode="lin" valueType="num">
                                      <p:cBhvr>
                                        <p:cTn id="16"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147313" y="529646"/>
            <a:ext cx="9134475" cy="2022475"/>
          </a:xfrm>
        </p:spPr>
        <p:txBody>
          <a:bodyPr>
            <a:normAutofit/>
          </a:bodyPr>
          <a:lstStyle/>
          <a:p>
            <a:pPr marL="628650" indent="-584200">
              <a:buNone/>
            </a:pPr>
            <a:r>
              <a:rPr lang="zh-TW" altLang="en-US" sz="2400" dirty="0">
                <a:latin typeface="標楷體" panose="03000509000000000000" pitchFamily="65" charset="-120"/>
                <a:ea typeface="標楷體" panose="03000509000000000000" pitchFamily="65" charset="-120"/>
              </a:rPr>
              <a:t>案例</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王師</a:t>
            </a:r>
            <a:r>
              <a:rPr lang="en-US" altLang="zh-TW" sz="2400" dirty="0">
                <a:latin typeface="標楷體" panose="03000509000000000000" pitchFamily="65" charset="-120"/>
                <a:ea typeface="標楷體" panose="03000509000000000000" pitchFamily="65" charset="-120"/>
              </a:rPr>
              <a:t>93</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6</a:t>
            </a:r>
            <a:r>
              <a:rPr lang="zh-TW" altLang="en-US" sz="2400" dirty="0">
                <a:latin typeface="標楷體" panose="03000509000000000000" pitchFamily="65" charset="-120"/>
                <a:ea typeface="標楷體" panose="03000509000000000000" pitchFamily="65" charset="-120"/>
              </a:rPr>
              <a:t>月自碩士班畢業，</a:t>
            </a:r>
            <a:r>
              <a:rPr lang="en-US" altLang="zh-TW" sz="2400" dirty="0">
                <a:latin typeface="標楷體" panose="03000509000000000000" pitchFamily="65" charset="-120"/>
                <a:ea typeface="標楷體" panose="03000509000000000000" pitchFamily="65" charset="-120"/>
              </a:rPr>
              <a:t>94</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6</a:t>
            </a:r>
            <a:r>
              <a:rPr lang="zh-TW" altLang="en-US" sz="2400" dirty="0">
                <a:latin typeface="標楷體" panose="03000509000000000000" pitchFamily="65" charset="-120"/>
                <a:ea typeface="標楷體" panose="03000509000000000000" pitchFamily="65" charset="-120"/>
              </a:rPr>
              <a:t>月取得國中合格教師證，於</a:t>
            </a:r>
            <a:r>
              <a:rPr lang="en-US" altLang="zh-TW" sz="2400" dirty="0">
                <a:latin typeface="標楷體" panose="03000509000000000000" pitchFamily="65" charset="-120"/>
                <a:ea typeface="標楷體" panose="03000509000000000000" pitchFamily="65" charset="-120"/>
              </a:rPr>
              <a:t>102</a:t>
            </a:r>
            <a:r>
              <a:rPr lang="zh-TW" altLang="en-US" sz="2400" dirty="0">
                <a:latin typeface="標楷體" panose="03000509000000000000" pitchFamily="65" charset="-120"/>
                <a:ea typeface="標楷體" panose="03000509000000000000" pitchFamily="65" charset="-120"/>
              </a:rPr>
              <a:t>學年度經公開甄選錄取，於</a:t>
            </a:r>
            <a:r>
              <a:rPr lang="en-US" altLang="zh-TW" sz="2400" dirty="0">
                <a:latin typeface="標楷體" panose="03000509000000000000" pitchFamily="65" charset="-120"/>
                <a:ea typeface="標楷體" panose="03000509000000000000" pitchFamily="65" charset="-120"/>
              </a:rPr>
              <a:t>102</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8</a:t>
            </a:r>
            <a:r>
              <a:rPr lang="zh-TW" altLang="en-US" sz="2400" dirty="0">
                <a:latin typeface="標楷體" panose="03000509000000000000" pitchFamily="65" charset="-120"/>
                <a:ea typeface="標楷體" panose="03000509000000000000" pitchFamily="65" charset="-120"/>
              </a:rPr>
              <a:t>月</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日起聘，鄭員職前曾任臺中市私立某國中代理教師年資為</a:t>
            </a:r>
            <a:r>
              <a:rPr lang="en-US" altLang="zh-TW" sz="2400" dirty="0">
                <a:latin typeface="標楷體" panose="03000509000000000000" pitchFamily="65" charset="-120"/>
                <a:ea typeface="標楷體" panose="03000509000000000000" pitchFamily="65" charset="-120"/>
              </a:rPr>
              <a:t>1000201</a:t>
            </a:r>
            <a:r>
              <a:rPr lang="zh-TW" altLang="en-US" sz="2400" dirty="0">
                <a:latin typeface="標楷體" panose="03000509000000000000" pitchFamily="65" charset="-120"/>
                <a:ea typeface="標楷體" panose="03000509000000000000" pitchFamily="65" charset="-120"/>
              </a:rPr>
              <a:t>至</a:t>
            </a:r>
            <a:r>
              <a:rPr lang="en-US" altLang="zh-TW" sz="2400" dirty="0">
                <a:latin typeface="標楷體" panose="03000509000000000000" pitchFamily="65" charset="-120"/>
                <a:ea typeface="標楷體" panose="03000509000000000000" pitchFamily="65" charset="-120"/>
              </a:rPr>
              <a:t>1000702</a:t>
            </a:r>
            <a:r>
              <a:rPr lang="zh-TW" altLang="en-US" sz="2400" dirty="0">
                <a:latin typeface="標楷體" panose="03000509000000000000" pitchFamily="65" charset="-120"/>
                <a:ea typeface="標楷體" panose="03000509000000000000" pitchFamily="65" charset="-120"/>
              </a:rPr>
              <a:t>及曾任臺北市立某國中代理教師年資為</a:t>
            </a:r>
            <a:r>
              <a:rPr lang="en-US" altLang="zh-TW" sz="2400" dirty="0">
                <a:latin typeface="標楷體" panose="03000509000000000000" pitchFamily="65" charset="-120"/>
                <a:ea typeface="標楷體" panose="03000509000000000000" pitchFamily="65" charset="-120"/>
              </a:rPr>
              <a:t>970901</a:t>
            </a:r>
            <a:r>
              <a:rPr lang="zh-TW" altLang="en-US" sz="2400" dirty="0">
                <a:latin typeface="標楷體" panose="03000509000000000000" pitchFamily="65" charset="-120"/>
                <a:ea typeface="標楷體" panose="03000509000000000000" pitchFamily="65" charset="-120"/>
              </a:rPr>
              <a:t>至</a:t>
            </a:r>
            <a:r>
              <a:rPr lang="en-US" altLang="zh-TW" sz="2400" dirty="0">
                <a:latin typeface="標楷體" panose="03000509000000000000" pitchFamily="65" charset="-120"/>
                <a:ea typeface="標楷體" panose="03000509000000000000" pitchFamily="65" charset="-120"/>
              </a:rPr>
              <a:t>980731</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1010803</a:t>
            </a:r>
            <a:r>
              <a:rPr lang="zh-TW" altLang="en-US" sz="2400" dirty="0">
                <a:latin typeface="標楷體" panose="03000509000000000000" pitchFamily="65" charset="-120"/>
                <a:ea typeface="標楷體" panose="03000509000000000000" pitchFamily="65" charset="-120"/>
              </a:rPr>
              <a:t>至</a:t>
            </a:r>
            <a:r>
              <a:rPr lang="en-US" altLang="zh-TW" sz="2400" dirty="0">
                <a:latin typeface="標楷體" panose="03000509000000000000" pitchFamily="65" charset="-120"/>
                <a:ea typeface="標楷體" panose="03000509000000000000" pitchFamily="65" charset="-120"/>
              </a:rPr>
              <a:t>1020118</a:t>
            </a:r>
            <a:r>
              <a:rPr lang="zh-TW" altLang="en-US" sz="2400" dirty="0">
                <a:latin typeface="標楷體" panose="03000509000000000000" pitchFamily="65" charset="-120"/>
                <a:ea typeface="標楷體" panose="03000509000000000000" pitchFamily="65" charset="-120"/>
              </a:rPr>
              <a:t>，請問如何提敘薪級？</a:t>
            </a:r>
          </a:p>
          <a:p>
            <a:endParaRPr lang="zh-TW" altLang="en-US" sz="2400" dirty="0"/>
          </a:p>
        </p:txBody>
      </p:sp>
      <p:sp>
        <p:nvSpPr>
          <p:cNvPr id="4" name="文字方塊 3"/>
          <p:cNvSpPr txBox="1"/>
          <p:nvPr/>
        </p:nvSpPr>
        <p:spPr>
          <a:xfrm>
            <a:off x="1415298" y="2702859"/>
            <a:ext cx="9247094" cy="2477601"/>
          </a:xfrm>
          <a:prstGeom prst="rect">
            <a:avLst/>
          </a:prstGeom>
          <a:noFill/>
        </p:spPr>
        <p:txBody>
          <a:bodyPr wrap="square" rtlCol="0">
            <a:spAutoFit/>
          </a:bodyPr>
          <a:lstStyle/>
          <a:p>
            <a:pPr marL="274320" lvl="0" indent="-228600">
              <a:lnSpc>
                <a:spcPts val="2500"/>
              </a:lnSpc>
              <a:spcBef>
                <a:spcPts val="1800"/>
              </a:spcBef>
              <a:buClr>
                <a:prstClr val="black">
                  <a:lumMod val="75000"/>
                  <a:lumOff val="25000"/>
                </a:prstClr>
              </a:buClr>
              <a:buSzPct val="100000"/>
              <a:buFont typeface="微軟正黑體" panose="020B0604030504040204" pitchFamily="34" charset="-120"/>
              <a:buChar char="☆"/>
            </a:pPr>
            <a:r>
              <a:rPr lang="zh-TW" altLang="en-US" sz="2400" b="1" dirty="0">
                <a:solidFill>
                  <a:srgbClr val="7030A0"/>
                </a:solidFill>
                <a:latin typeface="標楷體" panose="03000509000000000000" pitchFamily="65" charset="-120"/>
                <a:ea typeface="標楷體" panose="03000509000000000000" pitchFamily="65" charset="-120"/>
              </a:rPr>
              <a:t>重點提示</a:t>
            </a:r>
            <a:r>
              <a:rPr lang="en-US" altLang="zh-TW" sz="2400" b="1" dirty="0">
                <a:solidFill>
                  <a:srgbClr val="7030A0"/>
                </a:solidFill>
                <a:latin typeface="標楷體" panose="03000509000000000000" pitchFamily="65" charset="-120"/>
                <a:ea typeface="標楷體" panose="03000509000000000000" pitchFamily="65" charset="-120"/>
              </a:rPr>
              <a:t>:</a:t>
            </a:r>
          </a:p>
          <a:p>
            <a:pPr marL="502920" lvl="0" indent="-457200">
              <a:lnSpc>
                <a:spcPts val="2500"/>
              </a:lnSpc>
              <a:spcBef>
                <a:spcPts val="1800"/>
              </a:spcBef>
              <a:buClr>
                <a:prstClr val="black">
                  <a:lumMod val="75000"/>
                  <a:lumOff val="25000"/>
                </a:prstClr>
              </a:buClr>
              <a:buSzPct val="100000"/>
              <a:buFont typeface="+mj-lt"/>
              <a:buAutoNum type="arabicPeriod"/>
            </a:pPr>
            <a:r>
              <a:rPr lang="zh-TW" altLang="en-US" sz="2400" dirty="0">
                <a:solidFill>
                  <a:srgbClr val="7030A0"/>
                </a:solidFill>
                <a:latin typeface="標楷體" panose="03000509000000000000" pitchFamily="65" charset="-120"/>
                <a:ea typeface="標楷體" panose="03000509000000000000" pitchFamily="65" charset="-120"/>
              </a:rPr>
              <a:t>曾任私立學校代理教師年資</a:t>
            </a:r>
            <a:r>
              <a:rPr lang="en-US" altLang="zh-TW" sz="2400" dirty="0">
                <a:solidFill>
                  <a:srgbClr val="7030A0"/>
                </a:solidFill>
                <a:latin typeface="標楷體" panose="03000509000000000000" pitchFamily="65" charset="-120"/>
                <a:ea typeface="標楷體" panose="03000509000000000000" pitchFamily="65" charset="-120"/>
              </a:rPr>
              <a:t>(1000201-1000702)</a:t>
            </a:r>
            <a:r>
              <a:rPr lang="zh-TW" altLang="en-US" sz="2400" dirty="0">
                <a:solidFill>
                  <a:srgbClr val="7030A0"/>
                </a:solidFill>
                <a:latin typeface="標楷體" panose="03000509000000000000" pitchFamily="65" charset="-120"/>
                <a:ea typeface="標楷體" panose="03000509000000000000" pitchFamily="65" charset="-120"/>
              </a:rPr>
              <a:t>採計為</a:t>
            </a:r>
            <a:r>
              <a:rPr lang="en-US" altLang="zh-TW" sz="2400" dirty="0">
                <a:solidFill>
                  <a:srgbClr val="7030A0"/>
                </a:solidFill>
                <a:latin typeface="標楷體" panose="03000509000000000000" pitchFamily="65" charset="-120"/>
                <a:ea typeface="標楷體" panose="03000509000000000000" pitchFamily="65" charset="-120"/>
              </a:rPr>
              <a:t>6</a:t>
            </a:r>
            <a:r>
              <a:rPr lang="zh-TW" altLang="en-US" sz="2400" dirty="0">
                <a:solidFill>
                  <a:srgbClr val="7030A0"/>
                </a:solidFill>
                <a:latin typeface="標楷體" panose="03000509000000000000" pitchFamily="65" charset="-120"/>
                <a:ea typeface="標楷體" panose="03000509000000000000" pitchFamily="65" charset="-120"/>
              </a:rPr>
              <a:t>個月，於公立學校代理教師年資</a:t>
            </a:r>
            <a:r>
              <a:rPr lang="en-US" altLang="zh-TW" sz="2400" dirty="0">
                <a:solidFill>
                  <a:srgbClr val="7030A0"/>
                </a:solidFill>
                <a:latin typeface="標楷體" panose="03000509000000000000" pitchFamily="65" charset="-120"/>
                <a:ea typeface="標楷體" panose="03000509000000000000" pitchFamily="65" charset="-120"/>
              </a:rPr>
              <a:t>(1010830-1020118)</a:t>
            </a:r>
            <a:r>
              <a:rPr lang="zh-TW" altLang="en-US" sz="2400" dirty="0">
                <a:solidFill>
                  <a:srgbClr val="7030A0"/>
                </a:solidFill>
                <a:latin typeface="標楷體" panose="03000509000000000000" pitchFamily="65" charset="-120"/>
                <a:ea typeface="標楷體" panose="03000509000000000000" pitchFamily="65" charset="-120"/>
              </a:rPr>
              <a:t>計為</a:t>
            </a:r>
            <a:r>
              <a:rPr lang="en-US" altLang="zh-TW" sz="2400" dirty="0">
                <a:solidFill>
                  <a:srgbClr val="7030A0"/>
                </a:solidFill>
                <a:latin typeface="標楷體" panose="03000509000000000000" pitchFamily="65" charset="-120"/>
                <a:ea typeface="標楷體" panose="03000509000000000000" pitchFamily="65" charset="-120"/>
              </a:rPr>
              <a:t>6</a:t>
            </a:r>
            <a:r>
              <a:rPr lang="zh-TW" altLang="en-US" sz="2400" dirty="0">
                <a:solidFill>
                  <a:srgbClr val="7030A0"/>
                </a:solidFill>
                <a:latin typeface="標楷體" panose="03000509000000000000" pitchFamily="65" charset="-120"/>
                <a:ea typeface="標楷體" panose="03000509000000000000" pitchFamily="65" charset="-120"/>
              </a:rPr>
              <a:t>個月，併計為</a:t>
            </a:r>
            <a:r>
              <a:rPr lang="en-US" altLang="zh-TW" sz="2400" dirty="0">
                <a:solidFill>
                  <a:srgbClr val="7030A0"/>
                </a:solidFill>
                <a:latin typeface="標楷體" panose="03000509000000000000" pitchFamily="65" charset="-120"/>
                <a:ea typeface="標楷體" panose="03000509000000000000" pitchFamily="65" charset="-120"/>
              </a:rPr>
              <a:t>1</a:t>
            </a:r>
            <a:r>
              <a:rPr lang="zh-TW" altLang="en-US" sz="2400" dirty="0">
                <a:solidFill>
                  <a:srgbClr val="7030A0"/>
                </a:solidFill>
                <a:latin typeface="標楷體" panose="03000509000000000000" pitchFamily="65" charset="-120"/>
                <a:ea typeface="標楷體" panose="03000509000000000000" pitchFamily="65" charset="-120"/>
              </a:rPr>
              <a:t>年，可採計年資</a:t>
            </a:r>
            <a:r>
              <a:rPr lang="en-US" altLang="zh-TW" sz="2400" dirty="0">
                <a:solidFill>
                  <a:srgbClr val="7030A0"/>
                </a:solidFill>
                <a:latin typeface="標楷體" panose="03000509000000000000" pitchFamily="65" charset="-120"/>
                <a:ea typeface="標楷體" panose="03000509000000000000" pitchFamily="65" charset="-120"/>
              </a:rPr>
              <a:t>1</a:t>
            </a:r>
            <a:r>
              <a:rPr lang="zh-TW" altLang="en-US" sz="2400" dirty="0">
                <a:solidFill>
                  <a:srgbClr val="7030A0"/>
                </a:solidFill>
                <a:latin typeface="標楷體" panose="03000509000000000000" pitchFamily="65" charset="-120"/>
                <a:ea typeface="標楷體" panose="03000509000000000000" pitchFamily="65" charset="-120"/>
              </a:rPr>
              <a:t>年；提敘</a:t>
            </a:r>
            <a:r>
              <a:rPr lang="en-US" altLang="zh-TW" sz="2400" dirty="0">
                <a:solidFill>
                  <a:srgbClr val="7030A0"/>
                </a:solidFill>
                <a:latin typeface="標楷體" panose="03000509000000000000" pitchFamily="65" charset="-120"/>
                <a:ea typeface="標楷體" panose="03000509000000000000" pitchFamily="65" charset="-120"/>
              </a:rPr>
              <a:t>1</a:t>
            </a:r>
            <a:r>
              <a:rPr lang="zh-TW" altLang="en-US" sz="2400" dirty="0">
                <a:solidFill>
                  <a:srgbClr val="7030A0"/>
                </a:solidFill>
                <a:latin typeface="標楷體" panose="03000509000000000000" pitchFamily="65" charset="-120"/>
                <a:ea typeface="標楷體" panose="03000509000000000000" pitchFamily="65" charset="-120"/>
              </a:rPr>
              <a:t>級。</a:t>
            </a:r>
            <a:endParaRPr lang="en-US" altLang="zh-TW" sz="2400" dirty="0">
              <a:solidFill>
                <a:srgbClr val="7030A0"/>
              </a:solidFill>
              <a:latin typeface="標楷體" panose="03000509000000000000" pitchFamily="65" charset="-120"/>
              <a:ea typeface="標楷體" panose="03000509000000000000" pitchFamily="65" charset="-120"/>
            </a:endParaRPr>
          </a:p>
          <a:p>
            <a:pPr marL="502920" lvl="0" indent="-457200">
              <a:lnSpc>
                <a:spcPts val="2500"/>
              </a:lnSpc>
              <a:spcBef>
                <a:spcPts val="1800"/>
              </a:spcBef>
              <a:buClr>
                <a:prstClr val="black">
                  <a:lumMod val="75000"/>
                  <a:lumOff val="25000"/>
                </a:prstClr>
              </a:buClr>
              <a:buSzPct val="100000"/>
              <a:buFont typeface="+mj-lt"/>
              <a:buAutoNum type="arabicPeriod"/>
            </a:pPr>
            <a:r>
              <a:rPr lang="zh-TW" altLang="en-US" sz="2400" dirty="0">
                <a:solidFill>
                  <a:srgbClr val="7030A0"/>
                </a:solidFill>
                <a:latin typeface="標楷體" panose="03000509000000000000" pitchFamily="65" charset="-120"/>
                <a:ea typeface="標楷體" panose="03000509000000000000" pitchFamily="65" charset="-120"/>
              </a:rPr>
              <a:t>臺北市立某國中代理教師年資為</a:t>
            </a:r>
            <a:r>
              <a:rPr lang="en-US" altLang="zh-TW" sz="2400" dirty="0">
                <a:solidFill>
                  <a:srgbClr val="7030A0"/>
                </a:solidFill>
                <a:latin typeface="標楷體" panose="03000509000000000000" pitchFamily="65" charset="-120"/>
                <a:ea typeface="標楷體" panose="03000509000000000000" pitchFamily="65" charset="-120"/>
              </a:rPr>
              <a:t>970901</a:t>
            </a:r>
            <a:r>
              <a:rPr lang="zh-TW" altLang="en-US" sz="2400" dirty="0">
                <a:solidFill>
                  <a:srgbClr val="7030A0"/>
                </a:solidFill>
                <a:latin typeface="標楷體" panose="03000509000000000000" pitchFamily="65" charset="-120"/>
                <a:ea typeface="標楷體" panose="03000509000000000000" pitchFamily="65" charset="-120"/>
              </a:rPr>
              <a:t>至</a:t>
            </a:r>
            <a:r>
              <a:rPr lang="en-US" altLang="zh-TW" sz="2400" dirty="0">
                <a:solidFill>
                  <a:srgbClr val="7030A0"/>
                </a:solidFill>
                <a:latin typeface="標楷體" panose="03000509000000000000" pitchFamily="65" charset="-120"/>
                <a:ea typeface="標楷體" panose="03000509000000000000" pitchFamily="65" charset="-120"/>
              </a:rPr>
              <a:t>980731</a:t>
            </a:r>
            <a:r>
              <a:rPr lang="zh-TW" altLang="en-US" sz="2400" dirty="0">
                <a:solidFill>
                  <a:srgbClr val="7030A0"/>
                </a:solidFill>
                <a:latin typeface="標楷體" panose="03000509000000000000" pitchFamily="65" charset="-120"/>
                <a:ea typeface="標楷體" panose="03000509000000000000" pitchFamily="65" charset="-120"/>
              </a:rPr>
              <a:t>，依教育部台人（一）字第</a:t>
            </a:r>
            <a:r>
              <a:rPr lang="en-US" altLang="zh-TW" sz="2400" dirty="0">
                <a:solidFill>
                  <a:srgbClr val="7030A0"/>
                </a:solidFill>
                <a:latin typeface="標楷體" panose="03000509000000000000" pitchFamily="65" charset="-120"/>
                <a:ea typeface="標楷體" panose="03000509000000000000" pitchFamily="65" charset="-120"/>
              </a:rPr>
              <a:t>0980179265</a:t>
            </a:r>
            <a:r>
              <a:rPr lang="zh-TW" altLang="en-US" sz="2400" dirty="0">
                <a:solidFill>
                  <a:srgbClr val="7030A0"/>
                </a:solidFill>
                <a:latin typeface="標楷體" panose="03000509000000000000" pitchFamily="65" charset="-120"/>
                <a:ea typeface="標楷體" panose="03000509000000000000" pitchFamily="65" charset="-120"/>
              </a:rPr>
              <a:t>號函視為</a:t>
            </a:r>
            <a:r>
              <a:rPr lang="en-US" altLang="zh-TW" sz="2400" dirty="0">
                <a:solidFill>
                  <a:srgbClr val="7030A0"/>
                </a:solidFill>
                <a:latin typeface="標楷體" panose="03000509000000000000" pitchFamily="65" charset="-120"/>
                <a:ea typeface="標楷體" panose="03000509000000000000" pitchFamily="65" charset="-120"/>
              </a:rPr>
              <a:t>1</a:t>
            </a:r>
            <a:r>
              <a:rPr lang="zh-TW" altLang="en-US" sz="2400" dirty="0">
                <a:solidFill>
                  <a:srgbClr val="7030A0"/>
                </a:solidFill>
                <a:latin typeface="標楷體" panose="03000509000000000000" pitchFamily="65" charset="-120"/>
                <a:ea typeface="標楷體" panose="03000509000000000000" pitchFamily="65" charset="-120"/>
              </a:rPr>
              <a:t>學年，採計年資</a:t>
            </a:r>
            <a:r>
              <a:rPr lang="en-US" altLang="zh-TW" sz="2400" dirty="0">
                <a:solidFill>
                  <a:srgbClr val="7030A0"/>
                </a:solidFill>
                <a:latin typeface="標楷體" panose="03000509000000000000" pitchFamily="65" charset="-120"/>
                <a:ea typeface="標楷體" panose="03000509000000000000" pitchFamily="65" charset="-120"/>
              </a:rPr>
              <a:t>1</a:t>
            </a:r>
            <a:r>
              <a:rPr lang="zh-TW" altLang="en-US" sz="2400" dirty="0">
                <a:solidFill>
                  <a:srgbClr val="7030A0"/>
                </a:solidFill>
                <a:latin typeface="標楷體" panose="03000509000000000000" pitchFamily="65" charset="-120"/>
                <a:ea typeface="標楷體" panose="03000509000000000000" pitchFamily="65" charset="-120"/>
              </a:rPr>
              <a:t>年，提敘</a:t>
            </a:r>
            <a:r>
              <a:rPr lang="en-US" altLang="zh-TW" sz="2400" dirty="0">
                <a:solidFill>
                  <a:srgbClr val="7030A0"/>
                </a:solidFill>
                <a:latin typeface="標楷體" panose="03000509000000000000" pitchFamily="65" charset="-120"/>
                <a:ea typeface="標楷體" panose="03000509000000000000" pitchFamily="65" charset="-120"/>
              </a:rPr>
              <a:t>1</a:t>
            </a:r>
            <a:r>
              <a:rPr lang="zh-TW" altLang="en-US" sz="2400" dirty="0">
                <a:solidFill>
                  <a:srgbClr val="7030A0"/>
                </a:solidFill>
                <a:latin typeface="標楷體" panose="03000509000000000000" pitchFamily="65" charset="-120"/>
                <a:ea typeface="標楷體" panose="03000509000000000000" pitchFamily="65" charset="-120"/>
              </a:rPr>
              <a:t>級。</a:t>
            </a:r>
          </a:p>
        </p:txBody>
      </p:sp>
      <p:sp>
        <p:nvSpPr>
          <p:cNvPr id="6" name="文字方塊 5"/>
          <p:cNvSpPr txBox="1"/>
          <p:nvPr/>
        </p:nvSpPr>
        <p:spPr>
          <a:xfrm>
            <a:off x="1549769" y="5331198"/>
            <a:ext cx="8616208"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王師以碩士學歷自</a:t>
            </a:r>
            <a:r>
              <a:rPr lang="en-US" altLang="zh-TW" sz="2400" dirty="0">
                <a:latin typeface="標楷體" panose="03000509000000000000" pitchFamily="65" charset="-120"/>
                <a:ea typeface="標楷體" panose="03000509000000000000" pitchFamily="65" charset="-120"/>
              </a:rPr>
              <a:t>24</a:t>
            </a:r>
            <a:r>
              <a:rPr lang="zh-TW" altLang="en-US" sz="2400" dirty="0">
                <a:latin typeface="標楷體" panose="03000509000000000000" pitchFamily="65" charset="-120"/>
                <a:ea typeface="標楷體" panose="03000509000000000000" pitchFamily="65" charset="-120"/>
              </a:rPr>
              <a:t>級</a:t>
            </a:r>
            <a:r>
              <a:rPr lang="en-US" altLang="zh-TW" sz="2400" dirty="0">
                <a:latin typeface="標楷體" panose="03000509000000000000" pitchFamily="65" charset="-120"/>
                <a:ea typeface="標楷體" panose="03000509000000000000" pitchFamily="65" charset="-120"/>
              </a:rPr>
              <a:t>245</a:t>
            </a:r>
            <a:r>
              <a:rPr lang="zh-TW" altLang="en-US" sz="2400" dirty="0">
                <a:latin typeface="標楷體" panose="03000509000000000000" pitchFamily="65" charset="-120"/>
                <a:ea typeface="標楷體" panose="03000509000000000000" pitchFamily="65" charset="-120"/>
              </a:rPr>
              <a:t>薪點起敘，提敘</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級，支</a:t>
            </a:r>
            <a:r>
              <a:rPr lang="en-US" altLang="zh-TW" sz="2400" dirty="0">
                <a:latin typeface="標楷體" panose="03000509000000000000" pitchFamily="65" charset="-120"/>
                <a:ea typeface="標楷體" panose="03000509000000000000" pitchFamily="65" charset="-120"/>
              </a:rPr>
              <a:t>22</a:t>
            </a:r>
            <a:r>
              <a:rPr lang="zh-TW" altLang="en-US" sz="2400" dirty="0">
                <a:latin typeface="標楷體" panose="03000509000000000000" pitchFamily="65" charset="-120"/>
                <a:ea typeface="標楷體" panose="03000509000000000000" pitchFamily="65" charset="-120"/>
              </a:rPr>
              <a:t>級</a:t>
            </a:r>
            <a:r>
              <a:rPr lang="en-US" altLang="zh-TW" sz="2400" dirty="0">
                <a:latin typeface="標楷體" panose="03000509000000000000" pitchFamily="65" charset="-120"/>
                <a:ea typeface="標楷體" panose="03000509000000000000" pitchFamily="65" charset="-120"/>
              </a:rPr>
              <a:t>275</a:t>
            </a:r>
            <a:r>
              <a:rPr lang="zh-TW" altLang="en-US" sz="2400" dirty="0">
                <a:latin typeface="標楷體" panose="03000509000000000000" pitchFamily="65" charset="-120"/>
                <a:ea typeface="標楷體" panose="03000509000000000000" pitchFamily="65" charset="-120"/>
              </a:rPr>
              <a:t>薪點。</a:t>
            </a:r>
          </a:p>
        </p:txBody>
      </p:sp>
    </p:spTree>
    <p:extLst>
      <p:ext uri="{BB962C8B-B14F-4D97-AF65-F5344CB8AC3E}">
        <p14:creationId xmlns:p14="http://schemas.microsoft.com/office/powerpoint/2010/main" val="64741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0"/>
                                        <p:tgtEl>
                                          <p:spTgt spid="3">
                                            <p:txEl>
                                              <p:pRg st="0" end="0"/>
                                            </p:txEl>
                                          </p:spTgt>
                                        </p:tgtEl>
                                      </p:cBhvr>
                                    </p:animEffect>
                                    <p:anim calcmode="lin" valueType="num">
                                      <p:cBhvr>
                                        <p:cTn id="8" dur="2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750"/>
                                        <p:tgtEl>
                                          <p:spTgt spid="4"/>
                                        </p:tgtEl>
                                      </p:cBhvr>
                                    </p:animEffect>
                                    <p:anim calcmode="lin" valueType="num">
                                      <p:cBhvr>
                                        <p:cTn id="15" dur="1750" fill="hold"/>
                                        <p:tgtEl>
                                          <p:spTgt spid="4"/>
                                        </p:tgtEl>
                                        <p:attrNameLst>
                                          <p:attrName>ppt_x</p:attrName>
                                        </p:attrNameLst>
                                      </p:cBhvr>
                                      <p:tavLst>
                                        <p:tav tm="0">
                                          <p:val>
                                            <p:strVal val="#ppt_x"/>
                                          </p:val>
                                        </p:tav>
                                        <p:tav tm="100000">
                                          <p:val>
                                            <p:strVal val="#ppt_x"/>
                                          </p:val>
                                        </p:tav>
                                      </p:tavLst>
                                    </p:anim>
                                    <p:anim calcmode="lin" valueType="num">
                                      <p:cBhvr>
                                        <p:cTn id="16" dur="17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ppt_x</p:attrName>
                                        </p:attrNameLst>
                                      </p:cBhvr>
                                      <p:tavLst>
                                        <p:tav tm="0">
                                          <p:val>
                                            <p:strVal val="#ppt_x"/>
                                          </p:val>
                                        </p:tav>
                                        <p:tav tm="100000">
                                          <p:val>
                                            <p:strVal val="#ppt_x"/>
                                          </p:val>
                                        </p:tav>
                                      </p:tavLst>
                                    </p:anim>
                                    <p:anim calcmode="lin" valueType="num">
                                      <p:cBhvr>
                                        <p:cTn id="23"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2400" dirty="0">
                <a:solidFill>
                  <a:srgbClr val="002060"/>
                </a:solidFill>
                <a:latin typeface="標楷體" panose="03000509000000000000" pitchFamily="65" charset="-120"/>
                <a:ea typeface="標楷體" panose="03000509000000000000" pitchFamily="65" charset="-120"/>
              </a:rPr>
              <a:t>案例：石師</a:t>
            </a:r>
            <a:r>
              <a:rPr lang="en-US" altLang="zh-TW" sz="2400" dirty="0">
                <a:solidFill>
                  <a:srgbClr val="002060"/>
                </a:solidFill>
                <a:latin typeface="標楷體" panose="03000509000000000000" pitchFamily="65" charset="-120"/>
                <a:ea typeface="標楷體" panose="03000509000000000000" pitchFamily="65" charset="-120"/>
              </a:rPr>
              <a:t>102</a:t>
            </a:r>
            <a:r>
              <a:rPr lang="zh-TW" altLang="en-US" sz="2400" dirty="0">
                <a:solidFill>
                  <a:srgbClr val="002060"/>
                </a:solidFill>
                <a:latin typeface="標楷體" panose="03000509000000000000" pitchFamily="65" charset="-120"/>
                <a:ea typeface="標楷體" panose="03000509000000000000" pitchFamily="65" charset="-120"/>
              </a:rPr>
              <a:t>年大學畢業</a:t>
            </a:r>
            <a:r>
              <a:rPr lang="en-US" altLang="zh-TW" sz="2400" dirty="0">
                <a:solidFill>
                  <a:srgbClr val="002060"/>
                </a:solidFill>
                <a:latin typeface="標楷體" panose="03000509000000000000" pitchFamily="65" charset="-120"/>
                <a:ea typeface="標楷體" panose="03000509000000000000" pitchFamily="65" charset="-120"/>
              </a:rPr>
              <a:t>,103</a:t>
            </a:r>
            <a:r>
              <a:rPr lang="zh-TW" altLang="en-US" sz="2400" dirty="0">
                <a:solidFill>
                  <a:srgbClr val="002060"/>
                </a:solidFill>
                <a:latin typeface="標楷體" panose="03000509000000000000" pitchFamily="65" charset="-120"/>
                <a:ea typeface="標楷體" panose="03000509000000000000" pitchFamily="65" charset="-120"/>
              </a:rPr>
              <a:t>年</a:t>
            </a:r>
            <a:r>
              <a:rPr lang="en-US" altLang="zh-TW" sz="2400" dirty="0">
                <a:solidFill>
                  <a:srgbClr val="002060"/>
                </a:solidFill>
                <a:latin typeface="標楷體" panose="03000509000000000000" pitchFamily="65" charset="-120"/>
                <a:ea typeface="標楷體" panose="03000509000000000000" pitchFamily="65" charset="-120"/>
              </a:rPr>
              <a:t>6</a:t>
            </a:r>
            <a:r>
              <a:rPr lang="zh-TW" altLang="en-US" sz="2400" dirty="0">
                <a:solidFill>
                  <a:srgbClr val="002060"/>
                </a:solidFill>
                <a:latin typeface="標楷體" panose="03000509000000000000" pitchFamily="65" charset="-120"/>
                <a:ea typeface="標楷體" panose="03000509000000000000" pitchFamily="65" charset="-120"/>
              </a:rPr>
              <a:t>月取得教育部國民小學教師證，自</a:t>
            </a:r>
            <a:r>
              <a:rPr lang="en-US" altLang="zh-TW" sz="2400" dirty="0">
                <a:solidFill>
                  <a:srgbClr val="002060"/>
                </a:solidFill>
                <a:latin typeface="標楷體" panose="03000509000000000000" pitchFamily="65" charset="-120"/>
                <a:ea typeface="標楷體" panose="03000509000000000000" pitchFamily="65" charset="-120"/>
              </a:rPr>
              <a:t>105</a:t>
            </a:r>
            <a:r>
              <a:rPr lang="zh-TW" altLang="en-US" sz="2400" dirty="0">
                <a:solidFill>
                  <a:srgbClr val="002060"/>
                </a:solidFill>
                <a:latin typeface="標楷體" panose="03000509000000000000" pitchFamily="65" charset="-120"/>
                <a:ea typeface="標楷體" panose="03000509000000000000" pitchFamily="65" charset="-120"/>
              </a:rPr>
              <a:t>學年度經公開甄選錄取，於</a:t>
            </a:r>
            <a:r>
              <a:rPr lang="en-US" altLang="zh-TW" sz="2400" dirty="0">
                <a:solidFill>
                  <a:srgbClr val="002060"/>
                </a:solidFill>
                <a:latin typeface="標楷體" panose="03000509000000000000" pitchFamily="65" charset="-120"/>
                <a:ea typeface="標楷體" panose="03000509000000000000" pitchFamily="65" charset="-120"/>
              </a:rPr>
              <a:t>105</a:t>
            </a:r>
            <a:r>
              <a:rPr lang="zh-TW" altLang="en-US" sz="2400" dirty="0">
                <a:solidFill>
                  <a:srgbClr val="002060"/>
                </a:solidFill>
                <a:latin typeface="標楷體" panose="03000509000000000000" pitchFamily="65" charset="-120"/>
                <a:ea typeface="標楷體" panose="03000509000000000000" pitchFamily="65" charset="-120"/>
              </a:rPr>
              <a:t>年</a:t>
            </a:r>
            <a:r>
              <a:rPr lang="en-US" altLang="zh-TW" sz="2400" dirty="0">
                <a:solidFill>
                  <a:srgbClr val="002060"/>
                </a:solidFill>
                <a:latin typeface="標楷體" panose="03000509000000000000" pitchFamily="65" charset="-120"/>
                <a:ea typeface="標楷體" panose="03000509000000000000" pitchFamily="65" charset="-120"/>
              </a:rPr>
              <a:t>8</a:t>
            </a:r>
            <a:r>
              <a:rPr lang="zh-TW" altLang="en-US" sz="2400" dirty="0">
                <a:solidFill>
                  <a:srgbClr val="002060"/>
                </a:solidFill>
                <a:latin typeface="標楷體" panose="03000509000000000000" pitchFamily="65" charset="-120"/>
                <a:ea typeface="標楷體" panose="03000509000000000000" pitchFamily="65" charset="-120"/>
              </a:rPr>
              <a:t>月</a:t>
            </a:r>
            <a:r>
              <a:rPr lang="en-US" altLang="zh-TW" sz="2400" dirty="0">
                <a:solidFill>
                  <a:srgbClr val="002060"/>
                </a:solidFill>
                <a:latin typeface="標楷體" panose="03000509000000000000" pitchFamily="65" charset="-120"/>
                <a:ea typeface="標楷體" panose="03000509000000000000" pitchFamily="65" charset="-120"/>
              </a:rPr>
              <a:t>1</a:t>
            </a:r>
            <a:r>
              <a:rPr lang="zh-TW" altLang="en-US" sz="2400" dirty="0">
                <a:solidFill>
                  <a:srgbClr val="002060"/>
                </a:solidFill>
                <a:latin typeface="標楷體" panose="03000509000000000000" pitchFamily="65" charset="-120"/>
                <a:ea typeface="標楷體" panose="03000509000000000000" pitchFamily="65" charset="-120"/>
              </a:rPr>
              <a:t>日起聘，並於</a:t>
            </a:r>
            <a:r>
              <a:rPr lang="en-US" altLang="zh-TW" sz="2400" dirty="0">
                <a:solidFill>
                  <a:srgbClr val="002060"/>
                </a:solidFill>
                <a:latin typeface="標楷體" panose="03000509000000000000" pitchFamily="65" charset="-120"/>
                <a:ea typeface="標楷體" panose="03000509000000000000" pitchFamily="65" charset="-120"/>
              </a:rPr>
              <a:t>105</a:t>
            </a:r>
            <a:r>
              <a:rPr lang="zh-TW" altLang="en-US" sz="2400" dirty="0">
                <a:solidFill>
                  <a:srgbClr val="002060"/>
                </a:solidFill>
                <a:latin typeface="標楷體" panose="03000509000000000000" pitchFamily="65" charset="-120"/>
                <a:ea typeface="標楷體" panose="03000509000000000000" pitchFamily="65" charset="-120"/>
              </a:rPr>
              <a:t>年</a:t>
            </a:r>
            <a:r>
              <a:rPr lang="en-US" altLang="zh-TW" sz="2400" dirty="0">
                <a:solidFill>
                  <a:srgbClr val="002060"/>
                </a:solidFill>
                <a:latin typeface="標楷體" panose="03000509000000000000" pitchFamily="65" charset="-120"/>
                <a:ea typeface="標楷體" panose="03000509000000000000" pitchFamily="65" charset="-120"/>
              </a:rPr>
              <a:t>8</a:t>
            </a:r>
            <a:r>
              <a:rPr lang="zh-TW" altLang="en-US" sz="2400" dirty="0">
                <a:solidFill>
                  <a:srgbClr val="002060"/>
                </a:solidFill>
                <a:latin typeface="標楷體" panose="03000509000000000000" pitchFamily="65" charset="-120"/>
                <a:ea typeface="標楷體" panose="03000509000000000000" pitchFamily="65" charset="-120"/>
              </a:rPr>
              <a:t>月</a:t>
            </a:r>
            <a:r>
              <a:rPr lang="en-US" altLang="zh-TW" sz="2400" dirty="0">
                <a:solidFill>
                  <a:srgbClr val="002060"/>
                </a:solidFill>
                <a:latin typeface="標楷體" panose="03000509000000000000" pitchFamily="65" charset="-120"/>
                <a:ea typeface="標楷體" panose="03000509000000000000" pitchFamily="65" charset="-120"/>
              </a:rPr>
              <a:t>24</a:t>
            </a:r>
            <a:r>
              <a:rPr lang="zh-TW" altLang="en-US" sz="2400" dirty="0">
                <a:solidFill>
                  <a:srgbClr val="002060"/>
                </a:solidFill>
                <a:latin typeface="標楷體" panose="03000509000000000000" pitchFamily="65" charset="-120"/>
                <a:ea typeface="標楷體" panose="03000509000000000000" pitchFamily="65" charset="-120"/>
              </a:rPr>
              <a:t>日取得碩士學位，其職前曾任</a:t>
            </a:r>
            <a:r>
              <a:rPr lang="en-US" altLang="zh-TW" sz="2400" dirty="0">
                <a:solidFill>
                  <a:srgbClr val="002060"/>
                </a:solidFill>
                <a:latin typeface="標楷體" panose="03000509000000000000" pitchFamily="65" charset="-120"/>
                <a:ea typeface="標楷體" panose="03000509000000000000" pitchFamily="65" charset="-120"/>
              </a:rPr>
              <a:t>A</a:t>
            </a:r>
            <a:r>
              <a:rPr lang="zh-TW" altLang="en-US" sz="2400" dirty="0">
                <a:solidFill>
                  <a:srgbClr val="002060"/>
                </a:solidFill>
                <a:latin typeface="標楷體" panose="03000509000000000000" pitchFamily="65" charset="-120"/>
                <a:ea typeface="標楷體" panose="03000509000000000000" pitchFamily="65" charset="-120"/>
              </a:rPr>
              <a:t>國小代理教師</a:t>
            </a:r>
            <a:r>
              <a:rPr lang="en-US" altLang="zh-TW" sz="2400" dirty="0">
                <a:solidFill>
                  <a:srgbClr val="002060"/>
                </a:solidFill>
                <a:latin typeface="標楷體" panose="03000509000000000000" pitchFamily="65" charset="-120"/>
                <a:ea typeface="標楷體" panose="03000509000000000000" pitchFamily="65" charset="-120"/>
              </a:rPr>
              <a:t>1030827-1040702</a:t>
            </a:r>
            <a:r>
              <a:rPr lang="zh-TW" altLang="en-US" sz="2400" dirty="0">
                <a:solidFill>
                  <a:srgbClr val="002060"/>
                </a:solidFill>
                <a:latin typeface="標楷體" panose="03000509000000000000" pitchFamily="65" charset="-120"/>
                <a:ea typeface="標楷體" panose="03000509000000000000" pitchFamily="65" charset="-120"/>
              </a:rPr>
              <a:t>及</a:t>
            </a:r>
            <a:r>
              <a:rPr lang="en-US" altLang="zh-TW" sz="2400" dirty="0">
                <a:solidFill>
                  <a:srgbClr val="002060"/>
                </a:solidFill>
                <a:latin typeface="標楷體" panose="03000509000000000000" pitchFamily="65" charset="-120"/>
                <a:ea typeface="標楷體" panose="03000509000000000000" pitchFamily="65" charset="-120"/>
              </a:rPr>
              <a:t>B</a:t>
            </a:r>
            <a:r>
              <a:rPr lang="zh-TW" altLang="en-US" sz="2400" dirty="0">
                <a:solidFill>
                  <a:srgbClr val="002060"/>
                </a:solidFill>
                <a:latin typeface="標楷體" panose="03000509000000000000" pitchFamily="65" charset="-120"/>
                <a:ea typeface="標楷體" panose="03000509000000000000" pitchFamily="65" charset="-120"/>
              </a:rPr>
              <a:t>國小代理教師年資</a:t>
            </a:r>
            <a:r>
              <a:rPr lang="en-US" altLang="zh-TW" sz="2400" dirty="0">
                <a:solidFill>
                  <a:srgbClr val="002060"/>
                </a:solidFill>
                <a:latin typeface="標楷體" panose="03000509000000000000" pitchFamily="65" charset="-120"/>
                <a:ea typeface="標楷體" panose="03000509000000000000" pitchFamily="65" charset="-120"/>
              </a:rPr>
              <a:t>1040827-1050131</a:t>
            </a:r>
            <a:r>
              <a:rPr lang="zh-TW" altLang="en-US" sz="2400" dirty="0">
                <a:solidFill>
                  <a:srgbClr val="002060"/>
                </a:solidFill>
                <a:latin typeface="標楷體" panose="03000509000000000000" pitchFamily="65" charset="-120"/>
                <a:ea typeface="標楷體" panose="03000509000000000000" pitchFamily="65" charset="-120"/>
              </a:rPr>
              <a:t>、</a:t>
            </a:r>
            <a:r>
              <a:rPr lang="en-US" altLang="zh-TW" sz="2400" dirty="0">
                <a:solidFill>
                  <a:srgbClr val="002060"/>
                </a:solidFill>
                <a:latin typeface="標楷體" panose="03000509000000000000" pitchFamily="65" charset="-120"/>
                <a:ea typeface="標楷體" panose="03000509000000000000" pitchFamily="65" charset="-120"/>
              </a:rPr>
              <a:t>1050211-1050702</a:t>
            </a:r>
            <a:r>
              <a:rPr lang="zh-TW" altLang="en-US" sz="2400" dirty="0">
                <a:solidFill>
                  <a:srgbClr val="002060"/>
                </a:solidFill>
                <a:latin typeface="標楷體" panose="03000509000000000000" pitchFamily="65" charset="-120"/>
                <a:ea typeface="標楷體" panose="03000509000000000000" pitchFamily="65" charset="-120"/>
              </a:rPr>
              <a:t>代理教師年資，請問如何提敘薪級？</a:t>
            </a:r>
            <a:endParaRPr lang="zh-TW" altLang="en-US" dirty="0">
              <a:solidFill>
                <a:srgbClr val="002060"/>
              </a:solidFill>
            </a:endParaRPr>
          </a:p>
        </p:txBody>
      </p:sp>
      <p:sp>
        <p:nvSpPr>
          <p:cNvPr id="4" name="日期版面配置區 3"/>
          <p:cNvSpPr>
            <a:spLocks noGrp="1"/>
          </p:cNvSpPr>
          <p:nvPr>
            <p:ph type="dt" sz="half" idx="10"/>
          </p:nvPr>
        </p:nvSpPr>
        <p:spPr/>
        <p:txBody>
          <a:bodyPr/>
          <a:lstStyle/>
          <a:p>
            <a:fld id="{30D3FCD7-10D2-4F5D-9AF8-B56042774ED3}" type="datetime1">
              <a:rPr lang="zh-TW" altLang="en-US" smtClean="0"/>
              <a:t>2019/8/19</a:t>
            </a:fld>
            <a:endParaRPr lang="zh-TW" altLang="en-US"/>
          </a:p>
        </p:txBody>
      </p:sp>
      <p:sp>
        <p:nvSpPr>
          <p:cNvPr id="5" name="投影片編號版面配置區 4"/>
          <p:cNvSpPr>
            <a:spLocks noGrp="1"/>
          </p:cNvSpPr>
          <p:nvPr>
            <p:ph type="sldNum" sz="quarter" idx="12"/>
          </p:nvPr>
        </p:nvSpPr>
        <p:spPr/>
        <p:txBody>
          <a:bodyPr/>
          <a:lstStyle/>
          <a:p>
            <a:fld id="{1CC926A1-394B-4F20-995A-14F0F6D274D9}" type="slidenum">
              <a:rPr lang="zh-TW" altLang="en-US" smtClean="0"/>
              <a:t>53</a:t>
            </a:fld>
            <a:endParaRPr lang="zh-TW" altLang="en-US"/>
          </a:p>
        </p:txBody>
      </p:sp>
      <p:sp>
        <p:nvSpPr>
          <p:cNvPr id="3" name="直排文字版面配置區 2"/>
          <p:cNvSpPr>
            <a:spLocks noGrp="1"/>
          </p:cNvSpPr>
          <p:nvPr>
            <p:ph type="body" orient="vert" idx="4294967295"/>
          </p:nvPr>
        </p:nvSpPr>
        <p:spPr>
          <a:xfrm>
            <a:off x="966158" y="2162762"/>
            <a:ext cx="10515600" cy="1279525"/>
          </a:xfrm>
        </p:spPr>
        <p:txBody>
          <a:bodyPr vert="horz"/>
          <a:lstStyle/>
          <a:p>
            <a:pPr marL="0" indent="0">
              <a:buNone/>
            </a:pPr>
            <a:r>
              <a:rPr lang="zh-TW" altLang="en-US" dirty="0">
                <a:solidFill>
                  <a:srgbClr val="7030A0"/>
                </a:solidFill>
                <a:latin typeface="標楷體" panose="03000509000000000000" pitchFamily="65" charset="-120"/>
                <a:ea typeface="標楷體" panose="03000509000000000000" pitchFamily="65" charset="-120"/>
              </a:rPr>
              <a:t>☆重點提示</a:t>
            </a:r>
            <a:r>
              <a:rPr lang="en-US" altLang="zh-TW" dirty="0">
                <a:solidFill>
                  <a:srgbClr val="7030A0"/>
                </a:solidFill>
                <a:latin typeface="標楷體" panose="03000509000000000000" pitchFamily="65" charset="-120"/>
                <a:ea typeface="標楷體" panose="03000509000000000000" pitchFamily="65" charset="-120"/>
              </a:rPr>
              <a:t>:</a:t>
            </a:r>
          </a:p>
          <a:p>
            <a:pPr marL="0" indent="0">
              <a:buNone/>
            </a:pPr>
            <a:r>
              <a:rPr lang="zh-TW" altLang="en-US" dirty="0">
                <a:solidFill>
                  <a:srgbClr val="7030A0"/>
                </a:solidFill>
                <a:latin typeface="標楷體" panose="03000509000000000000" pitchFamily="65" charset="-120"/>
                <a:ea typeface="標楷體" panose="03000509000000000000" pitchFamily="65" charset="-120"/>
              </a:rPr>
              <a:t>  以碩士學歷起支  </a:t>
            </a:r>
            <a:r>
              <a:rPr lang="en-US" altLang="zh-TW" dirty="0">
                <a:solidFill>
                  <a:srgbClr val="7030A0"/>
                </a:solidFill>
                <a:latin typeface="標楷體" panose="03000509000000000000" pitchFamily="65" charset="-120"/>
                <a:ea typeface="標楷體" panose="03000509000000000000" pitchFamily="65" charset="-120"/>
              </a:rPr>
              <a:t>or  </a:t>
            </a:r>
            <a:r>
              <a:rPr lang="zh-TW" altLang="en-US" dirty="0">
                <a:solidFill>
                  <a:srgbClr val="7030A0"/>
                </a:solidFill>
                <a:latin typeface="標楷體" panose="03000509000000000000" pitchFamily="65" charset="-120"/>
                <a:ea typeface="標楷體" panose="03000509000000000000" pitchFamily="65" charset="-120"/>
              </a:rPr>
              <a:t>以大學學歷起支再辦理碩士學歷改敘</a:t>
            </a:r>
            <a:endParaRPr lang="en-US" altLang="zh-TW" dirty="0">
              <a:solidFill>
                <a:srgbClr val="7030A0"/>
              </a:solidFill>
              <a:latin typeface="標楷體" panose="03000509000000000000" pitchFamily="65" charset="-120"/>
              <a:ea typeface="標楷體" panose="03000509000000000000" pitchFamily="65" charset="-120"/>
            </a:endParaRPr>
          </a:p>
          <a:p>
            <a:pPr marL="0" indent="0">
              <a:buNone/>
            </a:pPr>
            <a:endParaRPr lang="zh-TW" altLang="en-US" dirty="0"/>
          </a:p>
        </p:txBody>
      </p:sp>
      <p:sp>
        <p:nvSpPr>
          <p:cNvPr id="6" name="文字方塊 5"/>
          <p:cNvSpPr txBox="1"/>
          <p:nvPr/>
        </p:nvSpPr>
        <p:spPr>
          <a:xfrm>
            <a:off x="838200" y="3674853"/>
            <a:ext cx="10515600" cy="1569660"/>
          </a:xfrm>
          <a:prstGeom prst="rect">
            <a:avLst/>
          </a:prstGeom>
          <a:noFill/>
        </p:spPr>
        <p:txBody>
          <a:bodyPr wrap="square" rtlCol="0">
            <a:spAutoFit/>
          </a:bodyPr>
          <a:lstStyle/>
          <a:p>
            <a:pPr marL="342900" lvl="0" indent="-342900">
              <a:buFont typeface="+mj-lt"/>
              <a:buAutoNum type="arabicPeriod"/>
            </a:pPr>
            <a:r>
              <a:rPr lang="zh-TW" altLang="en-US" sz="2400" dirty="0">
                <a:solidFill>
                  <a:srgbClr val="D680A5">
                    <a:lumMod val="75000"/>
                  </a:srgbClr>
                </a:solidFill>
                <a:latin typeface="標楷體" panose="03000509000000000000" pitchFamily="65" charset="-120"/>
                <a:ea typeface="標楷體" panose="03000509000000000000" pitchFamily="65" charset="-120"/>
              </a:rPr>
              <a:t>依大學學歷</a:t>
            </a:r>
            <a:r>
              <a:rPr lang="en-US" altLang="zh-TW" sz="2400" dirty="0">
                <a:solidFill>
                  <a:srgbClr val="D680A5">
                    <a:lumMod val="75000"/>
                  </a:srgbClr>
                </a:solidFill>
                <a:latin typeface="標楷體" panose="03000509000000000000" pitchFamily="65" charset="-120"/>
                <a:ea typeface="標楷體" panose="03000509000000000000" pitchFamily="65" charset="-120"/>
              </a:rPr>
              <a:t>190</a:t>
            </a:r>
            <a:r>
              <a:rPr lang="zh-TW" altLang="en-US" sz="2400" dirty="0">
                <a:solidFill>
                  <a:srgbClr val="D680A5">
                    <a:lumMod val="75000"/>
                  </a:srgbClr>
                </a:solidFill>
                <a:latin typeface="標楷體" panose="03000509000000000000" pitchFamily="65" charset="-120"/>
                <a:ea typeface="標楷體" panose="03000509000000000000" pitchFamily="65" charset="-120"/>
              </a:rPr>
              <a:t>薪點起敘，採計其職前代理教師年資</a:t>
            </a:r>
            <a:r>
              <a:rPr lang="en-US" altLang="zh-TW" sz="2400" dirty="0">
                <a:solidFill>
                  <a:srgbClr val="D680A5">
                    <a:lumMod val="75000"/>
                  </a:srgbClr>
                </a:solidFill>
                <a:latin typeface="標楷體" panose="03000509000000000000" pitchFamily="65" charset="-120"/>
                <a:ea typeface="標楷體" panose="03000509000000000000" pitchFamily="65" charset="-120"/>
              </a:rPr>
              <a:t>2</a:t>
            </a:r>
            <a:r>
              <a:rPr lang="zh-TW" altLang="en-US" sz="2400" dirty="0">
                <a:solidFill>
                  <a:srgbClr val="D680A5">
                    <a:lumMod val="75000"/>
                  </a:srgbClr>
                </a:solidFill>
                <a:latin typeface="標楷體" panose="03000509000000000000" pitchFamily="65" charset="-120"/>
                <a:ea typeface="標楷體" panose="03000509000000000000" pitchFamily="65" charset="-120"/>
              </a:rPr>
              <a:t>年，提敘</a:t>
            </a:r>
            <a:r>
              <a:rPr lang="en-US" altLang="zh-TW" sz="2400" dirty="0">
                <a:solidFill>
                  <a:srgbClr val="D680A5">
                    <a:lumMod val="75000"/>
                  </a:srgbClr>
                </a:solidFill>
                <a:latin typeface="標楷體" panose="03000509000000000000" pitchFamily="65" charset="-120"/>
                <a:ea typeface="標楷體" panose="03000509000000000000" pitchFamily="65" charset="-120"/>
              </a:rPr>
              <a:t>2</a:t>
            </a:r>
            <a:r>
              <a:rPr lang="zh-TW" altLang="en-US" sz="2400" dirty="0">
                <a:solidFill>
                  <a:srgbClr val="D680A5">
                    <a:lumMod val="75000"/>
                  </a:srgbClr>
                </a:solidFill>
                <a:latin typeface="標楷體" panose="03000509000000000000" pitchFamily="65" charset="-120"/>
                <a:ea typeface="標楷體" panose="03000509000000000000" pitchFamily="65" charset="-120"/>
              </a:rPr>
              <a:t>級，支</a:t>
            </a:r>
            <a:r>
              <a:rPr lang="en-US" altLang="zh-TW" sz="2400" dirty="0">
                <a:solidFill>
                  <a:srgbClr val="D680A5">
                    <a:lumMod val="75000"/>
                  </a:srgbClr>
                </a:solidFill>
                <a:latin typeface="標楷體" panose="03000509000000000000" pitchFamily="65" charset="-120"/>
                <a:ea typeface="標楷體" panose="03000509000000000000" pitchFamily="65" charset="-120"/>
              </a:rPr>
              <a:t>27</a:t>
            </a:r>
            <a:r>
              <a:rPr lang="zh-TW" altLang="en-US" sz="2400" dirty="0">
                <a:solidFill>
                  <a:srgbClr val="D680A5">
                    <a:lumMod val="75000"/>
                  </a:srgbClr>
                </a:solidFill>
                <a:latin typeface="標楷體" panose="03000509000000000000" pitchFamily="65" charset="-120"/>
                <a:ea typeface="標楷體" panose="03000509000000000000" pitchFamily="65" charset="-120"/>
              </a:rPr>
              <a:t>級</a:t>
            </a:r>
            <a:r>
              <a:rPr lang="en-US" altLang="zh-TW" sz="2400" dirty="0">
                <a:solidFill>
                  <a:srgbClr val="D680A5">
                    <a:lumMod val="75000"/>
                  </a:srgbClr>
                </a:solidFill>
                <a:latin typeface="標楷體" panose="03000509000000000000" pitchFamily="65" charset="-120"/>
                <a:ea typeface="標楷體" panose="03000509000000000000" pitchFamily="65" charset="-120"/>
              </a:rPr>
              <a:t>210</a:t>
            </a:r>
            <a:r>
              <a:rPr lang="zh-TW" altLang="en-US" sz="2400" dirty="0">
                <a:solidFill>
                  <a:srgbClr val="D680A5">
                    <a:lumMod val="75000"/>
                  </a:srgbClr>
                </a:solidFill>
                <a:latin typeface="標楷體" panose="03000509000000000000" pitchFamily="65" charset="-120"/>
                <a:ea typeface="標楷體" panose="03000509000000000000" pitchFamily="65" charset="-120"/>
              </a:rPr>
              <a:t>薪點</a:t>
            </a:r>
            <a:endParaRPr lang="en-US" altLang="zh-TW" sz="2400" dirty="0">
              <a:solidFill>
                <a:srgbClr val="D680A5">
                  <a:lumMod val="75000"/>
                </a:srgbClr>
              </a:solidFill>
              <a:latin typeface="標楷體" panose="03000509000000000000" pitchFamily="65" charset="-120"/>
              <a:ea typeface="標楷體" panose="03000509000000000000" pitchFamily="65" charset="-120"/>
            </a:endParaRPr>
          </a:p>
          <a:p>
            <a:pPr marL="342900" lvl="0" indent="-342900">
              <a:buFont typeface="+mj-lt"/>
              <a:buAutoNum type="arabicPeriod"/>
            </a:pPr>
            <a:r>
              <a:rPr lang="zh-TW" altLang="en-US" sz="2400" dirty="0">
                <a:solidFill>
                  <a:srgbClr val="D680A5">
                    <a:lumMod val="75000"/>
                  </a:srgbClr>
                </a:solidFill>
                <a:latin typeface="標楷體" panose="03000509000000000000" pitchFamily="65" charset="-120"/>
                <a:ea typeface="標楷體" panose="03000509000000000000" pitchFamily="65" charset="-120"/>
              </a:rPr>
              <a:t>再以石師申請改敘日為改敘生效日，依教師待遇條例第</a:t>
            </a:r>
            <a:r>
              <a:rPr lang="en-US" altLang="zh-TW" sz="2400" dirty="0">
                <a:solidFill>
                  <a:srgbClr val="D680A5">
                    <a:lumMod val="75000"/>
                  </a:srgbClr>
                </a:solidFill>
                <a:latin typeface="標楷體" panose="03000509000000000000" pitchFamily="65" charset="-120"/>
                <a:ea typeface="標楷體" panose="03000509000000000000" pitchFamily="65" charset="-120"/>
              </a:rPr>
              <a:t>10</a:t>
            </a:r>
            <a:r>
              <a:rPr lang="zh-TW" altLang="en-US" sz="2400" dirty="0">
                <a:solidFill>
                  <a:srgbClr val="D680A5">
                    <a:lumMod val="75000"/>
                  </a:srgbClr>
                </a:solidFill>
                <a:latin typeface="標楷體" panose="03000509000000000000" pitchFamily="65" charset="-120"/>
                <a:ea typeface="標楷體" panose="03000509000000000000" pitchFamily="65" charset="-120"/>
              </a:rPr>
              <a:t>條規定辦理改敘，提敘三級至</a:t>
            </a:r>
            <a:r>
              <a:rPr lang="en-US" altLang="zh-TW" sz="2400" dirty="0">
                <a:solidFill>
                  <a:srgbClr val="D680A5">
                    <a:lumMod val="75000"/>
                  </a:srgbClr>
                </a:solidFill>
                <a:latin typeface="標楷體" panose="03000509000000000000" pitchFamily="65" charset="-120"/>
                <a:ea typeface="標楷體" panose="03000509000000000000" pitchFamily="65" charset="-120"/>
              </a:rPr>
              <a:t>245</a:t>
            </a:r>
            <a:r>
              <a:rPr lang="zh-TW" altLang="en-US" sz="2400" dirty="0">
                <a:solidFill>
                  <a:srgbClr val="D680A5">
                    <a:lumMod val="75000"/>
                  </a:srgbClr>
                </a:solidFill>
                <a:latin typeface="標楷體" panose="03000509000000000000" pitchFamily="65" charset="-120"/>
                <a:ea typeface="標楷體" panose="03000509000000000000" pitchFamily="65" charset="-120"/>
              </a:rPr>
              <a:t>薪點</a:t>
            </a:r>
          </a:p>
        </p:txBody>
      </p:sp>
    </p:spTree>
    <p:extLst>
      <p:ext uri="{BB962C8B-B14F-4D97-AF65-F5344CB8AC3E}">
        <p14:creationId xmlns:p14="http://schemas.microsoft.com/office/powerpoint/2010/main" val="277508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750"/>
                                        <p:tgtEl>
                                          <p:spTgt spid="3">
                                            <p:txEl>
                                              <p:pRg st="0" end="0"/>
                                            </p:txEl>
                                          </p:spTgt>
                                        </p:tgtEl>
                                      </p:cBhvr>
                                    </p:animEffect>
                                    <p:anim calcmode="lin" valueType="num">
                                      <p:cBhvr>
                                        <p:cTn id="15"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750"/>
                                        <p:tgtEl>
                                          <p:spTgt spid="3">
                                            <p:txEl>
                                              <p:pRg st="1" end="1"/>
                                            </p:txEl>
                                          </p:spTgt>
                                        </p:tgtEl>
                                      </p:cBhvr>
                                    </p:animEffect>
                                    <p:anim calcmode="lin" valueType="num">
                                      <p:cBhvr>
                                        <p:cTn id="22"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750"/>
                                        <p:tgtEl>
                                          <p:spTgt spid="6"/>
                                        </p:tgtEl>
                                      </p:cBhvr>
                                    </p:animEffect>
                                    <p:anim calcmode="lin" valueType="num">
                                      <p:cBhvr>
                                        <p:cTn id="29" dur="1750" fill="hold"/>
                                        <p:tgtEl>
                                          <p:spTgt spid="6"/>
                                        </p:tgtEl>
                                        <p:attrNameLst>
                                          <p:attrName>ppt_x</p:attrName>
                                        </p:attrNameLst>
                                      </p:cBhvr>
                                      <p:tavLst>
                                        <p:tav tm="0">
                                          <p:val>
                                            <p:strVal val="#ppt_x"/>
                                          </p:val>
                                        </p:tav>
                                        <p:tav tm="100000">
                                          <p:val>
                                            <p:strVal val="#ppt_x"/>
                                          </p:val>
                                        </p:tav>
                                      </p:tavLst>
                                    </p:anim>
                                    <p:anim calcmode="lin" valueType="num">
                                      <p:cBhvr>
                                        <p:cTn id="30" dur="1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55008" y="362310"/>
            <a:ext cx="8297173" cy="608288"/>
          </a:xfrm>
        </p:spPr>
        <p:txBody>
          <a:bodyPr>
            <a:noAutofit/>
          </a:bodyPr>
          <a:lstStyle/>
          <a:p>
            <a:r>
              <a:rPr lang="zh-TW" altLang="en-US" sz="2800" dirty="0">
                <a:solidFill>
                  <a:srgbClr val="00B050"/>
                </a:solidFill>
                <a:latin typeface="華康勘亭流" panose="02010609010101010101" pitchFamily="49" charset="-120"/>
                <a:ea typeface="華康勘亭流" panose="02010609010101010101" pitchFamily="49" charset="-120"/>
              </a:rPr>
              <a:t>正式教師職前年資態樣</a:t>
            </a:r>
            <a:r>
              <a:rPr lang="en-US" altLang="zh-TW" sz="2800" dirty="0">
                <a:solidFill>
                  <a:srgbClr val="00B050"/>
                </a:solidFill>
                <a:latin typeface="華康勘亭流" panose="02010609010101010101" pitchFamily="49" charset="-120"/>
                <a:ea typeface="華康勘亭流" panose="02010609010101010101" pitchFamily="49" charset="-120"/>
              </a:rPr>
              <a:t>-</a:t>
            </a:r>
            <a:r>
              <a:rPr lang="zh-TW" altLang="en-US" sz="2800" dirty="0">
                <a:solidFill>
                  <a:srgbClr val="00B050"/>
                </a:solidFill>
                <a:latin typeface="華康勘亭流" panose="02010609010101010101" pitchFamily="49" charset="-120"/>
                <a:ea typeface="華康勘亭流" panose="02010609010101010101" pitchFamily="49" charset="-120"/>
              </a:rPr>
              <a:t>私校專任及技術教師年資</a:t>
            </a:r>
            <a:endParaRPr lang="zh-TW" altLang="en-US" sz="2800" dirty="0">
              <a:solidFill>
                <a:srgbClr val="00B050"/>
              </a:solidFill>
            </a:endParaRPr>
          </a:p>
        </p:txBody>
      </p:sp>
      <p:sp>
        <p:nvSpPr>
          <p:cNvPr id="3" name="內容版面配置區 2"/>
          <p:cNvSpPr>
            <a:spLocks noGrp="1"/>
          </p:cNvSpPr>
          <p:nvPr>
            <p:ph idx="4294967295"/>
          </p:nvPr>
        </p:nvSpPr>
        <p:spPr>
          <a:xfrm>
            <a:off x="1120140" y="1695720"/>
            <a:ext cx="9405938" cy="2073275"/>
          </a:xfrm>
        </p:spPr>
        <p:txBody>
          <a:bodyPr>
            <a:normAutofit/>
          </a:bodyPr>
          <a:lstStyle/>
          <a:p>
            <a:pPr>
              <a:buFont typeface="Wingdings" panose="05000000000000000000" pitchFamily="2" charset="2"/>
              <a:buChar char="u"/>
            </a:pPr>
            <a:r>
              <a:rPr lang="zh-TW" altLang="en-US" sz="2600" dirty="0">
                <a:latin typeface="標楷體" panose="03000509000000000000" pitchFamily="65" charset="-120"/>
                <a:ea typeface="標楷體" panose="03000509000000000000" pitchFamily="65" charset="-120"/>
              </a:rPr>
              <a:t>依據</a:t>
            </a:r>
            <a:r>
              <a:rPr kumimoji="1" lang="zh-TW" altLang="en-US" sz="2800" dirty="0">
                <a:solidFill>
                  <a:srgbClr val="FF0000"/>
                </a:solidFill>
                <a:latin typeface="標楷體" pitchFamily="65" charset="-120"/>
                <a:ea typeface="標楷體" pitchFamily="65" charset="-120"/>
              </a:rPr>
              <a:t>教師待遇</a:t>
            </a:r>
            <a:r>
              <a:rPr lang="zh-TW" altLang="en-US" sz="2800" dirty="0">
                <a:solidFill>
                  <a:srgbClr val="FF0000"/>
                </a:solidFill>
                <a:latin typeface="標楷體" pitchFamily="65" charset="-120"/>
                <a:ea typeface="標楷體" pitchFamily="65" charset="-120"/>
              </a:rPr>
              <a:t>條例第</a:t>
            </a:r>
            <a:r>
              <a:rPr lang="en-US" altLang="zh-TW" sz="2800" dirty="0">
                <a:solidFill>
                  <a:srgbClr val="FF0000"/>
                </a:solidFill>
                <a:latin typeface="標楷體" pitchFamily="65" charset="-120"/>
                <a:ea typeface="標楷體" pitchFamily="65" charset="-120"/>
              </a:rPr>
              <a:t>11</a:t>
            </a:r>
            <a:r>
              <a:rPr lang="zh-TW" altLang="en-US" sz="2800" dirty="0">
                <a:solidFill>
                  <a:srgbClr val="FF0000"/>
                </a:solidFill>
                <a:latin typeface="標楷體" pitchFamily="65" charset="-120"/>
                <a:ea typeface="標楷體" pitchFamily="65" charset="-120"/>
              </a:rPr>
              <a:t>條第</a:t>
            </a:r>
            <a:r>
              <a:rPr lang="en-US" altLang="zh-TW" sz="2800" dirty="0">
                <a:solidFill>
                  <a:srgbClr val="FF0000"/>
                </a:solidFill>
                <a:latin typeface="標楷體" pitchFamily="65" charset="-120"/>
                <a:ea typeface="標楷體" pitchFamily="65" charset="-120"/>
              </a:rPr>
              <a:t>2</a:t>
            </a:r>
            <a:r>
              <a:rPr lang="zh-TW" altLang="en-US" sz="2800" dirty="0">
                <a:solidFill>
                  <a:srgbClr val="FF0000"/>
                </a:solidFill>
                <a:latin typeface="標楷體" pitchFamily="65" charset="-120"/>
                <a:ea typeface="標楷體" pitchFamily="65" charset="-120"/>
              </a:rPr>
              <a:t>項第</a:t>
            </a:r>
            <a:r>
              <a:rPr lang="en-US" altLang="zh-TW" sz="2800" dirty="0">
                <a:solidFill>
                  <a:srgbClr val="FF0000"/>
                </a:solidFill>
                <a:latin typeface="標楷體" pitchFamily="65" charset="-120"/>
                <a:ea typeface="標楷體" pitchFamily="65" charset="-120"/>
              </a:rPr>
              <a:t>1</a:t>
            </a:r>
            <a:r>
              <a:rPr lang="zh-TW" altLang="en-US" sz="2800" dirty="0">
                <a:solidFill>
                  <a:srgbClr val="FF0000"/>
                </a:solidFill>
                <a:latin typeface="標楷體" pitchFamily="65" charset="-120"/>
                <a:ea typeface="標楷體" pitchFamily="65" charset="-120"/>
              </a:rPr>
              <a:t>款</a:t>
            </a:r>
            <a:endParaRPr lang="en-US" altLang="zh-TW" sz="2800" dirty="0">
              <a:solidFill>
                <a:srgbClr val="FF0000"/>
              </a:solidFill>
              <a:latin typeface="標楷體" pitchFamily="65" charset="-120"/>
              <a:ea typeface="標楷體" pitchFamily="65" charset="-120"/>
            </a:endParaRPr>
          </a:p>
          <a:p>
            <a:pPr marL="273050" indent="-9525">
              <a:buNone/>
            </a:pPr>
            <a:r>
              <a:rPr lang="zh-TW" altLang="en-US" sz="2600" dirty="0">
                <a:latin typeface="標楷體" pitchFamily="65" charset="-120"/>
                <a:ea typeface="標楷體" pitchFamily="65" charset="-120"/>
              </a:rPr>
              <a:t>私立中小學教師</a:t>
            </a:r>
            <a:r>
              <a:rPr lang="zh-TW" altLang="en-US" sz="2800" dirty="0">
                <a:latin typeface="標楷體" pitchFamily="65" charset="-120"/>
                <a:ea typeface="標楷體" pitchFamily="65" charset="-120"/>
              </a:rPr>
              <a:t>轉任公立學校教師時，</a:t>
            </a:r>
            <a:r>
              <a:rPr lang="zh-TW" altLang="en-US" sz="2600" dirty="0">
                <a:latin typeface="標楷體" pitchFamily="65" charset="-120"/>
                <a:ea typeface="標楷體" pitchFamily="65" charset="-120"/>
              </a:rPr>
              <a:t>按其</a:t>
            </a:r>
            <a:r>
              <a:rPr lang="zh-TW" altLang="en-US" sz="2600" dirty="0">
                <a:solidFill>
                  <a:srgbClr val="FF0000"/>
                </a:solidFill>
                <a:latin typeface="標楷體" pitchFamily="65" charset="-120"/>
                <a:ea typeface="標楷體" pitchFamily="65" charset="-120"/>
              </a:rPr>
              <a:t>初任教師之學歷</a:t>
            </a:r>
            <a:r>
              <a:rPr lang="zh-TW" altLang="en-US" sz="2600" dirty="0">
                <a:latin typeface="標楷體" pitchFamily="65" charset="-120"/>
                <a:ea typeface="標楷體" pitchFamily="65" charset="-120"/>
              </a:rPr>
              <a:t>依第</a:t>
            </a:r>
            <a:r>
              <a:rPr lang="en-US" altLang="zh-TW" sz="2600" dirty="0">
                <a:latin typeface="標楷體" pitchFamily="65" charset="-120"/>
                <a:ea typeface="標楷體" pitchFamily="65" charset="-120"/>
              </a:rPr>
              <a:t>8</a:t>
            </a:r>
            <a:r>
              <a:rPr lang="zh-TW" altLang="en-US" sz="2600" dirty="0">
                <a:latin typeface="標楷體" pitchFamily="65" charset="-120"/>
                <a:ea typeface="標楷體" pitchFamily="65" charset="-120"/>
              </a:rPr>
              <a:t>條第</a:t>
            </a:r>
            <a:r>
              <a:rPr lang="en-US" altLang="zh-TW" sz="2600" dirty="0">
                <a:latin typeface="標楷體" pitchFamily="65" charset="-120"/>
                <a:ea typeface="標楷體" pitchFamily="65" charset="-120"/>
              </a:rPr>
              <a:t>1</a:t>
            </a:r>
            <a:r>
              <a:rPr lang="zh-TW" altLang="en-US" sz="2600" dirty="0">
                <a:latin typeface="標楷體" pitchFamily="65" charset="-120"/>
                <a:ea typeface="標楷體" pitchFamily="65" charset="-120"/>
              </a:rPr>
              <a:t>項第</a:t>
            </a:r>
            <a:r>
              <a:rPr lang="en-US" altLang="zh-TW" sz="2600" dirty="0">
                <a:latin typeface="標楷體" pitchFamily="65" charset="-120"/>
                <a:ea typeface="標楷體" pitchFamily="65" charset="-120"/>
              </a:rPr>
              <a:t>1</a:t>
            </a:r>
            <a:r>
              <a:rPr lang="zh-TW" altLang="en-US" sz="2600" dirty="0">
                <a:latin typeface="標楷體" pitchFamily="65" charset="-120"/>
                <a:ea typeface="標楷體" pitchFamily="65" charset="-120"/>
              </a:rPr>
              <a:t>款規定起敘，並依第</a:t>
            </a:r>
            <a:r>
              <a:rPr lang="en-US" altLang="zh-TW" sz="2600" dirty="0">
                <a:latin typeface="標楷體" pitchFamily="65" charset="-120"/>
                <a:ea typeface="標楷體" pitchFamily="65" charset="-120"/>
              </a:rPr>
              <a:t>1</a:t>
            </a:r>
            <a:r>
              <a:rPr lang="zh-TW" altLang="en-US" sz="2600" dirty="0">
                <a:latin typeface="標楷體" pitchFamily="65" charset="-120"/>
                <a:ea typeface="標楷體" pitchFamily="65" charset="-120"/>
              </a:rPr>
              <a:t>項、第</a:t>
            </a:r>
            <a:r>
              <a:rPr lang="en-US" altLang="zh-TW" sz="2600" dirty="0">
                <a:latin typeface="標楷體" pitchFamily="65" charset="-120"/>
                <a:ea typeface="標楷體" pitchFamily="65" charset="-120"/>
              </a:rPr>
              <a:t>3</a:t>
            </a:r>
            <a:r>
              <a:rPr lang="zh-TW" altLang="en-US" sz="2600" dirty="0">
                <a:latin typeface="標楷體" pitchFamily="65" charset="-120"/>
                <a:ea typeface="標楷體" pitchFamily="65" charset="-120"/>
              </a:rPr>
              <a:t>項及第</a:t>
            </a:r>
            <a:r>
              <a:rPr lang="en-US" altLang="zh-TW" sz="2600" dirty="0">
                <a:latin typeface="標楷體" pitchFamily="65" charset="-120"/>
                <a:ea typeface="標楷體" pitchFamily="65" charset="-120"/>
              </a:rPr>
              <a:t>4</a:t>
            </a:r>
            <a:r>
              <a:rPr lang="zh-TW" altLang="en-US" sz="2600" dirty="0">
                <a:latin typeface="標楷體" pitchFamily="65" charset="-120"/>
                <a:ea typeface="標楷體" pitchFamily="65" charset="-120"/>
              </a:rPr>
              <a:t>項規定提敘薪級；其已取得較高學歷者，並依第</a:t>
            </a:r>
            <a:r>
              <a:rPr lang="en-US" altLang="zh-TW" sz="2600" dirty="0">
                <a:latin typeface="標楷體" pitchFamily="65" charset="-120"/>
                <a:ea typeface="標楷體" pitchFamily="65" charset="-120"/>
              </a:rPr>
              <a:t>10</a:t>
            </a:r>
            <a:r>
              <a:rPr lang="zh-TW" altLang="en-US" sz="2600" dirty="0">
                <a:latin typeface="標楷體" pitchFamily="65" charset="-120"/>
                <a:ea typeface="標楷體" pitchFamily="65" charset="-120"/>
              </a:rPr>
              <a:t>條規定辦理改敘。</a:t>
            </a:r>
            <a:endParaRPr lang="en-US" altLang="zh-TW" sz="2600" dirty="0">
              <a:solidFill>
                <a:srgbClr val="FF0000"/>
              </a:solidFill>
              <a:latin typeface="標楷體" pitchFamily="65" charset="-120"/>
              <a:ea typeface="標楷體" pitchFamily="65" charset="-120"/>
            </a:endParaRPr>
          </a:p>
        </p:txBody>
      </p:sp>
      <p:sp>
        <p:nvSpPr>
          <p:cNvPr id="4" name="文字方塊 3"/>
          <p:cNvSpPr txBox="1"/>
          <p:nvPr/>
        </p:nvSpPr>
        <p:spPr>
          <a:xfrm>
            <a:off x="1120140" y="4286250"/>
            <a:ext cx="9566910" cy="1200329"/>
          </a:xfrm>
          <a:prstGeom prst="rect">
            <a:avLst/>
          </a:prstGeom>
          <a:noFill/>
        </p:spPr>
        <p:txBody>
          <a:bodyPr wrap="square" rtlCol="0">
            <a:spAutoFit/>
          </a:bodyPr>
          <a:lstStyle/>
          <a:p>
            <a:pPr marL="263525"/>
            <a:r>
              <a:rPr lang="zh-TW" altLang="en-US" sz="2400" dirty="0">
                <a:solidFill>
                  <a:srgbClr val="7030A0"/>
                </a:solidFill>
                <a:latin typeface="標楷體" pitchFamily="65" charset="-120"/>
                <a:ea typeface="標楷體" pitchFamily="65" charset="-120"/>
              </a:rPr>
              <a:t>初任教師，係指公立及已立案之私立學校編制內專任教師，其第一次接受聘約為高級中等以下學校教師。</a:t>
            </a:r>
            <a:r>
              <a:rPr lang="en-US" altLang="zh-TW" sz="2400" dirty="0">
                <a:solidFill>
                  <a:srgbClr val="7030A0"/>
                </a:solidFill>
                <a:latin typeface="標楷體" pitchFamily="65" charset="-120"/>
                <a:ea typeface="標楷體" pitchFamily="65" charset="-120"/>
              </a:rPr>
              <a:t>(</a:t>
            </a:r>
            <a:r>
              <a:rPr lang="zh-TW" altLang="en-US" sz="2400" dirty="0">
                <a:solidFill>
                  <a:srgbClr val="7030A0"/>
                </a:solidFill>
                <a:latin typeface="標楷體" pitchFamily="65" charset="-120"/>
                <a:ea typeface="標楷體" pitchFamily="65" charset="-120"/>
              </a:rPr>
              <a:t>教師待遇條例施行細則第</a:t>
            </a:r>
            <a:r>
              <a:rPr lang="en-US" altLang="zh-TW" sz="2400" dirty="0">
                <a:solidFill>
                  <a:srgbClr val="7030A0"/>
                </a:solidFill>
                <a:latin typeface="標楷體" pitchFamily="65" charset="-120"/>
                <a:ea typeface="標楷體" pitchFamily="65" charset="-120"/>
              </a:rPr>
              <a:t>2</a:t>
            </a:r>
            <a:r>
              <a:rPr lang="zh-TW" altLang="en-US" sz="2400" dirty="0">
                <a:solidFill>
                  <a:srgbClr val="7030A0"/>
                </a:solidFill>
                <a:latin typeface="標楷體" pitchFamily="65" charset="-120"/>
                <a:ea typeface="標楷體" pitchFamily="65" charset="-120"/>
              </a:rPr>
              <a:t>條</a:t>
            </a:r>
            <a:r>
              <a:rPr lang="en-US" altLang="zh-TW" sz="2400" dirty="0">
                <a:solidFill>
                  <a:srgbClr val="7030A0"/>
                </a:solidFill>
                <a:latin typeface="標楷體" pitchFamily="65" charset="-120"/>
                <a:ea typeface="標楷體" pitchFamily="65" charset="-120"/>
              </a:rPr>
              <a: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6207" y="675018"/>
            <a:ext cx="10679287" cy="5763882"/>
          </a:xfrm>
        </p:spPr>
        <p:txBody>
          <a:bodyPr>
            <a:normAutofit/>
          </a:bodyPr>
          <a:lstStyle/>
          <a:p>
            <a:pPr>
              <a:buFont typeface="Wingdings" panose="05000000000000000000" pitchFamily="2" charset="2"/>
              <a:buChar char="u"/>
            </a:pPr>
            <a:r>
              <a:rPr lang="zh-TW" altLang="en-US" sz="2600" dirty="0">
                <a:solidFill>
                  <a:srgbClr val="FF0000"/>
                </a:solidFill>
                <a:latin typeface="標楷體" pitchFamily="65" charset="-120"/>
                <a:ea typeface="標楷體" pitchFamily="65" charset="-120"/>
              </a:rPr>
              <a:t>採計基本原則</a:t>
            </a:r>
            <a:endParaRPr lang="en-US" altLang="zh-TW" sz="2600" dirty="0">
              <a:solidFill>
                <a:srgbClr val="FF0000"/>
              </a:solidFill>
              <a:latin typeface="標楷體" pitchFamily="65" charset="-120"/>
              <a:ea typeface="標楷體" pitchFamily="65" charset="-120"/>
            </a:endParaRPr>
          </a:p>
          <a:p>
            <a:pPr marL="822960" lvl="1" indent="-457200">
              <a:buClr>
                <a:srgbClr val="00B050"/>
              </a:buClr>
              <a:buFont typeface="+mj-lt"/>
              <a:buAutoNum type="arabicPeriod"/>
            </a:pPr>
            <a:r>
              <a:rPr lang="zh-TW" altLang="en-US" sz="2200" b="1" dirty="0">
                <a:solidFill>
                  <a:srgbClr val="FF0000"/>
                </a:solidFill>
                <a:latin typeface="標楷體" pitchFamily="65" charset="-120"/>
                <a:ea typeface="標楷體" pitchFamily="65" charset="-120"/>
              </a:rPr>
              <a:t>須具備合格教師資格</a:t>
            </a:r>
            <a:r>
              <a:rPr lang="zh-TW" altLang="en-US" sz="2200" dirty="0">
                <a:latin typeface="標楷體" pitchFamily="65" charset="-120"/>
                <a:ea typeface="標楷體" pitchFamily="65" charset="-120"/>
              </a:rPr>
              <a:t>：</a:t>
            </a:r>
          </a:p>
          <a:p>
            <a:pPr marL="1143000" lvl="2" indent="-457200">
              <a:buClr>
                <a:srgbClr val="C00000"/>
              </a:buClr>
              <a:buFont typeface="+mj-lt"/>
              <a:buAutoNum type="arabicParenR"/>
            </a:pPr>
            <a:r>
              <a:rPr lang="zh-TW" altLang="zh-TW" sz="2200" kern="0" dirty="0">
                <a:latin typeface="標楷體" panose="03000509000000000000" pitchFamily="65" charset="-120"/>
                <a:ea typeface="標楷體" panose="03000509000000000000" pitchFamily="65" charset="-120"/>
              </a:rPr>
              <a:t>依「中小學教師登記及檢定辦法」聘任為專任合格教師或試用教師之年資，其採敘認定得分別以具有教師登記證書或試用教師登記證書之</a:t>
            </a:r>
            <a:r>
              <a:rPr lang="zh-TW" altLang="zh-TW" sz="2200" kern="0" dirty="0">
                <a:solidFill>
                  <a:srgbClr val="FF0000"/>
                </a:solidFill>
                <a:latin typeface="標楷體" panose="03000509000000000000" pitchFamily="65" charset="-120"/>
                <a:ea typeface="標楷體" panose="03000509000000000000" pitchFamily="65" charset="-120"/>
              </a:rPr>
              <a:t>當學年度起薪日起算</a:t>
            </a:r>
            <a:r>
              <a:rPr lang="zh-TW" altLang="zh-TW" sz="2200" kern="0" dirty="0">
                <a:latin typeface="標楷體" panose="03000509000000000000" pitchFamily="65" charset="-120"/>
                <a:ea typeface="標楷體" panose="03000509000000000000" pitchFamily="65" charset="-120"/>
              </a:rPr>
              <a:t>，每滿</a:t>
            </a:r>
            <a:r>
              <a:rPr lang="en-US" altLang="zh-TW" sz="2200" kern="0" dirty="0">
                <a:latin typeface="標楷體" panose="03000509000000000000" pitchFamily="65" charset="-120"/>
                <a:ea typeface="標楷體" panose="03000509000000000000" pitchFamily="65" charset="-120"/>
              </a:rPr>
              <a:t>1</a:t>
            </a:r>
            <a:r>
              <a:rPr lang="zh-TW" altLang="zh-TW" sz="2200" kern="0" dirty="0">
                <a:latin typeface="標楷體" panose="03000509000000000000" pitchFamily="65" charset="-120"/>
                <a:ea typeface="標楷體" panose="03000509000000000000" pitchFamily="65" charset="-120"/>
              </a:rPr>
              <a:t>年採計提敘</a:t>
            </a:r>
            <a:r>
              <a:rPr lang="en-US" altLang="zh-TW" sz="2200" kern="0" dirty="0">
                <a:latin typeface="標楷體" panose="03000509000000000000" pitchFamily="65" charset="-120"/>
                <a:ea typeface="標楷體" panose="03000509000000000000" pitchFamily="65" charset="-120"/>
              </a:rPr>
              <a:t>1</a:t>
            </a:r>
            <a:r>
              <a:rPr lang="zh-TW" altLang="zh-TW" sz="2200" kern="0" dirty="0">
                <a:latin typeface="標楷體" panose="03000509000000000000" pitchFamily="65" charset="-120"/>
                <a:ea typeface="標楷體" panose="03000509000000000000" pitchFamily="65" charset="-120"/>
              </a:rPr>
              <a:t>級。</a:t>
            </a:r>
          </a:p>
          <a:p>
            <a:pPr marL="1143000" lvl="2" indent="-457200">
              <a:buClr>
                <a:srgbClr val="C00000"/>
              </a:buClr>
              <a:buFont typeface="+mj-lt"/>
              <a:buAutoNum type="arabicParenR"/>
            </a:pPr>
            <a:r>
              <a:rPr lang="zh-TW" altLang="zh-TW" sz="2200" kern="0" dirty="0">
                <a:latin typeface="標楷體" panose="03000509000000000000" pitchFamily="65" charset="-120"/>
                <a:ea typeface="標楷體" panose="03000509000000000000" pitchFamily="65" charset="-120"/>
              </a:rPr>
              <a:t>依師資培育法之規定經初檢、教育實習、複檢程序取得合格教師證書後受聘擔任中小學專任合格教師之年資，</a:t>
            </a:r>
            <a:r>
              <a:rPr lang="zh-TW" altLang="zh-TW" sz="2200" kern="0" dirty="0">
                <a:solidFill>
                  <a:srgbClr val="FF0000"/>
                </a:solidFill>
                <a:latin typeface="標楷體" panose="03000509000000000000" pitchFamily="65" charset="-120"/>
                <a:ea typeface="標楷體" panose="03000509000000000000" pitchFamily="65" charset="-120"/>
              </a:rPr>
              <a:t>則以取得合格教師證書（證書所載日期）後之起薪日予以認定</a:t>
            </a:r>
            <a:r>
              <a:rPr lang="zh-TW" altLang="zh-TW" sz="2200" kern="0" dirty="0">
                <a:latin typeface="標楷體" panose="03000509000000000000" pitchFamily="65" charset="-120"/>
                <a:ea typeface="標楷體" panose="03000509000000000000" pitchFamily="65" charset="-120"/>
              </a:rPr>
              <a:t>。</a:t>
            </a:r>
            <a:endParaRPr lang="en-US" altLang="zh-TW" sz="2200" kern="0" dirty="0">
              <a:latin typeface="標楷體" panose="03000509000000000000" pitchFamily="65" charset="-120"/>
              <a:ea typeface="標楷體" panose="03000509000000000000" pitchFamily="65" charset="-120"/>
            </a:endParaRPr>
          </a:p>
          <a:p>
            <a:pPr marL="1143000" lvl="2" indent="-457200">
              <a:buClr>
                <a:srgbClr val="C00000"/>
              </a:buClr>
              <a:buFont typeface="+mj-lt"/>
              <a:buAutoNum type="arabicParenR"/>
            </a:pPr>
            <a:r>
              <a:rPr lang="zh-TW" altLang="en-US" sz="2200" dirty="0">
                <a:solidFill>
                  <a:srgbClr val="FF0000"/>
                </a:solidFill>
                <a:latin typeface="標楷體" pitchFamily="65" charset="-120"/>
                <a:ea typeface="標楷體" pitchFamily="65" charset="-120"/>
              </a:rPr>
              <a:t>未具合格教師證資格而擔任私校專任教師或技術教師的年資</a:t>
            </a:r>
            <a:r>
              <a:rPr lang="zh-TW" altLang="en-US" sz="2200" dirty="0">
                <a:latin typeface="標楷體" pitchFamily="65" charset="-120"/>
                <a:ea typeface="標楷體" pitchFamily="65" charset="-120"/>
              </a:rPr>
              <a:t>均不予採計提敘。</a:t>
            </a:r>
            <a:endParaRPr lang="en-US" altLang="zh-TW" sz="2200" dirty="0">
              <a:latin typeface="標楷體" pitchFamily="65" charset="-120"/>
              <a:ea typeface="標楷體" pitchFamily="65" charset="-120"/>
            </a:endParaRPr>
          </a:p>
          <a:p>
            <a:pPr marL="1143000" lvl="2" indent="-457200">
              <a:buClr>
                <a:srgbClr val="C00000"/>
              </a:buClr>
              <a:buFont typeface="+mj-lt"/>
              <a:buAutoNum type="arabicParenR"/>
            </a:pPr>
            <a:r>
              <a:rPr lang="zh-TW" altLang="en-US" sz="2200" dirty="0">
                <a:latin typeface="標楷體" pitchFamily="65" charset="-120"/>
                <a:ea typeface="標楷體" pitchFamily="65" charset="-120"/>
              </a:rPr>
              <a:t>曾任私校不合格教師年資不得比照曾任私校代理（課）教師年資採計提敘薪級。</a:t>
            </a:r>
            <a:endParaRPr lang="en-US" altLang="zh-TW" sz="2200" dirty="0">
              <a:latin typeface="標楷體" pitchFamily="65" charset="-120"/>
              <a:ea typeface="標楷體" pitchFamily="65" charset="-120"/>
            </a:endParaRPr>
          </a:p>
          <a:p>
            <a:pPr marL="822960" lvl="1" indent="-457200">
              <a:buClr>
                <a:srgbClr val="00B050"/>
              </a:buClr>
              <a:buFont typeface="+mj-lt"/>
              <a:buAutoNum type="arabicPeriod" startAt="2"/>
            </a:pPr>
            <a:r>
              <a:rPr lang="zh-TW" altLang="en-US" sz="2200" b="1" dirty="0">
                <a:solidFill>
                  <a:srgbClr val="FF0000"/>
                </a:solidFill>
                <a:latin typeface="標楷體" pitchFamily="65" charset="-120"/>
                <a:ea typeface="標楷體" pitchFamily="65" charset="-120"/>
              </a:rPr>
              <a:t>採計基準：</a:t>
            </a:r>
          </a:p>
          <a:p>
            <a:pPr lvl="2" indent="-457200">
              <a:buClr>
                <a:srgbClr val="C00000"/>
              </a:buClr>
              <a:buFont typeface="+mj-lt"/>
              <a:buAutoNum type="arabicParenR"/>
            </a:pPr>
            <a:r>
              <a:rPr lang="zh-TW" altLang="en-US" sz="2200" dirty="0">
                <a:solidFill>
                  <a:prstClr val="black"/>
                </a:solidFill>
                <a:latin typeface="標楷體" pitchFamily="65" charset="-120"/>
                <a:ea typeface="標楷體" pitchFamily="65" charset="-120"/>
              </a:rPr>
              <a:t>「</a:t>
            </a:r>
            <a:r>
              <a:rPr lang="zh-TW" altLang="en-US" sz="2200" b="1" u="sng" dirty="0">
                <a:solidFill>
                  <a:srgbClr val="FF0000"/>
                </a:solidFill>
                <a:latin typeface="標楷體" pitchFamily="65" charset="-120"/>
                <a:ea typeface="標楷體" pitchFamily="65" charset="-120"/>
              </a:rPr>
              <a:t>每滿</a:t>
            </a:r>
            <a:r>
              <a:rPr lang="en-US" altLang="zh-TW" sz="2200" b="1" u="sng" dirty="0">
                <a:solidFill>
                  <a:srgbClr val="FF0000"/>
                </a:solidFill>
                <a:latin typeface="標楷體" pitchFamily="65" charset="-120"/>
                <a:ea typeface="標楷體" pitchFamily="65" charset="-120"/>
              </a:rPr>
              <a:t>1</a:t>
            </a:r>
            <a:r>
              <a:rPr lang="zh-TW" altLang="en-US" sz="2200" b="1" u="sng" dirty="0">
                <a:solidFill>
                  <a:srgbClr val="FF0000"/>
                </a:solidFill>
                <a:latin typeface="標楷體" pitchFamily="65" charset="-120"/>
                <a:ea typeface="標楷體" pitchFamily="65" charset="-120"/>
              </a:rPr>
              <a:t>學年度</a:t>
            </a:r>
            <a:r>
              <a:rPr lang="zh-TW" altLang="en-US" sz="2200" dirty="0">
                <a:solidFill>
                  <a:prstClr val="black"/>
                </a:solidFill>
                <a:latin typeface="標楷體" pitchFamily="65" charset="-120"/>
                <a:ea typeface="標楷體" pitchFamily="65" charset="-120"/>
              </a:rPr>
              <a:t>」採計服務成績優良之年資，提敘</a:t>
            </a:r>
            <a:r>
              <a:rPr lang="en-US" altLang="zh-TW" sz="2200" dirty="0">
                <a:solidFill>
                  <a:prstClr val="black"/>
                </a:solidFill>
                <a:latin typeface="標楷體" pitchFamily="65" charset="-120"/>
                <a:ea typeface="標楷體" pitchFamily="65" charset="-120"/>
              </a:rPr>
              <a:t>1</a:t>
            </a:r>
            <a:r>
              <a:rPr lang="zh-TW" altLang="en-US" sz="2200" dirty="0">
                <a:solidFill>
                  <a:prstClr val="black"/>
                </a:solidFill>
                <a:latin typeface="標楷體" pitchFamily="65" charset="-120"/>
                <a:ea typeface="標楷體" pitchFamily="65" charset="-120"/>
              </a:rPr>
              <a:t>級至本職最高年功薪為止。</a:t>
            </a:r>
            <a:endParaRPr lang="en-US" altLang="zh-TW" sz="2200" dirty="0">
              <a:solidFill>
                <a:prstClr val="black"/>
              </a:solidFill>
              <a:latin typeface="標楷體" pitchFamily="65" charset="-120"/>
              <a:ea typeface="標楷體" pitchFamily="65" charset="-120"/>
            </a:endParaRPr>
          </a:p>
          <a:p>
            <a:pPr lvl="2" indent="-457200">
              <a:buClr>
                <a:srgbClr val="C00000"/>
              </a:buClr>
              <a:buFont typeface="+mj-lt"/>
              <a:buAutoNum type="arabicParenR"/>
            </a:pPr>
            <a:r>
              <a:rPr lang="zh-TW" altLang="en-US" sz="2200" dirty="0">
                <a:solidFill>
                  <a:prstClr val="black"/>
                </a:solidFill>
                <a:latin typeface="標楷體" pitchFamily="65" charset="-120"/>
                <a:ea typeface="標楷體" pitchFamily="65" charset="-120"/>
              </a:rPr>
              <a:t>同</a:t>
            </a:r>
            <a:r>
              <a:rPr lang="en-US" altLang="zh-TW" sz="2200" dirty="0">
                <a:solidFill>
                  <a:prstClr val="black"/>
                </a:solidFill>
                <a:latin typeface="標楷體" pitchFamily="65" charset="-120"/>
                <a:ea typeface="標楷體" pitchFamily="65" charset="-120"/>
              </a:rPr>
              <a:t>1</a:t>
            </a:r>
            <a:r>
              <a:rPr lang="zh-TW" altLang="en-US" sz="2200" dirty="0">
                <a:solidFill>
                  <a:prstClr val="black"/>
                </a:solidFill>
                <a:latin typeface="標楷體" pitchFamily="65" charset="-120"/>
                <a:ea typeface="標楷體" pitchFamily="65" charset="-120"/>
              </a:rPr>
              <a:t>學年任</a:t>
            </a:r>
            <a:r>
              <a:rPr lang="en-US" altLang="zh-TW" sz="2200" dirty="0">
                <a:solidFill>
                  <a:prstClr val="black"/>
                </a:solidFill>
                <a:latin typeface="標楷體" pitchFamily="65" charset="-120"/>
                <a:ea typeface="標楷體" pitchFamily="65" charset="-120"/>
              </a:rPr>
              <a:t>2</a:t>
            </a:r>
            <a:r>
              <a:rPr lang="zh-TW" altLang="en-US" sz="2200" dirty="0">
                <a:solidFill>
                  <a:prstClr val="black"/>
                </a:solidFill>
                <a:latin typeface="標楷體" pitchFamily="65" charset="-120"/>
                <a:ea typeface="標楷體" pitchFamily="65" charset="-120"/>
              </a:rPr>
              <a:t>所以上私立學校專任教師（或技術教師）年資，如其</a:t>
            </a:r>
            <a:r>
              <a:rPr lang="zh-TW" altLang="en-US" sz="2200" b="1" u="sng" dirty="0">
                <a:solidFill>
                  <a:srgbClr val="FF0000"/>
                </a:solidFill>
                <a:latin typeface="標楷體" pitchFamily="65" charset="-120"/>
                <a:ea typeface="標楷體" pitchFamily="65" charset="-120"/>
              </a:rPr>
              <a:t>到職日未曾中斷</a:t>
            </a:r>
            <a:r>
              <a:rPr lang="zh-TW" altLang="en-US" sz="2200" dirty="0">
                <a:solidFill>
                  <a:prstClr val="black"/>
                </a:solidFill>
                <a:latin typeface="標楷體" pitchFamily="65" charset="-120"/>
                <a:ea typeface="標楷體" pitchFamily="65" charset="-120"/>
              </a:rPr>
              <a:t>，且服務成績優良，得併計提敘薪級。</a:t>
            </a:r>
            <a:endParaRPr lang="en-US" altLang="zh-TW" sz="2200" dirty="0">
              <a:solidFill>
                <a:prstClr val="black"/>
              </a:solidFill>
              <a:latin typeface="標楷體" pitchFamily="65" charset="-120"/>
              <a:ea typeface="標楷體" pitchFamily="65" charset="-120"/>
            </a:endParaRPr>
          </a:p>
          <a:p>
            <a:pPr lvl="2" indent="-457200">
              <a:buClr>
                <a:srgbClr val="C00000"/>
              </a:buClr>
              <a:buFont typeface="+mj-lt"/>
              <a:buAutoNum type="arabicParenR"/>
            </a:pPr>
            <a:r>
              <a:rPr lang="zh-TW" altLang="en-US" sz="2200" dirty="0">
                <a:solidFill>
                  <a:prstClr val="black"/>
                </a:solidFill>
                <a:latin typeface="標楷體" pitchFamily="65" charset="-120"/>
                <a:ea typeface="標楷體" pitchFamily="65" charset="-120"/>
              </a:rPr>
              <a:t>該項年資</a:t>
            </a:r>
            <a:r>
              <a:rPr lang="zh-TW" altLang="en-US" sz="2200" b="1" u="sng" dirty="0">
                <a:solidFill>
                  <a:srgbClr val="FF0000"/>
                </a:solidFill>
                <a:latin typeface="標楷體" pitchFamily="65" charset="-120"/>
                <a:ea typeface="標楷體" pitchFamily="65" charset="-120"/>
              </a:rPr>
              <a:t>不得與其他性質年資併計</a:t>
            </a:r>
            <a:r>
              <a:rPr lang="zh-TW" altLang="en-US" sz="2200" dirty="0">
                <a:solidFill>
                  <a:prstClr val="black"/>
                </a:solidFill>
                <a:latin typeface="標楷體" pitchFamily="65" charset="-120"/>
                <a:ea typeface="標楷體" pitchFamily="65" charset="-120"/>
              </a:rPr>
              <a:t>提敘薪級</a:t>
            </a:r>
            <a:endParaRPr lang="en-US" altLang="zh-TW" sz="2200" dirty="0">
              <a:solidFill>
                <a:srgbClr val="FF0000"/>
              </a:solidFill>
              <a:latin typeface="標楷體" panose="03000509000000000000" pitchFamily="65" charset="-120"/>
              <a:ea typeface="標楷體" panose="03000509000000000000" pitchFamily="65" charset="-120"/>
            </a:endParaRPr>
          </a:p>
          <a:p>
            <a:endParaRPr lang="zh-TW"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428505"/>
          </a:xfrm>
        </p:spPr>
        <p:txBody>
          <a:bodyPr>
            <a:normAutofit fontScale="90000"/>
          </a:bodyPr>
          <a:lstStyle/>
          <a:p>
            <a:r>
              <a:rPr lang="zh-TW" altLang="en-US" sz="3200" dirty="0">
                <a:latin typeface="標楷體" pitchFamily="65" charset="-120"/>
                <a:ea typeface="標楷體" pitchFamily="65" charset="-120"/>
              </a:rPr>
              <a:t>案例－未具合格教師證資格</a:t>
            </a:r>
          </a:p>
        </p:txBody>
      </p:sp>
      <p:sp>
        <p:nvSpPr>
          <p:cNvPr id="3" name="內容版面配置區 2"/>
          <p:cNvSpPr>
            <a:spLocks noGrp="1"/>
          </p:cNvSpPr>
          <p:nvPr>
            <p:ph idx="4294967295"/>
          </p:nvPr>
        </p:nvSpPr>
        <p:spPr>
          <a:xfrm>
            <a:off x="1003480" y="1034639"/>
            <a:ext cx="9998075" cy="1677987"/>
          </a:xfrm>
        </p:spPr>
        <p:txBody>
          <a:bodyPr>
            <a:normAutofit/>
          </a:bodyPr>
          <a:lstStyle/>
          <a:p>
            <a:pPr>
              <a:buClr>
                <a:srgbClr val="8305AB"/>
              </a:buClr>
              <a:buFont typeface="Wingdings" pitchFamily="2" charset="2"/>
              <a:buChar char="n"/>
              <a:defRPr/>
            </a:pPr>
            <a:r>
              <a:rPr lang="zh-TW" altLang="en-US" sz="2200" dirty="0">
                <a:latin typeface="標楷體" pitchFamily="65" charset="-120"/>
                <a:ea typeface="標楷體" pitchFamily="65" charset="-120"/>
              </a:rPr>
              <a:t>曾師</a:t>
            </a:r>
            <a:r>
              <a:rPr lang="en-US" altLang="zh-TW" sz="2200" dirty="0">
                <a:latin typeface="標楷體" pitchFamily="65" charset="-120"/>
                <a:ea typeface="標楷體" pitchFamily="65" charset="-120"/>
              </a:rPr>
              <a:t>101</a:t>
            </a:r>
            <a:r>
              <a:rPr lang="zh-TW" altLang="en-US" sz="2200" dirty="0">
                <a:latin typeface="標楷體" pitchFamily="65" charset="-120"/>
                <a:ea typeface="標楷體" pitchFamily="65" charset="-120"/>
              </a:rPr>
              <a:t>年</a:t>
            </a:r>
            <a:r>
              <a:rPr lang="en-US" altLang="zh-TW" sz="2200" dirty="0">
                <a:latin typeface="標楷體" pitchFamily="65" charset="-120"/>
                <a:ea typeface="標楷體" pitchFamily="65" charset="-120"/>
              </a:rPr>
              <a:t>7</a:t>
            </a:r>
            <a:r>
              <a:rPr lang="zh-TW" altLang="en-US" sz="2200" dirty="0">
                <a:latin typeface="標楷體" pitchFamily="65" charset="-120"/>
                <a:ea typeface="標楷體" pitchFamily="65" charset="-120"/>
              </a:rPr>
              <a:t>月自大學畢業，</a:t>
            </a:r>
            <a:r>
              <a:rPr lang="en-US" altLang="zh-TW" sz="2200" dirty="0">
                <a:latin typeface="標楷體" pitchFamily="65" charset="-120"/>
                <a:ea typeface="標楷體" pitchFamily="65" charset="-120"/>
              </a:rPr>
              <a:t>102</a:t>
            </a:r>
            <a:r>
              <a:rPr lang="zh-TW" altLang="en-US" sz="2200" dirty="0">
                <a:latin typeface="標楷體" pitchFamily="65" charset="-120"/>
                <a:ea typeface="標楷體" pitchFamily="65" charset="-120"/>
              </a:rPr>
              <a:t>年</a:t>
            </a:r>
            <a:r>
              <a:rPr kumimoji="1" lang="en-US" altLang="zh-TW" sz="2200" dirty="0">
                <a:solidFill>
                  <a:srgbClr val="002060"/>
                </a:solidFill>
                <a:latin typeface="標楷體" pitchFamily="65" charset="-120"/>
                <a:ea typeface="標楷體" pitchFamily="65" charset="-120"/>
              </a:rPr>
              <a:t>5</a:t>
            </a:r>
            <a:r>
              <a:rPr lang="zh-TW" altLang="en-US" sz="2200" dirty="0">
                <a:latin typeface="標楷體" pitchFamily="65" charset="-120"/>
                <a:ea typeface="標楷體" pitchFamily="65" charset="-120"/>
              </a:rPr>
              <a:t>月取得教育部中等學校教師證，於</a:t>
            </a:r>
            <a:r>
              <a:rPr lang="en-US" altLang="zh-TW" sz="2200" dirty="0">
                <a:latin typeface="標楷體" pitchFamily="65" charset="-120"/>
                <a:ea typeface="標楷體" pitchFamily="65" charset="-120"/>
              </a:rPr>
              <a:t>10</a:t>
            </a:r>
            <a:r>
              <a:rPr kumimoji="1" lang="en-US" altLang="zh-TW" sz="2200" dirty="0">
                <a:solidFill>
                  <a:srgbClr val="002060"/>
                </a:solidFill>
                <a:latin typeface="標楷體" pitchFamily="65" charset="-120"/>
                <a:ea typeface="標楷體" pitchFamily="65" charset="-120"/>
              </a:rPr>
              <a:t>5</a:t>
            </a:r>
            <a:r>
              <a:rPr lang="zh-TW" altLang="en-US" sz="2200" dirty="0">
                <a:latin typeface="標楷體" pitchFamily="65" charset="-120"/>
                <a:ea typeface="標楷體" pitchFamily="65" charset="-120"/>
              </a:rPr>
              <a:t>學年度經公開甄選錄取，林師職前曾任私立</a:t>
            </a:r>
            <a:r>
              <a:rPr lang="en-US" altLang="zh-TW" sz="2200" dirty="0">
                <a:latin typeface="標楷體" pitchFamily="65" charset="-120"/>
                <a:ea typeface="標楷體" pitchFamily="65" charset="-120"/>
              </a:rPr>
              <a:t>A</a:t>
            </a:r>
            <a:r>
              <a:rPr lang="zh-TW" altLang="en-US" sz="2200" dirty="0">
                <a:latin typeface="標楷體" pitchFamily="65" charset="-120"/>
                <a:ea typeface="標楷體" pitchFamily="65" charset="-120"/>
              </a:rPr>
              <a:t>高中專任教師年資</a:t>
            </a:r>
            <a:r>
              <a:rPr lang="en-US" altLang="zh-TW" sz="2200" dirty="0">
                <a:latin typeface="標楷體" pitchFamily="65" charset="-120"/>
                <a:ea typeface="標楷體" pitchFamily="65" charset="-120"/>
              </a:rPr>
              <a:t>1010801</a:t>
            </a:r>
            <a:r>
              <a:rPr lang="zh-TW" altLang="en-US" sz="2200" dirty="0">
                <a:latin typeface="標楷體" pitchFamily="65" charset="-120"/>
                <a:ea typeface="標楷體" pitchFamily="65" charset="-120"/>
              </a:rPr>
              <a:t>至</a:t>
            </a:r>
            <a:r>
              <a:rPr lang="en-US" altLang="zh-TW" sz="2200" dirty="0">
                <a:latin typeface="標楷體" pitchFamily="65" charset="-120"/>
                <a:ea typeface="標楷體" pitchFamily="65" charset="-120"/>
              </a:rPr>
              <a:t>1020731</a:t>
            </a:r>
            <a:r>
              <a:rPr lang="zh-TW" altLang="en-US" sz="2200" dirty="0">
                <a:latin typeface="標楷體" pitchFamily="65" charset="-120"/>
                <a:ea typeface="標楷體" pitchFamily="65" charset="-120"/>
              </a:rPr>
              <a:t>、某私立</a:t>
            </a:r>
            <a:r>
              <a:rPr lang="en-US" altLang="zh-TW" sz="2200" dirty="0">
                <a:latin typeface="標楷體" pitchFamily="65" charset="-120"/>
                <a:ea typeface="標楷體" pitchFamily="65" charset="-120"/>
              </a:rPr>
              <a:t>B</a:t>
            </a:r>
            <a:r>
              <a:rPr lang="zh-TW" altLang="en-US" sz="2200" dirty="0">
                <a:latin typeface="標楷體" pitchFamily="65" charset="-120"/>
                <a:ea typeface="標楷體" pitchFamily="65" charset="-120"/>
              </a:rPr>
              <a:t>高中專任教師年資為</a:t>
            </a:r>
            <a:r>
              <a:rPr lang="en-US" altLang="zh-TW" sz="2200" dirty="0">
                <a:latin typeface="標楷體" pitchFamily="65" charset="-120"/>
                <a:ea typeface="標楷體" pitchFamily="65" charset="-120"/>
              </a:rPr>
              <a:t>1020801</a:t>
            </a:r>
            <a:r>
              <a:rPr lang="zh-TW" altLang="en-US" sz="2200" dirty="0">
                <a:latin typeface="標楷體" pitchFamily="65" charset="-120"/>
                <a:ea typeface="標楷體" pitchFamily="65" charset="-120"/>
              </a:rPr>
              <a:t>至</a:t>
            </a:r>
            <a:r>
              <a:rPr lang="en-US" altLang="zh-TW" sz="2200" dirty="0">
                <a:latin typeface="標楷體" pitchFamily="65" charset="-120"/>
                <a:ea typeface="標楷體" pitchFamily="65" charset="-120"/>
              </a:rPr>
              <a:t>1030131</a:t>
            </a:r>
            <a:r>
              <a:rPr lang="zh-TW" altLang="en-US" sz="2200" dirty="0">
                <a:latin typeface="標楷體" pitchFamily="65" charset="-120"/>
                <a:ea typeface="標楷體" pitchFamily="65" charset="-120"/>
              </a:rPr>
              <a:t>、某私立</a:t>
            </a:r>
            <a:r>
              <a:rPr lang="en-US" altLang="zh-TW" sz="2200" dirty="0">
                <a:latin typeface="標楷體" pitchFamily="65" charset="-120"/>
                <a:ea typeface="標楷體" pitchFamily="65" charset="-120"/>
              </a:rPr>
              <a:t>C</a:t>
            </a:r>
            <a:r>
              <a:rPr lang="zh-TW" altLang="en-US" sz="2200" dirty="0">
                <a:latin typeface="標楷體" pitchFamily="65" charset="-120"/>
                <a:ea typeface="標楷體" pitchFamily="65" charset="-120"/>
              </a:rPr>
              <a:t>高中專任年資為</a:t>
            </a:r>
            <a:r>
              <a:rPr lang="en-US" altLang="zh-TW" sz="2200" dirty="0">
                <a:latin typeface="標楷體" pitchFamily="65" charset="-120"/>
                <a:ea typeface="標楷體" pitchFamily="65" charset="-120"/>
              </a:rPr>
              <a:t>1030201</a:t>
            </a:r>
            <a:r>
              <a:rPr lang="zh-TW" altLang="en-US" sz="2200" dirty="0">
                <a:latin typeface="標楷體" pitchFamily="65" charset="-120"/>
                <a:ea typeface="標楷體" pitchFamily="65" charset="-120"/>
              </a:rPr>
              <a:t>至</a:t>
            </a:r>
            <a:r>
              <a:rPr lang="en-US" altLang="zh-TW" sz="2200" dirty="0">
                <a:latin typeface="標楷體" pitchFamily="65" charset="-120"/>
                <a:ea typeface="標楷體" pitchFamily="65" charset="-120"/>
              </a:rPr>
              <a:t>1030731</a:t>
            </a:r>
            <a:r>
              <a:rPr lang="zh-TW" altLang="en-US" sz="2200" dirty="0">
                <a:latin typeface="標楷體" pitchFamily="65" charset="-120"/>
                <a:ea typeface="標楷體" pitchFamily="65" charset="-120"/>
              </a:rPr>
              <a:t>、某公立高中代理教師年資為</a:t>
            </a:r>
            <a:r>
              <a:rPr lang="en-US" altLang="zh-TW" sz="2200" dirty="0">
                <a:latin typeface="標楷體" pitchFamily="65" charset="-120"/>
                <a:ea typeface="標楷體" pitchFamily="65" charset="-120"/>
              </a:rPr>
              <a:t>1030827</a:t>
            </a:r>
            <a:r>
              <a:rPr lang="zh-TW" altLang="en-US" sz="2200" dirty="0">
                <a:latin typeface="標楷體" pitchFamily="65" charset="-120"/>
                <a:ea typeface="標楷體" pitchFamily="65" charset="-120"/>
              </a:rPr>
              <a:t>至</a:t>
            </a:r>
            <a:r>
              <a:rPr lang="en-US" altLang="zh-TW" sz="2200" dirty="0">
                <a:latin typeface="標楷體" pitchFamily="65" charset="-120"/>
                <a:ea typeface="標楷體" pitchFamily="65" charset="-120"/>
              </a:rPr>
              <a:t>1040702 (</a:t>
            </a:r>
            <a:r>
              <a:rPr lang="zh-TW" altLang="en-US" sz="2200" dirty="0">
                <a:latin typeface="標楷體" pitchFamily="65" charset="-120"/>
                <a:ea typeface="標楷體" pitchFamily="65" charset="-120"/>
              </a:rPr>
              <a:t>上述年資皆</a:t>
            </a:r>
            <a:r>
              <a:rPr lang="zh-TW" altLang="en-US" sz="2200" kern="0" dirty="0">
                <a:latin typeface="標楷體" panose="03000509000000000000" pitchFamily="65" charset="-120"/>
                <a:ea typeface="標楷體" panose="03000509000000000000" pitchFamily="65" charset="-120"/>
              </a:rPr>
              <a:t>服務成績優良</a:t>
            </a:r>
            <a:r>
              <a:rPr lang="en-US" altLang="zh-TW" sz="2200" kern="0" dirty="0">
                <a:solidFill>
                  <a:srgbClr val="800000"/>
                </a:solidFill>
                <a:latin typeface="標楷體" panose="03000509000000000000" pitchFamily="65" charset="-120"/>
                <a:ea typeface="標楷體" panose="03000509000000000000" pitchFamily="65" charset="-120"/>
              </a:rPr>
              <a:t>)</a:t>
            </a:r>
            <a:r>
              <a:rPr lang="zh-TW" altLang="en-US" sz="2200" dirty="0">
                <a:latin typeface="標楷體" pitchFamily="65" charset="-120"/>
                <a:ea typeface="標楷體" pitchFamily="65" charset="-120"/>
              </a:rPr>
              <a:t>，請問如何提敘薪級？</a:t>
            </a:r>
          </a:p>
          <a:p>
            <a:endParaRPr lang="zh-TW" altLang="en-US" dirty="0"/>
          </a:p>
        </p:txBody>
      </p:sp>
      <p:sp>
        <p:nvSpPr>
          <p:cNvPr id="6" name="文字方塊 5"/>
          <p:cNvSpPr txBox="1"/>
          <p:nvPr/>
        </p:nvSpPr>
        <p:spPr>
          <a:xfrm>
            <a:off x="1510666" y="2712626"/>
            <a:ext cx="9334500" cy="1323439"/>
          </a:xfrm>
          <a:prstGeom prst="rect">
            <a:avLst/>
          </a:prstGeom>
          <a:noFill/>
        </p:spPr>
        <p:txBody>
          <a:bodyPr wrap="square" rtlCol="0">
            <a:spAutoFit/>
          </a:bodyPr>
          <a:lstStyle/>
          <a:p>
            <a:pPr marL="180975" lvl="1">
              <a:buClr>
                <a:srgbClr val="4B8119"/>
              </a:buClr>
              <a:buFont typeface="標楷體" pitchFamily="65" charset="-120"/>
              <a:buChar char="☆"/>
              <a:defRPr/>
            </a:pPr>
            <a:r>
              <a:rPr lang="zh-TW" altLang="en-US" sz="2000" b="1" dirty="0">
                <a:solidFill>
                  <a:srgbClr val="7030A0"/>
                </a:solidFill>
                <a:latin typeface="標楷體" pitchFamily="65" charset="-120"/>
                <a:ea typeface="標楷體" pitchFamily="65" charset="-120"/>
              </a:rPr>
              <a:t>重點提示：</a:t>
            </a:r>
          </a:p>
          <a:p>
            <a:pPr marL="714375" lvl="2" indent="-352425">
              <a:buClr>
                <a:srgbClr val="FF0000"/>
              </a:buClr>
              <a:buFont typeface="+mj-lt"/>
              <a:buAutoNum type="arabicPeriod"/>
              <a:tabLst>
                <a:tab pos="3590925" algn="l"/>
              </a:tabLst>
              <a:defRPr/>
            </a:pPr>
            <a:r>
              <a:rPr lang="zh-TW" altLang="en-US" sz="2000" dirty="0">
                <a:solidFill>
                  <a:srgbClr val="7030A0"/>
                </a:solidFill>
                <a:latin typeface="標楷體" pitchFamily="65" charset="-120"/>
                <a:ea typeface="標楷體" pitchFamily="65" charset="-120"/>
              </a:rPr>
              <a:t>未具合格教師證資格而擔任私校專任教師或技術教師的年資均不予採計提敘。</a:t>
            </a:r>
            <a:endParaRPr lang="en-US" altLang="zh-TW" sz="2000" dirty="0">
              <a:solidFill>
                <a:srgbClr val="7030A0"/>
              </a:solidFill>
              <a:latin typeface="標楷體" pitchFamily="65" charset="-120"/>
              <a:ea typeface="標楷體" pitchFamily="65" charset="-120"/>
            </a:endParaRPr>
          </a:p>
          <a:p>
            <a:pPr marL="714375" lvl="2" indent="-352425">
              <a:buClr>
                <a:srgbClr val="FF0000"/>
              </a:buClr>
              <a:buFont typeface="+mj-lt"/>
              <a:buAutoNum type="arabicPeriod"/>
              <a:defRPr/>
            </a:pPr>
            <a:r>
              <a:rPr lang="zh-TW" altLang="en-US" sz="2000" dirty="0">
                <a:solidFill>
                  <a:srgbClr val="7030A0"/>
                </a:solidFill>
                <a:latin typeface="標楷體" pitchFamily="65" charset="-120"/>
                <a:ea typeface="標楷體" pitchFamily="65" charset="-120"/>
              </a:rPr>
              <a:t>同</a:t>
            </a:r>
            <a:r>
              <a:rPr lang="en-US" altLang="zh-TW" sz="2000" dirty="0">
                <a:solidFill>
                  <a:srgbClr val="7030A0"/>
                </a:solidFill>
                <a:latin typeface="標楷體" pitchFamily="65" charset="-120"/>
                <a:ea typeface="標楷體" pitchFamily="65" charset="-120"/>
              </a:rPr>
              <a:t>1</a:t>
            </a:r>
            <a:r>
              <a:rPr lang="zh-TW" altLang="en-US" sz="2000" dirty="0">
                <a:solidFill>
                  <a:srgbClr val="7030A0"/>
                </a:solidFill>
                <a:latin typeface="標楷體" pitchFamily="65" charset="-120"/>
                <a:ea typeface="標楷體" pitchFamily="65" charset="-120"/>
              </a:rPr>
              <a:t>學年任</a:t>
            </a:r>
            <a:r>
              <a:rPr lang="en-US" altLang="zh-TW" sz="2000" dirty="0">
                <a:solidFill>
                  <a:srgbClr val="7030A0"/>
                </a:solidFill>
                <a:latin typeface="標楷體" pitchFamily="65" charset="-120"/>
                <a:ea typeface="標楷體" pitchFamily="65" charset="-120"/>
              </a:rPr>
              <a:t>2</a:t>
            </a:r>
            <a:r>
              <a:rPr lang="zh-TW" altLang="en-US" sz="2000" dirty="0">
                <a:solidFill>
                  <a:srgbClr val="7030A0"/>
                </a:solidFill>
                <a:latin typeface="標楷體" pitchFamily="65" charset="-120"/>
                <a:ea typeface="標楷體" pitchFamily="65" charset="-120"/>
              </a:rPr>
              <a:t>所以上私立學校專任教師（或技術教師）年資，如其</a:t>
            </a:r>
            <a:r>
              <a:rPr lang="zh-TW" altLang="en-US" sz="2000" b="1" u="sng" dirty="0">
                <a:solidFill>
                  <a:srgbClr val="7030A0"/>
                </a:solidFill>
                <a:latin typeface="標楷體" pitchFamily="65" charset="-120"/>
                <a:ea typeface="標楷體" pitchFamily="65" charset="-120"/>
              </a:rPr>
              <a:t>到職日未曾中斷</a:t>
            </a:r>
            <a:r>
              <a:rPr lang="zh-TW" altLang="en-US" sz="2000" dirty="0">
                <a:solidFill>
                  <a:srgbClr val="7030A0"/>
                </a:solidFill>
                <a:latin typeface="標楷體" pitchFamily="65" charset="-120"/>
                <a:ea typeface="標楷體" pitchFamily="65" charset="-120"/>
              </a:rPr>
              <a:t>，且服務成績優良，得併計提敘薪級。</a:t>
            </a:r>
            <a:endParaRPr lang="en-US" altLang="zh-TW" sz="2000" dirty="0">
              <a:solidFill>
                <a:srgbClr val="7030A0"/>
              </a:solidFill>
              <a:latin typeface="標楷體" pitchFamily="65" charset="-120"/>
              <a:ea typeface="標楷體" pitchFamily="65" charset="-120"/>
            </a:endParaRPr>
          </a:p>
        </p:txBody>
      </p:sp>
      <p:sp>
        <p:nvSpPr>
          <p:cNvPr id="9" name="文字方塊 8"/>
          <p:cNvSpPr txBox="1"/>
          <p:nvPr/>
        </p:nvSpPr>
        <p:spPr>
          <a:xfrm>
            <a:off x="1490472" y="4390301"/>
            <a:ext cx="9248775" cy="1692771"/>
          </a:xfrm>
          <a:prstGeom prst="rect">
            <a:avLst/>
          </a:prstGeom>
          <a:noFill/>
        </p:spPr>
        <p:txBody>
          <a:bodyPr wrap="square" rtlCol="0">
            <a:spAutoFit/>
          </a:bodyPr>
          <a:lstStyle/>
          <a:p>
            <a:pPr marL="342900" indent="-342900">
              <a:buFont typeface="+mj-lt"/>
              <a:buAutoNum type="arabicPeriod"/>
            </a:pPr>
            <a:r>
              <a:rPr lang="en-US" altLang="zh-TW" sz="2000" dirty="0">
                <a:latin typeface="標楷體" pitchFamily="65" charset="-120"/>
                <a:ea typeface="標楷體" pitchFamily="65" charset="-120"/>
              </a:rPr>
              <a:t>A</a:t>
            </a:r>
            <a:r>
              <a:rPr lang="zh-TW" altLang="en-US" sz="2000" dirty="0">
                <a:latin typeface="標楷體" pitchFamily="65" charset="-120"/>
                <a:ea typeface="標楷體" pitchFamily="65" charset="-120"/>
              </a:rPr>
              <a:t>年資</a:t>
            </a:r>
            <a:r>
              <a:rPr lang="en-US" altLang="zh-TW" sz="2000" dirty="0">
                <a:latin typeface="標楷體" pitchFamily="65" charset="-120"/>
                <a:ea typeface="標楷體" pitchFamily="65" charset="-120"/>
              </a:rPr>
              <a:t>101/8/1</a:t>
            </a:r>
            <a:r>
              <a:rPr lang="zh-TW" altLang="en-US" sz="2000" dirty="0">
                <a:latin typeface="標楷體" pitchFamily="65" charset="-120"/>
                <a:ea typeface="標楷體" pitchFamily="65" charset="-120"/>
              </a:rPr>
              <a:t>至</a:t>
            </a:r>
            <a:r>
              <a:rPr lang="en-US" altLang="zh-TW" sz="2000" dirty="0">
                <a:latin typeface="標楷體" pitchFamily="65" charset="-120"/>
                <a:ea typeface="標楷體" pitchFamily="65" charset="-120"/>
              </a:rPr>
              <a:t>102/7/31</a:t>
            </a:r>
            <a:r>
              <a:rPr lang="zh-TW" altLang="en-US" sz="2000" dirty="0">
                <a:latin typeface="標楷體" pitchFamily="65" charset="-120"/>
                <a:ea typeface="標楷體" pitchFamily="65" charset="-120"/>
              </a:rPr>
              <a:t>，因未具合格教師證不予採計</a:t>
            </a:r>
            <a:endParaRPr lang="en-US" altLang="zh-TW" sz="2000" dirty="0">
              <a:latin typeface="標楷體" pitchFamily="65" charset="-120"/>
              <a:ea typeface="標楷體" pitchFamily="65" charset="-120"/>
            </a:endParaRPr>
          </a:p>
          <a:p>
            <a:pPr marL="342900" indent="-342900">
              <a:buFont typeface="+mj-lt"/>
              <a:buAutoNum type="arabicPeriod"/>
            </a:pPr>
            <a:r>
              <a:rPr lang="en-US" altLang="zh-TW" sz="2000" dirty="0">
                <a:latin typeface="標楷體" pitchFamily="65" charset="-120"/>
                <a:ea typeface="標楷體" pitchFamily="65" charset="-120"/>
              </a:rPr>
              <a:t>B</a:t>
            </a:r>
            <a:r>
              <a:rPr lang="zh-TW" altLang="en-US" sz="2000" dirty="0">
                <a:latin typeface="標楷體" pitchFamily="65" charset="-120"/>
                <a:ea typeface="標楷體" pitchFamily="65" charset="-120"/>
              </a:rPr>
              <a:t>年資</a:t>
            </a:r>
            <a:r>
              <a:rPr lang="en-US" altLang="zh-TW" sz="2000" dirty="0">
                <a:latin typeface="標楷體" pitchFamily="65" charset="-120"/>
                <a:ea typeface="標楷體" pitchFamily="65" charset="-120"/>
              </a:rPr>
              <a:t>102/8/1</a:t>
            </a:r>
            <a:r>
              <a:rPr lang="zh-TW" altLang="en-US" sz="2000" dirty="0">
                <a:latin typeface="標楷體" pitchFamily="65" charset="-120"/>
                <a:ea typeface="標楷體" pitchFamily="65" charset="-120"/>
              </a:rPr>
              <a:t>至</a:t>
            </a:r>
            <a:r>
              <a:rPr lang="en-US" altLang="zh-TW" sz="2000" dirty="0">
                <a:latin typeface="標楷體" pitchFamily="65" charset="-120"/>
                <a:ea typeface="標楷體" pitchFamily="65" charset="-120"/>
              </a:rPr>
              <a:t>103/1/31</a:t>
            </a:r>
            <a:r>
              <a:rPr lang="zh-TW" altLang="en-US" sz="2000" dirty="0">
                <a:latin typeface="標楷體" pitchFamily="65" charset="-120"/>
                <a:ea typeface="標楷體" pitchFamily="65" charset="-120"/>
              </a:rPr>
              <a:t>與</a:t>
            </a:r>
            <a:r>
              <a:rPr lang="en-US" altLang="zh-TW" sz="2000" dirty="0">
                <a:latin typeface="標楷體" pitchFamily="65" charset="-120"/>
                <a:ea typeface="標楷體" pitchFamily="65" charset="-120"/>
              </a:rPr>
              <a:t>C</a:t>
            </a:r>
            <a:r>
              <a:rPr lang="zh-TW" altLang="en-US" sz="2000" dirty="0">
                <a:latin typeface="標楷體" pitchFamily="65" charset="-120"/>
                <a:ea typeface="標楷體" pitchFamily="65" charset="-120"/>
              </a:rPr>
              <a:t>年資</a:t>
            </a:r>
            <a:r>
              <a:rPr lang="en-US" altLang="zh-TW" sz="2000" dirty="0">
                <a:latin typeface="標楷體" pitchFamily="65" charset="-120"/>
                <a:ea typeface="標楷體" pitchFamily="65" charset="-120"/>
              </a:rPr>
              <a:t>103/2/1</a:t>
            </a:r>
            <a:r>
              <a:rPr lang="zh-TW" altLang="en-US" sz="2000" dirty="0">
                <a:latin typeface="標楷體" pitchFamily="65" charset="-120"/>
                <a:ea typeface="標楷體" pitchFamily="65" charset="-120"/>
              </a:rPr>
              <a:t>至</a:t>
            </a:r>
            <a:r>
              <a:rPr lang="en-US" altLang="zh-TW" sz="2000" dirty="0">
                <a:latin typeface="標楷體" pitchFamily="65" charset="-120"/>
                <a:ea typeface="標楷體" pitchFamily="65" charset="-120"/>
              </a:rPr>
              <a:t>103/7/31</a:t>
            </a:r>
            <a:r>
              <a:rPr lang="zh-TW" altLang="en-US" sz="2000" dirty="0">
                <a:latin typeface="標楷體" pitchFamily="65" charset="-120"/>
                <a:ea typeface="標楷體" pitchFamily="65" charset="-120"/>
              </a:rPr>
              <a:t>，因</a:t>
            </a:r>
            <a:r>
              <a:rPr lang="zh-TW" altLang="en-US" sz="2000" b="1" u="sng" dirty="0">
                <a:solidFill>
                  <a:srgbClr val="FF0000"/>
                </a:solidFill>
                <a:latin typeface="標楷體" pitchFamily="65" charset="-120"/>
                <a:ea typeface="標楷體" pitchFamily="65" charset="-120"/>
              </a:rPr>
              <a:t>到職日未曾中斷</a:t>
            </a:r>
            <a:r>
              <a:rPr lang="zh-TW" altLang="en-US" sz="2000" dirty="0">
                <a:latin typeface="標楷體" pitchFamily="65" charset="-120"/>
                <a:ea typeface="標楷體" pitchFamily="65" charset="-120"/>
              </a:rPr>
              <a:t>，得併計</a:t>
            </a:r>
            <a:r>
              <a:rPr lang="en-US" altLang="zh-TW" sz="2000" dirty="0">
                <a:latin typeface="標楷體" pitchFamily="65" charset="-120"/>
                <a:ea typeface="標楷體" pitchFamily="65" charset="-120"/>
              </a:rPr>
              <a:t>1</a:t>
            </a:r>
            <a:r>
              <a:rPr lang="zh-TW" altLang="en-US" sz="2000" dirty="0">
                <a:latin typeface="標楷體" pitchFamily="65" charset="-120"/>
                <a:ea typeface="標楷體" pitchFamily="65" charset="-120"/>
              </a:rPr>
              <a:t>年</a:t>
            </a:r>
            <a:endParaRPr lang="en-US" altLang="zh-TW" sz="2000" dirty="0">
              <a:latin typeface="標楷體" pitchFamily="65" charset="-120"/>
              <a:ea typeface="標楷體" pitchFamily="65" charset="-120"/>
            </a:endParaRPr>
          </a:p>
          <a:p>
            <a:pPr marL="342900" indent="-342900">
              <a:buFont typeface="+mj-lt"/>
              <a:buAutoNum type="arabicPeriod"/>
            </a:pPr>
            <a:r>
              <a:rPr lang="zh-TW" altLang="en-US" sz="2000" dirty="0">
                <a:latin typeface="標楷體" pitchFamily="65" charset="-120"/>
                <a:ea typeface="標楷體" pitchFamily="65" charset="-120"/>
              </a:rPr>
              <a:t>代理教師年資為</a:t>
            </a:r>
            <a:r>
              <a:rPr lang="en-US" altLang="zh-TW" sz="2000" dirty="0">
                <a:latin typeface="標楷體" pitchFamily="65" charset="-120"/>
                <a:ea typeface="標楷體" pitchFamily="65" charset="-120"/>
              </a:rPr>
              <a:t>103/8/27</a:t>
            </a:r>
            <a:r>
              <a:rPr lang="zh-TW" altLang="en-US" sz="2000" dirty="0">
                <a:latin typeface="標楷體" pitchFamily="65" charset="-120"/>
                <a:ea typeface="標楷體" pitchFamily="65" charset="-120"/>
              </a:rPr>
              <a:t>至</a:t>
            </a:r>
            <a:r>
              <a:rPr lang="en-US" altLang="zh-TW" sz="2000" dirty="0">
                <a:latin typeface="標楷體" pitchFamily="65" charset="-120"/>
                <a:ea typeface="標楷體" pitchFamily="65" charset="-120"/>
              </a:rPr>
              <a:t>104/7/2</a:t>
            </a:r>
            <a:r>
              <a:rPr lang="zh-TW" altLang="en-US" sz="2000" dirty="0">
                <a:latin typeface="標楷體" pitchFamily="65" charset="-120"/>
                <a:ea typeface="標楷體" pitchFamily="65" charset="-120"/>
              </a:rPr>
              <a:t>，採計</a:t>
            </a:r>
            <a:r>
              <a:rPr lang="en-US" altLang="zh-TW" sz="2000" dirty="0">
                <a:latin typeface="標楷體" pitchFamily="65" charset="-120"/>
                <a:ea typeface="標楷體" pitchFamily="65" charset="-120"/>
              </a:rPr>
              <a:t>1</a:t>
            </a:r>
            <a:r>
              <a:rPr lang="zh-TW" altLang="en-US" sz="2000" dirty="0">
                <a:latin typeface="標楷體" pitchFamily="65" charset="-120"/>
                <a:ea typeface="標楷體" pitchFamily="65" charset="-120"/>
              </a:rPr>
              <a:t>年</a:t>
            </a:r>
            <a:endParaRPr lang="en-US" altLang="zh-TW" sz="2000" dirty="0">
              <a:latin typeface="標楷體" pitchFamily="65" charset="-120"/>
              <a:ea typeface="標楷體" pitchFamily="65" charset="-120"/>
            </a:endParaRPr>
          </a:p>
          <a:p>
            <a:pPr marL="342900" indent="-342900"/>
            <a:r>
              <a:rPr lang="zh-TW" altLang="en-US" sz="2400" dirty="0">
                <a:latin typeface="標楷體" pitchFamily="65" charset="-120"/>
                <a:ea typeface="標楷體" pitchFamily="65" charset="-120"/>
              </a:rPr>
              <a:t>曾師大學畢業自</a:t>
            </a:r>
            <a:r>
              <a:rPr lang="en-US" altLang="zh-TW" sz="2400" dirty="0">
                <a:latin typeface="標楷體" pitchFamily="65" charset="-120"/>
                <a:ea typeface="標楷體" pitchFamily="65" charset="-120"/>
              </a:rPr>
              <a:t>190</a:t>
            </a:r>
            <a:r>
              <a:rPr lang="zh-TW" altLang="en-US" sz="2400" dirty="0">
                <a:latin typeface="標楷體" pitchFamily="65" charset="-120"/>
                <a:ea typeface="標楷體" pitchFamily="65" charset="-120"/>
              </a:rPr>
              <a:t>薪點起敘，採計</a:t>
            </a:r>
            <a:r>
              <a:rPr lang="en-US" altLang="zh-TW" sz="2400" dirty="0">
                <a:latin typeface="標楷體" pitchFamily="65" charset="-120"/>
                <a:ea typeface="標楷體" pitchFamily="65" charset="-120"/>
              </a:rPr>
              <a:t>2</a:t>
            </a:r>
            <a:r>
              <a:rPr lang="zh-TW" altLang="en-US" sz="2400" dirty="0">
                <a:latin typeface="標楷體" pitchFamily="65" charset="-120"/>
                <a:ea typeface="標楷體" pitchFamily="65" charset="-120"/>
              </a:rPr>
              <a:t>年，提敘</a:t>
            </a:r>
            <a:r>
              <a:rPr lang="en-US" altLang="zh-TW" sz="2400" dirty="0">
                <a:latin typeface="標楷體" pitchFamily="65" charset="-120"/>
                <a:ea typeface="標楷體" pitchFamily="65" charset="-120"/>
              </a:rPr>
              <a:t>2</a:t>
            </a:r>
            <a:r>
              <a:rPr lang="zh-TW" altLang="en-US" sz="2400" dirty="0">
                <a:latin typeface="標楷體" pitchFamily="65" charset="-120"/>
                <a:ea typeface="標楷體" pitchFamily="65" charset="-120"/>
              </a:rPr>
              <a:t>級，支本薪</a:t>
            </a:r>
            <a:r>
              <a:rPr lang="en-US" altLang="zh-TW" sz="2400" dirty="0">
                <a:latin typeface="標楷體" pitchFamily="65" charset="-120"/>
                <a:ea typeface="標楷體" pitchFamily="65" charset="-120"/>
              </a:rPr>
              <a:t>210</a:t>
            </a:r>
            <a:r>
              <a:rPr lang="zh-TW" altLang="en-US" sz="2400" dirty="0">
                <a:latin typeface="標楷體" pitchFamily="65" charset="-120"/>
                <a:ea typeface="標楷體" pitchFamily="65" charset="-120"/>
              </a:rPr>
              <a:t>薪點</a:t>
            </a:r>
            <a:r>
              <a:rPr lang="zh-TW" altLang="en-US" sz="2000" dirty="0"/>
              <a:t>。</a:t>
            </a:r>
            <a:endParaRPr lang="en-US" altLang="zh-TW" sz="2000" dirty="0">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750"/>
                                        <p:tgtEl>
                                          <p:spTgt spid="3">
                                            <p:txEl>
                                              <p:pRg st="0" end="0"/>
                                            </p:txEl>
                                          </p:spTgt>
                                        </p:tgtEl>
                                      </p:cBhvr>
                                    </p:animEffect>
                                    <p:anim calcmode="lin" valueType="num">
                                      <p:cBhvr>
                                        <p:cTn id="15"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500"/>
                                        <p:tgtEl>
                                          <p:spTgt spid="6"/>
                                        </p:tgtEl>
                                      </p:cBhvr>
                                    </p:animEffect>
                                    <p:anim calcmode="lin" valueType="num">
                                      <p:cBhvr>
                                        <p:cTn id="22" dur="1500" fill="hold"/>
                                        <p:tgtEl>
                                          <p:spTgt spid="6"/>
                                        </p:tgtEl>
                                        <p:attrNameLst>
                                          <p:attrName>ppt_x</p:attrName>
                                        </p:attrNameLst>
                                      </p:cBhvr>
                                      <p:tavLst>
                                        <p:tav tm="0">
                                          <p:val>
                                            <p:strVal val="#ppt_x"/>
                                          </p:val>
                                        </p:tav>
                                        <p:tav tm="100000">
                                          <p:val>
                                            <p:strVal val="#ppt_x"/>
                                          </p:val>
                                        </p:tav>
                                      </p:tavLst>
                                    </p:anim>
                                    <p:anim calcmode="lin" valueType="num">
                                      <p:cBhvr>
                                        <p:cTn id="23" dur="1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750"/>
                                        <p:tgtEl>
                                          <p:spTgt spid="9"/>
                                        </p:tgtEl>
                                      </p:cBhvr>
                                    </p:animEffect>
                                    <p:anim calcmode="lin" valueType="num">
                                      <p:cBhvr>
                                        <p:cTn id="29" dur="1750" fill="hold"/>
                                        <p:tgtEl>
                                          <p:spTgt spid="9"/>
                                        </p:tgtEl>
                                        <p:attrNameLst>
                                          <p:attrName>ppt_x</p:attrName>
                                        </p:attrNameLst>
                                      </p:cBhvr>
                                      <p:tavLst>
                                        <p:tav tm="0">
                                          <p:val>
                                            <p:strVal val="#ppt_x"/>
                                          </p:val>
                                        </p:tav>
                                        <p:tav tm="100000">
                                          <p:val>
                                            <p:strVal val="#ppt_x"/>
                                          </p:val>
                                        </p:tav>
                                      </p:tavLst>
                                    </p:anim>
                                    <p:anim calcmode="lin" valueType="num">
                                      <p:cBhvr>
                                        <p:cTn id="30" dur="1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4819" y="414068"/>
            <a:ext cx="10515600" cy="950722"/>
          </a:xfrm>
        </p:spPr>
        <p:txBody>
          <a:bodyPr/>
          <a:lstStyle/>
          <a:p>
            <a:r>
              <a:rPr lang="zh-TW" altLang="en-US" sz="3600" dirty="0">
                <a:latin typeface="標楷體" pitchFamily="65" charset="-120"/>
                <a:ea typeface="標楷體" pitchFamily="65" charset="-120"/>
              </a:rPr>
              <a:t>案例－取得碩士</a:t>
            </a:r>
            <a:endParaRPr lang="zh-TW" altLang="en-US" dirty="0"/>
          </a:p>
        </p:txBody>
      </p:sp>
      <p:sp>
        <p:nvSpPr>
          <p:cNvPr id="3" name="內容版面配置區 2"/>
          <p:cNvSpPr>
            <a:spLocks noGrp="1"/>
          </p:cNvSpPr>
          <p:nvPr>
            <p:ph idx="4294967295"/>
          </p:nvPr>
        </p:nvSpPr>
        <p:spPr>
          <a:xfrm>
            <a:off x="1122362" y="1414886"/>
            <a:ext cx="9947275" cy="1212850"/>
          </a:xfrm>
        </p:spPr>
        <p:txBody>
          <a:bodyPr>
            <a:normAutofit fontScale="92500"/>
          </a:bodyPr>
          <a:lstStyle/>
          <a:p>
            <a:pPr marL="273050" indent="1588">
              <a:buNone/>
            </a:pPr>
            <a:r>
              <a:rPr lang="zh-TW" altLang="en-US" sz="2400" dirty="0">
                <a:latin typeface="標楷體" pitchFamily="65" charset="-120"/>
                <a:ea typeface="標楷體" pitchFamily="65" charset="-120"/>
              </a:rPr>
              <a:t>邱師</a:t>
            </a:r>
            <a:r>
              <a:rPr lang="en-US" altLang="zh-TW" sz="2400" dirty="0">
                <a:latin typeface="標楷體" pitchFamily="65" charset="-120"/>
                <a:ea typeface="標楷體" pitchFamily="65" charset="-120"/>
              </a:rPr>
              <a:t>101</a:t>
            </a:r>
            <a:r>
              <a:rPr lang="zh-TW" altLang="en-US" sz="2400" dirty="0">
                <a:latin typeface="標楷體" pitchFamily="65" charset="-120"/>
                <a:ea typeface="標楷體" pitchFamily="65" charset="-120"/>
              </a:rPr>
              <a:t>年</a:t>
            </a:r>
            <a:r>
              <a:rPr lang="en-US" altLang="zh-TW" sz="2400" dirty="0">
                <a:latin typeface="標楷體" pitchFamily="65" charset="-120"/>
                <a:ea typeface="標楷體" pitchFamily="65" charset="-120"/>
              </a:rPr>
              <a:t>7</a:t>
            </a:r>
            <a:r>
              <a:rPr lang="zh-TW" altLang="en-US" sz="2400" dirty="0">
                <a:latin typeface="標楷體" pitchFamily="65" charset="-120"/>
                <a:ea typeface="標楷體" pitchFamily="65" charset="-120"/>
              </a:rPr>
              <a:t>月大學畢業，</a:t>
            </a:r>
            <a:r>
              <a:rPr lang="en-US" altLang="zh-TW" sz="2400" dirty="0">
                <a:latin typeface="標楷體" pitchFamily="65" charset="-120"/>
                <a:ea typeface="標楷體" pitchFamily="65" charset="-120"/>
              </a:rPr>
              <a:t>102</a:t>
            </a:r>
            <a:r>
              <a:rPr lang="zh-TW" altLang="en-US" sz="2400" dirty="0">
                <a:latin typeface="標楷體" pitchFamily="65" charset="-120"/>
                <a:ea typeface="標楷體" pitchFamily="65" charset="-120"/>
              </a:rPr>
              <a:t>年</a:t>
            </a:r>
            <a:r>
              <a:rPr kumimoji="1" lang="en-US" altLang="zh-TW" sz="2400" dirty="0">
                <a:latin typeface="標楷體" pitchFamily="65" charset="-120"/>
                <a:ea typeface="標楷體" pitchFamily="65" charset="-120"/>
              </a:rPr>
              <a:t>5</a:t>
            </a:r>
            <a:r>
              <a:rPr lang="zh-TW" altLang="en-US" sz="2400" dirty="0">
                <a:latin typeface="標楷體" pitchFamily="65" charset="-120"/>
                <a:ea typeface="標楷體" pitchFamily="65" charset="-120"/>
              </a:rPr>
              <a:t>月取得教育部中等學校教師證，職前曾任私立國中專任教師年資</a:t>
            </a:r>
            <a:r>
              <a:rPr lang="en-US" altLang="zh-TW" sz="2400" dirty="0">
                <a:latin typeface="標楷體" pitchFamily="65" charset="-120"/>
                <a:ea typeface="標楷體" pitchFamily="65" charset="-120"/>
              </a:rPr>
              <a:t>1020801</a:t>
            </a:r>
            <a:r>
              <a:rPr lang="zh-TW" altLang="en-US" sz="2400" dirty="0">
                <a:latin typeface="標楷體" pitchFamily="65" charset="-120"/>
                <a:ea typeface="標楷體" pitchFamily="65" charset="-120"/>
              </a:rPr>
              <a:t>至</a:t>
            </a:r>
            <a:r>
              <a:rPr lang="en-US" altLang="zh-TW" sz="2400" dirty="0">
                <a:latin typeface="標楷體" pitchFamily="65" charset="-120"/>
                <a:ea typeface="標楷體" pitchFamily="65" charset="-120"/>
              </a:rPr>
              <a:t>10</a:t>
            </a:r>
            <a:r>
              <a:rPr kumimoji="1" lang="en-US" altLang="zh-TW" sz="2400" dirty="0">
                <a:latin typeface="標楷體" pitchFamily="65" charset="-120"/>
                <a:ea typeface="標楷體" pitchFamily="65" charset="-120"/>
              </a:rPr>
              <a:t>50731</a:t>
            </a:r>
            <a:r>
              <a:rPr lang="zh-TW" altLang="en-US" sz="2400" dirty="0">
                <a:latin typeface="標楷體" pitchFamily="65" charset="-120"/>
                <a:ea typeface="標楷體" pitchFamily="65" charset="-120"/>
              </a:rPr>
              <a:t>，並</a:t>
            </a:r>
            <a:r>
              <a:rPr lang="zh-TW" altLang="en-US" sz="2400" kern="0" dirty="0">
                <a:latin typeface="標楷體" panose="03000509000000000000" pitchFamily="65" charset="-120"/>
                <a:ea typeface="標楷體" panose="03000509000000000000" pitchFamily="65" charset="-120"/>
              </a:rPr>
              <a:t>於</a:t>
            </a:r>
            <a:r>
              <a:rPr lang="en-US" altLang="zh-TW" sz="2400" kern="0" dirty="0">
                <a:latin typeface="標楷體" panose="03000509000000000000" pitchFamily="65" charset="-120"/>
                <a:ea typeface="標楷體" panose="03000509000000000000" pitchFamily="65" charset="-120"/>
              </a:rPr>
              <a:t>103</a:t>
            </a:r>
            <a:r>
              <a:rPr lang="zh-TW" altLang="en-US" sz="2400" kern="0" dirty="0">
                <a:latin typeface="標楷體" panose="03000509000000000000" pitchFamily="65" charset="-120"/>
                <a:ea typeface="標楷體" panose="03000509000000000000" pitchFamily="65" charset="-120"/>
              </a:rPr>
              <a:t>學年度起進修</a:t>
            </a:r>
            <a:r>
              <a:rPr lang="zh-TW" altLang="en-US" sz="2400" dirty="0">
                <a:latin typeface="標楷體" pitchFamily="65" charset="-120"/>
                <a:ea typeface="標楷體" pitchFamily="65" charset="-120"/>
              </a:rPr>
              <a:t>碩士並於</a:t>
            </a:r>
            <a:r>
              <a:rPr lang="en-US" altLang="zh-TW" sz="2400" dirty="0">
                <a:latin typeface="標楷體" pitchFamily="65" charset="-120"/>
                <a:ea typeface="標楷體" pitchFamily="65" charset="-120"/>
              </a:rPr>
              <a:t>10506</a:t>
            </a:r>
            <a:r>
              <a:rPr lang="zh-TW" altLang="en-US" sz="2400" dirty="0">
                <a:latin typeface="標楷體" pitchFamily="65" charset="-120"/>
                <a:ea typeface="標楷體" pitchFamily="65" charset="-120"/>
              </a:rPr>
              <a:t>畢業，於</a:t>
            </a:r>
            <a:r>
              <a:rPr lang="en-US" altLang="zh-TW" sz="2400" dirty="0">
                <a:latin typeface="標楷體" pitchFamily="65" charset="-120"/>
                <a:ea typeface="標楷體" pitchFamily="65" charset="-120"/>
              </a:rPr>
              <a:t>10</a:t>
            </a:r>
            <a:r>
              <a:rPr kumimoji="1" lang="en-US" altLang="zh-TW" sz="2400" dirty="0">
                <a:latin typeface="標楷體" pitchFamily="65" charset="-120"/>
                <a:ea typeface="標楷體" pitchFamily="65" charset="-120"/>
              </a:rPr>
              <a:t>5</a:t>
            </a:r>
            <a:r>
              <a:rPr lang="zh-TW" altLang="en-US" sz="2400" dirty="0">
                <a:latin typeface="標楷體" pitchFamily="65" charset="-120"/>
                <a:ea typeface="標楷體" pitchFamily="65" charset="-120"/>
              </a:rPr>
              <a:t>學年度經公開甄選錄取公立國中，請問如何提敘薪級？</a:t>
            </a:r>
          </a:p>
        </p:txBody>
      </p:sp>
      <p:sp>
        <p:nvSpPr>
          <p:cNvPr id="4" name="文字方塊 3"/>
          <p:cNvSpPr txBox="1"/>
          <p:nvPr/>
        </p:nvSpPr>
        <p:spPr>
          <a:xfrm>
            <a:off x="1274826" y="4123765"/>
            <a:ext cx="9540240" cy="1569660"/>
          </a:xfrm>
          <a:prstGeom prst="rect">
            <a:avLst/>
          </a:prstGeom>
          <a:noFill/>
        </p:spPr>
        <p:txBody>
          <a:bodyPr wrap="square" rtlCol="0">
            <a:spAutoFit/>
          </a:bodyPr>
          <a:lstStyle/>
          <a:p>
            <a:r>
              <a:rPr lang="zh-TW" altLang="en-US" sz="2400" dirty="0">
                <a:latin typeface="標楷體" pitchFamily="65" charset="-120"/>
                <a:ea typeface="標楷體" pitchFamily="65" charset="-120"/>
              </a:rPr>
              <a:t>邱師得按私校初任教師之大學學歷，應自</a:t>
            </a:r>
            <a:r>
              <a:rPr lang="en-US" altLang="zh-TW" sz="2400" dirty="0">
                <a:latin typeface="標楷體" pitchFamily="65" charset="-120"/>
                <a:ea typeface="標楷體" pitchFamily="65" charset="-120"/>
              </a:rPr>
              <a:t>190</a:t>
            </a:r>
            <a:r>
              <a:rPr lang="zh-TW" altLang="en-US" sz="2400" dirty="0">
                <a:latin typeface="標楷體" pitchFamily="65" charset="-120"/>
                <a:ea typeface="標楷體" pitchFamily="65" charset="-120"/>
              </a:rPr>
              <a:t>薪點起敘，採計其職前私校專任教師年資</a:t>
            </a:r>
            <a:r>
              <a:rPr lang="en-US" altLang="zh-TW" sz="2400" dirty="0">
                <a:latin typeface="標楷體" pitchFamily="65" charset="-120"/>
                <a:ea typeface="標楷體" pitchFamily="65" charset="-120"/>
              </a:rPr>
              <a:t>102/8/1</a:t>
            </a:r>
            <a:r>
              <a:rPr lang="zh-TW" altLang="en-US" sz="2400" dirty="0">
                <a:latin typeface="標楷體" pitchFamily="65" charset="-120"/>
                <a:ea typeface="標楷體" pitchFamily="65" charset="-120"/>
              </a:rPr>
              <a:t>至</a:t>
            </a:r>
            <a:r>
              <a:rPr lang="en-US" altLang="zh-TW" sz="2400" dirty="0">
                <a:latin typeface="標楷體" pitchFamily="65" charset="-120"/>
                <a:ea typeface="標楷體" pitchFamily="65" charset="-120"/>
              </a:rPr>
              <a:t>10</a:t>
            </a:r>
            <a:r>
              <a:rPr kumimoji="1" lang="en-US" altLang="zh-TW" sz="2400" dirty="0">
                <a:latin typeface="標楷體" pitchFamily="65" charset="-120"/>
                <a:ea typeface="標楷體" pitchFamily="65" charset="-120"/>
              </a:rPr>
              <a:t>5</a:t>
            </a:r>
            <a:r>
              <a:rPr lang="en-US" altLang="zh-TW" sz="2400" dirty="0">
                <a:latin typeface="標楷體" pitchFamily="65" charset="-120"/>
                <a:ea typeface="標楷體" pitchFamily="65" charset="-120"/>
              </a:rPr>
              <a:t>/7/31(3</a:t>
            </a:r>
            <a:r>
              <a:rPr lang="zh-TW" altLang="en-US" sz="2400" dirty="0">
                <a:latin typeface="標楷體" pitchFamily="65" charset="-120"/>
                <a:ea typeface="標楷體" pitchFamily="65" charset="-120"/>
              </a:rPr>
              <a:t>年</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，再依教師待遇條例第</a:t>
            </a:r>
            <a:r>
              <a:rPr lang="en-US" altLang="zh-TW" sz="2400" dirty="0">
                <a:latin typeface="標楷體" pitchFamily="65" charset="-120"/>
                <a:ea typeface="標楷體" pitchFamily="65" charset="-120"/>
              </a:rPr>
              <a:t>10</a:t>
            </a:r>
            <a:r>
              <a:rPr lang="zh-TW" altLang="en-US" sz="2400" dirty="0">
                <a:latin typeface="標楷體" pitchFamily="65" charset="-120"/>
                <a:ea typeface="標楷體" pitchFamily="65" charset="-120"/>
              </a:rPr>
              <a:t>條規定，以現敘薪級為基準</a:t>
            </a:r>
            <a:r>
              <a:rPr lang="en-US" altLang="zh-TW" sz="2400" dirty="0">
                <a:latin typeface="標楷體" pitchFamily="65" charset="-120"/>
                <a:ea typeface="標楷體" pitchFamily="65" charset="-120"/>
              </a:rPr>
              <a:t>(220</a:t>
            </a:r>
            <a:r>
              <a:rPr lang="zh-TW" altLang="en-US" sz="2400" dirty="0">
                <a:latin typeface="標楷體" pitchFamily="65" charset="-120"/>
                <a:ea typeface="標楷體" pitchFamily="65" charset="-120"/>
              </a:rPr>
              <a:t>薪點</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碩士學歷提敘三級，改敘為</a:t>
            </a:r>
            <a:r>
              <a:rPr lang="en-US" altLang="zh-TW" sz="2400" dirty="0">
                <a:latin typeface="標楷體" pitchFamily="65" charset="-120"/>
                <a:ea typeface="標楷體" pitchFamily="65" charset="-120"/>
              </a:rPr>
              <a:t>2</a:t>
            </a:r>
            <a:r>
              <a:rPr lang="en-US" altLang="zh-TW" sz="2400" kern="0" dirty="0">
                <a:latin typeface="標楷體" pitchFamily="65" charset="-120"/>
                <a:ea typeface="標楷體" pitchFamily="65" charset="-120"/>
              </a:rPr>
              <a:t>6</a:t>
            </a:r>
            <a:r>
              <a:rPr lang="en-US" altLang="zh-TW" sz="2400" dirty="0">
                <a:latin typeface="標楷體" pitchFamily="65" charset="-120"/>
                <a:ea typeface="標楷體" pitchFamily="65" charset="-120"/>
              </a:rPr>
              <a:t>0</a:t>
            </a:r>
            <a:r>
              <a:rPr lang="zh-TW" altLang="en-US" sz="2400" dirty="0">
                <a:latin typeface="標楷體" pitchFamily="65" charset="-120"/>
                <a:ea typeface="標楷體" pitchFamily="65" charset="-120"/>
              </a:rPr>
              <a:t> 薪點</a:t>
            </a:r>
            <a:endParaRPr lang="en-US" altLang="zh-TW" sz="2400" dirty="0">
              <a:latin typeface="標楷體" pitchFamily="65" charset="-120"/>
              <a:ea typeface="標楷體" pitchFamily="65" charset="-120"/>
            </a:endParaRPr>
          </a:p>
        </p:txBody>
      </p:sp>
      <p:sp>
        <p:nvSpPr>
          <p:cNvPr id="5" name="文字方塊 4"/>
          <p:cNvSpPr txBox="1"/>
          <p:nvPr/>
        </p:nvSpPr>
        <p:spPr>
          <a:xfrm>
            <a:off x="1274826" y="2775586"/>
            <a:ext cx="9415586" cy="1200329"/>
          </a:xfrm>
          <a:prstGeom prst="rect">
            <a:avLst/>
          </a:prstGeom>
          <a:noFill/>
        </p:spPr>
        <p:txBody>
          <a:bodyPr wrap="square" rtlCol="0">
            <a:spAutoFit/>
          </a:bodyPr>
          <a:lstStyle/>
          <a:p>
            <a:r>
              <a:rPr lang="zh-TW" altLang="en-US" sz="2400" dirty="0">
                <a:solidFill>
                  <a:srgbClr val="7030A0"/>
                </a:solidFill>
                <a:latin typeface="標楷體" panose="03000509000000000000" pitchFamily="65" charset="-120"/>
                <a:ea typeface="標楷體" panose="03000509000000000000" pitchFamily="65" charset="-120"/>
              </a:rPr>
              <a:t>☆重點提示</a:t>
            </a:r>
            <a:endParaRPr lang="en-US" altLang="zh-TW" sz="2400" dirty="0">
              <a:solidFill>
                <a:srgbClr val="7030A0"/>
              </a:solidFill>
              <a:latin typeface="標楷體" panose="03000509000000000000" pitchFamily="65" charset="-120"/>
              <a:ea typeface="標楷體" panose="03000509000000000000" pitchFamily="65" charset="-120"/>
            </a:endParaRPr>
          </a:p>
          <a:p>
            <a:r>
              <a:rPr lang="zh-TW" altLang="en-US" sz="2400" dirty="0">
                <a:solidFill>
                  <a:srgbClr val="7030A0"/>
                </a:solidFill>
                <a:latin typeface="標楷體" panose="03000509000000000000" pitchFamily="65" charset="-120"/>
                <a:ea typeface="標楷體" panose="03000509000000000000" pitchFamily="65" charset="-120"/>
              </a:rPr>
              <a:t>私立中小學教師轉任公立學校教師時，按其初任教師之學歷起敘薪級；其已取得較高學歷者，並依教師待遇條例第</a:t>
            </a:r>
            <a:r>
              <a:rPr lang="en-US" altLang="zh-TW" sz="2400" dirty="0">
                <a:solidFill>
                  <a:srgbClr val="7030A0"/>
                </a:solidFill>
                <a:latin typeface="標楷體" panose="03000509000000000000" pitchFamily="65" charset="-120"/>
                <a:ea typeface="標楷體" panose="03000509000000000000" pitchFamily="65" charset="-120"/>
              </a:rPr>
              <a:t>10</a:t>
            </a:r>
            <a:r>
              <a:rPr lang="zh-TW" altLang="en-US" sz="2400" dirty="0">
                <a:solidFill>
                  <a:srgbClr val="7030A0"/>
                </a:solidFill>
                <a:latin typeface="標楷體" panose="03000509000000000000" pitchFamily="65" charset="-120"/>
                <a:ea typeface="標楷體" panose="03000509000000000000" pitchFamily="65" charset="-120"/>
              </a:rPr>
              <a:t>條規定辦理改敘。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750"/>
                                        <p:tgtEl>
                                          <p:spTgt spid="3">
                                            <p:txEl>
                                              <p:pRg st="0" end="0"/>
                                            </p:txEl>
                                          </p:spTgt>
                                        </p:tgtEl>
                                      </p:cBhvr>
                                    </p:animEffect>
                                    <p:anim calcmode="lin" valueType="num">
                                      <p:cBhvr>
                                        <p:cTn id="15"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500"/>
                                        <p:tgtEl>
                                          <p:spTgt spid="5"/>
                                        </p:tgtEl>
                                      </p:cBhvr>
                                    </p:animEffect>
                                    <p:anim calcmode="lin" valueType="num">
                                      <p:cBhvr>
                                        <p:cTn id="22" dur="1500" fill="hold"/>
                                        <p:tgtEl>
                                          <p:spTgt spid="5"/>
                                        </p:tgtEl>
                                        <p:attrNameLst>
                                          <p:attrName>ppt_x</p:attrName>
                                        </p:attrNameLst>
                                      </p:cBhvr>
                                      <p:tavLst>
                                        <p:tav tm="0">
                                          <p:val>
                                            <p:strVal val="#ppt_x"/>
                                          </p:val>
                                        </p:tav>
                                        <p:tav tm="100000">
                                          <p:val>
                                            <p:strVal val="#ppt_x"/>
                                          </p:val>
                                        </p:tav>
                                      </p:tavLst>
                                    </p:anim>
                                    <p:anim calcmode="lin" valueType="num">
                                      <p:cBhvr>
                                        <p:cTn id="23" dur="1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750"/>
                                        <p:tgtEl>
                                          <p:spTgt spid="4"/>
                                        </p:tgtEl>
                                      </p:cBhvr>
                                    </p:animEffect>
                                    <p:anim calcmode="lin" valueType="num">
                                      <p:cBhvr>
                                        <p:cTn id="29" dur="1750" fill="hold"/>
                                        <p:tgtEl>
                                          <p:spTgt spid="4"/>
                                        </p:tgtEl>
                                        <p:attrNameLst>
                                          <p:attrName>ppt_x</p:attrName>
                                        </p:attrNameLst>
                                      </p:cBhvr>
                                      <p:tavLst>
                                        <p:tav tm="0">
                                          <p:val>
                                            <p:strVal val="#ppt_x"/>
                                          </p:val>
                                        </p:tav>
                                        <p:tav tm="100000">
                                          <p:val>
                                            <p:strVal val="#ppt_x"/>
                                          </p:val>
                                        </p:tav>
                                      </p:tavLst>
                                    </p:anim>
                                    <p:anim calcmode="lin" valueType="num">
                                      <p:cBhvr>
                                        <p:cTn id="30" dur="1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07288" y="580785"/>
            <a:ext cx="10515600" cy="1325563"/>
          </a:xfrm>
        </p:spPr>
        <p:txBody>
          <a:bodyPr>
            <a:normAutofit fontScale="90000"/>
          </a:bodyPr>
          <a:lstStyle/>
          <a:p>
            <a:r>
              <a:rPr lang="zh-TW" altLang="en-US" sz="2400" dirty="0">
                <a:solidFill>
                  <a:srgbClr val="D680A5">
                    <a:lumMod val="50000"/>
                  </a:srgbClr>
                </a:solidFill>
                <a:latin typeface="標楷體" pitchFamily="65" charset="-120"/>
                <a:ea typeface="標楷體" pitchFamily="65" charset="-120"/>
              </a:rPr>
              <a:t>案例：林師</a:t>
            </a:r>
            <a:r>
              <a:rPr lang="en-US" altLang="zh-TW" sz="2400" dirty="0">
                <a:solidFill>
                  <a:srgbClr val="D680A5">
                    <a:lumMod val="50000"/>
                  </a:srgbClr>
                </a:solidFill>
                <a:latin typeface="標楷體" pitchFamily="65" charset="-120"/>
                <a:ea typeface="標楷體" pitchFamily="65" charset="-120"/>
              </a:rPr>
              <a:t>92</a:t>
            </a:r>
            <a:r>
              <a:rPr lang="zh-TW" altLang="en-US" sz="2400" dirty="0">
                <a:solidFill>
                  <a:srgbClr val="D680A5">
                    <a:lumMod val="50000"/>
                  </a:srgbClr>
                </a:solidFill>
                <a:latin typeface="標楷體" pitchFamily="65" charset="-120"/>
                <a:ea typeface="標楷體" pitchFamily="65" charset="-120"/>
              </a:rPr>
              <a:t>年</a:t>
            </a:r>
            <a:r>
              <a:rPr lang="en-US" altLang="zh-TW" sz="2400" dirty="0">
                <a:solidFill>
                  <a:srgbClr val="D680A5">
                    <a:lumMod val="50000"/>
                  </a:srgbClr>
                </a:solidFill>
                <a:latin typeface="標楷體" pitchFamily="65" charset="-120"/>
                <a:ea typeface="標楷體" pitchFamily="65" charset="-120"/>
              </a:rPr>
              <a:t>6</a:t>
            </a:r>
            <a:r>
              <a:rPr lang="zh-TW" altLang="en-US" sz="2400" dirty="0">
                <a:solidFill>
                  <a:srgbClr val="D680A5">
                    <a:lumMod val="50000"/>
                  </a:srgbClr>
                </a:solidFill>
                <a:latin typeface="標楷體" pitchFamily="65" charset="-120"/>
                <a:ea typeface="標楷體" pitchFamily="65" charset="-120"/>
              </a:rPr>
              <a:t>月大學畢業，</a:t>
            </a:r>
            <a:r>
              <a:rPr lang="en-US" altLang="zh-TW" sz="2400" dirty="0">
                <a:solidFill>
                  <a:srgbClr val="D680A5">
                    <a:lumMod val="50000"/>
                  </a:srgbClr>
                </a:solidFill>
                <a:latin typeface="標楷體" pitchFamily="65" charset="-120"/>
                <a:ea typeface="標楷體" pitchFamily="65" charset="-120"/>
              </a:rPr>
              <a:t>93</a:t>
            </a:r>
            <a:r>
              <a:rPr lang="zh-TW" altLang="en-US" sz="2400" dirty="0">
                <a:solidFill>
                  <a:srgbClr val="D680A5">
                    <a:lumMod val="50000"/>
                  </a:srgbClr>
                </a:solidFill>
                <a:latin typeface="標楷體" pitchFamily="65" charset="-120"/>
                <a:ea typeface="標楷體" pitchFamily="65" charset="-120"/>
              </a:rPr>
              <a:t>年</a:t>
            </a:r>
            <a:r>
              <a:rPr lang="en-US" altLang="zh-TW" sz="2400" dirty="0">
                <a:solidFill>
                  <a:srgbClr val="D680A5">
                    <a:lumMod val="50000"/>
                  </a:srgbClr>
                </a:solidFill>
                <a:latin typeface="標楷體" pitchFamily="65" charset="-120"/>
                <a:ea typeface="標楷體" pitchFamily="65" charset="-120"/>
              </a:rPr>
              <a:t>7</a:t>
            </a:r>
            <a:r>
              <a:rPr lang="zh-TW" altLang="en-US" sz="2400" dirty="0">
                <a:solidFill>
                  <a:srgbClr val="D680A5">
                    <a:lumMod val="50000"/>
                  </a:srgbClr>
                </a:solidFill>
                <a:latin typeface="標楷體" pitchFamily="65" charset="-120"/>
                <a:ea typeface="標楷體" pitchFamily="65" charset="-120"/>
              </a:rPr>
              <a:t>月取得教育部國民小學教師證，職前曾任私立國小專任教師年資</a:t>
            </a:r>
            <a:r>
              <a:rPr lang="en-US" altLang="zh-TW" sz="2400" dirty="0">
                <a:solidFill>
                  <a:srgbClr val="D680A5">
                    <a:lumMod val="50000"/>
                  </a:srgbClr>
                </a:solidFill>
                <a:latin typeface="標楷體" pitchFamily="65" charset="-120"/>
                <a:ea typeface="標楷體" pitchFamily="65" charset="-120"/>
              </a:rPr>
              <a:t>930801</a:t>
            </a:r>
            <a:r>
              <a:rPr lang="zh-TW" altLang="en-US" sz="2400" dirty="0">
                <a:solidFill>
                  <a:srgbClr val="D680A5">
                    <a:lumMod val="50000"/>
                  </a:srgbClr>
                </a:solidFill>
                <a:latin typeface="標楷體" pitchFamily="65" charset="-120"/>
                <a:ea typeface="標楷體" pitchFamily="65" charset="-120"/>
              </a:rPr>
              <a:t>至</a:t>
            </a:r>
            <a:r>
              <a:rPr lang="en-US" altLang="zh-TW" sz="2400" dirty="0">
                <a:solidFill>
                  <a:srgbClr val="D680A5">
                    <a:lumMod val="50000"/>
                  </a:srgbClr>
                </a:solidFill>
                <a:latin typeface="標楷體" pitchFamily="65" charset="-120"/>
                <a:ea typeface="標楷體" pitchFamily="65" charset="-120"/>
              </a:rPr>
              <a:t>940731</a:t>
            </a:r>
            <a:r>
              <a:rPr lang="zh-TW" altLang="en-US" sz="2400" dirty="0">
                <a:solidFill>
                  <a:srgbClr val="D680A5">
                    <a:lumMod val="50000"/>
                  </a:srgbClr>
                </a:solidFill>
                <a:latin typeface="標楷體" pitchFamily="65" charset="-120"/>
                <a:ea typeface="標楷體" pitchFamily="65" charset="-120"/>
              </a:rPr>
              <a:t>，並</a:t>
            </a:r>
            <a:r>
              <a:rPr lang="zh-TW" altLang="en-US" sz="2400" kern="0" dirty="0">
                <a:solidFill>
                  <a:srgbClr val="D680A5">
                    <a:lumMod val="50000"/>
                  </a:srgbClr>
                </a:solidFill>
                <a:latin typeface="標楷體" panose="03000509000000000000" pitchFamily="65" charset="-120"/>
                <a:ea typeface="標楷體" panose="03000509000000000000" pitchFamily="65" charset="-120"/>
              </a:rPr>
              <a:t>於</a:t>
            </a:r>
            <a:r>
              <a:rPr lang="en-US" altLang="zh-TW" sz="2400" kern="0" dirty="0">
                <a:solidFill>
                  <a:srgbClr val="D680A5">
                    <a:lumMod val="50000"/>
                  </a:srgbClr>
                </a:solidFill>
                <a:latin typeface="標楷體" panose="03000509000000000000" pitchFamily="65" charset="-120"/>
                <a:ea typeface="標楷體" panose="03000509000000000000" pitchFamily="65" charset="-120"/>
              </a:rPr>
              <a:t>99</a:t>
            </a:r>
            <a:r>
              <a:rPr lang="zh-TW" altLang="en-US" sz="2400" kern="0" dirty="0">
                <a:solidFill>
                  <a:srgbClr val="D680A5">
                    <a:lumMod val="50000"/>
                  </a:srgbClr>
                </a:solidFill>
                <a:latin typeface="標楷體" panose="03000509000000000000" pitchFamily="65" charset="-120"/>
                <a:ea typeface="標楷體" panose="03000509000000000000" pitchFamily="65" charset="-120"/>
              </a:rPr>
              <a:t>年</a:t>
            </a:r>
            <a:r>
              <a:rPr lang="en-US" altLang="zh-TW" sz="2400" kern="0" dirty="0">
                <a:solidFill>
                  <a:srgbClr val="D680A5">
                    <a:lumMod val="50000"/>
                  </a:srgbClr>
                </a:solidFill>
                <a:latin typeface="標楷體" panose="03000509000000000000" pitchFamily="65" charset="-120"/>
                <a:ea typeface="標楷體" panose="03000509000000000000" pitchFamily="65" charset="-120"/>
              </a:rPr>
              <a:t>6</a:t>
            </a:r>
            <a:r>
              <a:rPr lang="zh-TW" altLang="en-US" sz="2400" kern="0" dirty="0">
                <a:solidFill>
                  <a:srgbClr val="D680A5">
                    <a:lumMod val="50000"/>
                  </a:srgbClr>
                </a:solidFill>
                <a:latin typeface="標楷體" panose="03000509000000000000" pitchFamily="65" charset="-120"/>
                <a:ea typeface="標楷體" panose="03000509000000000000" pitchFamily="65" charset="-120"/>
              </a:rPr>
              <a:t>月取得</a:t>
            </a:r>
            <a:r>
              <a:rPr lang="zh-TW" altLang="en-US" sz="2400" dirty="0">
                <a:solidFill>
                  <a:srgbClr val="D680A5">
                    <a:lumMod val="50000"/>
                  </a:srgbClr>
                </a:solidFill>
                <a:latin typeface="標楷體" pitchFamily="65" charset="-120"/>
                <a:ea typeface="標楷體" pitchFamily="65" charset="-120"/>
              </a:rPr>
              <a:t>碩士學位，又曾任公立學校代理教師年資</a:t>
            </a:r>
            <a:r>
              <a:rPr lang="en-US" altLang="zh-TW" sz="2400" dirty="0">
                <a:solidFill>
                  <a:srgbClr val="D680A5">
                    <a:lumMod val="50000"/>
                  </a:srgbClr>
                </a:solidFill>
                <a:latin typeface="標楷體" pitchFamily="65" charset="-120"/>
                <a:ea typeface="標楷體" pitchFamily="65" charset="-120"/>
              </a:rPr>
              <a:t>1040828</a:t>
            </a:r>
            <a:r>
              <a:rPr lang="zh-TW" altLang="en-US" sz="2400" dirty="0">
                <a:solidFill>
                  <a:srgbClr val="D680A5">
                    <a:lumMod val="50000"/>
                  </a:srgbClr>
                </a:solidFill>
                <a:latin typeface="標楷體" pitchFamily="65" charset="-120"/>
                <a:ea typeface="標楷體" pitchFamily="65" charset="-120"/>
              </a:rPr>
              <a:t>至</a:t>
            </a:r>
            <a:r>
              <a:rPr lang="en-US" altLang="zh-TW" sz="2400" dirty="0">
                <a:solidFill>
                  <a:srgbClr val="D680A5">
                    <a:lumMod val="50000"/>
                  </a:srgbClr>
                </a:solidFill>
                <a:latin typeface="標楷體" pitchFamily="65" charset="-120"/>
                <a:ea typeface="標楷體" pitchFamily="65" charset="-120"/>
              </a:rPr>
              <a:t>1050701</a:t>
            </a:r>
            <a:r>
              <a:rPr lang="zh-TW" altLang="en-US" sz="2400" dirty="0">
                <a:solidFill>
                  <a:srgbClr val="D680A5">
                    <a:lumMod val="50000"/>
                  </a:srgbClr>
                </a:solidFill>
                <a:latin typeface="標楷體" pitchFamily="65" charset="-120"/>
                <a:ea typeface="標楷體" pitchFamily="65" charset="-120"/>
              </a:rPr>
              <a:t>，於</a:t>
            </a:r>
            <a:r>
              <a:rPr lang="en-US" altLang="zh-TW" sz="2400" dirty="0">
                <a:solidFill>
                  <a:srgbClr val="D680A5">
                    <a:lumMod val="50000"/>
                  </a:srgbClr>
                </a:solidFill>
                <a:latin typeface="標楷體" pitchFamily="65" charset="-120"/>
                <a:ea typeface="標楷體" pitchFamily="65" charset="-120"/>
              </a:rPr>
              <a:t>10</a:t>
            </a:r>
            <a:r>
              <a:rPr kumimoji="1" lang="en-US" altLang="zh-TW" sz="2400" dirty="0">
                <a:solidFill>
                  <a:srgbClr val="D680A5">
                    <a:lumMod val="50000"/>
                  </a:srgbClr>
                </a:solidFill>
                <a:latin typeface="標楷體" pitchFamily="65" charset="-120"/>
                <a:ea typeface="標楷體" pitchFamily="65" charset="-120"/>
              </a:rPr>
              <a:t>5</a:t>
            </a:r>
            <a:r>
              <a:rPr lang="zh-TW" altLang="en-US" sz="2400" dirty="0">
                <a:solidFill>
                  <a:srgbClr val="D680A5">
                    <a:lumMod val="50000"/>
                  </a:srgbClr>
                </a:solidFill>
                <a:latin typeface="標楷體" pitchFamily="65" charset="-120"/>
                <a:ea typeface="標楷體" pitchFamily="65" charset="-120"/>
              </a:rPr>
              <a:t>學年度經公開甄選錄取公立國小，請問如何提敘薪級？</a:t>
            </a:r>
            <a:endParaRPr lang="zh-TW" altLang="en-US" dirty="0"/>
          </a:p>
        </p:txBody>
      </p:sp>
      <p:sp>
        <p:nvSpPr>
          <p:cNvPr id="3" name="日期版面配置區 2"/>
          <p:cNvSpPr>
            <a:spLocks noGrp="1"/>
          </p:cNvSpPr>
          <p:nvPr>
            <p:ph type="dt" sz="half" idx="10"/>
          </p:nvPr>
        </p:nvSpPr>
        <p:spPr/>
        <p:txBody>
          <a:bodyPr/>
          <a:lstStyle/>
          <a:p>
            <a:fld id="{66886985-4E88-4091-ACE9-453EE9A2D0AF}" type="datetime1">
              <a:rPr lang="zh-TW" altLang="en-US" smtClean="0"/>
              <a:t>2019/8/19</a:t>
            </a:fld>
            <a:endParaRPr lang="zh-TW" altLang="en-US"/>
          </a:p>
        </p:txBody>
      </p:sp>
      <p:sp>
        <p:nvSpPr>
          <p:cNvPr id="4" name="投影片編號版面配置區 3"/>
          <p:cNvSpPr>
            <a:spLocks noGrp="1"/>
          </p:cNvSpPr>
          <p:nvPr>
            <p:ph type="sldNum" sz="quarter" idx="12"/>
          </p:nvPr>
        </p:nvSpPr>
        <p:spPr/>
        <p:txBody>
          <a:bodyPr/>
          <a:lstStyle/>
          <a:p>
            <a:fld id="{1CC926A1-394B-4F20-995A-14F0F6D274D9}" type="slidenum">
              <a:rPr lang="zh-TW" altLang="en-US" smtClean="0"/>
              <a:t>58</a:t>
            </a:fld>
            <a:endParaRPr lang="zh-TW" altLang="en-US"/>
          </a:p>
        </p:txBody>
      </p:sp>
      <p:sp>
        <p:nvSpPr>
          <p:cNvPr id="5" name="文字方塊 4"/>
          <p:cNvSpPr txBox="1"/>
          <p:nvPr/>
        </p:nvSpPr>
        <p:spPr>
          <a:xfrm>
            <a:off x="838201" y="2078966"/>
            <a:ext cx="10255370" cy="1200329"/>
          </a:xfrm>
          <a:prstGeom prst="rect">
            <a:avLst/>
          </a:prstGeom>
          <a:noFill/>
        </p:spPr>
        <p:txBody>
          <a:bodyPr wrap="square" rtlCol="0">
            <a:spAutoFit/>
          </a:bodyPr>
          <a:lstStyle/>
          <a:p>
            <a:r>
              <a:rPr lang="zh-TW" altLang="en-US" sz="2400" dirty="0">
                <a:solidFill>
                  <a:srgbClr val="7030A0"/>
                </a:solidFill>
                <a:latin typeface="標楷體" panose="03000509000000000000" pitchFamily="65" charset="-120"/>
                <a:ea typeface="標楷體" panose="03000509000000000000" pitchFamily="65" charset="-120"/>
              </a:rPr>
              <a:t>☆重點提示</a:t>
            </a:r>
          </a:p>
          <a:p>
            <a:r>
              <a:rPr lang="zh-TW" altLang="en-US" sz="2400" dirty="0">
                <a:solidFill>
                  <a:srgbClr val="7030A0"/>
                </a:solidFill>
                <a:latin typeface="標楷體" panose="03000509000000000000" pitchFamily="65" charset="-120"/>
                <a:ea typeface="標楷體" panose="03000509000000000000" pitchFamily="65" charset="-120"/>
              </a:rPr>
              <a:t>私立中小學教師轉任公立學校教師時，按其初任教師之學歷起敘薪級；其已取得較高學歷者，並依教師待遇條例第</a:t>
            </a:r>
            <a:r>
              <a:rPr lang="en-US" altLang="zh-TW" sz="2400" dirty="0">
                <a:solidFill>
                  <a:srgbClr val="7030A0"/>
                </a:solidFill>
                <a:latin typeface="標楷體" panose="03000509000000000000" pitchFamily="65" charset="-120"/>
                <a:ea typeface="標楷體" panose="03000509000000000000" pitchFamily="65" charset="-120"/>
              </a:rPr>
              <a:t>10</a:t>
            </a:r>
            <a:r>
              <a:rPr lang="zh-TW" altLang="en-US" sz="2400" dirty="0">
                <a:solidFill>
                  <a:srgbClr val="7030A0"/>
                </a:solidFill>
                <a:latin typeface="標楷體" panose="03000509000000000000" pitchFamily="65" charset="-120"/>
                <a:ea typeface="標楷體" panose="03000509000000000000" pitchFamily="65" charset="-120"/>
              </a:rPr>
              <a:t>條規定辦理改敘。</a:t>
            </a:r>
          </a:p>
        </p:txBody>
      </p:sp>
      <p:sp>
        <p:nvSpPr>
          <p:cNvPr id="6" name="文字方塊 5"/>
          <p:cNvSpPr txBox="1"/>
          <p:nvPr/>
        </p:nvSpPr>
        <p:spPr>
          <a:xfrm>
            <a:off x="1017917" y="3494332"/>
            <a:ext cx="9100868" cy="1938992"/>
          </a:xfrm>
          <a:prstGeom prst="rect">
            <a:avLst/>
          </a:prstGeom>
          <a:noFill/>
        </p:spPr>
        <p:txBody>
          <a:bodyPr wrap="square" rtlCol="0">
            <a:spAutoFit/>
          </a:bodyPr>
          <a:lstStyle/>
          <a:p>
            <a:pPr lvl="0"/>
            <a:r>
              <a:rPr lang="zh-TW" altLang="en-US" sz="2400" dirty="0">
                <a:solidFill>
                  <a:srgbClr val="D680A5">
                    <a:lumMod val="50000"/>
                  </a:srgbClr>
                </a:solidFill>
                <a:latin typeface="標楷體" pitchFamily="65" charset="-120"/>
                <a:ea typeface="標楷體" pitchFamily="65" charset="-120"/>
              </a:rPr>
              <a:t>林師得按私校初任教師之大學學歷，應自</a:t>
            </a:r>
            <a:r>
              <a:rPr lang="en-US" altLang="zh-TW" sz="2400" dirty="0">
                <a:solidFill>
                  <a:srgbClr val="D680A5">
                    <a:lumMod val="50000"/>
                  </a:srgbClr>
                </a:solidFill>
                <a:latin typeface="標楷體" pitchFamily="65" charset="-120"/>
                <a:ea typeface="標楷體" pitchFamily="65" charset="-120"/>
              </a:rPr>
              <a:t>190</a:t>
            </a:r>
            <a:r>
              <a:rPr lang="zh-TW" altLang="en-US" sz="2400" dirty="0">
                <a:solidFill>
                  <a:srgbClr val="D680A5">
                    <a:lumMod val="50000"/>
                  </a:srgbClr>
                </a:solidFill>
                <a:latin typeface="標楷體" pitchFamily="65" charset="-120"/>
                <a:ea typeface="標楷體" pitchFamily="65" charset="-120"/>
              </a:rPr>
              <a:t>薪點起敘，採計其職前私校專任教師年資</a:t>
            </a:r>
            <a:r>
              <a:rPr lang="en-US" altLang="zh-TW" sz="2400" dirty="0">
                <a:solidFill>
                  <a:srgbClr val="D680A5">
                    <a:lumMod val="50000"/>
                  </a:srgbClr>
                </a:solidFill>
                <a:latin typeface="標楷體" pitchFamily="65" charset="-120"/>
                <a:ea typeface="標楷體" pitchFamily="65" charset="-120"/>
              </a:rPr>
              <a:t>930801</a:t>
            </a:r>
            <a:r>
              <a:rPr lang="zh-TW" altLang="en-US" sz="2400" dirty="0">
                <a:solidFill>
                  <a:srgbClr val="D680A5">
                    <a:lumMod val="50000"/>
                  </a:srgbClr>
                </a:solidFill>
                <a:latin typeface="標楷體" pitchFamily="65" charset="-120"/>
                <a:ea typeface="標楷體" pitchFamily="65" charset="-120"/>
              </a:rPr>
              <a:t>至</a:t>
            </a:r>
            <a:r>
              <a:rPr lang="en-US" altLang="zh-TW" sz="2400" dirty="0">
                <a:solidFill>
                  <a:srgbClr val="D680A5">
                    <a:lumMod val="50000"/>
                  </a:srgbClr>
                </a:solidFill>
                <a:latin typeface="標楷體" pitchFamily="65" charset="-120"/>
                <a:ea typeface="標楷體" pitchFamily="65" charset="-120"/>
              </a:rPr>
              <a:t>940731(1</a:t>
            </a:r>
            <a:r>
              <a:rPr lang="zh-TW" altLang="en-US" sz="2400" dirty="0">
                <a:solidFill>
                  <a:srgbClr val="D680A5">
                    <a:lumMod val="50000"/>
                  </a:srgbClr>
                </a:solidFill>
                <a:latin typeface="標楷體" pitchFamily="65" charset="-120"/>
                <a:ea typeface="標楷體" pitchFamily="65" charset="-120"/>
              </a:rPr>
              <a:t>年</a:t>
            </a:r>
            <a:r>
              <a:rPr lang="en-US" altLang="zh-TW" sz="2400" dirty="0">
                <a:solidFill>
                  <a:srgbClr val="D680A5">
                    <a:lumMod val="50000"/>
                  </a:srgbClr>
                </a:solidFill>
                <a:latin typeface="標楷體" pitchFamily="65" charset="-120"/>
                <a:ea typeface="標楷體" pitchFamily="65" charset="-120"/>
              </a:rPr>
              <a:t>)</a:t>
            </a:r>
            <a:r>
              <a:rPr lang="zh-TW" altLang="en-US" sz="2400" dirty="0">
                <a:solidFill>
                  <a:srgbClr val="D680A5">
                    <a:lumMod val="50000"/>
                  </a:srgbClr>
                </a:solidFill>
                <a:latin typeface="標楷體" pitchFamily="65" charset="-120"/>
                <a:ea typeface="標楷體" pitchFamily="65" charset="-120"/>
              </a:rPr>
              <a:t>，公立學校代理教師年資</a:t>
            </a:r>
            <a:r>
              <a:rPr lang="en-US" altLang="zh-TW" sz="2400" dirty="0">
                <a:solidFill>
                  <a:srgbClr val="D680A5">
                    <a:lumMod val="50000"/>
                  </a:srgbClr>
                </a:solidFill>
                <a:latin typeface="標楷體" pitchFamily="65" charset="-120"/>
                <a:ea typeface="標楷體" pitchFamily="65" charset="-120"/>
              </a:rPr>
              <a:t>1040828</a:t>
            </a:r>
            <a:r>
              <a:rPr lang="zh-TW" altLang="en-US" sz="2400" dirty="0">
                <a:solidFill>
                  <a:srgbClr val="D680A5">
                    <a:lumMod val="50000"/>
                  </a:srgbClr>
                </a:solidFill>
                <a:latin typeface="標楷體" pitchFamily="65" charset="-120"/>
                <a:ea typeface="標楷體" pitchFamily="65" charset="-120"/>
              </a:rPr>
              <a:t>至</a:t>
            </a:r>
            <a:r>
              <a:rPr lang="en-US" altLang="zh-TW" sz="2400" dirty="0">
                <a:solidFill>
                  <a:srgbClr val="D680A5">
                    <a:lumMod val="50000"/>
                  </a:srgbClr>
                </a:solidFill>
                <a:latin typeface="標楷體" pitchFamily="65" charset="-120"/>
                <a:ea typeface="標楷體" pitchFamily="65" charset="-120"/>
              </a:rPr>
              <a:t>1050701(1</a:t>
            </a:r>
            <a:r>
              <a:rPr lang="zh-TW" altLang="en-US" sz="2400" dirty="0">
                <a:solidFill>
                  <a:srgbClr val="D680A5">
                    <a:lumMod val="50000"/>
                  </a:srgbClr>
                </a:solidFill>
                <a:latin typeface="標楷體" pitchFamily="65" charset="-120"/>
                <a:ea typeface="標楷體" pitchFamily="65" charset="-120"/>
              </a:rPr>
              <a:t>年</a:t>
            </a:r>
            <a:r>
              <a:rPr lang="en-US" altLang="zh-TW" sz="2400" dirty="0">
                <a:solidFill>
                  <a:srgbClr val="D680A5">
                    <a:lumMod val="50000"/>
                  </a:srgbClr>
                </a:solidFill>
                <a:latin typeface="標楷體" pitchFamily="65" charset="-120"/>
                <a:ea typeface="標楷體" pitchFamily="65" charset="-120"/>
              </a:rPr>
              <a:t>)</a:t>
            </a:r>
            <a:r>
              <a:rPr lang="zh-TW" altLang="en-US" sz="2400" dirty="0">
                <a:solidFill>
                  <a:srgbClr val="D680A5">
                    <a:lumMod val="50000"/>
                  </a:srgbClr>
                </a:solidFill>
                <a:latin typeface="標楷體" pitchFamily="65" charset="-120"/>
                <a:ea typeface="標楷體" pitchFamily="65" charset="-120"/>
              </a:rPr>
              <a:t>，再依教師待遇條例第</a:t>
            </a:r>
            <a:r>
              <a:rPr lang="en-US" altLang="zh-TW" sz="2400" dirty="0">
                <a:solidFill>
                  <a:srgbClr val="D680A5">
                    <a:lumMod val="50000"/>
                  </a:srgbClr>
                </a:solidFill>
                <a:latin typeface="標楷體" pitchFamily="65" charset="-120"/>
                <a:ea typeface="標楷體" pitchFamily="65" charset="-120"/>
              </a:rPr>
              <a:t>10</a:t>
            </a:r>
            <a:r>
              <a:rPr lang="zh-TW" altLang="en-US" sz="2400" dirty="0">
                <a:solidFill>
                  <a:srgbClr val="D680A5">
                    <a:lumMod val="50000"/>
                  </a:srgbClr>
                </a:solidFill>
                <a:latin typeface="標楷體" pitchFamily="65" charset="-120"/>
                <a:ea typeface="標楷體" pitchFamily="65" charset="-120"/>
              </a:rPr>
              <a:t>條規定，以現敘薪級為基準</a:t>
            </a:r>
            <a:r>
              <a:rPr lang="en-US" altLang="zh-TW" sz="2400" dirty="0">
                <a:solidFill>
                  <a:srgbClr val="D680A5">
                    <a:lumMod val="50000"/>
                  </a:srgbClr>
                </a:solidFill>
                <a:latin typeface="標楷體" pitchFamily="65" charset="-120"/>
                <a:ea typeface="標楷體" pitchFamily="65" charset="-120"/>
              </a:rPr>
              <a:t>(210</a:t>
            </a:r>
            <a:r>
              <a:rPr lang="zh-TW" altLang="en-US" sz="2400" dirty="0">
                <a:solidFill>
                  <a:srgbClr val="D680A5">
                    <a:lumMod val="50000"/>
                  </a:srgbClr>
                </a:solidFill>
                <a:latin typeface="標楷體" pitchFamily="65" charset="-120"/>
                <a:ea typeface="標楷體" pitchFamily="65" charset="-120"/>
              </a:rPr>
              <a:t>薪點</a:t>
            </a:r>
            <a:r>
              <a:rPr lang="en-US" altLang="zh-TW" sz="2400" dirty="0">
                <a:solidFill>
                  <a:srgbClr val="D680A5">
                    <a:lumMod val="50000"/>
                  </a:srgbClr>
                </a:solidFill>
                <a:latin typeface="標楷體" pitchFamily="65" charset="-120"/>
                <a:ea typeface="標楷體" pitchFamily="65" charset="-120"/>
              </a:rPr>
              <a:t>)</a:t>
            </a:r>
            <a:r>
              <a:rPr lang="zh-TW" altLang="en-US" sz="2400" dirty="0">
                <a:solidFill>
                  <a:srgbClr val="D680A5">
                    <a:lumMod val="50000"/>
                  </a:srgbClr>
                </a:solidFill>
                <a:latin typeface="標楷體" pitchFamily="65" charset="-120"/>
                <a:ea typeface="標楷體" pitchFamily="65" charset="-120"/>
              </a:rPr>
              <a:t>碩士學歷提敘三級，共提敘</a:t>
            </a:r>
            <a:r>
              <a:rPr lang="en-US" altLang="zh-TW" sz="2400" dirty="0">
                <a:solidFill>
                  <a:srgbClr val="D680A5">
                    <a:lumMod val="50000"/>
                  </a:srgbClr>
                </a:solidFill>
                <a:latin typeface="標楷體" pitchFamily="65" charset="-120"/>
                <a:ea typeface="標楷體" pitchFamily="65" charset="-120"/>
              </a:rPr>
              <a:t>5</a:t>
            </a:r>
            <a:r>
              <a:rPr lang="zh-TW" altLang="en-US" sz="2400" dirty="0">
                <a:solidFill>
                  <a:srgbClr val="D680A5">
                    <a:lumMod val="50000"/>
                  </a:srgbClr>
                </a:solidFill>
                <a:latin typeface="標楷體" pitchFamily="65" charset="-120"/>
                <a:ea typeface="標楷體" pitchFamily="65" charset="-120"/>
              </a:rPr>
              <a:t>級，改敘為</a:t>
            </a:r>
            <a:r>
              <a:rPr lang="en-US" altLang="zh-TW" sz="2400" dirty="0">
                <a:solidFill>
                  <a:srgbClr val="D680A5">
                    <a:lumMod val="50000"/>
                  </a:srgbClr>
                </a:solidFill>
                <a:latin typeface="標楷體" pitchFamily="65" charset="-120"/>
                <a:ea typeface="標楷體" pitchFamily="65" charset="-120"/>
              </a:rPr>
              <a:t>245</a:t>
            </a:r>
            <a:r>
              <a:rPr lang="zh-TW" altLang="en-US" sz="2400" dirty="0">
                <a:solidFill>
                  <a:srgbClr val="D680A5">
                    <a:lumMod val="50000"/>
                  </a:srgbClr>
                </a:solidFill>
                <a:latin typeface="標楷體" pitchFamily="65" charset="-120"/>
                <a:ea typeface="標楷體" pitchFamily="65" charset="-120"/>
              </a:rPr>
              <a:t>薪點</a:t>
            </a:r>
            <a:endParaRPr lang="en-US" altLang="zh-TW" sz="2400" dirty="0">
              <a:solidFill>
                <a:srgbClr val="D680A5">
                  <a:lumMod val="50000"/>
                </a:srgbClr>
              </a:solidFill>
              <a:latin typeface="標楷體" pitchFamily="65" charset="-120"/>
              <a:ea typeface="標楷體" pitchFamily="65" charset="-120"/>
            </a:endParaRPr>
          </a:p>
        </p:txBody>
      </p:sp>
    </p:spTree>
    <p:extLst>
      <p:ext uri="{BB962C8B-B14F-4D97-AF65-F5344CB8AC3E}">
        <p14:creationId xmlns:p14="http://schemas.microsoft.com/office/powerpoint/2010/main" val="230950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75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ppt_x</p:attrName>
                                        </p:attrNameLst>
                                      </p:cBhvr>
                                      <p:tavLst>
                                        <p:tav tm="0">
                                          <p:val>
                                            <p:strVal val="#ppt_x"/>
                                          </p:val>
                                        </p:tav>
                                        <p:tav tm="100000">
                                          <p:val>
                                            <p:strVal val="#ppt_x"/>
                                          </p:val>
                                        </p:tav>
                                      </p:tavLst>
                                    </p:anim>
                                    <p:anim calcmode="lin" valueType="num">
                                      <p:cBhvr>
                                        <p:cTn id="16"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500"/>
                                        <p:tgtEl>
                                          <p:spTgt spid="6"/>
                                        </p:tgtEl>
                                      </p:cBhvr>
                                    </p:animEffect>
                                    <p:anim calcmode="lin" valueType="num">
                                      <p:cBhvr>
                                        <p:cTn id="22" dur="2500" fill="hold"/>
                                        <p:tgtEl>
                                          <p:spTgt spid="6"/>
                                        </p:tgtEl>
                                        <p:attrNameLst>
                                          <p:attrName>ppt_x</p:attrName>
                                        </p:attrNameLst>
                                      </p:cBhvr>
                                      <p:tavLst>
                                        <p:tav tm="0">
                                          <p:val>
                                            <p:strVal val="#ppt_x"/>
                                          </p:val>
                                        </p:tav>
                                        <p:tav tm="100000">
                                          <p:val>
                                            <p:strVal val="#ppt_x"/>
                                          </p:val>
                                        </p:tav>
                                      </p:tavLst>
                                    </p:anim>
                                    <p:anim calcmode="lin" valueType="num">
                                      <p:cBhvr>
                                        <p:cTn id="23" dur="2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1558566"/>
          </a:xfrm>
        </p:spPr>
        <p:txBody>
          <a:bodyPr>
            <a:normAutofit fontScale="90000"/>
          </a:bodyPr>
          <a:lstStyle/>
          <a:p>
            <a:r>
              <a:rPr lang="zh-TW" altLang="en-US" sz="2400" dirty="0">
                <a:solidFill>
                  <a:srgbClr val="C44475">
                    <a:lumMod val="75000"/>
                  </a:srgbClr>
                </a:solidFill>
                <a:latin typeface="標楷體" panose="03000509000000000000" pitchFamily="65" charset="-120"/>
                <a:ea typeface="標楷體" panose="03000509000000000000" pitchFamily="65" charset="-120"/>
              </a:rPr>
              <a:t>案例：</a:t>
            </a:r>
            <a:r>
              <a:rPr lang="zh-TW" altLang="en-US" sz="2400" dirty="0">
                <a:solidFill>
                  <a:srgbClr val="D680A5">
                    <a:lumMod val="50000"/>
                  </a:srgbClr>
                </a:solidFill>
                <a:latin typeface="標楷體" pitchFamily="65" charset="-120"/>
                <a:ea typeface="標楷體" pitchFamily="65" charset="-120"/>
              </a:rPr>
              <a:t>劉師</a:t>
            </a:r>
            <a:r>
              <a:rPr lang="en-US" altLang="zh-TW" sz="2400" dirty="0">
                <a:solidFill>
                  <a:srgbClr val="D680A5">
                    <a:lumMod val="50000"/>
                  </a:srgbClr>
                </a:solidFill>
                <a:latin typeface="標楷體" pitchFamily="65" charset="-120"/>
                <a:ea typeface="標楷體" pitchFamily="65" charset="-120"/>
              </a:rPr>
              <a:t>96</a:t>
            </a:r>
            <a:r>
              <a:rPr lang="zh-TW" altLang="en-US" sz="2400" dirty="0">
                <a:solidFill>
                  <a:srgbClr val="D680A5">
                    <a:lumMod val="50000"/>
                  </a:srgbClr>
                </a:solidFill>
                <a:latin typeface="標楷體" pitchFamily="65" charset="-120"/>
                <a:ea typeface="標楷體" pitchFamily="65" charset="-120"/>
              </a:rPr>
              <a:t>年</a:t>
            </a:r>
            <a:r>
              <a:rPr lang="en-US" altLang="zh-TW" sz="2400" dirty="0">
                <a:solidFill>
                  <a:srgbClr val="D680A5">
                    <a:lumMod val="50000"/>
                  </a:srgbClr>
                </a:solidFill>
                <a:latin typeface="標楷體" pitchFamily="65" charset="-120"/>
                <a:ea typeface="標楷體" pitchFamily="65" charset="-120"/>
              </a:rPr>
              <a:t>6</a:t>
            </a:r>
            <a:r>
              <a:rPr lang="zh-TW" altLang="en-US" sz="2400" dirty="0">
                <a:solidFill>
                  <a:srgbClr val="D680A5">
                    <a:lumMod val="50000"/>
                  </a:srgbClr>
                </a:solidFill>
                <a:latin typeface="標楷體" pitchFamily="65" charset="-120"/>
                <a:ea typeface="標楷體" pitchFamily="65" charset="-120"/>
              </a:rPr>
              <a:t>月碩士畢業，</a:t>
            </a:r>
            <a:r>
              <a:rPr lang="en-US" altLang="zh-TW" sz="2400" dirty="0">
                <a:solidFill>
                  <a:srgbClr val="D680A5">
                    <a:lumMod val="50000"/>
                  </a:srgbClr>
                </a:solidFill>
                <a:latin typeface="標楷體" pitchFamily="65" charset="-120"/>
                <a:ea typeface="標楷體" pitchFamily="65" charset="-120"/>
              </a:rPr>
              <a:t>91</a:t>
            </a:r>
            <a:r>
              <a:rPr lang="zh-TW" altLang="en-US" sz="2400" dirty="0">
                <a:solidFill>
                  <a:srgbClr val="D680A5">
                    <a:lumMod val="50000"/>
                  </a:srgbClr>
                </a:solidFill>
                <a:latin typeface="標楷體" pitchFamily="65" charset="-120"/>
                <a:ea typeface="標楷體" pitchFamily="65" charset="-120"/>
              </a:rPr>
              <a:t>年</a:t>
            </a:r>
            <a:r>
              <a:rPr lang="en-US" altLang="zh-TW" sz="2400" dirty="0">
                <a:solidFill>
                  <a:srgbClr val="D680A5">
                    <a:lumMod val="50000"/>
                  </a:srgbClr>
                </a:solidFill>
                <a:latin typeface="標楷體" pitchFamily="65" charset="-120"/>
                <a:ea typeface="標楷體" pitchFamily="65" charset="-120"/>
              </a:rPr>
              <a:t>7</a:t>
            </a:r>
            <a:r>
              <a:rPr lang="zh-TW" altLang="en-US" sz="2400" dirty="0">
                <a:solidFill>
                  <a:srgbClr val="D680A5">
                    <a:lumMod val="50000"/>
                  </a:srgbClr>
                </a:solidFill>
                <a:latin typeface="標楷體" pitchFamily="65" charset="-120"/>
                <a:ea typeface="標楷體" pitchFamily="65" charset="-120"/>
              </a:rPr>
              <a:t>月取得教育部中等學校美術工藝科教師證，並於</a:t>
            </a:r>
            <a:r>
              <a:rPr lang="en-US" altLang="zh-TW" sz="2400" dirty="0">
                <a:solidFill>
                  <a:srgbClr val="D680A5">
                    <a:lumMod val="50000"/>
                  </a:srgbClr>
                </a:solidFill>
                <a:latin typeface="標楷體" pitchFamily="65" charset="-120"/>
                <a:ea typeface="標楷體" pitchFamily="65" charset="-120"/>
              </a:rPr>
              <a:t>101</a:t>
            </a:r>
            <a:r>
              <a:rPr lang="zh-TW" altLang="en-US" sz="2400" dirty="0">
                <a:solidFill>
                  <a:srgbClr val="D680A5">
                    <a:lumMod val="50000"/>
                  </a:srgbClr>
                </a:solidFill>
                <a:latin typeface="標楷體" pitchFamily="65" charset="-120"/>
                <a:ea typeface="標楷體" pitchFamily="65" charset="-120"/>
              </a:rPr>
              <a:t>年</a:t>
            </a:r>
            <a:r>
              <a:rPr lang="en-US" altLang="zh-TW" sz="2400" dirty="0">
                <a:solidFill>
                  <a:srgbClr val="D680A5">
                    <a:lumMod val="50000"/>
                  </a:srgbClr>
                </a:solidFill>
                <a:latin typeface="標楷體" pitchFamily="65" charset="-120"/>
                <a:ea typeface="標楷體" pitchFamily="65" charset="-120"/>
              </a:rPr>
              <a:t>5</a:t>
            </a:r>
            <a:r>
              <a:rPr lang="zh-TW" altLang="en-US" sz="2400" dirty="0">
                <a:solidFill>
                  <a:srgbClr val="D680A5">
                    <a:lumMod val="50000"/>
                  </a:srgbClr>
                </a:solidFill>
                <a:latin typeface="標楷體" pitchFamily="65" charset="-120"/>
                <a:ea typeface="標楷體" pitchFamily="65" charset="-120"/>
              </a:rPr>
              <a:t>月取得中等學校廣告設計科、美術科教師證，職前曾任私立學校廣告設計科專任教師年資</a:t>
            </a:r>
            <a:r>
              <a:rPr lang="en-US" altLang="zh-TW" sz="2400" dirty="0">
                <a:solidFill>
                  <a:srgbClr val="D680A5">
                    <a:lumMod val="50000"/>
                  </a:srgbClr>
                </a:solidFill>
                <a:latin typeface="標楷體" pitchFamily="65" charset="-120"/>
                <a:ea typeface="標楷體" pitchFamily="65" charset="-120"/>
              </a:rPr>
              <a:t>910801</a:t>
            </a:r>
            <a:r>
              <a:rPr lang="zh-TW" altLang="en-US" sz="2400" dirty="0">
                <a:solidFill>
                  <a:srgbClr val="D680A5">
                    <a:lumMod val="50000"/>
                  </a:srgbClr>
                </a:solidFill>
                <a:latin typeface="標楷體" pitchFamily="65" charset="-120"/>
                <a:ea typeface="標楷體" pitchFamily="65" charset="-120"/>
              </a:rPr>
              <a:t>至</a:t>
            </a:r>
            <a:r>
              <a:rPr lang="en-US" altLang="zh-TW" sz="2400" dirty="0">
                <a:solidFill>
                  <a:srgbClr val="D680A5">
                    <a:lumMod val="50000"/>
                  </a:srgbClr>
                </a:solidFill>
                <a:latin typeface="標楷體" pitchFamily="65" charset="-120"/>
                <a:ea typeface="標楷體" pitchFamily="65" charset="-120"/>
              </a:rPr>
              <a:t>940731</a:t>
            </a:r>
            <a:r>
              <a:rPr lang="zh-TW" altLang="en-US" sz="2400" dirty="0">
                <a:solidFill>
                  <a:srgbClr val="D680A5">
                    <a:lumMod val="50000"/>
                  </a:srgbClr>
                </a:solidFill>
                <a:latin typeface="標楷體" pitchFamily="65" charset="-120"/>
                <a:ea typeface="標楷體" pitchFamily="65" charset="-120"/>
              </a:rPr>
              <a:t>、私立高中美術科專任教師</a:t>
            </a:r>
            <a:r>
              <a:rPr lang="en-US" altLang="zh-TW" sz="2400" dirty="0">
                <a:solidFill>
                  <a:srgbClr val="D680A5">
                    <a:lumMod val="50000"/>
                  </a:srgbClr>
                </a:solidFill>
                <a:latin typeface="標楷體" pitchFamily="65" charset="-120"/>
                <a:ea typeface="標楷體" pitchFamily="65" charset="-120"/>
              </a:rPr>
              <a:t>990801</a:t>
            </a:r>
            <a:r>
              <a:rPr lang="zh-TW" altLang="en-US" sz="2400" dirty="0">
                <a:solidFill>
                  <a:srgbClr val="D680A5">
                    <a:lumMod val="50000"/>
                  </a:srgbClr>
                </a:solidFill>
                <a:latin typeface="標楷體" pitchFamily="65" charset="-120"/>
                <a:ea typeface="標楷體" pitchFamily="65" charset="-120"/>
              </a:rPr>
              <a:t>至</a:t>
            </a:r>
            <a:r>
              <a:rPr lang="en-US" altLang="zh-TW" sz="2400" dirty="0">
                <a:solidFill>
                  <a:srgbClr val="D680A5">
                    <a:lumMod val="50000"/>
                  </a:srgbClr>
                </a:solidFill>
                <a:latin typeface="標楷體" pitchFamily="65" charset="-120"/>
                <a:ea typeface="標楷體" pitchFamily="65" charset="-120"/>
              </a:rPr>
              <a:t>1030731</a:t>
            </a:r>
            <a:r>
              <a:rPr lang="zh-TW" altLang="en-US" sz="2400" dirty="0">
                <a:solidFill>
                  <a:srgbClr val="D680A5">
                    <a:lumMod val="50000"/>
                  </a:srgbClr>
                </a:solidFill>
                <a:latin typeface="標楷體" pitchFamily="65" charset="-120"/>
                <a:ea typeface="標楷體" pitchFamily="65" charset="-120"/>
              </a:rPr>
              <a:t>，又曾任公立學校代理教師年資</a:t>
            </a:r>
            <a:r>
              <a:rPr lang="en-US" altLang="zh-TW" sz="2400" dirty="0">
                <a:solidFill>
                  <a:srgbClr val="D680A5">
                    <a:lumMod val="50000"/>
                  </a:srgbClr>
                </a:solidFill>
                <a:latin typeface="標楷體" pitchFamily="65" charset="-120"/>
                <a:ea typeface="標楷體" pitchFamily="65" charset="-120"/>
              </a:rPr>
              <a:t>1040828</a:t>
            </a:r>
            <a:r>
              <a:rPr lang="zh-TW" altLang="en-US" sz="2400" dirty="0">
                <a:solidFill>
                  <a:srgbClr val="D680A5">
                    <a:lumMod val="50000"/>
                  </a:srgbClr>
                </a:solidFill>
                <a:latin typeface="標楷體" pitchFamily="65" charset="-120"/>
                <a:ea typeface="標楷體" pitchFamily="65" charset="-120"/>
              </a:rPr>
              <a:t>至</a:t>
            </a:r>
            <a:r>
              <a:rPr lang="en-US" altLang="zh-TW" sz="2400" dirty="0">
                <a:solidFill>
                  <a:srgbClr val="D680A5">
                    <a:lumMod val="50000"/>
                  </a:srgbClr>
                </a:solidFill>
                <a:latin typeface="標楷體" pitchFamily="65" charset="-120"/>
                <a:ea typeface="標楷體" pitchFamily="65" charset="-120"/>
              </a:rPr>
              <a:t>1050701</a:t>
            </a:r>
            <a:r>
              <a:rPr lang="zh-TW" altLang="en-US" sz="2400" dirty="0">
                <a:solidFill>
                  <a:srgbClr val="D680A5">
                    <a:lumMod val="50000"/>
                  </a:srgbClr>
                </a:solidFill>
                <a:latin typeface="標楷體" pitchFamily="65" charset="-120"/>
                <a:ea typeface="標楷體" pitchFamily="65" charset="-120"/>
              </a:rPr>
              <a:t>，於</a:t>
            </a:r>
            <a:r>
              <a:rPr lang="en-US" altLang="zh-TW" sz="2400" dirty="0">
                <a:solidFill>
                  <a:srgbClr val="D680A5">
                    <a:lumMod val="50000"/>
                  </a:srgbClr>
                </a:solidFill>
                <a:latin typeface="標楷體" pitchFamily="65" charset="-120"/>
                <a:ea typeface="標楷體" pitchFamily="65" charset="-120"/>
              </a:rPr>
              <a:t>10</a:t>
            </a:r>
            <a:r>
              <a:rPr kumimoji="1" lang="en-US" altLang="zh-TW" sz="2400" dirty="0">
                <a:solidFill>
                  <a:srgbClr val="D680A5">
                    <a:lumMod val="50000"/>
                  </a:srgbClr>
                </a:solidFill>
                <a:latin typeface="標楷體" pitchFamily="65" charset="-120"/>
                <a:ea typeface="標楷體" pitchFamily="65" charset="-120"/>
              </a:rPr>
              <a:t>5</a:t>
            </a:r>
            <a:r>
              <a:rPr lang="zh-TW" altLang="en-US" sz="2400" dirty="0">
                <a:solidFill>
                  <a:srgbClr val="D680A5">
                    <a:lumMod val="50000"/>
                  </a:srgbClr>
                </a:solidFill>
                <a:latin typeface="標楷體" pitchFamily="65" charset="-120"/>
                <a:ea typeface="標楷體" pitchFamily="65" charset="-120"/>
              </a:rPr>
              <a:t>學年度經公開甄選錄取公立高中，如何提敘薪級？</a:t>
            </a:r>
            <a:endParaRPr lang="zh-TW" altLang="en-US" dirty="0"/>
          </a:p>
        </p:txBody>
      </p:sp>
      <p:sp>
        <p:nvSpPr>
          <p:cNvPr id="4" name="日期版面配置區 3"/>
          <p:cNvSpPr>
            <a:spLocks noGrp="1"/>
          </p:cNvSpPr>
          <p:nvPr>
            <p:ph type="dt" sz="half" idx="10"/>
          </p:nvPr>
        </p:nvSpPr>
        <p:spPr/>
        <p:txBody>
          <a:bodyPr/>
          <a:lstStyle/>
          <a:p>
            <a:fld id="{A34686D2-04CB-4EF5-B3B5-3E8DB7F49CC7}" type="datetime1">
              <a:rPr lang="zh-CN" altLang="en-US" smtClean="0">
                <a:solidFill>
                  <a:prstClr val="black">
                    <a:tint val="75000"/>
                  </a:prstClr>
                </a:solidFill>
              </a:rPr>
              <a:t>2019/8/19</a:t>
            </a:fld>
            <a:endParaRPr lang="zh-CN"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59</a:t>
            </a:fld>
            <a:endParaRPr lang="zh-CN" altLang="en-US">
              <a:solidFill>
                <a:prstClr val="black">
                  <a:tint val="75000"/>
                </a:prstClr>
              </a:solidFill>
            </a:endParaRPr>
          </a:p>
        </p:txBody>
      </p:sp>
      <p:sp>
        <p:nvSpPr>
          <p:cNvPr id="3" name="內容版面配置區 2"/>
          <p:cNvSpPr>
            <a:spLocks noGrp="1"/>
          </p:cNvSpPr>
          <p:nvPr>
            <p:ph idx="4294967295"/>
          </p:nvPr>
        </p:nvSpPr>
        <p:spPr>
          <a:xfrm>
            <a:off x="931653" y="1985169"/>
            <a:ext cx="10515600" cy="1358900"/>
          </a:xfrm>
        </p:spPr>
        <p:txBody>
          <a:bodyPr/>
          <a:lstStyle/>
          <a:p>
            <a:pPr marL="0" lvl="0" indent="0">
              <a:lnSpc>
                <a:spcPct val="100000"/>
              </a:lnSpc>
              <a:spcBef>
                <a:spcPts val="0"/>
              </a:spcBef>
              <a:buNone/>
            </a:pPr>
            <a:r>
              <a:rPr lang="zh-TW" altLang="en-US" sz="2000" dirty="0">
                <a:solidFill>
                  <a:srgbClr val="7030A0"/>
                </a:solidFill>
                <a:latin typeface="標楷體" panose="03000509000000000000" pitchFamily="65" charset="-120"/>
                <a:ea typeface="標楷體" panose="03000509000000000000" pitchFamily="65" charset="-120"/>
              </a:rPr>
              <a:t>☆重點提示</a:t>
            </a:r>
            <a:endParaRPr lang="en-US" altLang="zh-TW" sz="2000" dirty="0">
              <a:solidFill>
                <a:srgbClr val="7030A0"/>
              </a:solidFill>
              <a:latin typeface="標楷體" panose="03000509000000000000" pitchFamily="65" charset="-120"/>
              <a:ea typeface="標楷體" panose="03000509000000000000" pitchFamily="65" charset="-120"/>
            </a:endParaRPr>
          </a:p>
          <a:p>
            <a:pPr marL="0" lvl="0" indent="0">
              <a:lnSpc>
                <a:spcPct val="100000"/>
              </a:lnSpc>
              <a:spcBef>
                <a:spcPts val="0"/>
              </a:spcBef>
              <a:buNone/>
            </a:pPr>
            <a:r>
              <a:rPr lang="zh-TW" altLang="en-US" sz="2000" dirty="0">
                <a:solidFill>
                  <a:srgbClr val="7030A0"/>
                </a:solidFill>
                <a:latin typeface="標楷體" panose="03000509000000000000" pitchFamily="65" charset="-120"/>
                <a:ea typeface="標楷體" panose="03000509000000000000" pitchFamily="65" charset="-120"/>
              </a:rPr>
              <a:t>依據較育部國民及學前教育署臺教國署人字第</a:t>
            </a:r>
            <a:r>
              <a:rPr lang="en-US" altLang="zh-TW" sz="2000" dirty="0">
                <a:solidFill>
                  <a:srgbClr val="7030A0"/>
                </a:solidFill>
                <a:latin typeface="標楷體" panose="03000509000000000000" pitchFamily="65" charset="-120"/>
                <a:ea typeface="標楷體" panose="03000509000000000000" pitchFamily="65" charset="-120"/>
              </a:rPr>
              <a:t>1050140380</a:t>
            </a:r>
            <a:r>
              <a:rPr lang="zh-TW" altLang="en-US" sz="2000" dirty="0">
                <a:solidFill>
                  <a:srgbClr val="7030A0"/>
                </a:solidFill>
                <a:latin typeface="標楷體" panose="03000509000000000000" pitchFamily="65" charset="-120"/>
                <a:ea typeface="標楷體" panose="03000509000000000000" pitchFamily="65" charset="-120"/>
              </a:rPr>
              <a:t>號函規定，教師待遇條例第</a:t>
            </a:r>
            <a:r>
              <a:rPr lang="en-US" altLang="zh-TW" sz="2000" dirty="0">
                <a:solidFill>
                  <a:srgbClr val="7030A0"/>
                </a:solidFill>
                <a:latin typeface="標楷體" panose="03000509000000000000" pitchFamily="65" charset="-120"/>
                <a:ea typeface="標楷體" panose="03000509000000000000" pitchFamily="65" charset="-120"/>
              </a:rPr>
              <a:t>9</a:t>
            </a:r>
            <a:r>
              <a:rPr lang="zh-TW" altLang="en-US" sz="2000" dirty="0">
                <a:solidFill>
                  <a:srgbClr val="7030A0"/>
                </a:solidFill>
                <a:latin typeface="標楷體" panose="03000509000000000000" pitchFamily="65" charset="-120"/>
                <a:ea typeface="標楷體" panose="03000509000000000000" pitchFamily="65" charset="-120"/>
              </a:rPr>
              <a:t>條所定教師採計提敘薪級之職前年資中之私立學校教師，其任用資格應依教育人員任用條例規定</a:t>
            </a:r>
            <a:r>
              <a:rPr lang="en-US" altLang="zh-TW" sz="2000" dirty="0">
                <a:solidFill>
                  <a:srgbClr val="7030A0"/>
                </a:solidFill>
                <a:latin typeface="標楷體" panose="03000509000000000000" pitchFamily="65" charset="-120"/>
                <a:ea typeface="標楷體" panose="03000509000000000000" pitchFamily="65" charset="-120"/>
              </a:rPr>
              <a:t>(</a:t>
            </a:r>
            <a:r>
              <a:rPr lang="zh-TW" altLang="en-US" sz="2000" dirty="0">
                <a:solidFill>
                  <a:srgbClr val="7030A0"/>
                </a:solidFill>
                <a:latin typeface="標楷體" panose="03000509000000000000" pitchFamily="65" charset="-120"/>
                <a:ea typeface="標楷體" panose="03000509000000000000" pitchFamily="65" charset="-120"/>
              </a:rPr>
              <a:t>聘任教師應以審查合格之等級或檢定之類科為準</a:t>
            </a:r>
            <a:r>
              <a:rPr lang="en-US" altLang="zh-TW" sz="2000" dirty="0">
                <a:solidFill>
                  <a:srgbClr val="7030A0"/>
                </a:solidFill>
                <a:latin typeface="標楷體" panose="03000509000000000000" pitchFamily="65" charset="-120"/>
                <a:ea typeface="標楷體" panose="03000509000000000000" pitchFamily="65" charset="-120"/>
              </a:rPr>
              <a:t>)</a:t>
            </a:r>
            <a:r>
              <a:rPr lang="zh-TW" altLang="en-US" sz="2000" dirty="0">
                <a:solidFill>
                  <a:srgbClr val="7030A0"/>
                </a:solidFill>
                <a:latin typeface="標楷體" panose="03000509000000000000" pitchFamily="65" charset="-120"/>
                <a:ea typeface="標楷體" panose="03000509000000000000" pitchFamily="65" charset="-120"/>
              </a:rPr>
              <a:t>辦理。</a:t>
            </a:r>
          </a:p>
          <a:p>
            <a:endParaRPr lang="zh-TW" altLang="en-US" dirty="0"/>
          </a:p>
        </p:txBody>
      </p:sp>
      <p:sp>
        <p:nvSpPr>
          <p:cNvPr id="6" name="文字方塊 5"/>
          <p:cNvSpPr txBox="1"/>
          <p:nvPr/>
        </p:nvSpPr>
        <p:spPr>
          <a:xfrm>
            <a:off x="1173192" y="3668390"/>
            <a:ext cx="10032521" cy="2363638"/>
          </a:xfrm>
          <a:prstGeom prst="rect">
            <a:avLst/>
          </a:prstGeom>
          <a:noFill/>
        </p:spPr>
        <p:txBody>
          <a:bodyPr wrap="square" rtlCol="0">
            <a:spAutoFit/>
          </a:bodyPr>
          <a:lstStyle/>
          <a:p>
            <a:pPr marL="457200" lvl="0" indent="-457200">
              <a:lnSpc>
                <a:spcPts val="900"/>
              </a:lnSpc>
              <a:spcBef>
                <a:spcPts val="1800"/>
              </a:spcBef>
              <a:buClr>
                <a:srgbClr val="D680A5"/>
              </a:buClr>
              <a:buSzPct val="90000"/>
              <a:buFont typeface="+mj-lt"/>
              <a:buAutoNum type="arabicPeriod"/>
            </a:pPr>
            <a:r>
              <a:rPr lang="zh-TW" altLang="en-US" sz="2400" dirty="0">
                <a:solidFill>
                  <a:srgbClr val="000000"/>
                </a:solidFill>
                <a:latin typeface="標楷體" panose="03000509000000000000" pitchFamily="65" charset="-120"/>
                <a:ea typeface="標楷體" panose="03000509000000000000" pitchFamily="65" charset="-120"/>
              </a:rPr>
              <a:t>不予採計之年資</a:t>
            </a:r>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該段專任年資未取得合格教師證</a:t>
            </a:r>
            <a:r>
              <a:rPr lang="en-US" altLang="zh-TW" sz="2400" dirty="0">
                <a:solidFill>
                  <a:srgbClr val="000000"/>
                </a:solidFill>
                <a:latin typeface="標楷體" panose="03000509000000000000" pitchFamily="65" charset="-120"/>
                <a:ea typeface="標楷體" panose="03000509000000000000" pitchFamily="65" charset="-120"/>
              </a:rPr>
              <a:t>)</a:t>
            </a:r>
          </a:p>
          <a:p>
            <a:pPr marL="457200" lvl="0" indent="-457200">
              <a:lnSpc>
                <a:spcPts val="900"/>
              </a:lnSpc>
              <a:spcBef>
                <a:spcPts val="1800"/>
              </a:spcBef>
              <a:buClr>
                <a:srgbClr val="D680A5"/>
              </a:buClr>
              <a:buSzPct val="90000"/>
              <a:buFont typeface="Wingdings" panose="05000000000000000000" pitchFamily="2" charset="2"/>
              <a:buAutoNum type="circleNumWdWhitePlain"/>
            </a:pPr>
            <a:r>
              <a:rPr lang="en-US" altLang="zh-TW" sz="2400" dirty="0">
                <a:solidFill>
                  <a:srgbClr val="000000"/>
                </a:solidFill>
                <a:latin typeface="標楷體" panose="03000509000000000000" pitchFamily="65" charset="-120"/>
                <a:ea typeface="標楷體" panose="03000509000000000000" pitchFamily="65" charset="-120"/>
              </a:rPr>
              <a:t>910801</a:t>
            </a:r>
            <a:r>
              <a:rPr lang="zh-TW" altLang="en-US" sz="2400" dirty="0">
                <a:solidFill>
                  <a:srgbClr val="000000"/>
                </a:solidFill>
                <a:latin typeface="標楷體" panose="03000509000000000000" pitchFamily="65" charset="-120"/>
                <a:ea typeface="標楷體" panose="03000509000000000000" pitchFamily="65" charset="-120"/>
              </a:rPr>
              <a:t>至</a:t>
            </a:r>
            <a:r>
              <a:rPr lang="en-US" altLang="zh-TW" sz="2400" dirty="0">
                <a:solidFill>
                  <a:srgbClr val="000000"/>
                </a:solidFill>
                <a:latin typeface="標楷體" panose="03000509000000000000" pitchFamily="65" charset="-120"/>
                <a:ea typeface="標楷體" panose="03000509000000000000" pitchFamily="65" charset="-120"/>
              </a:rPr>
              <a:t>940731</a:t>
            </a:r>
            <a:r>
              <a:rPr lang="zh-TW" altLang="en-US" sz="2400" dirty="0">
                <a:solidFill>
                  <a:srgbClr val="000000"/>
                </a:solidFill>
                <a:latin typeface="標楷體" panose="03000509000000000000" pitchFamily="65" charset="-120"/>
                <a:ea typeface="標楷體" panose="03000509000000000000" pitchFamily="65" charset="-120"/>
              </a:rPr>
              <a:t>未具廣告設計科教師證。</a:t>
            </a:r>
            <a:endParaRPr lang="en-US" altLang="zh-TW" sz="2400" dirty="0">
              <a:solidFill>
                <a:srgbClr val="000000"/>
              </a:solidFill>
              <a:latin typeface="標楷體" panose="03000509000000000000" pitchFamily="65" charset="-120"/>
              <a:ea typeface="標楷體" panose="03000509000000000000" pitchFamily="65" charset="-120"/>
            </a:endParaRPr>
          </a:p>
          <a:p>
            <a:pPr marL="457200" lvl="0" indent="-457200">
              <a:lnSpc>
                <a:spcPts val="900"/>
              </a:lnSpc>
              <a:spcBef>
                <a:spcPts val="1800"/>
              </a:spcBef>
              <a:buClr>
                <a:srgbClr val="D680A5"/>
              </a:buClr>
              <a:buSzPct val="90000"/>
              <a:buFont typeface="Wingdings" panose="05000000000000000000" pitchFamily="2" charset="2"/>
              <a:buAutoNum type="circleNumWdWhitePlain"/>
            </a:pPr>
            <a:r>
              <a:rPr lang="zh-TW" altLang="en-US" sz="2400" dirty="0">
                <a:solidFill>
                  <a:srgbClr val="000000"/>
                </a:solidFill>
                <a:latin typeface="標楷體" panose="03000509000000000000" pitchFamily="65" charset="-120"/>
                <a:ea typeface="標楷體" panose="03000509000000000000" pitchFamily="65" charset="-120"/>
              </a:rPr>
              <a:t> </a:t>
            </a:r>
            <a:r>
              <a:rPr lang="en-US" altLang="zh-TW" sz="2400" dirty="0">
                <a:solidFill>
                  <a:srgbClr val="000000"/>
                </a:solidFill>
                <a:latin typeface="標楷體" panose="03000509000000000000" pitchFamily="65" charset="-120"/>
                <a:ea typeface="標楷體" panose="03000509000000000000" pitchFamily="65" charset="-120"/>
              </a:rPr>
              <a:t>990801</a:t>
            </a:r>
            <a:r>
              <a:rPr lang="zh-TW" altLang="en-US" sz="2400" dirty="0">
                <a:solidFill>
                  <a:srgbClr val="000000"/>
                </a:solidFill>
                <a:latin typeface="標楷體" panose="03000509000000000000" pitchFamily="65" charset="-120"/>
                <a:ea typeface="標楷體" panose="03000509000000000000" pitchFamily="65" charset="-120"/>
              </a:rPr>
              <a:t>至</a:t>
            </a:r>
            <a:r>
              <a:rPr lang="en-US" altLang="zh-TW" sz="2400" dirty="0">
                <a:solidFill>
                  <a:srgbClr val="000000"/>
                </a:solidFill>
                <a:latin typeface="標楷體" panose="03000509000000000000" pitchFamily="65" charset="-120"/>
                <a:ea typeface="標楷體" panose="03000509000000000000" pitchFamily="65" charset="-120"/>
              </a:rPr>
              <a:t>10105</a:t>
            </a:r>
            <a:r>
              <a:rPr lang="zh-TW" altLang="en-US" sz="2400" dirty="0">
                <a:solidFill>
                  <a:srgbClr val="000000"/>
                </a:solidFill>
                <a:latin typeface="標楷體" panose="03000509000000000000" pitchFamily="65" charset="-120"/>
                <a:ea typeface="標楷體" panose="03000509000000000000" pitchFamily="65" charset="-120"/>
              </a:rPr>
              <a:t>未具美術科教師證。   </a:t>
            </a:r>
            <a:endParaRPr lang="en-US" altLang="zh-TW" sz="2400" dirty="0">
              <a:solidFill>
                <a:srgbClr val="000000"/>
              </a:solidFill>
              <a:latin typeface="標楷體" panose="03000509000000000000" pitchFamily="65" charset="-120"/>
              <a:ea typeface="標楷體" panose="03000509000000000000" pitchFamily="65" charset="-120"/>
            </a:endParaRPr>
          </a:p>
          <a:p>
            <a:pPr marL="457200" lvl="0" indent="-457200">
              <a:lnSpc>
                <a:spcPts val="900"/>
              </a:lnSpc>
              <a:spcBef>
                <a:spcPts val="1800"/>
              </a:spcBef>
              <a:buClr>
                <a:srgbClr val="D680A5"/>
              </a:buClr>
              <a:buSzPct val="90000"/>
              <a:buFont typeface="+mj-lt"/>
              <a:buAutoNum type="arabicPeriod" startAt="2"/>
            </a:pPr>
            <a:r>
              <a:rPr lang="zh-TW" altLang="en-US" sz="2400" dirty="0">
                <a:solidFill>
                  <a:srgbClr val="000000"/>
                </a:solidFill>
                <a:latin typeface="標楷體" panose="03000509000000000000" pitchFamily="65" charset="-120"/>
                <a:ea typeface="標楷體" panose="03000509000000000000" pitchFamily="65" charset="-120"/>
              </a:rPr>
              <a:t>採計年資</a:t>
            </a:r>
            <a:endParaRPr lang="en-US" altLang="zh-TW" sz="2400" dirty="0">
              <a:solidFill>
                <a:srgbClr val="000000"/>
              </a:solidFill>
              <a:latin typeface="標楷體" panose="03000509000000000000" pitchFamily="65" charset="-120"/>
              <a:ea typeface="標楷體" panose="03000509000000000000" pitchFamily="65" charset="-120"/>
            </a:endParaRPr>
          </a:p>
          <a:p>
            <a:pPr marL="342900" lvl="0" indent="-342900">
              <a:lnSpc>
                <a:spcPts val="900"/>
              </a:lnSpc>
              <a:spcBef>
                <a:spcPts val="1800"/>
              </a:spcBef>
              <a:buClr>
                <a:srgbClr val="D680A5"/>
              </a:buClr>
              <a:buSzPct val="90000"/>
              <a:buFont typeface="Wingdings" panose="05000000000000000000" pitchFamily="2" charset="2"/>
              <a:buAutoNum type="circleNumWdWhitePlain"/>
            </a:pPr>
            <a:r>
              <a:rPr lang="zh-TW" altLang="en-US" sz="2400" dirty="0">
                <a:solidFill>
                  <a:srgbClr val="000000"/>
                </a:solidFill>
                <a:latin typeface="標楷體" panose="03000509000000000000" pitchFamily="65" charset="-120"/>
                <a:ea typeface="標楷體" panose="03000509000000000000" pitchFamily="65" charset="-120"/>
              </a:rPr>
              <a:t>具美術科教師證之私校專任教師年資</a:t>
            </a:r>
            <a:r>
              <a:rPr lang="en-US" altLang="zh-TW" sz="2400" dirty="0">
                <a:solidFill>
                  <a:srgbClr val="000000"/>
                </a:solidFill>
                <a:latin typeface="標楷體" panose="03000509000000000000" pitchFamily="65" charset="-120"/>
                <a:ea typeface="標楷體" panose="03000509000000000000" pitchFamily="65" charset="-120"/>
              </a:rPr>
              <a:t>(10105</a:t>
            </a:r>
            <a:r>
              <a:rPr lang="zh-TW" altLang="en-US" sz="2400" dirty="0">
                <a:solidFill>
                  <a:srgbClr val="000000"/>
                </a:solidFill>
                <a:latin typeface="標楷體" panose="03000509000000000000" pitchFamily="65" charset="-120"/>
                <a:ea typeface="標楷體" panose="03000509000000000000" pitchFamily="65" charset="-120"/>
              </a:rPr>
              <a:t>至</a:t>
            </a:r>
            <a:r>
              <a:rPr lang="en-US" altLang="zh-TW" sz="2400" dirty="0">
                <a:solidFill>
                  <a:srgbClr val="000000"/>
                </a:solidFill>
                <a:latin typeface="標楷體" panose="03000509000000000000" pitchFamily="65" charset="-120"/>
                <a:ea typeface="標楷體" panose="03000509000000000000" pitchFamily="65" charset="-120"/>
              </a:rPr>
              <a:t>1030731)</a:t>
            </a:r>
            <a:r>
              <a:rPr lang="zh-TW" altLang="en-US" sz="2400" dirty="0">
                <a:solidFill>
                  <a:srgbClr val="000000"/>
                </a:solidFill>
                <a:latin typeface="標楷體" panose="03000509000000000000" pitchFamily="65" charset="-120"/>
                <a:ea typeface="標楷體" panose="03000509000000000000" pitchFamily="65" charset="-120"/>
              </a:rPr>
              <a:t>計</a:t>
            </a:r>
            <a:r>
              <a:rPr lang="en-US" altLang="zh-TW" sz="2400" dirty="0">
                <a:solidFill>
                  <a:srgbClr val="000000"/>
                </a:solidFill>
                <a:latin typeface="標楷體" panose="03000509000000000000" pitchFamily="65" charset="-120"/>
                <a:ea typeface="標楷體" panose="03000509000000000000" pitchFamily="65" charset="-120"/>
              </a:rPr>
              <a:t>2</a:t>
            </a:r>
            <a:r>
              <a:rPr lang="zh-TW" altLang="en-US" sz="2400" dirty="0">
                <a:solidFill>
                  <a:srgbClr val="000000"/>
                </a:solidFill>
                <a:latin typeface="標楷體" panose="03000509000000000000" pitchFamily="65" charset="-120"/>
                <a:ea typeface="標楷體" panose="03000509000000000000" pitchFamily="65" charset="-120"/>
              </a:rPr>
              <a:t>年</a:t>
            </a:r>
            <a:r>
              <a:rPr lang="en-US" altLang="zh-TW" sz="2400" dirty="0">
                <a:solidFill>
                  <a:srgbClr val="000000"/>
                </a:solidFill>
                <a:latin typeface="標楷體" panose="03000509000000000000" pitchFamily="65" charset="-120"/>
                <a:ea typeface="標楷體" panose="03000509000000000000" pitchFamily="65" charset="-120"/>
              </a:rPr>
              <a:t>3</a:t>
            </a:r>
            <a:r>
              <a:rPr lang="zh-TW" altLang="en-US" sz="2400" dirty="0">
                <a:solidFill>
                  <a:srgbClr val="000000"/>
                </a:solidFill>
                <a:latin typeface="標楷體" panose="03000509000000000000" pitchFamily="65" charset="-120"/>
                <a:ea typeface="標楷體" panose="03000509000000000000" pitchFamily="65" charset="-120"/>
              </a:rPr>
              <a:t>個月</a:t>
            </a:r>
            <a:endParaRPr lang="en-US" altLang="zh-TW" sz="2400" dirty="0">
              <a:solidFill>
                <a:srgbClr val="000000"/>
              </a:solidFill>
              <a:latin typeface="標楷體" panose="03000509000000000000" pitchFamily="65" charset="-120"/>
              <a:ea typeface="標楷體" panose="03000509000000000000" pitchFamily="65" charset="-120"/>
            </a:endParaRPr>
          </a:p>
          <a:p>
            <a:pPr marL="342900" lvl="0" indent="-342900">
              <a:lnSpc>
                <a:spcPts val="900"/>
              </a:lnSpc>
              <a:spcBef>
                <a:spcPts val="1800"/>
              </a:spcBef>
              <a:buClr>
                <a:srgbClr val="D680A5"/>
              </a:buClr>
              <a:buSzPct val="90000"/>
              <a:buFont typeface="Wingdings" panose="05000000000000000000" pitchFamily="2" charset="2"/>
              <a:buAutoNum type="circleNumWdWhitePlain"/>
            </a:pPr>
            <a:r>
              <a:rPr lang="zh-TW" altLang="en-US" sz="2400" dirty="0">
                <a:solidFill>
                  <a:srgbClr val="000000"/>
                </a:solidFill>
                <a:latin typeface="標楷體" panose="03000509000000000000" pitchFamily="65" charset="-120"/>
                <a:ea typeface="標楷體" panose="03000509000000000000" pitchFamily="65" charset="-120"/>
              </a:rPr>
              <a:t>公立學校代理教師年資</a:t>
            </a:r>
            <a:r>
              <a:rPr lang="en-US" altLang="zh-TW" sz="2400" dirty="0">
                <a:solidFill>
                  <a:srgbClr val="000000"/>
                </a:solidFill>
                <a:latin typeface="標楷體" panose="03000509000000000000" pitchFamily="65" charset="-120"/>
                <a:ea typeface="標楷體" panose="03000509000000000000" pitchFamily="65" charset="-120"/>
              </a:rPr>
              <a:t>(1040828</a:t>
            </a:r>
            <a:r>
              <a:rPr lang="zh-TW" altLang="en-US" sz="2400" dirty="0">
                <a:solidFill>
                  <a:srgbClr val="000000"/>
                </a:solidFill>
                <a:latin typeface="標楷體" panose="03000509000000000000" pitchFamily="65" charset="-120"/>
                <a:ea typeface="標楷體" panose="03000509000000000000" pitchFamily="65" charset="-120"/>
              </a:rPr>
              <a:t>至</a:t>
            </a:r>
            <a:r>
              <a:rPr lang="en-US" altLang="zh-TW" sz="2400" dirty="0">
                <a:solidFill>
                  <a:srgbClr val="000000"/>
                </a:solidFill>
                <a:latin typeface="標楷體" panose="03000509000000000000" pitchFamily="65" charset="-120"/>
                <a:ea typeface="標楷體" panose="03000509000000000000" pitchFamily="65" charset="-120"/>
              </a:rPr>
              <a:t>1050701)</a:t>
            </a:r>
            <a:r>
              <a:rPr lang="zh-TW" altLang="en-US" sz="2400" dirty="0">
                <a:solidFill>
                  <a:srgbClr val="000000"/>
                </a:solidFill>
                <a:latin typeface="標楷體" panose="03000509000000000000" pitchFamily="65" charset="-120"/>
                <a:ea typeface="標楷體" panose="03000509000000000000" pitchFamily="65" charset="-120"/>
              </a:rPr>
              <a:t>計</a:t>
            </a:r>
            <a:r>
              <a:rPr lang="en-US" altLang="zh-TW" sz="2400" dirty="0">
                <a:solidFill>
                  <a:srgbClr val="000000"/>
                </a:solidFill>
                <a:latin typeface="標楷體" panose="03000509000000000000" pitchFamily="65" charset="-120"/>
                <a:ea typeface="標楷體" panose="03000509000000000000" pitchFamily="65" charset="-120"/>
              </a:rPr>
              <a:t>1</a:t>
            </a:r>
            <a:r>
              <a:rPr lang="zh-TW" altLang="en-US" sz="2400" dirty="0">
                <a:solidFill>
                  <a:srgbClr val="000000"/>
                </a:solidFill>
                <a:latin typeface="標楷體" panose="03000509000000000000" pitchFamily="65" charset="-120"/>
                <a:ea typeface="標楷體" panose="03000509000000000000" pitchFamily="65" charset="-120"/>
              </a:rPr>
              <a:t>年</a:t>
            </a:r>
            <a:endParaRPr lang="en-US" altLang="zh-TW" sz="2400" dirty="0">
              <a:solidFill>
                <a:srgbClr val="000000"/>
              </a:solidFill>
              <a:latin typeface="標楷體" panose="03000509000000000000" pitchFamily="65" charset="-120"/>
              <a:ea typeface="標楷體" panose="03000509000000000000" pitchFamily="65" charset="-120"/>
            </a:endParaRPr>
          </a:p>
          <a:p>
            <a:pPr lvl="0">
              <a:lnSpc>
                <a:spcPts val="900"/>
              </a:lnSpc>
              <a:spcBef>
                <a:spcPts val="1800"/>
              </a:spcBef>
              <a:buClr>
                <a:srgbClr val="D680A5"/>
              </a:buClr>
              <a:buSzPct val="90000"/>
            </a:pPr>
            <a:r>
              <a:rPr lang="zh-TW" altLang="en-US" sz="2400" dirty="0">
                <a:solidFill>
                  <a:srgbClr val="000000"/>
                </a:solidFill>
                <a:latin typeface="標楷體" panose="03000509000000000000" pitchFamily="65" charset="-120"/>
                <a:ea typeface="標楷體" panose="03000509000000000000" pitchFamily="65" charset="-120"/>
              </a:rPr>
              <a:t>劉師以碩士學歷</a:t>
            </a:r>
            <a:r>
              <a:rPr lang="en-US" altLang="zh-TW" sz="2400" dirty="0">
                <a:solidFill>
                  <a:srgbClr val="000000"/>
                </a:solidFill>
                <a:latin typeface="標楷體" panose="03000509000000000000" pitchFamily="65" charset="-120"/>
                <a:ea typeface="標楷體" panose="03000509000000000000" pitchFamily="65" charset="-120"/>
              </a:rPr>
              <a:t>(245</a:t>
            </a:r>
            <a:r>
              <a:rPr lang="zh-TW" altLang="en-US" sz="2400" dirty="0">
                <a:solidFill>
                  <a:srgbClr val="000000"/>
                </a:solidFill>
                <a:latin typeface="標楷體" panose="03000509000000000000" pitchFamily="65" charset="-120"/>
                <a:ea typeface="標楷體" panose="03000509000000000000" pitchFamily="65" charset="-120"/>
              </a:rPr>
              <a:t>薪點</a:t>
            </a:r>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起支，採計</a:t>
            </a:r>
            <a:r>
              <a:rPr lang="en-US" altLang="zh-TW" sz="2400" dirty="0">
                <a:solidFill>
                  <a:srgbClr val="000000"/>
                </a:solidFill>
                <a:latin typeface="標楷體" panose="03000509000000000000" pitchFamily="65" charset="-120"/>
                <a:ea typeface="標楷體" panose="03000509000000000000" pitchFamily="65" charset="-120"/>
              </a:rPr>
              <a:t>3</a:t>
            </a:r>
            <a:r>
              <a:rPr lang="zh-TW" altLang="en-US" sz="2400" dirty="0">
                <a:solidFill>
                  <a:srgbClr val="000000"/>
                </a:solidFill>
                <a:latin typeface="標楷體" panose="03000509000000000000" pitchFamily="65" charset="-120"/>
                <a:ea typeface="標楷體" panose="03000509000000000000" pitchFamily="65" charset="-120"/>
              </a:rPr>
              <a:t>年，應敘</a:t>
            </a:r>
            <a:r>
              <a:rPr lang="en-US" altLang="zh-TW" sz="2400" dirty="0">
                <a:solidFill>
                  <a:srgbClr val="000000"/>
                </a:solidFill>
                <a:latin typeface="標楷體" panose="03000509000000000000" pitchFamily="65" charset="-120"/>
                <a:ea typeface="標楷體" panose="03000509000000000000" pitchFamily="65" charset="-120"/>
              </a:rPr>
              <a:t>290</a:t>
            </a:r>
            <a:r>
              <a:rPr lang="zh-TW" altLang="en-US" sz="2400" dirty="0">
                <a:solidFill>
                  <a:srgbClr val="000000"/>
                </a:solidFill>
                <a:latin typeface="標楷體" panose="03000509000000000000" pitchFamily="65" charset="-120"/>
                <a:ea typeface="標楷體" panose="03000509000000000000" pitchFamily="65" charset="-120"/>
              </a:rPr>
              <a:t>薪點</a:t>
            </a:r>
          </a:p>
        </p:txBody>
      </p:sp>
    </p:spTree>
    <p:extLst>
      <p:ext uri="{BB962C8B-B14F-4D97-AF65-F5344CB8AC3E}">
        <p14:creationId xmlns:p14="http://schemas.microsoft.com/office/powerpoint/2010/main" val="180628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750"/>
                                        <p:tgtEl>
                                          <p:spTgt spid="3">
                                            <p:txEl>
                                              <p:pRg st="0" end="0"/>
                                            </p:txEl>
                                          </p:spTgt>
                                        </p:tgtEl>
                                      </p:cBhvr>
                                    </p:animEffect>
                                    <p:anim calcmode="lin" valueType="num">
                                      <p:cBhvr>
                                        <p:cTn id="15"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750"/>
                                        <p:tgtEl>
                                          <p:spTgt spid="3">
                                            <p:txEl>
                                              <p:pRg st="1" end="1"/>
                                            </p:txEl>
                                          </p:spTgt>
                                        </p:tgtEl>
                                      </p:cBhvr>
                                    </p:animEffect>
                                    <p:anim calcmode="lin" valueType="num">
                                      <p:cBhvr>
                                        <p:cTn id="22"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102386" y="1525288"/>
            <a:ext cx="9134475" cy="4676775"/>
          </a:xfrm>
        </p:spPr>
        <p:txBody>
          <a:bodyPr>
            <a:normAutofit/>
          </a:bodyPr>
          <a:lstStyle/>
          <a:p>
            <a:pPr lvl="0">
              <a:spcBef>
                <a:spcPct val="20000"/>
              </a:spcBef>
              <a:buClr>
                <a:srgbClr val="EB7F23"/>
              </a:buClr>
              <a:buSzPct val="90000"/>
              <a:buFont typeface="Wingdings" panose="05000000000000000000" pitchFamily="2" charset="2"/>
              <a:buChar char="l"/>
            </a:pPr>
            <a:r>
              <a:rPr lang="zh-TW" altLang="en-US" sz="2200" dirty="0">
                <a:solidFill>
                  <a:prstClr val="black"/>
                </a:solidFill>
                <a:latin typeface="標楷體" panose="03000509000000000000" pitchFamily="65" charset="-120"/>
                <a:ea typeface="標楷體" panose="03000509000000000000" pitchFamily="65" charset="-120"/>
              </a:rPr>
              <a:t>先具有合格教師資格，始得參加甄試錄取分發。</a:t>
            </a:r>
            <a:endParaRPr lang="en-US" altLang="zh-TW" sz="2200" dirty="0">
              <a:solidFill>
                <a:prstClr val="black"/>
              </a:solidFill>
              <a:latin typeface="標楷體" panose="03000509000000000000" pitchFamily="65" charset="-120"/>
              <a:ea typeface="標楷體" panose="03000509000000000000" pitchFamily="65" charset="-120"/>
            </a:endParaRPr>
          </a:p>
          <a:p>
            <a:pPr lvl="0">
              <a:spcBef>
                <a:spcPct val="20000"/>
              </a:spcBef>
              <a:buClr>
                <a:srgbClr val="EB7F23"/>
              </a:buClr>
              <a:buSzPct val="90000"/>
              <a:buFont typeface="Wingdings" panose="05000000000000000000" pitchFamily="2" charset="2"/>
              <a:buChar char="l"/>
            </a:pPr>
            <a:r>
              <a:rPr lang="zh-TW" altLang="en-US" sz="2200" dirty="0">
                <a:solidFill>
                  <a:prstClr val="black"/>
                </a:solidFill>
                <a:latin typeface="標楷體" panose="03000509000000000000" pitchFamily="65" charset="-120"/>
                <a:ea typeface="標楷體" panose="03000509000000000000" pitchFamily="65" charset="-120"/>
              </a:rPr>
              <a:t>舊檢定制</a:t>
            </a:r>
            <a:endParaRPr lang="en-US" altLang="zh-TW" sz="2200" dirty="0">
              <a:solidFill>
                <a:prstClr val="black"/>
              </a:solidFill>
              <a:latin typeface="標楷體" panose="03000509000000000000" pitchFamily="65" charset="-120"/>
              <a:ea typeface="標楷體" panose="03000509000000000000" pitchFamily="65" charset="-120"/>
            </a:endParaRPr>
          </a:p>
          <a:p>
            <a:pPr marL="502920" lvl="0" indent="-457200">
              <a:spcBef>
                <a:spcPct val="20000"/>
              </a:spcBef>
              <a:buClr>
                <a:srgbClr val="EB7F23"/>
              </a:buClr>
              <a:buSzPct val="90000"/>
              <a:buFont typeface="+mj-lt"/>
              <a:buAutoNum type="arabicPeriod"/>
            </a:pPr>
            <a:r>
              <a:rPr lang="zh-TW" altLang="en-US" sz="2200" dirty="0">
                <a:solidFill>
                  <a:prstClr val="black"/>
                </a:solidFill>
                <a:latin typeface="標楷體" panose="03000509000000000000" pitchFamily="65" charset="-120"/>
                <a:ea typeface="標楷體" panose="03000509000000000000" pitchFamily="65" charset="-120"/>
              </a:rPr>
              <a:t>依據「高級中等以下學校及幼稚園教師資格檢定及教育實習辦法」辦理</a:t>
            </a:r>
            <a:endParaRPr lang="en-US" altLang="zh-TW" sz="2200" dirty="0">
              <a:solidFill>
                <a:prstClr val="black"/>
              </a:solidFill>
              <a:latin typeface="標楷體" panose="03000509000000000000" pitchFamily="65" charset="-120"/>
              <a:ea typeface="標楷體" panose="03000509000000000000" pitchFamily="65" charset="-120"/>
            </a:endParaRPr>
          </a:p>
          <a:p>
            <a:pPr marL="502920" lvl="0" indent="-457200">
              <a:spcBef>
                <a:spcPct val="20000"/>
              </a:spcBef>
              <a:buClr>
                <a:srgbClr val="EB7F23"/>
              </a:buClr>
              <a:buSzPct val="90000"/>
              <a:buFont typeface="+mj-lt"/>
              <a:buAutoNum type="arabicPeriod"/>
            </a:pPr>
            <a:r>
              <a:rPr lang="zh-TW" altLang="en-US" sz="2200" dirty="0">
                <a:solidFill>
                  <a:prstClr val="black"/>
                </a:solidFill>
                <a:latin typeface="標楷體" panose="03000509000000000000" pitchFamily="65" charset="-120"/>
                <a:ea typeface="標楷體" panose="03000509000000000000" pitchFamily="65" charset="-120"/>
              </a:rPr>
              <a:t>程序</a:t>
            </a:r>
            <a:endParaRPr lang="en-US" altLang="zh-TW" sz="2200" dirty="0">
              <a:solidFill>
                <a:prstClr val="black"/>
              </a:solidFill>
              <a:latin typeface="標楷體" panose="03000509000000000000" pitchFamily="65" charset="-120"/>
              <a:ea typeface="標楷體" panose="03000509000000000000" pitchFamily="65" charset="-120"/>
            </a:endParaRPr>
          </a:p>
          <a:p>
            <a:pPr marL="502920" lvl="0" indent="-457200">
              <a:spcBef>
                <a:spcPct val="20000"/>
              </a:spcBef>
              <a:buClr>
                <a:srgbClr val="EB7F23"/>
              </a:buClr>
              <a:buSzPct val="90000"/>
              <a:buFont typeface="+mj-lt"/>
              <a:buAutoNum type="arabicPeriod"/>
            </a:pPr>
            <a:endParaRPr lang="en-US" altLang="zh-TW" sz="2200" dirty="0">
              <a:solidFill>
                <a:prstClr val="black"/>
              </a:solidFill>
              <a:latin typeface="標楷體" panose="03000509000000000000" pitchFamily="65" charset="-120"/>
              <a:ea typeface="標楷體" panose="03000509000000000000" pitchFamily="65" charset="-120"/>
            </a:endParaRPr>
          </a:p>
          <a:p>
            <a:pPr marL="502920" lvl="0" indent="-457200">
              <a:spcBef>
                <a:spcPct val="20000"/>
              </a:spcBef>
              <a:buClr>
                <a:srgbClr val="EB7F23"/>
              </a:buClr>
              <a:buSzPct val="90000"/>
              <a:buFont typeface="+mj-lt"/>
              <a:buAutoNum type="arabicPeriod"/>
            </a:pPr>
            <a:endParaRPr lang="en-US" altLang="zh-TW" sz="2200" dirty="0">
              <a:solidFill>
                <a:prstClr val="black"/>
              </a:solidFill>
              <a:latin typeface="標楷體" panose="03000509000000000000" pitchFamily="65" charset="-120"/>
              <a:ea typeface="標楷體" panose="03000509000000000000" pitchFamily="65" charset="-120"/>
            </a:endParaRPr>
          </a:p>
          <a:p>
            <a:pPr marL="502920" lvl="0" indent="-457200">
              <a:spcBef>
                <a:spcPct val="20000"/>
              </a:spcBef>
              <a:buClr>
                <a:srgbClr val="EB7F23"/>
              </a:buClr>
              <a:buSzPct val="90000"/>
              <a:buFont typeface="+mj-lt"/>
              <a:buAutoNum type="arabicPeriod"/>
            </a:pPr>
            <a:endParaRPr lang="en-US" altLang="zh-TW" sz="2200" dirty="0">
              <a:solidFill>
                <a:prstClr val="black"/>
              </a:solidFill>
              <a:latin typeface="標楷體" panose="03000509000000000000" pitchFamily="65" charset="-120"/>
              <a:ea typeface="標楷體" panose="03000509000000000000" pitchFamily="65" charset="-120"/>
            </a:endParaRPr>
          </a:p>
          <a:p>
            <a:pPr marL="502920" lvl="0" indent="-457200">
              <a:spcBef>
                <a:spcPct val="20000"/>
              </a:spcBef>
              <a:buClr>
                <a:srgbClr val="EB7F23"/>
              </a:buClr>
              <a:buSzPct val="90000"/>
              <a:buFont typeface="+mj-lt"/>
              <a:buAutoNum type="arabicPeriod"/>
            </a:pPr>
            <a:endParaRPr lang="en-US" altLang="zh-TW" sz="2200" dirty="0">
              <a:solidFill>
                <a:prstClr val="black"/>
              </a:solidFill>
              <a:latin typeface="標楷體" panose="03000509000000000000" pitchFamily="65" charset="-120"/>
              <a:ea typeface="標楷體" panose="03000509000000000000" pitchFamily="65" charset="-120"/>
            </a:endParaRPr>
          </a:p>
          <a:p>
            <a:endParaRPr lang="zh-TW" altLang="en-US" dirty="0"/>
          </a:p>
        </p:txBody>
      </p:sp>
      <p:graphicFrame>
        <p:nvGraphicFramePr>
          <p:cNvPr id="4" name="資料庫圖表 3"/>
          <p:cNvGraphicFramePr/>
          <p:nvPr>
            <p:extLst>
              <p:ext uri="{D42A27DB-BD31-4B8C-83A1-F6EECF244321}">
                <p14:modId xmlns:p14="http://schemas.microsoft.com/office/powerpoint/2010/main" val="2591034465"/>
              </p:ext>
            </p:extLst>
          </p:nvPr>
        </p:nvGraphicFramePr>
        <p:xfrm>
          <a:off x="1352551" y="3476625"/>
          <a:ext cx="9610724" cy="2190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文字方塊 1"/>
          <p:cNvSpPr txBox="1"/>
          <p:nvPr/>
        </p:nvSpPr>
        <p:spPr>
          <a:xfrm>
            <a:off x="1104182" y="362310"/>
            <a:ext cx="4666890" cy="878702"/>
          </a:xfrm>
          <a:prstGeom prst="rect">
            <a:avLst/>
          </a:prstGeom>
          <a:noFill/>
        </p:spPr>
        <p:txBody>
          <a:bodyPr wrap="square" rtlCol="0">
            <a:spAutoFit/>
          </a:bodyPr>
          <a:lstStyle/>
          <a:p>
            <a:pPr lvl="0">
              <a:lnSpc>
                <a:spcPct val="90000"/>
              </a:lnSpc>
              <a:spcBef>
                <a:spcPct val="20000"/>
              </a:spcBef>
              <a:buClr>
                <a:srgbClr val="954F72"/>
              </a:buClr>
              <a:buSzPct val="90000"/>
            </a:pPr>
            <a:r>
              <a:rPr lang="zh-TW" altLang="en-US" sz="2800" dirty="0">
                <a:solidFill>
                  <a:srgbClr val="00B050"/>
                </a:solidFill>
                <a:latin typeface="華康勘亭流(P)" panose="02010600010101010101" pitchFamily="2" charset="-120"/>
                <a:ea typeface="華康勘亭流(P)" panose="02010600010101010101" pitchFamily="2" charset="-120"/>
              </a:rPr>
              <a:t>檢定制</a:t>
            </a:r>
            <a:r>
              <a:rPr lang="en-US" altLang="zh-TW" sz="2800" dirty="0">
                <a:solidFill>
                  <a:srgbClr val="00B050"/>
                </a:solidFill>
                <a:latin typeface="華康勘亭流(P)" panose="02010600010101010101" pitchFamily="2" charset="-120"/>
                <a:ea typeface="華康勘亭流(P)" panose="02010600010101010101" pitchFamily="2" charset="-120"/>
              </a:rPr>
              <a:t/>
            </a:r>
            <a:br>
              <a:rPr lang="en-US" altLang="zh-TW" sz="2800" dirty="0">
                <a:solidFill>
                  <a:srgbClr val="00B050"/>
                </a:solidFill>
                <a:latin typeface="華康勘亭流(P)" panose="02010600010101010101" pitchFamily="2" charset="-120"/>
                <a:ea typeface="華康勘亭流(P)" panose="02010600010101010101" pitchFamily="2" charset="-120"/>
              </a:rPr>
            </a:br>
            <a:r>
              <a:rPr lang="zh-TW" altLang="en-US" sz="2800" dirty="0">
                <a:solidFill>
                  <a:srgbClr val="00B050"/>
                </a:solidFill>
                <a:latin typeface="華康勘亭流(P)" panose="02010600010101010101" pitchFamily="2" charset="-120"/>
                <a:ea typeface="華康勘亭流(P)" panose="02010600010101010101" pitchFamily="2" charset="-120"/>
              </a:rPr>
              <a:t>（新制，小字第或小檢字第）</a:t>
            </a:r>
            <a:endParaRPr lang="en-US" altLang="zh-TW" sz="2800" dirty="0">
              <a:solidFill>
                <a:srgbClr val="00B050"/>
              </a:solidFill>
              <a:latin typeface="華康勘亭流(P)" panose="02010600010101010101" pitchFamily="2" charset="-120"/>
              <a:ea typeface="華康勘亭流(P)" panose="02010600010101010101" pitchFamily="2" charset="-120"/>
            </a:endParaRPr>
          </a:p>
        </p:txBody>
      </p:sp>
    </p:spTree>
    <p:extLst>
      <p:ext uri="{BB962C8B-B14F-4D97-AF65-F5344CB8AC3E}">
        <p14:creationId xmlns:p14="http://schemas.microsoft.com/office/powerpoint/2010/main" val="399998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92547" y="258792"/>
            <a:ext cx="7762336" cy="629729"/>
          </a:xfrm>
        </p:spPr>
        <p:txBody>
          <a:bodyPr>
            <a:noAutofit/>
          </a:bodyPr>
          <a:lstStyle/>
          <a:p>
            <a:r>
              <a:rPr lang="zh-TW" altLang="en-US" sz="3200" dirty="0">
                <a:solidFill>
                  <a:srgbClr val="00B050"/>
                </a:solidFill>
                <a:latin typeface="華康勘亭流" panose="02010609010101010101" pitchFamily="49" charset="-120"/>
                <a:ea typeface="華康勘亭流" panose="02010609010101010101" pitchFamily="49" charset="-120"/>
              </a:rPr>
              <a:t>正式教師職前年資態樣</a:t>
            </a:r>
            <a:r>
              <a:rPr lang="en-US" altLang="zh-TW" sz="3200" dirty="0">
                <a:solidFill>
                  <a:srgbClr val="00B050"/>
                </a:solidFill>
                <a:latin typeface="華康勘亭流" panose="02010609010101010101" pitchFamily="49" charset="-120"/>
                <a:ea typeface="華康勘亭流" panose="02010609010101010101" pitchFamily="49" charset="-120"/>
              </a:rPr>
              <a:t>-</a:t>
            </a:r>
            <a:r>
              <a:rPr lang="zh-TW" altLang="en-US" sz="3200" dirty="0">
                <a:solidFill>
                  <a:srgbClr val="00B050"/>
                </a:solidFill>
                <a:latin typeface="華康勘亭流" panose="02010609010101010101" pitchFamily="49" charset="-120"/>
                <a:ea typeface="華康勘亭流" panose="02010609010101010101" pitchFamily="49" charset="-120"/>
              </a:rPr>
              <a:t>公務人員年資</a:t>
            </a:r>
          </a:p>
        </p:txBody>
      </p:sp>
      <p:sp>
        <p:nvSpPr>
          <p:cNvPr id="3" name="內容版面配置區 2"/>
          <p:cNvSpPr>
            <a:spLocks noGrp="1"/>
          </p:cNvSpPr>
          <p:nvPr>
            <p:ph idx="4294967295"/>
          </p:nvPr>
        </p:nvSpPr>
        <p:spPr>
          <a:xfrm>
            <a:off x="1461998" y="1651599"/>
            <a:ext cx="9496425" cy="4692650"/>
          </a:xfrm>
        </p:spPr>
        <p:txBody>
          <a:bodyPr>
            <a:noAutofit/>
          </a:bodyPr>
          <a:lstStyle/>
          <a:p>
            <a:pPr>
              <a:buFont typeface="Wingdings" panose="05000000000000000000" pitchFamily="2" charset="2"/>
              <a:buChar char="u"/>
            </a:pPr>
            <a:r>
              <a:rPr lang="zh-TW" altLang="en-US" dirty="0">
                <a:solidFill>
                  <a:srgbClr val="FF0000"/>
                </a:solidFill>
                <a:latin typeface="標楷體" panose="03000509000000000000" pitchFamily="65" charset="-120"/>
                <a:ea typeface="標楷體" panose="03000509000000000000" pitchFamily="65" charset="-120"/>
              </a:rPr>
              <a:t>採計原則</a:t>
            </a:r>
            <a:endParaRPr lang="en-US" altLang="zh-TW" dirty="0">
              <a:solidFill>
                <a:srgbClr val="FF0000"/>
              </a:solidFill>
              <a:latin typeface="標楷體" panose="03000509000000000000" pitchFamily="65" charset="-120"/>
              <a:ea typeface="標楷體" panose="03000509000000000000" pitchFamily="65" charset="-120"/>
            </a:endParaRPr>
          </a:p>
          <a:p>
            <a:pPr marL="502920" indent="-457200">
              <a:spcBef>
                <a:spcPct val="20000"/>
              </a:spcBef>
              <a:buClr>
                <a:schemeClr val="accent1"/>
              </a:buClr>
              <a:buSzPct val="90000"/>
              <a:buFont typeface="+mj-lt"/>
              <a:buAutoNum type="arabicPeriod"/>
            </a:pPr>
            <a:r>
              <a:rPr lang="zh-TW" altLang="en-US" dirty="0">
                <a:latin typeface="標楷體" panose="03000509000000000000" pitchFamily="65" charset="-120"/>
                <a:ea typeface="標楷體" panose="03000509000000000000" pitchFamily="65" charset="-120"/>
              </a:rPr>
              <a:t>按學歷起敘</a:t>
            </a:r>
            <a:endParaRPr lang="en-US" altLang="zh-TW" dirty="0">
              <a:latin typeface="標楷體" panose="03000509000000000000" pitchFamily="65" charset="-120"/>
              <a:ea typeface="標楷體" panose="03000509000000000000" pitchFamily="65" charset="-120"/>
            </a:endParaRPr>
          </a:p>
          <a:p>
            <a:pPr marL="502920" indent="-457200">
              <a:spcBef>
                <a:spcPct val="20000"/>
              </a:spcBef>
              <a:buClr>
                <a:schemeClr val="accent1"/>
              </a:buClr>
              <a:buSzPct val="90000"/>
              <a:buFont typeface="+mj-lt"/>
              <a:buAutoNum type="arabicPeriod"/>
            </a:pPr>
            <a:r>
              <a:rPr lang="zh-TW" altLang="en-US" dirty="0">
                <a:solidFill>
                  <a:schemeClr val="tx2"/>
                </a:solidFill>
                <a:latin typeface="標楷體" panose="03000509000000000000" pitchFamily="65" charset="-120"/>
                <a:ea typeface="標楷體" panose="03000509000000000000" pitchFamily="65" charset="-120"/>
              </a:rPr>
              <a:t>再採計曾任公務人員與現職職務等級相當且需符合年終考績考列乙等或</a:t>
            </a:r>
            <a:r>
              <a:rPr lang="en-US" altLang="zh-TW" dirty="0">
                <a:solidFill>
                  <a:schemeClr val="tx2"/>
                </a:solidFill>
                <a:latin typeface="標楷體" panose="03000509000000000000" pitchFamily="65" charset="-120"/>
                <a:ea typeface="標楷體" panose="03000509000000000000" pitchFamily="65" charset="-120"/>
              </a:rPr>
              <a:t>70</a:t>
            </a:r>
            <a:r>
              <a:rPr lang="zh-TW" altLang="en-US" dirty="0">
                <a:solidFill>
                  <a:schemeClr val="tx2"/>
                </a:solidFill>
                <a:latin typeface="標楷體" panose="03000509000000000000" pitchFamily="65" charset="-120"/>
                <a:ea typeface="標楷體" panose="03000509000000000000" pitchFamily="65" charset="-120"/>
              </a:rPr>
              <a:t>分以上之年資</a:t>
            </a:r>
            <a:r>
              <a:rPr lang="en-US" altLang="zh-TW" dirty="0">
                <a:solidFill>
                  <a:schemeClr val="tx2"/>
                </a:solidFill>
                <a:latin typeface="標楷體" panose="03000509000000000000" pitchFamily="65" charset="-120"/>
                <a:ea typeface="標楷體" panose="03000509000000000000" pitchFamily="65" charset="-120"/>
              </a:rPr>
              <a:t>(</a:t>
            </a:r>
            <a:r>
              <a:rPr lang="zh-TW" altLang="en-US" dirty="0">
                <a:solidFill>
                  <a:schemeClr val="tx2"/>
                </a:solidFill>
                <a:latin typeface="標楷體" panose="03000509000000000000" pitchFamily="65" charset="-120"/>
                <a:ea typeface="標楷體" panose="03000509000000000000" pitchFamily="65" charset="-120"/>
              </a:rPr>
              <a:t>低於依學歷起敘之薪額者，不予提敘薪級</a:t>
            </a:r>
            <a:r>
              <a:rPr lang="en-US" altLang="zh-TW" dirty="0">
                <a:solidFill>
                  <a:schemeClr val="tx2"/>
                </a:solidFill>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283429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61</a:t>
            </a:fld>
            <a:endParaRPr lang="zh-CN" altLang="en-US">
              <a:solidFill>
                <a:prstClr val="black">
                  <a:tint val="75000"/>
                </a:prstClr>
              </a:solidFill>
            </a:endParaRPr>
          </a:p>
        </p:txBody>
      </p:sp>
      <p:sp>
        <p:nvSpPr>
          <p:cNvPr id="2" name="標題 1"/>
          <p:cNvSpPr>
            <a:spLocks noGrp="1"/>
          </p:cNvSpPr>
          <p:nvPr>
            <p:ph type="title" idx="4294967295"/>
          </p:nvPr>
        </p:nvSpPr>
        <p:spPr>
          <a:xfrm>
            <a:off x="1086631" y="504469"/>
            <a:ext cx="5139559" cy="650164"/>
          </a:xfrm>
        </p:spPr>
        <p:txBody>
          <a:bodyPr>
            <a:normAutofit fontScale="90000"/>
          </a:bodyPr>
          <a:lstStyle/>
          <a:p>
            <a:r>
              <a:rPr lang="zh-TW" altLang="en-US" dirty="0">
                <a:solidFill>
                  <a:srgbClr val="00B050"/>
                </a:solidFill>
                <a:latin typeface="華康勘亭流" panose="02010609010101010101" pitchFamily="49" charset="-120"/>
                <a:ea typeface="華康勘亭流" panose="02010609010101010101" pitchFamily="49" charset="-120"/>
              </a:rPr>
              <a:t>公務人員服務年資</a:t>
            </a:r>
          </a:p>
        </p:txBody>
      </p:sp>
      <p:sp>
        <p:nvSpPr>
          <p:cNvPr id="3" name="內容版面配置區 2"/>
          <p:cNvSpPr>
            <a:spLocks noGrp="1"/>
          </p:cNvSpPr>
          <p:nvPr>
            <p:ph idx="4294967295"/>
          </p:nvPr>
        </p:nvSpPr>
        <p:spPr>
          <a:xfrm>
            <a:off x="1166648" y="1699501"/>
            <a:ext cx="10515600" cy="3786899"/>
          </a:xfrm>
        </p:spPr>
        <p:txBody>
          <a:bodyPr/>
          <a:lstStyle/>
          <a:p>
            <a:pPr marL="502920" lvl="0" indent="-457200">
              <a:spcBef>
                <a:spcPct val="20000"/>
              </a:spcBef>
              <a:buClr>
                <a:srgbClr val="C44475"/>
              </a:buClr>
              <a:buSzPct val="90000"/>
              <a:buFont typeface="+mj-lt"/>
              <a:buAutoNum type="arabicPeriod"/>
            </a:pPr>
            <a:r>
              <a:rPr lang="zh-TW" altLang="en-US" dirty="0">
                <a:solidFill>
                  <a:srgbClr val="000000"/>
                </a:solidFill>
                <a:latin typeface="標楷體" panose="03000509000000000000" pitchFamily="65" charset="-120"/>
                <a:ea typeface="標楷體" panose="03000509000000000000" pitchFamily="65" charset="-120"/>
              </a:rPr>
              <a:t>服務年資以考績年度為標準，不同考績年度無法併計提敘。</a:t>
            </a:r>
            <a:endParaRPr lang="en-US" altLang="zh-TW" dirty="0">
              <a:solidFill>
                <a:srgbClr val="000000"/>
              </a:solidFill>
              <a:latin typeface="標楷體" panose="03000509000000000000" pitchFamily="65" charset="-120"/>
              <a:ea typeface="標楷體" panose="03000509000000000000" pitchFamily="65" charset="-120"/>
            </a:endParaRPr>
          </a:p>
          <a:p>
            <a:pPr marL="502920" lvl="0" indent="-457200">
              <a:spcBef>
                <a:spcPct val="20000"/>
              </a:spcBef>
              <a:buClr>
                <a:srgbClr val="C44475"/>
              </a:buClr>
              <a:buSzPct val="90000"/>
              <a:buFont typeface="+mj-lt"/>
              <a:buAutoNum type="arabicPeriod"/>
            </a:pPr>
            <a:r>
              <a:rPr lang="zh-TW" altLang="en-US" dirty="0">
                <a:solidFill>
                  <a:srgbClr val="000000"/>
                </a:solidFill>
                <a:latin typeface="標楷體" panose="03000509000000000000" pitchFamily="65" charset="-120"/>
                <a:ea typeface="標楷體" panose="03000509000000000000" pitchFamily="65" charset="-120"/>
              </a:rPr>
              <a:t>以考試及格資格起敘</a:t>
            </a:r>
            <a:r>
              <a:rPr lang="en-US" altLang="zh-TW" dirty="0">
                <a:solidFill>
                  <a:srgbClr val="000000"/>
                </a:solidFill>
                <a:latin typeface="標楷體" panose="03000509000000000000" pitchFamily="65" charset="-120"/>
                <a:ea typeface="標楷體" panose="03000509000000000000" pitchFamily="65" charset="-120"/>
              </a:rPr>
              <a:t>(</a:t>
            </a:r>
            <a:r>
              <a:rPr lang="zh-TW" altLang="en-US" dirty="0">
                <a:solidFill>
                  <a:srgbClr val="000000"/>
                </a:solidFill>
                <a:latin typeface="標楷體" panose="03000509000000000000" pitchFamily="65" charset="-120"/>
                <a:ea typeface="標楷體" panose="03000509000000000000" pitchFamily="65" charset="-120"/>
              </a:rPr>
              <a:t>惟考試及格前之年資不予採計</a:t>
            </a:r>
            <a:r>
              <a:rPr lang="en-US" altLang="zh-TW" dirty="0">
                <a:solidFill>
                  <a:srgbClr val="000000"/>
                </a:solidFill>
                <a:latin typeface="標楷體" panose="03000509000000000000" pitchFamily="65" charset="-120"/>
                <a:ea typeface="標楷體" panose="03000509000000000000" pitchFamily="65" charset="-120"/>
              </a:rPr>
              <a:t>)</a:t>
            </a:r>
            <a:r>
              <a:rPr lang="zh-TW" altLang="en-US" dirty="0">
                <a:solidFill>
                  <a:srgbClr val="000000"/>
                </a:solidFill>
                <a:latin typeface="標楷體" panose="03000509000000000000" pitchFamily="65" charset="-120"/>
                <a:ea typeface="標楷體" panose="03000509000000000000" pitchFamily="65" charset="-120"/>
              </a:rPr>
              <a:t>。 </a:t>
            </a:r>
            <a:endParaRPr lang="en-US" altLang="zh-TW" dirty="0">
              <a:solidFill>
                <a:srgbClr val="000000"/>
              </a:solidFill>
              <a:latin typeface="標楷體" panose="03000509000000000000" pitchFamily="65" charset="-120"/>
              <a:ea typeface="標楷體" panose="03000509000000000000" pitchFamily="65" charset="-120"/>
            </a:endParaRPr>
          </a:p>
          <a:p>
            <a:pPr marL="502920" lvl="0" indent="-457200">
              <a:spcBef>
                <a:spcPct val="20000"/>
              </a:spcBef>
              <a:buClr>
                <a:srgbClr val="C44475"/>
              </a:buClr>
              <a:buSzPct val="90000"/>
              <a:buFont typeface="+mj-lt"/>
              <a:buAutoNum type="arabicPeriod"/>
            </a:pPr>
            <a:r>
              <a:rPr lang="zh-TW" altLang="en-US" dirty="0">
                <a:solidFill>
                  <a:srgbClr val="000000"/>
                </a:solidFill>
                <a:latin typeface="標楷體" pitchFamily="65" charset="-120"/>
                <a:ea typeface="標楷體" pitchFamily="65" charset="-120"/>
              </a:rPr>
              <a:t>依規定不予採計年資為：</a:t>
            </a:r>
            <a:endParaRPr lang="en-US" altLang="zh-TW" dirty="0">
              <a:solidFill>
                <a:srgbClr val="000000"/>
              </a:solidFill>
              <a:latin typeface="標楷體" pitchFamily="65" charset="-120"/>
              <a:ea typeface="標楷體" pitchFamily="65" charset="-120"/>
            </a:endParaRPr>
          </a:p>
          <a:p>
            <a:pPr marL="501650" lvl="0" indent="-58738">
              <a:spcBef>
                <a:spcPct val="20000"/>
              </a:spcBef>
              <a:buClr>
                <a:srgbClr val="C44475"/>
              </a:buClr>
              <a:buSzPct val="90000"/>
              <a:buFont typeface="+mj-lt"/>
              <a:buAutoNum type="arabicParenR"/>
            </a:pPr>
            <a:r>
              <a:rPr lang="zh-TW" altLang="en-US" dirty="0">
                <a:solidFill>
                  <a:srgbClr val="000000"/>
                </a:solidFill>
                <a:latin typeface="標楷體" panose="03000509000000000000" pitchFamily="65" charset="-120"/>
                <a:ea typeface="標楷體" panose="03000509000000000000" pitchFamily="65" charset="-120"/>
              </a:rPr>
              <a:t>考試及格分發實務訓練期間之年資。</a:t>
            </a:r>
          </a:p>
          <a:p>
            <a:pPr marL="501650" lvl="0" indent="-58738">
              <a:spcBef>
                <a:spcPct val="20000"/>
              </a:spcBef>
              <a:buClr>
                <a:srgbClr val="C44475"/>
              </a:buClr>
              <a:buSzPct val="90000"/>
              <a:buFont typeface="+mj-lt"/>
              <a:buAutoNum type="arabicParenR"/>
            </a:pPr>
            <a:r>
              <a:rPr lang="zh-TW" altLang="en-US" dirty="0">
                <a:solidFill>
                  <a:srgbClr val="000000"/>
                </a:solidFill>
                <a:latin typeface="標楷體" panose="03000509000000000000" pitchFamily="65" charset="-120"/>
                <a:ea typeface="標楷體" panose="03000509000000000000" pitchFamily="65" charset="-120"/>
              </a:rPr>
              <a:t>試用期間，不滿</a:t>
            </a:r>
            <a:r>
              <a:rPr lang="en-US" altLang="zh-TW" dirty="0">
                <a:solidFill>
                  <a:srgbClr val="000000"/>
                </a:solidFill>
                <a:latin typeface="標楷體" panose="03000509000000000000" pitchFamily="65" charset="-120"/>
                <a:ea typeface="標楷體" panose="03000509000000000000" pitchFamily="65" charset="-120"/>
              </a:rPr>
              <a:t>1</a:t>
            </a:r>
            <a:r>
              <a:rPr lang="zh-TW" altLang="en-US" dirty="0">
                <a:solidFill>
                  <a:srgbClr val="000000"/>
                </a:solidFill>
                <a:latin typeface="標楷體" panose="03000509000000000000" pitchFamily="65" charset="-120"/>
                <a:ea typeface="標楷體" panose="03000509000000000000" pitchFamily="65" charset="-120"/>
              </a:rPr>
              <a:t>年。</a:t>
            </a:r>
          </a:p>
          <a:p>
            <a:pPr marL="501650" lvl="0" indent="-58738">
              <a:spcBef>
                <a:spcPct val="20000"/>
              </a:spcBef>
              <a:buClr>
                <a:srgbClr val="C44475"/>
              </a:buClr>
              <a:buSzPct val="90000"/>
              <a:buFont typeface="+mj-lt"/>
              <a:buAutoNum type="arabicParenR"/>
            </a:pPr>
            <a:r>
              <a:rPr lang="zh-TW" altLang="en-US" dirty="0">
                <a:solidFill>
                  <a:srgbClr val="000000"/>
                </a:solidFill>
                <a:latin typeface="標楷體" panose="03000509000000000000" pitchFamily="65" charset="-120"/>
                <a:ea typeface="標楷體" panose="03000509000000000000" pitchFamily="65" charset="-120"/>
              </a:rPr>
              <a:t>合格實授後至</a:t>
            </a:r>
            <a:r>
              <a:rPr lang="en-US" altLang="zh-TW" dirty="0">
                <a:solidFill>
                  <a:srgbClr val="000000"/>
                </a:solidFill>
                <a:latin typeface="標楷體" panose="03000509000000000000" pitchFamily="65" charset="-120"/>
                <a:ea typeface="標楷體" panose="03000509000000000000" pitchFamily="65" charset="-120"/>
              </a:rPr>
              <a:t>12</a:t>
            </a:r>
            <a:r>
              <a:rPr lang="zh-TW" altLang="en-US" dirty="0">
                <a:solidFill>
                  <a:srgbClr val="000000"/>
                </a:solidFill>
                <a:latin typeface="標楷體" panose="03000509000000000000" pitchFamily="65" charset="-120"/>
                <a:ea typeface="標楷體" panose="03000509000000000000" pitchFamily="65" charset="-120"/>
              </a:rPr>
              <a:t>月</a:t>
            </a:r>
            <a:r>
              <a:rPr lang="en-US" altLang="zh-TW" dirty="0">
                <a:solidFill>
                  <a:srgbClr val="000000"/>
                </a:solidFill>
                <a:latin typeface="標楷體" panose="03000509000000000000" pitchFamily="65" charset="-120"/>
                <a:ea typeface="標楷體" panose="03000509000000000000" pitchFamily="65" charset="-120"/>
              </a:rPr>
              <a:t>31</a:t>
            </a:r>
            <a:r>
              <a:rPr lang="zh-TW" altLang="en-US" dirty="0">
                <a:solidFill>
                  <a:srgbClr val="000000"/>
                </a:solidFill>
                <a:latin typeface="標楷體" panose="03000509000000000000" pitchFamily="65" charset="-120"/>
                <a:ea typeface="標楷體" panose="03000509000000000000" pitchFamily="65" charset="-120"/>
              </a:rPr>
              <a:t>日及轉任當年年資，各段未任職滿</a:t>
            </a:r>
            <a:r>
              <a:rPr lang="en-US" altLang="zh-TW" dirty="0">
                <a:solidFill>
                  <a:srgbClr val="000000"/>
                </a:solidFill>
                <a:latin typeface="標楷體" panose="03000509000000000000" pitchFamily="65" charset="-120"/>
                <a:ea typeface="標楷體" panose="03000509000000000000" pitchFamily="65" charset="-120"/>
              </a:rPr>
              <a:t>1</a:t>
            </a:r>
            <a:r>
              <a:rPr lang="zh-TW" altLang="en-US" dirty="0">
                <a:solidFill>
                  <a:srgbClr val="000000"/>
                </a:solidFill>
                <a:latin typeface="標楷體" panose="03000509000000000000" pitchFamily="65" charset="-120"/>
                <a:ea typeface="標楷體" panose="03000509000000000000" pitchFamily="65" charset="-120"/>
              </a:rPr>
              <a:t>年（以考績年度為標準），無法併計提敘。</a:t>
            </a:r>
            <a:r>
              <a:rPr lang="zh-TW" altLang="en-US" dirty="0">
                <a:solidFill>
                  <a:srgbClr val="000000"/>
                </a:solidFill>
                <a:latin typeface="新細明體" panose="02020500000000000000" pitchFamily="18" charset="-120"/>
                <a:ea typeface="新細明體" panose="02020500000000000000" pitchFamily="18" charset="-120"/>
              </a:rPr>
              <a:t/>
            </a:r>
            <a:br>
              <a:rPr lang="zh-TW" altLang="en-US" dirty="0">
                <a:solidFill>
                  <a:srgbClr val="000000"/>
                </a:solidFill>
                <a:latin typeface="新細明體" panose="02020500000000000000" pitchFamily="18" charset="-120"/>
                <a:ea typeface="新細明體" panose="02020500000000000000" pitchFamily="18" charset="-120"/>
              </a:rPr>
            </a:br>
            <a:endParaRPr lang="zh-TW" altLang="en-US" dirty="0">
              <a:solidFill>
                <a:srgbClr val="000000"/>
              </a:solidFill>
              <a:latin typeface="新細明體" panose="02020500000000000000" pitchFamily="18" charset="-120"/>
              <a:ea typeface="新細明體" panose="02020500000000000000" pitchFamily="18" charset="-120"/>
            </a:endParaRPr>
          </a:p>
          <a:p>
            <a:endParaRPr lang="zh-TW" altLang="en-US" dirty="0"/>
          </a:p>
        </p:txBody>
      </p:sp>
      <p:sp>
        <p:nvSpPr>
          <p:cNvPr id="4" name="日期版面配置區 3"/>
          <p:cNvSpPr>
            <a:spLocks noGrp="1"/>
          </p:cNvSpPr>
          <p:nvPr>
            <p:ph type="dt" sz="half" idx="4294967295"/>
          </p:nvPr>
        </p:nvSpPr>
        <p:spPr>
          <a:xfrm>
            <a:off x="0" y="6356350"/>
            <a:ext cx="2743200" cy="365125"/>
          </a:xfrm>
        </p:spPr>
        <p:txBody>
          <a:bodyPr/>
          <a:lstStyle/>
          <a:p>
            <a:fld id="{278258E3-E02A-4B85-89EC-8D03B6736E3C}" type="datetime1">
              <a:rPr lang="zh-CN" altLang="en-US" smtClean="0">
                <a:solidFill>
                  <a:prstClr val="black">
                    <a:tint val="75000"/>
                  </a:prstClr>
                </a:solidFill>
              </a:rPr>
              <a:t>2019/8/19</a:t>
            </a:fld>
            <a:endParaRPr lang="zh-CN" altLang="en-US">
              <a:solidFill>
                <a:prstClr val="black">
                  <a:tint val="75000"/>
                </a:prstClr>
              </a:solidFill>
            </a:endParaRPr>
          </a:p>
        </p:txBody>
      </p:sp>
    </p:spTree>
    <p:extLst>
      <p:ext uri="{BB962C8B-B14F-4D97-AF65-F5344CB8AC3E}">
        <p14:creationId xmlns:p14="http://schemas.microsoft.com/office/powerpoint/2010/main" val="29844560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905065" y="636533"/>
            <a:ext cx="9663112" cy="1050925"/>
          </a:xfrm>
        </p:spPr>
        <p:txBody>
          <a:bodyPr>
            <a:normAutofit/>
          </a:bodyPr>
          <a:lstStyle/>
          <a:p>
            <a:pPr marL="714375" indent="-714375">
              <a:buNone/>
              <a:tabLst>
                <a:tab pos="361950" algn="l"/>
              </a:tabLst>
            </a:pPr>
            <a:r>
              <a:rPr lang="en-US" altLang="zh-TW" dirty="0">
                <a:solidFill>
                  <a:srgbClr val="C44475">
                    <a:lumMod val="75000"/>
                  </a:srgbClr>
                </a:solidFill>
                <a:latin typeface="標楷體" panose="03000509000000000000" pitchFamily="65" charset="-120"/>
                <a:ea typeface="標楷體" panose="03000509000000000000" pitchFamily="65" charset="-120"/>
                <a:cs typeface="+mj-cs"/>
              </a:rPr>
              <a:t>Q:</a:t>
            </a:r>
            <a:r>
              <a:rPr lang="zh-TW" altLang="en-US" dirty="0">
                <a:solidFill>
                  <a:srgbClr val="0070C0"/>
                </a:solidFill>
                <a:latin typeface="標楷體" panose="03000509000000000000" pitchFamily="65" charset="-120"/>
                <a:ea typeface="標楷體" panose="03000509000000000000" pitchFamily="65" charset="-120"/>
                <a:cs typeface="+mj-cs"/>
              </a:rPr>
              <a:t>教師所敘薪級若低於原經銓敘審定有案公務人員之俸級，得否依原銓敘之俸級核敘</a:t>
            </a:r>
            <a:r>
              <a:rPr lang="en-US" altLang="zh-TW" dirty="0">
                <a:solidFill>
                  <a:srgbClr val="0070C0"/>
                </a:solidFill>
                <a:latin typeface="標楷體" panose="03000509000000000000" pitchFamily="65" charset="-120"/>
                <a:ea typeface="標楷體" panose="03000509000000000000" pitchFamily="65" charset="-120"/>
                <a:cs typeface="+mj-cs"/>
              </a:rPr>
              <a:t>?</a:t>
            </a:r>
            <a:endParaRPr lang="en-US" altLang="zh-TW" dirty="0">
              <a:solidFill>
                <a:srgbClr val="0070C0"/>
              </a:solidFill>
              <a:latin typeface="標楷體" panose="03000509000000000000" pitchFamily="65" charset="-120"/>
              <a:ea typeface="標楷體" panose="03000509000000000000" pitchFamily="65" charset="-120"/>
            </a:endParaRPr>
          </a:p>
          <a:p>
            <a:endParaRPr lang="zh-TW" altLang="en-US" dirty="0"/>
          </a:p>
        </p:txBody>
      </p:sp>
      <p:sp>
        <p:nvSpPr>
          <p:cNvPr id="4" name="文字方塊 3"/>
          <p:cNvSpPr txBox="1"/>
          <p:nvPr/>
        </p:nvSpPr>
        <p:spPr>
          <a:xfrm>
            <a:off x="1433321" y="2140498"/>
            <a:ext cx="9134856" cy="3046988"/>
          </a:xfrm>
          <a:prstGeom prst="rect">
            <a:avLst/>
          </a:prstGeom>
          <a:noFill/>
        </p:spPr>
        <p:txBody>
          <a:bodyPr wrap="square" rtlCol="0">
            <a:spAutoFit/>
          </a:bodyPr>
          <a:lstStyle/>
          <a:p>
            <a:r>
              <a:rPr lang="zh-TW" altLang="en-US" sz="2400" dirty="0">
                <a:solidFill>
                  <a:srgbClr val="FF0000"/>
                </a:solidFill>
                <a:latin typeface="標楷體" panose="03000509000000000000" pitchFamily="65" charset="-120"/>
                <a:ea typeface="標楷體" panose="03000509000000000000" pitchFamily="65" charset="-120"/>
              </a:rPr>
              <a:t>依教育部</a:t>
            </a:r>
            <a:r>
              <a:rPr lang="en-US" altLang="zh-TW" sz="2400" dirty="0">
                <a:solidFill>
                  <a:srgbClr val="FF0000"/>
                </a:solidFill>
                <a:latin typeface="標楷體" panose="03000509000000000000" pitchFamily="65" charset="-120"/>
                <a:ea typeface="標楷體" panose="03000509000000000000" pitchFamily="65" charset="-120"/>
              </a:rPr>
              <a:t>106</a:t>
            </a:r>
            <a:r>
              <a:rPr lang="zh-TW" altLang="en-US" sz="2400" dirty="0">
                <a:solidFill>
                  <a:srgbClr val="FF0000"/>
                </a:solidFill>
                <a:latin typeface="標楷體" panose="03000509000000000000" pitchFamily="65" charset="-120"/>
                <a:ea typeface="標楷體" panose="03000509000000000000" pitchFamily="65" charset="-120"/>
              </a:rPr>
              <a:t>年</a:t>
            </a:r>
            <a:r>
              <a:rPr lang="en-US" altLang="zh-TW" sz="2400" dirty="0">
                <a:solidFill>
                  <a:srgbClr val="FF0000"/>
                </a:solidFill>
                <a:latin typeface="標楷體" panose="03000509000000000000" pitchFamily="65" charset="-120"/>
                <a:ea typeface="標楷體" panose="03000509000000000000" pitchFamily="65" charset="-120"/>
              </a:rPr>
              <a:t>2</a:t>
            </a:r>
            <a:r>
              <a:rPr lang="zh-TW" altLang="en-US" sz="2400" dirty="0">
                <a:solidFill>
                  <a:srgbClr val="FF0000"/>
                </a:solidFill>
                <a:latin typeface="標楷體" panose="03000509000000000000" pitchFamily="65" charset="-120"/>
                <a:ea typeface="標楷體" panose="03000509000000000000" pitchFamily="65" charset="-120"/>
              </a:rPr>
              <a:t>月</a:t>
            </a:r>
            <a:r>
              <a:rPr lang="en-US" altLang="zh-TW" sz="2400" dirty="0">
                <a:solidFill>
                  <a:srgbClr val="FF0000"/>
                </a:solidFill>
                <a:latin typeface="標楷體" panose="03000509000000000000" pitchFamily="65" charset="-120"/>
                <a:ea typeface="標楷體" panose="03000509000000000000" pitchFamily="65" charset="-120"/>
              </a:rPr>
              <a:t>17</a:t>
            </a:r>
            <a:r>
              <a:rPr lang="zh-TW" altLang="en-US" sz="2400" dirty="0">
                <a:solidFill>
                  <a:srgbClr val="FF0000"/>
                </a:solidFill>
                <a:latin typeface="標楷體" panose="03000509000000000000" pitchFamily="65" charset="-120"/>
                <a:ea typeface="標楷體" panose="03000509000000000000" pitchFamily="65" charset="-120"/>
              </a:rPr>
              <a:t>日臺教人</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二</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字第</a:t>
            </a:r>
            <a:r>
              <a:rPr lang="en-US" altLang="zh-TW" sz="2400" dirty="0">
                <a:solidFill>
                  <a:srgbClr val="FF0000"/>
                </a:solidFill>
                <a:latin typeface="標楷體" panose="03000509000000000000" pitchFamily="65" charset="-120"/>
                <a:ea typeface="標楷體" panose="03000509000000000000" pitchFamily="65" charset="-120"/>
              </a:rPr>
              <a:t>1050174135</a:t>
            </a:r>
            <a:r>
              <a:rPr lang="zh-TW" altLang="en-US" sz="2400" dirty="0">
                <a:solidFill>
                  <a:srgbClr val="FF0000"/>
                </a:solidFill>
                <a:latin typeface="標楷體" panose="03000509000000000000" pitchFamily="65" charset="-120"/>
                <a:ea typeface="標楷體" panose="03000509000000000000" pitchFamily="65" charset="-120"/>
              </a:rPr>
              <a:t>號函規定</a:t>
            </a:r>
            <a:endParaRPr lang="en-US" altLang="zh-TW" sz="2400" dirty="0">
              <a:solidFill>
                <a:srgbClr val="FF0000"/>
              </a:solidFill>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2400" dirty="0">
                <a:solidFill>
                  <a:srgbClr val="FF0000"/>
                </a:solidFill>
                <a:latin typeface="標楷體" panose="03000509000000000000" pitchFamily="65" charset="-120"/>
                <a:ea typeface="標楷體" panose="03000509000000000000" pitchFamily="65" charset="-120"/>
              </a:rPr>
              <a:t>依教師待遇條例規定，</a:t>
            </a:r>
            <a:r>
              <a:rPr lang="zh-TW" altLang="en-US" sz="2400" dirty="0">
                <a:solidFill>
                  <a:schemeClr val="tx2"/>
                </a:solidFill>
                <a:latin typeface="標楷體" panose="03000509000000000000" pitchFamily="65" charset="-120"/>
                <a:ea typeface="標楷體" panose="03000509000000000000" pitchFamily="65" charset="-120"/>
              </a:rPr>
              <a:t>初任教師薪級之核敘，應依該條例第</a:t>
            </a:r>
            <a:r>
              <a:rPr lang="en-US" altLang="zh-TW" sz="2400" dirty="0">
                <a:solidFill>
                  <a:schemeClr val="tx2"/>
                </a:solidFill>
                <a:latin typeface="標楷體" panose="03000509000000000000" pitchFamily="65" charset="-120"/>
                <a:ea typeface="標楷體" panose="03000509000000000000" pitchFamily="65" charset="-120"/>
              </a:rPr>
              <a:t>8</a:t>
            </a:r>
            <a:r>
              <a:rPr lang="zh-TW" altLang="en-US" sz="2400" dirty="0">
                <a:solidFill>
                  <a:schemeClr val="tx2"/>
                </a:solidFill>
                <a:latin typeface="標楷體" panose="03000509000000000000" pitchFamily="65" charset="-120"/>
                <a:ea typeface="標楷體" panose="03000509000000000000" pitchFamily="65" charset="-120"/>
              </a:rPr>
              <a:t>條規定起敘，並依第</a:t>
            </a:r>
            <a:r>
              <a:rPr lang="en-US" altLang="zh-TW" sz="2400" dirty="0">
                <a:solidFill>
                  <a:schemeClr val="tx2"/>
                </a:solidFill>
                <a:latin typeface="標楷體" panose="03000509000000000000" pitchFamily="65" charset="-120"/>
                <a:ea typeface="標楷體" panose="03000509000000000000" pitchFamily="65" charset="-120"/>
              </a:rPr>
              <a:t>9</a:t>
            </a:r>
            <a:r>
              <a:rPr lang="zh-TW" altLang="en-US" sz="2400" dirty="0">
                <a:solidFill>
                  <a:schemeClr val="tx2"/>
                </a:solidFill>
                <a:latin typeface="標楷體" panose="03000509000000000000" pitchFamily="65" charset="-120"/>
                <a:ea typeface="標楷體" panose="03000509000000000000" pitchFamily="65" charset="-120"/>
              </a:rPr>
              <a:t>條規定採計職前年資提敘薪級。</a:t>
            </a:r>
            <a:endParaRPr lang="en-US" altLang="zh-TW" sz="2400" dirty="0">
              <a:solidFill>
                <a:schemeClr val="tx2"/>
              </a:solidFill>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2400" dirty="0">
                <a:solidFill>
                  <a:schemeClr val="tx2"/>
                </a:solidFill>
                <a:latin typeface="標楷體" panose="03000509000000000000" pitchFamily="65" charset="-120"/>
                <a:ea typeface="標楷體" panose="03000509000000000000" pitchFamily="65" charset="-120"/>
              </a:rPr>
              <a:t>廢止原教育部台（</a:t>
            </a:r>
            <a:r>
              <a:rPr lang="en-US" altLang="zh-TW" sz="2400" dirty="0">
                <a:solidFill>
                  <a:schemeClr val="tx2"/>
                </a:solidFill>
                <a:latin typeface="標楷體" panose="03000509000000000000" pitchFamily="65" charset="-120"/>
                <a:ea typeface="標楷體" panose="03000509000000000000" pitchFamily="65" charset="-120"/>
              </a:rPr>
              <a:t>80</a:t>
            </a:r>
            <a:r>
              <a:rPr lang="zh-TW" altLang="en-US" sz="2400" dirty="0">
                <a:solidFill>
                  <a:schemeClr val="tx2"/>
                </a:solidFill>
                <a:latin typeface="標楷體" panose="03000509000000000000" pitchFamily="65" charset="-120"/>
                <a:ea typeface="標楷體" panose="03000509000000000000" pitchFamily="65" charset="-120"/>
              </a:rPr>
              <a:t>）人字第</a:t>
            </a:r>
            <a:r>
              <a:rPr lang="en-US" altLang="zh-TW" sz="2400" dirty="0">
                <a:solidFill>
                  <a:schemeClr val="tx2"/>
                </a:solidFill>
                <a:latin typeface="標楷體" panose="03000509000000000000" pitchFamily="65" charset="-120"/>
                <a:ea typeface="標楷體" panose="03000509000000000000" pitchFamily="65" charset="-120"/>
              </a:rPr>
              <a:t>22515</a:t>
            </a:r>
            <a:r>
              <a:rPr lang="zh-TW" altLang="en-US" sz="2400" dirty="0">
                <a:solidFill>
                  <a:schemeClr val="tx2"/>
                </a:solidFill>
                <a:latin typeface="標楷體" panose="03000509000000000000" pitchFamily="65" charset="-120"/>
                <a:ea typeface="標楷體" panose="03000509000000000000" pitchFamily="65" charset="-120"/>
              </a:rPr>
              <a:t>號函、</a:t>
            </a:r>
            <a:r>
              <a:rPr lang="en-US" altLang="zh-TW" sz="2400" dirty="0">
                <a:solidFill>
                  <a:schemeClr val="tx2"/>
                </a:solidFill>
                <a:latin typeface="標楷體" panose="03000509000000000000" pitchFamily="65" charset="-120"/>
                <a:ea typeface="標楷體" panose="03000509000000000000" pitchFamily="65" charset="-120"/>
              </a:rPr>
              <a:t>102</a:t>
            </a:r>
            <a:r>
              <a:rPr lang="zh-TW" altLang="en-US" sz="2400" dirty="0">
                <a:solidFill>
                  <a:schemeClr val="tx2"/>
                </a:solidFill>
                <a:latin typeface="標楷體" panose="03000509000000000000" pitchFamily="65" charset="-120"/>
                <a:ea typeface="標楷體" panose="03000509000000000000" pitchFamily="65" charset="-120"/>
              </a:rPr>
              <a:t>年</a:t>
            </a:r>
            <a:r>
              <a:rPr lang="en-US" altLang="zh-TW" sz="2400" dirty="0">
                <a:solidFill>
                  <a:schemeClr val="tx2"/>
                </a:solidFill>
                <a:latin typeface="標楷體" panose="03000509000000000000" pitchFamily="65" charset="-120"/>
                <a:ea typeface="標楷體" panose="03000509000000000000" pitchFamily="65" charset="-120"/>
              </a:rPr>
              <a:t>09</a:t>
            </a:r>
            <a:r>
              <a:rPr lang="zh-TW" altLang="en-US" sz="2400" dirty="0">
                <a:solidFill>
                  <a:schemeClr val="tx2"/>
                </a:solidFill>
                <a:latin typeface="標楷體" panose="03000509000000000000" pitchFamily="65" charset="-120"/>
                <a:ea typeface="標楷體" panose="03000509000000000000" pitchFamily="65" charset="-120"/>
              </a:rPr>
              <a:t>月</a:t>
            </a:r>
            <a:r>
              <a:rPr lang="en-US" altLang="zh-TW" sz="2400" dirty="0">
                <a:solidFill>
                  <a:schemeClr val="tx2"/>
                </a:solidFill>
                <a:latin typeface="標楷體" panose="03000509000000000000" pitchFamily="65" charset="-120"/>
                <a:ea typeface="標楷體" panose="03000509000000000000" pitchFamily="65" charset="-120"/>
              </a:rPr>
              <a:t>13</a:t>
            </a:r>
            <a:r>
              <a:rPr lang="zh-TW" altLang="en-US" sz="2400" dirty="0">
                <a:solidFill>
                  <a:schemeClr val="tx2"/>
                </a:solidFill>
                <a:latin typeface="標楷體" panose="03000509000000000000" pitchFamily="65" charset="-120"/>
                <a:ea typeface="標楷體" panose="03000509000000000000" pitchFamily="65" charset="-120"/>
              </a:rPr>
              <a:t>日 臺教人</a:t>
            </a:r>
            <a:r>
              <a:rPr lang="en-US" altLang="zh-TW" sz="2400" dirty="0">
                <a:solidFill>
                  <a:schemeClr val="tx2"/>
                </a:solidFill>
                <a:latin typeface="標楷體" panose="03000509000000000000" pitchFamily="65" charset="-120"/>
                <a:ea typeface="標楷體" panose="03000509000000000000" pitchFamily="65" charset="-120"/>
              </a:rPr>
              <a:t>(</a:t>
            </a:r>
            <a:r>
              <a:rPr lang="zh-TW" altLang="en-US" sz="2400" dirty="0">
                <a:solidFill>
                  <a:schemeClr val="tx2"/>
                </a:solidFill>
                <a:latin typeface="標楷體" panose="03000509000000000000" pitchFamily="65" charset="-120"/>
                <a:ea typeface="標楷體" panose="03000509000000000000" pitchFamily="65" charset="-120"/>
              </a:rPr>
              <a:t>二</a:t>
            </a:r>
            <a:r>
              <a:rPr lang="en-US" altLang="zh-TW" sz="2400" dirty="0">
                <a:solidFill>
                  <a:schemeClr val="tx2"/>
                </a:solidFill>
                <a:latin typeface="標楷體" panose="03000509000000000000" pitchFamily="65" charset="-120"/>
                <a:ea typeface="標楷體" panose="03000509000000000000" pitchFamily="65" charset="-120"/>
              </a:rPr>
              <a:t>)</a:t>
            </a:r>
            <a:r>
              <a:rPr lang="zh-TW" altLang="en-US" sz="2400" dirty="0">
                <a:solidFill>
                  <a:schemeClr val="tx2"/>
                </a:solidFill>
                <a:latin typeface="標楷體" panose="03000509000000000000" pitchFamily="65" charset="-120"/>
                <a:ea typeface="標楷體" panose="03000509000000000000" pitchFamily="65" charset="-120"/>
              </a:rPr>
              <a:t>字第</a:t>
            </a:r>
            <a:r>
              <a:rPr lang="en-US" altLang="zh-TW" sz="2400" dirty="0">
                <a:solidFill>
                  <a:schemeClr val="tx2"/>
                </a:solidFill>
                <a:latin typeface="標楷體" panose="03000509000000000000" pitchFamily="65" charset="-120"/>
                <a:ea typeface="標楷體" panose="03000509000000000000" pitchFamily="65" charset="-120"/>
              </a:rPr>
              <a:t>1020129698</a:t>
            </a:r>
            <a:r>
              <a:rPr lang="zh-TW" altLang="en-US" sz="2400" dirty="0">
                <a:solidFill>
                  <a:schemeClr val="tx2"/>
                </a:solidFill>
                <a:latin typeface="標楷體" panose="03000509000000000000" pitchFamily="65" charset="-120"/>
                <a:ea typeface="標楷體" panose="03000509000000000000" pitchFamily="65" charset="-120"/>
              </a:rPr>
              <a:t>號函有關公務人員轉任公立學校教師，如低於原銓敘有案薪級，得在本職最高年功薪範圍內，以銓敘有案之俸級換敘支薪。</a:t>
            </a:r>
          </a:p>
          <a:p>
            <a:pPr marL="342900" lvl="0" indent="-342900" fontAlgn="base">
              <a:spcBef>
                <a:spcPct val="0"/>
              </a:spcBef>
              <a:spcAft>
                <a:spcPct val="0"/>
              </a:spcAft>
              <a:buFont typeface="Wingdings" panose="05000000000000000000" pitchFamily="2" charset="2"/>
              <a:buChar char="n"/>
              <a:tabLst>
                <a:tab pos="265113" algn="l"/>
              </a:tabLst>
              <a:defRPr/>
            </a:pPr>
            <a:endParaRPr kumimoji="1" lang="zh-TW" altLang="en-US" sz="2400" dirty="0">
              <a:solidFill>
                <a:srgbClr val="002060"/>
              </a:solidFill>
              <a:latin typeface="標楷體" pitchFamily="65" charset="-120"/>
              <a:ea typeface="標楷體" pitchFamily="65" charset="-120"/>
            </a:endParaRPr>
          </a:p>
        </p:txBody>
      </p:sp>
    </p:spTree>
    <p:extLst>
      <p:ext uri="{BB962C8B-B14F-4D97-AF65-F5344CB8AC3E}">
        <p14:creationId xmlns:p14="http://schemas.microsoft.com/office/powerpoint/2010/main" val="65062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3000"/>
                                        <p:tgtEl>
                                          <p:spTgt spid="4"/>
                                        </p:tgtEl>
                                      </p:cBhvr>
                                    </p:animEffect>
                                    <p:anim calcmode="lin" valueType="num">
                                      <p:cBhvr>
                                        <p:cTn id="15" dur="3000" fill="hold"/>
                                        <p:tgtEl>
                                          <p:spTgt spid="4"/>
                                        </p:tgtEl>
                                        <p:attrNameLst>
                                          <p:attrName>ppt_x</p:attrName>
                                        </p:attrNameLst>
                                      </p:cBhvr>
                                      <p:tavLst>
                                        <p:tav tm="0">
                                          <p:val>
                                            <p:strVal val="#ppt_x"/>
                                          </p:val>
                                        </p:tav>
                                        <p:tav tm="100000">
                                          <p:val>
                                            <p:strVal val="#ppt_x"/>
                                          </p:val>
                                        </p:tav>
                                      </p:tavLst>
                                    </p:anim>
                                    <p:anim calcmode="lin" valueType="num">
                                      <p:cBhvr>
                                        <p:cTn id="16" dur="3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2400" dirty="0">
                <a:solidFill>
                  <a:srgbClr val="D680A5">
                    <a:lumMod val="50000"/>
                  </a:srgbClr>
                </a:solidFill>
                <a:latin typeface="標楷體" pitchFamily="65" charset="-120"/>
                <a:ea typeface="標楷體" pitchFamily="65" charset="-120"/>
              </a:rPr>
              <a:t>案例：張師</a:t>
            </a:r>
            <a:r>
              <a:rPr lang="en-US" altLang="zh-TW" sz="2400" dirty="0">
                <a:solidFill>
                  <a:srgbClr val="D680A5">
                    <a:lumMod val="50000"/>
                  </a:srgbClr>
                </a:solidFill>
                <a:latin typeface="標楷體" pitchFamily="65" charset="-120"/>
                <a:ea typeface="標楷體" pitchFamily="65" charset="-120"/>
              </a:rPr>
              <a:t>99</a:t>
            </a:r>
            <a:r>
              <a:rPr lang="zh-TW" altLang="en-US" sz="2400" dirty="0">
                <a:solidFill>
                  <a:srgbClr val="D680A5">
                    <a:lumMod val="50000"/>
                  </a:srgbClr>
                </a:solidFill>
                <a:latin typeface="標楷體" pitchFamily="65" charset="-120"/>
                <a:ea typeface="標楷體" pitchFamily="65" charset="-120"/>
              </a:rPr>
              <a:t>年</a:t>
            </a:r>
            <a:r>
              <a:rPr lang="en-US" altLang="zh-TW" sz="2400" dirty="0">
                <a:solidFill>
                  <a:srgbClr val="D680A5">
                    <a:lumMod val="50000"/>
                  </a:srgbClr>
                </a:solidFill>
                <a:latin typeface="標楷體" pitchFamily="65" charset="-120"/>
                <a:ea typeface="標楷體" pitchFamily="65" charset="-120"/>
              </a:rPr>
              <a:t>6</a:t>
            </a:r>
            <a:r>
              <a:rPr lang="zh-TW" altLang="en-US" sz="2400" dirty="0">
                <a:solidFill>
                  <a:srgbClr val="D680A5">
                    <a:lumMod val="50000"/>
                  </a:srgbClr>
                </a:solidFill>
                <a:latin typeface="標楷體" pitchFamily="65" charset="-120"/>
                <a:ea typeface="標楷體" pitchFamily="65" charset="-120"/>
              </a:rPr>
              <a:t>月碩士畢業，</a:t>
            </a:r>
            <a:r>
              <a:rPr lang="en-US" altLang="zh-TW" sz="2400" dirty="0">
                <a:solidFill>
                  <a:srgbClr val="D680A5">
                    <a:lumMod val="50000"/>
                  </a:srgbClr>
                </a:solidFill>
                <a:latin typeface="標楷體" pitchFamily="65" charset="-120"/>
                <a:ea typeface="標楷體" pitchFamily="65" charset="-120"/>
              </a:rPr>
              <a:t>96</a:t>
            </a:r>
            <a:r>
              <a:rPr lang="zh-TW" altLang="en-US" sz="2400" dirty="0">
                <a:solidFill>
                  <a:srgbClr val="D680A5">
                    <a:lumMod val="50000"/>
                  </a:srgbClr>
                </a:solidFill>
                <a:latin typeface="標楷體" pitchFamily="65" charset="-120"/>
                <a:ea typeface="標楷體" pitchFamily="65" charset="-120"/>
              </a:rPr>
              <a:t>年</a:t>
            </a:r>
            <a:r>
              <a:rPr kumimoji="1" lang="en-US" altLang="zh-TW" sz="2400" dirty="0">
                <a:solidFill>
                  <a:srgbClr val="D680A5">
                    <a:lumMod val="50000"/>
                  </a:srgbClr>
                </a:solidFill>
                <a:latin typeface="標楷體" pitchFamily="65" charset="-120"/>
                <a:ea typeface="標楷體" pitchFamily="65" charset="-120"/>
              </a:rPr>
              <a:t>7</a:t>
            </a:r>
            <a:r>
              <a:rPr lang="zh-TW" altLang="en-US" sz="2400" dirty="0">
                <a:solidFill>
                  <a:srgbClr val="D680A5">
                    <a:lumMod val="50000"/>
                  </a:srgbClr>
                </a:solidFill>
                <a:latin typeface="標楷體" pitchFamily="65" charset="-120"/>
                <a:ea typeface="標楷體" pitchFamily="65" charset="-120"/>
              </a:rPr>
              <a:t>月取得教育部國民小學教師證，職前曾任代理教師年資</a:t>
            </a:r>
            <a:r>
              <a:rPr lang="en-US" altLang="zh-TW" sz="2400" dirty="0">
                <a:solidFill>
                  <a:srgbClr val="D680A5">
                    <a:lumMod val="50000"/>
                  </a:srgbClr>
                </a:solidFill>
                <a:latin typeface="標楷體" pitchFamily="65" charset="-120"/>
                <a:ea typeface="標楷體" pitchFamily="65" charset="-120"/>
              </a:rPr>
              <a:t>(960827-97</a:t>
            </a:r>
            <a:r>
              <a:rPr kumimoji="1" lang="en-US" altLang="zh-TW" sz="2400" dirty="0">
                <a:solidFill>
                  <a:srgbClr val="D680A5">
                    <a:lumMod val="50000"/>
                  </a:srgbClr>
                </a:solidFill>
                <a:latin typeface="標楷體" pitchFamily="65" charset="-120"/>
                <a:ea typeface="標楷體" pitchFamily="65" charset="-120"/>
              </a:rPr>
              <a:t>0702)(970827-980702)</a:t>
            </a:r>
            <a:r>
              <a:rPr lang="zh-TW" altLang="en-US" sz="2400" dirty="0">
                <a:solidFill>
                  <a:srgbClr val="D680A5">
                    <a:lumMod val="50000"/>
                  </a:srgbClr>
                </a:solidFill>
                <a:latin typeface="標楷體" pitchFamily="65" charset="-120"/>
                <a:ea typeface="標楷體" pitchFamily="65" charset="-120"/>
              </a:rPr>
              <a:t>，並參加</a:t>
            </a:r>
            <a:r>
              <a:rPr lang="en-US" altLang="zh-TW" sz="2400" kern="0" dirty="0">
                <a:solidFill>
                  <a:srgbClr val="D680A5">
                    <a:lumMod val="50000"/>
                  </a:srgbClr>
                </a:solidFill>
                <a:latin typeface="標楷體" panose="03000509000000000000" pitchFamily="65" charset="-120"/>
                <a:ea typeface="標楷體" panose="03000509000000000000" pitchFamily="65" charset="-120"/>
              </a:rPr>
              <a:t>102</a:t>
            </a:r>
            <a:r>
              <a:rPr lang="zh-TW" altLang="en-US" sz="2400" kern="0" dirty="0">
                <a:solidFill>
                  <a:srgbClr val="D680A5">
                    <a:lumMod val="50000"/>
                  </a:srgbClr>
                </a:solidFill>
                <a:latin typeface="標楷體" panose="03000509000000000000" pitchFamily="65" charset="-120"/>
                <a:ea typeface="標楷體" panose="03000509000000000000" pitchFamily="65" charset="-120"/>
              </a:rPr>
              <a:t>年公務人員普通考試錄取</a:t>
            </a:r>
            <a:r>
              <a:rPr lang="zh-TW" altLang="en-US" sz="2400" dirty="0">
                <a:solidFill>
                  <a:srgbClr val="D680A5">
                    <a:lumMod val="50000"/>
                  </a:srgbClr>
                </a:solidFill>
                <a:latin typeface="標楷體" pitchFamily="65" charset="-120"/>
                <a:ea typeface="標楷體" pitchFamily="65" charset="-120"/>
              </a:rPr>
              <a:t>，實務訓練期間為</a:t>
            </a:r>
            <a:r>
              <a:rPr lang="en-US" altLang="zh-TW" sz="2400" dirty="0">
                <a:solidFill>
                  <a:srgbClr val="D680A5">
                    <a:lumMod val="50000"/>
                  </a:srgbClr>
                </a:solidFill>
                <a:latin typeface="標楷體" pitchFamily="65" charset="-120"/>
                <a:ea typeface="標楷體" pitchFamily="65" charset="-120"/>
              </a:rPr>
              <a:t>1021018-1030217</a:t>
            </a:r>
            <a:r>
              <a:rPr lang="zh-TW" altLang="en-US" sz="2400" dirty="0">
                <a:solidFill>
                  <a:srgbClr val="D680A5">
                    <a:lumMod val="50000"/>
                  </a:srgbClr>
                </a:solidFill>
                <a:latin typeface="標楷體" pitchFamily="65" charset="-120"/>
                <a:ea typeface="標楷體" pitchFamily="65" charset="-120"/>
              </a:rPr>
              <a:t>，其辦事員年資為</a:t>
            </a:r>
            <a:r>
              <a:rPr lang="en-US" altLang="zh-TW" sz="2400" dirty="0">
                <a:solidFill>
                  <a:srgbClr val="D680A5">
                    <a:lumMod val="50000"/>
                  </a:srgbClr>
                </a:solidFill>
                <a:latin typeface="標楷體" pitchFamily="65" charset="-120"/>
                <a:ea typeface="標楷體" pitchFamily="65" charset="-120"/>
              </a:rPr>
              <a:t>1030218-1060731</a:t>
            </a:r>
            <a:r>
              <a:rPr lang="zh-TW" altLang="en-US" sz="2400" dirty="0">
                <a:solidFill>
                  <a:srgbClr val="D680A5">
                    <a:lumMod val="50000"/>
                  </a:srgbClr>
                </a:solidFill>
                <a:latin typeface="標楷體" pitchFamily="65" charset="-120"/>
                <a:ea typeface="標楷體" pitchFamily="65" charset="-120"/>
              </a:rPr>
              <a:t>，並於</a:t>
            </a:r>
            <a:r>
              <a:rPr lang="en-US" altLang="zh-TW" sz="2400" dirty="0">
                <a:solidFill>
                  <a:srgbClr val="D680A5">
                    <a:lumMod val="50000"/>
                  </a:srgbClr>
                </a:solidFill>
                <a:latin typeface="標楷體" pitchFamily="65" charset="-120"/>
                <a:ea typeface="標楷體" pitchFamily="65" charset="-120"/>
              </a:rPr>
              <a:t>106</a:t>
            </a:r>
            <a:r>
              <a:rPr lang="zh-TW" altLang="en-US" sz="2400" dirty="0">
                <a:solidFill>
                  <a:srgbClr val="D680A5">
                    <a:lumMod val="50000"/>
                  </a:srgbClr>
                </a:solidFill>
                <a:latin typeface="標楷體" pitchFamily="65" charset="-120"/>
                <a:ea typeface="標楷體" pitchFamily="65" charset="-120"/>
              </a:rPr>
              <a:t>學年度參加教師甄試，錄取成為正式教師，請問如何提敘薪級？</a:t>
            </a:r>
            <a:endParaRPr lang="zh-TW" altLang="en-US" dirty="0"/>
          </a:p>
        </p:txBody>
      </p:sp>
      <p:sp>
        <p:nvSpPr>
          <p:cNvPr id="3" name="日期版面配置區 2"/>
          <p:cNvSpPr>
            <a:spLocks noGrp="1"/>
          </p:cNvSpPr>
          <p:nvPr>
            <p:ph type="dt" sz="half" idx="10"/>
          </p:nvPr>
        </p:nvSpPr>
        <p:spPr/>
        <p:txBody>
          <a:bodyPr/>
          <a:lstStyle/>
          <a:p>
            <a:fld id="{E7486BF1-CB8C-4F48-B406-3F6192997D79}" type="datetime1">
              <a:rPr lang="zh-TW" altLang="en-US" smtClean="0"/>
              <a:t>2019/8/19</a:t>
            </a:fld>
            <a:endParaRPr lang="zh-TW" altLang="en-US"/>
          </a:p>
        </p:txBody>
      </p:sp>
      <p:sp>
        <p:nvSpPr>
          <p:cNvPr id="4" name="投影片編號版面配置區 3"/>
          <p:cNvSpPr>
            <a:spLocks noGrp="1"/>
          </p:cNvSpPr>
          <p:nvPr>
            <p:ph type="sldNum" sz="quarter" idx="12"/>
          </p:nvPr>
        </p:nvSpPr>
        <p:spPr/>
        <p:txBody>
          <a:bodyPr/>
          <a:lstStyle/>
          <a:p>
            <a:fld id="{1CC926A1-394B-4F20-995A-14F0F6D274D9}" type="slidenum">
              <a:rPr lang="zh-TW" altLang="en-US" smtClean="0"/>
              <a:t>63</a:t>
            </a:fld>
            <a:endParaRPr lang="zh-TW" altLang="en-US"/>
          </a:p>
        </p:txBody>
      </p:sp>
      <p:sp>
        <p:nvSpPr>
          <p:cNvPr id="5" name="文字方塊 4"/>
          <p:cNvSpPr txBox="1"/>
          <p:nvPr/>
        </p:nvSpPr>
        <p:spPr>
          <a:xfrm>
            <a:off x="980090" y="2033512"/>
            <a:ext cx="10231820" cy="1200329"/>
          </a:xfrm>
          <a:prstGeom prst="rect">
            <a:avLst/>
          </a:prstGeom>
          <a:noFill/>
        </p:spPr>
        <p:txBody>
          <a:bodyPr wrap="square" rtlCol="0">
            <a:spAutoFit/>
          </a:bodyPr>
          <a:lstStyle/>
          <a:p>
            <a:pPr lvl="0"/>
            <a:r>
              <a:rPr lang="zh-TW" altLang="en-US" sz="2400" dirty="0">
                <a:solidFill>
                  <a:srgbClr val="7030A0"/>
                </a:solidFill>
                <a:latin typeface="標楷體" panose="03000509000000000000" pitchFamily="65" charset="-120"/>
                <a:ea typeface="標楷體" panose="03000509000000000000" pitchFamily="65" charset="-120"/>
              </a:rPr>
              <a:t>☆重點提示</a:t>
            </a:r>
            <a:endParaRPr lang="en-US" altLang="zh-TW" sz="2400" dirty="0">
              <a:solidFill>
                <a:srgbClr val="7030A0"/>
              </a:solidFill>
              <a:latin typeface="標楷體" panose="03000509000000000000" pitchFamily="65" charset="-120"/>
              <a:ea typeface="標楷體" panose="03000509000000000000" pitchFamily="65" charset="-120"/>
            </a:endParaRPr>
          </a:p>
          <a:p>
            <a:pPr lvl="0"/>
            <a:r>
              <a:rPr lang="zh-TW" altLang="en-US" sz="2400" dirty="0">
                <a:solidFill>
                  <a:srgbClr val="7030A0"/>
                </a:solidFill>
                <a:latin typeface="標楷體" panose="03000509000000000000" pitchFamily="65" charset="-120"/>
                <a:ea typeface="標楷體" panose="03000509000000000000" pitchFamily="65" charset="-120"/>
              </a:rPr>
              <a:t>依教師待遇條例第</a:t>
            </a:r>
            <a:r>
              <a:rPr lang="en-US" altLang="zh-TW" sz="2400" dirty="0">
                <a:solidFill>
                  <a:srgbClr val="7030A0"/>
                </a:solidFill>
                <a:latin typeface="標楷體" panose="03000509000000000000" pitchFamily="65" charset="-120"/>
                <a:ea typeface="標楷體" panose="03000509000000000000" pitchFamily="65" charset="-120"/>
              </a:rPr>
              <a:t>8</a:t>
            </a:r>
            <a:r>
              <a:rPr lang="zh-TW" altLang="en-US" sz="2400" dirty="0">
                <a:solidFill>
                  <a:srgbClr val="7030A0"/>
                </a:solidFill>
                <a:latin typeface="標楷體" panose="03000509000000000000" pitchFamily="65" charset="-120"/>
                <a:ea typeface="標楷體" panose="03000509000000000000" pitchFamily="65" charset="-120"/>
              </a:rPr>
              <a:t>條依學歷起敘，再依第</a:t>
            </a:r>
            <a:r>
              <a:rPr lang="en-US" altLang="zh-TW" sz="2400" dirty="0">
                <a:solidFill>
                  <a:srgbClr val="7030A0"/>
                </a:solidFill>
                <a:latin typeface="標楷體" panose="03000509000000000000" pitchFamily="65" charset="-120"/>
                <a:ea typeface="標楷體" panose="03000509000000000000" pitchFamily="65" charset="-120"/>
              </a:rPr>
              <a:t>9</a:t>
            </a:r>
            <a:r>
              <a:rPr lang="zh-TW" altLang="en-US" sz="2400" dirty="0">
                <a:solidFill>
                  <a:srgbClr val="7030A0"/>
                </a:solidFill>
                <a:latin typeface="標楷體" panose="03000509000000000000" pitchFamily="65" charset="-120"/>
                <a:ea typeface="標楷體" panose="03000509000000000000" pitchFamily="65" charset="-120"/>
              </a:rPr>
              <a:t>條採計其職務等級相當之服務優良年資</a:t>
            </a:r>
          </a:p>
        </p:txBody>
      </p:sp>
      <p:sp>
        <p:nvSpPr>
          <p:cNvPr id="6" name="文字方塊 5"/>
          <p:cNvSpPr txBox="1"/>
          <p:nvPr/>
        </p:nvSpPr>
        <p:spPr>
          <a:xfrm>
            <a:off x="961697" y="3375970"/>
            <a:ext cx="9948041" cy="2696123"/>
          </a:xfrm>
          <a:prstGeom prst="rect">
            <a:avLst/>
          </a:prstGeom>
          <a:noFill/>
        </p:spPr>
        <p:txBody>
          <a:bodyPr wrap="square" rtlCol="0">
            <a:spAutoFit/>
          </a:bodyPr>
          <a:lstStyle/>
          <a:p>
            <a:pPr marL="457200" lvl="0" indent="-457200">
              <a:lnSpc>
                <a:spcPct val="110000"/>
              </a:lnSpc>
              <a:spcBef>
                <a:spcPts val="1800"/>
              </a:spcBef>
              <a:buClr>
                <a:srgbClr val="D680A5"/>
              </a:buClr>
              <a:buSzPct val="90000"/>
              <a:buFont typeface="+mj-lt"/>
              <a:buAutoNum type="arabicPeriod"/>
            </a:pPr>
            <a:r>
              <a:rPr lang="zh-TW" altLang="en-US" sz="2400" dirty="0">
                <a:solidFill>
                  <a:srgbClr val="000000"/>
                </a:solidFill>
                <a:latin typeface="標楷體" panose="03000509000000000000" pitchFamily="65" charset="-120"/>
                <a:ea typeface="標楷體" panose="03000509000000000000" pitchFamily="65" charset="-120"/>
              </a:rPr>
              <a:t>張師得按初任教師之碩士學歷，應自</a:t>
            </a:r>
            <a:r>
              <a:rPr lang="en-US" altLang="zh-TW" sz="2400" dirty="0">
                <a:solidFill>
                  <a:srgbClr val="000000"/>
                </a:solidFill>
                <a:latin typeface="標楷體" panose="03000509000000000000" pitchFamily="65" charset="-120"/>
                <a:ea typeface="標楷體" panose="03000509000000000000" pitchFamily="65" charset="-120"/>
              </a:rPr>
              <a:t>245</a:t>
            </a:r>
            <a:r>
              <a:rPr lang="zh-TW" altLang="en-US" sz="2400" dirty="0">
                <a:solidFill>
                  <a:srgbClr val="000000"/>
                </a:solidFill>
                <a:latin typeface="標楷體" panose="03000509000000000000" pitchFamily="65" charset="-120"/>
                <a:ea typeface="標楷體" panose="03000509000000000000" pitchFamily="65" charset="-120"/>
              </a:rPr>
              <a:t>薪點起敘，採計其職前代理教師年資</a:t>
            </a:r>
            <a:r>
              <a:rPr lang="en-US" altLang="zh-TW" sz="2400" dirty="0">
                <a:solidFill>
                  <a:srgbClr val="000000"/>
                </a:solidFill>
                <a:latin typeface="標楷體" panose="03000509000000000000" pitchFamily="65" charset="-120"/>
                <a:ea typeface="標楷體" panose="03000509000000000000" pitchFamily="65" charset="-120"/>
              </a:rPr>
              <a:t>(960827-970702)(970827-980702)</a:t>
            </a:r>
            <a:r>
              <a:rPr lang="zh-TW" altLang="en-US" sz="2400" dirty="0">
                <a:solidFill>
                  <a:srgbClr val="000000"/>
                </a:solidFill>
                <a:latin typeface="標楷體" panose="03000509000000000000" pitchFamily="65" charset="-120"/>
                <a:ea typeface="標楷體" panose="03000509000000000000" pitchFamily="65" charset="-120"/>
              </a:rPr>
              <a:t>共</a:t>
            </a:r>
            <a:r>
              <a:rPr lang="en-US" altLang="zh-TW" sz="2400" dirty="0">
                <a:solidFill>
                  <a:srgbClr val="000000"/>
                </a:solidFill>
                <a:latin typeface="標楷體" panose="03000509000000000000" pitchFamily="65" charset="-120"/>
                <a:ea typeface="標楷體" panose="03000509000000000000" pitchFamily="65" charset="-120"/>
              </a:rPr>
              <a:t>2</a:t>
            </a:r>
            <a:r>
              <a:rPr lang="zh-TW" altLang="en-US" sz="2400" dirty="0">
                <a:solidFill>
                  <a:srgbClr val="000000"/>
                </a:solidFill>
                <a:latin typeface="標楷體" panose="03000509000000000000" pitchFamily="65" charset="-120"/>
                <a:ea typeface="標楷體" panose="03000509000000000000" pitchFamily="65" charset="-120"/>
              </a:rPr>
              <a:t>年。</a:t>
            </a:r>
            <a:endParaRPr lang="en-US" altLang="zh-TW" sz="2400" dirty="0">
              <a:solidFill>
                <a:srgbClr val="000000"/>
              </a:solidFill>
              <a:latin typeface="標楷體" panose="03000509000000000000" pitchFamily="65" charset="-120"/>
              <a:ea typeface="標楷體" panose="03000509000000000000" pitchFamily="65" charset="-120"/>
            </a:endParaRPr>
          </a:p>
          <a:p>
            <a:pPr marL="457200" lvl="0" indent="-457200">
              <a:lnSpc>
                <a:spcPct val="90000"/>
              </a:lnSpc>
              <a:spcBef>
                <a:spcPts val="1800"/>
              </a:spcBef>
              <a:buClr>
                <a:srgbClr val="D680A5"/>
              </a:buClr>
              <a:buSzPct val="90000"/>
              <a:buFont typeface="+mj-lt"/>
              <a:buAutoNum type="arabicPeriod"/>
            </a:pPr>
            <a:r>
              <a:rPr lang="zh-TW" altLang="en-US" sz="2400" dirty="0">
                <a:solidFill>
                  <a:srgbClr val="000000"/>
                </a:solidFill>
                <a:latin typeface="標楷體" panose="03000509000000000000" pitchFamily="65" charset="-120"/>
                <a:ea typeface="標楷體" panose="03000509000000000000" pitchFamily="65" charset="-120"/>
              </a:rPr>
              <a:t>張師曾任公務人員年資</a:t>
            </a:r>
            <a:r>
              <a:rPr lang="en-US" altLang="zh-TW" sz="2400" dirty="0">
                <a:solidFill>
                  <a:srgbClr val="000000"/>
                </a:solidFill>
                <a:latin typeface="標楷體" panose="03000509000000000000" pitchFamily="65" charset="-120"/>
                <a:ea typeface="標楷體" panose="03000509000000000000" pitchFamily="65" charset="-120"/>
              </a:rPr>
              <a:t>(1030218-1060731)</a:t>
            </a:r>
            <a:r>
              <a:rPr lang="zh-TW" altLang="en-US" sz="2400" dirty="0">
                <a:solidFill>
                  <a:srgbClr val="000000"/>
                </a:solidFill>
                <a:latin typeface="標楷體" panose="03000509000000000000" pitchFamily="65" charset="-120"/>
                <a:ea typeface="標楷體" panose="03000509000000000000" pitchFamily="65" charset="-120"/>
                <a:hlinkClick r:id="rId2" action="ppaction://hlinkfile"/>
              </a:rPr>
              <a:t>因職務等級不相當</a:t>
            </a:r>
            <a:r>
              <a:rPr lang="zh-TW" altLang="en-US" sz="2400" dirty="0">
                <a:solidFill>
                  <a:srgbClr val="000000"/>
                </a:solidFill>
                <a:latin typeface="標楷體" panose="03000509000000000000" pitchFamily="65" charset="-120"/>
                <a:ea typeface="標楷體" panose="03000509000000000000" pitchFamily="65" charset="-120"/>
              </a:rPr>
              <a:t>，不予採計。</a:t>
            </a:r>
            <a:endParaRPr lang="en-US" altLang="zh-TW" sz="2400" dirty="0">
              <a:solidFill>
                <a:srgbClr val="000000"/>
              </a:solidFill>
              <a:latin typeface="標楷體" panose="03000509000000000000" pitchFamily="65" charset="-120"/>
              <a:ea typeface="標楷體" panose="03000509000000000000" pitchFamily="65" charset="-120"/>
            </a:endParaRPr>
          </a:p>
          <a:p>
            <a:pPr marL="457200" lvl="0" indent="-457200">
              <a:lnSpc>
                <a:spcPct val="90000"/>
              </a:lnSpc>
              <a:spcBef>
                <a:spcPts val="1800"/>
              </a:spcBef>
              <a:buClr>
                <a:srgbClr val="D680A5"/>
              </a:buClr>
              <a:buSzPct val="90000"/>
              <a:buFont typeface="+mj-lt"/>
              <a:buAutoNum type="arabicPeriod"/>
            </a:pPr>
            <a:r>
              <a:rPr lang="zh-TW" altLang="en-US" sz="2400" dirty="0">
                <a:solidFill>
                  <a:srgbClr val="000000"/>
                </a:solidFill>
                <a:latin typeface="標楷體" panose="03000509000000000000" pitchFamily="65" charset="-120"/>
                <a:ea typeface="標楷體" panose="03000509000000000000" pitchFamily="65" charset="-120"/>
              </a:rPr>
              <a:t>張師曾任公務人員實務訓練年資</a:t>
            </a:r>
            <a:r>
              <a:rPr lang="en-US" altLang="zh-TW" sz="2400" dirty="0">
                <a:solidFill>
                  <a:srgbClr val="000000"/>
                </a:solidFill>
                <a:latin typeface="標楷體" panose="03000509000000000000" pitchFamily="65" charset="-120"/>
                <a:ea typeface="標楷體" panose="03000509000000000000" pitchFamily="65" charset="-120"/>
              </a:rPr>
              <a:t>(1021018-1030217)</a:t>
            </a:r>
            <a:r>
              <a:rPr lang="zh-TW" altLang="en-US" sz="2400" dirty="0">
                <a:solidFill>
                  <a:srgbClr val="000000"/>
                </a:solidFill>
                <a:latin typeface="標楷體" panose="03000509000000000000" pitchFamily="65" charset="-120"/>
                <a:ea typeface="標楷體" panose="03000509000000000000" pitchFamily="65" charset="-120"/>
              </a:rPr>
              <a:t>，因未具公務人員任用資格，不與採計。</a:t>
            </a:r>
          </a:p>
        </p:txBody>
      </p:sp>
    </p:spTree>
    <p:extLst>
      <p:ext uri="{BB962C8B-B14F-4D97-AF65-F5344CB8AC3E}">
        <p14:creationId xmlns:p14="http://schemas.microsoft.com/office/powerpoint/2010/main" val="416045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ppt_x</p:attrName>
                                        </p:attrNameLst>
                                      </p:cBhvr>
                                      <p:tavLst>
                                        <p:tav tm="0">
                                          <p:val>
                                            <p:strVal val="#ppt_x"/>
                                          </p:val>
                                        </p:tav>
                                        <p:tav tm="100000">
                                          <p:val>
                                            <p:strVal val="#ppt_x"/>
                                          </p:val>
                                        </p:tav>
                                      </p:tavLst>
                                    </p:anim>
                                    <p:anim calcmode="lin" valueType="num">
                                      <p:cBhvr>
                                        <p:cTn id="16"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5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500"/>
                                        <p:tgtEl>
                                          <p:spTgt spid="6"/>
                                        </p:tgtEl>
                                      </p:cBhvr>
                                    </p:animEffect>
                                    <p:anim calcmode="lin" valueType="num">
                                      <p:cBhvr>
                                        <p:cTn id="22" dur="2500" fill="hold"/>
                                        <p:tgtEl>
                                          <p:spTgt spid="6"/>
                                        </p:tgtEl>
                                        <p:attrNameLst>
                                          <p:attrName>ppt_x</p:attrName>
                                        </p:attrNameLst>
                                      </p:cBhvr>
                                      <p:tavLst>
                                        <p:tav tm="0">
                                          <p:val>
                                            <p:strVal val="#ppt_x"/>
                                          </p:val>
                                        </p:tav>
                                        <p:tav tm="100000">
                                          <p:val>
                                            <p:strVal val="#ppt_x"/>
                                          </p:val>
                                        </p:tav>
                                      </p:tavLst>
                                    </p:anim>
                                    <p:anim calcmode="lin" valueType="num">
                                      <p:cBhvr>
                                        <p:cTn id="23" dur="2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68260" y="396814"/>
            <a:ext cx="7607061" cy="573783"/>
          </a:xfrm>
        </p:spPr>
        <p:txBody>
          <a:bodyPr>
            <a:noAutofit/>
          </a:bodyPr>
          <a:lstStyle/>
          <a:p>
            <a:r>
              <a:rPr lang="zh-TW" altLang="en-US" sz="3200" dirty="0">
                <a:solidFill>
                  <a:srgbClr val="00B050"/>
                </a:solidFill>
                <a:latin typeface="華康勘亭流" panose="02010609010101010101" pitchFamily="49" charset="-120"/>
                <a:ea typeface="華康勘亭流" panose="02010609010101010101" pitchFamily="49" charset="-120"/>
              </a:rPr>
              <a:t>正式教師職前年資態樣</a:t>
            </a:r>
            <a:r>
              <a:rPr lang="en-US" altLang="zh-TW" sz="3200" dirty="0">
                <a:solidFill>
                  <a:srgbClr val="00B050"/>
                </a:solidFill>
                <a:latin typeface="華康勘亭流" panose="02010609010101010101" pitchFamily="49" charset="-120"/>
                <a:ea typeface="華康勘亭流" panose="02010609010101010101" pitchFamily="49" charset="-120"/>
              </a:rPr>
              <a:t>-</a:t>
            </a:r>
            <a:r>
              <a:rPr lang="zh-TW" altLang="en-US" sz="3200" dirty="0">
                <a:solidFill>
                  <a:srgbClr val="00B050"/>
                </a:solidFill>
                <a:latin typeface="華康勘亭流" panose="02010609010101010101" pitchFamily="49" charset="-120"/>
                <a:ea typeface="華康勘亭流" panose="02010609010101010101" pitchFamily="49" charset="-120"/>
              </a:rPr>
              <a:t>約聘僱人員年資</a:t>
            </a:r>
            <a:endParaRPr lang="zh-TW" altLang="en-US" sz="3200" dirty="0">
              <a:solidFill>
                <a:srgbClr val="00B050"/>
              </a:solidFill>
            </a:endParaRPr>
          </a:p>
        </p:txBody>
      </p:sp>
      <p:sp>
        <p:nvSpPr>
          <p:cNvPr id="3" name="內容版面配置區 2"/>
          <p:cNvSpPr>
            <a:spLocks noGrp="1"/>
          </p:cNvSpPr>
          <p:nvPr>
            <p:ph idx="4294967295"/>
          </p:nvPr>
        </p:nvSpPr>
        <p:spPr>
          <a:xfrm>
            <a:off x="1500996" y="1644470"/>
            <a:ext cx="10515600" cy="4351338"/>
          </a:xfrm>
        </p:spPr>
        <p:txBody>
          <a:bodyPr>
            <a:normAutofit/>
          </a:bodyPr>
          <a:lstStyle/>
          <a:p>
            <a:pPr>
              <a:lnSpc>
                <a:spcPct val="90000"/>
              </a:lnSpc>
              <a:defRPr/>
            </a:pPr>
            <a:r>
              <a:rPr lang="zh-TW" altLang="en-US" sz="2400" b="1" kern="0" dirty="0">
                <a:solidFill>
                  <a:srgbClr val="800000"/>
                </a:solidFill>
                <a:latin typeface="標楷體" pitchFamily="65" charset="-120"/>
                <a:ea typeface="標楷體" pitchFamily="65" charset="-120"/>
              </a:rPr>
              <a:t>約僱人員（含約僱專任運動教練）年資</a:t>
            </a:r>
            <a:r>
              <a:rPr lang="zh-TW" altLang="en-US" sz="2400" kern="0" dirty="0">
                <a:solidFill>
                  <a:srgbClr val="800000"/>
                </a:solidFill>
                <a:latin typeface="標楷體" pitchFamily="65" charset="-120"/>
                <a:ea typeface="標楷體" pitchFamily="65" charset="-120"/>
              </a:rPr>
              <a:t>：</a:t>
            </a:r>
            <a:endParaRPr lang="en-US" altLang="zh-TW" sz="2400" kern="0" dirty="0">
              <a:solidFill>
                <a:srgbClr val="800000"/>
              </a:solidFill>
              <a:latin typeface="標楷體" pitchFamily="65" charset="-120"/>
              <a:ea typeface="標楷體" pitchFamily="65" charset="-120"/>
            </a:endParaRPr>
          </a:p>
          <a:p>
            <a:pPr marL="822960" lvl="1" indent="-457200">
              <a:spcBef>
                <a:spcPts val="1200"/>
              </a:spcBef>
              <a:buClr>
                <a:srgbClr val="D680A5"/>
              </a:buClr>
              <a:buSzPct val="90000"/>
              <a:buFont typeface="+mj-lt"/>
              <a:buAutoNum type="arabicPeriod"/>
              <a:defRPr/>
            </a:pPr>
            <a:r>
              <a:rPr lang="zh-TW" altLang="en-US" sz="2800" kern="0" dirty="0">
                <a:solidFill>
                  <a:srgbClr val="000000"/>
                </a:solidFill>
                <a:latin typeface="標楷體" pitchFamily="65" charset="-120"/>
                <a:ea typeface="標楷體" pitchFamily="65" charset="-120"/>
              </a:rPr>
              <a:t>依「行政院暨所屬機關約僱人員僱用辦法」進用。</a:t>
            </a:r>
            <a:endParaRPr lang="en-US" altLang="zh-TW" sz="2800" kern="0" dirty="0">
              <a:solidFill>
                <a:srgbClr val="000000"/>
              </a:solidFill>
              <a:latin typeface="標楷體" pitchFamily="65" charset="-120"/>
              <a:ea typeface="標楷體" pitchFamily="65" charset="-120"/>
            </a:endParaRPr>
          </a:p>
          <a:p>
            <a:pPr marL="822960" lvl="1" indent="-457200">
              <a:spcBef>
                <a:spcPts val="1200"/>
              </a:spcBef>
              <a:buClr>
                <a:srgbClr val="D680A5"/>
              </a:buClr>
              <a:buSzPct val="90000"/>
              <a:buFont typeface="+mj-lt"/>
              <a:buAutoNum type="arabicPeriod"/>
              <a:defRPr/>
            </a:pPr>
            <a:r>
              <a:rPr lang="zh-TW" altLang="en-US" sz="2800" kern="0" dirty="0">
                <a:solidFill>
                  <a:srgbClr val="000000"/>
                </a:solidFill>
                <a:latin typeface="標楷體" pitchFamily="65" charset="-120"/>
                <a:ea typeface="標楷體" pitchFamily="65" charset="-120"/>
              </a:rPr>
              <a:t>採計與「現職」職務等級相當且服務成績優良之年資。</a:t>
            </a:r>
            <a:endParaRPr lang="en-US" altLang="zh-TW" sz="2800" kern="0" dirty="0">
              <a:solidFill>
                <a:srgbClr val="000000"/>
              </a:solidFill>
              <a:latin typeface="標楷體" pitchFamily="65" charset="-120"/>
              <a:ea typeface="標楷體" pitchFamily="65" charset="-120"/>
            </a:endParaRPr>
          </a:p>
          <a:p>
            <a:pPr marL="822960" lvl="1" indent="-457200">
              <a:spcBef>
                <a:spcPts val="1200"/>
              </a:spcBef>
              <a:buClr>
                <a:srgbClr val="D680A5"/>
              </a:buClr>
              <a:buSzPct val="90000"/>
              <a:buFont typeface="+mj-lt"/>
              <a:buAutoNum type="arabicPeriod"/>
              <a:defRPr/>
            </a:pPr>
            <a:r>
              <a:rPr lang="zh-TW" altLang="en-US" sz="2800" kern="0" dirty="0">
                <a:solidFill>
                  <a:srgbClr val="000000"/>
                </a:solidFill>
                <a:latin typeface="標楷體" pitchFamily="65" charset="-120"/>
                <a:ea typeface="標楷體" pitchFamily="65" charset="-120"/>
              </a:rPr>
              <a:t>每滿</a:t>
            </a:r>
            <a:r>
              <a:rPr lang="en-US" altLang="zh-TW" sz="2800" kern="0" dirty="0">
                <a:solidFill>
                  <a:srgbClr val="000000"/>
                </a:solidFill>
                <a:latin typeface="標楷體" pitchFamily="65" charset="-120"/>
                <a:ea typeface="標楷體" pitchFamily="65" charset="-120"/>
              </a:rPr>
              <a:t>1</a:t>
            </a:r>
            <a:r>
              <a:rPr lang="zh-TW" altLang="en-US" sz="2800" kern="0" dirty="0">
                <a:solidFill>
                  <a:srgbClr val="000000"/>
                </a:solidFill>
                <a:latin typeface="標楷體" pitchFamily="65" charset="-120"/>
                <a:ea typeface="標楷體" pitchFamily="65" charset="-120"/>
              </a:rPr>
              <a:t>年提敘</a:t>
            </a:r>
            <a:r>
              <a:rPr lang="en-US" altLang="zh-TW" sz="2800" kern="0" dirty="0">
                <a:solidFill>
                  <a:srgbClr val="000000"/>
                </a:solidFill>
                <a:latin typeface="標楷體" pitchFamily="65" charset="-120"/>
                <a:ea typeface="標楷體" pitchFamily="65" charset="-120"/>
              </a:rPr>
              <a:t>1</a:t>
            </a:r>
            <a:r>
              <a:rPr lang="zh-TW" altLang="en-US" sz="2800" kern="0" dirty="0">
                <a:solidFill>
                  <a:srgbClr val="000000"/>
                </a:solidFill>
                <a:latin typeface="標楷體" pitchFamily="65" charset="-120"/>
                <a:ea typeface="標楷體" pitchFamily="65" charset="-120"/>
              </a:rPr>
              <a:t>級。</a:t>
            </a:r>
            <a:endParaRPr lang="en-US" altLang="zh-TW" sz="2800" kern="0" dirty="0">
              <a:solidFill>
                <a:srgbClr val="000000"/>
              </a:solidFill>
              <a:latin typeface="標楷體" pitchFamily="65" charset="-120"/>
              <a:ea typeface="標楷體" pitchFamily="65" charset="-120"/>
            </a:endParaRPr>
          </a:p>
          <a:p>
            <a:endParaRPr lang="zh-TW" altLang="en-US" sz="2400" dirty="0"/>
          </a:p>
        </p:txBody>
      </p:sp>
    </p:spTree>
    <p:extLst>
      <p:ext uri="{BB962C8B-B14F-4D97-AF65-F5344CB8AC3E}">
        <p14:creationId xmlns:p14="http://schemas.microsoft.com/office/powerpoint/2010/main" val="6210264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pPr lvl="0">
              <a:lnSpc>
                <a:spcPct val="90000"/>
              </a:lnSpc>
              <a:buClr>
                <a:prstClr val="black">
                  <a:lumMod val="75000"/>
                  <a:lumOff val="25000"/>
                </a:prstClr>
              </a:buClr>
              <a:defRPr/>
            </a:pPr>
            <a:r>
              <a:rPr lang="zh-TW" altLang="en-US" sz="2400" b="1" kern="0" dirty="0">
                <a:solidFill>
                  <a:srgbClr val="800000"/>
                </a:solidFill>
                <a:latin typeface="標楷體" pitchFamily="65" charset="-120"/>
                <a:ea typeface="標楷體" pitchFamily="65" charset="-120"/>
              </a:rPr>
              <a:t>約聘人員（含約聘專任運動教練）年資</a:t>
            </a:r>
            <a:r>
              <a:rPr lang="zh-TW" altLang="en-US" sz="2400" kern="0" dirty="0">
                <a:solidFill>
                  <a:srgbClr val="800000"/>
                </a:solidFill>
                <a:latin typeface="標楷體" pitchFamily="65" charset="-120"/>
                <a:ea typeface="標楷體" pitchFamily="65" charset="-120"/>
              </a:rPr>
              <a:t>：</a:t>
            </a:r>
            <a:endParaRPr lang="en-US" altLang="zh-TW" sz="2400" kern="0" dirty="0">
              <a:solidFill>
                <a:srgbClr val="800000"/>
              </a:solidFill>
              <a:latin typeface="標楷體" pitchFamily="65" charset="-120"/>
              <a:ea typeface="標楷體" pitchFamily="65" charset="-120"/>
            </a:endParaRPr>
          </a:p>
          <a:p>
            <a:pPr marL="822960" lvl="1" indent="-457200">
              <a:lnSpc>
                <a:spcPct val="90000"/>
              </a:lnSpc>
              <a:buClr>
                <a:prstClr val="black">
                  <a:lumMod val="75000"/>
                  <a:lumOff val="25000"/>
                </a:prstClr>
              </a:buClr>
              <a:buFont typeface="+mj-lt"/>
              <a:buAutoNum type="arabicPeriod"/>
              <a:defRPr/>
            </a:pPr>
            <a:r>
              <a:rPr lang="zh-TW" altLang="en-US" sz="2400" kern="0" dirty="0">
                <a:solidFill>
                  <a:prstClr val="black"/>
                </a:solidFill>
                <a:latin typeface="標楷體" pitchFamily="65" charset="-120"/>
                <a:ea typeface="標楷體" pitchFamily="65" charset="-120"/>
              </a:rPr>
              <a:t>依「聘用人員聘用條例」及「行政院暨所屬各級機關聘用人員注意事項」進用。</a:t>
            </a:r>
            <a:endParaRPr lang="en-US" altLang="zh-TW" sz="2400" kern="0" dirty="0">
              <a:solidFill>
                <a:prstClr val="black"/>
              </a:solidFill>
              <a:latin typeface="標楷體" pitchFamily="65" charset="-120"/>
              <a:ea typeface="標楷體" pitchFamily="65" charset="-120"/>
            </a:endParaRPr>
          </a:p>
          <a:p>
            <a:pPr marL="822960" lvl="1" indent="-457200">
              <a:lnSpc>
                <a:spcPct val="90000"/>
              </a:lnSpc>
              <a:buClr>
                <a:prstClr val="black">
                  <a:lumMod val="75000"/>
                  <a:lumOff val="25000"/>
                </a:prstClr>
              </a:buClr>
              <a:buFont typeface="+mj-lt"/>
              <a:buAutoNum type="arabicPeriod"/>
              <a:defRPr/>
            </a:pPr>
            <a:r>
              <a:rPr lang="zh-TW" altLang="en-US" sz="2400" kern="0" dirty="0">
                <a:solidFill>
                  <a:prstClr val="black"/>
                </a:solidFill>
                <a:latin typeface="標楷體" pitchFamily="65" charset="-120"/>
                <a:ea typeface="標楷體" pitchFamily="65" charset="-120"/>
              </a:rPr>
              <a:t>銓敘部登記備查有案。</a:t>
            </a:r>
            <a:endParaRPr lang="en-US" altLang="zh-TW" sz="2400" kern="0" dirty="0">
              <a:solidFill>
                <a:prstClr val="black"/>
              </a:solidFill>
              <a:latin typeface="標楷體" pitchFamily="65" charset="-120"/>
              <a:ea typeface="標楷體" pitchFamily="65" charset="-120"/>
            </a:endParaRPr>
          </a:p>
          <a:p>
            <a:pPr marL="822960" lvl="1" indent="-457200">
              <a:lnSpc>
                <a:spcPct val="90000"/>
              </a:lnSpc>
              <a:buClr>
                <a:prstClr val="black">
                  <a:lumMod val="75000"/>
                  <a:lumOff val="25000"/>
                </a:prstClr>
              </a:buClr>
              <a:buFont typeface="+mj-lt"/>
              <a:buAutoNum type="arabicPeriod"/>
              <a:defRPr/>
            </a:pPr>
            <a:r>
              <a:rPr lang="zh-TW" altLang="en-US" sz="2400" kern="0" dirty="0">
                <a:solidFill>
                  <a:prstClr val="black"/>
                </a:solidFill>
                <a:latin typeface="標楷體" pitchFamily="65" charset="-120"/>
                <a:ea typeface="標楷體" pitchFamily="65" charset="-120"/>
              </a:rPr>
              <a:t>採計與「現職」職務等級相當且服務成績優良之年資。</a:t>
            </a:r>
            <a:endParaRPr lang="en-US" altLang="zh-TW" sz="2400" kern="0" dirty="0">
              <a:solidFill>
                <a:prstClr val="black"/>
              </a:solidFill>
              <a:latin typeface="標楷體" pitchFamily="65" charset="-120"/>
              <a:ea typeface="標楷體" pitchFamily="65" charset="-120"/>
            </a:endParaRPr>
          </a:p>
          <a:p>
            <a:pPr marL="822960" lvl="1" indent="-457200">
              <a:lnSpc>
                <a:spcPct val="90000"/>
              </a:lnSpc>
              <a:buClr>
                <a:prstClr val="black">
                  <a:lumMod val="75000"/>
                  <a:lumOff val="25000"/>
                </a:prstClr>
              </a:buClr>
              <a:buFont typeface="+mj-lt"/>
              <a:buAutoNum type="arabicPeriod"/>
              <a:defRPr/>
            </a:pPr>
            <a:r>
              <a:rPr lang="zh-TW" altLang="en-US" sz="2400" kern="0" dirty="0">
                <a:solidFill>
                  <a:prstClr val="black"/>
                </a:solidFill>
                <a:latin typeface="標楷體" pitchFamily="65" charset="-120"/>
                <a:ea typeface="標楷體" pitchFamily="65" charset="-120"/>
              </a:rPr>
              <a:t>每滿</a:t>
            </a:r>
            <a:r>
              <a:rPr lang="en-US" altLang="zh-TW" sz="2400" kern="0" dirty="0">
                <a:solidFill>
                  <a:prstClr val="black"/>
                </a:solidFill>
                <a:latin typeface="標楷體" pitchFamily="65" charset="-120"/>
                <a:ea typeface="標楷體" pitchFamily="65" charset="-120"/>
              </a:rPr>
              <a:t>1</a:t>
            </a:r>
            <a:r>
              <a:rPr lang="zh-TW" altLang="en-US" sz="2400" kern="0" dirty="0">
                <a:solidFill>
                  <a:prstClr val="black"/>
                </a:solidFill>
                <a:latin typeface="標楷體" pitchFamily="65" charset="-120"/>
                <a:ea typeface="標楷體" pitchFamily="65" charset="-120"/>
              </a:rPr>
              <a:t>年提敘</a:t>
            </a:r>
            <a:r>
              <a:rPr lang="en-US" altLang="zh-TW" sz="2400" kern="0" dirty="0">
                <a:solidFill>
                  <a:prstClr val="black"/>
                </a:solidFill>
                <a:latin typeface="標楷體" pitchFamily="65" charset="-120"/>
                <a:ea typeface="標楷體" pitchFamily="65" charset="-120"/>
              </a:rPr>
              <a:t>1</a:t>
            </a:r>
            <a:r>
              <a:rPr lang="zh-TW" altLang="en-US" sz="2400" kern="0" dirty="0">
                <a:solidFill>
                  <a:prstClr val="black"/>
                </a:solidFill>
                <a:latin typeface="標楷體" pitchFamily="65" charset="-120"/>
                <a:ea typeface="標楷體" pitchFamily="65" charset="-120"/>
              </a:rPr>
              <a:t>級。</a:t>
            </a:r>
            <a:endParaRPr lang="en-US" altLang="zh-TW" sz="2400" kern="0" dirty="0">
              <a:solidFill>
                <a:prstClr val="black"/>
              </a:solidFill>
              <a:latin typeface="標楷體" pitchFamily="65" charset="-120"/>
              <a:ea typeface="標楷體" pitchFamily="65" charset="-120"/>
            </a:endParaRPr>
          </a:p>
          <a:p>
            <a:pPr marL="822960" lvl="1" indent="-457200">
              <a:lnSpc>
                <a:spcPct val="90000"/>
              </a:lnSpc>
              <a:buClr>
                <a:prstClr val="black">
                  <a:lumMod val="75000"/>
                  <a:lumOff val="25000"/>
                </a:prstClr>
              </a:buClr>
              <a:buFont typeface="+mj-lt"/>
              <a:buAutoNum type="arabicPeriod"/>
              <a:defRPr/>
            </a:pPr>
            <a:r>
              <a:rPr lang="zh-TW" altLang="en-US" sz="2400" kern="0" dirty="0">
                <a:solidFill>
                  <a:prstClr val="black"/>
                </a:solidFill>
                <a:latin typeface="標楷體" pitchFamily="65" charset="-120"/>
                <a:ea typeface="標楷體" pitchFamily="65" charset="-120"/>
              </a:rPr>
              <a:t>提敘至本職最高年功薪。</a:t>
            </a:r>
          </a:p>
          <a:p>
            <a:endParaRPr lang="zh-TW" altLang="en-US" sz="2400" dirty="0"/>
          </a:p>
        </p:txBody>
      </p:sp>
    </p:spTree>
    <p:extLst>
      <p:ext uri="{BB962C8B-B14F-4D97-AF65-F5344CB8AC3E}">
        <p14:creationId xmlns:p14="http://schemas.microsoft.com/office/powerpoint/2010/main" val="21791238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4442" y="853889"/>
            <a:ext cx="9134856" cy="4713193"/>
          </a:xfrm>
        </p:spPr>
        <p:txBody>
          <a:bodyPr>
            <a:normAutofit/>
          </a:bodyPr>
          <a:lstStyle/>
          <a:p>
            <a:pPr>
              <a:lnSpc>
                <a:spcPct val="90000"/>
              </a:lnSpc>
              <a:defRPr/>
            </a:pPr>
            <a:r>
              <a:rPr lang="zh-TW" altLang="en-US" sz="2400" b="1" kern="0" dirty="0">
                <a:solidFill>
                  <a:srgbClr val="800000"/>
                </a:solidFill>
                <a:latin typeface="標楷體" pitchFamily="65" charset="-120"/>
                <a:ea typeface="標楷體" pitchFamily="65" charset="-120"/>
              </a:rPr>
              <a:t>職前曾任約僱或約聘人員年資之計算方式：</a:t>
            </a:r>
          </a:p>
          <a:p>
            <a:pPr marL="822960" lvl="1" indent="-457200">
              <a:lnSpc>
                <a:spcPct val="90000"/>
              </a:lnSpc>
              <a:buFont typeface="+mj-lt"/>
              <a:buAutoNum type="arabicPeriod"/>
              <a:defRPr/>
            </a:pPr>
            <a:r>
              <a:rPr lang="en-US" altLang="zh-TW" sz="2400" kern="0" dirty="0">
                <a:latin typeface="標楷體" pitchFamily="65" charset="-120"/>
                <a:ea typeface="標楷體" pitchFamily="65" charset="-120"/>
              </a:rPr>
              <a:t>88</a:t>
            </a:r>
            <a:r>
              <a:rPr lang="zh-TW" altLang="en-US" sz="2400" kern="0" dirty="0">
                <a:latin typeface="標楷體" pitchFamily="65" charset="-120"/>
                <a:ea typeface="標楷體" pitchFamily="65" charset="-120"/>
              </a:rPr>
              <a:t>年</a:t>
            </a:r>
            <a:r>
              <a:rPr lang="en-US" altLang="zh-TW" sz="2400" kern="0" dirty="0">
                <a:latin typeface="標楷體" pitchFamily="65" charset="-120"/>
                <a:ea typeface="標楷體" pitchFamily="65" charset="-120"/>
              </a:rPr>
              <a:t>7</a:t>
            </a:r>
            <a:r>
              <a:rPr lang="zh-TW" altLang="en-US" sz="2400" kern="0" dirty="0">
                <a:latin typeface="標楷體" pitchFamily="65" charset="-120"/>
                <a:ea typeface="標楷體" pitchFamily="65" charset="-120"/>
              </a:rPr>
              <a:t>月前，係以前一年</a:t>
            </a:r>
            <a:r>
              <a:rPr lang="en-US" altLang="zh-TW" sz="2400" kern="0" dirty="0">
                <a:latin typeface="標楷體" pitchFamily="65" charset="-120"/>
                <a:ea typeface="標楷體" pitchFamily="65" charset="-120"/>
              </a:rPr>
              <a:t>7</a:t>
            </a:r>
            <a:r>
              <a:rPr lang="zh-TW" altLang="en-US" sz="2400" kern="0" dirty="0">
                <a:latin typeface="標楷體" pitchFamily="65" charset="-120"/>
                <a:ea typeface="標楷體" pitchFamily="65" charset="-120"/>
              </a:rPr>
              <a:t>月至當年</a:t>
            </a:r>
            <a:r>
              <a:rPr lang="en-US" altLang="zh-TW" sz="2400" kern="0" dirty="0">
                <a:latin typeface="標楷體" pitchFamily="65" charset="-120"/>
                <a:ea typeface="標楷體" pitchFamily="65" charset="-120"/>
              </a:rPr>
              <a:t>6</a:t>
            </a:r>
            <a:r>
              <a:rPr lang="zh-TW" altLang="en-US" sz="2400" kern="0" dirty="0">
                <a:latin typeface="標楷體" pitchFamily="65" charset="-120"/>
                <a:ea typeface="標楷體" pitchFamily="65" charset="-120"/>
              </a:rPr>
              <a:t>月會計年度為採計標準。</a:t>
            </a:r>
            <a:endParaRPr lang="en-US" altLang="zh-TW" sz="2400" kern="0" dirty="0">
              <a:latin typeface="標楷體" pitchFamily="65" charset="-120"/>
              <a:ea typeface="標楷體" pitchFamily="65" charset="-120"/>
            </a:endParaRPr>
          </a:p>
          <a:p>
            <a:pPr marL="822960" lvl="1" indent="-457200">
              <a:lnSpc>
                <a:spcPct val="90000"/>
              </a:lnSpc>
              <a:buFont typeface="+mj-lt"/>
              <a:buAutoNum type="arabicPeriod"/>
              <a:defRPr/>
            </a:pPr>
            <a:r>
              <a:rPr lang="en-US" altLang="zh-TW" sz="2400" kern="0" dirty="0">
                <a:latin typeface="標楷體" pitchFamily="65" charset="-120"/>
                <a:ea typeface="標楷體" pitchFamily="65" charset="-120"/>
              </a:rPr>
              <a:t>89</a:t>
            </a:r>
            <a:r>
              <a:rPr lang="zh-TW" altLang="en-US" sz="2400" kern="0" dirty="0">
                <a:latin typeface="標楷體" pitchFamily="65" charset="-120"/>
                <a:ea typeface="標楷體" pitchFamily="65" charset="-120"/>
              </a:rPr>
              <a:t>年</a:t>
            </a:r>
            <a:r>
              <a:rPr lang="en-US" altLang="zh-TW" sz="2400" kern="0" dirty="0">
                <a:latin typeface="標楷體" pitchFamily="65" charset="-120"/>
                <a:ea typeface="標楷體" pitchFamily="65" charset="-120"/>
              </a:rPr>
              <a:t>1</a:t>
            </a:r>
            <a:r>
              <a:rPr lang="zh-TW" altLang="en-US" sz="2400" kern="0" dirty="0">
                <a:latin typeface="標楷體" pitchFamily="65" charset="-120"/>
                <a:ea typeface="標楷體" pitchFamily="65" charset="-120"/>
              </a:rPr>
              <a:t>月以後，則以</a:t>
            </a:r>
            <a:r>
              <a:rPr lang="en-US" altLang="zh-TW" sz="2400" kern="0" dirty="0">
                <a:latin typeface="標楷體" pitchFamily="65" charset="-120"/>
                <a:ea typeface="標楷體" pitchFamily="65" charset="-120"/>
              </a:rPr>
              <a:t>1</a:t>
            </a:r>
            <a:r>
              <a:rPr lang="zh-TW" altLang="en-US" sz="2400" kern="0" dirty="0">
                <a:latin typeface="標楷體" pitchFamily="65" charset="-120"/>
                <a:ea typeface="標楷體" pitchFamily="65" charset="-120"/>
              </a:rPr>
              <a:t>月至</a:t>
            </a:r>
            <a:r>
              <a:rPr lang="en-US" altLang="zh-TW" sz="2400" kern="0" dirty="0">
                <a:latin typeface="標楷體" pitchFamily="65" charset="-120"/>
                <a:ea typeface="標楷體" pitchFamily="65" charset="-120"/>
              </a:rPr>
              <a:t>12</a:t>
            </a:r>
            <a:r>
              <a:rPr lang="zh-TW" altLang="en-US" sz="2400" kern="0" dirty="0">
                <a:latin typeface="標楷體" pitchFamily="65" charset="-120"/>
                <a:ea typeface="標楷體" pitchFamily="65" charset="-120"/>
              </a:rPr>
              <a:t>月之會計年度為採計標準。</a:t>
            </a:r>
            <a:endParaRPr lang="en-US" altLang="zh-TW" sz="2400" kern="0" dirty="0">
              <a:latin typeface="標楷體" pitchFamily="65" charset="-120"/>
              <a:ea typeface="標楷體" pitchFamily="65" charset="-120"/>
            </a:endParaRPr>
          </a:p>
          <a:p>
            <a:pPr marL="822960" lvl="1" indent="-457200">
              <a:lnSpc>
                <a:spcPct val="90000"/>
              </a:lnSpc>
              <a:buFont typeface="+mj-lt"/>
              <a:buAutoNum type="arabicPeriod"/>
              <a:defRPr/>
            </a:pPr>
            <a:r>
              <a:rPr lang="en-US" altLang="zh-TW" sz="2400" kern="0" dirty="0">
                <a:latin typeface="標楷體" pitchFamily="65" charset="-120"/>
                <a:ea typeface="標楷體" pitchFamily="65" charset="-120"/>
              </a:rPr>
              <a:t>88</a:t>
            </a:r>
            <a:r>
              <a:rPr lang="zh-TW" altLang="en-US" sz="2400" kern="0" dirty="0">
                <a:latin typeface="標楷體" pitchFamily="65" charset="-120"/>
                <a:ea typeface="標楷體" pitchFamily="65" charset="-120"/>
              </a:rPr>
              <a:t>年</a:t>
            </a:r>
            <a:r>
              <a:rPr lang="en-US" altLang="zh-TW" sz="2400" kern="0" dirty="0">
                <a:latin typeface="標楷體" pitchFamily="65" charset="-120"/>
                <a:ea typeface="標楷體" pitchFamily="65" charset="-120"/>
              </a:rPr>
              <a:t>7</a:t>
            </a:r>
            <a:r>
              <a:rPr lang="zh-TW" altLang="en-US" sz="2400" kern="0" dirty="0">
                <a:latin typeface="標楷體" pitchFamily="65" charset="-120"/>
                <a:ea typeface="標楷體" pitchFamily="65" charset="-120"/>
              </a:rPr>
              <a:t>月</a:t>
            </a:r>
            <a:r>
              <a:rPr lang="en-US" altLang="zh-TW" sz="2400" kern="0" dirty="0">
                <a:latin typeface="標楷體" pitchFamily="65" charset="-120"/>
                <a:ea typeface="標楷體" pitchFamily="65" charset="-120"/>
              </a:rPr>
              <a:t>1</a:t>
            </a:r>
            <a:r>
              <a:rPr lang="zh-TW" altLang="en-US" sz="2400" kern="0" dirty="0">
                <a:latin typeface="標楷體" pitchFamily="65" charset="-120"/>
                <a:ea typeface="標楷體" pitchFamily="65" charset="-120"/>
              </a:rPr>
              <a:t>日至</a:t>
            </a:r>
            <a:r>
              <a:rPr lang="en-US" altLang="zh-TW" sz="2400" kern="0" dirty="0">
                <a:latin typeface="標楷體" pitchFamily="65" charset="-120"/>
                <a:ea typeface="標楷體" pitchFamily="65" charset="-120"/>
              </a:rPr>
              <a:t>89</a:t>
            </a:r>
            <a:r>
              <a:rPr lang="zh-TW" altLang="en-US" sz="2400" kern="0" dirty="0">
                <a:latin typeface="標楷體" pitchFamily="65" charset="-120"/>
                <a:ea typeface="標楷體" pitchFamily="65" charset="-120"/>
              </a:rPr>
              <a:t>年</a:t>
            </a:r>
            <a:r>
              <a:rPr lang="en-US" altLang="zh-TW" sz="2400" kern="0" dirty="0">
                <a:latin typeface="標楷體" pitchFamily="65" charset="-120"/>
                <a:ea typeface="標楷體" pitchFamily="65" charset="-120"/>
              </a:rPr>
              <a:t>12</a:t>
            </a:r>
            <a:r>
              <a:rPr lang="zh-TW" altLang="en-US" sz="2400" kern="0" dirty="0">
                <a:latin typeface="標楷體" pitchFamily="65" charset="-120"/>
                <a:ea typeface="標楷體" pitchFamily="65" charset="-120"/>
              </a:rPr>
              <a:t>月</a:t>
            </a:r>
            <a:r>
              <a:rPr lang="en-US" altLang="zh-TW" sz="2400" kern="0" dirty="0">
                <a:latin typeface="標楷體" pitchFamily="65" charset="-120"/>
                <a:ea typeface="標楷體" pitchFamily="65" charset="-120"/>
              </a:rPr>
              <a:t>31</a:t>
            </a:r>
            <a:r>
              <a:rPr lang="zh-TW" altLang="en-US" sz="2400" kern="0" dirty="0">
                <a:latin typeface="標楷體" pitchFamily="65" charset="-120"/>
                <a:ea typeface="標楷體" pitchFamily="65" charset="-120"/>
              </a:rPr>
              <a:t>日，因預算一次編列</a:t>
            </a:r>
            <a:r>
              <a:rPr lang="en-US" altLang="zh-TW" sz="2400" kern="0" dirty="0">
                <a:latin typeface="標楷體" pitchFamily="65" charset="-120"/>
                <a:ea typeface="標楷體" pitchFamily="65" charset="-120"/>
              </a:rPr>
              <a:t>1</a:t>
            </a:r>
            <a:r>
              <a:rPr lang="zh-TW" altLang="en-US" sz="2400" kern="0" dirty="0">
                <a:latin typeface="標楷體" pitchFamily="65" charset="-120"/>
                <a:ea typeface="標楷體" pitchFamily="65" charset="-120"/>
              </a:rPr>
              <a:t>年</a:t>
            </a:r>
            <a:r>
              <a:rPr lang="en-US" altLang="zh-TW" sz="2400" kern="0" dirty="0">
                <a:latin typeface="標楷體" pitchFamily="65" charset="-120"/>
                <a:ea typeface="標楷體" pitchFamily="65" charset="-120"/>
              </a:rPr>
              <a:t>6</a:t>
            </a:r>
            <a:r>
              <a:rPr lang="zh-TW" altLang="en-US" sz="2400" kern="0" dirty="0">
                <a:latin typeface="標楷體" pitchFamily="65" charset="-120"/>
                <a:ea typeface="標楷體" pitchFamily="65" charset="-120"/>
              </a:rPr>
              <a:t>個月，故該段期間內連續任職滿</a:t>
            </a:r>
            <a:r>
              <a:rPr lang="en-US" altLang="zh-TW" sz="2400" kern="0" dirty="0">
                <a:latin typeface="標楷體" pitchFamily="65" charset="-120"/>
                <a:ea typeface="標楷體" pitchFamily="65" charset="-120"/>
              </a:rPr>
              <a:t>1</a:t>
            </a:r>
            <a:r>
              <a:rPr lang="zh-TW" altLang="en-US" sz="2400" kern="0" dirty="0">
                <a:latin typeface="標楷體" pitchFamily="65" charset="-120"/>
                <a:ea typeface="標楷體" pitchFamily="65" charset="-120"/>
              </a:rPr>
              <a:t>年得採計提敘</a:t>
            </a:r>
            <a:r>
              <a:rPr lang="en-US" altLang="zh-TW" sz="2400" kern="0" dirty="0">
                <a:latin typeface="標楷體" pitchFamily="65" charset="-120"/>
                <a:ea typeface="標楷體" pitchFamily="65" charset="-120"/>
              </a:rPr>
              <a:t>1</a:t>
            </a:r>
            <a:r>
              <a:rPr lang="zh-TW" altLang="en-US" sz="2400" kern="0" dirty="0">
                <a:latin typeface="標楷體" pitchFamily="65" charset="-120"/>
                <a:ea typeface="標楷體" pitchFamily="65" charset="-120"/>
              </a:rPr>
              <a:t>級，畸零月數年資均不予併計。</a:t>
            </a:r>
            <a:endParaRPr lang="en-US" altLang="zh-TW" sz="2400" kern="0" dirty="0">
              <a:latin typeface="標楷體" pitchFamily="65" charset="-120"/>
              <a:ea typeface="標楷體" pitchFamily="65" charset="-120"/>
            </a:endParaRPr>
          </a:p>
          <a:p>
            <a:pPr marL="822960" lvl="1" indent="-457200">
              <a:lnSpc>
                <a:spcPct val="90000"/>
              </a:lnSpc>
              <a:buFont typeface="+mj-lt"/>
              <a:buAutoNum type="arabicPeriod"/>
              <a:defRPr/>
            </a:pPr>
            <a:r>
              <a:rPr lang="zh-TW" altLang="en-US" sz="2400" kern="0" dirty="0">
                <a:latin typeface="標楷體" pitchFamily="65" charset="-120"/>
                <a:ea typeface="標楷體" pitchFamily="65" charset="-120"/>
              </a:rPr>
              <a:t>「每滿一年」係指連續任職達一年，不同之前後二段以上畸零月數不得合併計算。</a:t>
            </a:r>
            <a:endParaRPr lang="en-US" altLang="zh-TW" sz="2400" kern="0" dirty="0">
              <a:latin typeface="標楷體" pitchFamily="65" charset="-120"/>
              <a:ea typeface="標楷體" pitchFamily="65" charset="-120"/>
            </a:endParaRPr>
          </a:p>
          <a:p>
            <a:pPr marL="822960" lvl="1" indent="-457200">
              <a:lnSpc>
                <a:spcPct val="90000"/>
              </a:lnSpc>
              <a:buFont typeface="+mj-lt"/>
              <a:buAutoNum type="arabicPeriod"/>
              <a:defRPr/>
            </a:pPr>
            <a:r>
              <a:rPr lang="zh-TW" altLang="en-US" sz="2400" kern="0" dirty="0">
                <a:latin typeface="標楷體" pitchFamily="65" charset="-120"/>
                <a:ea typeface="標楷體" pitchFamily="65" charset="-120"/>
              </a:rPr>
              <a:t>於同一年度擔任約僱人員及聘用人員之年資，因依據法源不同，無法併計年資採計提敘薪級。</a:t>
            </a:r>
            <a:endParaRPr lang="en-US" altLang="zh-TW" sz="2400" kern="0" dirty="0">
              <a:latin typeface="標楷體" pitchFamily="65" charset="-120"/>
              <a:ea typeface="標楷體" pitchFamily="65" charset="-120"/>
            </a:endParaRPr>
          </a:p>
          <a:p>
            <a:pPr marL="822960" lvl="1" indent="-457200">
              <a:lnSpc>
                <a:spcPct val="90000"/>
              </a:lnSpc>
              <a:buFont typeface="+mj-lt"/>
              <a:buAutoNum type="arabicPeriod"/>
              <a:defRPr/>
            </a:pPr>
            <a:r>
              <a:rPr lang="zh-TW" altLang="en-US" sz="2400" kern="0" dirty="0">
                <a:latin typeface="標楷體" pitchFamily="65" charset="-120"/>
                <a:ea typeface="標楷體" pitchFamily="65" charset="-120"/>
              </a:rPr>
              <a:t>另以僱用年資二年作為取得聘用人員資格者，基於一資不得二用原則，該項僱用年資不得重複採計提敘薪級。</a:t>
            </a:r>
            <a:endParaRPr lang="zh-TW" altLang="en-US" sz="2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txBox="1">
            <a:spLocks noGrp="1"/>
          </p:cNvSpPr>
          <p:nvPr>
            <p:ph idx="4294967295"/>
          </p:nvPr>
        </p:nvSpPr>
        <p:spPr>
          <a:xfrm>
            <a:off x="1166648" y="701339"/>
            <a:ext cx="10011104" cy="1477328"/>
          </a:xfrm>
          <a:prstGeom prst="rect">
            <a:avLst/>
          </a:prstGeom>
          <a:noFill/>
        </p:spPr>
        <p:txBody>
          <a:bodyPr wrap="square" rtlCol="0">
            <a:spAutoFit/>
          </a:bodyPr>
          <a:lstStyle/>
          <a:p>
            <a:pPr marL="0" indent="0">
              <a:spcBef>
                <a:spcPts val="1800"/>
              </a:spcBef>
              <a:buClr>
                <a:schemeClr val="tx1">
                  <a:lumMod val="75000"/>
                  <a:lumOff val="25000"/>
                </a:schemeClr>
              </a:buClr>
              <a:buSzPct val="100000"/>
              <a:buNone/>
              <a:tabLst>
                <a:tab pos="361950" algn="l"/>
                <a:tab pos="895350" algn="l"/>
              </a:tabLst>
            </a:pPr>
            <a:r>
              <a:rPr lang="en-US" altLang="zh-TW" sz="2400" dirty="0">
                <a:latin typeface="標楷體" panose="03000509000000000000" pitchFamily="65" charset="-120"/>
                <a:ea typeface="標楷體" panose="03000509000000000000" pitchFamily="65" charset="-120"/>
              </a:rPr>
              <a:t>Q:</a:t>
            </a:r>
            <a:r>
              <a:rPr lang="zh-TW" altLang="en-US" sz="2400" dirty="0">
                <a:latin typeface="標楷體" panose="03000509000000000000" pitchFamily="65" charset="-120"/>
                <a:ea typeface="標楷體" panose="03000509000000000000" pitchFamily="65" charset="-120"/>
              </a:rPr>
              <a:t>高師公立大學畢業，</a:t>
            </a:r>
            <a:r>
              <a:rPr lang="en-US" altLang="zh-TW" sz="2400" dirty="0">
                <a:latin typeface="標楷體" panose="03000509000000000000" pitchFamily="65" charset="-120"/>
                <a:ea typeface="標楷體" panose="03000509000000000000" pitchFamily="65" charset="-120"/>
              </a:rPr>
              <a:t>101</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6</a:t>
            </a:r>
            <a:r>
              <a:rPr lang="zh-TW" altLang="en-US" sz="2400" dirty="0">
                <a:latin typeface="標楷體" panose="03000509000000000000" pitchFamily="65" charset="-120"/>
                <a:ea typeface="標楷體" panose="03000509000000000000" pitchFamily="65" charset="-120"/>
              </a:rPr>
              <a:t>月取得中等學校會計事務科教師證書，</a:t>
            </a:r>
            <a:r>
              <a:rPr lang="en-US" altLang="zh-TW" sz="2400" dirty="0">
                <a:latin typeface="標楷體" panose="03000509000000000000" pitchFamily="65" charset="-120"/>
                <a:ea typeface="標楷體" panose="03000509000000000000" pitchFamily="65" charset="-120"/>
              </a:rPr>
              <a:t>107</a:t>
            </a:r>
            <a:r>
              <a:rPr lang="zh-TW" altLang="en-US" sz="2400" dirty="0">
                <a:latin typeface="標楷體" panose="03000509000000000000" pitchFamily="65" charset="-120"/>
                <a:ea typeface="標楷體" panose="03000509000000000000" pitchFamily="65" charset="-120"/>
              </a:rPr>
              <a:t>學年度甄選錄取公立高職教師；曾任戶政事務所約僱人員</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年 </a:t>
            </a:r>
            <a:r>
              <a:rPr lang="en-US" altLang="zh-TW" sz="2400" dirty="0">
                <a:latin typeface="標楷體" panose="03000509000000000000" pitchFamily="65" charset="-120"/>
                <a:ea typeface="標楷體" panose="03000509000000000000" pitchFamily="65" charset="-120"/>
              </a:rPr>
              <a:t>99.01.01-99.12.31</a:t>
            </a:r>
            <a:r>
              <a:rPr lang="zh-TW" altLang="en-US" sz="2400" dirty="0">
                <a:latin typeface="標楷體" panose="03000509000000000000" pitchFamily="65" charset="-120"/>
                <a:ea typeface="標楷體" panose="03000509000000000000" pitchFamily="65" charset="-120"/>
              </a:rPr>
              <a:t>，支約僱</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等</a:t>
            </a:r>
            <a:r>
              <a:rPr lang="en-US" altLang="zh-TW" sz="2400" dirty="0">
                <a:latin typeface="標楷體" panose="03000509000000000000" pitchFamily="65" charset="-120"/>
                <a:ea typeface="標楷體" panose="03000509000000000000" pitchFamily="65" charset="-120"/>
              </a:rPr>
              <a:t>250</a:t>
            </a:r>
            <a:r>
              <a:rPr lang="zh-TW" altLang="en-US" sz="2400" dirty="0">
                <a:latin typeface="標楷體" panose="03000509000000000000" pitchFamily="65" charset="-120"/>
                <a:ea typeface="標楷體" panose="03000509000000000000" pitchFamily="65" charset="-120"/>
              </a:rPr>
              <a:t>薪點）服務成績優良、公立高 職代理教師</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103.08.01-106.07.31</a:t>
            </a:r>
            <a:r>
              <a:rPr lang="zh-TW" altLang="en-US" sz="2400" dirty="0">
                <a:latin typeface="標楷體" panose="03000509000000000000" pitchFamily="65" charset="-120"/>
                <a:ea typeface="標楷體" panose="03000509000000000000" pitchFamily="65" charset="-120"/>
              </a:rPr>
              <a:t>）經公開甄選且服務成績優良，應如何核敘？</a:t>
            </a:r>
            <a:r>
              <a:rPr lang="zh-TW" altLang="en-US" dirty="0">
                <a:latin typeface="標楷體" panose="03000509000000000000" pitchFamily="65" charset="-120"/>
                <a:ea typeface="標楷體" panose="03000509000000000000" pitchFamily="65" charset="-120"/>
              </a:rPr>
              <a:t> </a:t>
            </a:r>
            <a:endParaRPr lang="en-US" altLang="zh-TW" dirty="0">
              <a:solidFill>
                <a:srgbClr val="800000"/>
              </a:solidFill>
              <a:latin typeface="標楷體" panose="03000509000000000000" pitchFamily="65" charset="-120"/>
              <a:ea typeface="標楷體" panose="03000509000000000000" pitchFamily="65" charset="-120"/>
            </a:endParaRPr>
          </a:p>
        </p:txBody>
      </p:sp>
      <p:sp>
        <p:nvSpPr>
          <p:cNvPr id="6" name="文字方塊 5"/>
          <p:cNvSpPr txBox="1"/>
          <p:nvPr/>
        </p:nvSpPr>
        <p:spPr>
          <a:xfrm>
            <a:off x="1354281" y="2965878"/>
            <a:ext cx="9362670" cy="2677656"/>
          </a:xfrm>
          <a:prstGeom prst="rect">
            <a:avLst/>
          </a:prstGeom>
          <a:noFill/>
        </p:spPr>
        <p:txBody>
          <a:bodyPr wrap="square" rtlCol="0">
            <a:spAutoFit/>
          </a:bodyPr>
          <a:lstStyle/>
          <a:p>
            <a:pPr marL="457200" indent="-457200">
              <a:buFont typeface="+mj-lt"/>
              <a:buAutoNum type="arabicPeriod"/>
            </a:pPr>
            <a:r>
              <a:rPr lang="zh-TW" altLang="en-US" sz="2400" dirty="0">
                <a:latin typeface="標楷體" panose="03000509000000000000" pitchFamily="65" charset="-120"/>
                <a:ea typeface="標楷體" panose="03000509000000000000" pitchFamily="65" charset="-120"/>
              </a:rPr>
              <a:t>採計年資：</a:t>
            </a:r>
            <a:endParaRPr lang="en-US" altLang="zh-TW" sz="2400" dirty="0">
              <a:latin typeface="標楷體" panose="03000509000000000000" pitchFamily="65" charset="-120"/>
              <a:ea typeface="標楷體" panose="03000509000000000000" pitchFamily="65" charset="-120"/>
            </a:endParaRPr>
          </a:p>
          <a:p>
            <a:pPr marL="914400" lvl="1" indent="-457200">
              <a:buFont typeface="+mj-lt"/>
              <a:buAutoNum type="arabicParenR"/>
            </a:pPr>
            <a:r>
              <a:rPr lang="zh-TW" altLang="en-US" sz="2400" dirty="0">
                <a:latin typeface="標楷體" panose="03000509000000000000" pitchFamily="65" charset="-120"/>
                <a:ea typeface="標楷體" panose="03000509000000000000" pitchFamily="65" charset="-120"/>
              </a:rPr>
              <a:t>戶政事務所約僱人員</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99.01.01-99.12.31</a:t>
            </a:r>
            <a:r>
              <a:rPr lang="zh-TW" altLang="en-US" sz="2400" dirty="0">
                <a:latin typeface="標楷體" panose="03000509000000000000" pitchFamily="65" charset="-120"/>
                <a:ea typeface="標楷體" panose="03000509000000000000" pitchFamily="65" charset="-120"/>
              </a:rPr>
              <a:t>，支約僱</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等</a:t>
            </a:r>
            <a:r>
              <a:rPr lang="en-US" altLang="zh-TW" sz="2400" dirty="0">
                <a:latin typeface="標楷體" panose="03000509000000000000" pitchFamily="65" charset="-120"/>
                <a:ea typeface="標楷體" panose="03000509000000000000" pitchFamily="65" charset="-120"/>
              </a:rPr>
              <a:t>250</a:t>
            </a:r>
            <a:r>
              <a:rPr lang="zh-TW" altLang="en-US" sz="2400" dirty="0">
                <a:latin typeface="標楷體" panose="03000509000000000000" pitchFamily="65" charset="-120"/>
                <a:ea typeface="標楷體" panose="03000509000000000000" pitchFamily="65" charset="-120"/>
              </a:rPr>
              <a:t>薪點）</a:t>
            </a:r>
            <a:r>
              <a:rPr lang="zh-TW" altLang="en-US" sz="2400" dirty="0">
                <a:latin typeface="標楷體" panose="03000509000000000000" pitchFamily="65" charset="-120"/>
                <a:ea typeface="標楷體" panose="03000509000000000000" pitchFamily="65" charset="-120"/>
                <a:hlinkClick r:id="rId2" action="ppaction://hlinkfile"/>
              </a:rPr>
              <a:t>職務等級相當且服務成績優良</a:t>
            </a:r>
            <a:endParaRPr lang="en-US" altLang="zh-TW" sz="2400" dirty="0">
              <a:latin typeface="標楷體" panose="03000509000000000000" pitchFamily="65" charset="-120"/>
              <a:ea typeface="標楷體" panose="03000509000000000000" pitchFamily="65" charset="-120"/>
            </a:endParaRPr>
          </a:p>
          <a:p>
            <a:pPr marL="914400" lvl="1" indent="-457200">
              <a:buFont typeface="+mj-lt"/>
              <a:buAutoNum type="arabicParenR"/>
            </a:pPr>
            <a:r>
              <a:rPr lang="zh-TW" altLang="en-US" sz="2400" dirty="0">
                <a:latin typeface="標楷體" panose="03000509000000000000" pitchFamily="65" charset="-120"/>
                <a:ea typeface="標楷體" panose="03000509000000000000" pitchFamily="65" charset="-120"/>
              </a:rPr>
              <a:t>公立高職代理教師</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年 （</a:t>
            </a:r>
            <a:r>
              <a:rPr lang="en-US" altLang="zh-TW" sz="2400" dirty="0">
                <a:latin typeface="標楷體" panose="03000509000000000000" pitchFamily="65" charset="-120"/>
                <a:ea typeface="標楷體" panose="03000509000000000000" pitchFamily="65" charset="-120"/>
              </a:rPr>
              <a:t>103.08.01-106.07.31</a:t>
            </a:r>
            <a:r>
              <a:rPr lang="zh-TW" altLang="en-US" sz="2400" dirty="0">
                <a:latin typeface="標楷體" panose="03000509000000000000" pitchFamily="65" charset="-120"/>
                <a:ea typeface="標楷體" panose="03000509000000000000" pitchFamily="65" charset="-120"/>
              </a:rPr>
              <a:t>）經公開甄選且服務成績優良之年資。 </a:t>
            </a:r>
            <a:endParaRPr lang="en-US" altLang="zh-TW" sz="2400" dirty="0">
              <a:latin typeface="標楷體" panose="03000509000000000000" pitchFamily="65" charset="-120"/>
              <a:ea typeface="標楷體" panose="03000509000000000000" pitchFamily="65" charset="-120"/>
            </a:endParaRPr>
          </a:p>
          <a:p>
            <a:pPr marL="457200" indent="-457200">
              <a:buFont typeface="+mj-lt"/>
              <a:buAutoNum type="arabicPeriod" startAt="2"/>
            </a:pPr>
            <a:r>
              <a:rPr lang="en-US" altLang="zh-TW" sz="2400" dirty="0">
                <a:latin typeface="標楷體" panose="03000509000000000000" pitchFamily="65" charset="-120"/>
                <a:ea typeface="標楷體" panose="03000509000000000000" pitchFamily="65" charset="-120"/>
              </a:rPr>
              <a:t>230</a:t>
            </a:r>
            <a:r>
              <a:rPr lang="zh-TW" altLang="en-US" sz="2400" dirty="0">
                <a:latin typeface="標楷體" panose="03000509000000000000" pitchFamily="65" charset="-120"/>
                <a:ea typeface="標楷體" panose="03000509000000000000" pitchFamily="65" charset="-120"/>
              </a:rPr>
              <a:t>薪點：以大學學歷</a:t>
            </a:r>
            <a:r>
              <a:rPr lang="en-US" altLang="zh-TW" sz="2400" dirty="0">
                <a:latin typeface="標楷體" panose="03000509000000000000" pitchFamily="65" charset="-120"/>
                <a:ea typeface="標楷體" panose="03000509000000000000" pitchFamily="65" charset="-120"/>
              </a:rPr>
              <a:t>190</a:t>
            </a:r>
            <a:r>
              <a:rPr lang="zh-TW" altLang="en-US" sz="2400" dirty="0">
                <a:latin typeface="標楷體" panose="03000509000000000000" pitchFamily="65" charset="-120"/>
                <a:ea typeface="標楷體" panose="03000509000000000000" pitchFamily="65" charset="-120"/>
              </a:rPr>
              <a:t>薪點起敘，提敘</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級。</a:t>
            </a:r>
          </a:p>
          <a:p>
            <a:endParaRPr lang="zh-TW" altLang="en-US" sz="24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3000"/>
                                        <p:tgtEl>
                                          <p:spTgt spid="6"/>
                                        </p:tgtEl>
                                      </p:cBhvr>
                                    </p:animEffect>
                                    <p:anim calcmode="lin" valueType="num">
                                      <p:cBhvr>
                                        <p:cTn id="15" dur="3000" fill="hold"/>
                                        <p:tgtEl>
                                          <p:spTgt spid="6"/>
                                        </p:tgtEl>
                                        <p:attrNameLst>
                                          <p:attrName>ppt_x</p:attrName>
                                        </p:attrNameLst>
                                      </p:cBhvr>
                                      <p:tavLst>
                                        <p:tav tm="0">
                                          <p:val>
                                            <p:strVal val="#ppt_x"/>
                                          </p:val>
                                        </p:tav>
                                        <p:tav tm="100000">
                                          <p:val>
                                            <p:strVal val="#ppt_x"/>
                                          </p:val>
                                        </p:tav>
                                      </p:tavLst>
                                    </p:anim>
                                    <p:anim calcmode="lin" valueType="num">
                                      <p:cBhvr>
                                        <p:cTn id="16" dur="3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991139" y="593785"/>
            <a:ext cx="9877065" cy="1700841"/>
          </a:xfrm>
        </p:spPr>
        <p:txBody>
          <a:bodyPr>
            <a:normAutofit/>
          </a:bodyPr>
          <a:lstStyle/>
          <a:p>
            <a:pPr marL="990600" indent="-946150">
              <a:lnSpc>
                <a:spcPts val="2500"/>
              </a:lnSpc>
              <a:buNone/>
            </a:pPr>
            <a:r>
              <a:rPr lang="zh-TW" altLang="en-US" sz="2400" dirty="0">
                <a:latin typeface="標楷體" panose="03000509000000000000" pitchFamily="65" charset="-120"/>
                <a:ea typeface="標楷體" panose="03000509000000000000" pitchFamily="65" charset="-120"/>
              </a:rPr>
              <a:t>案例：蔡師公立大學畢業，</a:t>
            </a:r>
            <a:r>
              <a:rPr lang="en-US" altLang="zh-TW" sz="2400" dirty="0">
                <a:latin typeface="標楷體" panose="03000509000000000000" pitchFamily="65" charset="-120"/>
                <a:ea typeface="標楷體" panose="03000509000000000000" pitchFamily="65" charset="-120"/>
              </a:rPr>
              <a:t>103</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5</a:t>
            </a:r>
            <a:r>
              <a:rPr lang="zh-TW" altLang="en-US" sz="2400" dirty="0">
                <a:latin typeface="標楷體" panose="03000509000000000000" pitchFamily="65" charset="-120"/>
                <a:ea typeface="標楷體" panose="03000509000000000000" pitchFamily="65" charset="-120"/>
              </a:rPr>
              <a:t>月取得中等學校輔導科教師證書，</a:t>
            </a:r>
            <a:r>
              <a:rPr lang="en-US" altLang="zh-TW" sz="2400" dirty="0">
                <a:latin typeface="標楷體" panose="03000509000000000000" pitchFamily="65" charset="-120"/>
                <a:ea typeface="標楷體" panose="03000509000000000000" pitchFamily="65" charset="-120"/>
              </a:rPr>
              <a:t>107</a:t>
            </a:r>
            <a:r>
              <a:rPr lang="zh-TW" altLang="en-US" sz="2400" dirty="0">
                <a:latin typeface="標楷體" panose="03000509000000000000" pitchFamily="65" charset="-120"/>
                <a:ea typeface="標楷體" panose="03000509000000000000" pitchFamily="65" charset="-120"/>
              </a:rPr>
              <a:t>學年度甄選錄取公立高中教師；曾任縣政府聘用社工師並經列冊報敘部登記有案</a:t>
            </a:r>
            <a:r>
              <a:rPr lang="en-US" altLang="zh-TW" sz="2400" dirty="0">
                <a:latin typeface="標楷體" panose="03000509000000000000" pitchFamily="65" charset="-120"/>
                <a:ea typeface="標楷體" panose="03000509000000000000" pitchFamily="65" charset="-120"/>
              </a:rPr>
              <a:t>5</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96.01.01-100.12.31</a:t>
            </a:r>
            <a:r>
              <a:rPr lang="zh-TW" altLang="en-US" sz="2400" dirty="0">
                <a:latin typeface="標楷體" panose="03000509000000000000" pitchFamily="65" charset="-120"/>
                <a:ea typeface="標楷體" panose="03000509000000000000" pitchFamily="65" charset="-120"/>
              </a:rPr>
              <a:t>，支聘用</a:t>
            </a:r>
            <a:r>
              <a:rPr lang="en-US" altLang="zh-TW" sz="2400" dirty="0">
                <a:latin typeface="標楷體" panose="03000509000000000000" pitchFamily="65" charset="-120"/>
                <a:ea typeface="標楷體" panose="03000509000000000000" pitchFamily="65" charset="-120"/>
              </a:rPr>
              <a:t>7</a:t>
            </a:r>
            <a:r>
              <a:rPr lang="zh-TW" altLang="en-US" sz="2400" dirty="0">
                <a:latin typeface="標楷體" panose="03000509000000000000" pitchFamily="65" charset="-120"/>
                <a:ea typeface="標楷體" panose="03000509000000000000" pitchFamily="65" charset="-120"/>
              </a:rPr>
              <a:t>等</a:t>
            </a:r>
            <a:r>
              <a:rPr lang="en-US" altLang="zh-TW" sz="2400" dirty="0">
                <a:latin typeface="標楷體" panose="03000509000000000000" pitchFamily="65" charset="-120"/>
                <a:ea typeface="標楷體" panose="03000509000000000000" pitchFamily="65" charset="-120"/>
              </a:rPr>
              <a:t>360</a:t>
            </a:r>
            <a:r>
              <a:rPr lang="zh-TW" altLang="en-US" sz="2400" dirty="0">
                <a:latin typeface="標楷體" panose="03000509000000000000" pitchFamily="65" charset="-120"/>
                <a:ea typeface="標楷體" panose="03000509000000000000" pitchFamily="65" charset="-120"/>
              </a:rPr>
              <a:t>薪點）服 務成績優良及公立高職代理教師</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103.08.01-107.07.31</a:t>
            </a:r>
            <a:r>
              <a:rPr lang="zh-TW" altLang="en-US" sz="2400" dirty="0">
                <a:latin typeface="標楷體" panose="03000509000000000000" pitchFamily="65" charset="-120"/>
                <a:ea typeface="標楷體" panose="03000509000000000000" pitchFamily="65" charset="-120"/>
              </a:rPr>
              <a:t>）經公 開甄選且服務成績優良，應如何核敘？</a:t>
            </a:r>
          </a:p>
        </p:txBody>
      </p:sp>
      <p:sp>
        <p:nvSpPr>
          <p:cNvPr id="6" name="文字方塊 5"/>
          <p:cNvSpPr txBox="1"/>
          <p:nvPr/>
        </p:nvSpPr>
        <p:spPr>
          <a:xfrm>
            <a:off x="1562279" y="2549310"/>
            <a:ext cx="9305925" cy="3046988"/>
          </a:xfrm>
          <a:prstGeom prst="rect">
            <a:avLst/>
          </a:prstGeom>
          <a:noFill/>
        </p:spPr>
        <p:txBody>
          <a:bodyPr wrap="square" rtlCol="0">
            <a:spAutoFit/>
          </a:bodyPr>
          <a:lstStyle/>
          <a:p>
            <a:pPr marL="342900" indent="-342900">
              <a:buFont typeface="+mj-lt"/>
              <a:buAutoNum type="arabicPeriod"/>
            </a:pPr>
            <a:r>
              <a:rPr lang="zh-TW" altLang="en-US" sz="2400" dirty="0">
                <a:latin typeface="標楷體" panose="03000509000000000000" pitchFamily="65" charset="-120"/>
                <a:ea typeface="標楷體" panose="03000509000000000000" pitchFamily="65" charset="-120"/>
              </a:rPr>
              <a:t>採計年資：</a:t>
            </a:r>
            <a:endParaRPr lang="en-US" altLang="zh-TW" sz="2400" dirty="0">
              <a:latin typeface="標楷體" panose="03000509000000000000" pitchFamily="65" charset="-120"/>
              <a:ea typeface="標楷體" panose="03000509000000000000" pitchFamily="65" charset="-120"/>
            </a:endParaRPr>
          </a:p>
          <a:p>
            <a:pPr marL="914400" lvl="1" indent="-457200">
              <a:buFont typeface="+mj-lt"/>
              <a:buAutoNum type="arabicParenR"/>
            </a:pPr>
            <a:r>
              <a:rPr lang="zh-TW" altLang="en-US" sz="2400" dirty="0">
                <a:latin typeface="標楷體" panose="03000509000000000000" pitchFamily="65" charset="-120"/>
                <a:ea typeface="標楷體" panose="03000509000000000000" pitchFamily="65" charset="-120"/>
              </a:rPr>
              <a:t>縣政府聘用社工師並經列冊報銓敘部登記有案</a:t>
            </a:r>
            <a:r>
              <a:rPr lang="en-US" altLang="zh-TW" sz="2400" dirty="0">
                <a:latin typeface="標楷體" panose="03000509000000000000" pitchFamily="65" charset="-120"/>
                <a:ea typeface="標楷體" panose="03000509000000000000" pitchFamily="65" charset="-120"/>
              </a:rPr>
              <a:t>5</a:t>
            </a:r>
            <a:r>
              <a:rPr lang="zh-TW" altLang="en-US" sz="2400" dirty="0">
                <a:latin typeface="標楷體" panose="03000509000000000000" pitchFamily="65" charset="-120"/>
                <a:ea typeface="標楷體" panose="03000509000000000000" pitchFamily="65" charset="-120"/>
              </a:rPr>
              <a:t>年（ </a:t>
            </a:r>
            <a:r>
              <a:rPr lang="en-US" altLang="zh-TW" sz="2400" dirty="0">
                <a:latin typeface="標楷體" panose="03000509000000000000" pitchFamily="65" charset="-120"/>
                <a:ea typeface="標楷體" panose="03000509000000000000" pitchFamily="65" charset="-120"/>
              </a:rPr>
              <a:t>96.01.01-100.12.31</a:t>
            </a:r>
            <a:r>
              <a:rPr lang="zh-TW" altLang="en-US" sz="2400" dirty="0">
                <a:latin typeface="標楷體" panose="03000509000000000000" pitchFamily="65" charset="-120"/>
                <a:ea typeface="標楷體" panose="03000509000000000000" pitchFamily="65" charset="-120"/>
              </a:rPr>
              <a:t>，支聘用</a:t>
            </a:r>
            <a:r>
              <a:rPr lang="en-US" altLang="zh-TW" sz="2400" dirty="0">
                <a:latin typeface="標楷體" panose="03000509000000000000" pitchFamily="65" charset="-120"/>
                <a:ea typeface="標楷體" panose="03000509000000000000" pitchFamily="65" charset="-120"/>
              </a:rPr>
              <a:t>7</a:t>
            </a:r>
            <a:r>
              <a:rPr lang="zh-TW" altLang="en-US" sz="2400" dirty="0">
                <a:latin typeface="標楷體" panose="03000509000000000000" pitchFamily="65" charset="-120"/>
                <a:ea typeface="標楷體" panose="03000509000000000000" pitchFamily="65" charset="-120"/>
              </a:rPr>
              <a:t>等</a:t>
            </a:r>
            <a:r>
              <a:rPr lang="en-US" altLang="zh-TW" sz="2400" dirty="0">
                <a:latin typeface="標楷體" panose="03000509000000000000" pitchFamily="65" charset="-120"/>
                <a:ea typeface="標楷體" panose="03000509000000000000" pitchFamily="65" charset="-120"/>
              </a:rPr>
              <a:t>360</a:t>
            </a:r>
            <a:r>
              <a:rPr lang="zh-TW" altLang="en-US" sz="2400" dirty="0">
                <a:latin typeface="標楷體" panose="03000509000000000000" pitchFamily="65" charset="-120"/>
                <a:ea typeface="標楷體" panose="03000509000000000000" pitchFamily="65" charset="-120"/>
              </a:rPr>
              <a:t>薪點）</a:t>
            </a:r>
            <a:r>
              <a:rPr lang="zh-TW" altLang="en-US" sz="2400" dirty="0">
                <a:latin typeface="標楷體" panose="03000509000000000000" pitchFamily="65" charset="-120"/>
                <a:ea typeface="標楷體" panose="03000509000000000000" pitchFamily="65" charset="-120"/>
                <a:hlinkClick r:id="rId2" action="ppaction://hlinkfile"/>
              </a:rPr>
              <a:t>職務等級相當且服務成績優良</a:t>
            </a:r>
            <a:endParaRPr lang="en-US" altLang="zh-TW" sz="2400" dirty="0">
              <a:latin typeface="標楷體" panose="03000509000000000000" pitchFamily="65" charset="-120"/>
              <a:ea typeface="標楷體" panose="03000509000000000000" pitchFamily="65" charset="-120"/>
            </a:endParaRPr>
          </a:p>
          <a:p>
            <a:pPr marL="914400" lvl="1" indent="-457200">
              <a:buFont typeface="+mj-lt"/>
              <a:buAutoNum type="arabicParenR"/>
            </a:pPr>
            <a:r>
              <a:rPr lang="zh-TW" altLang="en-US" sz="2400" dirty="0">
                <a:latin typeface="標楷體" panose="03000509000000000000" pitchFamily="65" charset="-120"/>
                <a:ea typeface="標楷體" panose="03000509000000000000" pitchFamily="65" charset="-120"/>
              </a:rPr>
              <a:t>公立高職代理教師</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103.08.01-107.07.31</a:t>
            </a:r>
            <a:r>
              <a:rPr lang="zh-TW" altLang="en-US" sz="2400" dirty="0">
                <a:latin typeface="標楷體" panose="03000509000000000000" pitchFamily="65" charset="-120"/>
                <a:ea typeface="標楷體" panose="03000509000000000000" pitchFamily="65" charset="-120"/>
              </a:rPr>
              <a:t>）經公開甄 選且服務成績優良之年資。 </a:t>
            </a:r>
            <a:endParaRPr lang="en-US" altLang="zh-TW" sz="2400" dirty="0">
              <a:latin typeface="標楷體" panose="03000509000000000000" pitchFamily="65" charset="-120"/>
              <a:ea typeface="標楷體" panose="03000509000000000000" pitchFamily="65" charset="-120"/>
            </a:endParaRPr>
          </a:p>
          <a:p>
            <a:pPr marL="342900" indent="-342900">
              <a:buFont typeface="+mj-lt"/>
              <a:buAutoNum type="arabicPeriod"/>
            </a:pPr>
            <a:r>
              <a:rPr lang="en-US" altLang="zh-TW" sz="2400" dirty="0">
                <a:latin typeface="標楷體" panose="03000509000000000000" pitchFamily="65" charset="-120"/>
                <a:ea typeface="標楷體" panose="03000509000000000000" pitchFamily="65" charset="-120"/>
              </a:rPr>
              <a:t>310</a:t>
            </a:r>
            <a:r>
              <a:rPr lang="zh-TW" altLang="en-US" sz="2400" dirty="0">
                <a:latin typeface="標楷體" panose="03000509000000000000" pitchFamily="65" charset="-120"/>
                <a:ea typeface="標楷體" panose="03000509000000000000" pitchFamily="65" charset="-120"/>
              </a:rPr>
              <a:t>薪點：以大學學歷</a:t>
            </a:r>
            <a:r>
              <a:rPr lang="en-US" altLang="zh-TW" sz="2400" dirty="0">
                <a:latin typeface="標楷體" panose="03000509000000000000" pitchFamily="65" charset="-120"/>
                <a:ea typeface="標楷體" panose="03000509000000000000" pitchFamily="65" charset="-120"/>
              </a:rPr>
              <a:t>190</a:t>
            </a:r>
            <a:r>
              <a:rPr lang="zh-TW" altLang="en-US" sz="2400" dirty="0">
                <a:latin typeface="標楷體" panose="03000509000000000000" pitchFamily="65" charset="-120"/>
                <a:ea typeface="標楷體" panose="03000509000000000000" pitchFamily="65" charset="-120"/>
              </a:rPr>
              <a:t>薪點起敘，提敘</a:t>
            </a:r>
            <a:r>
              <a:rPr lang="en-US" altLang="zh-TW" sz="2400" dirty="0">
                <a:latin typeface="標楷體" panose="03000509000000000000" pitchFamily="65" charset="-120"/>
                <a:ea typeface="標楷體" panose="03000509000000000000" pitchFamily="65" charset="-120"/>
              </a:rPr>
              <a:t>9</a:t>
            </a:r>
            <a:r>
              <a:rPr lang="zh-TW" altLang="en-US" sz="2400" dirty="0">
                <a:latin typeface="標楷體" panose="03000509000000000000" pitchFamily="65" charset="-120"/>
                <a:ea typeface="標楷體" panose="03000509000000000000" pitchFamily="65" charset="-120"/>
              </a:rPr>
              <a:t>級。</a:t>
            </a:r>
          </a:p>
          <a:p>
            <a:endParaRPr lang="zh-TW" altLang="en-US" sz="24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ppt_x</p:attrName>
                                        </p:attrNameLst>
                                      </p:cBhvr>
                                      <p:tavLst>
                                        <p:tav tm="0">
                                          <p:val>
                                            <p:strVal val="#ppt_x"/>
                                          </p:val>
                                        </p:tav>
                                        <p:tav tm="100000">
                                          <p:val>
                                            <p:strVal val="#ppt_x"/>
                                          </p:val>
                                        </p:tav>
                                      </p:tavLst>
                                    </p:anim>
                                    <p:anim calcmode="lin" valueType="num">
                                      <p:cBhvr>
                                        <p:cTn id="16"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732" y="163902"/>
            <a:ext cx="10515600" cy="849828"/>
          </a:xfrm>
        </p:spPr>
        <p:txBody>
          <a:bodyPr>
            <a:noAutofit/>
          </a:bodyPr>
          <a:lstStyle/>
          <a:p>
            <a:r>
              <a:rPr lang="zh-TW" altLang="en-US" sz="2800" dirty="0">
                <a:solidFill>
                  <a:srgbClr val="00B050"/>
                </a:solidFill>
                <a:latin typeface="華康勘亭流" panose="02010609010101010101" pitchFamily="49" charset="-120"/>
                <a:ea typeface="華康勘亭流" panose="02010609010101010101" pitchFamily="49" charset="-120"/>
              </a:rPr>
              <a:t>正式教師職前年資態樣</a:t>
            </a:r>
            <a:r>
              <a:rPr lang="en-US" altLang="zh-TW" sz="2800" dirty="0">
                <a:solidFill>
                  <a:srgbClr val="00B050"/>
                </a:solidFill>
                <a:latin typeface="華康勘亭流" panose="02010609010101010101" pitchFamily="49" charset="-120"/>
                <a:ea typeface="華康勘亭流" panose="02010609010101010101" pitchFamily="49" charset="-120"/>
              </a:rPr>
              <a:t>-</a:t>
            </a:r>
            <a:br>
              <a:rPr lang="en-US" altLang="zh-TW" sz="2800" dirty="0">
                <a:solidFill>
                  <a:srgbClr val="00B050"/>
                </a:solidFill>
                <a:latin typeface="華康勘亭流" panose="02010609010101010101" pitchFamily="49" charset="-120"/>
                <a:ea typeface="華康勘亭流" panose="02010609010101010101" pitchFamily="49" charset="-120"/>
              </a:rPr>
            </a:br>
            <a:r>
              <a:rPr lang="zh-TW" altLang="en-US" sz="2800" dirty="0">
                <a:solidFill>
                  <a:srgbClr val="00B050"/>
                </a:solidFill>
                <a:latin typeface="華康勘亭流" panose="02010609010101010101" pitchFamily="49" charset="-120"/>
                <a:ea typeface="華康勘亭流" panose="02010609010101010101" pitchFamily="49" charset="-120"/>
              </a:rPr>
              <a:t>                 提敘預備軍官年資（義務役）</a:t>
            </a:r>
          </a:p>
        </p:txBody>
      </p:sp>
      <p:sp>
        <p:nvSpPr>
          <p:cNvPr id="3" name="內容版面配置區 2"/>
          <p:cNvSpPr>
            <a:spLocks noGrp="1"/>
          </p:cNvSpPr>
          <p:nvPr>
            <p:ph idx="4294967295"/>
          </p:nvPr>
        </p:nvSpPr>
        <p:spPr>
          <a:xfrm>
            <a:off x="1276710" y="1540174"/>
            <a:ext cx="9134475" cy="4152900"/>
          </a:xfrm>
        </p:spPr>
        <p:txBody>
          <a:bodyPr>
            <a:normAutofit lnSpcReduction="10000"/>
          </a:bodyPr>
          <a:lstStyle/>
          <a:p>
            <a:pPr marL="457200" lvl="0" indent="-457200">
              <a:spcBef>
                <a:spcPts val="1800"/>
              </a:spcBef>
              <a:buClr>
                <a:srgbClr val="D680A5"/>
              </a:buClr>
              <a:buSzPct val="90000"/>
              <a:buFont typeface="+mj-lt"/>
              <a:buAutoNum type="arabicPeriod"/>
            </a:pPr>
            <a:r>
              <a:rPr lang="zh-TW" altLang="zh-TW" sz="2600" kern="100" dirty="0">
                <a:solidFill>
                  <a:srgbClr val="000000"/>
                </a:solidFill>
                <a:latin typeface="新細明體" panose="02020500000000000000" pitchFamily="18" charset="-120"/>
                <a:ea typeface="標楷體" panose="03000509000000000000" pitchFamily="65" charset="-120"/>
                <a:cs typeface="Times New Roman" panose="02020603050405020304" pitchFamily="18" charset="0"/>
              </a:rPr>
              <a:t>依教師待遇條例第</a:t>
            </a:r>
            <a:r>
              <a:rPr lang="en-US" altLang="zh-TW" sz="2600" kern="100" dirty="0">
                <a:solidFill>
                  <a:srgbClr val="000000"/>
                </a:solidFill>
                <a:latin typeface="新細明體" panose="02020500000000000000" pitchFamily="18" charset="-120"/>
                <a:ea typeface="標楷體" panose="03000509000000000000" pitchFamily="65" charset="-120"/>
                <a:cs typeface="Times New Roman" panose="02020603050405020304" pitchFamily="18" charset="0"/>
              </a:rPr>
              <a:t>9</a:t>
            </a:r>
            <a:r>
              <a:rPr lang="zh-TW" altLang="zh-TW" sz="2600" kern="100" dirty="0">
                <a:solidFill>
                  <a:srgbClr val="000000"/>
                </a:solidFill>
                <a:latin typeface="新細明體" panose="02020500000000000000" pitchFamily="18" charset="-120"/>
                <a:ea typeface="標楷體" panose="03000509000000000000" pitchFamily="65" charset="-120"/>
                <a:cs typeface="Times New Roman" panose="02020603050405020304" pitchFamily="18" charset="0"/>
              </a:rPr>
              <a:t>條規定，公立學校教師職前曾任預備軍官年資之採計提敘仍應視其等級相當及服務成績優良，每滿</a:t>
            </a:r>
            <a:r>
              <a:rPr lang="en-US" altLang="zh-TW" sz="2600" kern="100" dirty="0">
                <a:solidFill>
                  <a:srgbClr val="000000"/>
                </a:solidFill>
                <a:latin typeface="新細明體" panose="02020500000000000000" pitchFamily="18" charset="-120"/>
                <a:ea typeface="標楷體" panose="03000509000000000000" pitchFamily="65" charset="-120"/>
                <a:cs typeface="Times New Roman" panose="02020603050405020304" pitchFamily="18" charset="0"/>
              </a:rPr>
              <a:t>1</a:t>
            </a:r>
            <a:r>
              <a:rPr lang="zh-TW" altLang="zh-TW" sz="2600" kern="100" dirty="0">
                <a:solidFill>
                  <a:srgbClr val="000000"/>
                </a:solidFill>
                <a:latin typeface="新細明體" panose="02020500000000000000" pitchFamily="18" charset="-120"/>
                <a:ea typeface="標楷體" panose="03000509000000000000" pitchFamily="65" charset="-120"/>
                <a:cs typeface="Times New Roman" panose="02020603050405020304" pitchFamily="18" charset="0"/>
              </a:rPr>
              <a:t>年提敘</a:t>
            </a:r>
            <a:r>
              <a:rPr lang="en-US" altLang="zh-TW" sz="2600" kern="100" dirty="0">
                <a:solidFill>
                  <a:srgbClr val="000000"/>
                </a:solidFill>
                <a:latin typeface="新細明體" panose="02020500000000000000" pitchFamily="18" charset="-120"/>
                <a:ea typeface="標楷體" panose="03000509000000000000" pitchFamily="65" charset="-120"/>
                <a:cs typeface="Times New Roman" panose="02020603050405020304" pitchFamily="18" charset="0"/>
              </a:rPr>
              <a:t>1</a:t>
            </a:r>
            <a:r>
              <a:rPr lang="zh-TW" altLang="zh-TW" sz="2600" kern="100" dirty="0">
                <a:solidFill>
                  <a:srgbClr val="000000"/>
                </a:solidFill>
                <a:latin typeface="新細明體" panose="02020500000000000000" pitchFamily="18" charset="-120"/>
                <a:ea typeface="標楷體" panose="03000509000000000000" pitchFamily="65" charset="-120"/>
                <a:cs typeface="Times New Roman" panose="02020603050405020304" pitchFamily="18" charset="0"/>
              </a:rPr>
              <a:t>級。</a:t>
            </a:r>
            <a:endParaRPr lang="en-US" altLang="zh-TW" sz="2600" kern="100" dirty="0">
              <a:solidFill>
                <a:srgbClr val="000000"/>
              </a:solidFill>
              <a:latin typeface="新細明體" panose="02020500000000000000" pitchFamily="18" charset="-120"/>
              <a:ea typeface="標楷體" panose="03000509000000000000" pitchFamily="65" charset="-120"/>
              <a:cs typeface="Times New Roman" panose="02020603050405020304" pitchFamily="18" charset="0"/>
            </a:endParaRPr>
          </a:p>
          <a:p>
            <a:pPr marL="457200" lvl="0" indent="-457200">
              <a:spcBef>
                <a:spcPts val="1800"/>
              </a:spcBef>
              <a:buClr>
                <a:srgbClr val="D680A5"/>
              </a:buClr>
              <a:buSzPct val="90000"/>
              <a:buFont typeface="+mj-lt"/>
              <a:buAutoNum type="arabicPeriod"/>
            </a:pPr>
            <a:r>
              <a:rPr lang="zh-TW" altLang="zh-TW" sz="2600" kern="100" dirty="0">
                <a:solidFill>
                  <a:srgbClr val="000000"/>
                </a:solidFill>
                <a:latin typeface="新細明體" panose="02020500000000000000" pitchFamily="18" charset="-120"/>
                <a:ea typeface="標楷體" panose="03000509000000000000" pitchFamily="65" charset="-120"/>
                <a:cs typeface="Times New Roman" panose="02020603050405020304" pitchFamily="18" charset="0"/>
              </a:rPr>
              <a:t>曾任依法令任官有案之軍職年資，成績考核需列乙等或</a:t>
            </a:r>
            <a:r>
              <a:rPr lang="en-US" altLang="zh-TW" sz="2600" kern="100" dirty="0">
                <a:solidFill>
                  <a:srgbClr val="000000"/>
                </a:solidFill>
                <a:latin typeface="新細明體" panose="02020500000000000000" pitchFamily="18" charset="-120"/>
                <a:ea typeface="標楷體" panose="03000509000000000000" pitchFamily="65" charset="-120"/>
                <a:cs typeface="Times New Roman" panose="02020603050405020304" pitchFamily="18" charset="0"/>
              </a:rPr>
              <a:t>70</a:t>
            </a:r>
            <a:r>
              <a:rPr lang="zh-TW" altLang="zh-TW" sz="2600" kern="100" dirty="0">
                <a:solidFill>
                  <a:srgbClr val="000000"/>
                </a:solidFill>
                <a:latin typeface="新細明體" panose="02020500000000000000" pitchFamily="18" charset="-120"/>
                <a:ea typeface="標楷體" panose="03000509000000000000" pitchFamily="65" charset="-120"/>
                <a:cs typeface="Times New Roman" panose="02020603050405020304" pitchFamily="18" charset="0"/>
              </a:rPr>
              <a:t>分或相當乙等以上，繳有證明文件者。</a:t>
            </a:r>
            <a:endParaRPr lang="en-US" altLang="zh-TW" sz="2600" kern="100" dirty="0">
              <a:solidFill>
                <a:srgbClr val="000000"/>
              </a:solidFill>
              <a:latin typeface="新細明體" panose="02020500000000000000" pitchFamily="18" charset="-120"/>
              <a:ea typeface="標楷體" panose="03000509000000000000" pitchFamily="65" charset="-120"/>
              <a:cs typeface="Times New Roman" panose="02020603050405020304" pitchFamily="18" charset="0"/>
            </a:endParaRPr>
          </a:p>
          <a:p>
            <a:pPr marL="457200" lvl="0" indent="-457200">
              <a:spcBef>
                <a:spcPts val="1800"/>
              </a:spcBef>
              <a:buClr>
                <a:srgbClr val="D680A5"/>
              </a:buClr>
              <a:buSzPct val="90000"/>
              <a:buFont typeface="+mj-lt"/>
              <a:buAutoNum type="arabicPeriod"/>
            </a:pPr>
            <a:r>
              <a:rPr lang="zh-TW" altLang="zh-TW" sz="2600" dirty="0">
                <a:solidFill>
                  <a:srgbClr val="000000"/>
                </a:solidFill>
                <a:latin typeface="標楷體" panose="03000509000000000000" pitchFamily="65" charset="-120"/>
                <a:ea typeface="標楷體" panose="03000509000000000000" pitchFamily="65" charset="-120"/>
              </a:rPr>
              <a:t>服預備軍官役及徵服常備兵役前之</a:t>
            </a:r>
            <a:r>
              <a:rPr lang="zh-TW" altLang="zh-TW" sz="2600" dirty="0">
                <a:solidFill>
                  <a:srgbClr val="FF0000"/>
                </a:solidFill>
                <a:latin typeface="標楷體" panose="03000509000000000000" pitchFamily="65" charset="-120"/>
                <a:ea typeface="標楷體" panose="03000509000000000000" pitchFamily="65" charset="-120"/>
              </a:rPr>
              <a:t>大專集訓期間</a:t>
            </a:r>
            <a:r>
              <a:rPr lang="zh-TW" altLang="zh-TW" sz="2600" dirty="0">
                <a:solidFill>
                  <a:srgbClr val="000000"/>
                </a:solidFill>
                <a:latin typeface="標楷體" panose="03000509000000000000" pitchFamily="65" charset="-120"/>
                <a:ea typeface="標楷體" panose="03000509000000000000" pitchFamily="65" charset="-120"/>
              </a:rPr>
              <a:t>，因其時尚未授與官階，尚難視為「職前職務與現職等級相當」，例均不予採計提敘</a:t>
            </a:r>
            <a:r>
              <a:rPr lang="zh-TW" altLang="en-US" sz="2600" dirty="0">
                <a:solidFill>
                  <a:srgbClr val="000000"/>
                </a:solidFill>
                <a:latin typeface="標楷體" panose="03000509000000000000" pitchFamily="65" charset="-120"/>
                <a:ea typeface="標楷體" panose="03000509000000000000" pitchFamily="65" charset="-120"/>
              </a:rPr>
              <a:t>。</a:t>
            </a:r>
            <a:r>
              <a:rPr lang="zh-TW" altLang="zh-TW" sz="2600" kern="100" dirty="0">
                <a:solidFill>
                  <a:srgbClr val="000000"/>
                </a:solidFill>
                <a:latin typeface="新細明體" panose="02020500000000000000" pitchFamily="18" charset="-120"/>
                <a:ea typeface="標楷體" panose="03000509000000000000" pitchFamily="65" charset="-120"/>
                <a:cs typeface="Times New Roman" panose="02020603050405020304" pitchFamily="18" charset="0"/>
              </a:rPr>
              <a:t>（教育部</a:t>
            </a:r>
            <a:r>
              <a:rPr lang="en-US" altLang="zh-TW" sz="2600" kern="100" dirty="0">
                <a:solidFill>
                  <a:srgbClr val="000000"/>
                </a:solidFill>
                <a:latin typeface="新細明體" panose="02020500000000000000" pitchFamily="18" charset="-120"/>
                <a:ea typeface="標楷體" panose="03000509000000000000" pitchFamily="65" charset="-120"/>
                <a:cs typeface="Times New Roman" panose="02020603050405020304" pitchFamily="18" charset="0"/>
              </a:rPr>
              <a:t>87.11.3</a:t>
            </a:r>
            <a:r>
              <a:rPr lang="zh-TW" altLang="zh-TW" sz="2600" kern="100" dirty="0">
                <a:solidFill>
                  <a:srgbClr val="000000"/>
                </a:solidFill>
                <a:latin typeface="新細明體" panose="02020500000000000000" pitchFamily="18" charset="-120"/>
                <a:ea typeface="標楷體" panose="03000509000000000000" pitchFamily="65" charset="-120"/>
                <a:cs typeface="Times New Roman" panose="02020603050405020304" pitchFamily="18" charset="0"/>
              </a:rPr>
              <a:t>台（</a:t>
            </a:r>
            <a:r>
              <a:rPr lang="en-US" altLang="zh-TW" sz="2600" kern="100" dirty="0">
                <a:solidFill>
                  <a:srgbClr val="000000"/>
                </a:solidFill>
                <a:latin typeface="新細明體" panose="02020500000000000000" pitchFamily="18" charset="-120"/>
                <a:ea typeface="標楷體" panose="03000509000000000000" pitchFamily="65" charset="-120"/>
                <a:cs typeface="Times New Roman" panose="02020603050405020304" pitchFamily="18" charset="0"/>
              </a:rPr>
              <a:t>87</a:t>
            </a:r>
            <a:r>
              <a:rPr lang="zh-TW" altLang="zh-TW" sz="2600" kern="100" dirty="0">
                <a:solidFill>
                  <a:srgbClr val="000000"/>
                </a:solidFill>
                <a:latin typeface="新細明體" panose="02020500000000000000" pitchFamily="18" charset="-120"/>
                <a:ea typeface="標楷體" panose="03000509000000000000" pitchFamily="65" charset="-120"/>
                <a:cs typeface="Times New Roman" panose="02020603050405020304" pitchFamily="18" charset="0"/>
              </a:rPr>
              <a:t>）人（一）字第</a:t>
            </a:r>
            <a:r>
              <a:rPr lang="en-US" altLang="zh-TW" sz="2600" kern="100" dirty="0">
                <a:solidFill>
                  <a:srgbClr val="000000"/>
                </a:solidFill>
                <a:latin typeface="新細明體" panose="02020500000000000000" pitchFamily="18" charset="-120"/>
                <a:ea typeface="標楷體" panose="03000509000000000000" pitchFamily="65" charset="-120"/>
                <a:cs typeface="Times New Roman" panose="02020603050405020304" pitchFamily="18" charset="0"/>
              </a:rPr>
              <a:t>87124024</a:t>
            </a:r>
            <a:r>
              <a:rPr lang="zh-TW" altLang="zh-TW" sz="2600" kern="100" dirty="0">
                <a:solidFill>
                  <a:srgbClr val="000000"/>
                </a:solidFill>
                <a:latin typeface="新細明體" panose="02020500000000000000" pitchFamily="18" charset="-120"/>
                <a:ea typeface="標楷體" panose="03000509000000000000" pitchFamily="65" charset="-120"/>
                <a:cs typeface="Times New Roman" panose="02020603050405020304" pitchFamily="18" charset="0"/>
              </a:rPr>
              <a:t>號）</a:t>
            </a:r>
            <a:endParaRPr lang="en-US" altLang="zh-TW" sz="2600" dirty="0">
              <a:solidFill>
                <a:srgbClr val="000000"/>
              </a:solidFill>
              <a:latin typeface="標楷體" panose="03000509000000000000" pitchFamily="65" charset="-120"/>
              <a:ea typeface="標楷體" panose="03000509000000000000" pitchFamily="65" charset="-120"/>
            </a:endParaRPr>
          </a:p>
          <a:p>
            <a:pPr marL="457200" lvl="0" indent="-457200">
              <a:spcBef>
                <a:spcPts val="1800"/>
              </a:spcBef>
              <a:buClr>
                <a:srgbClr val="D680A5"/>
              </a:buClr>
              <a:buSzPct val="90000"/>
              <a:buFont typeface="+mj-lt"/>
              <a:buAutoNum type="arabicPeriod"/>
            </a:pPr>
            <a:r>
              <a:rPr lang="zh-TW" altLang="en-US" sz="2600" dirty="0">
                <a:solidFill>
                  <a:srgbClr val="000000"/>
                </a:solidFill>
                <a:latin typeface="標楷體" panose="03000509000000000000" pitchFamily="65" charset="-120"/>
                <a:ea typeface="標楷體" panose="03000509000000000000" pitchFamily="65" charset="-120"/>
              </a:rPr>
              <a:t>士官、士兵因職務等級不相當，不予採計。</a:t>
            </a:r>
          </a:p>
          <a:p>
            <a:pPr marL="0" lvl="0" indent="0">
              <a:spcBef>
                <a:spcPts val="1800"/>
              </a:spcBef>
              <a:buClr>
                <a:srgbClr val="D680A5"/>
              </a:buClr>
              <a:buSzPct val="90000"/>
              <a:buNone/>
            </a:pPr>
            <a:endParaRPr lang="zh-TW" altLang="en-US" sz="2400" dirty="0">
              <a:solidFill>
                <a:srgbClr val="595959"/>
              </a:solid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457864" y="1717316"/>
            <a:ext cx="9134475" cy="4152900"/>
          </a:xfrm>
        </p:spPr>
        <p:txBody>
          <a:bodyPr/>
          <a:lstStyle/>
          <a:p>
            <a:pPr marL="502920" lvl="0" indent="-457200">
              <a:spcBef>
                <a:spcPct val="20000"/>
              </a:spcBef>
              <a:buClr>
                <a:srgbClr val="EB7F23"/>
              </a:buClr>
              <a:buSzPct val="90000"/>
              <a:buFont typeface="+mj-lt"/>
              <a:buAutoNum type="arabicPeriod"/>
            </a:pPr>
            <a:r>
              <a:rPr lang="zh-TW" altLang="en-US" sz="2400" dirty="0">
                <a:solidFill>
                  <a:prstClr val="black"/>
                </a:solidFill>
                <a:latin typeface="標楷體" panose="03000509000000000000" pitchFamily="65" charset="-120"/>
                <a:ea typeface="標楷體" panose="03000509000000000000" pitchFamily="65" charset="-120"/>
              </a:rPr>
              <a:t>依據「師資培育法」辦理</a:t>
            </a:r>
            <a:endParaRPr lang="en-US" altLang="zh-TW" sz="2400" dirty="0">
              <a:solidFill>
                <a:prstClr val="black"/>
              </a:solidFill>
              <a:latin typeface="標楷體" panose="03000509000000000000" pitchFamily="65" charset="-120"/>
              <a:ea typeface="標楷體" panose="03000509000000000000" pitchFamily="65" charset="-120"/>
            </a:endParaRPr>
          </a:p>
          <a:p>
            <a:pPr marL="502920" lvl="0" indent="-457200">
              <a:spcBef>
                <a:spcPct val="20000"/>
              </a:spcBef>
              <a:buClr>
                <a:srgbClr val="EB7F23"/>
              </a:buClr>
              <a:buSzPct val="90000"/>
              <a:buFont typeface="+mj-lt"/>
              <a:buAutoNum type="arabicPeriod"/>
            </a:pPr>
            <a:r>
              <a:rPr lang="zh-TW" altLang="en-US" sz="2400" dirty="0">
                <a:solidFill>
                  <a:prstClr val="black"/>
                </a:solidFill>
                <a:latin typeface="標楷體" panose="03000509000000000000" pitchFamily="65" charset="-120"/>
                <a:ea typeface="標楷體" panose="03000509000000000000" pitchFamily="65" charset="-120"/>
              </a:rPr>
              <a:t>程序</a:t>
            </a:r>
            <a:endParaRPr lang="en-US" altLang="zh-TW" sz="2400" dirty="0">
              <a:solidFill>
                <a:prstClr val="black"/>
              </a:solidFill>
              <a:latin typeface="標楷體" panose="03000509000000000000" pitchFamily="65" charset="-120"/>
              <a:ea typeface="標楷體" panose="03000509000000000000" pitchFamily="65" charset="-120"/>
            </a:endParaRPr>
          </a:p>
          <a:p>
            <a:pPr marL="502920" lvl="0" indent="-457200">
              <a:spcBef>
                <a:spcPct val="20000"/>
              </a:spcBef>
              <a:buClr>
                <a:srgbClr val="EB7F23"/>
              </a:buClr>
              <a:buSzPct val="90000"/>
              <a:buFont typeface="+mj-lt"/>
              <a:buAutoNum type="arabicPeriod"/>
            </a:pPr>
            <a:endParaRPr lang="en-US" altLang="zh-TW" dirty="0">
              <a:solidFill>
                <a:prstClr val="black"/>
              </a:solidFill>
              <a:latin typeface="標楷體" panose="03000509000000000000" pitchFamily="65" charset="-120"/>
              <a:ea typeface="標楷體" panose="03000509000000000000" pitchFamily="65" charset="-120"/>
            </a:endParaRPr>
          </a:p>
          <a:p>
            <a:pPr marL="502920" lvl="0" indent="-457200">
              <a:spcBef>
                <a:spcPct val="20000"/>
              </a:spcBef>
              <a:buClr>
                <a:srgbClr val="EB7F23"/>
              </a:buClr>
              <a:buSzPct val="90000"/>
              <a:buFont typeface="+mj-lt"/>
              <a:buAutoNum type="arabicPeriod"/>
            </a:pPr>
            <a:endParaRPr lang="en-US" altLang="zh-TW" dirty="0">
              <a:solidFill>
                <a:prstClr val="black"/>
              </a:solidFill>
              <a:latin typeface="標楷體" panose="03000509000000000000" pitchFamily="65" charset="-120"/>
              <a:ea typeface="標楷體" panose="03000509000000000000" pitchFamily="65" charset="-120"/>
            </a:endParaRPr>
          </a:p>
          <a:p>
            <a:pPr marL="502920" lvl="0" indent="-457200">
              <a:spcBef>
                <a:spcPct val="20000"/>
              </a:spcBef>
              <a:buClr>
                <a:srgbClr val="EB7F23"/>
              </a:buClr>
              <a:buSzPct val="90000"/>
              <a:buFont typeface="+mj-lt"/>
              <a:buAutoNum type="arabicPeriod"/>
            </a:pPr>
            <a:endParaRPr lang="en-US" altLang="zh-TW" dirty="0">
              <a:solidFill>
                <a:prstClr val="black"/>
              </a:solidFill>
              <a:latin typeface="標楷體" panose="03000509000000000000" pitchFamily="65" charset="-120"/>
              <a:ea typeface="標楷體" panose="03000509000000000000" pitchFamily="65" charset="-120"/>
            </a:endParaRPr>
          </a:p>
          <a:p>
            <a:pPr marL="502920" lvl="0" indent="-457200">
              <a:spcBef>
                <a:spcPct val="20000"/>
              </a:spcBef>
              <a:buClr>
                <a:srgbClr val="EB7F23"/>
              </a:buClr>
              <a:buSzPct val="90000"/>
              <a:buFont typeface="+mj-lt"/>
              <a:buAutoNum type="arabicPeriod"/>
            </a:pPr>
            <a:endParaRPr lang="en-US" altLang="zh-TW" dirty="0">
              <a:solidFill>
                <a:prstClr val="black"/>
              </a:solidFill>
              <a:latin typeface="標楷體" panose="03000509000000000000" pitchFamily="65" charset="-120"/>
              <a:ea typeface="標楷體" panose="03000509000000000000" pitchFamily="65" charset="-120"/>
            </a:endParaRPr>
          </a:p>
          <a:p>
            <a:pPr marL="502920" lvl="0" indent="-457200">
              <a:spcBef>
                <a:spcPct val="20000"/>
              </a:spcBef>
              <a:buClr>
                <a:srgbClr val="EB7F23"/>
              </a:buClr>
              <a:buSzPct val="90000"/>
              <a:buFont typeface="+mj-lt"/>
              <a:buAutoNum type="arabicPeriod"/>
            </a:pPr>
            <a:r>
              <a:rPr lang="zh-TW" altLang="en-US" dirty="0">
                <a:solidFill>
                  <a:prstClr val="black"/>
                </a:solidFill>
                <a:latin typeface="標楷體" panose="03000509000000000000" pitchFamily="65" charset="-120"/>
                <a:ea typeface="標楷體" panose="03000509000000000000" pitchFamily="65" charset="-120"/>
              </a:rPr>
              <a:t>加科由師資培育機構認定，教育部發證</a:t>
            </a:r>
            <a:r>
              <a:rPr lang="zh-TW" altLang="en-US" sz="2200" dirty="0">
                <a:solidFill>
                  <a:prstClr val="black"/>
                </a:solidFill>
                <a:latin typeface="標楷體" panose="03000509000000000000" pitchFamily="65" charset="-120"/>
                <a:ea typeface="標楷體" panose="03000509000000000000" pitchFamily="65" charset="-120"/>
              </a:rPr>
              <a:t>。</a:t>
            </a:r>
            <a:endParaRPr lang="en-US" altLang="zh-TW" sz="2200" dirty="0">
              <a:solidFill>
                <a:prstClr val="black"/>
              </a:solidFill>
              <a:latin typeface="標楷體" panose="03000509000000000000" pitchFamily="65" charset="-120"/>
              <a:ea typeface="標楷體" panose="03000509000000000000" pitchFamily="65" charset="-120"/>
            </a:endParaRPr>
          </a:p>
          <a:p>
            <a:endParaRPr lang="zh-TW" altLang="en-US" dirty="0"/>
          </a:p>
        </p:txBody>
      </p:sp>
      <p:graphicFrame>
        <p:nvGraphicFramePr>
          <p:cNvPr id="4" name="資料庫圖表 3"/>
          <p:cNvGraphicFramePr/>
          <p:nvPr>
            <p:extLst>
              <p:ext uri="{D42A27DB-BD31-4B8C-83A1-F6EECF244321}">
                <p14:modId xmlns:p14="http://schemas.microsoft.com/office/powerpoint/2010/main" val="1409656102"/>
              </p:ext>
            </p:extLst>
          </p:nvPr>
        </p:nvGraphicFramePr>
        <p:xfrm>
          <a:off x="1745441" y="2410813"/>
          <a:ext cx="8128000" cy="2105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文字方塊 1"/>
          <p:cNvSpPr txBox="1"/>
          <p:nvPr/>
        </p:nvSpPr>
        <p:spPr>
          <a:xfrm>
            <a:off x="1303487" y="713863"/>
            <a:ext cx="3950898" cy="547842"/>
          </a:xfrm>
          <a:prstGeom prst="rect">
            <a:avLst/>
          </a:prstGeom>
          <a:noFill/>
        </p:spPr>
        <p:txBody>
          <a:bodyPr wrap="square" rtlCol="0">
            <a:spAutoFit/>
          </a:bodyPr>
          <a:lstStyle/>
          <a:p>
            <a:pPr lvl="0">
              <a:lnSpc>
                <a:spcPct val="90000"/>
              </a:lnSpc>
              <a:spcBef>
                <a:spcPct val="20000"/>
              </a:spcBef>
              <a:buClr>
                <a:srgbClr val="954F72"/>
              </a:buClr>
              <a:buSzPct val="90000"/>
            </a:pPr>
            <a:r>
              <a:rPr lang="zh-TW" altLang="en-US" sz="3200" b="1" dirty="0">
                <a:solidFill>
                  <a:srgbClr val="00B050"/>
                </a:solidFill>
                <a:latin typeface="華康勘亭流(P)" panose="02010600010101010101" pitchFamily="2" charset="-120"/>
                <a:ea typeface="華康勘亭流(P)" panose="02010600010101010101" pitchFamily="2" charset="-120"/>
              </a:rPr>
              <a:t>新檢定制</a:t>
            </a:r>
            <a:endParaRPr lang="en-US" altLang="zh-TW" sz="3200" b="1" dirty="0">
              <a:solidFill>
                <a:srgbClr val="00B050"/>
              </a:solidFill>
              <a:latin typeface="華康勘亭流(P)" panose="02010600010101010101" pitchFamily="2" charset="-120"/>
              <a:ea typeface="華康勘亭流(P)" panose="02010600010101010101" pitchFamily="2" charset="-120"/>
            </a:endParaRPr>
          </a:p>
        </p:txBody>
      </p:sp>
    </p:spTree>
    <p:extLst>
      <p:ext uri="{BB962C8B-B14F-4D97-AF65-F5344CB8AC3E}">
        <p14:creationId xmlns:p14="http://schemas.microsoft.com/office/powerpoint/2010/main" val="326492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1226536"/>
            <a:ext cx="10515600" cy="4351338"/>
          </a:xfrm>
        </p:spPr>
        <p:txBody>
          <a:bodyPr/>
          <a:lstStyle/>
          <a:p>
            <a:pPr marL="514350" lvl="0" indent="-514350">
              <a:spcBef>
                <a:spcPts val="1800"/>
              </a:spcBef>
              <a:buClr>
                <a:srgbClr val="D680A5"/>
              </a:buClr>
              <a:buSzPct val="90000"/>
              <a:buFont typeface="+mj-lt"/>
              <a:buAutoNum type="arabicPeriod" startAt="5"/>
            </a:pPr>
            <a:r>
              <a:rPr lang="zh-TW" altLang="en-US" dirty="0">
                <a:solidFill>
                  <a:srgbClr val="000000"/>
                </a:solidFill>
                <a:latin typeface="標楷體" panose="03000509000000000000" pitchFamily="65" charset="-120"/>
                <a:ea typeface="標楷體" panose="03000509000000000000" pitchFamily="65" charset="-120"/>
              </a:rPr>
              <a:t>研發替代役年資</a:t>
            </a:r>
            <a:endParaRPr lang="en-US" altLang="zh-TW" dirty="0">
              <a:solidFill>
                <a:srgbClr val="000000"/>
              </a:solidFill>
              <a:latin typeface="標楷體" panose="03000509000000000000" pitchFamily="65" charset="-120"/>
              <a:ea typeface="標楷體" panose="03000509000000000000" pitchFamily="65" charset="-120"/>
            </a:endParaRPr>
          </a:p>
          <a:p>
            <a:pPr marL="0" lvl="0" indent="0">
              <a:spcBef>
                <a:spcPts val="1800"/>
              </a:spcBef>
              <a:buClr>
                <a:srgbClr val="D680A5"/>
              </a:buClr>
              <a:buSzPct val="90000"/>
              <a:buNone/>
            </a:pPr>
            <a:r>
              <a:rPr lang="zh-TW" altLang="en-US" dirty="0">
                <a:solidFill>
                  <a:srgbClr val="000000"/>
                </a:solidFill>
                <a:latin typeface="標楷體" panose="03000509000000000000" pitchFamily="65" charset="-120"/>
                <a:ea typeface="標楷體" panose="03000509000000000000" pitchFamily="65" charset="-120"/>
              </a:rPr>
              <a:t>得採計服役期間第</a:t>
            </a:r>
            <a:r>
              <a:rPr lang="en-US" altLang="zh-TW" dirty="0">
                <a:solidFill>
                  <a:srgbClr val="000000"/>
                </a:solidFill>
                <a:latin typeface="標楷體" panose="03000509000000000000" pitchFamily="65" charset="-120"/>
                <a:ea typeface="標楷體" panose="03000509000000000000" pitchFamily="65" charset="-120"/>
              </a:rPr>
              <a:t>3</a:t>
            </a:r>
            <a:r>
              <a:rPr lang="zh-TW" altLang="en-US" dirty="0">
                <a:solidFill>
                  <a:srgbClr val="000000"/>
                </a:solidFill>
                <a:latin typeface="標楷體" panose="03000509000000000000" pitchFamily="65" charset="-120"/>
                <a:ea typeface="標楷體" panose="03000509000000000000" pitchFamily="65" charset="-120"/>
              </a:rPr>
              <a:t>階段之年資；按其服務單位及所任職務性質，比照現行敘薪法令規定中各類職前年資採計及認定方式，辦理年資採計事宜。</a:t>
            </a:r>
            <a:r>
              <a:rPr lang="en-US" altLang="zh-TW" dirty="0">
                <a:solidFill>
                  <a:srgbClr val="000000"/>
                </a:solidFill>
                <a:latin typeface="標楷體" panose="03000509000000000000" pitchFamily="65" charset="-120"/>
                <a:ea typeface="標楷體" panose="03000509000000000000" pitchFamily="65" charset="-120"/>
              </a:rPr>
              <a:t>(</a:t>
            </a:r>
            <a:r>
              <a:rPr lang="zh-TW" altLang="en-US" dirty="0">
                <a:solidFill>
                  <a:srgbClr val="000000"/>
                </a:solidFill>
                <a:latin typeface="標楷體" panose="03000509000000000000" pitchFamily="65" charset="-120"/>
                <a:ea typeface="標楷體" panose="03000509000000000000" pitchFamily="65" charset="-120"/>
              </a:rPr>
              <a:t>教育部台人（一）字第</a:t>
            </a:r>
            <a:r>
              <a:rPr lang="en-US" altLang="zh-TW" dirty="0">
                <a:solidFill>
                  <a:srgbClr val="000000"/>
                </a:solidFill>
                <a:latin typeface="標楷體" panose="03000509000000000000" pitchFamily="65" charset="-120"/>
                <a:ea typeface="標楷體" panose="03000509000000000000" pitchFamily="65" charset="-120"/>
              </a:rPr>
              <a:t>1010002075</a:t>
            </a:r>
            <a:r>
              <a:rPr lang="zh-TW" altLang="en-US" dirty="0">
                <a:solidFill>
                  <a:srgbClr val="000000"/>
                </a:solidFill>
                <a:latin typeface="標楷體" panose="03000509000000000000" pitchFamily="65" charset="-120"/>
                <a:ea typeface="標楷體" panose="03000509000000000000" pitchFamily="65" charset="-120"/>
              </a:rPr>
              <a:t>號函</a:t>
            </a:r>
            <a:r>
              <a:rPr lang="en-US" altLang="zh-TW" dirty="0">
                <a:solidFill>
                  <a:srgbClr val="000000"/>
                </a:solidFill>
                <a:latin typeface="標楷體" panose="03000509000000000000" pitchFamily="65" charset="-120"/>
                <a:ea typeface="標楷體" panose="03000509000000000000" pitchFamily="65" charset="-120"/>
              </a:rPr>
              <a:t>)</a:t>
            </a:r>
          </a:p>
          <a:p>
            <a:pPr marL="514350" lvl="0" indent="-514350">
              <a:spcBef>
                <a:spcPts val="1800"/>
              </a:spcBef>
              <a:buClr>
                <a:srgbClr val="D680A5"/>
              </a:buClr>
              <a:buSzPct val="90000"/>
              <a:buFont typeface="+mj-lt"/>
              <a:buAutoNum type="arabicPeriod" startAt="6"/>
            </a:pPr>
            <a:r>
              <a:rPr lang="zh-TW" altLang="zh-TW" dirty="0">
                <a:solidFill>
                  <a:srgbClr val="000000"/>
                </a:solidFill>
                <a:latin typeface="標楷體" panose="03000509000000000000" pitchFamily="65" charset="-120"/>
                <a:ea typeface="標楷體" panose="03000509000000000000" pitchFamily="65" charset="-120"/>
              </a:rPr>
              <a:t>有關正式合格教師職前曾任軍職年資之採計</a:t>
            </a:r>
            <a:endParaRPr lang="en-US" altLang="zh-TW" dirty="0">
              <a:solidFill>
                <a:srgbClr val="000000"/>
              </a:solidFill>
              <a:latin typeface="標楷體" panose="03000509000000000000" pitchFamily="65" charset="-120"/>
              <a:ea typeface="標楷體" panose="03000509000000000000" pitchFamily="65" charset="-120"/>
            </a:endParaRPr>
          </a:p>
          <a:p>
            <a:pPr marL="0" lvl="0" indent="0">
              <a:spcBef>
                <a:spcPts val="1800"/>
              </a:spcBef>
              <a:buClr>
                <a:srgbClr val="D680A5"/>
              </a:buClr>
              <a:buSzPct val="90000"/>
              <a:buNone/>
            </a:pPr>
            <a:r>
              <a:rPr lang="zh-TW" altLang="zh-TW" dirty="0">
                <a:solidFill>
                  <a:srgbClr val="000000"/>
                </a:solidFill>
                <a:latin typeface="標楷體" panose="03000509000000000000" pitchFamily="65" charset="-120"/>
                <a:ea typeface="標楷體" panose="03000509000000000000" pitchFamily="65" charset="-120"/>
              </a:rPr>
              <a:t>有關正式合格教師職前曾任軍職年資之採計，應分別按其軍職等級認定，如與所任教師職務等級相當者，得每滿一年採計提敘一級，並受本職最高年功薪及軍職最高薪之限制。</a:t>
            </a:r>
            <a:r>
              <a:rPr lang="en-US" altLang="zh-TW" dirty="0">
                <a:solidFill>
                  <a:srgbClr val="000000"/>
                </a:solidFill>
                <a:latin typeface="標楷體" panose="03000509000000000000" pitchFamily="65" charset="-120"/>
                <a:ea typeface="標楷體" panose="03000509000000000000" pitchFamily="65" charset="-120"/>
              </a:rPr>
              <a:t>(</a:t>
            </a:r>
            <a:r>
              <a:rPr lang="zh-TW" altLang="en-US" dirty="0">
                <a:solidFill>
                  <a:srgbClr val="000000"/>
                </a:solidFill>
                <a:latin typeface="標楷體" panose="03000509000000000000" pitchFamily="65" charset="-120"/>
                <a:ea typeface="標楷體" panose="03000509000000000000" pitchFamily="65" charset="-120"/>
              </a:rPr>
              <a:t>教育部</a:t>
            </a:r>
            <a:r>
              <a:rPr lang="en-US" altLang="zh-TW" dirty="0">
                <a:solidFill>
                  <a:srgbClr val="000000"/>
                </a:solidFill>
                <a:latin typeface="標楷體" panose="03000509000000000000" pitchFamily="65" charset="-120"/>
                <a:ea typeface="標楷體" panose="03000509000000000000" pitchFamily="65" charset="-120"/>
              </a:rPr>
              <a:t>100.3.22</a:t>
            </a:r>
            <a:r>
              <a:rPr lang="zh-TW" altLang="en-US" dirty="0">
                <a:solidFill>
                  <a:srgbClr val="000000"/>
                </a:solidFill>
                <a:latin typeface="標楷體" panose="03000509000000000000" pitchFamily="65" charset="-120"/>
                <a:ea typeface="標楷體" panose="03000509000000000000" pitchFamily="65" charset="-120"/>
              </a:rPr>
              <a:t>臺人</a:t>
            </a:r>
            <a:r>
              <a:rPr lang="en-US" altLang="zh-TW" dirty="0">
                <a:solidFill>
                  <a:srgbClr val="000000"/>
                </a:solidFill>
                <a:latin typeface="標楷體" panose="03000509000000000000" pitchFamily="65" charset="-120"/>
                <a:ea typeface="標楷體" panose="03000509000000000000" pitchFamily="65" charset="-120"/>
              </a:rPr>
              <a:t>(</a:t>
            </a:r>
            <a:r>
              <a:rPr lang="zh-TW" altLang="en-US" dirty="0">
                <a:solidFill>
                  <a:srgbClr val="000000"/>
                </a:solidFill>
                <a:latin typeface="標楷體" panose="03000509000000000000" pitchFamily="65" charset="-120"/>
                <a:ea typeface="標楷體" panose="03000509000000000000" pitchFamily="65" charset="-120"/>
              </a:rPr>
              <a:t>一</a:t>
            </a:r>
            <a:r>
              <a:rPr lang="en-US" altLang="zh-TW" dirty="0">
                <a:solidFill>
                  <a:srgbClr val="000000"/>
                </a:solidFill>
                <a:latin typeface="標楷體" panose="03000509000000000000" pitchFamily="65" charset="-120"/>
                <a:ea typeface="標楷體" panose="03000509000000000000" pitchFamily="65" charset="-120"/>
              </a:rPr>
              <a:t>)</a:t>
            </a:r>
            <a:r>
              <a:rPr lang="zh-TW" altLang="en-US" dirty="0">
                <a:solidFill>
                  <a:srgbClr val="000000"/>
                </a:solidFill>
                <a:latin typeface="標楷體" panose="03000509000000000000" pitchFamily="65" charset="-120"/>
                <a:ea typeface="標楷體" panose="03000509000000000000" pitchFamily="65" charset="-120"/>
              </a:rPr>
              <a:t>字第</a:t>
            </a:r>
            <a:r>
              <a:rPr lang="en-US" altLang="zh-TW" dirty="0">
                <a:solidFill>
                  <a:srgbClr val="000000"/>
                </a:solidFill>
                <a:latin typeface="標楷體" panose="03000509000000000000" pitchFamily="65" charset="-120"/>
                <a:ea typeface="標楷體" panose="03000509000000000000" pitchFamily="65" charset="-120"/>
              </a:rPr>
              <a:t>1000040405</a:t>
            </a:r>
            <a:r>
              <a:rPr lang="zh-TW" altLang="en-US" dirty="0">
                <a:solidFill>
                  <a:srgbClr val="000000"/>
                </a:solidFill>
                <a:latin typeface="標楷體" panose="03000509000000000000" pitchFamily="65" charset="-120"/>
                <a:ea typeface="標楷體" panose="03000509000000000000" pitchFamily="65" charset="-120"/>
              </a:rPr>
              <a:t>號函</a:t>
            </a:r>
            <a:r>
              <a:rPr lang="en-US" altLang="zh-TW" dirty="0">
                <a:solidFill>
                  <a:srgbClr val="000000"/>
                </a:solidFill>
                <a:latin typeface="標楷體" panose="03000509000000000000" pitchFamily="65" charset="-120"/>
                <a:ea typeface="標楷體" panose="03000509000000000000" pitchFamily="65" charset="-120"/>
              </a:rPr>
              <a:t>)</a:t>
            </a:r>
            <a:endParaRPr lang="zh-TW" altLang="en-US" dirty="0">
              <a:solidFill>
                <a:srgbClr val="000000"/>
              </a:solidFill>
              <a:latin typeface="標楷體" panose="03000509000000000000" pitchFamily="65" charset="-120"/>
              <a:ea typeface="標楷體" panose="03000509000000000000" pitchFamily="65" charset="-120"/>
            </a:endParaRPr>
          </a:p>
          <a:p>
            <a:endParaRPr lang="zh-TW" altLang="en-US" dirty="0"/>
          </a:p>
        </p:txBody>
      </p:sp>
      <p:sp>
        <p:nvSpPr>
          <p:cNvPr id="4" name="日期版面配置區 3"/>
          <p:cNvSpPr>
            <a:spLocks noGrp="1"/>
          </p:cNvSpPr>
          <p:nvPr>
            <p:ph type="dt" sz="half" idx="10"/>
          </p:nvPr>
        </p:nvSpPr>
        <p:spPr/>
        <p:txBody>
          <a:bodyPr/>
          <a:lstStyle/>
          <a:p>
            <a:fld id="{30746FC6-9710-4074-9EF0-2A729B6D0342}" type="datetime1">
              <a:rPr lang="zh-CN" altLang="en-US" smtClean="0">
                <a:solidFill>
                  <a:prstClr val="black">
                    <a:tint val="75000"/>
                  </a:prstClr>
                </a:solidFill>
              </a:rPr>
              <a:t>2019/8/19</a:t>
            </a:fld>
            <a:endParaRPr lang="zh-CN"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70</a:t>
            </a:fld>
            <a:endParaRPr lang="zh-CN" altLang="en-US">
              <a:solidFill>
                <a:prstClr val="black">
                  <a:tint val="75000"/>
                </a:prstClr>
              </a:solidFill>
            </a:endParaRPr>
          </a:p>
        </p:txBody>
      </p:sp>
    </p:spTree>
    <p:extLst>
      <p:ext uri="{BB962C8B-B14F-4D97-AF65-F5344CB8AC3E}">
        <p14:creationId xmlns:p14="http://schemas.microsoft.com/office/powerpoint/2010/main" val="6035021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414732" y="581385"/>
            <a:ext cx="9134475" cy="1438275"/>
          </a:xfrm>
        </p:spPr>
        <p:txBody>
          <a:bodyPr>
            <a:normAutofit/>
          </a:bodyPr>
          <a:lstStyle/>
          <a:p>
            <a:pPr marL="809625" indent="-765175">
              <a:buNone/>
            </a:pPr>
            <a:r>
              <a:rPr lang="zh-TW" altLang="en-US" sz="2400" dirty="0">
                <a:latin typeface="標楷體" panose="03000509000000000000" pitchFamily="65" charset="-120"/>
                <a:ea typeface="標楷體" panose="03000509000000000000" pitchFamily="65" charset="-120"/>
              </a:rPr>
              <a:t>案例</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王師</a:t>
            </a:r>
            <a:r>
              <a:rPr lang="en-US" altLang="zh-TW" sz="2400" dirty="0">
                <a:latin typeface="標楷體" panose="03000509000000000000" pitchFamily="65" charset="-120"/>
                <a:ea typeface="標楷體" panose="03000509000000000000" pitchFamily="65" charset="-120"/>
              </a:rPr>
              <a:t>102</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6</a:t>
            </a:r>
            <a:r>
              <a:rPr lang="zh-TW" altLang="en-US" sz="2400" dirty="0">
                <a:latin typeface="標楷體" panose="03000509000000000000" pitchFamily="65" charset="-120"/>
                <a:ea typeface="標楷體" panose="03000509000000000000" pitchFamily="65" charset="-120"/>
              </a:rPr>
              <a:t>月自碩士班畢業，</a:t>
            </a:r>
            <a:r>
              <a:rPr lang="en-US" altLang="zh-TW" sz="2400" dirty="0">
                <a:latin typeface="標楷體" panose="03000509000000000000" pitchFamily="65" charset="-120"/>
                <a:ea typeface="標楷體" panose="03000509000000000000" pitchFamily="65" charset="-120"/>
              </a:rPr>
              <a:t>100</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5</a:t>
            </a:r>
            <a:r>
              <a:rPr lang="zh-TW" altLang="en-US" sz="2400" dirty="0">
                <a:latin typeface="標楷體" panose="03000509000000000000" pitchFamily="65" charset="-120"/>
                <a:ea typeface="標楷體" panose="03000509000000000000" pitchFamily="65" charset="-120"/>
              </a:rPr>
              <a:t>月取得教育部國小教師證，於</a:t>
            </a:r>
            <a:r>
              <a:rPr lang="en-US" altLang="zh-TW" sz="2400" dirty="0">
                <a:latin typeface="標楷體" panose="03000509000000000000" pitchFamily="65" charset="-120"/>
                <a:ea typeface="標楷體" panose="03000509000000000000" pitchFamily="65" charset="-120"/>
              </a:rPr>
              <a:t>105</a:t>
            </a:r>
            <a:r>
              <a:rPr lang="zh-TW" altLang="en-US" sz="2400" dirty="0">
                <a:latin typeface="標楷體" panose="03000509000000000000" pitchFamily="65" charset="-120"/>
                <a:ea typeface="標楷體" panose="03000509000000000000" pitchFamily="65" charset="-120"/>
              </a:rPr>
              <a:t>學年度經公開甄選錄取，於</a:t>
            </a:r>
            <a:r>
              <a:rPr lang="en-US" altLang="zh-TW" sz="2400" dirty="0">
                <a:latin typeface="標楷體" panose="03000509000000000000" pitchFamily="65" charset="-120"/>
                <a:ea typeface="標楷體" panose="03000509000000000000" pitchFamily="65" charset="-120"/>
              </a:rPr>
              <a:t>105</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8</a:t>
            </a:r>
            <a:r>
              <a:rPr lang="zh-TW" altLang="en-US" sz="2400" dirty="0">
                <a:latin typeface="標楷體" panose="03000509000000000000" pitchFamily="65" charset="-120"/>
                <a:ea typeface="標楷體" panose="03000509000000000000" pitchFamily="65" charset="-120"/>
              </a:rPr>
              <a:t>月</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日起聘，王師職前曾服義務役預備軍官少尉年資一年十個月，請問如何提敘薪級？</a:t>
            </a:r>
          </a:p>
          <a:p>
            <a:endParaRPr lang="zh-TW" altLang="en-US" dirty="0"/>
          </a:p>
        </p:txBody>
      </p:sp>
      <p:sp>
        <p:nvSpPr>
          <p:cNvPr id="5" name="文字方塊 4"/>
          <p:cNvSpPr txBox="1"/>
          <p:nvPr/>
        </p:nvSpPr>
        <p:spPr>
          <a:xfrm>
            <a:off x="1490472" y="2305050"/>
            <a:ext cx="9134856" cy="1261884"/>
          </a:xfrm>
          <a:prstGeom prst="rect">
            <a:avLst/>
          </a:prstGeom>
          <a:noFill/>
        </p:spPr>
        <p:txBody>
          <a:bodyPr wrap="square" rtlCol="0">
            <a:spAutoFit/>
          </a:bodyPr>
          <a:lstStyle/>
          <a:p>
            <a:pPr marL="523875" lvl="1" indent="-342900">
              <a:buClr>
                <a:srgbClr val="7030A0"/>
              </a:buClr>
              <a:buFont typeface="標楷體" panose="03000509000000000000" pitchFamily="65" charset="-120"/>
              <a:buChar char="☆"/>
              <a:defRPr/>
            </a:pPr>
            <a:r>
              <a:rPr lang="zh-TW" altLang="en-US" sz="2400" dirty="0">
                <a:solidFill>
                  <a:srgbClr val="7030A0"/>
                </a:solidFill>
                <a:latin typeface="標楷體" pitchFamily="65" charset="-120"/>
                <a:ea typeface="標楷體" pitchFamily="65" charset="-120"/>
              </a:rPr>
              <a:t>重點提示：</a:t>
            </a:r>
            <a:endParaRPr lang="en-US" altLang="zh-TW" sz="2400" dirty="0">
              <a:solidFill>
                <a:srgbClr val="7030A0"/>
              </a:solidFill>
              <a:latin typeface="標楷體" pitchFamily="65" charset="-120"/>
              <a:ea typeface="標楷體" pitchFamily="65" charset="-120"/>
            </a:endParaRPr>
          </a:p>
          <a:p>
            <a:pPr marL="638175" lvl="2">
              <a:buClr>
                <a:srgbClr val="7030A0"/>
              </a:buClr>
              <a:defRPr/>
            </a:pPr>
            <a:r>
              <a:rPr lang="zh-TW" altLang="en-US" sz="2600" dirty="0">
                <a:solidFill>
                  <a:srgbClr val="7030A0"/>
                </a:solidFill>
                <a:latin typeface="標楷體" pitchFamily="65" charset="-120"/>
                <a:ea typeface="標楷體" pitchFamily="65" charset="-120"/>
              </a:rPr>
              <a:t>預備軍官年資之採計仍</a:t>
            </a:r>
            <a:r>
              <a:rPr lang="zh-TW" altLang="en-US" sz="2600" dirty="0">
                <a:solidFill>
                  <a:srgbClr val="7030A0"/>
                </a:solidFill>
                <a:latin typeface="標楷體" pitchFamily="65" charset="-120"/>
                <a:ea typeface="標楷體" pitchFamily="65" charset="-120"/>
                <a:hlinkClick r:id="rId2" action="ppaction://hlinkfile">
                  <a:extLst>
                    <a:ext uri="{A12FA001-AC4F-418D-AE19-62706E023703}">
                      <ahyp:hlinkClr xmlns:ahyp="http://schemas.microsoft.com/office/drawing/2018/hyperlinkcolor" xmlns="" val="tx"/>
                    </a:ext>
                  </a:extLst>
                </a:hlinkClick>
              </a:rPr>
              <a:t>視其與現職職務等級</a:t>
            </a:r>
            <a:r>
              <a:rPr lang="zh-TW" altLang="en-US" sz="2600" dirty="0">
                <a:solidFill>
                  <a:srgbClr val="FF0000"/>
                </a:solidFill>
                <a:latin typeface="標楷體" pitchFamily="65" charset="-120"/>
                <a:ea typeface="標楷體" pitchFamily="65" charset="-120"/>
                <a:hlinkClick r:id="rId2" action="ppaction://hlinkfile">
                  <a:extLst>
                    <a:ext uri="{A12FA001-AC4F-418D-AE19-62706E023703}">
                      <ahyp:hlinkClr xmlns:ahyp="http://schemas.microsoft.com/office/drawing/2018/hyperlinkcolor" xmlns="" val="tx"/>
                    </a:ext>
                  </a:extLst>
                </a:hlinkClick>
              </a:rPr>
              <a:t>是否</a:t>
            </a:r>
            <a:r>
              <a:rPr lang="zh-TW" altLang="en-US" sz="2600" dirty="0">
                <a:solidFill>
                  <a:srgbClr val="7030A0"/>
                </a:solidFill>
                <a:latin typeface="標楷體" pitchFamily="65" charset="-120"/>
                <a:ea typeface="標楷體" pitchFamily="65" charset="-120"/>
                <a:hlinkClick r:id="rId2" action="ppaction://hlinkfile">
                  <a:extLst>
                    <a:ext uri="{A12FA001-AC4F-418D-AE19-62706E023703}">
                      <ahyp:hlinkClr xmlns:ahyp="http://schemas.microsoft.com/office/drawing/2018/hyperlinkcolor" xmlns="" val="tx"/>
                    </a:ext>
                  </a:extLst>
                </a:hlinkClick>
              </a:rPr>
              <a:t>相當</a:t>
            </a:r>
            <a:r>
              <a:rPr lang="zh-TW" altLang="en-US" sz="2600" dirty="0">
                <a:solidFill>
                  <a:srgbClr val="7030A0"/>
                </a:solidFill>
                <a:latin typeface="標楷體" pitchFamily="65" charset="-120"/>
                <a:ea typeface="標楷體" pitchFamily="65" charset="-120"/>
              </a:rPr>
              <a:t>：具碩士學位之教師自</a:t>
            </a:r>
            <a:r>
              <a:rPr lang="en-US" altLang="zh-TW" sz="2600" dirty="0">
                <a:solidFill>
                  <a:srgbClr val="7030A0"/>
                </a:solidFill>
                <a:latin typeface="標楷體" pitchFamily="65" charset="-120"/>
                <a:ea typeface="標楷體" pitchFamily="65" charset="-120"/>
              </a:rPr>
              <a:t>245</a:t>
            </a:r>
            <a:r>
              <a:rPr lang="zh-TW" altLang="en-US" sz="2600" dirty="0">
                <a:solidFill>
                  <a:srgbClr val="7030A0"/>
                </a:solidFill>
                <a:latin typeface="標楷體" pitchFamily="65" charset="-120"/>
                <a:ea typeface="標楷體" pitchFamily="65" charset="-120"/>
              </a:rPr>
              <a:t>元起敘，無法再採計預備軍官年資。</a:t>
            </a:r>
            <a:endParaRPr lang="en-US" altLang="zh-TW" sz="2400" dirty="0">
              <a:solidFill>
                <a:srgbClr val="7030A0"/>
              </a:solidFill>
              <a:latin typeface="標楷體" pitchFamily="65" charset="-120"/>
              <a:ea typeface="標楷體" pitchFamily="65" charset="-120"/>
            </a:endParaRPr>
          </a:p>
        </p:txBody>
      </p:sp>
      <p:sp>
        <p:nvSpPr>
          <p:cNvPr id="6" name="文字方塊 5"/>
          <p:cNvSpPr txBox="1"/>
          <p:nvPr/>
        </p:nvSpPr>
        <p:spPr>
          <a:xfrm>
            <a:off x="1683129" y="3957368"/>
            <a:ext cx="9234678" cy="830997"/>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王師以碩士學歷自</a:t>
            </a:r>
            <a:r>
              <a:rPr lang="en-US" altLang="zh-TW" sz="2400" dirty="0">
                <a:latin typeface="標楷體" panose="03000509000000000000" pitchFamily="65" charset="-120"/>
                <a:ea typeface="標楷體" panose="03000509000000000000" pitchFamily="65" charset="-120"/>
              </a:rPr>
              <a:t>24</a:t>
            </a:r>
            <a:r>
              <a:rPr lang="zh-TW" altLang="en-US" sz="2400" dirty="0">
                <a:latin typeface="標楷體" panose="03000509000000000000" pitchFamily="65" charset="-120"/>
                <a:ea typeface="標楷體" panose="03000509000000000000" pitchFamily="65" charset="-120"/>
              </a:rPr>
              <a:t>級</a:t>
            </a:r>
            <a:r>
              <a:rPr lang="en-US" altLang="zh-TW" sz="2400" dirty="0">
                <a:latin typeface="標楷體" panose="03000509000000000000" pitchFamily="65" charset="-120"/>
                <a:ea typeface="標楷體" panose="03000509000000000000" pitchFamily="65" charset="-120"/>
              </a:rPr>
              <a:t>245</a:t>
            </a:r>
            <a:r>
              <a:rPr lang="zh-TW" altLang="en-US" sz="2400" dirty="0">
                <a:latin typeface="標楷體" panose="03000509000000000000" pitchFamily="65" charset="-120"/>
                <a:ea typeface="標楷體" panose="03000509000000000000" pitchFamily="65" charset="-120"/>
              </a:rPr>
              <a:t>薪點起敘，其預備軍官年資因職務等級不相當不予採計。</a:t>
            </a:r>
          </a:p>
        </p:txBody>
      </p:sp>
    </p:spTree>
    <p:extLst>
      <p:ext uri="{BB962C8B-B14F-4D97-AF65-F5344CB8AC3E}">
        <p14:creationId xmlns:p14="http://schemas.microsoft.com/office/powerpoint/2010/main" val="197744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750"/>
                                        <p:tgtEl>
                                          <p:spTgt spid="5"/>
                                        </p:tgtEl>
                                      </p:cBhvr>
                                    </p:animEffect>
                                    <p:anim calcmode="lin" valueType="num">
                                      <p:cBhvr>
                                        <p:cTn id="15" dur="1750" fill="hold"/>
                                        <p:tgtEl>
                                          <p:spTgt spid="5"/>
                                        </p:tgtEl>
                                        <p:attrNameLst>
                                          <p:attrName>ppt_x</p:attrName>
                                        </p:attrNameLst>
                                      </p:cBhvr>
                                      <p:tavLst>
                                        <p:tav tm="0">
                                          <p:val>
                                            <p:strVal val="#ppt_x"/>
                                          </p:val>
                                        </p:tav>
                                        <p:tav tm="100000">
                                          <p:val>
                                            <p:strVal val="#ppt_x"/>
                                          </p:val>
                                        </p:tav>
                                      </p:tavLst>
                                    </p:anim>
                                    <p:anim calcmode="lin" valueType="num">
                                      <p:cBhvr>
                                        <p:cTn id="16" dur="1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250"/>
                                        <p:tgtEl>
                                          <p:spTgt spid="6"/>
                                        </p:tgtEl>
                                      </p:cBhvr>
                                    </p:animEffect>
                                    <p:anim calcmode="lin" valueType="num">
                                      <p:cBhvr>
                                        <p:cTn id="22" dur="2250" fill="hold"/>
                                        <p:tgtEl>
                                          <p:spTgt spid="6"/>
                                        </p:tgtEl>
                                        <p:attrNameLst>
                                          <p:attrName>ppt_x</p:attrName>
                                        </p:attrNameLst>
                                      </p:cBhvr>
                                      <p:tavLst>
                                        <p:tav tm="0">
                                          <p:val>
                                            <p:strVal val="#ppt_x"/>
                                          </p:val>
                                        </p:tav>
                                        <p:tav tm="100000">
                                          <p:val>
                                            <p:strVal val="#ppt_x"/>
                                          </p:val>
                                        </p:tav>
                                      </p:tavLst>
                                    </p:anim>
                                    <p:anim calcmode="lin" valueType="num">
                                      <p:cBhvr>
                                        <p:cTn id="23" dur="2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37425" y="379563"/>
            <a:ext cx="9826925" cy="556530"/>
          </a:xfrm>
        </p:spPr>
        <p:txBody>
          <a:bodyPr>
            <a:noAutofit/>
          </a:bodyPr>
          <a:lstStyle/>
          <a:p>
            <a:r>
              <a:rPr lang="zh-TW" altLang="en-US" sz="3200" dirty="0">
                <a:solidFill>
                  <a:srgbClr val="00B050"/>
                </a:solidFill>
                <a:latin typeface="華康勘亭流" panose="02010609010101010101" pitchFamily="49" charset="-120"/>
                <a:ea typeface="華康勘亭流" panose="02010609010101010101" pitchFamily="49" charset="-120"/>
              </a:rPr>
              <a:t>正式教師敘薪</a:t>
            </a:r>
            <a:r>
              <a:rPr lang="en-US" altLang="zh-TW" sz="3200" dirty="0">
                <a:solidFill>
                  <a:srgbClr val="00B050"/>
                </a:solidFill>
                <a:latin typeface="華康勘亭流" panose="02010609010101010101" pitchFamily="49" charset="-120"/>
                <a:ea typeface="華康勘亭流" panose="02010609010101010101" pitchFamily="49" charset="-120"/>
              </a:rPr>
              <a:t>-</a:t>
            </a:r>
            <a:r>
              <a:rPr lang="zh-TW" altLang="en-US" sz="3200" dirty="0">
                <a:solidFill>
                  <a:srgbClr val="00B050"/>
                </a:solidFill>
                <a:latin typeface="華康勘亭流" panose="02010609010101010101" pitchFamily="49" charset="-120"/>
                <a:ea typeface="華康勘亭流" panose="02010609010101010101" pitchFamily="49" charset="-120"/>
              </a:rPr>
              <a:t>提敘常備軍官年資（志願役）</a:t>
            </a:r>
          </a:p>
        </p:txBody>
      </p:sp>
      <p:sp>
        <p:nvSpPr>
          <p:cNvPr id="3" name="內容版面配置區 2"/>
          <p:cNvSpPr>
            <a:spLocks noGrp="1"/>
          </p:cNvSpPr>
          <p:nvPr>
            <p:ph idx="4294967295"/>
          </p:nvPr>
        </p:nvSpPr>
        <p:spPr>
          <a:xfrm>
            <a:off x="1587260" y="1511779"/>
            <a:ext cx="9709390" cy="4425950"/>
          </a:xfrm>
        </p:spPr>
        <p:txBody>
          <a:bodyPr>
            <a:normAutofit fontScale="92500"/>
          </a:bodyPr>
          <a:lstStyle/>
          <a:p>
            <a:pPr marL="502920" lvl="0" indent="-457200">
              <a:spcBef>
                <a:spcPts val="1800"/>
              </a:spcBef>
              <a:buClr>
                <a:srgbClr val="D680A5"/>
              </a:buClr>
              <a:buSzPct val="90000"/>
              <a:buFont typeface="+mj-lt"/>
              <a:buAutoNum type="arabicPeriod"/>
            </a:pPr>
            <a:r>
              <a:rPr lang="zh-TW" altLang="zh-TW" sz="2600" kern="100" dirty="0">
                <a:solidFill>
                  <a:srgbClr val="000000"/>
                </a:solidFill>
                <a:latin typeface="新細明體" panose="02020500000000000000" pitchFamily="18" charset="-120"/>
                <a:ea typeface="標楷體" panose="03000509000000000000" pitchFamily="65" charset="-120"/>
                <a:cs typeface="Times New Roman" panose="02020603050405020304" pitchFamily="18" charset="0"/>
              </a:rPr>
              <a:t>依教師待遇條例第</a:t>
            </a:r>
            <a:r>
              <a:rPr lang="en-US" altLang="zh-TW" sz="2600" kern="100" dirty="0">
                <a:solidFill>
                  <a:srgbClr val="000000"/>
                </a:solidFill>
                <a:latin typeface="新細明體" panose="02020500000000000000" pitchFamily="18" charset="-120"/>
                <a:ea typeface="標楷體" panose="03000509000000000000" pitchFamily="65" charset="-120"/>
                <a:cs typeface="Times New Roman" panose="02020603050405020304" pitchFamily="18" charset="0"/>
              </a:rPr>
              <a:t>9</a:t>
            </a:r>
            <a:r>
              <a:rPr lang="zh-TW" altLang="zh-TW" sz="2600" kern="100" dirty="0">
                <a:solidFill>
                  <a:srgbClr val="000000"/>
                </a:solidFill>
                <a:latin typeface="新細明體" panose="02020500000000000000" pitchFamily="18" charset="-120"/>
                <a:ea typeface="標楷體" panose="03000509000000000000" pitchFamily="65" charset="-120"/>
                <a:cs typeface="Times New Roman" panose="02020603050405020304" pitchFamily="18" charset="0"/>
              </a:rPr>
              <a:t>條規定，公立學校教師職前曾任預備軍官年資之採計提敘仍應視其等級相當及服務成績優良，每滿</a:t>
            </a:r>
            <a:r>
              <a:rPr lang="en-US" altLang="zh-TW" sz="2600" kern="100" dirty="0">
                <a:solidFill>
                  <a:srgbClr val="000000"/>
                </a:solidFill>
                <a:latin typeface="新細明體" panose="02020500000000000000" pitchFamily="18" charset="-120"/>
                <a:ea typeface="標楷體" panose="03000509000000000000" pitchFamily="65" charset="-120"/>
                <a:cs typeface="Times New Roman" panose="02020603050405020304" pitchFamily="18" charset="0"/>
              </a:rPr>
              <a:t>1</a:t>
            </a:r>
            <a:r>
              <a:rPr lang="zh-TW" altLang="zh-TW" sz="2600" kern="100" dirty="0">
                <a:solidFill>
                  <a:srgbClr val="000000"/>
                </a:solidFill>
                <a:latin typeface="新細明體" panose="02020500000000000000" pitchFamily="18" charset="-120"/>
                <a:ea typeface="標楷體" panose="03000509000000000000" pitchFamily="65" charset="-120"/>
                <a:cs typeface="Times New Roman" panose="02020603050405020304" pitchFamily="18" charset="0"/>
              </a:rPr>
              <a:t>年提敘</a:t>
            </a:r>
            <a:r>
              <a:rPr lang="en-US" altLang="zh-TW" sz="2600" kern="100" dirty="0">
                <a:solidFill>
                  <a:srgbClr val="000000"/>
                </a:solidFill>
                <a:latin typeface="新細明體" panose="02020500000000000000" pitchFamily="18" charset="-120"/>
                <a:ea typeface="標楷體" panose="03000509000000000000" pitchFamily="65" charset="-120"/>
                <a:cs typeface="Times New Roman" panose="02020603050405020304" pitchFamily="18" charset="0"/>
              </a:rPr>
              <a:t>1</a:t>
            </a:r>
            <a:r>
              <a:rPr lang="zh-TW" altLang="zh-TW" sz="2600" kern="100" dirty="0">
                <a:solidFill>
                  <a:srgbClr val="000000"/>
                </a:solidFill>
                <a:latin typeface="新細明體" panose="02020500000000000000" pitchFamily="18" charset="-120"/>
                <a:ea typeface="標楷體" panose="03000509000000000000" pitchFamily="65" charset="-120"/>
                <a:cs typeface="Times New Roman" panose="02020603050405020304" pitchFamily="18" charset="0"/>
              </a:rPr>
              <a:t>級。</a:t>
            </a:r>
            <a:endParaRPr lang="en-US" altLang="zh-TW" sz="2600" kern="100" dirty="0">
              <a:solidFill>
                <a:srgbClr val="000000"/>
              </a:solidFill>
              <a:latin typeface="新細明體" panose="02020500000000000000" pitchFamily="18" charset="-120"/>
              <a:ea typeface="標楷體" panose="03000509000000000000" pitchFamily="65" charset="-120"/>
              <a:cs typeface="Times New Roman" panose="02020603050405020304" pitchFamily="18" charset="0"/>
            </a:endParaRPr>
          </a:p>
          <a:p>
            <a:pPr marL="502920" lvl="0" indent="-457200">
              <a:spcBef>
                <a:spcPts val="1800"/>
              </a:spcBef>
              <a:buClr>
                <a:srgbClr val="D680A5"/>
              </a:buClr>
              <a:buSzPct val="90000"/>
              <a:buFont typeface="+mj-lt"/>
              <a:buAutoNum type="arabicPeriod"/>
            </a:pPr>
            <a:r>
              <a:rPr lang="zh-TW" altLang="zh-TW" sz="2600" kern="100" dirty="0">
                <a:solidFill>
                  <a:srgbClr val="000000"/>
                </a:solidFill>
                <a:latin typeface="Times New Roman" panose="02020603050405020304" pitchFamily="18" charset="0"/>
                <a:ea typeface="標楷體" panose="03000509000000000000" pitchFamily="65" charset="-120"/>
              </a:rPr>
              <a:t>依學歷起薪，應分別按其軍職等級認定，採計與學歷起薪相當且任官有案之軍職年資，並受教師最高年功薪與軍職「最高年功薪」之限制。（須受退伍時軍階所比敘之最高年功薪限制）。</a:t>
            </a:r>
            <a:endParaRPr lang="zh-TW" altLang="zh-TW" sz="2600" kern="100" dirty="0">
              <a:solidFill>
                <a:srgbClr val="000000"/>
              </a:solidFill>
              <a:latin typeface="Times New Roman" panose="02020603050405020304" pitchFamily="18" charset="0"/>
              <a:ea typeface="新細明體" panose="02020500000000000000" pitchFamily="18" charset="-120"/>
            </a:endParaRPr>
          </a:p>
          <a:p>
            <a:pPr marL="502920" lvl="0" indent="-457200">
              <a:spcBef>
                <a:spcPts val="1800"/>
              </a:spcBef>
              <a:buClr>
                <a:srgbClr val="D680A5"/>
              </a:buClr>
              <a:buSzPct val="90000"/>
              <a:buFont typeface="+mj-lt"/>
              <a:buAutoNum type="arabicPeriod"/>
            </a:pPr>
            <a:r>
              <a:rPr lang="zh-TW" altLang="zh-TW" sz="2600" kern="100" dirty="0">
                <a:solidFill>
                  <a:srgbClr val="000000"/>
                </a:solidFill>
                <a:latin typeface="新細明體" panose="02020500000000000000" pitchFamily="18" charset="-120"/>
                <a:ea typeface="標楷體" panose="03000509000000000000" pitchFamily="65" charset="-120"/>
                <a:cs typeface="Times New Roman" panose="02020603050405020304" pitchFamily="18" charset="0"/>
              </a:rPr>
              <a:t>曾任軍職「下士」年資因與職務等級不相當，無法採計提敘薪級。</a:t>
            </a:r>
            <a:endParaRPr lang="en-US" altLang="zh-TW" sz="2600" kern="100" dirty="0">
              <a:solidFill>
                <a:srgbClr val="000000"/>
              </a:solidFill>
              <a:latin typeface="新細明體" panose="02020500000000000000" pitchFamily="18" charset="-120"/>
              <a:ea typeface="標楷體" panose="03000509000000000000" pitchFamily="65" charset="-120"/>
              <a:cs typeface="Times New Roman" panose="02020603050405020304" pitchFamily="18" charset="0"/>
            </a:endParaRPr>
          </a:p>
          <a:p>
            <a:pPr marL="502920" lvl="0" indent="-457200">
              <a:spcBef>
                <a:spcPts val="1800"/>
              </a:spcBef>
              <a:buClr>
                <a:srgbClr val="D680A5"/>
              </a:buClr>
              <a:buSzPct val="90000"/>
              <a:buFont typeface="+mj-lt"/>
              <a:buAutoNum type="arabicPeriod"/>
            </a:pPr>
            <a:r>
              <a:rPr lang="zh-TW" altLang="en-US" sz="2600" dirty="0">
                <a:solidFill>
                  <a:srgbClr val="000000"/>
                </a:solidFill>
                <a:latin typeface="標楷體" panose="03000509000000000000" pitchFamily="65" charset="-120"/>
                <a:ea typeface="標楷體" panose="03000509000000000000" pitchFamily="65" charset="-120"/>
              </a:rPr>
              <a:t>曾任依法令任官有案之軍職年資，成績考核需列乙等或</a:t>
            </a:r>
            <a:r>
              <a:rPr lang="en-US" altLang="zh-TW" sz="2600" dirty="0">
                <a:solidFill>
                  <a:srgbClr val="000000"/>
                </a:solidFill>
                <a:latin typeface="標楷體" panose="03000509000000000000" pitchFamily="65" charset="-120"/>
                <a:ea typeface="標楷體" panose="03000509000000000000" pitchFamily="65" charset="-120"/>
              </a:rPr>
              <a:t>70</a:t>
            </a:r>
            <a:r>
              <a:rPr lang="zh-TW" altLang="en-US" sz="2600" dirty="0">
                <a:solidFill>
                  <a:srgbClr val="000000"/>
                </a:solidFill>
                <a:latin typeface="標楷體" panose="03000509000000000000" pitchFamily="65" charset="-120"/>
                <a:ea typeface="標楷體" panose="03000509000000000000" pitchFamily="65" charset="-120"/>
              </a:rPr>
              <a:t>分或相當乙等以上，繳有證明文件者。</a:t>
            </a:r>
          </a:p>
          <a:p>
            <a:pPr marL="502920" lvl="0" indent="-457200">
              <a:spcBef>
                <a:spcPts val="1800"/>
              </a:spcBef>
              <a:buClr>
                <a:srgbClr val="D680A5"/>
              </a:buClr>
              <a:buSzPct val="90000"/>
              <a:buFont typeface="+mj-lt"/>
              <a:buAutoNum type="arabicPeriod"/>
            </a:pPr>
            <a:r>
              <a:rPr lang="zh-TW" altLang="en-US" sz="2600" dirty="0">
                <a:solidFill>
                  <a:srgbClr val="000000"/>
                </a:solidFill>
                <a:latin typeface="標楷體" panose="03000509000000000000" pitchFamily="65" charset="-120"/>
                <a:ea typeface="標楷體" panose="03000509000000000000" pitchFamily="65" charset="-120"/>
              </a:rPr>
              <a:t>不同之前後兩段以上畸零月數不得合併計算予以採計提敘薪級</a:t>
            </a:r>
            <a:endParaRPr lang="en-US" altLang="zh-TW" sz="260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047695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847165" y="594378"/>
            <a:ext cx="10448363" cy="1569660"/>
          </a:xfrm>
          <a:prstGeom prst="rect">
            <a:avLst/>
          </a:prstGeom>
          <a:noFill/>
        </p:spPr>
        <p:txBody>
          <a:bodyPr wrap="square" rtlCol="0">
            <a:spAutoFit/>
          </a:bodyPr>
          <a:lstStyle/>
          <a:p>
            <a:pPr marL="806450" indent="-806450"/>
            <a:r>
              <a:rPr lang="zh-TW" altLang="en-US" sz="2400" dirty="0">
                <a:latin typeface="標楷體" panose="03000509000000000000" pitchFamily="65" charset="-120"/>
                <a:ea typeface="標楷體" panose="03000509000000000000" pitchFamily="65" charset="-120"/>
              </a:rPr>
              <a:t>案例</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陳師公立大學畢業，</a:t>
            </a:r>
            <a:r>
              <a:rPr lang="en-US" altLang="zh-TW" sz="2400" dirty="0">
                <a:latin typeface="標楷體" panose="03000509000000000000" pitchFamily="65" charset="-120"/>
                <a:ea typeface="標楷體" panose="03000509000000000000" pitchFamily="65" charset="-120"/>
              </a:rPr>
              <a:t>102</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6</a:t>
            </a:r>
            <a:r>
              <a:rPr lang="zh-TW" altLang="en-US" sz="2400" dirty="0">
                <a:latin typeface="標楷體" panose="03000509000000000000" pitchFamily="65" charset="-120"/>
                <a:ea typeface="標楷體" panose="03000509000000000000" pitchFamily="65" charset="-120"/>
              </a:rPr>
              <a:t>月取得中等學校英文科教師證書，</a:t>
            </a:r>
            <a:r>
              <a:rPr lang="en-US" altLang="zh-TW" sz="2400" dirty="0">
                <a:latin typeface="標楷體" panose="03000509000000000000" pitchFamily="65" charset="-120"/>
                <a:ea typeface="標楷體" panose="03000509000000000000" pitchFamily="65" charset="-120"/>
              </a:rPr>
              <a:t>105</a:t>
            </a:r>
            <a:r>
              <a:rPr lang="zh-TW" altLang="en-US" sz="2400" dirty="0">
                <a:latin typeface="標楷體" panose="03000509000000000000" pitchFamily="65" charset="-120"/>
                <a:ea typeface="標楷體" panose="03000509000000000000" pitchFamily="65" charset="-120"/>
              </a:rPr>
              <a:t>學年度甄選錄取公立高中教師；曾服志願役常備軍官中尉</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6</a:t>
            </a:r>
            <a:r>
              <a:rPr lang="zh-TW" altLang="en-US" sz="2400" dirty="0">
                <a:latin typeface="標楷體" panose="03000509000000000000" pitchFamily="65" charset="-120"/>
                <a:ea typeface="標楷體" panose="03000509000000000000" pitchFamily="65" charset="-120"/>
              </a:rPr>
              <a:t>個月（</a:t>
            </a:r>
            <a:r>
              <a:rPr lang="en-US" altLang="zh-TW" sz="2400" dirty="0">
                <a:latin typeface="標楷體" panose="03000509000000000000" pitchFamily="65" charset="-120"/>
                <a:ea typeface="標楷體" panose="03000509000000000000" pitchFamily="65" charset="-120"/>
              </a:rPr>
              <a:t>88.07.01-91.12.31</a:t>
            </a:r>
            <a:r>
              <a:rPr lang="zh-TW" altLang="en-US" sz="2400" dirty="0">
                <a:latin typeface="標楷體" panose="03000509000000000000" pitchFamily="65" charset="-120"/>
                <a:ea typeface="標楷體" panose="03000509000000000000" pitchFamily="65" charset="-120"/>
              </a:rPr>
              <a:t>）、上尉</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92.01.01-95.12.31</a:t>
            </a:r>
            <a:r>
              <a:rPr lang="zh-TW" altLang="en-US" sz="2400" dirty="0">
                <a:latin typeface="標楷體" panose="03000509000000000000" pitchFamily="65" charset="-120"/>
                <a:ea typeface="標楷體" panose="03000509000000000000" pitchFamily="65" charset="-120"/>
              </a:rPr>
              <a:t>）、少校</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96.01.01-97.12.31</a:t>
            </a:r>
            <a:r>
              <a:rPr lang="zh-TW" altLang="en-US" sz="2400" dirty="0">
                <a:latin typeface="標楷體" panose="03000509000000000000" pitchFamily="65" charset="-120"/>
                <a:ea typeface="標楷體" panose="03000509000000000000" pitchFamily="65" charset="-120"/>
              </a:rPr>
              <a:t>）均服務成績優良，應如何核敘？</a:t>
            </a:r>
            <a:endParaRPr lang="zh-TW" altLang="en-US" dirty="0">
              <a:latin typeface="標楷體" panose="03000509000000000000" pitchFamily="65" charset="-120"/>
              <a:ea typeface="標楷體" panose="03000509000000000000" pitchFamily="65" charset="-120"/>
            </a:endParaRPr>
          </a:p>
        </p:txBody>
      </p:sp>
      <p:sp>
        <p:nvSpPr>
          <p:cNvPr id="9" name="文字方塊 8"/>
          <p:cNvSpPr txBox="1"/>
          <p:nvPr/>
        </p:nvSpPr>
        <p:spPr>
          <a:xfrm>
            <a:off x="1416423" y="2638918"/>
            <a:ext cx="9359153" cy="2677656"/>
          </a:xfrm>
          <a:prstGeom prst="rect">
            <a:avLst/>
          </a:prstGeom>
          <a:noFill/>
        </p:spPr>
        <p:txBody>
          <a:bodyPr wrap="square" rtlCol="0">
            <a:spAutoFit/>
          </a:bodyPr>
          <a:lstStyle/>
          <a:p>
            <a:pPr marL="457200" indent="-457200">
              <a:buFont typeface="+mj-lt"/>
              <a:buAutoNum type="arabicPeriod"/>
            </a:pPr>
            <a:r>
              <a:rPr lang="zh-TW" altLang="en-US" sz="2400" dirty="0">
                <a:latin typeface="標楷體" panose="03000509000000000000" pitchFamily="65" charset="-120"/>
                <a:ea typeface="標楷體" panose="03000509000000000000" pitchFamily="65" charset="-120"/>
              </a:rPr>
              <a:t>採計</a:t>
            </a:r>
            <a:r>
              <a:rPr lang="zh-TW" altLang="en-US" sz="2400" dirty="0">
                <a:latin typeface="標楷體" panose="03000509000000000000" pitchFamily="65" charset="-120"/>
                <a:ea typeface="標楷體" panose="03000509000000000000" pitchFamily="65" charset="-120"/>
                <a:hlinkClick r:id="rId3" action="ppaction://hlinkfile"/>
              </a:rPr>
              <a:t>職務等級相當且服務成績優良</a:t>
            </a:r>
            <a:r>
              <a:rPr lang="zh-TW" altLang="en-US" sz="2400" dirty="0">
                <a:latin typeface="標楷體" panose="03000509000000000000" pitchFamily="65" charset="-120"/>
                <a:ea typeface="標楷體" panose="03000509000000000000" pitchFamily="65" charset="-120"/>
              </a:rPr>
              <a:t>之年資：</a:t>
            </a:r>
            <a:endParaRPr lang="en-US" altLang="zh-TW" sz="2400" dirty="0">
              <a:latin typeface="標楷體" panose="03000509000000000000" pitchFamily="65" charset="-120"/>
              <a:ea typeface="標楷體" panose="03000509000000000000" pitchFamily="65" charset="-120"/>
            </a:endParaRPr>
          </a:p>
          <a:p>
            <a:pPr marL="914400" lvl="1" indent="-457200">
              <a:buFont typeface="+mj-lt"/>
              <a:buAutoNum type="arabicParenR"/>
            </a:pPr>
            <a:r>
              <a:rPr lang="zh-TW" altLang="en-US" sz="2400" dirty="0">
                <a:latin typeface="標楷體" panose="03000509000000000000" pitchFamily="65" charset="-120"/>
                <a:ea typeface="標楷體" panose="03000509000000000000" pitchFamily="65" charset="-120"/>
              </a:rPr>
              <a:t>中尉</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89.01.01-91.12.31</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914400" lvl="1" indent="-457200">
              <a:buFont typeface="+mj-lt"/>
              <a:buAutoNum type="arabicParenR"/>
            </a:pPr>
            <a:r>
              <a:rPr lang="zh-TW" altLang="en-US" sz="2400" dirty="0">
                <a:latin typeface="標楷體" panose="03000509000000000000" pitchFamily="65" charset="-120"/>
                <a:ea typeface="標楷體" panose="03000509000000000000" pitchFamily="65" charset="-120"/>
              </a:rPr>
              <a:t>上尉</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92.01.01- 95.12.31</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914400" lvl="1" indent="-457200">
              <a:buFont typeface="+mj-lt"/>
              <a:buAutoNum type="arabicParenR"/>
            </a:pPr>
            <a:r>
              <a:rPr lang="zh-TW" altLang="en-US" sz="2400" dirty="0">
                <a:latin typeface="標楷體" panose="03000509000000000000" pitchFamily="65" charset="-120"/>
                <a:ea typeface="標楷體" panose="03000509000000000000" pitchFamily="65" charset="-120"/>
              </a:rPr>
              <a:t>少校</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96.01.01-97.12.31</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2400" dirty="0">
                <a:latin typeface="標楷體" panose="03000509000000000000" pitchFamily="65" charset="-120"/>
                <a:ea typeface="標楷體" panose="03000509000000000000" pitchFamily="65" charset="-120"/>
              </a:rPr>
              <a:t>不採計年資</a:t>
            </a:r>
            <a:endParaRPr lang="en-US" altLang="zh-TW" sz="2400" dirty="0">
              <a:latin typeface="標楷體" panose="03000509000000000000" pitchFamily="65" charset="-120"/>
              <a:ea typeface="標楷體" panose="03000509000000000000" pitchFamily="65" charset="-120"/>
            </a:endParaRPr>
          </a:p>
          <a:p>
            <a:pPr lvl="1"/>
            <a:r>
              <a:rPr lang="zh-TW" altLang="en-US" sz="2400" dirty="0">
                <a:latin typeface="標楷體" panose="03000509000000000000" pitchFamily="65" charset="-120"/>
                <a:ea typeface="標楷體" panose="03000509000000000000" pitchFamily="65" charset="-120"/>
              </a:rPr>
              <a:t>中尉</a:t>
            </a:r>
            <a:r>
              <a:rPr lang="en-US" altLang="zh-TW" sz="2400" dirty="0">
                <a:latin typeface="標楷體" panose="03000509000000000000" pitchFamily="65" charset="-120"/>
                <a:ea typeface="標楷體" panose="03000509000000000000" pitchFamily="65" charset="-120"/>
              </a:rPr>
              <a:t>6</a:t>
            </a:r>
            <a:r>
              <a:rPr lang="zh-TW" altLang="en-US" sz="2400" dirty="0">
                <a:latin typeface="標楷體" panose="03000509000000000000" pitchFamily="65" charset="-120"/>
                <a:ea typeface="標楷體" panose="03000509000000000000" pitchFamily="65" charset="-120"/>
              </a:rPr>
              <a:t>個月（</a:t>
            </a:r>
            <a:r>
              <a:rPr lang="en-US" altLang="zh-TW" sz="2400" dirty="0">
                <a:latin typeface="標楷體" panose="03000509000000000000" pitchFamily="65" charset="-120"/>
                <a:ea typeface="標楷體" panose="03000509000000000000" pitchFamily="65" charset="-120"/>
              </a:rPr>
              <a:t>88.07.01-88.12.31</a:t>
            </a:r>
            <a:r>
              <a:rPr lang="zh-TW" altLang="en-US" sz="2400" dirty="0">
                <a:latin typeface="標楷體" panose="03000509000000000000" pitchFamily="65" charset="-120"/>
                <a:ea typeface="標楷體" panose="03000509000000000000" pitchFamily="65" charset="-120"/>
              </a:rPr>
              <a:t>）未滿</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年，不予採計</a:t>
            </a:r>
            <a:endParaRPr lang="en-US" altLang="zh-TW" sz="2400" dirty="0">
              <a:latin typeface="標楷體" panose="03000509000000000000" pitchFamily="65" charset="-120"/>
              <a:ea typeface="標楷體" panose="03000509000000000000" pitchFamily="65" charset="-120"/>
            </a:endParaRPr>
          </a:p>
          <a:p>
            <a:pPr marL="457200" indent="-457200">
              <a:buFont typeface="+mj-lt"/>
              <a:buAutoNum type="arabicPeriod"/>
            </a:pPr>
            <a:r>
              <a:rPr lang="en-US" altLang="zh-TW" sz="2400" dirty="0">
                <a:latin typeface="標楷體" panose="03000509000000000000" pitchFamily="65" charset="-120"/>
                <a:ea typeface="標楷體" panose="03000509000000000000" pitchFamily="65" charset="-120"/>
              </a:rPr>
              <a:t>310</a:t>
            </a:r>
            <a:r>
              <a:rPr lang="zh-TW" altLang="en-US" sz="2400" dirty="0">
                <a:latin typeface="標楷體" panose="03000509000000000000" pitchFamily="65" charset="-120"/>
                <a:ea typeface="標楷體" panose="03000509000000000000" pitchFamily="65" charset="-120"/>
              </a:rPr>
              <a:t>薪點：以大學學歷</a:t>
            </a:r>
            <a:r>
              <a:rPr lang="en-US" altLang="zh-TW" sz="2400" dirty="0">
                <a:latin typeface="標楷體" panose="03000509000000000000" pitchFamily="65" charset="-120"/>
                <a:ea typeface="標楷體" panose="03000509000000000000" pitchFamily="65" charset="-120"/>
              </a:rPr>
              <a:t>190</a:t>
            </a:r>
            <a:r>
              <a:rPr lang="zh-TW" altLang="en-US" sz="2400" dirty="0">
                <a:latin typeface="標楷體" panose="03000509000000000000" pitchFamily="65" charset="-120"/>
                <a:ea typeface="標楷體" panose="03000509000000000000" pitchFamily="65" charset="-120"/>
              </a:rPr>
              <a:t>薪點起敘，提敘</a:t>
            </a:r>
            <a:r>
              <a:rPr lang="en-US" altLang="zh-TW" sz="2400" dirty="0">
                <a:latin typeface="標楷體" panose="03000509000000000000" pitchFamily="65" charset="-120"/>
                <a:ea typeface="標楷體" panose="03000509000000000000" pitchFamily="65" charset="-120"/>
              </a:rPr>
              <a:t>9</a:t>
            </a:r>
            <a:r>
              <a:rPr lang="zh-TW" altLang="en-US" sz="2400" dirty="0">
                <a:latin typeface="標楷體" panose="03000509000000000000" pitchFamily="65" charset="-120"/>
                <a:ea typeface="標楷體" panose="03000509000000000000" pitchFamily="65" charset="-120"/>
              </a:rPr>
              <a:t>級。 </a:t>
            </a:r>
          </a:p>
        </p:txBody>
      </p:sp>
    </p:spTree>
    <p:extLst>
      <p:ext uri="{BB962C8B-B14F-4D97-AF65-F5344CB8AC3E}">
        <p14:creationId xmlns:p14="http://schemas.microsoft.com/office/powerpoint/2010/main" val="235651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anim calcmode="lin" valueType="num">
                                      <p:cBhvr>
                                        <p:cTn id="15" dur="2000" fill="hold"/>
                                        <p:tgtEl>
                                          <p:spTgt spid="9"/>
                                        </p:tgtEl>
                                        <p:attrNameLst>
                                          <p:attrName>ppt_x</p:attrName>
                                        </p:attrNameLst>
                                      </p:cBhvr>
                                      <p:tavLst>
                                        <p:tav tm="0">
                                          <p:val>
                                            <p:strVal val="#ppt_x"/>
                                          </p:val>
                                        </p:tav>
                                        <p:tav tm="100000">
                                          <p:val>
                                            <p:strVal val="#ppt_x"/>
                                          </p:val>
                                        </p:tav>
                                      </p:tavLst>
                                    </p:anim>
                                    <p:anim calcmode="lin" valueType="num">
                                      <p:cBhvr>
                                        <p:cTn id="16"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68415" y="388188"/>
            <a:ext cx="8160590" cy="582409"/>
          </a:xfrm>
        </p:spPr>
        <p:txBody>
          <a:bodyPr>
            <a:noAutofit/>
          </a:bodyPr>
          <a:lstStyle/>
          <a:p>
            <a:r>
              <a:rPr lang="zh-TW" altLang="en-US" sz="3200" dirty="0">
                <a:solidFill>
                  <a:srgbClr val="00B050"/>
                </a:solidFill>
                <a:latin typeface="華康勘亭流" panose="03000909000000000000" pitchFamily="65" charset="-120"/>
                <a:ea typeface="華康勘亭流" panose="03000909000000000000" pitchFamily="65" charset="-120"/>
              </a:rPr>
              <a:t>正式教師敘薪</a:t>
            </a:r>
            <a:r>
              <a:rPr lang="en-US" altLang="zh-TW" sz="3200" dirty="0">
                <a:solidFill>
                  <a:srgbClr val="00B050"/>
                </a:solidFill>
                <a:latin typeface="華康勘亭流" panose="03000909000000000000" pitchFamily="65" charset="-120"/>
                <a:ea typeface="華康勘亭流" panose="03000909000000000000" pitchFamily="65" charset="-120"/>
              </a:rPr>
              <a:t>-</a:t>
            </a:r>
            <a:r>
              <a:rPr lang="zh-TW" altLang="en-US" sz="3200" dirty="0">
                <a:solidFill>
                  <a:srgbClr val="00B050"/>
                </a:solidFill>
                <a:latin typeface="華康勘亭流" panose="03000909000000000000" pitchFamily="65" charset="-120"/>
                <a:ea typeface="華康勘亭流" panose="03000909000000000000" pitchFamily="65" charset="-120"/>
              </a:rPr>
              <a:t>提敘曾任專任講師或助教年資</a:t>
            </a:r>
          </a:p>
        </p:txBody>
      </p:sp>
      <p:sp>
        <p:nvSpPr>
          <p:cNvPr id="3" name="內容版面配置區 2"/>
          <p:cNvSpPr>
            <a:spLocks noGrp="1"/>
          </p:cNvSpPr>
          <p:nvPr>
            <p:ph idx="4294967295"/>
          </p:nvPr>
        </p:nvSpPr>
        <p:spPr>
          <a:xfrm>
            <a:off x="931652" y="1609965"/>
            <a:ext cx="10515600" cy="4351338"/>
          </a:xfrm>
        </p:spPr>
        <p:txBody>
          <a:bodyPr/>
          <a:lstStyle/>
          <a:p>
            <a:pPr marL="502920" indent="-457200">
              <a:buFont typeface="+mj-ea"/>
              <a:buAutoNum type="ea1ChtPeriod"/>
            </a:pPr>
            <a:r>
              <a:rPr lang="zh-TW" altLang="en-US" sz="2400" dirty="0">
                <a:latin typeface="標楷體" panose="03000509000000000000" pitchFamily="65" charset="-120"/>
                <a:ea typeface="標楷體" panose="03000509000000000000" pitchFamily="65" charset="-120"/>
              </a:rPr>
              <a:t>教育人員任用條例</a:t>
            </a:r>
            <a:r>
              <a:rPr lang="en-US" altLang="zh-TW" sz="2400" dirty="0">
                <a:latin typeface="標楷體" panose="03000509000000000000" pitchFamily="65" charset="-120"/>
                <a:ea typeface="標楷體" panose="03000509000000000000" pitchFamily="65" charset="-120"/>
              </a:rPr>
              <a:t>86.03.19</a:t>
            </a:r>
            <a:r>
              <a:rPr lang="zh-TW" altLang="en-US" sz="2400" dirty="0">
                <a:latin typeface="標楷體" panose="03000509000000000000" pitchFamily="65" charset="-120"/>
                <a:ea typeface="標楷體" panose="03000509000000000000" pitchFamily="65" charset="-120"/>
              </a:rPr>
              <a:t>修正公布後，助教屬性已有差異，條例修正前所進用之助教，仍具教師身分，應適用教師之現有規定。（以助教證書認定）</a:t>
            </a:r>
          </a:p>
          <a:p>
            <a:pPr marL="502920" indent="-457200">
              <a:buFont typeface="+mj-ea"/>
              <a:buAutoNum type="ea1ChtPeriod"/>
            </a:pPr>
            <a:r>
              <a:rPr lang="zh-TW" altLang="en-US" sz="2400" dirty="0">
                <a:latin typeface="標楷體" panose="03000509000000000000" pitchFamily="65" charset="-120"/>
                <a:ea typeface="標楷體" panose="03000509000000000000" pitchFamily="65" charset="-120"/>
              </a:rPr>
              <a:t>條例修正後進用之助教，已不具教師身分，有關其薪級之核敘，應比照相關聘任人員規定辦理。另有關聘任人員年資之採計規定，得按年採計與現職職務等級相當且服務成績優良之年資至本職最高年功薪。</a:t>
            </a:r>
          </a:p>
          <a:p>
            <a:pPr marL="45720" indent="0">
              <a:buNone/>
            </a:pPr>
            <a:endParaRPr lang="zh-TW" altLang="en-US" dirty="0"/>
          </a:p>
        </p:txBody>
      </p:sp>
    </p:spTree>
    <p:extLst>
      <p:ext uri="{BB962C8B-B14F-4D97-AF65-F5344CB8AC3E}">
        <p14:creationId xmlns:p14="http://schemas.microsoft.com/office/powerpoint/2010/main" val="8417509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30238" y="396815"/>
            <a:ext cx="9962071" cy="513398"/>
          </a:xfrm>
        </p:spPr>
        <p:txBody>
          <a:bodyPr>
            <a:normAutofit/>
          </a:bodyPr>
          <a:lstStyle/>
          <a:p>
            <a:r>
              <a:rPr lang="zh-TW" altLang="en-US" sz="2700" dirty="0">
                <a:solidFill>
                  <a:srgbClr val="00B050"/>
                </a:solidFill>
                <a:latin typeface="華康勘亭流(P)" panose="02010600010101010101" pitchFamily="2" charset="-120"/>
                <a:ea typeface="華康勘亭流(P)" panose="02010600010101010101" pitchFamily="2" charset="-120"/>
              </a:rPr>
              <a:t>正式教師敘薪</a:t>
            </a:r>
            <a:r>
              <a:rPr lang="en-US" altLang="zh-TW" sz="2700" dirty="0">
                <a:solidFill>
                  <a:srgbClr val="00B050"/>
                </a:solidFill>
                <a:latin typeface="華康勘亭流(P)" panose="02010600010101010101" pitchFamily="2" charset="-120"/>
                <a:ea typeface="華康勘亭流(P)" panose="02010600010101010101" pitchFamily="2" charset="-120"/>
              </a:rPr>
              <a:t>-</a:t>
            </a:r>
            <a:r>
              <a:rPr lang="zh-TW" altLang="en-US" sz="2700" dirty="0">
                <a:solidFill>
                  <a:srgbClr val="00B050"/>
                </a:solidFill>
                <a:latin typeface="華康勘亭流(P)" panose="02010600010101010101" pitchFamily="2" charset="-120"/>
                <a:ea typeface="華康勘亭流(P)" panose="02010600010101010101" pitchFamily="2" charset="-120"/>
              </a:rPr>
              <a:t>提敘曾任台商、海外僑校學校任教年資</a:t>
            </a:r>
          </a:p>
        </p:txBody>
      </p:sp>
      <p:sp>
        <p:nvSpPr>
          <p:cNvPr id="4" name="日期版面配置區 3"/>
          <p:cNvSpPr>
            <a:spLocks noGrp="1"/>
          </p:cNvSpPr>
          <p:nvPr>
            <p:ph type="dt" sz="half" idx="10"/>
          </p:nvPr>
        </p:nvSpPr>
        <p:spPr/>
        <p:txBody>
          <a:bodyPr/>
          <a:lstStyle/>
          <a:p>
            <a:fld id="{8E5B7D6D-59F2-4A59-9400-09D4BF196AB6}" type="datetime1">
              <a:rPr lang="zh-CN" altLang="en-US" smtClean="0">
                <a:solidFill>
                  <a:prstClr val="black">
                    <a:tint val="75000"/>
                  </a:prstClr>
                </a:solidFill>
              </a:rPr>
              <a:t>2019/8/19</a:t>
            </a:fld>
            <a:endParaRPr lang="zh-CN"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75</a:t>
            </a:fld>
            <a:endParaRPr lang="zh-CN" altLang="en-US">
              <a:solidFill>
                <a:prstClr val="black">
                  <a:tint val="75000"/>
                </a:prstClr>
              </a:solidFill>
            </a:endParaRPr>
          </a:p>
        </p:txBody>
      </p:sp>
      <p:sp>
        <p:nvSpPr>
          <p:cNvPr id="3" name="內容版面配置區 2"/>
          <p:cNvSpPr>
            <a:spLocks noGrp="1"/>
          </p:cNvSpPr>
          <p:nvPr>
            <p:ph idx="4294967295"/>
          </p:nvPr>
        </p:nvSpPr>
        <p:spPr>
          <a:xfrm>
            <a:off x="838200" y="1480568"/>
            <a:ext cx="10515600" cy="4351338"/>
          </a:xfrm>
        </p:spPr>
        <p:txBody>
          <a:bodyPr/>
          <a:lstStyle/>
          <a:p>
            <a:pPr marL="457200" lvl="0" indent="-457200">
              <a:spcBef>
                <a:spcPts val="1800"/>
              </a:spcBef>
              <a:buClr>
                <a:srgbClr val="D680A5"/>
              </a:buClr>
              <a:buSzPct val="90000"/>
              <a:buFont typeface="+mj-lt"/>
              <a:buAutoNum type="arabicPeriod"/>
            </a:pPr>
            <a:r>
              <a:rPr lang="zh-TW" altLang="en-US" sz="24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如任職時服務單位未建立與公立學校教師一致之敘薪制度，</a:t>
            </a:r>
            <a:r>
              <a:rPr lang="zh-TW" altLang="zh-TW" sz="24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參照教師待遇條例第</a:t>
            </a:r>
            <a:r>
              <a:rPr lang="en-US" altLang="zh-TW" sz="24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8</a:t>
            </a:r>
            <a:r>
              <a:rPr lang="zh-TW" altLang="zh-TW" sz="24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條第</a:t>
            </a:r>
            <a:r>
              <a:rPr lang="en-US" altLang="zh-TW" sz="24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1</a:t>
            </a:r>
            <a:r>
              <a:rPr lang="zh-TW" altLang="zh-TW" sz="24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項第</a:t>
            </a:r>
            <a:r>
              <a:rPr lang="en-US" altLang="zh-TW" sz="24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1</a:t>
            </a:r>
            <a:r>
              <a:rPr lang="zh-TW" altLang="zh-TW" sz="24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款規定，依其初任時所具學歷起敘，將服務成績優良年資逐學年度晉級、換算任職期間各學年度之薪級後，依「各類人員與教師等級相當年資採計提敘薪級對照表」規定認定之。</a:t>
            </a:r>
            <a:endParaRPr lang="en-US" altLang="zh-TW" sz="24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marL="457200" lvl="0" indent="-457200">
              <a:spcBef>
                <a:spcPts val="1800"/>
              </a:spcBef>
              <a:buClr>
                <a:srgbClr val="D680A5"/>
              </a:buClr>
              <a:buSzPct val="90000"/>
              <a:buFont typeface="+mj-lt"/>
              <a:buAutoNum type="arabicPeriod"/>
            </a:pPr>
            <a:r>
              <a:rPr lang="zh-TW" altLang="zh-TW" sz="24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服務年資需經教育部國際與兩岸教育司認定或查證。</a:t>
            </a:r>
            <a:endParaRPr lang="en-US" altLang="zh-TW" sz="24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marL="457200" lvl="0" indent="-457200">
              <a:spcBef>
                <a:spcPts val="1800"/>
              </a:spcBef>
              <a:buClr>
                <a:srgbClr val="D680A5"/>
              </a:buClr>
              <a:buSzPct val="90000"/>
              <a:buFont typeface="+mj-lt"/>
              <a:buAutoNum type="arabicPeriod"/>
            </a:pPr>
            <a:r>
              <a:rPr lang="zh-TW" altLang="zh-TW" sz="24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採計與教師職務等級相當且服務成績優良之年資。</a:t>
            </a:r>
            <a:endParaRPr lang="zh-TW" altLang="en-US" sz="240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609412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78479" y="370935"/>
            <a:ext cx="10515600" cy="573783"/>
          </a:xfrm>
        </p:spPr>
        <p:txBody>
          <a:bodyPr anchor="ctr">
            <a:normAutofit/>
          </a:bodyPr>
          <a:lstStyle/>
          <a:p>
            <a:r>
              <a:rPr lang="zh-TW" altLang="en-US" sz="2800" dirty="0">
                <a:solidFill>
                  <a:srgbClr val="00B050"/>
                </a:solidFill>
                <a:latin typeface="華康勘亭流" panose="03000909000000000000" pitchFamily="65" charset="-120"/>
                <a:ea typeface="華康勘亭流" panose="03000909000000000000" pitchFamily="65" charset="-120"/>
              </a:rPr>
              <a:t>正式教師敘薪</a:t>
            </a:r>
            <a:r>
              <a:rPr lang="en-US" altLang="zh-TW" sz="2800" dirty="0">
                <a:solidFill>
                  <a:srgbClr val="00B050"/>
                </a:solidFill>
                <a:latin typeface="華康勘亭流" panose="03000909000000000000" pitchFamily="65" charset="-120"/>
                <a:ea typeface="華康勘亭流" panose="03000909000000000000" pitchFamily="65" charset="-120"/>
              </a:rPr>
              <a:t>-</a:t>
            </a:r>
            <a:r>
              <a:rPr lang="zh-TW" altLang="en-US" sz="2800" dirty="0">
                <a:solidFill>
                  <a:srgbClr val="00B050"/>
                </a:solidFill>
                <a:latin typeface="華康勘亭流" panose="03000909000000000000" pitchFamily="65" charset="-120"/>
                <a:ea typeface="華康勘亭流" panose="03000909000000000000" pitchFamily="65" charset="-120"/>
              </a:rPr>
              <a:t>提敘曾任契約進用教保人員年資</a:t>
            </a:r>
          </a:p>
        </p:txBody>
      </p:sp>
      <p:sp>
        <p:nvSpPr>
          <p:cNvPr id="3" name="內容版面配置區 2"/>
          <p:cNvSpPr>
            <a:spLocks noGrp="1"/>
          </p:cNvSpPr>
          <p:nvPr>
            <p:ph idx="4294967295"/>
          </p:nvPr>
        </p:nvSpPr>
        <p:spPr>
          <a:xfrm>
            <a:off x="1069675" y="1480568"/>
            <a:ext cx="10515600" cy="4351338"/>
          </a:xfrm>
        </p:spPr>
        <p:txBody>
          <a:bodyPr>
            <a:normAutofit/>
          </a:bodyPr>
          <a:lstStyle/>
          <a:p>
            <a:pPr marL="502920" lvl="0" indent="-457200">
              <a:spcBef>
                <a:spcPts val="1200"/>
              </a:spcBef>
              <a:buClr>
                <a:srgbClr val="D680A5"/>
              </a:buClr>
              <a:buSzPct val="90000"/>
              <a:buFont typeface="+mj-ea"/>
              <a:buAutoNum type="ea1ChtPeriod"/>
            </a:pPr>
            <a:r>
              <a:rPr lang="zh-TW" altLang="en-US" sz="2400" dirty="0">
                <a:solidFill>
                  <a:srgbClr val="000000"/>
                </a:solidFill>
                <a:latin typeface="標楷體" panose="03000509000000000000" pitchFamily="65" charset="-120"/>
                <a:ea typeface="標楷體" panose="03000509000000000000" pitchFamily="65" charset="-120"/>
              </a:rPr>
              <a:t>依據教師職前年資採計提敘辦法規定如下</a:t>
            </a:r>
            <a:r>
              <a:rPr lang="en-US" altLang="zh-TW" sz="2400" dirty="0">
                <a:solidFill>
                  <a:srgbClr val="000000"/>
                </a:solidFill>
                <a:latin typeface="標楷體" panose="03000509000000000000" pitchFamily="65" charset="-120"/>
                <a:ea typeface="標楷體" panose="03000509000000000000" pitchFamily="65" charset="-120"/>
              </a:rPr>
              <a:t>:</a:t>
            </a:r>
          </a:p>
          <a:p>
            <a:pPr marL="501650" lvl="0" indent="-138113">
              <a:spcBef>
                <a:spcPts val="1200"/>
              </a:spcBef>
              <a:buClr>
                <a:srgbClr val="D680A5"/>
              </a:buClr>
              <a:buSzPct val="90000"/>
              <a:buFont typeface="+mj-lt"/>
              <a:buAutoNum type="arabicPeriod"/>
            </a:pPr>
            <a:r>
              <a:rPr lang="zh-TW" altLang="en-US" sz="2400" dirty="0">
                <a:solidFill>
                  <a:srgbClr val="000000"/>
                </a:solidFill>
                <a:latin typeface="標楷體" panose="03000509000000000000" pitchFamily="65" charset="-120"/>
                <a:ea typeface="標楷體" panose="03000509000000000000" pitchFamily="65" charset="-120"/>
              </a:rPr>
              <a:t>任職當時已具幼兒園教師資格</a:t>
            </a:r>
            <a:endParaRPr lang="en-US" altLang="zh-TW" sz="2400" dirty="0">
              <a:solidFill>
                <a:srgbClr val="000000"/>
              </a:solidFill>
              <a:latin typeface="標楷體" panose="03000509000000000000" pitchFamily="65" charset="-120"/>
              <a:ea typeface="標楷體" panose="03000509000000000000" pitchFamily="65" charset="-120"/>
            </a:endParaRPr>
          </a:p>
          <a:p>
            <a:pPr marL="501650" lvl="0" indent="-138113">
              <a:spcBef>
                <a:spcPts val="1200"/>
              </a:spcBef>
              <a:buClr>
                <a:srgbClr val="D680A5"/>
              </a:buClr>
              <a:buSzPct val="90000"/>
              <a:buFont typeface="+mj-lt"/>
              <a:buAutoNum type="arabicPeriod"/>
            </a:pPr>
            <a:r>
              <a:rPr lang="zh-TW" altLang="en-US" sz="2400" dirty="0">
                <a:solidFill>
                  <a:srgbClr val="000000"/>
                </a:solidFill>
                <a:latin typeface="標楷體" panose="03000509000000000000" pitchFamily="65" charset="-120"/>
                <a:ea typeface="標楷體" panose="03000509000000000000" pitchFamily="65" charset="-120"/>
              </a:rPr>
              <a:t>職務等級相當且服務成績優良者</a:t>
            </a:r>
            <a:endParaRPr lang="en-US" altLang="zh-TW" sz="2400" dirty="0">
              <a:solidFill>
                <a:srgbClr val="000000"/>
              </a:solidFill>
              <a:latin typeface="標楷體" panose="03000509000000000000" pitchFamily="65" charset="-120"/>
              <a:ea typeface="標楷體" panose="03000509000000000000" pitchFamily="65" charset="-120"/>
            </a:endParaRPr>
          </a:p>
          <a:p>
            <a:pPr marL="712788" lvl="0" indent="-349250">
              <a:spcBef>
                <a:spcPts val="1200"/>
              </a:spcBef>
              <a:buClr>
                <a:srgbClr val="D680A5"/>
              </a:buClr>
              <a:buSzPct val="90000"/>
              <a:buFont typeface="+mj-lt"/>
              <a:buAutoNum type="arabicPeriod"/>
            </a:pPr>
            <a:r>
              <a:rPr lang="zh-TW" altLang="en-US" sz="2400" dirty="0">
                <a:solidFill>
                  <a:srgbClr val="000000"/>
                </a:solidFill>
                <a:latin typeface="標楷體" panose="03000509000000000000" pitchFamily="65" charset="-120"/>
                <a:ea typeface="標楷體" panose="03000509000000000000" pitchFamily="65" charset="-120"/>
              </a:rPr>
              <a:t>依其初任時所具學歷起敘，將服務成績優良年資逐學年度晉級、換算任職期間各學年度之薪級（比照公立學校第一年按學歷起敘後逐學年度晉級）。</a:t>
            </a:r>
            <a:endParaRPr lang="en-US" altLang="zh-TW" sz="2400" dirty="0">
              <a:solidFill>
                <a:srgbClr val="000000"/>
              </a:solidFill>
              <a:latin typeface="標楷體" panose="03000509000000000000" pitchFamily="65" charset="-120"/>
              <a:ea typeface="標楷體" panose="03000509000000000000" pitchFamily="65" charset="-120"/>
            </a:endParaRPr>
          </a:p>
          <a:p>
            <a:pPr marL="631825" lvl="0" indent="-268288">
              <a:spcBef>
                <a:spcPts val="1200"/>
              </a:spcBef>
              <a:buClr>
                <a:srgbClr val="D680A5"/>
              </a:buClr>
              <a:buSzPct val="90000"/>
              <a:buFont typeface="+mj-lt"/>
              <a:buAutoNum type="arabicPeriod"/>
            </a:pPr>
            <a:r>
              <a:rPr lang="zh-TW" altLang="en-US" sz="2400" dirty="0">
                <a:solidFill>
                  <a:srgbClr val="000000"/>
                </a:solidFill>
                <a:latin typeface="標楷體" panose="03000509000000000000" pitchFamily="65" charset="-120"/>
                <a:ea typeface="標楷體" panose="03000509000000000000" pitchFamily="65" charset="-120"/>
              </a:rPr>
              <a:t>在本職最高年功薪範圍內每滿</a:t>
            </a:r>
            <a:r>
              <a:rPr lang="en-US" altLang="zh-TW" sz="2400" dirty="0">
                <a:solidFill>
                  <a:srgbClr val="000000"/>
                </a:solidFill>
                <a:latin typeface="標楷體" panose="03000509000000000000" pitchFamily="65" charset="-120"/>
                <a:ea typeface="標楷體" panose="03000509000000000000" pitchFamily="65" charset="-120"/>
              </a:rPr>
              <a:t>1</a:t>
            </a:r>
            <a:r>
              <a:rPr lang="zh-TW" altLang="en-US" sz="2400" dirty="0">
                <a:solidFill>
                  <a:srgbClr val="000000"/>
                </a:solidFill>
                <a:latin typeface="標楷體" panose="03000509000000000000" pitchFamily="65" charset="-120"/>
                <a:ea typeface="標楷體" panose="03000509000000000000" pitchFamily="65" charset="-120"/>
              </a:rPr>
              <a:t>學年採計提敘薪級</a:t>
            </a:r>
            <a:r>
              <a:rPr lang="en-US" altLang="zh-TW" sz="2400" dirty="0">
                <a:solidFill>
                  <a:srgbClr val="000000"/>
                </a:solidFill>
                <a:latin typeface="標楷體" panose="03000509000000000000" pitchFamily="65" charset="-120"/>
                <a:ea typeface="標楷體" panose="03000509000000000000" pitchFamily="65" charset="-120"/>
              </a:rPr>
              <a:t>1</a:t>
            </a:r>
            <a:r>
              <a:rPr lang="zh-TW" altLang="en-US" sz="2400" dirty="0">
                <a:solidFill>
                  <a:srgbClr val="000000"/>
                </a:solidFill>
                <a:latin typeface="標楷體" panose="03000509000000000000" pitchFamily="65" charset="-120"/>
                <a:ea typeface="標楷體" panose="03000509000000000000" pitchFamily="65" charset="-120"/>
              </a:rPr>
              <a:t>級</a:t>
            </a:r>
            <a:endParaRPr lang="en-US" altLang="zh-TW" sz="2400" dirty="0">
              <a:solidFill>
                <a:srgbClr val="000000"/>
              </a:solidFill>
              <a:latin typeface="標楷體" panose="03000509000000000000" pitchFamily="65" charset="-120"/>
              <a:ea typeface="標楷體" panose="03000509000000000000" pitchFamily="65" charset="-120"/>
            </a:endParaRPr>
          </a:p>
          <a:p>
            <a:pPr marL="631825" lvl="0" indent="-268288">
              <a:spcBef>
                <a:spcPts val="1200"/>
              </a:spcBef>
              <a:buClr>
                <a:srgbClr val="D680A5"/>
              </a:buClr>
              <a:buSzPct val="90000"/>
              <a:buFont typeface="+mj-lt"/>
              <a:buAutoNum type="arabicPeriod"/>
            </a:pPr>
            <a:endParaRPr lang="en-US" altLang="zh-TW" sz="2400" dirty="0">
              <a:solidFill>
                <a:srgbClr val="000000"/>
              </a:solidFill>
              <a:latin typeface="標楷體" panose="03000509000000000000" pitchFamily="65" charset="-120"/>
              <a:ea typeface="標楷體" panose="03000509000000000000" pitchFamily="65" charset="-120"/>
            </a:endParaRPr>
          </a:p>
          <a:p>
            <a:pPr lvl="0">
              <a:spcBef>
                <a:spcPts val="1200"/>
              </a:spcBef>
              <a:buClr>
                <a:srgbClr val="D680A5"/>
              </a:buClr>
              <a:buSzPct val="90000"/>
              <a:buFont typeface="Wingdings" panose="05000000000000000000" pitchFamily="2" charset="2"/>
              <a:buChar char="u"/>
            </a:pPr>
            <a:r>
              <a:rPr lang="zh-TW" altLang="en-US" sz="2400" dirty="0">
                <a:solidFill>
                  <a:srgbClr val="FF0000"/>
                </a:solidFill>
                <a:latin typeface="標楷體" panose="03000509000000000000" pitchFamily="65" charset="-120"/>
                <a:ea typeface="標楷體" panose="03000509000000000000" pitchFamily="65" charset="-120"/>
              </a:rPr>
              <a:t>代理教保員年資，目前查無得採計提敘薪級之依據。</a:t>
            </a:r>
          </a:p>
          <a:p>
            <a:endParaRPr lang="zh-TW" altLang="en-US" dirty="0"/>
          </a:p>
        </p:txBody>
      </p:sp>
    </p:spTree>
    <p:extLst>
      <p:ext uri="{BB962C8B-B14F-4D97-AF65-F5344CB8AC3E}">
        <p14:creationId xmlns:p14="http://schemas.microsoft.com/office/powerpoint/2010/main" val="7978422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515374" y="1640161"/>
            <a:ext cx="9134856" cy="3126441"/>
          </a:xfrm>
        </p:spPr>
        <p:txBody>
          <a:bodyPr/>
          <a:lstStyle/>
          <a:p>
            <a:pPr marL="502920" lvl="0" indent="-457200">
              <a:spcBef>
                <a:spcPts val="1800"/>
              </a:spcBef>
              <a:buClr>
                <a:srgbClr val="D680A5"/>
              </a:buClr>
              <a:buSzPct val="90000"/>
              <a:buFont typeface="+mj-ea"/>
              <a:buAutoNum type="ea1ChtPeriod" startAt="2"/>
            </a:pPr>
            <a:r>
              <a:rPr lang="zh-TW" altLang="en-US" sz="2600" dirty="0">
                <a:solidFill>
                  <a:srgbClr val="000000"/>
                </a:solidFill>
                <a:latin typeface="標楷體" panose="03000509000000000000" pitchFamily="65" charset="-120"/>
                <a:ea typeface="標楷體" panose="03000509000000000000" pitchFamily="65" charset="-120"/>
              </a:rPr>
              <a:t>契約進用人員所稱服務成績優良，以「足學年度且其年終考核成績考列甲等者」為宜」，年終考核結果為乙等</a:t>
            </a:r>
            <a:r>
              <a:rPr lang="en-US" altLang="zh-TW" sz="2600" dirty="0">
                <a:solidFill>
                  <a:srgbClr val="000000"/>
                </a:solidFill>
                <a:latin typeface="標楷體" panose="03000509000000000000" pitchFamily="65" charset="-120"/>
                <a:ea typeface="標楷體" panose="03000509000000000000" pitchFamily="65" charset="-120"/>
              </a:rPr>
              <a:t>(</a:t>
            </a:r>
            <a:r>
              <a:rPr lang="zh-TW" altLang="en-US" sz="2600" dirty="0">
                <a:solidFill>
                  <a:srgbClr val="000000"/>
                </a:solidFill>
                <a:latin typeface="標楷體" panose="03000509000000000000" pitchFamily="65" charset="-120"/>
                <a:ea typeface="標楷體" panose="03000509000000000000" pitchFamily="65" charset="-120"/>
              </a:rPr>
              <a:t>未滿</a:t>
            </a:r>
            <a:r>
              <a:rPr lang="en-US" altLang="zh-TW" sz="2600" dirty="0">
                <a:solidFill>
                  <a:srgbClr val="000000"/>
                </a:solidFill>
                <a:latin typeface="標楷體" panose="03000509000000000000" pitchFamily="65" charset="-120"/>
                <a:ea typeface="標楷體" panose="03000509000000000000" pitchFamily="65" charset="-120"/>
              </a:rPr>
              <a:t>80</a:t>
            </a:r>
            <a:r>
              <a:rPr lang="zh-TW" altLang="en-US" sz="2600" dirty="0">
                <a:solidFill>
                  <a:srgbClr val="000000"/>
                </a:solidFill>
                <a:latin typeface="標楷體" panose="03000509000000000000" pitchFamily="65" charset="-120"/>
                <a:ea typeface="標楷體" panose="03000509000000000000" pitchFamily="65" charset="-120"/>
              </a:rPr>
              <a:t>分</a:t>
            </a:r>
            <a:r>
              <a:rPr lang="en-US" altLang="zh-TW" sz="2600" dirty="0">
                <a:solidFill>
                  <a:srgbClr val="000000"/>
                </a:solidFill>
                <a:latin typeface="標楷體" panose="03000509000000000000" pitchFamily="65" charset="-120"/>
                <a:ea typeface="標楷體" panose="03000509000000000000" pitchFamily="65" charset="-120"/>
              </a:rPr>
              <a:t>)</a:t>
            </a:r>
            <a:r>
              <a:rPr lang="zh-TW" altLang="en-US" sz="2600" dirty="0">
                <a:solidFill>
                  <a:srgbClr val="000000"/>
                </a:solidFill>
                <a:latin typeface="標楷體" panose="03000509000000000000" pitchFamily="65" charset="-120"/>
                <a:ea typeface="標楷體" panose="03000509000000000000" pitchFamily="65" charset="-120"/>
              </a:rPr>
              <a:t>次學年薪資留原薪級之年資，無法採計提敘薪級。</a:t>
            </a:r>
            <a:endParaRPr lang="en-US" altLang="zh-TW" sz="2600" dirty="0">
              <a:solidFill>
                <a:srgbClr val="000000"/>
              </a:solidFill>
              <a:latin typeface="標楷體" panose="03000509000000000000" pitchFamily="65" charset="-120"/>
              <a:ea typeface="標楷體" panose="03000509000000000000" pitchFamily="65" charset="-120"/>
            </a:endParaRPr>
          </a:p>
          <a:p>
            <a:pPr marL="502920" lvl="0" indent="-457200">
              <a:spcBef>
                <a:spcPts val="1800"/>
              </a:spcBef>
              <a:buClr>
                <a:srgbClr val="D680A5"/>
              </a:buClr>
              <a:buSzPct val="90000"/>
              <a:buFont typeface="+mj-ea"/>
              <a:buAutoNum type="ea1ChtPeriod" startAt="2"/>
            </a:pPr>
            <a:r>
              <a:rPr lang="zh-TW" altLang="en-US" sz="2600" dirty="0">
                <a:solidFill>
                  <a:srgbClr val="000000"/>
                </a:solidFill>
                <a:latin typeface="標楷體" panose="03000509000000000000" pitchFamily="65" charset="-120"/>
                <a:ea typeface="標楷體" panose="03000509000000000000" pitchFamily="65" charset="-120"/>
              </a:rPr>
              <a:t>國小附設幼兒園契約進用教保員年資採計，請附契約、考核通知書、服務或離職證明書、畢業證書及教師證書。</a:t>
            </a:r>
            <a:endParaRPr lang="en-US" altLang="zh-TW" sz="2600" dirty="0">
              <a:solidFill>
                <a:srgbClr val="000000"/>
              </a:solidFill>
              <a:latin typeface="標楷體" panose="03000509000000000000" pitchFamily="65" charset="-120"/>
              <a:ea typeface="標楷體" panose="03000509000000000000" pitchFamily="65" charset="-120"/>
            </a:endParaRPr>
          </a:p>
          <a:p>
            <a:pPr marL="502920" lvl="0" indent="-457200">
              <a:spcBef>
                <a:spcPts val="1800"/>
              </a:spcBef>
              <a:buClr>
                <a:srgbClr val="D680A5"/>
              </a:buClr>
              <a:buSzPct val="90000"/>
              <a:buFont typeface="+mj-ea"/>
              <a:buAutoNum type="ea1ChtPeriod" startAt="2"/>
            </a:pPr>
            <a:r>
              <a:rPr lang="zh-TW" altLang="en-US" sz="2600" dirty="0">
                <a:solidFill>
                  <a:srgbClr val="000000"/>
                </a:solidFill>
                <a:latin typeface="標楷體" panose="03000509000000000000" pitchFamily="65" charset="-120"/>
                <a:ea typeface="標楷體" panose="03000509000000000000" pitchFamily="65" charset="-120"/>
              </a:rPr>
              <a:t>依教育部臺教授國字第</a:t>
            </a:r>
            <a:r>
              <a:rPr lang="en-US" altLang="zh-TW" sz="2600" dirty="0">
                <a:solidFill>
                  <a:srgbClr val="000000"/>
                </a:solidFill>
                <a:latin typeface="標楷體" panose="03000509000000000000" pitchFamily="65" charset="-120"/>
                <a:ea typeface="標楷體" panose="03000509000000000000" pitchFamily="65" charset="-120"/>
              </a:rPr>
              <a:t>1020136399</a:t>
            </a:r>
            <a:r>
              <a:rPr lang="zh-TW" altLang="en-US" sz="2600" dirty="0">
                <a:solidFill>
                  <a:srgbClr val="000000"/>
                </a:solidFill>
                <a:latin typeface="標楷體" panose="03000509000000000000" pitchFamily="65" charset="-120"/>
                <a:ea typeface="標楷體" panose="03000509000000000000" pitchFamily="65" charset="-120"/>
              </a:rPr>
              <a:t>號函釋規定，任職經歷經主管機關核備有案</a:t>
            </a:r>
          </a:p>
          <a:p>
            <a:endParaRPr lang="zh-TW" altLang="en-US" dirty="0"/>
          </a:p>
        </p:txBody>
      </p:sp>
    </p:spTree>
    <p:extLst>
      <p:ext uri="{BB962C8B-B14F-4D97-AF65-F5344CB8AC3E}">
        <p14:creationId xmlns:p14="http://schemas.microsoft.com/office/powerpoint/2010/main" val="415141301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2400" dirty="0">
                <a:latin typeface="標楷體" panose="03000509000000000000" pitchFamily="65" charset="-120"/>
                <a:ea typeface="標楷體" panose="03000509000000000000" pitchFamily="65" charset="-120"/>
              </a:rPr>
              <a:t>案例</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陳師</a:t>
            </a:r>
            <a:r>
              <a:rPr lang="en-US" altLang="zh-TW" sz="2400" dirty="0">
                <a:latin typeface="標楷體" panose="03000509000000000000" pitchFamily="65" charset="-120"/>
                <a:ea typeface="標楷體" panose="03000509000000000000" pitchFamily="65" charset="-120"/>
              </a:rPr>
              <a:t>102</a:t>
            </a:r>
            <a:r>
              <a:rPr lang="zh-TW" altLang="en-US" sz="2400" dirty="0">
                <a:latin typeface="標楷體" panose="03000509000000000000" pitchFamily="65" charset="-120"/>
                <a:ea typeface="標楷體" panose="03000509000000000000" pitchFamily="65" charset="-120"/>
              </a:rPr>
              <a:t>年大學畢業並具有幼稚園合格教師證，</a:t>
            </a:r>
            <a:r>
              <a:rPr lang="en-US" altLang="zh-TW" sz="2400" dirty="0">
                <a:latin typeface="標楷體" panose="03000509000000000000" pitchFamily="65" charset="-120"/>
                <a:ea typeface="標楷體" panose="03000509000000000000" pitchFamily="65" charset="-120"/>
              </a:rPr>
              <a:t>105</a:t>
            </a:r>
            <a:r>
              <a:rPr lang="zh-TW" altLang="en-US" sz="2400" dirty="0">
                <a:latin typeface="標楷體" panose="03000509000000000000" pitchFamily="65" charset="-120"/>
                <a:ea typeface="標楷體" panose="03000509000000000000" pitchFamily="65" charset="-120"/>
              </a:rPr>
              <a:t>學年度經公開甄選錄取，職前在某附設幼兒園擔任契約進用教保員職務年資為</a:t>
            </a:r>
            <a:r>
              <a:rPr lang="en-US" altLang="zh-TW" sz="2400" dirty="0">
                <a:latin typeface="標楷體" panose="03000509000000000000" pitchFamily="65" charset="-120"/>
                <a:ea typeface="標楷體" panose="03000509000000000000" pitchFamily="65" charset="-120"/>
              </a:rPr>
              <a:t>103/8/1</a:t>
            </a:r>
            <a:r>
              <a:rPr lang="zh-TW" altLang="en-US" sz="2400" dirty="0">
                <a:latin typeface="標楷體" panose="03000509000000000000" pitchFamily="65" charset="-120"/>
                <a:ea typeface="標楷體" panose="03000509000000000000" pitchFamily="65" charset="-120"/>
              </a:rPr>
              <a:t>至</a:t>
            </a:r>
            <a:r>
              <a:rPr lang="en-US" altLang="zh-TW" sz="2400" dirty="0">
                <a:latin typeface="標楷體" panose="03000509000000000000" pitchFamily="65" charset="-120"/>
                <a:ea typeface="標楷體" panose="03000509000000000000" pitchFamily="65" charset="-120"/>
              </a:rPr>
              <a:t>105/7/31</a:t>
            </a:r>
            <a:r>
              <a:rPr lang="zh-TW" altLang="en-US" sz="2400" dirty="0">
                <a:latin typeface="標楷體" panose="03000509000000000000" pitchFamily="65" charset="-120"/>
                <a:ea typeface="標楷體" panose="03000509000000000000" pitchFamily="65" charset="-120"/>
              </a:rPr>
              <a:t>，且其年終考核成績分別為</a:t>
            </a:r>
            <a:r>
              <a:rPr lang="en-US" altLang="zh-TW" sz="2400" dirty="0">
                <a:latin typeface="標楷體" panose="03000509000000000000" pitchFamily="65" charset="-120"/>
                <a:ea typeface="標楷體" panose="03000509000000000000" pitchFamily="65" charset="-120"/>
              </a:rPr>
              <a:t>79</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85</a:t>
            </a:r>
            <a:r>
              <a:rPr lang="zh-TW" altLang="en-US" sz="2400" dirty="0">
                <a:latin typeface="標楷體" panose="03000509000000000000" pitchFamily="65" charset="-120"/>
                <a:ea typeface="標楷體" panose="03000509000000000000" pitchFamily="65" charset="-120"/>
              </a:rPr>
              <a:t>分，請問如何核敘</a:t>
            </a:r>
            <a:r>
              <a:rPr lang="en-US" altLang="zh-TW" sz="2400" dirty="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4294967295"/>
          </p:nvPr>
        </p:nvSpPr>
        <p:spPr>
          <a:xfrm>
            <a:off x="1155939" y="1885801"/>
            <a:ext cx="9134475" cy="2252662"/>
          </a:xfrm>
        </p:spPr>
        <p:txBody>
          <a:bodyPr>
            <a:noAutofit/>
          </a:bodyPr>
          <a:lstStyle/>
          <a:p>
            <a:pPr>
              <a:spcBef>
                <a:spcPts val="600"/>
              </a:spcBef>
              <a:buFont typeface="微軟正黑體" panose="020B0604030504040204" pitchFamily="34" charset="-120"/>
              <a:buChar char="☆"/>
            </a:pPr>
            <a:r>
              <a:rPr lang="zh-TW" altLang="en-US" sz="2400" dirty="0">
                <a:solidFill>
                  <a:srgbClr val="7030A0"/>
                </a:solidFill>
                <a:latin typeface="標楷體" panose="03000509000000000000" pitchFamily="65" charset="-120"/>
                <a:ea typeface="標楷體" panose="03000509000000000000" pitchFamily="65" charset="-120"/>
              </a:rPr>
              <a:t>重點提示</a:t>
            </a:r>
          </a:p>
          <a:p>
            <a:pPr marL="502920" indent="-457200">
              <a:spcBef>
                <a:spcPts val="600"/>
              </a:spcBef>
              <a:buFont typeface="+mj-lt"/>
              <a:buAutoNum type="arabicPeriod"/>
            </a:pPr>
            <a:r>
              <a:rPr lang="zh-TW" altLang="en-US" sz="2400" dirty="0">
                <a:solidFill>
                  <a:srgbClr val="7030A0"/>
                </a:solidFill>
                <a:latin typeface="標楷體" panose="03000509000000000000" pitchFamily="65" charset="-120"/>
                <a:ea typeface="標楷體" panose="03000509000000000000" pitchFamily="65" charset="-120"/>
              </a:rPr>
              <a:t>契用教保員年終考核成績未滿</a:t>
            </a:r>
            <a:r>
              <a:rPr lang="en-US" altLang="zh-TW" sz="2400" dirty="0">
                <a:solidFill>
                  <a:srgbClr val="7030A0"/>
                </a:solidFill>
                <a:latin typeface="標楷體" panose="03000509000000000000" pitchFamily="65" charset="-120"/>
                <a:ea typeface="標楷體" panose="03000509000000000000" pitchFamily="65" charset="-120"/>
              </a:rPr>
              <a:t>80</a:t>
            </a:r>
            <a:r>
              <a:rPr lang="zh-TW" altLang="en-US" sz="2400" dirty="0">
                <a:solidFill>
                  <a:srgbClr val="7030A0"/>
                </a:solidFill>
                <a:latin typeface="標楷體" panose="03000509000000000000" pitchFamily="65" charset="-120"/>
                <a:ea typeface="標楷體" panose="03000509000000000000" pitchFamily="65" charset="-120"/>
              </a:rPr>
              <a:t>分者，因非服務成績優良，該段年資無法採計提敘薪級。</a:t>
            </a:r>
            <a:endParaRPr lang="en-US" altLang="zh-TW" sz="2400" dirty="0">
              <a:solidFill>
                <a:srgbClr val="7030A0"/>
              </a:solidFill>
              <a:latin typeface="標楷體" panose="03000509000000000000" pitchFamily="65" charset="-120"/>
              <a:ea typeface="標楷體" panose="03000509000000000000" pitchFamily="65" charset="-120"/>
            </a:endParaRPr>
          </a:p>
          <a:p>
            <a:pPr marL="502920" indent="-457200">
              <a:spcBef>
                <a:spcPts val="600"/>
              </a:spcBef>
              <a:buFont typeface="+mj-lt"/>
              <a:buAutoNum type="arabicPeriod"/>
            </a:pPr>
            <a:r>
              <a:rPr lang="zh-TW" altLang="en-US" sz="2400" dirty="0">
                <a:solidFill>
                  <a:srgbClr val="7030A0"/>
                </a:solidFill>
                <a:latin typeface="標楷體" panose="03000509000000000000" pitchFamily="65" charset="-120"/>
                <a:ea typeface="標楷體" panose="03000509000000000000" pitchFamily="65" charset="-120"/>
              </a:rPr>
              <a:t>陳師職前曾任教保員年終考核為</a:t>
            </a:r>
            <a:r>
              <a:rPr lang="en-US" altLang="zh-TW" sz="2400" dirty="0">
                <a:solidFill>
                  <a:srgbClr val="7030A0"/>
                </a:solidFill>
                <a:latin typeface="標楷體" panose="03000509000000000000" pitchFamily="65" charset="-120"/>
                <a:ea typeface="標楷體" panose="03000509000000000000" pitchFamily="65" charset="-120"/>
              </a:rPr>
              <a:t>85</a:t>
            </a:r>
            <a:r>
              <a:rPr lang="zh-TW" altLang="en-US" sz="2400" dirty="0">
                <a:solidFill>
                  <a:srgbClr val="7030A0"/>
                </a:solidFill>
                <a:latin typeface="標楷體" panose="03000509000000000000" pitchFamily="65" charset="-120"/>
                <a:ea typeface="標楷體" panose="03000509000000000000" pitchFamily="65" charset="-120"/>
              </a:rPr>
              <a:t>分，該年資符合服務成績優良，予以採計提敘。</a:t>
            </a:r>
          </a:p>
        </p:txBody>
      </p:sp>
      <p:sp>
        <p:nvSpPr>
          <p:cNvPr id="4" name="文字方塊 3"/>
          <p:cNvSpPr txBox="1"/>
          <p:nvPr/>
        </p:nvSpPr>
        <p:spPr>
          <a:xfrm>
            <a:off x="1476608" y="4333576"/>
            <a:ext cx="9238783" cy="954107"/>
          </a:xfrm>
          <a:prstGeom prst="rect">
            <a:avLst/>
          </a:prstGeom>
          <a:noFill/>
        </p:spPr>
        <p:txBody>
          <a:bodyPr wrap="square" rtlCol="0">
            <a:spAutoFit/>
          </a:bodyPr>
          <a:lstStyle/>
          <a:p>
            <a:r>
              <a:rPr lang="zh-TW" altLang="en-US" sz="2800" dirty="0">
                <a:latin typeface="標楷體" panose="03000509000000000000" pitchFamily="65" charset="-120"/>
                <a:ea typeface="標楷體" panose="03000509000000000000" pitchFamily="65" charset="-120"/>
              </a:rPr>
              <a:t>陳師依其學歷大學畢業</a:t>
            </a:r>
            <a:r>
              <a:rPr lang="en-US" altLang="zh-TW" sz="2800" dirty="0">
                <a:latin typeface="標楷體" panose="03000509000000000000" pitchFamily="65" charset="-120"/>
                <a:ea typeface="標楷體" panose="03000509000000000000" pitchFamily="65" charset="-120"/>
              </a:rPr>
              <a:t>29</a:t>
            </a:r>
            <a:r>
              <a:rPr lang="zh-TW" altLang="en-US" sz="2800" dirty="0">
                <a:latin typeface="標楷體" panose="03000509000000000000" pitchFamily="65" charset="-120"/>
                <a:ea typeface="標楷體" panose="03000509000000000000" pitchFamily="65" charset="-120"/>
              </a:rPr>
              <a:t>級</a:t>
            </a:r>
            <a:r>
              <a:rPr lang="en-US" altLang="zh-TW" sz="2800" dirty="0">
                <a:latin typeface="標楷體" panose="03000509000000000000" pitchFamily="65" charset="-120"/>
                <a:ea typeface="標楷體" panose="03000509000000000000" pitchFamily="65" charset="-120"/>
              </a:rPr>
              <a:t>190</a:t>
            </a:r>
            <a:r>
              <a:rPr lang="zh-TW" altLang="en-US" sz="2800" dirty="0">
                <a:latin typeface="標楷體" panose="03000509000000000000" pitchFamily="65" charset="-120"/>
                <a:ea typeface="標楷體" panose="03000509000000000000" pitchFamily="65" charset="-120"/>
              </a:rPr>
              <a:t>薪點起敘，提敘</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級，支</a:t>
            </a:r>
            <a:r>
              <a:rPr lang="en-US" altLang="zh-TW" sz="2800" dirty="0">
                <a:latin typeface="標楷體" panose="03000509000000000000" pitchFamily="65" charset="-120"/>
                <a:ea typeface="標楷體" panose="03000509000000000000" pitchFamily="65" charset="-120"/>
              </a:rPr>
              <a:t>28</a:t>
            </a:r>
            <a:r>
              <a:rPr lang="zh-TW" altLang="en-US" sz="2800" dirty="0">
                <a:latin typeface="標楷體" panose="03000509000000000000" pitchFamily="65" charset="-120"/>
                <a:ea typeface="標楷體" panose="03000509000000000000" pitchFamily="65" charset="-120"/>
              </a:rPr>
              <a:t>級</a:t>
            </a:r>
            <a:r>
              <a:rPr lang="en-US" altLang="zh-TW" sz="2800" dirty="0">
                <a:latin typeface="標楷體" panose="03000509000000000000" pitchFamily="65" charset="-120"/>
                <a:ea typeface="標楷體" panose="03000509000000000000" pitchFamily="65" charset="-120"/>
              </a:rPr>
              <a:t>200</a:t>
            </a:r>
            <a:r>
              <a:rPr lang="zh-TW" altLang="en-US" sz="2800" dirty="0">
                <a:latin typeface="標楷體" panose="03000509000000000000" pitchFamily="65" charset="-120"/>
                <a:ea typeface="標楷體" panose="03000509000000000000" pitchFamily="65" charset="-120"/>
              </a:rPr>
              <a:t>薪點。</a:t>
            </a:r>
          </a:p>
        </p:txBody>
      </p:sp>
    </p:spTree>
    <p:extLst>
      <p:ext uri="{BB962C8B-B14F-4D97-AF65-F5344CB8AC3E}">
        <p14:creationId xmlns:p14="http://schemas.microsoft.com/office/powerpoint/2010/main" val="128127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250"/>
                                        <p:tgtEl>
                                          <p:spTgt spid="3">
                                            <p:txEl>
                                              <p:pRg st="0" end="0"/>
                                            </p:txEl>
                                          </p:spTgt>
                                        </p:tgtEl>
                                      </p:cBhvr>
                                    </p:animEffect>
                                    <p:anim calcmode="lin" valueType="num">
                                      <p:cBhvr>
                                        <p:cTn id="15" dur="2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2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50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250"/>
                                        <p:tgtEl>
                                          <p:spTgt spid="3">
                                            <p:txEl>
                                              <p:pRg st="1" end="1"/>
                                            </p:txEl>
                                          </p:spTgt>
                                        </p:tgtEl>
                                      </p:cBhvr>
                                    </p:animEffect>
                                    <p:anim calcmode="lin" valueType="num">
                                      <p:cBhvr>
                                        <p:cTn id="22" dur="2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2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150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250"/>
                                        <p:tgtEl>
                                          <p:spTgt spid="3">
                                            <p:txEl>
                                              <p:pRg st="2" end="2"/>
                                            </p:txEl>
                                          </p:spTgt>
                                        </p:tgtEl>
                                      </p:cBhvr>
                                    </p:animEffect>
                                    <p:anim calcmode="lin" valueType="num">
                                      <p:cBhvr>
                                        <p:cTn id="29" dur="2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2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100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750"/>
                                        <p:tgtEl>
                                          <p:spTgt spid="4"/>
                                        </p:tgtEl>
                                      </p:cBhvr>
                                    </p:animEffect>
                                    <p:anim calcmode="lin" valueType="num">
                                      <p:cBhvr>
                                        <p:cTn id="36" dur="1750" fill="hold"/>
                                        <p:tgtEl>
                                          <p:spTgt spid="4"/>
                                        </p:tgtEl>
                                        <p:attrNameLst>
                                          <p:attrName>ppt_x</p:attrName>
                                        </p:attrNameLst>
                                      </p:cBhvr>
                                      <p:tavLst>
                                        <p:tav tm="0">
                                          <p:val>
                                            <p:strVal val="#ppt_x"/>
                                          </p:val>
                                        </p:tav>
                                        <p:tav tm="100000">
                                          <p:val>
                                            <p:strVal val="#ppt_x"/>
                                          </p:val>
                                        </p:tav>
                                      </p:tavLst>
                                    </p:anim>
                                    <p:anim calcmode="lin" valueType="num">
                                      <p:cBhvr>
                                        <p:cTn id="37" dur="1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2400" dirty="0">
                <a:latin typeface="標楷體" panose="03000509000000000000" pitchFamily="65" charset="-120"/>
                <a:ea typeface="標楷體" panose="03000509000000000000" pitchFamily="65" charset="-120"/>
              </a:rPr>
              <a:t>案例</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黃師</a:t>
            </a:r>
            <a:r>
              <a:rPr lang="en-US" altLang="zh-TW" sz="2400" dirty="0">
                <a:latin typeface="標楷體" panose="03000509000000000000" pitchFamily="65" charset="-120"/>
                <a:ea typeface="標楷體" panose="03000509000000000000" pitchFamily="65" charset="-120"/>
              </a:rPr>
              <a:t>98</a:t>
            </a:r>
            <a:r>
              <a:rPr lang="zh-TW" altLang="en-US" sz="2400" dirty="0">
                <a:latin typeface="標楷體" panose="03000509000000000000" pitchFamily="65" charset="-120"/>
                <a:ea typeface="標楷體" panose="03000509000000000000" pitchFamily="65" charset="-120"/>
              </a:rPr>
              <a:t>年大學畢業並具有國中合格教師證、幼稚園合格教師證，</a:t>
            </a:r>
            <a:r>
              <a:rPr lang="en-US" altLang="zh-TW" sz="2400" dirty="0">
                <a:latin typeface="標楷體" panose="03000509000000000000" pitchFamily="65" charset="-120"/>
                <a:ea typeface="標楷體" panose="03000509000000000000" pitchFamily="65" charset="-120"/>
              </a:rPr>
              <a:t>105</a:t>
            </a:r>
            <a:r>
              <a:rPr lang="zh-TW" altLang="en-US" sz="2400" dirty="0">
                <a:latin typeface="標楷體" panose="03000509000000000000" pitchFamily="65" charset="-120"/>
                <a:ea typeface="標楷體" panose="03000509000000000000" pitchFamily="65" charset="-120"/>
              </a:rPr>
              <a:t>學年度經公開甄選錄取國中教師，職前曾任某國中代理教師年資</a:t>
            </a:r>
            <a:r>
              <a:rPr lang="en-US" altLang="zh-TW" sz="2400" dirty="0">
                <a:latin typeface="標楷體" panose="03000509000000000000" pitchFamily="65" charset="-120"/>
                <a:ea typeface="標楷體" panose="03000509000000000000" pitchFamily="65" charset="-120"/>
              </a:rPr>
              <a:t>99/8/27</a:t>
            </a:r>
            <a:r>
              <a:rPr lang="zh-TW" altLang="en-US" sz="2400" dirty="0">
                <a:latin typeface="標楷體" panose="03000509000000000000" pitchFamily="65" charset="-120"/>
                <a:ea typeface="標楷體" panose="03000509000000000000" pitchFamily="65" charset="-120"/>
              </a:rPr>
              <a:t>至</a:t>
            </a:r>
            <a:r>
              <a:rPr lang="en-US" altLang="zh-TW" sz="2400" dirty="0">
                <a:latin typeface="標楷體" panose="03000509000000000000" pitchFamily="65" charset="-120"/>
                <a:ea typeface="標楷體" panose="03000509000000000000" pitchFamily="65" charset="-120"/>
              </a:rPr>
              <a:t>100/7/2</a:t>
            </a:r>
            <a:r>
              <a:rPr lang="zh-TW" altLang="en-US" sz="2400" dirty="0">
                <a:latin typeface="標楷體" panose="03000509000000000000" pitchFamily="65" charset="-120"/>
                <a:ea typeface="標楷體" panose="03000509000000000000" pitchFamily="65" charset="-120"/>
              </a:rPr>
              <a:t>且服務成績優良，在某附設幼兒園擔任契約進用教保員職務年資為</a:t>
            </a:r>
            <a:r>
              <a:rPr lang="en-US" altLang="zh-TW" sz="2400" dirty="0">
                <a:latin typeface="標楷體" panose="03000509000000000000" pitchFamily="65" charset="-120"/>
                <a:ea typeface="標楷體" panose="03000509000000000000" pitchFamily="65" charset="-120"/>
              </a:rPr>
              <a:t>104/8/1</a:t>
            </a:r>
            <a:r>
              <a:rPr lang="zh-TW" altLang="en-US" sz="2400" dirty="0">
                <a:latin typeface="標楷體" panose="03000509000000000000" pitchFamily="65" charset="-120"/>
                <a:ea typeface="標楷體" panose="03000509000000000000" pitchFamily="65" charset="-120"/>
              </a:rPr>
              <a:t>至</a:t>
            </a:r>
            <a:r>
              <a:rPr lang="en-US" altLang="zh-TW" sz="2400" dirty="0">
                <a:latin typeface="標楷體" panose="03000509000000000000" pitchFamily="65" charset="-120"/>
                <a:ea typeface="標楷體" panose="03000509000000000000" pitchFamily="65" charset="-120"/>
              </a:rPr>
              <a:t>105/7/31</a:t>
            </a:r>
            <a:r>
              <a:rPr lang="zh-TW" altLang="en-US" sz="2400" dirty="0">
                <a:latin typeface="標楷體" panose="03000509000000000000" pitchFamily="65" charset="-120"/>
                <a:ea typeface="標楷體" panose="03000509000000000000" pitchFamily="65" charset="-120"/>
              </a:rPr>
              <a:t>，且其年終考核成績分別為</a:t>
            </a:r>
            <a:r>
              <a:rPr lang="en-US" altLang="zh-TW" sz="2400" dirty="0">
                <a:latin typeface="標楷體" panose="03000509000000000000" pitchFamily="65" charset="-120"/>
                <a:ea typeface="標楷體" panose="03000509000000000000" pitchFamily="65" charset="-120"/>
              </a:rPr>
              <a:t>85</a:t>
            </a:r>
            <a:r>
              <a:rPr lang="zh-TW" altLang="en-US" sz="2400" dirty="0">
                <a:latin typeface="標楷體" panose="03000509000000000000" pitchFamily="65" charset="-120"/>
                <a:ea typeface="標楷體" panose="03000509000000000000" pitchFamily="65" charset="-120"/>
              </a:rPr>
              <a:t>分，請問如何核敘</a:t>
            </a:r>
            <a:r>
              <a:rPr lang="en-US" altLang="zh-TW" sz="2400" dirty="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4294967295"/>
          </p:nvPr>
        </p:nvSpPr>
        <p:spPr>
          <a:xfrm>
            <a:off x="957532" y="1909997"/>
            <a:ext cx="9582561" cy="2159000"/>
          </a:xfrm>
        </p:spPr>
        <p:txBody>
          <a:bodyPr>
            <a:noAutofit/>
          </a:bodyPr>
          <a:lstStyle/>
          <a:p>
            <a:pPr>
              <a:spcBef>
                <a:spcPts val="600"/>
              </a:spcBef>
              <a:buFont typeface="微軟正黑體" panose="020B0604030504040204" pitchFamily="34" charset="-120"/>
              <a:buChar char="☆"/>
            </a:pPr>
            <a:r>
              <a:rPr lang="zh-TW" altLang="en-US" sz="2400" dirty="0">
                <a:solidFill>
                  <a:srgbClr val="7030A0"/>
                </a:solidFill>
                <a:latin typeface="標楷體" panose="03000509000000000000" pitchFamily="65" charset="-120"/>
                <a:ea typeface="標楷體" panose="03000509000000000000" pitchFamily="65" charset="-120"/>
              </a:rPr>
              <a:t>重點提示</a:t>
            </a:r>
            <a:endParaRPr lang="en-US" altLang="zh-TW" sz="2400" dirty="0">
              <a:solidFill>
                <a:srgbClr val="7030A0"/>
              </a:solidFill>
              <a:latin typeface="標楷體" panose="03000509000000000000" pitchFamily="65" charset="-120"/>
              <a:ea typeface="標楷體" panose="03000509000000000000" pitchFamily="65" charset="-120"/>
            </a:endParaRPr>
          </a:p>
          <a:p>
            <a:pPr marL="45720" indent="0">
              <a:spcBef>
                <a:spcPts val="600"/>
              </a:spcBef>
              <a:buNone/>
            </a:pPr>
            <a:r>
              <a:rPr lang="zh-TW" altLang="en-US" sz="2400" dirty="0">
                <a:solidFill>
                  <a:srgbClr val="7030A0"/>
                </a:solidFill>
                <a:latin typeface="標楷體" panose="03000509000000000000" pitchFamily="65" charset="-120"/>
                <a:ea typeface="標楷體" panose="03000509000000000000" pitchFamily="65" charset="-120"/>
              </a:rPr>
              <a:t>臺教人</a:t>
            </a:r>
            <a:r>
              <a:rPr lang="en-US" altLang="zh-TW" sz="2400" dirty="0">
                <a:solidFill>
                  <a:srgbClr val="7030A0"/>
                </a:solidFill>
                <a:latin typeface="標楷體" panose="03000509000000000000" pitchFamily="65" charset="-120"/>
                <a:ea typeface="標楷體" panose="03000509000000000000" pitchFamily="65" charset="-120"/>
              </a:rPr>
              <a:t>(</a:t>
            </a:r>
            <a:r>
              <a:rPr lang="zh-TW" altLang="en-US" sz="2400" dirty="0">
                <a:solidFill>
                  <a:srgbClr val="7030A0"/>
                </a:solidFill>
                <a:latin typeface="標楷體" panose="03000509000000000000" pitchFamily="65" charset="-120"/>
                <a:ea typeface="標楷體" panose="03000509000000000000" pitchFamily="65" charset="-120"/>
              </a:rPr>
              <a:t>二</a:t>
            </a:r>
            <a:r>
              <a:rPr lang="en-US" altLang="zh-TW" sz="2400" dirty="0">
                <a:solidFill>
                  <a:srgbClr val="7030A0"/>
                </a:solidFill>
                <a:latin typeface="標楷體" panose="03000509000000000000" pitchFamily="65" charset="-120"/>
                <a:ea typeface="標楷體" panose="03000509000000000000" pitchFamily="65" charset="-120"/>
              </a:rPr>
              <a:t>)</a:t>
            </a:r>
            <a:r>
              <a:rPr lang="zh-TW" altLang="en-US" sz="2400" dirty="0">
                <a:solidFill>
                  <a:srgbClr val="7030A0"/>
                </a:solidFill>
                <a:latin typeface="標楷體" panose="03000509000000000000" pitchFamily="65" charset="-120"/>
                <a:ea typeface="標楷體" panose="03000509000000000000" pitchFamily="65" charset="-120"/>
              </a:rPr>
              <a:t>字第</a:t>
            </a:r>
            <a:r>
              <a:rPr lang="en-US" altLang="zh-TW" sz="2400" dirty="0">
                <a:solidFill>
                  <a:srgbClr val="7030A0"/>
                </a:solidFill>
                <a:latin typeface="標楷體" panose="03000509000000000000" pitchFamily="65" charset="-120"/>
                <a:ea typeface="標楷體" panose="03000509000000000000" pitchFamily="65" charset="-120"/>
              </a:rPr>
              <a:t>1030013218</a:t>
            </a:r>
            <a:r>
              <a:rPr lang="zh-TW" altLang="en-US" sz="2400" dirty="0">
                <a:solidFill>
                  <a:srgbClr val="7030A0"/>
                </a:solidFill>
                <a:latin typeface="標楷體" panose="03000509000000000000" pitchFamily="65" charset="-120"/>
                <a:ea typeface="標楷體" panose="03000509000000000000" pitchFamily="65" charset="-120"/>
              </a:rPr>
              <a:t>號函釋規定，國民中小學專任教師職前曾任公立幼兒園契約進用教保員年資，任職當時已具幼兒園教師資格，並經主管機關核備有案，職務等級相當且服務成績優良者，得在本職最高年功薪範圍內每滿</a:t>
            </a:r>
            <a:r>
              <a:rPr lang="en-US" altLang="zh-TW" sz="2400" dirty="0">
                <a:solidFill>
                  <a:srgbClr val="7030A0"/>
                </a:solidFill>
                <a:latin typeface="標楷體" panose="03000509000000000000" pitchFamily="65" charset="-120"/>
                <a:ea typeface="標楷體" panose="03000509000000000000" pitchFamily="65" charset="-120"/>
              </a:rPr>
              <a:t>1</a:t>
            </a:r>
            <a:r>
              <a:rPr lang="zh-TW" altLang="en-US" sz="2400" dirty="0">
                <a:solidFill>
                  <a:srgbClr val="7030A0"/>
                </a:solidFill>
                <a:latin typeface="標楷體" panose="03000509000000000000" pitchFamily="65" charset="-120"/>
                <a:ea typeface="標楷體" panose="03000509000000000000" pitchFamily="65" charset="-120"/>
              </a:rPr>
              <a:t>學年採計提敘薪級</a:t>
            </a:r>
            <a:r>
              <a:rPr lang="en-US" altLang="zh-TW" sz="2400" dirty="0">
                <a:solidFill>
                  <a:srgbClr val="7030A0"/>
                </a:solidFill>
                <a:latin typeface="標楷體" panose="03000509000000000000" pitchFamily="65" charset="-120"/>
                <a:ea typeface="標楷體" panose="03000509000000000000" pitchFamily="65" charset="-120"/>
              </a:rPr>
              <a:t>1</a:t>
            </a:r>
            <a:r>
              <a:rPr lang="zh-TW" altLang="en-US" sz="2400" dirty="0">
                <a:solidFill>
                  <a:srgbClr val="7030A0"/>
                </a:solidFill>
                <a:latin typeface="標楷體" panose="03000509000000000000" pitchFamily="65" charset="-120"/>
                <a:ea typeface="標楷體" panose="03000509000000000000" pitchFamily="65" charset="-120"/>
              </a:rPr>
              <a:t>級。</a:t>
            </a:r>
          </a:p>
        </p:txBody>
      </p:sp>
      <p:sp>
        <p:nvSpPr>
          <p:cNvPr id="5" name="文字方塊 4"/>
          <p:cNvSpPr txBox="1"/>
          <p:nvPr/>
        </p:nvSpPr>
        <p:spPr>
          <a:xfrm>
            <a:off x="1524000" y="4288306"/>
            <a:ext cx="9418728" cy="1569660"/>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黃師可分別</a:t>
            </a:r>
            <a:endParaRPr lang="en-US" altLang="zh-TW" sz="2400" dirty="0">
              <a:latin typeface="標楷體" panose="03000509000000000000" pitchFamily="65" charset="-120"/>
              <a:ea typeface="標楷體" panose="03000509000000000000" pitchFamily="65" charset="-120"/>
            </a:endParaRPr>
          </a:p>
          <a:p>
            <a:pPr marL="342900" indent="-342900">
              <a:buFont typeface="+mj-lt"/>
              <a:buAutoNum type="arabicPeriod"/>
            </a:pPr>
            <a:r>
              <a:rPr lang="zh-TW" altLang="en-US" sz="2400" dirty="0">
                <a:latin typeface="標楷體" panose="03000509000000000000" pitchFamily="65" charset="-120"/>
                <a:ea typeface="標楷體" panose="03000509000000000000" pitchFamily="65" charset="-120"/>
              </a:rPr>
              <a:t>採計國中代理教師</a:t>
            </a:r>
            <a:r>
              <a:rPr lang="en-US" altLang="zh-TW" sz="2400" dirty="0">
                <a:latin typeface="標楷體" panose="03000509000000000000" pitchFamily="65" charset="-120"/>
                <a:ea typeface="標楷體" panose="03000509000000000000" pitchFamily="65" charset="-120"/>
              </a:rPr>
              <a:t>99/8/27</a:t>
            </a:r>
            <a:r>
              <a:rPr lang="zh-TW" altLang="en-US" sz="2400" dirty="0">
                <a:latin typeface="標楷體" panose="03000509000000000000" pitchFamily="65" charset="-120"/>
                <a:ea typeface="標楷體" panose="03000509000000000000" pitchFamily="65" charset="-120"/>
              </a:rPr>
              <a:t>至</a:t>
            </a:r>
            <a:r>
              <a:rPr lang="en-US" altLang="zh-TW" sz="2400" dirty="0">
                <a:latin typeface="標楷體" panose="03000509000000000000" pitchFamily="65" charset="-120"/>
                <a:ea typeface="標楷體" panose="03000509000000000000" pitchFamily="65" charset="-120"/>
              </a:rPr>
              <a:t>100/7/2</a:t>
            </a:r>
            <a:r>
              <a:rPr lang="zh-TW" altLang="en-US" sz="2400" dirty="0">
                <a:latin typeface="標楷體" panose="03000509000000000000" pitchFamily="65" charset="-120"/>
                <a:ea typeface="標楷體" panose="03000509000000000000" pitchFamily="65" charset="-120"/>
              </a:rPr>
              <a:t>，採計</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年</a:t>
            </a:r>
            <a:endParaRPr lang="en-US" altLang="zh-TW" sz="2400" dirty="0">
              <a:latin typeface="標楷體" panose="03000509000000000000" pitchFamily="65" charset="-120"/>
              <a:ea typeface="標楷體" panose="03000509000000000000" pitchFamily="65" charset="-120"/>
            </a:endParaRPr>
          </a:p>
          <a:p>
            <a:pPr marL="342900" indent="-342900">
              <a:buFont typeface="+mj-lt"/>
              <a:buAutoNum type="arabicPeriod"/>
            </a:pPr>
            <a:r>
              <a:rPr lang="zh-TW" altLang="en-US" sz="2400" dirty="0">
                <a:latin typeface="標楷體" panose="03000509000000000000" pitchFamily="65" charset="-120"/>
                <a:ea typeface="標楷體" panose="03000509000000000000" pitchFamily="65" charset="-120"/>
              </a:rPr>
              <a:t>附設幼兒園契用教保員年資</a:t>
            </a:r>
            <a:r>
              <a:rPr lang="en-US" altLang="zh-TW" sz="2400" dirty="0">
                <a:latin typeface="標楷體" panose="03000509000000000000" pitchFamily="65" charset="-120"/>
                <a:ea typeface="標楷體" panose="03000509000000000000" pitchFamily="65" charset="-120"/>
              </a:rPr>
              <a:t>104/8/1</a:t>
            </a:r>
            <a:r>
              <a:rPr lang="zh-TW" altLang="en-US" sz="2400" dirty="0">
                <a:latin typeface="標楷體" panose="03000509000000000000" pitchFamily="65" charset="-120"/>
                <a:ea typeface="標楷體" panose="03000509000000000000" pitchFamily="65" charset="-120"/>
              </a:rPr>
              <a:t>至</a:t>
            </a:r>
            <a:r>
              <a:rPr lang="en-US" altLang="zh-TW" sz="2400" dirty="0">
                <a:latin typeface="標楷體" panose="03000509000000000000" pitchFamily="65" charset="-120"/>
                <a:ea typeface="標楷體" panose="03000509000000000000" pitchFamily="65" charset="-120"/>
              </a:rPr>
              <a:t>105/7/31</a:t>
            </a:r>
            <a:r>
              <a:rPr lang="zh-TW" altLang="en-US" sz="2400" dirty="0">
                <a:latin typeface="標楷體" panose="03000509000000000000" pitchFamily="65" charset="-120"/>
                <a:ea typeface="標楷體" panose="03000509000000000000" pitchFamily="65" charset="-120"/>
              </a:rPr>
              <a:t>，採計</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年</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黃師以其學歷大學畢業</a:t>
            </a:r>
            <a:r>
              <a:rPr lang="en-US" altLang="zh-TW" sz="2400" dirty="0">
                <a:latin typeface="標楷體" panose="03000509000000000000" pitchFamily="65" charset="-120"/>
                <a:ea typeface="標楷體" panose="03000509000000000000" pitchFamily="65" charset="-120"/>
              </a:rPr>
              <a:t>29</a:t>
            </a:r>
            <a:r>
              <a:rPr lang="zh-TW" altLang="en-US" sz="2400" dirty="0">
                <a:latin typeface="標楷體" panose="03000509000000000000" pitchFamily="65" charset="-120"/>
                <a:ea typeface="標楷體" panose="03000509000000000000" pitchFamily="65" charset="-120"/>
              </a:rPr>
              <a:t>級</a:t>
            </a:r>
            <a:r>
              <a:rPr lang="en-US" altLang="zh-TW" sz="2400" dirty="0">
                <a:latin typeface="標楷體" panose="03000509000000000000" pitchFamily="65" charset="-120"/>
                <a:ea typeface="標楷體" panose="03000509000000000000" pitchFamily="65" charset="-120"/>
              </a:rPr>
              <a:t>190</a:t>
            </a:r>
            <a:r>
              <a:rPr lang="zh-TW" altLang="en-US" sz="2400" dirty="0">
                <a:latin typeface="標楷體" panose="03000509000000000000" pitchFamily="65" charset="-120"/>
                <a:ea typeface="標楷體" panose="03000509000000000000" pitchFamily="65" charset="-120"/>
              </a:rPr>
              <a:t>薪點起敘，提敘</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級，支</a:t>
            </a:r>
            <a:r>
              <a:rPr lang="en-US" altLang="zh-TW" sz="2400" dirty="0">
                <a:latin typeface="標楷體" panose="03000509000000000000" pitchFamily="65" charset="-120"/>
                <a:ea typeface="標楷體" panose="03000509000000000000" pitchFamily="65" charset="-120"/>
              </a:rPr>
              <a:t>27</a:t>
            </a:r>
            <a:r>
              <a:rPr lang="zh-TW" altLang="en-US" sz="2400" dirty="0">
                <a:latin typeface="標楷體" panose="03000509000000000000" pitchFamily="65" charset="-120"/>
                <a:ea typeface="標楷體" panose="03000509000000000000" pitchFamily="65" charset="-120"/>
              </a:rPr>
              <a:t>級</a:t>
            </a:r>
            <a:r>
              <a:rPr lang="en-US" altLang="zh-TW" sz="2400" dirty="0">
                <a:latin typeface="標楷體" panose="03000509000000000000" pitchFamily="65" charset="-120"/>
                <a:ea typeface="標楷體" panose="03000509000000000000" pitchFamily="65" charset="-120"/>
              </a:rPr>
              <a:t>210</a:t>
            </a:r>
            <a:r>
              <a:rPr lang="zh-TW" altLang="en-US" sz="2400" dirty="0">
                <a:latin typeface="標楷體" panose="03000509000000000000" pitchFamily="65" charset="-120"/>
                <a:ea typeface="標楷體" panose="03000509000000000000" pitchFamily="65" charset="-120"/>
              </a:rPr>
              <a:t>薪點</a:t>
            </a: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9149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anim calcmode="lin" valueType="num">
                                      <p:cBhvr>
                                        <p:cTn id="8" dur="2500" fill="hold"/>
                                        <p:tgtEl>
                                          <p:spTgt spid="2"/>
                                        </p:tgtEl>
                                        <p:attrNameLst>
                                          <p:attrName>ppt_x</p:attrName>
                                        </p:attrNameLst>
                                      </p:cBhvr>
                                      <p:tavLst>
                                        <p:tav tm="0">
                                          <p:val>
                                            <p:strVal val="#ppt_x"/>
                                          </p:val>
                                        </p:tav>
                                        <p:tav tm="100000">
                                          <p:val>
                                            <p:strVal val="#ppt_x"/>
                                          </p:val>
                                        </p:tav>
                                      </p:tavLst>
                                    </p:anim>
                                    <p:anim calcmode="lin" valueType="num">
                                      <p:cBhvr>
                                        <p:cTn id="9" dur="2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排文字版面配置區 4"/>
          <p:cNvSpPr>
            <a:spLocks noGrp="1"/>
          </p:cNvSpPr>
          <p:nvPr>
            <p:ph type="body" orient="vert" idx="4294967295"/>
          </p:nvPr>
        </p:nvSpPr>
        <p:spPr>
          <a:xfrm>
            <a:off x="975946" y="1659183"/>
            <a:ext cx="10058400" cy="4164012"/>
          </a:xfrm>
        </p:spPr>
        <p:txBody>
          <a:bodyPr vert="horz"/>
          <a:lstStyle/>
          <a:p>
            <a:r>
              <a:rPr lang="zh-TW" altLang="en-US" sz="2800" dirty="0">
                <a:solidFill>
                  <a:schemeClr val="tx2"/>
                </a:solidFill>
                <a:latin typeface="標楷體" panose="03000509000000000000" pitchFamily="65" charset="-120"/>
                <a:ea typeface="標楷體" panose="03000509000000000000" pitchFamily="65" charset="-120"/>
              </a:rPr>
              <a:t>依據</a:t>
            </a:r>
            <a:r>
              <a:rPr lang="en-US" altLang="zh-TW" sz="2800" dirty="0">
                <a:solidFill>
                  <a:schemeClr val="tx2"/>
                </a:solidFill>
                <a:latin typeface="標楷體" panose="03000509000000000000" pitchFamily="65" charset="-120"/>
                <a:ea typeface="標楷體" panose="03000509000000000000" pitchFamily="65" charset="-120"/>
              </a:rPr>
              <a:t>106</a:t>
            </a:r>
            <a:r>
              <a:rPr lang="zh-TW" altLang="en-US" sz="2800" dirty="0">
                <a:solidFill>
                  <a:schemeClr val="tx2"/>
                </a:solidFill>
                <a:latin typeface="標楷體" panose="03000509000000000000" pitchFamily="65" charset="-120"/>
                <a:ea typeface="標楷體" panose="03000509000000000000" pitchFamily="65" charset="-120"/>
              </a:rPr>
              <a:t>年</a:t>
            </a:r>
            <a:r>
              <a:rPr lang="en-US" altLang="zh-TW" sz="2800" dirty="0">
                <a:solidFill>
                  <a:schemeClr val="tx2"/>
                </a:solidFill>
                <a:latin typeface="標楷體" panose="03000509000000000000" pitchFamily="65" charset="-120"/>
                <a:ea typeface="標楷體" panose="03000509000000000000" pitchFamily="65" charset="-120"/>
              </a:rPr>
              <a:t>6</a:t>
            </a:r>
            <a:r>
              <a:rPr lang="zh-TW" altLang="en-US" sz="2800" dirty="0">
                <a:solidFill>
                  <a:schemeClr val="tx2"/>
                </a:solidFill>
                <a:latin typeface="標楷體" panose="03000509000000000000" pitchFamily="65" charset="-120"/>
                <a:ea typeface="標楷體" panose="03000509000000000000" pitchFamily="65" charset="-120"/>
              </a:rPr>
              <a:t>月</a:t>
            </a:r>
            <a:r>
              <a:rPr lang="en-US" altLang="zh-TW" sz="2800" dirty="0">
                <a:solidFill>
                  <a:schemeClr val="tx2"/>
                </a:solidFill>
                <a:latin typeface="標楷體" panose="03000509000000000000" pitchFamily="65" charset="-120"/>
                <a:ea typeface="標楷體" panose="03000509000000000000" pitchFamily="65" charset="-120"/>
              </a:rPr>
              <a:t>14</a:t>
            </a:r>
            <a:r>
              <a:rPr lang="zh-TW" altLang="en-US" sz="2800" dirty="0">
                <a:solidFill>
                  <a:schemeClr val="tx2"/>
                </a:solidFill>
                <a:latin typeface="標楷體" panose="03000509000000000000" pitchFamily="65" charset="-120"/>
                <a:ea typeface="標楷體" panose="03000509000000000000" pitchFamily="65" charset="-120"/>
              </a:rPr>
              <a:t>日修正之師資培育法，</a:t>
            </a:r>
            <a:r>
              <a:rPr lang="en-US" altLang="zh-TW" sz="2800" dirty="0">
                <a:solidFill>
                  <a:schemeClr val="tx2"/>
                </a:solidFill>
                <a:latin typeface="標楷體" panose="03000509000000000000" pitchFamily="65" charset="-120"/>
                <a:ea typeface="標楷體" panose="03000509000000000000" pitchFamily="65" charset="-120"/>
              </a:rPr>
              <a:t>107</a:t>
            </a:r>
            <a:r>
              <a:rPr lang="zh-TW" altLang="en-US" sz="2800" dirty="0">
                <a:solidFill>
                  <a:schemeClr val="tx2"/>
                </a:solidFill>
                <a:latin typeface="標楷體" panose="03000509000000000000" pitchFamily="65" charset="-120"/>
                <a:ea typeface="標楷體" panose="03000509000000000000" pitchFamily="65" charset="-120"/>
              </a:rPr>
              <a:t>年</a:t>
            </a:r>
            <a:r>
              <a:rPr lang="en-US" altLang="zh-TW" sz="2800" dirty="0">
                <a:solidFill>
                  <a:schemeClr val="tx2"/>
                </a:solidFill>
                <a:latin typeface="標楷體" panose="03000509000000000000" pitchFamily="65" charset="-120"/>
                <a:ea typeface="標楷體" panose="03000509000000000000" pitchFamily="65" charset="-120"/>
              </a:rPr>
              <a:t>2</a:t>
            </a:r>
            <a:r>
              <a:rPr lang="zh-TW" altLang="en-US" sz="2800" dirty="0">
                <a:solidFill>
                  <a:schemeClr val="tx2"/>
                </a:solidFill>
                <a:latin typeface="標楷體" panose="03000509000000000000" pitchFamily="65" charset="-120"/>
                <a:ea typeface="標楷體" panose="03000509000000000000" pitchFamily="65" charset="-120"/>
              </a:rPr>
              <a:t>月</a:t>
            </a:r>
            <a:r>
              <a:rPr lang="en-US" altLang="zh-TW" sz="2800" dirty="0">
                <a:solidFill>
                  <a:schemeClr val="tx2"/>
                </a:solidFill>
                <a:latin typeface="標楷體" panose="03000509000000000000" pitchFamily="65" charset="-120"/>
                <a:ea typeface="標楷體" panose="03000509000000000000" pitchFamily="65" charset="-120"/>
              </a:rPr>
              <a:t>1</a:t>
            </a:r>
            <a:r>
              <a:rPr lang="zh-TW" altLang="en-US" sz="2800" dirty="0">
                <a:solidFill>
                  <a:schemeClr val="tx2"/>
                </a:solidFill>
                <a:latin typeface="標楷體" panose="03000509000000000000" pitchFamily="65" charset="-120"/>
                <a:ea typeface="標楷體" panose="03000509000000000000" pitchFamily="65" charset="-120"/>
              </a:rPr>
              <a:t>日施行</a:t>
            </a:r>
            <a:endParaRPr lang="en-US" altLang="zh-TW" sz="2800" dirty="0">
              <a:solidFill>
                <a:schemeClr val="tx2"/>
              </a:solidFill>
              <a:latin typeface="標楷體" panose="03000509000000000000" pitchFamily="65" charset="-120"/>
              <a:ea typeface="標楷體" panose="03000509000000000000" pitchFamily="65" charset="-120"/>
            </a:endParaRPr>
          </a:p>
          <a:p>
            <a:r>
              <a:rPr lang="zh-TW" altLang="en-US" sz="2800" dirty="0">
                <a:solidFill>
                  <a:schemeClr val="tx2"/>
                </a:solidFill>
                <a:latin typeface="標楷體" panose="03000509000000000000" pitchFamily="65" charset="-120"/>
                <a:ea typeface="標楷體" panose="03000509000000000000" pitchFamily="65" charset="-120"/>
              </a:rPr>
              <a:t>先考後實習</a:t>
            </a:r>
            <a:endParaRPr lang="en-US" altLang="zh-TW" sz="2800" dirty="0">
              <a:solidFill>
                <a:schemeClr val="tx2"/>
              </a:solidFill>
              <a:latin typeface="標楷體" panose="03000509000000000000" pitchFamily="65" charset="-120"/>
              <a:ea typeface="標楷體" panose="03000509000000000000" pitchFamily="65" charset="-120"/>
            </a:endParaRPr>
          </a:p>
          <a:p>
            <a:endParaRPr lang="zh-TW" altLang="en-US" dirty="0"/>
          </a:p>
        </p:txBody>
      </p:sp>
      <p:sp>
        <p:nvSpPr>
          <p:cNvPr id="4" name="標題 3"/>
          <p:cNvSpPr>
            <a:spLocks noGrp="1"/>
          </p:cNvSpPr>
          <p:nvPr>
            <p:ph type="title" idx="4294967295"/>
          </p:nvPr>
        </p:nvSpPr>
        <p:spPr>
          <a:xfrm>
            <a:off x="1097028" y="493375"/>
            <a:ext cx="4976446" cy="712177"/>
          </a:xfrm>
        </p:spPr>
        <p:txBody>
          <a:bodyPr>
            <a:noAutofit/>
          </a:bodyPr>
          <a:lstStyle/>
          <a:p>
            <a:r>
              <a:rPr lang="zh-TW" altLang="en-US" sz="2800" dirty="0">
                <a:solidFill>
                  <a:srgbClr val="00B050"/>
                </a:solidFill>
                <a:latin typeface="華康勘亭流" panose="02010609010101010101" pitchFamily="49" charset="-120"/>
                <a:ea typeface="華康勘亭流" panose="02010609010101010101" pitchFamily="49" charset="-120"/>
              </a:rPr>
              <a:t>新制教師資格</a:t>
            </a:r>
            <a:r>
              <a:rPr lang="en-US" altLang="zh-TW" sz="2800" dirty="0">
                <a:solidFill>
                  <a:srgbClr val="00B050"/>
                </a:solidFill>
                <a:latin typeface="華康勘亭流" panose="02010609010101010101" pitchFamily="49" charset="-120"/>
                <a:ea typeface="華康勘亭流" panose="02010609010101010101" pitchFamily="49" charset="-120"/>
              </a:rPr>
              <a:t>-</a:t>
            </a:r>
            <a:r>
              <a:rPr lang="zh-TW" altLang="en-US" sz="2800" dirty="0">
                <a:solidFill>
                  <a:srgbClr val="00B050"/>
                </a:solidFill>
                <a:latin typeface="華康勘亭流" panose="02010609010101010101" pitchFamily="49" charset="-120"/>
                <a:ea typeface="華康勘亭流" panose="02010609010101010101" pitchFamily="49" charset="-120"/>
              </a:rPr>
              <a:t>先考試後實習</a:t>
            </a:r>
          </a:p>
        </p:txBody>
      </p:sp>
      <p:graphicFrame>
        <p:nvGraphicFramePr>
          <p:cNvPr id="6" name="資料庫圖表 5"/>
          <p:cNvGraphicFramePr/>
          <p:nvPr>
            <p:extLst>
              <p:ext uri="{D42A27DB-BD31-4B8C-83A1-F6EECF244321}">
                <p14:modId xmlns:p14="http://schemas.microsoft.com/office/powerpoint/2010/main" val="644947128"/>
              </p:ext>
            </p:extLst>
          </p:nvPr>
        </p:nvGraphicFramePr>
        <p:xfrm>
          <a:off x="1278183" y="2986088"/>
          <a:ext cx="8947641" cy="2105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67905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490" y="353682"/>
            <a:ext cx="8685363" cy="668674"/>
          </a:xfrm>
        </p:spPr>
        <p:txBody>
          <a:bodyPr>
            <a:normAutofit/>
          </a:bodyPr>
          <a:lstStyle/>
          <a:p>
            <a:r>
              <a:rPr lang="zh-TW" altLang="en-US" sz="3600" dirty="0">
                <a:solidFill>
                  <a:srgbClr val="00B050"/>
                </a:solidFill>
                <a:latin typeface="華康勘亭流" panose="03000909000000000000" pitchFamily="65" charset="-120"/>
                <a:ea typeface="華康勘亭流" panose="03000909000000000000" pitchFamily="65" charset="-120"/>
              </a:rPr>
              <a:t>幼兒園教師提敘</a:t>
            </a:r>
            <a:r>
              <a:rPr lang="en-US" altLang="zh-TW" sz="3600" dirty="0">
                <a:solidFill>
                  <a:srgbClr val="00B050"/>
                </a:solidFill>
                <a:latin typeface="華康勘亭流" panose="03000909000000000000" pitchFamily="65" charset="-120"/>
                <a:ea typeface="華康勘亭流" panose="03000909000000000000" pitchFamily="65" charset="-120"/>
              </a:rPr>
              <a:t>–</a:t>
            </a:r>
            <a:r>
              <a:rPr lang="zh-TW" altLang="en-US" sz="3600" dirty="0">
                <a:solidFill>
                  <a:srgbClr val="00B050"/>
                </a:solidFill>
                <a:latin typeface="華康勘亭流" panose="03000909000000000000" pitchFamily="65" charset="-120"/>
                <a:ea typeface="華康勘亭流" panose="03000909000000000000" pitchFamily="65" charset="-120"/>
              </a:rPr>
              <a:t>私校專任教師年資</a:t>
            </a:r>
          </a:p>
        </p:txBody>
      </p:sp>
      <p:sp>
        <p:nvSpPr>
          <p:cNvPr id="3" name="內容版面配置區 2"/>
          <p:cNvSpPr>
            <a:spLocks noGrp="1"/>
          </p:cNvSpPr>
          <p:nvPr>
            <p:ph idx="4294967295"/>
          </p:nvPr>
        </p:nvSpPr>
        <p:spPr>
          <a:xfrm>
            <a:off x="1121433" y="1425515"/>
            <a:ext cx="9877245" cy="4630738"/>
          </a:xfrm>
        </p:spPr>
        <p:txBody>
          <a:bodyPr>
            <a:noAutofit/>
          </a:bodyPr>
          <a:lstStyle/>
          <a:p>
            <a:pPr lvl="0">
              <a:spcBef>
                <a:spcPts val="1800"/>
              </a:spcBef>
              <a:buClr>
                <a:srgbClr val="D680A5"/>
              </a:buClr>
              <a:buSzPct val="90000"/>
            </a:pPr>
            <a:r>
              <a:rPr lang="zh-TW" altLang="en-US" sz="2600" dirty="0">
                <a:solidFill>
                  <a:srgbClr val="000000"/>
                </a:solidFill>
                <a:latin typeface="標楷體" panose="03000509000000000000" pitchFamily="65" charset="-120"/>
                <a:ea typeface="標楷體" panose="03000509000000000000" pitchFamily="65" charset="-120"/>
              </a:rPr>
              <a:t>依據教育部 </a:t>
            </a:r>
            <a:r>
              <a:rPr lang="en-US" altLang="zh-TW" sz="2600" dirty="0">
                <a:solidFill>
                  <a:srgbClr val="000000"/>
                </a:solidFill>
                <a:latin typeface="標楷體" panose="03000509000000000000" pitchFamily="65" charset="-120"/>
                <a:ea typeface="標楷體" panose="03000509000000000000" pitchFamily="65" charset="-120"/>
              </a:rPr>
              <a:t>101</a:t>
            </a:r>
            <a:r>
              <a:rPr lang="zh-TW" altLang="en-US" sz="2600" dirty="0">
                <a:solidFill>
                  <a:srgbClr val="000000"/>
                </a:solidFill>
                <a:latin typeface="標楷體" panose="03000509000000000000" pitchFamily="65" charset="-120"/>
                <a:ea typeface="標楷體" panose="03000509000000000000" pitchFamily="65" charset="-120"/>
              </a:rPr>
              <a:t>年</a:t>
            </a:r>
            <a:r>
              <a:rPr lang="en-US" altLang="zh-TW" sz="2600" dirty="0">
                <a:solidFill>
                  <a:srgbClr val="000000"/>
                </a:solidFill>
                <a:latin typeface="標楷體" panose="03000509000000000000" pitchFamily="65" charset="-120"/>
                <a:ea typeface="標楷體" panose="03000509000000000000" pitchFamily="65" charset="-120"/>
              </a:rPr>
              <a:t>12</a:t>
            </a:r>
            <a:r>
              <a:rPr lang="zh-TW" altLang="en-US" sz="2600" dirty="0">
                <a:solidFill>
                  <a:srgbClr val="000000"/>
                </a:solidFill>
                <a:latin typeface="標楷體" panose="03000509000000000000" pitchFamily="65" charset="-120"/>
                <a:ea typeface="標楷體" panose="03000509000000000000" pitchFamily="65" charset="-120"/>
              </a:rPr>
              <a:t>月</a:t>
            </a:r>
            <a:r>
              <a:rPr lang="en-US" altLang="zh-TW" sz="2600" dirty="0">
                <a:solidFill>
                  <a:srgbClr val="000000"/>
                </a:solidFill>
                <a:latin typeface="標楷體" panose="03000509000000000000" pitchFamily="65" charset="-120"/>
                <a:ea typeface="標楷體" panose="03000509000000000000" pitchFamily="65" charset="-120"/>
              </a:rPr>
              <a:t>17</a:t>
            </a:r>
            <a:r>
              <a:rPr lang="zh-TW" altLang="en-US" sz="2600" dirty="0">
                <a:solidFill>
                  <a:srgbClr val="000000"/>
                </a:solidFill>
                <a:latin typeface="標楷體" panose="03000509000000000000" pitchFamily="65" charset="-120"/>
                <a:ea typeface="標楷體" panose="03000509000000000000" pitchFamily="65" charset="-120"/>
              </a:rPr>
              <a:t>日 臺人（一）字第</a:t>
            </a:r>
            <a:r>
              <a:rPr lang="en-US" altLang="zh-TW" sz="2600" dirty="0">
                <a:solidFill>
                  <a:srgbClr val="000000"/>
                </a:solidFill>
                <a:latin typeface="標楷體" panose="03000509000000000000" pitchFamily="65" charset="-120"/>
                <a:ea typeface="標楷體" panose="03000509000000000000" pitchFamily="65" charset="-120"/>
              </a:rPr>
              <a:t>1010234461</a:t>
            </a:r>
            <a:r>
              <a:rPr lang="zh-TW" altLang="en-US" sz="2600" dirty="0">
                <a:solidFill>
                  <a:srgbClr val="000000"/>
                </a:solidFill>
                <a:latin typeface="標楷體" panose="03000509000000000000" pitchFamily="65" charset="-120"/>
                <a:ea typeface="標楷體" panose="03000509000000000000" pitchFamily="65" charset="-120"/>
              </a:rPr>
              <a:t>號函規定</a:t>
            </a:r>
            <a:endParaRPr lang="en-US" altLang="zh-TW" sz="2600" dirty="0">
              <a:solidFill>
                <a:srgbClr val="000000"/>
              </a:solidFill>
              <a:latin typeface="標楷體" panose="03000509000000000000" pitchFamily="65" charset="-120"/>
              <a:ea typeface="標楷體" panose="03000509000000000000" pitchFamily="65" charset="-120"/>
            </a:endParaRPr>
          </a:p>
          <a:p>
            <a:pPr marL="502920" lvl="0" indent="-457200">
              <a:spcBef>
                <a:spcPts val="1800"/>
              </a:spcBef>
              <a:buClr>
                <a:srgbClr val="D680A5"/>
              </a:buClr>
              <a:buSzPct val="90000"/>
              <a:buFont typeface="+mj-ea"/>
              <a:buAutoNum type="ea1ChtPeriod"/>
            </a:pPr>
            <a:r>
              <a:rPr lang="zh-TW" altLang="en-US" sz="2400" dirty="0">
                <a:solidFill>
                  <a:srgbClr val="000000"/>
                </a:solidFill>
                <a:latin typeface="標楷體" panose="03000509000000000000" pitchFamily="65" charset="-120"/>
                <a:ea typeface="標楷體" panose="03000509000000000000" pitchFamily="65" charset="-120"/>
              </a:rPr>
              <a:t>幼兒教育及照顧法第</a:t>
            </a:r>
            <a:r>
              <a:rPr lang="en-US" altLang="zh-TW" sz="2400" dirty="0">
                <a:solidFill>
                  <a:srgbClr val="000000"/>
                </a:solidFill>
                <a:latin typeface="標楷體" panose="03000509000000000000" pitchFamily="65" charset="-120"/>
                <a:ea typeface="標楷體" panose="03000509000000000000" pitchFamily="65" charset="-120"/>
              </a:rPr>
              <a:t>20</a:t>
            </a:r>
            <a:r>
              <a:rPr lang="zh-TW" altLang="en-US" sz="2400" dirty="0">
                <a:solidFill>
                  <a:srgbClr val="000000"/>
                </a:solidFill>
                <a:latin typeface="標楷體" panose="03000509000000000000" pitchFamily="65" charset="-120"/>
                <a:ea typeface="標楷體" panose="03000509000000000000" pitchFamily="65" charset="-120"/>
              </a:rPr>
              <a:t>條規定：「幼兒園教師應依師資培育法規定取得幼兒園教師資格；幼兒園教師資格於師資培育法相關規定未修正前，適用幼稚園教師資格之規定。」</a:t>
            </a:r>
            <a:endParaRPr lang="en-US" altLang="zh-TW" sz="2400" dirty="0">
              <a:solidFill>
                <a:srgbClr val="000000"/>
              </a:solidFill>
              <a:latin typeface="標楷體" panose="03000509000000000000" pitchFamily="65" charset="-120"/>
              <a:ea typeface="標楷體" panose="03000509000000000000" pitchFamily="65" charset="-120"/>
            </a:endParaRPr>
          </a:p>
          <a:p>
            <a:pPr marL="502920" lvl="0" indent="-457200">
              <a:spcBef>
                <a:spcPts val="1800"/>
              </a:spcBef>
              <a:buClr>
                <a:srgbClr val="D680A5"/>
              </a:buClr>
              <a:buSzPct val="90000"/>
              <a:buFont typeface="+mj-ea"/>
              <a:buAutoNum type="ea1ChtPeriod"/>
            </a:pPr>
            <a:r>
              <a:rPr lang="zh-TW" altLang="en-US" sz="2400" dirty="0">
                <a:solidFill>
                  <a:srgbClr val="000000"/>
                </a:solidFill>
                <a:latin typeface="標楷體" panose="03000509000000000000" pitchFamily="65" charset="-120"/>
                <a:ea typeface="標楷體" panose="03000509000000000000" pitchFamily="65" charset="-120"/>
              </a:rPr>
              <a:t>公立小學附設幼兒園專任教師職前曾任私立小學專任教師年資採計提敘，得比照本部前開</a:t>
            </a:r>
            <a:r>
              <a:rPr lang="en-US" altLang="zh-TW" sz="2400" dirty="0">
                <a:solidFill>
                  <a:srgbClr val="000000"/>
                </a:solidFill>
                <a:latin typeface="標楷體" panose="03000509000000000000" pitchFamily="65" charset="-120"/>
                <a:ea typeface="標楷體" panose="03000509000000000000" pitchFamily="65" charset="-120"/>
              </a:rPr>
              <a:t>88</a:t>
            </a:r>
            <a:r>
              <a:rPr lang="zh-TW" altLang="en-US" sz="2400" dirty="0">
                <a:solidFill>
                  <a:srgbClr val="000000"/>
                </a:solidFill>
                <a:latin typeface="標楷體" panose="03000509000000000000" pitchFamily="65" charset="-120"/>
                <a:ea typeface="標楷體" panose="03000509000000000000" pitchFamily="65" charset="-120"/>
              </a:rPr>
              <a:t>年</a:t>
            </a:r>
            <a:r>
              <a:rPr lang="en-US" altLang="zh-TW" sz="2400" dirty="0">
                <a:solidFill>
                  <a:srgbClr val="000000"/>
                </a:solidFill>
                <a:latin typeface="標楷體" panose="03000509000000000000" pitchFamily="65" charset="-120"/>
                <a:ea typeface="標楷體" panose="03000509000000000000" pitchFamily="65" charset="-120"/>
              </a:rPr>
              <a:t>8</a:t>
            </a:r>
            <a:r>
              <a:rPr lang="zh-TW" altLang="en-US" sz="2400" dirty="0">
                <a:solidFill>
                  <a:srgbClr val="000000"/>
                </a:solidFill>
                <a:latin typeface="標楷體" panose="03000509000000000000" pitchFamily="65" charset="-120"/>
                <a:ea typeface="標楷體" panose="03000509000000000000" pitchFamily="65" charset="-120"/>
              </a:rPr>
              <a:t>月</a:t>
            </a:r>
            <a:r>
              <a:rPr lang="en-US" altLang="zh-TW" sz="2400" dirty="0">
                <a:solidFill>
                  <a:srgbClr val="000000"/>
                </a:solidFill>
                <a:latin typeface="標楷體" panose="03000509000000000000" pitchFamily="65" charset="-120"/>
                <a:ea typeface="標楷體" panose="03000509000000000000" pitchFamily="65" charset="-120"/>
              </a:rPr>
              <a:t>6</a:t>
            </a:r>
            <a:r>
              <a:rPr lang="zh-TW" altLang="en-US" sz="2400" dirty="0">
                <a:solidFill>
                  <a:srgbClr val="000000"/>
                </a:solidFill>
                <a:latin typeface="標楷體" panose="03000509000000000000" pitchFamily="65" charset="-120"/>
                <a:ea typeface="標楷體" panose="03000509000000000000" pitchFamily="65" charset="-120"/>
              </a:rPr>
              <a:t>日書函規定如下</a:t>
            </a:r>
            <a:r>
              <a:rPr lang="en-US" altLang="zh-TW" sz="2400" dirty="0">
                <a:solidFill>
                  <a:srgbClr val="000000"/>
                </a:solidFill>
                <a:latin typeface="標楷體" panose="03000509000000000000" pitchFamily="65" charset="-120"/>
                <a:ea typeface="標楷體" panose="03000509000000000000" pitchFamily="65" charset="-120"/>
              </a:rPr>
              <a:t>:</a:t>
            </a:r>
          </a:p>
          <a:p>
            <a:pPr marL="960120" lvl="1" indent="-457200">
              <a:spcBef>
                <a:spcPts val="1800"/>
              </a:spcBef>
              <a:buClr>
                <a:srgbClr val="D680A5"/>
              </a:buClr>
              <a:buSzPct val="90000"/>
              <a:buFont typeface="+mj-lt"/>
              <a:buAutoNum type="arabicPeriod"/>
            </a:pPr>
            <a:r>
              <a:rPr lang="zh-TW" altLang="en-US" dirty="0">
                <a:solidFill>
                  <a:srgbClr val="000000"/>
                </a:solidFill>
                <a:latin typeface="標楷體" panose="03000509000000000000" pitchFamily="65" charset="-120"/>
                <a:ea typeface="標楷體" panose="03000509000000000000" pitchFamily="65" charset="-120"/>
              </a:rPr>
              <a:t>任教當時需具合格教師證。</a:t>
            </a:r>
            <a:endParaRPr lang="en-US" altLang="zh-TW" dirty="0">
              <a:solidFill>
                <a:srgbClr val="000000"/>
              </a:solidFill>
              <a:latin typeface="標楷體" panose="03000509000000000000" pitchFamily="65" charset="-120"/>
              <a:ea typeface="標楷體" panose="03000509000000000000" pitchFamily="65" charset="-120"/>
            </a:endParaRPr>
          </a:p>
          <a:p>
            <a:pPr marL="960120" lvl="1" indent="-457200">
              <a:spcBef>
                <a:spcPts val="1800"/>
              </a:spcBef>
              <a:buClr>
                <a:srgbClr val="D680A5"/>
              </a:buClr>
              <a:buSzPct val="90000"/>
              <a:buFont typeface="+mj-lt"/>
              <a:buAutoNum type="arabicPeriod"/>
            </a:pPr>
            <a:r>
              <a:rPr lang="zh-TW" altLang="en-US" dirty="0">
                <a:solidFill>
                  <a:srgbClr val="000000"/>
                </a:solidFill>
                <a:latin typeface="標楷體" panose="03000509000000000000" pitchFamily="65" charset="-120"/>
                <a:ea typeface="標楷體" panose="03000509000000000000" pitchFamily="65" charset="-120"/>
              </a:rPr>
              <a:t>與現職職務等級相當且服務成績優良之年資得予按年採計提敘薪級。</a:t>
            </a:r>
          </a:p>
          <a:p>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028366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57039" y="372862"/>
            <a:ext cx="8758561" cy="632912"/>
          </a:xfrm>
        </p:spPr>
        <p:txBody>
          <a:bodyPr>
            <a:normAutofit/>
          </a:bodyPr>
          <a:lstStyle/>
          <a:p>
            <a:r>
              <a:rPr lang="zh-TW" altLang="en-US" sz="3200" dirty="0">
                <a:solidFill>
                  <a:srgbClr val="00B050"/>
                </a:solidFill>
                <a:latin typeface="華康勘亭流(P)" panose="02010600010101010101" pitchFamily="2" charset="-120"/>
                <a:ea typeface="華康勘亭流(P)" panose="02010600010101010101" pitchFamily="2" charset="-120"/>
              </a:rPr>
              <a:t>正式教師敘薪</a:t>
            </a:r>
            <a:r>
              <a:rPr lang="en-US" altLang="zh-TW" sz="3200" dirty="0">
                <a:solidFill>
                  <a:srgbClr val="00B050"/>
                </a:solidFill>
                <a:latin typeface="華康勘亭流(P)" panose="02010600010101010101" pitchFamily="2" charset="-120"/>
                <a:ea typeface="華康勘亭流(P)" panose="02010600010101010101" pitchFamily="2" charset="-120"/>
              </a:rPr>
              <a:t>-</a:t>
            </a:r>
            <a:r>
              <a:rPr lang="zh-TW" altLang="en-US" sz="3200" dirty="0">
                <a:solidFill>
                  <a:srgbClr val="00B050"/>
                </a:solidFill>
                <a:latin typeface="華康勘亭流(P)" panose="02010600010101010101" pitchFamily="2" charset="-120"/>
                <a:ea typeface="華康勘亭流(P)" panose="02010600010101010101" pitchFamily="2" charset="-120"/>
              </a:rPr>
              <a:t>職前曾任公立學校教師年資</a:t>
            </a:r>
          </a:p>
        </p:txBody>
      </p:sp>
      <p:sp>
        <p:nvSpPr>
          <p:cNvPr id="4" name="日期版面配置區 3"/>
          <p:cNvSpPr>
            <a:spLocks noGrp="1"/>
          </p:cNvSpPr>
          <p:nvPr>
            <p:ph type="dt" sz="half" idx="10"/>
          </p:nvPr>
        </p:nvSpPr>
        <p:spPr/>
        <p:txBody>
          <a:bodyPr/>
          <a:lstStyle/>
          <a:p>
            <a:fld id="{BD1EAD68-8DCE-400D-8F5C-72BC7E3C6E92}" type="datetime1">
              <a:rPr lang="zh-CN" altLang="en-US" smtClean="0">
                <a:solidFill>
                  <a:prstClr val="black">
                    <a:tint val="75000"/>
                  </a:prstClr>
                </a:solidFill>
              </a:rPr>
              <a:t>2019/8/19</a:t>
            </a:fld>
            <a:endParaRPr lang="zh-CN"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81</a:t>
            </a:fld>
            <a:endParaRPr lang="zh-CN" altLang="en-US">
              <a:solidFill>
                <a:prstClr val="black">
                  <a:tint val="75000"/>
                </a:prstClr>
              </a:solidFill>
            </a:endParaRPr>
          </a:p>
        </p:txBody>
      </p:sp>
      <p:sp>
        <p:nvSpPr>
          <p:cNvPr id="3" name="內容版面配置區 2"/>
          <p:cNvSpPr>
            <a:spLocks noGrp="1"/>
          </p:cNvSpPr>
          <p:nvPr>
            <p:ph idx="4294967295"/>
          </p:nvPr>
        </p:nvSpPr>
        <p:spPr>
          <a:xfrm>
            <a:off x="1029810" y="1683582"/>
            <a:ext cx="10515600" cy="4351338"/>
          </a:xfrm>
        </p:spPr>
        <p:txBody>
          <a:bodyPr/>
          <a:lstStyle/>
          <a:p>
            <a:r>
              <a:rPr lang="zh-TW" altLang="en-US" dirty="0">
                <a:solidFill>
                  <a:srgbClr val="000000"/>
                </a:solidFill>
                <a:latin typeface="標楷體" panose="03000509000000000000" pitchFamily="65" charset="-120"/>
                <a:ea typeface="標楷體" panose="03000509000000000000" pitchFamily="65" charset="-120"/>
              </a:rPr>
              <a:t>依據教師待遇條例第</a:t>
            </a:r>
            <a:r>
              <a:rPr lang="en-US" altLang="zh-TW" dirty="0">
                <a:solidFill>
                  <a:srgbClr val="000000"/>
                </a:solidFill>
                <a:latin typeface="標楷體" panose="03000509000000000000" pitchFamily="65" charset="-120"/>
                <a:ea typeface="標楷體" panose="03000509000000000000" pitchFamily="65" charset="-120"/>
              </a:rPr>
              <a:t>11</a:t>
            </a:r>
            <a:r>
              <a:rPr lang="zh-TW" altLang="en-US" dirty="0">
                <a:solidFill>
                  <a:srgbClr val="000000"/>
                </a:solidFill>
                <a:latin typeface="標楷體" panose="03000509000000000000" pitchFamily="65" charset="-120"/>
                <a:ea typeface="標楷體" panose="03000509000000000000" pitchFamily="65" charset="-120"/>
              </a:rPr>
              <a:t>條</a:t>
            </a:r>
            <a:endParaRPr lang="en-US" altLang="zh-TW" dirty="0">
              <a:solidFill>
                <a:srgbClr val="000000"/>
              </a:solidFill>
              <a:latin typeface="標楷體" panose="03000509000000000000" pitchFamily="65" charset="-120"/>
              <a:ea typeface="標楷體" panose="03000509000000000000" pitchFamily="65" charset="-120"/>
            </a:endParaRPr>
          </a:p>
          <a:p>
            <a:r>
              <a:rPr lang="zh-TW" altLang="en-US" dirty="0">
                <a:solidFill>
                  <a:srgbClr val="000000"/>
                </a:solidFill>
                <a:latin typeface="標楷體" panose="03000509000000000000" pitchFamily="65" charset="-120"/>
                <a:ea typeface="標楷體" panose="03000509000000000000" pitchFamily="65" charset="-120"/>
              </a:rPr>
              <a:t>公立學校教師</a:t>
            </a:r>
            <a:r>
              <a:rPr lang="zh-TW" altLang="en-US" dirty="0">
                <a:solidFill>
                  <a:srgbClr val="FF0000"/>
                </a:solidFill>
                <a:latin typeface="標楷體" panose="03000509000000000000" pitchFamily="65" charset="-120"/>
                <a:ea typeface="標楷體" panose="03000509000000000000" pitchFamily="65" charset="-120"/>
              </a:rPr>
              <a:t>轉任</a:t>
            </a:r>
            <a:r>
              <a:rPr lang="zh-TW" altLang="en-US" dirty="0">
                <a:solidFill>
                  <a:srgbClr val="000000"/>
                </a:solidFill>
                <a:latin typeface="標楷體" panose="03000509000000000000" pitchFamily="65" charset="-120"/>
                <a:ea typeface="標楷體" panose="03000509000000000000" pitchFamily="65" charset="-120"/>
              </a:rPr>
              <a:t>其他公立學校教師時，依原敘薪級核敘。但原敘薪級高於所聘職務等級最高年功薪時，以該職務等級最高年功薪核敘，超過部分，保留至聘任相當薪級職務時再予回復。</a:t>
            </a:r>
            <a:r>
              <a:rPr lang="en-US" altLang="zh-TW" dirty="0">
                <a:solidFill>
                  <a:srgbClr val="000000"/>
                </a:solidFill>
                <a:latin typeface="標楷體" panose="03000509000000000000" pitchFamily="65" charset="-120"/>
                <a:ea typeface="標楷體" panose="03000509000000000000" pitchFamily="65" charset="-120"/>
              </a:rPr>
              <a:t>(</a:t>
            </a:r>
            <a:r>
              <a:rPr lang="zh-TW" altLang="en-US" dirty="0">
                <a:solidFill>
                  <a:srgbClr val="000000"/>
                </a:solidFill>
                <a:latin typeface="標楷體" panose="03000509000000000000" pitchFamily="65" charset="-120"/>
                <a:ea typeface="標楷體" panose="03000509000000000000" pitchFamily="65" charset="-120"/>
              </a:rPr>
              <a:t>銜接支薪</a:t>
            </a:r>
            <a:r>
              <a:rPr lang="en-US" altLang="zh-TW" dirty="0">
                <a:solidFill>
                  <a:srgbClr val="000000"/>
                </a:solidFill>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0452398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76887" y="353683"/>
            <a:ext cx="9824049" cy="608289"/>
          </a:xfrm>
        </p:spPr>
        <p:txBody>
          <a:bodyPr>
            <a:normAutofit/>
          </a:bodyPr>
          <a:lstStyle/>
          <a:p>
            <a:r>
              <a:rPr lang="zh-TW" altLang="en-US" sz="3200" dirty="0">
                <a:solidFill>
                  <a:srgbClr val="00B050"/>
                </a:solidFill>
                <a:latin typeface="華康勘亭流" panose="03000909000000000000" pitchFamily="65" charset="-120"/>
                <a:ea typeface="華康勘亭流" panose="03000909000000000000" pitchFamily="65" charset="-120"/>
              </a:rPr>
              <a:t>幼兒園教師提敘</a:t>
            </a:r>
            <a:r>
              <a:rPr lang="en-US" altLang="zh-TW" sz="3200" dirty="0">
                <a:solidFill>
                  <a:srgbClr val="00B050"/>
                </a:solidFill>
                <a:latin typeface="華康勘亭流" panose="03000909000000000000" pitchFamily="65" charset="-120"/>
                <a:ea typeface="華康勘亭流" panose="03000909000000000000" pitchFamily="65" charset="-120"/>
              </a:rPr>
              <a:t>–</a:t>
            </a:r>
            <a:r>
              <a:rPr lang="zh-TW" altLang="en-US" sz="3200" dirty="0">
                <a:solidFill>
                  <a:srgbClr val="00B050"/>
                </a:solidFill>
                <a:latin typeface="華康勘亭流" panose="03000909000000000000" pitchFamily="65" charset="-120"/>
                <a:ea typeface="華康勘亭流" panose="03000909000000000000" pitchFamily="65" charset="-120"/>
              </a:rPr>
              <a:t>私立幼兒園專任教師年資</a:t>
            </a:r>
          </a:p>
        </p:txBody>
      </p:sp>
      <p:sp>
        <p:nvSpPr>
          <p:cNvPr id="3" name="內容版面配置區 2"/>
          <p:cNvSpPr>
            <a:spLocks noGrp="1"/>
          </p:cNvSpPr>
          <p:nvPr>
            <p:ph idx="4294967295"/>
          </p:nvPr>
        </p:nvSpPr>
        <p:spPr>
          <a:xfrm>
            <a:off x="923027" y="1563537"/>
            <a:ext cx="10191750" cy="4497388"/>
          </a:xfrm>
        </p:spPr>
        <p:txBody>
          <a:bodyPr>
            <a:normAutofit fontScale="70000" lnSpcReduction="20000"/>
          </a:bodyPr>
          <a:lstStyle/>
          <a:p>
            <a:pPr marL="249555" marR="71755" lvl="0" indent="-177800" algn="just">
              <a:lnSpc>
                <a:spcPct val="100000"/>
              </a:lnSpc>
              <a:spcBef>
                <a:spcPts val="1800"/>
              </a:spcBef>
              <a:buClr>
                <a:srgbClr val="D680A5"/>
              </a:buClr>
              <a:buSzPct val="90000"/>
            </a:pPr>
            <a:r>
              <a:rPr lang="zh-TW" altLang="en-US" sz="3400" kern="100" dirty="0">
                <a:solidFill>
                  <a:srgbClr val="000000"/>
                </a:solidFill>
                <a:latin typeface="標楷體" panose="03000509000000000000" pitchFamily="65" charset="-120"/>
                <a:ea typeface="標楷體" panose="03000509000000000000" pitchFamily="65" charset="-120"/>
              </a:rPr>
              <a:t>教師職前曾任私立幼兒園教師之年資，</a:t>
            </a:r>
            <a:r>
              <a:rPr lang="zh-TW" altLang="zh-TW" sz="3400" kern="100" dirty="0">
                <a:solidFill>
                  <a:srgbClr val="000000"/>
                </a:solidFill>
                <a:latin typeface="標楷體" panose="03000509000000000000" pitchFamily="65" charset="-120"/>
                <a:ea typeface="標楷體" panose="03000509000000000000" pitchFamily="65" charset="-120"/>
              </a:rPr>
              <a:t>參照教師待遇條例第</a:t>
            </a:r>
            <a:r>
              <a:rPr lang="en-US" altLang="zh-TW" sz="3400" kern="100" dirty="0">
                <a:solidFill>
                  <a:srgbClr val="000000"/>
                </a:solidFill>
                <a:latin typeface="標楷體" panose="03000509000000000000" pitchFamily="65" charset="-120"/>
                <a:ea typeface="標楷體" panose="03000509000000000000" pitchFamily="65" charset="-120"/>
              </a:rPr>
              <a:t>8</a:t>
            </a:r>
            <a:r>
              <a:rPr lang="zh-TW" altLang="zh-TW" sz="3400" kern="100" dirty="0">
                <a:solidFill>
                  <a:srgbClr val="000000"/>
                </a:solidFill>
                <a:latin typeface="標楷體" panose="03000509000000000000" pitchFamily="65" charset="-120"/>
                <a:ea typeface="標楷體" panose="03000509000000000000" pitchFamily="65" charset="-120"/>
              </a:rPr>
              <a:t>條第</a:t>
            </a:r>
            <a:r>
              <a:rPr lang="en-US" altLang="zh-TW" sz="3400" kern="100" dirty="0">
                <a:solidFill>
                  <a:srgbClr val="000000"/>
                </a:solidFill>
                <a:latin typeface="標楷體" panose="03000509000000000000" pitchFamily="65" charset="-120"/>
                <a:ea typeface="標楷體" panose="03000509000000000000" pitchFamily="65" charset="-120"/>
              </a:rPr>
              <a:t>1</a:t>
            </a:r>
            <a:r>
              <a:rPr lang="zh-TW" altLang="zh-TW" sz="3400" kern="100" dirty="0">
                <a:solidFill>
                  <a:srgbClr val="000000"/>
                </a:solidFill>
                <a:latin typeface="標楷體" panose="03000509000000000000" pitchFamily="65" charset="-120"/>
                <a:ea typeface="標楷體" panose="03000509000000000000" pitchFamily="65" charset="-120"/>
              </a:rPr>
              <a:t>項第</a:t>
            </a:r>
            <a:r>
              <a:rPr lang="en-US" altLang="zh-TW" sz="3400" kern="100" dirty="0">
                <a:solidFill>
                  <a:srgbClr val="000000"/>
                </a:solidFill>
                <a:latin typeface="標楷體" panose="03000509000000000000" pitchFamily="65" charset="-120"/>
                <a:ea typeface="標楷體" panose="03000509000000000000" pitchFamily="65" charset="-120"/>
              </a:rPr>
              <a:t>1</a:t>
            </a:r>
            <a:r>
              <a:rPr lang="zh-TW" altLang="zh-TW" sz="3400" kern="100" dirty="0">
                <a:solidFill>
                  <a:srgbClr val="000000"/>
                </a:solidFill>
                <a:latin typeface="標楷體" panose="03000509000000000000" pitchFamily="65" charset="-120"/>
                <a:ea typeface="標楷體" panose="03000509000000000000" pitchFamily="65" charset="-120"/>
              </a:rPr>
              <a:t>款規定，依其初任時所具學歷起敘，將服務成績優良年資逐學年度晉級、換算任職期間各學年度之薪級後，依各類人員與教師等級相當年資採計提敘薪級對照表認定之。</a:t>
            </a:r>
          </a:p>
          <a:p>
            <a:pPr lvl="0">
              <a:spcBef>
                <a:spcPts val="1800"/>
              </a:spcBef>
              <a:buClr>
                <a:srgbClr val="D680A5"/>
              </a:buClr>
              <a:buSzPct val="90000"/>
            </a:pPr>
            <a:r>
              <a:rPr lang="zh-TW" altLang="en-US" sz="3400" dirty="0">
                <a:solidFill>
                  <a:srgbClr val="000000"/>
                </a:solidFill>
                <a:latin typeface="標楷體" panose="03000509000000000000" pitchFamily="65" charset="-120"/>
                <a:ea typeface="標楷體" panose="03000509000000000000" pitchFamily="65" charset="-120"/>
              </a:rPr>
              <a:t>職前曾任高級中等以下學校教師之年資，成績考核結果列乙等或</a:t>
            </a:r>
            <a:r>
              <a:rPr lang="en-US" altLang="zh-TW" sz="3400" dirty="0">
                <a:solidFill>
                  <a:srgbClr val="000000"/>
                </a:solidFill>
                <a:latin typeface="標楷體" panose="03000509000000000000" pitchFamily="65" charset="-120"/>
                <a:ea typeface="標楷體" panose="03000509000000000000" pitchFamily="65" charset="-120"/>
              </a:rPr>
              <a:t>70</a:t>
            </a:r>
            <a:r>
              <a:rPr lang="zh-TW" altLang="en-US" sz="3400" dirty="0">
                <a:solidFill>
                  <a:srgbClr val="000000"/>
                </a:solidFill>
                <a:latin typeface="標楷體" panose="03000509000000000000" pitchFamily="65" charset="-120"/>
                <a:ea typeface="標楷體" panose="03000509000000000000" pitchFamily="65" charset="-120"/>
              </a:rPr>
              <a:t>分或相當乙等以上，需繳有證明文件者；曾任年資未有辦理成績考核規定，繳有服務成績優良證明文件者。</a:t>
            </a:r>
            <a:endParaRPr lang="en-US" altLang="zh-TW" sz="3400" dirty="0">
              <a:solidFill>
                <a:srgbClr val="000000"/>
              </a:solidFill>
              <a:latin typeface="標楷體" panose="03000509000000000000" pitchFamily="65" charset="-120"/>
              <a:ea typeface="標楷體" panose="03000509000000000000" pitchFamily="65" charset="-120"/>
            </a:endParaRPr>
          </a:p>
          <a:p>
            <a:pPr lvl="0">
              <a:lnSpc>
                <a:spcPts val="1500"/>
              </a:lnSpc>
              <a:spcBef>
                <a:spcPts val="1800"/>
              </a:spcBef>
              <a:buClr>
                <a:srgbClr val="D680A5"/>
              </a:buClr>
              <a:buSzPct val="90000"/>
              <a:buFont typeface="Wingdings" panose="05000000000000000000" pitchFamily="2" charset="2"/>
              <a:buChar char="Ø"/>
            </a:pPr>
            <a:r>
              <a:rPr lang="zh-TW" altLang="en-US" sz="2600" dirty="0">
                <a:solidFill>
                  <a:srgbClr val="000000"/>
                </a:solidFill>
                <a:latin typeface="標楷體" panose="03000509000000000000" pitchFamily="65" charset="-120"/>
                <a:ea typeface="標楷體" panose="03000509000000000000" pitchFamily="65" charset="-120"/>
              </a:rPr>
              <a:t>辦理提敘所附證件</a:t>
            </a:r>
            <a:endParaRPr lang="en-US" altLang="zh-TW" sz="2600" dirty="0">
              <a:solidFill>
                <a:srgbClr val="000000"/>
              </a:solidFill>
              <a:latin typeface="標楷體" panose="03000509000000000000" pitchFamily="65" charset="-120"/>
              <a:ea typeface="標楷體" panose="03000509000000000000" pitchFamily="65" charset="-120"/>
            </a:endParaRPr>
          </a:p>
          <a:p>
            <a:pPr marL="457200" lvl="0" indent="-457200">
              <a:lnSpc>
                <a:spcPts val="1500"/>
              </a:lnSpc>
              <a:spcBef>
                <a:spcPts val="1200"/>
              </a:spcBef>
              <a:buClr>
                <a:srgbClr val="D680A5"/>
              </a:buClr>
              <a:buSzPct val="90000"/>
              <a:buFont typeface="+mj-lt"/>
              <a:buAutoNum type="arabicPeriod"/>
            </a:pPr>
            <a:r>
              <a:rPr lang="zh-TW" altLang="en-US" sz="2600" dirty="0">
                <a:solidFill>
                  <a:srgbClr val="000000"/>
                </a:solidFill>
                <a:latin typeface="標楷體" panose="03000509000000000000" pitchFamily="65" charset="-120"/>
                <a:ea typeface="標楷體" panose="03000509000000000000" pitchFamily="65" charset="-120"/>
              </a:rPr>
              <a:t>幼兒園合格教師證書影本。</a:t>
            </a:r>
            <a:endParaRPr lang="en-US" altLang="zh-TW" sz="2600" dirty="0">
              <a:solidFill>
                <a:srgbClr val="000000"/>
              </a:solidFill>
              <a:latin typeface="標楷體" panose="03000509000000000000" pitchFamily="65" charset="-120"/>
              <a:ea typeface="標楷體" panose="03000509000000000000" pitchFamily="65" charset="-120"/>
            </a:endParaRPr>
          </a:p>
          <a:p>
            <a:pPr marL="457200" lvl="0" indent="-457200">
              <a:lnSpc>
                <a:spcPts val="1500"/>
              </a:lnSpc>
              <a:spcBef>
                <a:spcPts val="1200"/>
              </a:spcBef>
              <a:buClr>
                <a:srgbClr val="D680A5"/>
              </a:buClr>
              <a:buSzPct val="90000"/>
              <a:buFont typeface="+mj-lt"/>
              <a:buAutoNum type="arabicPeriod"/>
            </a:pPr>
            <a:r>
              <a:rPr lang="zh-TW" altLang="en-US" sz="2600" dirty="0">
                <a:solidFill>
                  <a:srgbClr val="000000"/>
                </a:solidFill>
                <a:latin typeface="標楷體" panose="03000509000000000000" pitchFamily="65" charset="-120"/>
                <a:ea typeface="標楷體" panose="03000509000000000000" pitchFamily="65" charset="-120"/>
              </a:rPr>
              <a:t>成績考核通知書或服務成績優良證明書影本。</a:t>
            </a:r>
            <a:r>
              <a:rPr lang="en-US" altLang="zh-TW" sz="2600" dirty="0">
                <a:solidFill>
                  <a:srgbClr val="000000"/>
                </a:solidFill>
                <a:latin typeface="標楷體" panose="03000509000000000000" pitchFamily="65" charset="-120"/>
                <a:ea typeface="標楷體" panose="03000509000000000000" pitchFamily="65" charset="-120"/>
              </a:rPr>
              <a:t>	</a:t>
            </a:r>
          </a:p>
          <a:p>
            <a:pPr marL="457200" lvl="0" indent="-457200">
              <a:lnSpc>
                <a:spcPts val="1500"/>
              </a:lnSpc>
              <a:spcBef>
                <a:spcPts val="1200"/>
              </a:spcBef>
              <a:buClr>
                <a:srgbClr val="D680A5"/>
              </a:buClr>
              <a:buSzPct val="90000"/>
              <a:buFont typeface="+mj-lt"/>
              <a:buAutoNum type="arabicPeriod"/>
            </a:pPr>
            <a:r>
              <a:rPr lang="zh-TW" altLang="en-US" sz="2600" dirty="0">
                <a:solidFill>
                  <a:srgbClr val="000000"/>
                </a:solidFill>
                <a:latin typeface="標楷體" panose="03000509000000000000" pitchFamily="65" charset="-120"/>
                <a:ea typeface="標楷體" panose="03000509000000000000" pitchFamily="65" charset="-120"/>
              </a:rPr>
              <a:t>任職時的學歷證明書影本。</a:t>
            </a:r>
            <a:r>
              <a:rPr lang="en-US" altLang="zh-TW" sz="2600" dirty="0">
                <a:solidFill>
                  <a:srgbClr val="000000"/>
                </a:solidFill>
                <a:latin typeface="標楷體" panose="03000509000000000000" pitchFamily="65" charset="-120"/>
                <a:ea typeface="標楷體" panose="03000509000000000000" pitchFamily="65" charset="-120"/>
              </a:rPr>
              <a:t>(</a:t>
            </a:r>
            <a:r>
              <a:rPr lang="zh-TW" altLang="en-US" sz="2600" dirty="0">
                <a:solidFill>
                  <a:srgbClr val="000000"/>
                </a:solidFill>
                <a:latin typeface="標楷體" panose="03000509000000000000" pitchFamily="65" charset="-120"/>
                <a:ea typeface="標楷體" panose="03000509000000000000" pitchFamily="65" charset="-120"/>
              </a:rPr>
              <a:t>如大學、碩士畢業證書</a:t>
            </a:r>
            <a:r>
              <a:rPr lang="en-US" altLang="zh-TW" sz="2600" dirty="0">
                <a:solidFill>
                  <a:srgbClr val="000000"/>
                </a:solidFill>
                <a:latin typeface="標楷體" panose="03000509000000000000" pitchFamily="65" charset="-120"/>
                <a:ea typeface="標楷體" panose="03000509000000000000" pitchFamily="65" charset="-120"/>
              </a:rPr>
              <a:t>)</a:t>
            </a:r>
          </a:p>
          <a:p>
            <a:pPr marL="457200" lvl="0" indent="-457200">
              <a:lnSpc>
                <a:spcPts val="1500"/>
              </a:lnSpc>
              <a:spcBef>
                <a:spcPts val="1200"/>
              </a:spcBef>
              <a:buClr>
                <a:srgbClr val="D680A5"/>
              </a:buClr>
              <a:buSzPct val="90000"/>
              <a:buFont typeface="+mj-lt"/>
              <a:buAutoNum type="arabicPeriod"/>
            </a:pPr>
            <a:r>
              <a:rPr lang="zh-TW" altLang="en-US" sz="2600" dirty="0">
                <a:solidFill>
                  <a:srgbClr val="000000"/>
                </a:solidFill>
                <a:latin typeface="標楷體" panose="03000509000000000000" pitchFamily="65" charset="-120"/>
                <a:ea typeface="標楷體" panose="03000509000000000000" pitchFamily="65" charset="-120"/>
              </a:rPr>
              <a:t>歷年聘約或契約書影本。</a:t>
            </a:r>
            <a:endParaRPr lang="en-US" altLang="zh-TW" sz="2600" dirty="0">
              <a:solidFill>
                <a:srgbClr val="000000"/>
              </a:solidFill>
              <a:latin typeface="標楷體" panose="03000509000000000000" pitchFamily="65" charset="-120"/>
              <a:ea typeface="標楷體" panose="03000509000000000000" pitchFamily="65" charset="-120"/>
            </a:endParaRPr>
          </a:p>
          <a:p>
            <a:pPr marL="457200" lvl="0" indent="-457200">
              <a:lnSpc>
                <a:spcPts val="1500"/>
              </a:lnSpc>
              <a:spcBef>
                <a:spcPts val="1200"/>
              </a:spcBef>
              <a:buClr>
                <a:srgbClr val="D680A5"/>
              </a:buClr>
              <a:buSzPct val="90000"/>
              <a:buFont typeface="+mj-lt"/>
              <a:buAutoNum type="arabicPeriod"/>
            </a:pPr>
            <a:r>
              <a:rPr lang="zh-TW" altLang="en-US" sz="2600" dirty="0">
                <a:solidFill>
                  <a:srgbClr val="000000"/>
                </a:solidFill>
                <a:latin typeface="標楷體" panose="03000509000000000000" pitchFamily="65" charset="-120"/>
                <a:ea typeface="標楷體" panose="03000509000000000000" pitchFamily="65" charset="-120"/>
              </a:rPr>
              <a:t>經主管教育行政機關核准立案之證明文件。</a:t>
            </a:r>
          </a:p>
          <a:p>
            <a:pPr lvl="0">
              <a:spcBef>
                <a:spcPts val="1800"/>
              </a:spcBef>
              <a:buClr>
                <a:srgbClr val="D680A5"/>
              </a:buClr>
              <a:buSzPct val="90000"/>
            </a:pPr>
            <a:endParaRPr lang="zh-TW" altLang="en-US" sz="2400" dirty="0">
              <a:solidFill>
                <a:srgbClr val="000000"/>
              </a:solidFill>
              <a:latin typeface="標楷體" panose="03000509000000000000" pitchFamily="65" charset="-120"/>
              <a:ea typeface="標楷體" panose="03000509000000000000" pitchFamily="65" charset="-120"/>
            </a:endParaRPr>
          </a:p>
          <a:p>
            <a:pPr marL="45720" indent="0">
              <a:buNone/>
            </a:pP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1057763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lvl="0">
              <a:spcBef>
                <a:spcPts val="600"/>
              </a:spcBef>
              <a:buClr>
                <a:srgbClr val="D680A5"/>
              </a:buClr>
              <a:buSzPct val="90000"/>
            </a:pPr>
            <a:r>
              <a:rPr lang="zh-TW" altLang="en-US" dirty="0">
                <a:solidFill>
                  <a:srgbClr val="000000"/>
                </a:solidFill>
                <a:latin typeface="標楷體" panose="03000509000000000000" pitchFamily="65" charset="-120"/>
                <a:ea typeface="標楷體" panose="03000509000000000000" pitchFamily="65" charset="-120"/>
              </a:rPr>
              <a:t>依據教育部</a:t>
            </a:r>
            <a:r>
              <a:rPr lang="en-US" altLang="zh-TW" dirty="0">
                <a:solidFill>
                  <a:srgbClr val="000000"/>
                </a:solidFill>
                <a:latin typeface="標楷體" panose="03000509000000000000" pitchFamily="65" charset="-120"/>
                <a:ea typeface="標楷體" panose="03000509000000000000" pitchFamily="65" charset="-120"/>
              </a:rPr>
              <a:t>87</a:t>
            </a:r>
            <a:r>
              <a:rPr lang="zh-TW" altLang="en-US" dirty="0">
                <a:solidFill>
                  <a:srgbClr val="000000"/>
                </a:solidFill>
                <a:latin typeface="標楷體" panose="03000509000000000000" pitchFamily="65" charset="-120"/>
                <a:ea typeface="標楷體" panose="03000509000000000000" pitchFamily="65" charset="-120"/>
              </a:rPr>
              <a:t>年</a:t>
            </a:r>
            <a:r>
              <a:rPr lang="en-US" altLang="zh-TW" dirty="0">
                <a:solidFill>
                  <a:srgbClr val="000000"/>
                </a:solidFill>
                <a:latin typeface="標楷體" panose="03000509000000000000" pitchFamily="65" charset="-120"/>
                <a:ea typeface="標楷體" panose="03000509000000000000" pitchFamily="65" charset="-120"/>
              </a:rPr>
              <a:t>12</a:t>
            </a:r>
            <a:r>
              <a:rPr lang="zh-TW" altLang="en-US" dirty="0">
                <a:solidFill>
                  <a:srgbClr val="000000"/>
                </a:solidFill>
                <a:latin typeface="標楷體" panose="03000509000000000000" pitchFamily="65" charset="-120"/>
                <a:ea typeface="標楷體" panose="03000509000000000000" pitchFamily="65" charset="-120"/>
              </a:rPr>
              <a:t>月</a:t>
            </a:r>
            <a:r>
              <a:rPr lang="en-US" altLang="zh-TW" dirty="0">
                <a:solidFill>
                  <a:srgbClr val="000000"/>
                </a:solidFill>
                <a:latin typeface="標楷體" panose="03000509000000000000" pitchFamily="65" charset="-120"/>
                <a:ea typeface="標楷體" panose="03000509000000000000" pitchFamily="65" charset="-120"/>
              </a:rPr>
              <a:t>1</a:t>
            </a:r>
            <a:r>
              <a:rPr lang="zh-TW" altLang="en-US" dirty="0">
                <a:solidFill>
                  <a:srgbClr val="000000"/>
                </a:solidFill>
                <a:latin typeface="標楷體" panose="03000509000000000000" pitchFamily="65" charset="-120"/>
                <a:ea typeface="標楷體" panose="03000509000000000000" pitchFamily="65" charset="-120"/>
              </a:rPr>
              <a:t>日台（</a:t>
            </a:r>
            <a:r>
              <a:rPr lang="en-US" altLang="zh-TW" dirty="0">
                <a:solidFill>
                  <a:srgbClr val="000000"/>
                </a:solidFill>
                <a:latin typeface="標楷體" panose="03000509000000000000" pitchFamily="65" charset="-120"/>
                <a:ea typeface="標楷體" panose="03000509000000000000" pitchFamily="65" charset="-120"/>
              </a:rPr>
              <a:t>87</a:t>
            </a:r>
            <a:r>
              <a:rPr lang="zh-TW" altLang="en-US" dirty="0">
                <a:solidFill>
                  <a:srgbClr val="000000"/>
                </a:solidFill>
                <a:latin typeface="標楷體" panose="03000509000000000000" pitchFamily="65" charset="-120"/>
                <a:ea typeface="標楷體" panose="03000509000000000000" pitchFamily="65" charset="-120"/>
              </a:rPr>
              <a:t>）人（一）字第</a:t>
            </a:r>
            <a:r>
              <a:rPr lang="en-US" altLang="zh-TW" dirty="0">
                <a:solidFill>
                  <a:srgbClr val="000000"/>
                </a:solidFill>
                <a:latin typeface="標楷體" panose="03000509000000000000" pitchFamily="65" charset="-120"/>
                <a:ea typeface="標楷體" panose="03000509000000000000" pitchFamily="65" charset="-120"/>
              </a:rPr>
              <a:t>87136765</a:t>
            </a:r>
            <a:r>
              <a:rPr lang="zh-TW" altLang="en-US" dirty="0">
                <a:solidFill>
                  <a:srgbClr val="000000"/>
                </a:solidFill>
                <a:latin typeface="標楷體" panose="03000509000000000000" pitchFamily="65" charset="-120"/>
                <a:ea typeface="標楷體" panose="03000509000000000000" pitchFamily="65" charset="-120"/>
              </a:rPr>
              <a:t>號函規定，採計原則如下</a:t>
            </a:r>
            <a:r>
              <a:rPr lang="en-US" altLang="zh-TW" dirty="0">
                <a:solidFill>
                  <a:srgbClr val="000000"/>
                </a:solidFill>
                <a:latin typeface="標楷體" panose="03000509000000000000" pitchFamily="65" charset="-120"/>
                <a:ea typeface="標楷體" panose="03000509000000000000" pitchFamily="65" charset="-120"/>
              </a:rPr>
              <a:t>:</a:t>
            </a:r>
          </a:p>
          <a:p>
            <a:pPr marL="502920" lvl="0" indent="-457200">
              <a:spcBef>
                <a:spcPts val="600"/>
              </a:spcBef>
              <a:buClr>
                <a:srgbClr val="D680A5"/>
              </a:buClr>
              <a:buSzPct val="90000"/>
              <a:buFont typeface="+mj-lt"/>
              <a:buAutoNum type="arabicPeriod"/>
            </a:pPr>
            <a:r>
              <a:rPr lang="zh-TW" altLang="en-US" dirty="0">
                <a:solidFill>
                  <a:srgbClr val="000000"/>
                </a:solidFill>
                <a:latin typeface="標楷體" panose="03000509000000000000" pitchFamily="65" charset="-120"/>
                <a:ea typeface="標楷體" panose="03000509000000000000" pitchFamily="65" charset="-120"/>
              </a:rPr>
              <a:t>須具有合格幼教教師證書</a:t>
            </a:r>
            <a:endParaRPr lang="en-US" altLang="zh-TW" dirty="0">
              <a:solidFill>
                <a:srgbClr val="000000"/>
              </a:solidFill>
              <a:latin typeface="標楷體" panose="03000509000000000000" pitchFamily="65" charset="-120"/>
              <a:ea typeface="標楷體" panose="03000509000000000000" pitchFamily="65" charset="-120"/>
            </a:endParaRPr>
          </a:p>
          <a:p>
            <a:pPr marL="502920" lvl="0" indent="-457200">
              <a:spcBef>
                <a:spcPts val="600"/>
              </a:spcBef>
              <a:buClr>
                <a:srgbClr val="D680A5"/>
              </a:buClr>
              <a:buSzPct val="90000"/>
              <a:buFont typeface="+mj-lt"/>
              <a:buAutoNum type="arabicPeriod"/>
            </a:pPr>
            <a:r>
              <a:rPr lang="zh-TW" altLang="en-US" dirty="0">
                <a:solidFill>
                  <a:srgbClr val="000000"/>
                </a:solidFill>
                <a:latin typeface="標楷體" panose="03000509000000000000" pitchFamily="65" charset="-120"/>
                <a:ea typeface="標楷體" panose="03000509000000000000" pitchFamily="65" charset="-120"/>
              </a:rPr>
              <a:t>私立幼稚園經主管教育行政機關核准設立有案。</a:t>
            </a:r>
            <a:endParaRPr lang="en-US" altLang="zh-TW" dirty="0">
              <a:solidFill>
                <a:srgbClr val="000000"/>
              </a:solidFill>
              <a:latin typeface="標楷體" panose="03000509000000000000" pitchFamily="65" charset="-120"/>
              <a:ea typeface="標楷體" panose="03000509000000000000" pitchFamily="65" charset="-120"/>
            </a:endParaRPr>
          </a:p>
          <a:p>
            <a:pPr marL="502920" lvl="0" indent="-457200">
              <a:spcBef>
                <a:spcPts val="600"/>
              </a:spcBef>
              <a:buClr>
                <a:srgbClr val="D680A5"/>
              </a:buClr>
              <a:buSzPct val="90000"/>
              <a:buFont typeface="+mj-lt"/>
              <a:buAutoNum type="arabicPeriod"/>
            </a:pPr>
            <a:r>
              <a:rPr lang="zh-TW" altLang="en-US" dirty="0">
                <a:solidFill>
                  <a:srgbClr val="000000"/>
                </a:solidFill>
                <a:latin typeface="標楷體" panose="03000509000000000000" pitchFamily="65" charset="-120"/>
                <a:ea typeface="標楷體" panose="03000509000000000000" pitchFamily="65" charset="-120"/>
              </a:rPr>
              <a:t>曾任二所以上私立幼稚園專任教師年資，應分別就各該幼稚園服務年資認定、換算、採計，無法併計不同服務單位之年資提敘薪級。</a:t>
            </a:r>
            <a:endParaRPr lang="en-US" altLang="zh-TW" dirty="0">
              <a:solidFill>
                <a:srgbClr val="000000"/>
              </a:solidFill>
              <a:latin typeface="標楷體" panose="03000509000000000000" pitchFamily="65" charset="-120"/>
              <a:ea typeface="標楷體" panose="03000509000000000000" pitchFamily="65" charset="-120"/>
            </a:endParaRPr>
          </a:p>
          <a:p>
            <a:pPr marL="502920" lvl="0" indent="-457200">
              <a:spcBef>
                <a:spcPts val="600"/>
              </a:spcBef>
              <a:buClr>
                <a:srgbClr val="D680A5"/>
              </a:buClr>
              <a:buSzPct val="90000"/>
              <a:buFont typeface="+mj-lt"/>
              <a:buAutoNum type="arabicPeriod"/>
            </a:pPr>
            <a:r>
              <a:rPr lang="zh-TW" altLang="en-US" dirty="0">
                <a:solidFill>
                  <a:srgbClr val="000000"/>
                </a:solidFill>
                <a:latin typeface="標楷體" panose="03000509000000000000" pitchFamily="65" charset="-120"/>
                <a:ea typeface="標楷體" panose="03000509000000000000" pitchFamily="65" charset="-120"/>
              </a:rPr>
              <a:t>私立幼兒園代理教師年資不得採計</a:t>
            </a:r>
          </a:p>
          <a:p>
            <a:endParaRPr lang="zh-TW" altLang="en-US" dirty="0"/>
          </a:p>
        </p:txBody>
      </p:sp>
      <p:sp>
        <p:nvSpPr>
          <p:cNvPr id="4" name="日期版面配置區 3"/>
          <p:cNvSpPr>
            <a:spLocks noGrp="1"/>
          </p:cNvSpPr>
          <p:nvPr>
            <p:ph type="dt" sz="half" idx="10"/>
          </p:nvPr>
        </p:nvSpPr>
        <p:spPr/>
        <p:txBody>
          <a:bodyPr/>
          <a:lstStyle/>
          <a:p>
            <a:fld id="{68D2825F-9605-42B3-A6F2-C74B9E60507E}" type="datetime1">
              <a:rPr lang="zh-CN" altLang="en-US" smtClean="0">
                <a:solidFill>
                  <a:prstClr val="black">
                    <a:tint val="75000"/>
                  </a:prstClr>
                </a:solidFill>
              </a:rPr>
              <a:t>2019/8/19</a:t>
            </a:fld>
            <a:endParaRPr lang="zh-CN"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83</a:t>
            </a:fld>
            <a:endParaRPr lang="zh-CN" altLang="en-US">
              <a:solidFill>
                <a:prstClr val="black">
                  <a:tint val="75000"/>
                </a:prstClr>
              </a:solidFill>
            </a:endParaRPr>
          </a:p>
        </p:txBody>
      </p:sp>
    </p:spTree>
    <p:extLst>
      <p:ext uri="{BB962C8B-B14F-4D97-AF65-F5344CB8AC3E}">
        <p14:creationId xmlns:p14="http://schemas.microsoft.com/office/powerpoint/2010/main" val="70028121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t">
            <a:normAutofit fontScale="90000"/>
          </a:bodyPr>
          <a:lstStyle/>
          <a:p>
            <a:r>
              <a:rPr lang="zh-TW" altLang="en-US" sz="2400" dirty="0">
                <a:latin typeface="標楷體" panose="03000509000000000000" pitchFamily="65" charset="-120"/>
                <a:ea typeface="標楷體" panose="03000509000000000000" pitchFamily="65" charset="-120"/>
              </a:rPr>
              <a:t>案例</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楊師大學畢業，</a:t>
            </a:r>
            <a:r>
              <a:rPr lang="en-US" altLang="zh-TW" sz="2400" dirty="0">
                <a:latin typeface="標楷體" panose="03000509000000000000" pitchFamily="65" charset="-120"/>
                <a:ea typeface="標楷體" panose="03000509000000000000" pitchFamily="65" charset="-120"/>
              </a:rPr>
              <a:t>98</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5</a:t>
            </a:r>
            <a:r>
              <a:rPr lang="zh-TW" altLang="en-US" sz="2400" dirty="0">
                <a:latin typeface="標楷體" panose="03000509000000000000" pitchFamily="65" charset="-120"/>
                <a:ea typeface="標楷體" panose="03000509000000000000" pitchFamily="65" charset="-120"/>
              </a:rPr>
              <a:t>月取得合格幼稚園教師證，職前曾任某私立</a:t>
            </a:r>
            <a:r>
              <a:rPr lang="en-US" altLang="zh-TW" sz="2400" dirty="0">
                <a:latin typeface="標楷體" panose="03000509000000000000" pitchFamily="65" charset="-120"/>
                <a:ea typeface="標楷體" panose="03000509000000000000" pitchFamily="65" charset="-120"/>
              </a:rPr>
              <a:t>A</a:t>
            </a:r>
            <a:r>
              <a:rPr lang="zh-TW" altLang="en-US" sz="2400" dirty="0">
                <a:latin typeface="標楷體" panose="03000509000000000000" pitchFamily="65" charset="-120"/>
                <a:ea typeface="標楷體" panose="03000509000000000000" pitchFamily="65" charset="-120"/>
              </a:rPr>
              <a:t>幼兒園專任教師年資</a:t>
            </a:r>
            <a:r>
              <a:rPr lang="en-US" altLang="zh-TW" sz="2400" dirty="0">
                <a:latin typeface="標楷體" panose="03000509000000000000" pitchFamily="65" charset="-120"/>
                <a:ea typeface="標楷體" panose="03000509000000000000" pitchFamily="65" charset="-120"/>
              </a:rPr>
              <a:t>97/8/1</a:t>
            </a:r>
            <a:r>
              <a:rPr lang="zh-TW" altLang="en-US" sz="2400" dirty="0">
                <a:latin typeface="標楷體" panose="03000509000000000000" pitchFamily="65" charset="-120"/>
                <a:ea typeface="標楷體" panose="03000509000000000000" pitchFamily="65" charset="-120"/>
              </a:rPr>
              <a:t>至</a:t>
            </a:r>
            <a:r>
              <a:rPr lang="en-US" altLang="zh-TW" sz="2400" dirty="0">
                <a:latin typeface="標楷體" panose="03000509000000000000" pitchFamily="65" charset="-120"/>
                <a:ea typeface="標楷體" panose="03000509000000000000" pitchFamily="65" charset="-120"/>
              </a:rPr>
              <a:t>100/1/31</a:t>
            </a:r>
            <a:r>
              <a:rPr lang="zh-TW" altLang="en-US" sz="2400" dirty="0">
                <a:latin typeface="標楷體" panose="03000509000000000000" pitchFamily="65" charset="-120"/>
                <a:ea typeface="標楷體" panose="03000509000000000000" pitchFamily="65" charset="-120"/>
              </a:rPr>
              <a:t>，私立</a:t>
            </a:r>
            <a:r>
              <a:rPr lang="en-US" altLang="zh-TW" sz="2400" dirty="0">
                <a:latin typeface="標楷體" panose="03000509000000000000" pitchFamily="65" charset="-120"/>
                <a:ea typeface="標楷體" panose="03000509000000000000" pitchFamily="65" charset="-120"/>
              </a:rPr>
              <a:t>B</a:t>
            </a:r>
            <a:r>
              <a:rPr lang="zh-TW" altLang="en-US" sz="2400" dirty="0">
                <a:latin typeface="標楷體" panose="03000509000000000000" pitchFamily="65" charset="-120"/>
                <a:ea typeface="標楷體" panose="03000509000000000000" pitchFamily="65" charset="-120"/>
              </a:rPr>
              <a:t>幼兒園專任教師年資</a:t>
            </a:r>
            <a:r>
              <a:rPr lang="en-US" altLang="zh-TW" sz="2400" dirty="0">
                <a:latin typeface="標楷體" panose="03000509000000000000" pitchFamily="65" charset="-120"/>
                <a:ea typeface="標楷體" panose="03000509000000000000" pitchFamily="65" charset="-120"/>
              </a:rPr>
              <a:t>101/2/1</a:t>
            </a:r>
            <a:r>
              <a:rPr lang="zh-TW" altLang="en-US" sz="2400" dirty="0">
                <a:latin typeface="標楷體" panose="03000509000000000000" pitchFamily="65" charset="-120"/>
                <a:ea typeface="標楷體" panose="03000509000000000000" pitchFamily="65" charset="-120"/>
              </a:rPr>
              <a:t>至</a:t>
            </a:r>
            <a:r>
              <a:rPr lang="en-US" altLang="zh-TW" sz="2400" dirty="0">
                <a:latin typeface="標楷體" panose="03000509000000000000" pitchFamily="65" charset="-120"/>
                <a:ea typeface="標楷體" panose="03000509000000000000" pitchFamily="65" charset="-120"/>
              </a:rPr>
              <a:t>102/7/31</a:t>
            </a:r>
            <a:r>
              <a:rPr lang="zh-TW" altLang="en-US" sz="2400" dirty="0">
                <a:latin typeface="標楷體" panose="03000509000000000000" pitchFamily="65" charset="-120"/>
                <a:ea typeface="標楷體" panose="03000509000000000000" pitchFamily="65" charset="-120"/>
              </a:rPr>
              <a:t>，公立幼兒園契約進用教保員年資</a:t>
            </a:r>
            <a:r>
              <a:rPr lang="en-US" altLang="zh-TW" sz="2400" dirty="0">
                <a:latin typeface="標楷體" panose="03000509000000000000" pitchFamily="65" charset="-120"/>
                <a:ea typeface="標楷體" panose="03000509000000000000" pitchFamily="65" charset="-120"/>
              </a:rPr>
              <a:t>102/8/1</a:t>
            </a:r>
            <a:r>
              <a:rPr lang="zh-TW" altLang="en-US" sz="2400" dirty="0">
                <a:latin typeface="標楷體" panose="03000509000000000000" pitchFamily="65" charset="-120"/>
                <a:ea typeface="標楷體" panose="03000509000000000000" pitchFamily="65" charset="-120"/>
              </a:rPr>
              <a:t>至</a:t>
            </a:r>
            <a:r>
              <a:rPr lang="en-US" altLang="zh-TW" sz="2400" dirty="0">
                <a:latin typeface="標楷體" panose="03000509000000000000" pitchFamily="65" charset="-120"/>
                <a:ea typeface="標楷體" panose="03000509000000000000" pitchFamily="65" charset="-120"/>
              </a:rPr>
              <a:t>105/7/31</a:t>
            </a:r>
            <a:r>
              <a:rPr lang="zh-TW" altLang="en-US" sz="2400" dirty="0">
                <a:latin typeface="標楷體" panose="03000509000000000000" pitchFamily="65" charset="-120"/>
                <a:ea typeface="標楷體" panose="03000509000000000000" pitchFamily="65" charset="-120"/>
              </a:rPr>
              <a:t>，上述私立幼兒園皆經教育局核准設立有案，且服務年資優良，請問如何核敘</a:t>
            </a:r>
            <a:r>
              <a:rPr lang="en-US" altLang="zh-TW" sz="2400" dirty="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
        <p:nvSpPr>
          <p:cNvPr id="8" name="內容版面配置區 7"/>
          <p:cNvSpPr>
            <a:spLocks noGrp="1"/>
          </p:cNvSpPr>
          <p:nvPr>
            <p:ph idx="4294967295"/>
          </p:nvPr>
        </p:nvSpPr>
        <p:spPr>
          <a:xfrm>
            <a:off x="966158" y="1992942"/>
            <a:ext cx="9362922" cy="1081088"/>
          </a:xfrm>
        </p:spPr>
        <p:txBody>
          <a:bodyPr>
            <a:normAutofit fontScale="85000" lnSpcReduction="10000"/>
          </a:bodyPr>
          <a:lstStyle/>
          <a:p>
            <a:pPr marL="45720" indent="0">
              <a:spcBef>
                <a:spcPts val="600"/>
              </a:spcBef>
              <a:buNone/>
            </a:pPr>
            <a:r>
              <a:rPr lang="zh-TW" altLang="en-US" dirty="0">
                <a:solidFill>
                  <a:srgbClr val="7030A0"/>
                </a:solidFill>
                <a:latin typeface="標楷體" panose="03000509000000000000" pitchFamily="65" charset="-120"/>
                <a:ea typeface="標楷體" panose="03000509000000000000" pitchFamily="65" charset="-120"/>
              </a:rPr>
              <a:t>☆重點提示</a:t>
            </a:r>
            <a:endParaRPr lang="en-US" altLang="zh-TW" dirty="0">
              <a:solidFill>
                <a:srgbClr val="7030A0"/>
              </a:solidFill>
              <a:latin typeface="標楷體" panose="03000509000000000000" pitchFamily="65" charset="-120"/>
              <a:ea typeface="標楷體" panose="03000509000000000000" pitchFamily="65" charset="-120"/>
            </a:endParaRPr>
          </a:p>
          <a:p>
            <a:pPr marL="45720" indent="0">
              <a:spcBef>
                <a:spcPts val="600"/>
              </a:spcBef>
              <a:buNone/>
            </a:pPr>
            <a:r>
              <a:rPr lang="zh-TW" altLang="en-US" dirty="0">
                <a:solidFill>
                  <a:srgbClr val="7030A0"/>
                </a:solidFill>
                <a:latin typeface="標楷體" panose="03000509000000000000" pitchFamily="65" charset="-120"/>
                <a:ea typeface="標楷體" panose="03000509000000000000" pitchFamily="65" charset="-120"/>
              </a:rPr>
              <a:t>曾任二所以上私立幼稚園專任教師年資，應分別就各該幼稚園服務年資認定、換算、採計，無法併計不同服務單位之年資提敘薪級。</a:t>
            </a:r>
          </a:p>
          <a:p>
            <a:pPr marL="45720" indent="0">
              <a:buNone/>
            </a:pPr>
            <a:endParaRPr lang="zh-TW" altLang="en-US" dirty="0">
              <a:latin typeface="標楷體" panose="03000509000000000000" pitchFamily="65" charset="-120"/>
              <a:ea typeface="標楷體" panose="03000509000000000000" pitchFamily="65" charset="-120"/>
            </a:endParaRPr>
          </a:p>
        </p:txBody>
      </p:sp>
      <p:sp>
        <p:nvSpPr>
          <p:cNvPr id="9" name="文字方塊 8"/>
          <p:cNvSpPr txBox="1"/>
          <p:nvPr/>
        </p:nvSpPr>
        <p:spPr>
          <a:xfrm>
            <a:off x="1131292" y="3376284"/>
            <a:ext cx="9197788" cy="2585323"/>
          </a:xfrm>
          <a:prstGeom prst="rect">
            <a:avLst/>
          </a:prstGeom>
          <a:noFill/>
        </p:spPr>
        <p:txBody>
          <a:bodyPr wrap="square" rtlCol="0">
            <a:spAutoFit/>
          </a:bodyPr>
          <a:lstStyle/>
          <a:p>
            <a:pPr marL="342900" indent="-342900">
              <a:buFont typeface="+mj-lt"/>
              <a:buAutoNum type="arabicPeriod"/>
            </a:pPr>
            <a:r>
              <a:rPr lang="zh-TW" altLang="en-US" sz="2400" dirty="0">
                <a:latin typeface="標楷體" panose="03000509000000000000" pitchFamily="65" charset="-120"/>
                <a:ea typeface="標楷體" panose="03000509000000000000" pitchFamily="65" charset="-120"/>
              </a:rPr>
              <a:t>某</a:t>
            </a:r>
            <a:r>
              <a:rPr lang="en-US" altLang="zh-TW" sz="2400" dirty="0">
                <a:latin typeface="標楷體" panose="03000509000000000000" pitchFamily="65" charset="-120"/>
                <a:ea typeface="標楷體" panose="03000509000000000000" pitchFamily="65" charset="-120"/>
              </a:rPr>
              <a:t>A</a:t>
            </a:r>
            <a:r>
              <a:rPr lang="zh-TW" altLang="en-US" sz="2400" dirty="0">
                <a:latin typeface="標楷體" panose="03000509000000000000" pitchFamily="65" charset="-120"/>
                <a:ea typeface="標楷體" panose="03000509000000000000" pitchFamily="65" charset="-120"/>
              </a:rPr>
              <a:t>幼兒園年資僅採</a:t>
            </a:r>
            <a:r>
              <a:rPr lang="en-US" altLang="zh-TW" sz="2400" dirty="0">
                <a:latin typeface="標楷體" panose="03000509000000000000" pitchFamily="65" charset="-120"/>
                <a:ea typeface="標楷體" panose="03000509000000000000" pitchFamily="65" charset="-120"/>
              </a:rPr>
              <a:t>98/8/1</a:t>
            </a:r>
            <a:r>
              <a:rPr lang="zh-TW" altLang="en-US" sz="2400" dirty="0">
                <a:latin typeface="標楷體" panose="03000509000000000000" pitchFamily="65" charset="-120"/>
                <a:ea typeface="標楷體" panose="03000509000000000000" pitchFamily="65" charset="-120"/>
              </a:rPr>
              <a:t>至</a:t>
            </a:r>
            <a:r>
              <a:rPr lang="en-US" altLang="zh-TW" sz="2400" dirty="0">
                <a:latin typeface="標楷體" panose="03000509000000000000" pitchFamily="65" charset="-120"/>
                <a:ea typeface="標楷體" panose="03000509000000000000" pitchFamily="65" charset="-120"/>
              </a:rPr>
              <a:t>99/7/31</a:t>
            </a:r>
            <a:r>
              <a:rPr lang="zh-TW" altLang="en-US" sz="2400" dirty="0">
                <a:latin typeface="標楷體" panose="03000509000000000000" pitchFamily="65" charset="-120"/>
                <a:ea typeface="標楷體" panose="03000509000000000000" pitchFamily="65" charset="-120"/>
              </a:rPr>
              <a:t>，採計</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(97</a:t>
            </a:r>
            <a:r>
              <a:rPr lang="zh-TW" altLang="en-US" sz="2400" dirty="0">
                <a:latin typeface="標楷體" panose="03000509000000000000" pitchFamily="65" charset="-120"/>
                <a:ea typeface="標楷體" panose="03000509000000000000" pitchFamily="65" charset="-120"/>
              </a:rPr>
              <a:t>學年度之年資未取得合格教師證</a:t>
            </a:r>
            <a:r>
              <a:rPr lang="en-US" altLang="zh-TW" sz="2400" dirty="0">
                <a:latin typeface="標楷體" panose="03000509000000000000" pitchFamily="65" charset="-120"/>
                <a:ea typeface="標楷體" panose="03000509000000000000" pitchFamily="65" charset="-120"/>
              </a:rPr>
              <a:t>)</a:t>
            </a:r>
          </a:p>
          <a:p>
            <a:pPr marL="342900" indent="-342900">
              <a:buFont typeface="+mj-lt"/>
              <a:buAutoNum type="arabicPeriod"/>
            </a:pPr>
            <a:r>
              <a:rPr lang="zh-TW" altLang="en-US" sz="2400" dirty="0">
                <a:latin typeface="標楷體" panose="03000509000000000000" pitchFamily="65" charset="-120"/>
                <a:ea typeface="標楷體" panose="03000509000000000000" pitchFamily="65" charset="-120"/>
              </a:rPr>
              <a:t>某</a:t>
            </a:r>
            <a:r>
              <a:rPr lang="en-US" altLang="zh-TW" sz="2400" dirty="0">
                <a:latin typeface="標楷體" panose="03000509000000000000" pitchFamily="65" charset="-120"/>
                <a:ea typeface="標楷體" panose="03000509000000000000" pitchFamily="65" charset="-120"/>
              </a:rPr>
              <a:t>B</a:t>
            </a:r>
            <a:r>
              <a:rPr lang="zh-TW" altLang="en-US" sz="2400" dirty="0">
                <a:latin typeface="標楷體" panose="03000509000000000000" pitchFamily="65" charset="-120"/>
                <a:ea typeface="標楷體" panose="03000509000000000000" pitchFamily="65" charset="-120"/>
              </a:rPr>
              <a:t>幼兒園年資僅採</a:t>
            </a:r>
            <a:r>
              <a:rPr lang="en-US" altLang="zh-TW" sz="2400" dirty="0">
                <a:latin typeface="標楷體" panose="03000509000000000000" pitchFamily="65" charset="-120"/>
                <a:ea typeface="標楷體" panose="03000509000000000000" pitchFamily="65" charset="-120"/>
              </a:rPr>
              <a:t>101/8/1</a:t>
            </a:r>
            <a:r>
              <a:rPr lang="zh-TW" altLang="en-US" sz="2400" dirty="0">
                <a:latin typeface="標楷體" panose="03000509000000000000" pitchFamily="65" charset="-120"/>
                <a:ea typeface="標楷體" panose="03000509000000000000" pitchFamily="65" charset="-120"/>
              </a:rPr>
              <a:t>至</a:t>
            </a:r>
            <a:r>
              <a:rPr lang="en-US" altLang="zh-TW" sz="2400" dirty="0">
                <a:latin typeface="標楷體" panose="03000509000000000000" pitchFamily="65" charset="-120"/>
                <a:ea typeface="標楷體" panose="03000509000000000000" pitchFamily="65" charset="-120"/>
              </a:rPr>
              <a:t>102/7/31</a:t>
            </a:r>
            <a:r>
              <a:rPr lang="zh-TW" altLang="en-US" sz="2400" dirty="0">
                <a:latin typeface="標楷體" panose="03000509000000000000" pitchFamily="65" charset="-120"/>
                <a:ea typeface="標楷體" panose="03000509000000000000" pitchFamily="65" charset="-120"/>
              </a:rPr>
              <a:t>，採計</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年</a:t>
            </a:r>
            <a:endParaRPr lang="en-US" altLang="zh-TW" sz="2400" dirty="0">
              <a:latin typeface="標楷體" panose="03000509000000000000" pitchFamily="65" charset="-120"/>
              <a:ea typeface="標楷體" panose="03000509000000000000" pitchFamily="65" charset="-120"/>
            </a:endParaRPr>
          </a:p>
          <a:p>
            <a:pPr marL="342900" indent="-342900">
              <a:buFont typeface="+mj-lt"/>
              <a:buAutoNum type="arabicPeriod"/>
            </a:pPr>
            <a:r>
              <a:rPr lang="en-US" altLang="zh-TW" sz="2400" dirty="0">
                <a:latin typeface="標楷體" panose="03000509000000000000" pitchFamily="65" charset="-120"/>
                <a:ea typeface="標楷體" panose="03000509000000000000" pitchFamily="65" charset="-120"/>
              </a:rPr>
              <a:t>A</a:t>
            </a:r>
            <a:r>
              <a:rPr lang="zh-TW" altLang="en-US" sz="2400" dirty="0">
                <a:latin typeface="標楷體" panose="03000509000000000000" pitchFamily="65" charset="-120"/>
                <a:ea typeface="標楷體" panose="03000509000000000000" pitchFamily="65" charset="-120"/>
              </a:rPr>
              <a:t>及</a:t>
            </a:r>
            <a:r>
              <a:rPr lang="en-US" altLang="zh-TW" sz="2400" dirty="0">
                <a:latin typeface="標楷體" panose="03000509000000000000" pitchFamily="65" charset="-120"/>
                <a:ea typeface="標楷體" panose="03000509000000000000" pitchFamily="65" charset="-120"/>
              </a:rPr>
              <a:t>B</a:t>
            </a:r>
            <a:r>
              <a:rPr lang="zh-TW" altLang="en-US" sz="2400" dirty="0">
                <a:latin typeface="標楷體" panose="03000509000000000000" pitchFamily="65" charset="-120"/>
                <a:ea typeface="標楷體" panose="03000509000000000000" pitchFamily="65" charset="-120"/>
              </a:rPr>
              <a:t>幼兒園畸零年資無法併計提敘。</a:t>
            </a:r>
            <a:endParaRPr lang="en-US" altLang="zh-TW" sz="2400" dirty="0">
              <a:latin typeface="標楷體" panose="03000509000000000000" pitchFamily="65" charset="-120"/>
              <a:ea typeface="標楷體" panose="03000509000000000000" pitchFamily="65" charset="-120"/>
            </a:endParaRPr>
          </a:p>
          <a:p>
            <a:pPr marL="342900" indent="-342900">
              <a:buFont typeface="+mj-lt"/>
              <a:buAutoNum type="arabicPeriod"/>
            </a:pPr>
            <a:r>
              <a:rPr lang="zh-TW" altLang="en-US" sz="2400" dirty="0">
                <a:latin typeface="標楷體" panose="03000509000000000000" pitchFamily="65" charset="-120"/>
                <a:ea typeface="標楷體" panose="03000509000000000000" pitchFamily="65" charset="-120"/>
              </a:rPr>
              <a:t>公幼教保員年資</a:t>
            </a:r>
            <a:r>
              <a:rPr lang="en-US" altLang="zh-TW" sz="2400" dirty="0">
                <a:latin typeface="標楷體" panose="03000509000000000000" pitchFamily="65" charset="-120"/>
                <a:ea typeface="標楷體" panose="03000509000000000000" pitchFamily="65" charset="-120"/>
              </a:rPr>
              <a:t>102/8/1</a:t>
            </a:r>
            <a:r>
              <a:rPr lang="zh-TW" altLang="en-US" sz="2400" dirty="0">
                <a:latin typeface="標楷體" panose="03000509000000000000" pitchFamily="65" charset="-120"/>
                <a:ea typeface="標楷體" panose="03000509000000000000" pitchFamily="65" charset="-120"/>
              </a:rPr>
              <a:t>至</a:t>
            </a:r>
            <a:r>
              <a:rPr lang="en-US" altLang="zh-TW" sz="2400" dirty="0">
                <a:latin typeface="標楷體" panose="03000509000000000000" pitchFamily="65" charset="-120"/>
                <a:ea typeface="標楷體" panose="03000509000000000000" pitchFamily="65" charset="-120"/>
              </a:rPr>
              <a:t>105/7/31</a:t>
            </a:r>
            <a:r>
              <a:rPr lang="zh-TW" altLang="en-US" sz="2400" dirty="0">
                <a:latin typeface="標楷體" panose="03000509000000000000" pitchFamily="65" charset="-120"/>
                <a:ea typeface="標楷體" panose="03000509000000000000" pitchFamily="65" charset="-120"/>
              </a:rPr>
              <a:t>，採</a:t>
            </a:r>
            <a:r>
              <a:rPr lang="zh-TW" altLang="en-US" sz="2400" dirty="0" smtClean="0">
                <a:latin typeface="標楷體" panose="03000509000000000000" pitchFamily="65" charset="-120"/>
                <a:ea typeface="標楷體" panose="03000509000000000000" pitchFamily="65" charset="-120"/>
              </a:rPr>
              <a:t>計</a:t>
            </a:r>
            <a:r>
              <a:rPr lang="en-US" altLang="zh-TW" sz="2400" dirty="0" smtClean="0">
                <a:solidFill>
                  <a:srgbClr val="FF0000"/>
                </a:solidFill>
                <a:latin typeface="標楷體" panose="03000509000000000000" pitchFamily="65" charset="-120"/>
                <a:ea typeface="標楷體" panose="03000509000000000000" pitchFamily="65" charset="-120"/>
              </a:rPr>
              <a:t>3</a:t>
            </a:r>
            <a:r>
              <a:rPr lang="zh-TW" altLang="en-US" sz="2400" dirty="0" smtClean="0">
                <a:latin typeface="標楷體" panose="03000509000000000000" pitchFamily="65" charset="-120"/>
                <a:ea typeface="標楷體" panose="03000509000000000000" pitchFamily="65" charset="-120"/>
              </a:rPr>
              <a:t>年</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楊師以其學歷大學畢業</a:t>
            </a:r>
            <a:r>
              <a:rPr lang="en-US" altLang="zh-TW" sz="2400" dirty="0">
                <a:latin typeface="標楷體" panose="03000509000000000000" pitchFamily="65" charset="-120"/>
                <a:ea typeface="標楷體" panose="03000509000000000000" pitchFamily="65" charset="-120"/>
              </a:rPr>
              <a:t>29</a:t>
            </a:r>
            <a:r>
              <a:rPr lang="zh-TW" altLang="en-US" sz="2400" dirty="0">
                <a:latin typeface="標楷體" panose="03000509000000000000" pitchFamily="65" charset="-120"/>
                <a:ea typeface="標楷體" panose="03000509000000000000" pitchFamily="65" charset="-120"/>
              </a:rPr>
              <a:t>級</a:t>
            </a:r>
            <a:r>
              <a:rPr lang="en-US" altLang="zh-TW" sz="2400" dirty="0">
                <a:latin typeface="標楷體" panose="03000509000000000000" pitchFamily="65" charset="-120"/>
                <a:ea typeface="標楷體" panose="03000509000000000000" pitchFamily="65" charset="-120"/>
              </a:rPr>
              <a:t>190</a:t>
            </a:r>
            <a:r>
              <a:rPr lang="zh-TW" altLang="en-US" sz="2400" dirty="0">
                <a:latin typeface="標楷體" panose="03000509000000000000" pitchFamily="65" charset="-120"/>
                <a:ea typeface="標楷體" panose="03000509000000000000" pitchFamily="65" charset="-120"/>
              </a:rPr>
              <a:t>薪點起敘，提</a:t>
            </a:r>
            <a:r>
              <a:rPr lang="zh-TW" altLang="en-US" sz="2400" dirty="0" smtClean="0">
                <a:latin typeface="標楷體" panose="03000509000000000000" pitchFamily="65" charset="-120"/>
                <a:ea typeface="標楷體" panose="03000509000000000000" pitchFamily="65" charset="-120"/>
              </a:rPr>
              <a:t>敘</a:t>
            </a:r>
            <a:r>
              <a:rPr lang="en-US" altLang="zh-TW" sz="2400" dirty="0" smtClean="0">
                <a:latin typeface="標楷體" panose="03000509000000000000" pitchFamily="65" charset="-120"/>
                <a:ea typeface="標楷體" panose="03000509000000000000" pitchFamily="65" charset="-120"/>
              </a:rPr>
              <a:t>5</a:t>
            </a:r>
            <a:r>
              <a:rPr lang="zh-TW" altLang="en-US" sz="2400" dirty="0" smtClean="0">
                <a:latin typeface="標楷體" panose="03000509000000000000" pitchFamily="65" charset="-120"/>
                <a:ea typeface="標楷體" panose="03000509000000000000" pitchFamily="65" charset="-120"/>
              </a:rPr>
              <a:t>級</a:t>
            </a:r>
            <a:r>
              <a:rPr lang="zh-TW" altLang="en-US" sz="2400" dirty="0">
                <a:latin typeface="標楷體" panose="03000509000000000000" pitchFamily="65" charset="-120"/>
                <a:ea typeface="標楷體" panose="03000509000000000000" pitchFamily="65" charset="-120"/>
              </a:rPr>
              <a:t>，支</a:t>
            </a:r>
            <a:r>
              <a:rPr lang="en-US" altLang="zh-TW" sz="2400" dirty="0" smtClean="0">
                <a:solidFill>
                  <a:srgbClr val="FF0000"/>
                </a:solidFill>
                <a:latin typeface="標楷體" panose="03000509000000000000" pitchFamily="65" charset="-120"/>
                <a:ea typeface="標楷體" panose="03000509000000000000" pitchFamily="65" charset="-120"/>
              </a:rPr>
              <a:t>24</a:t>
            </a:r>
            <a:r>
              <a:rPr lang="zh-TW" altLang="en-US" sz="2400" dirty="0" smtClean="0">
                <a:latin typeface="標楷體" panose="03000509000000000000" pitchFamily="65" charset="-120"/>
                <a:ea typeface="標楷體" panose="03000509000000000000" pitchFamily="65" charset="-120"/>
              </a:rPr>
              <a:t>級</a:t>
            </a:r>
            <a:r>
              <a:rPr lang="en-US" altLang="zh-TW" sz="2400" dirty="0" smtClean="0">
                <a:solidFill>
                  <a:srgbClr val="FF0000"/>
                </a:solidFill>
                <a:latin typeface="標楷體" panose="03000509000000000000" pitchFamily="65" charset="-120"/>
                <a:ea typeface="標楷體" panose="03000509000000000000" pitchFamily="65" charset="-120"/>
              </a:rPr>
              <a:t>245</a:t>
            </a:r>
            <a:r>
              <a:rPr lang="zh-TW" altLang="en-US" sz="2400" dirty="0" smtClean="0">
                <a:latin typeface="標楷體" panose="03000509000000000000" pitchFamily="65" charset="-120"/>
                <a:ea typeface="標楷體" panose="03000509000000000000" pitchFamily="65" charset="-120"/>
              </a:rPr>
              <a:t>薪</a:t>
            </a:r>
            <a:r>
              <a:rPr lang="zh-TW" altLang="en-US" sz="2400" dirty="0">
                <a:latin typeface="標楷體" panose="03000509000000000000" pitchFamily="65" charset="-120"/>
                <a:ea typeface="標楷體" panose="03000509000000000000" pitchFamily="65" charset="-120"/>
              </a:rPr>
              <a:t>點</a:t>
            </a:r>
          </a:p>
          <a:p>
            <a:endParaRPr lang="zh-TW" altLang="en-US" dirty="0"/>
          </a:p>
        </p:txBody>
      </p:sp>
    </p:spTree>
    <p:extLst>
      <p:ext uri="{BB962C8B-B14F-4D97-AF65-F5344CB8AC3E}">
        <p14:creationId xmlns:p14="http://schemas.microsoft.com/office/powerpoint/2010/main" val="56758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2000"/>
                                        <p:tgtEl>
                                          <p:spTgt spid="8">
                                            <p:txEl>
                                              <p:pRg st="0" end="0"/>
                                            </p:txEl>
                                          </p:spTgt>
                                        </p:tgtEl>
                                      </p:cBhvr>
                                    </p:animEffect>
                                    <p:anim calcmode="lin" valueType="num">
                                      <p:cBhvr>
                                        <p:cTn id="15" dur="2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2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2000"/>
                                        <p:tgtEl>
                                          <p:spTgt spid="8">
                                            <p:txEl>
                                              <p:pRg st="1" end="1"/>
                                            </p:txEl>
                                          </p:spTgt>
                                        </p:tgtEl>
                                      </p:cBhvr>
                                    </p:animEffect>
                                    <p:anim calcmode="lin" valueType="num">
                                      <p:cBhvr>
                                        <p:cTn id="22" dur="2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2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anim calcmode="lin" valueType="num">
                                      <p:cBhvr>
                                        <p:cTn id="29" dur="2000" fill="hold"/>
                                        <p:tgtEl>
                                          <p:spTgt spid="9"/>
                                        </p:tgtEl>
                                        <p:attrNameLst>
                                          <p:attrName>ppt_x</p:attrName>
                                        </p:attrNameLst>
                                      </p:cBhvr>
                                      <p:tavLst>
                                        <p:tav tm="0">
                                          <p:val>
                                            <p:strVal val="#ppt_x"/>
                                          </p:val>
                                        </p:tav>
                                        <p:tav tm="100000">
                                          <p:val>
                                            <p:strVal val="#ppt_x"/>
                                          </p:val>
                                        </p:tav>
                                      </p:tavLst>
                                    </p:anim>
                                    <p:anim calcmode="lin" valueType="num">
                                      <p:cBhvr>
                                        <p:cTn id="30"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P spid="9"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5515" y="353683"/>
            <a:ext cx="7322388" cy="616915"/>
          </a:xfrm>
        </p:spPr>
        <p:txBody>
          <a:bodyPr>
            <a:normAutofit/>
          </a:bodyPr>
          <a:lstStyle/>
          <a:p>
            <a:r>
              <a:rPr lang="zh-TW" altLang="en-US" sz="3200" dirty="0">
                <a:solidFill>
                  <a:srgbClr val="00B050"/>
                </a:solidFill>
                <a:latin typeface="華康勘亭流" panose="03000909000000000000" pitchFamily="65" charset="-120"/>
                <a:ea typeface="華康勘亭流" panose="03000909000000000000" pitchFamily="65" charset="-120"/>
              </a:rPr>
              <a:t>幼兒園教師提敘</a:t>
            </a:r>
            <a:r>
              <a:rPr lang="en-US" altLang="zh-TW" sz="3200" dirty="0">
                <a:solidFill>
                  <a:srgbClr val="00B050"/>
                </a:solidFill>
                <a:latin typeface="華康勘亭流" panose="03000909000000000000" pitchFamily="65" charset="-120"/>
                <a:ea typeface="華康勘亭流" panose="03000909000000000000" pitchFamily="65" charset="-120"/>
              </a:rPr>
              <a:t>–</a:t>
            </a:r>
            <a:r>
              <a:rPr lang="zh-TW" altLang="en-US" sz="3200" dirty="0">
                <a:solidFill>
                  <a:srgbClr val="00B050"/>
                </a:solidFill>
                <a:latin typeface="華康勘亭流" panose="03000909000000000000" pitchFamily="65" charset="-120"/>
                <a:ea typeface="華康勘亭流" panose="03000909000000000000" pitchFamily="65" charset="-120"/>
              </a:rPr>
              <a:t>公私立幼稚園保育員</a:t>
            </a:r>
          </a:p>
        </p:txBody>
      </p:sp>
      <p:sp>
        <p:nvSpPr>
          <p:cNvPr id="3" name="內容版面配置區 2"/>
          <p:cNvSpPr>
            <a:spLocks noGrp="1"/>
          </p:cNvSpPr>
          <p:nvPr>
            <p:ph idx="4294967295"/>
          </p:nvPr>
        </p:nvSpPr>
        <p:spPr>
          <a:xfrm>
            <a:off x="1000664" y="1503153"/>
            <a:ext cx="9574213" cy="4152900"/>
          </a:xfrm>
        </p:spPr>
        <p:txBody>
          <a:bodyPr>
            <a:noAutofit/>
          </a:bodyPr>
          <a:lstStyle/>
          <a:p>
            <a:pPr marL="502920" indent="-457200">
              <a:spcBef>
                <a:spcPts val="600"/>
              </a:spcBef>
              <a:buFont typeface="+mj-ea"/>
              <a:buAutoNum type="ea1ChtPeriod"/>
            </a:pPr>
            <a:r>
              <a:rPr lang="zh-TW" altLang="en-US" sz="2400" dirty="0">
                <a:latin typeface="標楷體" panose="03000509000000000000" pitchFamily="65" charset="-120"/>
                <a:ea typeface="標楷體" panose="03000509000000000000" pitchFamily="65" charset="-120"/>
              </a:rPr>
              <a:t>教育部</a:t>
            </a:r>
            <a:r>
              <a:rPr lang="en-US" altLang="zh-TW" sz="2400" dirty="0">
                <a:latin typeface="標楷體" panose="03000509000000000000" pitchFamily="65" charset="-120"/>
                <a:ea typeface="標楷體" panose="03000509000000000000" pitchFamily="65" charset="-120"/>
              </a:rPr>
              <a:t>79</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5</a:t>
            </a:r>
            <a:r>
              <a:rPr lang="zh-TW" altLang="en-US" sz="2400" dirty="0">
                <a:latin typeface="標楷體" panose="03000509000000000000" pitchFamily="65" charset="-120"/>
                <a:ea typeface="標楷體" panose="03000509000000000000" pitchFamily="65" charset="-120"/>
              </a:rPr>
              <a:t>月</a:t>
            </a:r>
            <a:r>
              <a:rPr lang="en-US" altLang="zh-TW" sz="2400" dirty="0">
                <a:latin typeface="標楷體" panose="03000509000000000000" pitchFamily="65" charset="-120"/>
                <a:ea typeface="標楷體" panose="03000509000000000000" pitchFamily="65" charset="-120"/>
              </a:rPr>
              <a:t>15</a:t>
            </a:r>
            <a:r>
              <a:rPr lang="zh-TW" altLang="en-US" sz="2400" dirty="0">
                <a:latin typeface="標楷體" panose="03000509000000000000" pitchFamily="65" charset="-120"/>
                <a:ea typeface="標楷體" panose="03000509000000000000" pitchFamily="65" charset="-120"/>
              </a:rPr>
              <a:t>日台（</a:t>
            </a:r>
            <a:r>
              <a:rPr lang="en-US" altLang="zh-TW" sz="2400" dirty="0">
                <a:latin typeface="標楷體" panose="03000509000000000000" pitchFamily="65" charset="-120"/>
                <a:ea typeface="標楷體" panose="03000509000000000000" pitchFamily="65" charset="-120"/>
              </a:rPr>
              <a:t>79</a:t>
            </a:r>
            <a:r>
              <a:rPr lang="zh-TW" altLang="en-US" sz="2400" dirty="0">
                <a:latin typeface="標楷體" panose="03000509000000000000" pitchFamily="65" charset="-120"/>
                <a:ea typeface="標楷體" panose="03000509000000000000" pitchFamily="65" charset="-120"/>
              </a:rPr>
              <a:t>）人字第</a:t>
            </a:r>
            <a:r>
              <a:rPr lang="en-US" altLang="zh-TW" sz="2400" dirty="0">
                <a:latin typeface="標楷體" panose="03000509000000000000" pitchFamily="65" charset="-120"/>
                <a:ea typeface="標楷體" panose="03000509000000000000" pitchFamily="65" charset="-120"/>
              </a:rPr>
              <a:t>22064</a:t>
            </a:r>
            <a:r>
              <a:rPr lang="zh-TW" altLang="en-US" sz="2400" dirty="0">
                <a:latin typeface="標楷體" panose="03000509000000000000" pitchFamily="65" charset="-120"/>
                <a:ea typeface="標楷體" panose="03000509000000000000" pitchFamily="65" charset="-120"/>
              </a:rPr>
              <a:t>號函規定，曾任各級政府設立之托兒所教保人員之採計原則</a:t>
            </a:r>
            <a:r>
              <a:rPr lang="en-US" altLang="zh-TW" sz="2400" dirty="0">
                <a:latin typeface="標楷體" panose="03000509000000000000" pitchFamily="65" charset="-120"/>
                <a:ea typeface="標楷體" panose="03000509000000000000" pitchFamily="65" charset="-120"/>
              </a:rPr>
              <a:t>:</a:t>
            </a:r>
          </a:p>
          <a:p>
            <a:pPr marL="501650" indent="-57150">
              <a:spcBef>
                <a:spcPts val="600"/>
              </a:spcBef>
              <a:buFont typeface="+mj-lt"/>
              <a:buAutoNum type="arabicPeriod"/>
            </a:pPr>
            <a:r>
              <a:rPr lang="zh-TW" altLang="en-US" sz="2400" dirty="0">
                <a:latin typeface="標楷體" panose="03000509000000000000" pitchFamily="65" charset="-120"/>
                <a:ea typeface="標楷體" panose="03000509000000000000" pitchFamily="65" charset="-120"/>
              </a:rPr>
              <a:t>服務當時如已具幼稚園教師資格。</a:t>
            </a:r>
            <a:endParaRPr lang="en-US" altLang="zh-TW" sz="2400" dirty="0">
              <a:latin typeface="標楷體" panose="03000509000000000000" pitchFamily="65" charset="-120"/>
              <a:ea typeface="標楷體" panose="03000509000000000000" pitchFamily="65" charset="-120"/>
            </a:endParaRPr>
          </a:p>
          <a:p>
            <a:pPr marL="501650" indent="-57150">
              <a:spcBef>
                <a:spcPts val="600"/>
              </a:spcBef>
              <a:buFont typeface="+mj-lt"/>
              <a:buAutoNum type="arabicPeriod"/>
            </a:pPr>
            <a:r>
              <a:rPr lang="zh-TW" altLang="en-US" sz="2400" dirty="0">
                <a:latin typeface="標楷體" panose="03000509000000000000" pitchFamily="65" charset="-120"/>
                <a:ea typeface="標楷體" panose="03000509000000000000" pitchFamily="65" charset="-120"/>
              </a:rPr>
              <a:t>其服務年資於轉任公立幼稚園教師時，得每滿一年提敘一級支薪。</a:t>
            </a:r>
            <a:endParaRPr lang="en-US" altLang="zh-TW" sz="2400" dirty="0">
              <a:latin typeface="標楷體" panose="03000509000000000000" pitchFamily="65" charset="-120"/>
              <a:ea typeface="標楷體" panose="03000509000000000000" pitchFamily="65" charset="-120"/>
            </a:endParaRPr>
          </a:p>
          <a:p>
            <a:pPr marL="502920" indent="-457200">
              <a:spcBef>
                <a:spcPts val="600"/>
              </a:spcBef>
              <a:buFont typeface="+mj-ea"/>
              <a:buAutoNum type="ea1ChtPeriod" startAt="2"/>
            </a:pPr>
            <a:r>
              <a:rPr lang="zh-TW" altLang="en-US" sz="2400" dirty="0">
                <a:latin typeface="標楷體" panose="03000509000000000000" pitchFamily="65" charset="-120"/>
                <a:ea typeface="標楷體" panose="03000509000000000000" pitchFamily="65" charset="-120"/>
              </a:rPr>
              <a:t>教育部</a:t>
            </a:r>
            <a:r>
              <a:rPr lang="en-US" altLang="zh-TW" sz="2400" dirty="0">
                <a:latin typeface="標楷體" panose="03000509000000000000" pitchFamily="65" charset="-120"/>
                <a:ea typeface="標楷體" panose="03000509000000000000" pitchFamily="65" charset="-120"/>
              </a:rPr>
              <a:t>79</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07</a:t>
            </a:r>
            <a:r>
              <a:rPr lang="zh-TW" altLang="en-US" sz="2400" dirty="0">
                <a:latin typeface="標楷體" panose="03000509000000000000" pitchFamily="65" charset="-120"/>
                <a:ea typeface="標楷體" panose="03000509000000000000" pitchFamily="65" charset="-120"/>
              </a:rPr>
              <a:t>月</a:t>
            </a:r>
            <a:r>
              <a:rPr lang="en-US" altLang="zh-TW" sz="2400" dirty="0">
                <a:latin typeface="標楷體" panose="03000509000000000000" pitchFamily="65" charset="-120"/>
                <a:ea typeface="標楷體" panose="03000509000000000000" pitchFamily="65" charset="-120"/>
              </a:rPr>
              <a:t>27</a:t>
            </a:r>
            <a:r>
              <a:rPr lang="zh-TW" altLang="en-US" sz="2400" dirty="0">
                <a:latin typeface="標楷體" panose="03000509000000000000" pitchFamily="65" charset="-120"/>
                <a:ea typeface="標楷體" panose="03000509000000000000" pitchFamily="65" charset="-120"/>
              </a:rPr>
              <a:t>日 台（</a:t>
            </a:r>
            <a:r>
              <a:rPr lang="en-US" altLang="zh-TW" sz="2400" dirty="0">
                <a:latin typeface="標楷體" panose="03000509000000000000" pitchFamily="65" charset="-120"/>
                <a:ea typeface="標楷體" panose="03000509000000000000" pitchFamily="65" charset="-120"/>
              </a:rPr>
              <a:t>79</a:t>
            </a:r>
            <a:r>
              <a:rPr lang="zh-TW" altLang="en-US" sz="2400" dirty="0">
                <a:latin typeface="標楷體" panose="03000509000000000000" pitchFamily="65" charset="-120"/>
                <a:ea typeface="標楷體" panose="03000509000000000000" pitchFamily="65" charset="-120"/>
              </a:rPr>
              <a:t>）人字第</a:t>
            </a:r>
            <a:r>
              <a:rPr lang="en-US" altLang="zh-TW" sz="2400" dirty="0">
                <a:latin typeface="標楷體" panose="03000509000000000000" pitchFamily="65" charset="-120"/>
                <a:ea typeface="標楷體" panose="03000509000000000000" pitchFamily="65" charset="-120"/>
              </a:rPr>
              <a:t>36184</a:t>
            </a:r>
            <a:r>
              <a:rPr lang="zh-TW" altLang="en-US" sz="2400" dirty="0">
                <a:latin typeface="標楷體" panose="03000509000000000000" pitchFamily="65" charset="-120"/>
                <a:ea typeface="標楷體" panose="03000509000000000000" pitchFamily="65" charset="-120"/>
              </a:rPr>
              <a:t>號函規定，私立托兒所保育員轉任公立幼稚園教師，如符合下列規定者，其服務年資得比照上述規定採敘</a:t>
            </a:r>
            <a:r>
              <a:rPr lang="en-US" altLang="zh-TW" sz="2400" dirty="0">
                <a:latin typeface="標楷體" panose="03000509000000000000" pitchFamily="65" charset="-120"/>
                <a:ea typeface="標楷體" panose="03000509000000000000" pitchFamily="65" charset="-120"/>
              </a:rPr>
              <a:t>:</a:t>
            </a:r>
          </a:p>
          <a:p>
            <a:pPr marL="501650" indent="36513">
              <a:spcBef>
                <a:spcPts val="600"/>
              </a:spcBef>
              <a:buFont typeface="+mj-lt"/>
              <a:buAutoNum type="arabicPeriod"/>
            </a:pPr>
            <a:r>
              <a:rPr lang="zh-TW" altLang="en-US" sz="2400" dirty="0">
                <a:latin typeface="標楷體" panose="03000509000000000000" pitchFamily="65" charset="-120"/>
                <a:ea typeface="標楷體" panose="03000509000000000000" pitchFamily="65" charset="-120"/>
              </a:rPr>
              <a:t>任職之私立托兒所經主管教育行政機關核准設立有案。</a:t>
            </a:r>
            <a:endParaRPr lang="en-US" altLang="zh-TW" sz="2400" dirty="0">
              <a:latin typeface="標楷體" panose="03000509000000000000" pitchFamily="65" charset="-120"/>
              <a:ea typeface="標楷體" panose="03000509000000000000" pitchFamily="65" charset="-120"/>
            </a:endParaRPr>
          </a:p>
          <a:p>
            <a:pPr marL="501650" indent="36513">
              <a:spcBef>
                <a:spcPts val="600"/>
              </a:spcBef>
              <a:buFont typeface="+mj-lt"/>
              <a:buAutoNum type="arabicPeriod"/>
            </a:pPr>
            <a:r>
              <a:rPr lang="zh-TW" altLang="en-US" sz="2400" dirty="0">
                <a:latin typeface="標楷體" panose="03000509000000000000" pitchFamily="65" charset="-120"/>
                <a:ea typeface="標楷體" panose="03000509000000000000" pitchFamily="65" charset="-120"/>
              </a:rPr>
              <a:t>任職經歷經主管機關核備有案。</a:t>
            </a:r>
            <a:endParaRPr lang="en-US" altLang="zh-TW" sz="2400" dirty="0">
              <a:latin typeface="標楷體" panose="03000509000000000000" pitchFamily="65" charset="-120"/>
              <a:ea typeface="標楷體" panose="03000509000000000000" pitchFamily="65" charset="-120"/>
            </a:endParaRPr>
          </a:p>
          <a:p>
            <a:pPr marL="501650" indent="36513">
              <a:spcBef>
                <a:spcPts val="600"/>
              </a:spcBef>
              <a:buFont typeface="+mj-lt"/>
              <a:buAutoNum type="arabicPeriod"/>
            </a:pPr>
            <a:r>
              <a:rPr lang="zh-TW" altLang="en-US" sz="2400" dirty="0">
                <a:latin typeface="標楷體" panose="03000509000000000000" pitchFamily="65" charset="-120"/>
                <a:ea typeface="標楷體" panose="03000509000000000000" pitchFamily="65" charset="-120"/>
              </a:rPr>
              <a:t>任職私立托兒所時已具幼稚園教師資格。</a:t>
            </a:r>
          </a:p>
        </p:txBody>
      </p:sp>
    </p:spTree>
    <p:extLst>
      <p:ext uri="{BB962C8B-B14F-4D97-AF65-F5344CB8AC3E}">
        <p14:creationId xmlns:p14="http://schemas.microsoft.com/office/powerpoint/2010/main" val="89065116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en-US" sz="2400" dirty="0">
                <a:latin typeface="標楷體" panose="03000509000000000000" pitchFamily="65" charset="-120"/>
                <a:ea typeface="標楷體" panose="03000509000000000000" pitchFamily="65" charset="-120"/>
              </a:rPr>
              <a:t>托兒所教保人員，依「托兒所設置辦法」之規定，係指教師及保育員，其因屬法定職稱，且係編制內專任人員或比照「行政院暨所屬機關約僱人員僱用方法」僱用之約僱人員。</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惟公立幼稚園及國小附設幼稚班助理教師、褓姆、助理員並無設置及進用之法令依據，故於轉任公立幼稚園教師時，尚無得予比照提敘之規定。</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國小、國中、高中教師曾任公立托兒所保育員年資：可採計。</a:t>
            </a:r>
          </a:p>
          <a:p>
            <a:r>
              <a:rPr lang="zh-TW" altLang="en-US" sz="2400" dirty="0">
                <a:latin typeface="標楷體" panose="03000509000000000000" pitchFamily="65" charset="-120"/>
                <a:ea typeface="標楷體" panose="03000509000000000000" pitchFamily="65" charset="-120"/>
              </a:rPr>
              <a:t>國小、國中、高中教師曾任私立托兒所保育員年資：不予採計。</a:t>
            </a:r>
          </a:p>
          <a:p>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024131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40493" y="448573"/>
            <a:ext cx="10212238" cy="547904"/>
          </a:xfrm>
        </p:spPr>
        <p:txBody>
          <a:bodyPr>
            <a:noAutofit/>
          </a:bodyPr>
          <a:lstStyle/>
          <a:p>
            <a:r>
              <a:rPr lang="zh-TW" altLang="en-US" sz="2800" dirty="0">
                <a:solidFill>
                  <a:srgbClr val="00B050"/>
                </a:solidFill>
                <a:latin typeface="華康勘亭流" panose="03000909000000000000" pitchFamily="65" charset="-120"/>
                <a:ea typeface="華康勘亭流" panose="03000909000000000000" pitchFamily="65" charset="-120"/>
              </a:rPr>
              <a:t>幼兒園教師提敘</a:t>
            </a:r>
            <a:r>
              <a:rPr lang="en-US" altLang="zh-TW" sz="2800" dirty="0">
                <a:solidFill>
                  <a:srgbClr val="00B050"/>
                </a:solidFill>
                <a:latin typeface="華康勘亭流" panose="03000909000000000000" pitchFamily="65" charset="-120"/>
                <a:ea typeface="華康勘亭流" panose="03000909000000000000" pitchFamily="65" charset="-120"/>
              </a:rPr>
              <a:t>–</a:t>
            </a:r>
            <a:br>
              <a:rPr lang="en-US" altLang="zh-TW" sz="2800" dirty="0">
                <a:solidFill>
                  <a:srgbClr val="00B050"/>
                </a:solidFill>
                <a:latin typeface="華康勘亭流" panose="03000909000000000000" pitchFamily="65" charset="-120"/>
                <a:ea typeface="華康勘亭流" panose="03000909000000000000" pitchFamily="65" charset="-120"/>
              </a:rPr>
            </a:br>
            <a:r>
              <a:rPr lang="zh-TW" altLang="en-US" sz="2800" dirty="0">
                <a:solidFill>
                  <a:srgbClr val="00B050"/>
                </a:solidFill>
                <a:latin typeface="華康勘亭流" panose="03000909000000000000" pitchFamily="65" charset="-120"/>
                <a:ea typeface="華康勘亭流" panose="03000909000000000000" pitchFamily="65" charset="-120"/>
              </a:rPr>
              <a:t>公立幼稚園教師轉任公立各級學校教師</a:t>
            </a:r>
          </a:p>
        </p:txBody>
      </p:sp>
      <p:sp>
        <p:nvSpPr>
          <p:cNvPr id="3" name="內容版面配置區 2"/>
          <p:cNvSpPr>
            <a:spLocks noGrp="1"/>
          </p:cNvSpPr>
          <p:nvPr>
            <p:ph idx="4294967295"/>
          </p:nvPr>
        </p:nvSpPr>
        <p:spPr>
          <a:xfrm>
            <a:off x="1518249" y="1796451"/>
            <a:ext cx="9134475" cy="4152900"/>
          </a:xfrm>
        </p:spPr>
        <p:txBody>
          <a:bodyPr>
            <a:normAutofit/>
          </a:bodyPr>
          <a:lstStyle/>
          <a:p>
            <a:pPr marL="502920" indent="-457200">
              <a:buFont typeface="+mj-ea"/>
              <a:buAutoNum type="ea1ChtPeriod"/>
            </a:pPr>
            <a:r>
              <a:rPr lang="zh-TW" altLang="en-US" sz="2400" dirty="0">
                <a:latin typeface="標楷體" panose="03000509000000000000" pitchFamily="65" charset="-120"/>
                <a:ea typeface="標楷體" panose="03000509000000000000" pitchFamily="65" charset="-120"/>
              </a:rPr>
              <a:t>年資未中斷者  </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依據教育部</a:t>
            </a:r>
            <a:r>
              <a:rPr lang="en-US" altLang="zh-TW" sz="2400" dirty="0">
                <a:latin typeface="標楷體" panose="03000509000000000000" pitchFamily="65" charset="-120"/>
                <a:ea typeface="標楷體" panose="03000509000000000000" pitchFamily="65" charset="-120"/>
              </a:rPr>
              <a:t>93.6.3</a:t>
            </a:r>
            <a:r>
              <a:rPr lang="zh-TW" altLang="en-US" sz="2400" dirty="0">
                <a:latin typeface="標楷體" panose="03000509000000000000" pitchFamily="65" charset="-120"/>
                <a:ea typeface="標楷體" panose="03000509000000000000" pitchFamily="65" charset="-120"/>
              </a:rPr>
              <a:t>台人一字第</a:t>
            </a:r>
            <a:r>
              <a:rPr lang="en-US" altLang="zh-TW" sz="2400" dirty="0">
                <a:latin typeface="標楷體" panose="03000509000000000000" pitchFamily="65" charset="-120"/>
                <a:ea typeface="標楷體" panose="03000509000000000000" pitchFamily="65" charset="-120"/>
              </a:rPr>
              <a:t>0930070897</a:t>
            </a:r>
            <a:r>
              <a:rPr lang="zh-TW" altLang="en-US" sz="2400" dirty="0">
                <a:latin typeface="標楷體" panose="03000509000000000000" pitchFamily="65" charset="-120"/>
                <a:ea typeface="標楷體" panose="03000509000000000000" pitchFamily="65" charset="-120"/>
              </a:rPr>
              <a:t>號令</a:t>
            </a:r>
            <a:r>
              <a:rPr lang="en-US" altLang="zh-TW" sz="2400" dirty="0">
                <a:latin typeface="標楷體" panose="03000509000000000000" pitchFamily="65" charset="-120"/>
                <a:ea typeface="標楷體" panose="03000509000000000000" pitchFamily="65" charset="-120"/>
              </a:rPr>
              <a:t>)</a:t>
            </a:r>
          </a:p>
          <a:p>
            <a:pPr marL="538163" indent="0">
              <a:buNone/>
            </a:pPr>
            <a:r>
              <a:rPr lang="zh-TW" altLang="en-US" sz="2400" dirty="0">
                <a:latin typeface="標楷體" panose="03000509000000000000" pitchFamily="65" charset="-120"/>
                <a:ea typeface="標楷體" panose="03000509000000000000" pitchFamily="65" charset="-120"/>
              </a:rPr>
              <a:t>自即日起，公立幼稚園教師轉任公立各級學校教師，得按原經主管教育行政機關審定有案之幼稚園教師薪級，在本職最高年功薪範圍內銜接支薪。</a:t>
            </a:r>
            <a:endParaRPr lang="en-US" altLang="zh-TW" sz="2400" dirty="0">
              <a:latin typeface="標楷體" panose="03000509000000000000" pitchFamily="65" charset="-120"/>
              <a:ea typeface="標楷體" panose="03000509000000000000" pitchFamily="65" charset="-120"/>
            </a:endParaRPr>
          </a:p>
          <a:p>
            <a:pPr marL="502920" indent="-457200">
              <a:buFont typeface="+mj-ea"/>
              <a:buAutoNum type="ea1ChtPeriod" startAt="2"/>
            </a:pPr>
            <a:r>
              <a:rPr lang="zh-TW" altLang="en-US" sz="2400" dirty="0">
                <a:latin typeface="標楷體" panose="03000509000000000000" pitchFamily="65" charset="-120"/>
                <a:ea typeface="標楷體" panose="03000509000000000000" pitchFamily="65" charset="-120"/>
              </a:rPr>
              <a:t>年資中斷者</a:t>
            </a:r>
            <a:endParaRPr lang="en-US" altLang="zh-TW" sz="2400" dirty="0">
              <a:latin typeface="標楷體" panose="03000509000000000000" pitchFamily="65" charset="-120"/>
              <a:ea typeface="標楷體" panose="03000509000000000000" pitchFamily="65" charset="-120"/>
            </a:endParaRPr>
          </a:p>
          <a:p>
            <a:pPr marL="538163" indent="0">
              <a:buNone/>
            </a:pPr>
            <a:r>
              <a:rPr lang="zh-TW" altLang="en-US" sz="2400" dirty="0">
                <a:latin typeface="標楷體" panose="03000509000000000000" pitchFamily="65" charset="-120"/>
                <a:ea typeface="標楷體" panose="03000509000000000000" pitchFamily="65" charset="-120"/>
              </a:rPr>
              <a:t>以職前年資方式採計，或銜接支薪，或採最有利於當事人之方式。</a:t>
            </a:r>
          </a:p>
        </p:txBody>
      </p:sp>
    </p:spTree>
    <p:extLst>
      <p:ext uri="{BB962C8B-B14F-4D97-AF65-F5344CB8AC3E}">
        <p14:creationId xmlns:p14="http://schemas.microsoft.com/office/powerpoint/2010/main" val="254724371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3449971" y="2459421"/>
            <a:ext cx="5489078" cy="1682293"/>
          </a:xfrm>
        </p:spPr>
        <p:txBody>
          <a:bodyPr>
            <a:noAutofit/>
          </a:bodyPr>
          <a:lstStyle/>
          <a:p>
            <a:r>
              <a:rPr lang="zh-TW" altLang="en-US" sz="6000" dirty="0">
                <a:solidFill>
                  <a:srgbClr val="00B050"/>
                </a:solidFill>
                <a:latin typeface="華康勘亭流" panose="03000909000000000000" pitchFamily="65" charset="-120"/>
                <a:ea typeface="華康勘亭流" panose="03000909000000000000" pitchFamily="65" charset="-120"/>
              </a:rPr>
              <a:t>取得較高學歷</a:t>
            </a:r>
            <a:endParaRPr lang="zh-TW" sz="6000" dirty="0">
              <a:solidFill>
                <a:srgbClr val="00B050"/>
              </a:solidFill>
              <a:latin typeface="華康勘亭流" panose="03000909000000000000" pitchFamily="65" charset="-120"/>
              <a:ea typeface="華康勘亭流" panose="03000909000000000000" pitchFamily="65" charset="-120"/>
            </a:endParaRPr>
          </a:p>
        </p:txBody>
      </p:sp>
    </p:spTree>
    <p:extLst>
      <p:ext uri="{BB962C8B-B14F-4D97-AF65-F5344CB8AC3E}">
        <p14:creationId xmlns:p14="http://schemas.microsoft.com/office/powerpoint/2010/main" val="417014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1524" y="625953"/>
            <a:ext cx="9133730" cy="712259"/>
          </a:xfrm>
        </p:spPr>
        <p:txBody>
          <a:bodyPr/>
          <a:lstStyle/>
          <a:p>
            <a:r>
              <a:rPr lang="zh-TW" altLang="en-US" dirty="0">
                <a:solidFill>
                  <a:srgbClr val="00B050"/>
                </a:solidFill>
                <a:latin typeface="華康勘亭流" panose="03000909000000000000" pitchFamily="65" charset="-120"/>
                <a:ea typeface="華康勘亭流" panose="03000909000000000000" pitchFamily="65" charset="-120"/>
              </a:rPr>
              <a:t>取得較高學歷之相關規定</a:t>
            </a:r>
          </a:p>
        </p:txBody>
      </p:sp>
      <p:sp>
        <p:nvSpPr>
          <p:cNvPr id="3" name="內容版面配置區 2"/>
          <p:cNvSpPr>
            <a:spLocks noGrp="1"/>
          </p:cNvSpPr>
          <p:nvPr>
            <p:ph idx="1"/>
          </p:nvPr>
        </p:nvSpPr>
        <p:spPr/>
        <p:txBody>
          <a:bodyPr/>
          <a:lstStyle/>
          <a:p>
            <a:pPr marL="502920" lvl="0" indent="-457200">
              <a:spcBef>
                <a:spcPts val="1800"/>
              </a:spcBef>
              <a:buClr>
                <a:srgbClr val="D680A5"/>
              </a:buClr>
              <a:buSzPct val="90000"/>
              <a:buFont typeface="+mj-lt"/>
              <a:buAutoNum type="arabicPeriod"/>
            </a:pPr>
            <a:r>
              <a:rPr lang="zh-TW" altLang="en-US" sz="2400" dirty="0">
                <a:solidFill>
                  <a:srgbClr val="000000"/>
                </a:solidFill>
                <a:latin typeface="標楷體" panose="03000509000000000000" pitchFamily="65" charset="-120"/>
                <a:ea typeface="標楷體" panose="03000509000000000000" pitchFamily="65" charset="-120"/>
              </a:rPr>
              <a:t>進修學位無須要求與任教科目或與教師登記科目之本科系或相關科系相符。</a:t>
            </a:r>
            <a:endParaRPr lang="en-US" altLang="zh-TW" sz="2400" dirty="0">
              <a:solidFill>
                <a:srgbClr val="000000"/>
              </a:solidFill>
              <a:latin typeface="標楷體" panose="03000509000000000000" pitchFamily="65" charset="-120"/>
              <a:ea typeface="標楷體" panose="03000509000000000000" pitchFamily="65" charset="-120"/>
            </a:endParaRPr>
          </a:p>
          <a:p>
            <a:pPr marL="502920" lvl="0" indent="-457200">
              <a:spcBef>
                <a:spcPts val="1800"/>
              </a:spcBef>
              <a:buClr>
                <a:srgbClr val="D680A5"/>
              </a:buClr>
              <a:buSzPct val="90000"/>
              <a:buFont typeface="+mj-lt"/>
              <a:buAutoNum type="arabicPeriod"/>
            </a:pPr>
            <a:r>
              <a:rPr lang="zh-TW" altLang="en-US" sz="2400" dirty="0">
                <a:solidFill>
                  <a:srgbClr val="000000"/>
                </a:solidFill>
                <a:latin typeface="標楷體" panose="03000509000000000000" pitchFamily="65" charset="-120"/>
                <a:ea typeface="標楷體" panose="03000509000000000000" pitchFamily="65" charset="-120"/>
              </a:rPr>
              <a:t>取得畢業證書後，再行辦理改敘，取得學位證明書不得辦理改敘。</a:t>
            </a:r>
            <a:endParaRPr lang="en-US" altLang="zh-TW" sz="2400" dirty="0">
              <a:solidFill>
                <a:srgbClr val="000000"/>
              </a:solidFill>
              <a:latin typeface="標楷體" panose="03000509000000000000" pitchFamily="65" charset="-120"/>
              <a:ea typeface="標楷體" panose="03000509000000000000" pitchFamily="65" charset="-120"/>
            </a:endParaRPr>
          </a:p>
          <a:p>
            <a:pPr marL="502920" lvl="0" indent="-457200">
              <a:spcBef>
                <a:spcPts val="1800"/>
              </a:spcBef>
              <a:buClr>
                <a:srgbClr val="D680A5"/>
              </a:buClr>
              <a:buSzPct val="90000"/>
              <a:buFont typeface="+mj-lt"/>
              <a:buAutoNum type="arabicPeriod"/>
            </a:pPr>
            <a:r>
              <a:rPr lang="zh-TW" altLang="en-US" sz="2400" dirty="0">
                <a:solidFill>
                  <a:srgbClr val="000000"/>
                </a:solidFill>
                <a:latin typeface="標楷體" panose="03000509000000000000" pitchFamily="65" charset="-120"/>
                <a:ea typeface="標楷體" panose="03000509000000000000" pitchFamily="65" charset="-120"/>
              </a:rPr>
              <a:t>留職停薪期間不得申請學歷改敘</a:t>
            </a:r>
            <a:endParaRPr lang="en-US" altLang="zh-TW" sz="2400" dirty="0">
              <a:solidFill>
                <a:srgbClr val="000000"/>
              </a:solidFill>
              <a:latin typeface="標楷體" panose="03000509000000000000" pitchFamily="65" charset="-120"/>
              <a:ea typeface="標楷體" panose="03000509000000000000" pitchFamily="65" charset="-120"/>
            </a:endParaRPr>
          </a:p>
          <a:p>
            <a:pPr marL="45720" lvl="0" indent="0">
              <a:spcBef>
                <a:spcPts val="1800"/>
              </a:spcBef>
              <a:buClr>
                <a:srgbClr val="D680A5"/>
              </a:buClr>
              <a:buSzPct val="90000"/>
              <a:buNone/>
            </a:pPr>
            <a:r>
              <a:rPr lang="zh-TW" altLang="en-US" sz="2400" dirty="0">
                <a:solidFill>
                  <a:srgbClr val="0070C0"/>
                </a:solidFill>
                <a:latin typeface="標楷體" panose="03000509000000000000" pitchFamily="65" charset="-120"/>
                <a:ea typeface="標楷體" panose="03000509000000000000" pitchFamily="65" charset="-120"/>
              </a:rPr>
              <a:t>☆依據教育部</a:t>
            </a:r>
            <a:r>
              <a:rPr lang="en-US" altLang="zh-TW" sz="2400" dirty="0">
                <a:solidFill>
                  <a:srgbClr val="0070C0"/>
                </a:solidFill>
                <a:latin typeface="標楷體" panose="03000509000000000000" pitchFamily="65" charset="-120"/>
                <a:ea typeface="標楷體" panose="03000509000000000000" pitchFamily="65" charset="-120"/>
              </a:rPr>
              <a:t>102</a:t>
            </a:r>
            <a:r>
              <a:rPr lang="zh-TW" altLang="en-US" sz="2400" dirty="0">
                <a:solidFill>
                  <a:srgbClr val="0070C0"/>
                </a:solidFill>
                <a:latin typeface="標楷體" panose="03000509000000000000" pitchFamily="65" charset="-120"/>
                <a:ea typeface="標楷體" panose="03000509000000000000" pitchFamily="65" charset="-120"/>
              </a:rPr>
              <a:t>年</a:t>
            </a:r>
            <a:r>
              <a:rPr lang="en-US" altLang="zh-TW" sz="2400" dirty="0">
                <a:solidFill>
                  <a:srgbClr val="0070C0"/>
                </a:solidFill>
                <a:latin typeface="標楷體" panose="03000509000000000000" pitchFamily="65" charset="-120"/>
                <a:ea typeface="標楷體" panose="03000509000000000000" pitchFamily="65" charset="-120"/>
              </a:rPr>
              <a:t>5</a:t>
            </a:r>
            <a:r>
              <a:rPr lang="zh-TW" altLang="en-US" sz="2400" dirty="0">
                <a:solidFill>
                  <a:srgbClr val="0070C0"/>
                </a:solidFill>
                <a:latin typeface="標楷體" panose="03000509000000000000" pitchFamily="65" charset="-120"/>
                <a:ea typeface="標楷體" panose="03000509000000000000" pitchFamily="65" charset="-120"/>
              </a:rPr>
              <a:t>月</a:t>
            </a:r>
            <a:r>
              <a:rPr lang="en-US" altLang="zh-TW" sz="2400" dirty="0">
                <a:solidFill>
                  <a:srgbClr val="0070C0"/>
                </a:solidFill>
                <a:latin typeface="標楷體" panose="03000509000000000000" pitchFamily="65" charset="-120"/>
                <a:ea typeface="標楷體" panose="03000509000000000000" pitchFamily="65" charset="-120"/>
              </a:rPr>
              <a:t>21</a:t>
            </a:r>
            <a:r>
              <a:rPr lang="zh-TW" altLang="en-US" sz="2400" dirty="0">
                <a:solidFill>
                  <a:srgbClr val="0070C0"/>
                </a:solidFill>
                <a:latin typeface="標楷體" panose="03000509000000000000" pitchFamily="65" charset="-120"/>
                <a:ea typeface="標楷體" panose="03000509000000000000" pitchFamily="65" charset="-120"/>
              </a:rPr>
              <a:t>日臺教人</a:t>
            </a:r>
            <a:r>
              <a:rPr lang="en-US" altLang="zh-TW" sz="2400" dirty="0">
                <a:solidFill>
                  <a:srgbClr val="0070C0"/>
                </a:solidFill>
                <a:latin typeface="標楷體" panose="03000509000000000000" pitchFamily="65" charset="-120"/>
                <a:ea typeface="標楷體" panose="03000509000000000000" pitchFamily="65" charset="-120"/>
              </a:rPr>
              <a:t>(</a:t>
            </a:r>
            <a:r>
              <a:rPr lang="zh-TW" altLang="en-US" sz="2400" dirty="0">
                <a:solidFill>
                  <a:srgbClr val="0070C0"/>
                </a:solidFill>
                <a:latin typeface="標楷體" panose="03000509000000000000" pitchFamily="65" charset="-120"/>
                <a:ea typeface="標楷體" panose="03000509000000000000" pitchFamily="65" charset="-120"/>
              </a:rPr>
              <a:t>三</a:t>
            </a:r>
            <a:r>
              <a:rPr lang="en-US" altLang="zh-TW" sz="2400" dirty="0">
                <a:solidFill>
                  <a:srgbClr val="0070C0"/>
                </a:solidFill>
                <a:latin typeface="標楷體" panose="03000509000000000000" pitchFamily="65" charset="-120"/>
                <a:ea typeface="標楷體" panose="03000509000000000000" pitchFamily="65" charset="-120"/>
              </a:rPr>
              <a:t>)1020076823</a:t>
            </a:r>
            <a:r>
              <a:rPr lang="zh-TW" altLang="en-US" sz="2400" dirty="0">
                <a:solidFill>
                  <a:srgbClr val="0070C0"/>
                </a:solidFill>
                <a:latin typeface="標楷體" panose="03000509000000000000" pitchFamily="65" charset="-120"/>
                <a:ea typeface="標楷體" panose="03000509000000000000" pitchFamily="65" charset="-120"/>
              </a:rPr>
              <a:t>號函釋規定， </a:t>
            </a:r>
          </a:p>
          <a:p>
            <a:pPr marL="361950" lvl="0" indent="0">
              <a:spcBef>
                <a:spcPts val="1800"/>
              </a:spcBef>
              <a:buClr>
                <a:srgbClr val="D680A5"/>
              </a:buClr>
              <a:buSzPct val="90000"/>
              <a:buNone/>
            </a:pPr>
            <a:r>
              <a:rPr lang="en-US" altLang="zh-TW" sz="2400" dirty="0">
                <a:solidFill>
                  <a:srgbClr val="000000"/>
                </a:solidFill>
                <a:latin typeface="標楷體" panose="03000509000000000000" pitchFamily="65" charset="-120"/>
                <a:ea typeface="標楷體" panose="03000509000000000000" pitchFamily="65" charset="-120"/>
              </a:rPr>
              <a:t>98</a:t>
            </a:r>
            <a:r>
              <a:rPr lang="zh-TW" altLang="en-US" sz="2400" dirty="0">
                <a:solidFill>
                  <a:srgbClr val="000000"/>
                </a:solidFill>
                <a:latin typeface="標楷體" panose="03000509000000000000" pitchFamily="65" charset="-120"/>
                <a:ea typeface="標楷體" panose="03000509000000000000" pitchFamily="65" charset="-120"/>
              </a:rPr>
              <a:t>年</a:t>
            </a:r>
            <a:r>
              <a:rPr lang="en-US" altLang="zh-TW" sz="2400" dirty="0">
                <a:solidFill>
                  <a:srgbClr val="000000"/>
                </a:solidFill>
                <a:latin typeface="標楷體" panose="03000509000000000000" pitchFamily="65" charset="-120"/>
                <a:ea typeface="標楷體" panose="03000509000000000000" pitchFamily="65" charset="-120"/>
              </a:rPr>
              <a:t>6</a:t>
            </a:r>
            <a:r>
              <a:rPr lang="zh-TW" altLang="en-US" sz="2400" dirty="0">
                <a:solidFill>
                  <a:srgbClr val="000000"/>
                </a:solidFill>
                <a:latin typeface="標楷體" panose="03000509000000000000" pitchFamily="65" charset="-120"/>
                <a:ea typeface="標楷體" panose="03000509000000000000" pitchFamily="65" charset="-120"/>
              </a:rPr>
              <a:t>月</a:t>
            </a:r>
            <a:r>
              <a:rPr lang="en-US" altLang="zh-TW" sz="2400" dirty="0">
                <a:solidFill>
                  <a:srgbClr val="000000"/>
                </a:solidFill>
                <a:latin typeface="標楷體" panose="03000509000000000000" pitchFamily="65" charset="-120"/>
                <a:ea typeface="標楷體" panose="03000509000000000000" pitchFamily="65" charset="-120"/>
              </a:rPr>
              <a:t>6</a:t>
            </a:r>
            <a:r>
              <a:rPr lang="zh-TW" altLang="en-US" sz="2400" dirty="0">
                <a:solidFill>
                  <a:srgbClr val="000000"/>
                </a:solidFill>
                <a:latin typeface="標楷體" panose="03000509000000000000" pitchFamily="65" charset="-120"/>
                <a:ea typeface="標楷體" panose="03000509000000000000" pitchFamily="65" charset="-120"/>
              </a:rPr>
              <a:t>日以後（含）奉准進修者，嗣後辦理育嬰留職停薪時，僅准予進修至當學期為止，復職後始得繼續從事進修活動。</a:t>
            </a:r>
            <a:endParaRPr lang="en-US" altLang="zh-TW" sz="240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10239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3"/>
          <p:cNvSpPr/>
          <p:nvPr/>
        </p:nvSpPr>
        <p:spPr>
          <a:xfrm>
            <a:off x="1942604" y="6054396"/>
            <a:ext cx="8301031" cy="63367"/>
          </a:xfrm>
          <a:custGeom>
            <a:avLst/>
            <a:gdLst>
              <a:gd name="connsiteX0" fmla="*/ 6489 w 9150350"/>
              <a:gd name="connsiteY0" fmla="*/ 9652 h 69850"/>
              <a:gd name="connsiteX1" fmla="*/ 6489 w 9150350"/>
              <a:gd name="connsiteY1" fmla="*/ 75945 h 69850"/>
              <a:gd name="connsiteX2" fmla="*/ 9150489 w 9150350"/>
              <a:gd name="connsiteY2" fmla="*/ 75945 h 69850"/>
              <a:gd name="connsiteX3" fmla="*/ 9150489 w 9150350"/>
              <a:gd name="connsiteY3" fmla="*/ 9652 h 69850"/>
              <a:gd name="connsiteX4" fmla="*/ 6489 w 9150350"/>
              <a:gd name="connsiteY4" fmla="*/ 9652 h 6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0350" h="69850">
                <a:moveTo>
                  <a:pt x="6489" y="9652"/>
                </a:moveTo>
                <a:lnTo>
                  <a:pt x="6489" y="75945"/>
                </a:lnTo>
                <a:lnTo>
                  <a:pt x="9150489" y="75945"/>
                </a:lnTo>
                <a:lnTo>
                  <a:pt x="9150489" y="9652"/>
                </a:lnTo>
                <a:lnTo>
                  <a:pt x="6489" y="9652"/>
                </a:lnTo>
                <a:close/>
              </a:path>
            </a:pathLst>
          </a:custGeom>
          <a:solidFill>
            <a:srgbClr val="3F89B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33">
              <a:solidFill>
                <a:srgbClr val="595959"/>
              </a:solidFill>
            </a:endParaRPr>
          </a:p>
        </p:txBody>
      </p:sp>
      <p:sp>
        <p:nvSpPr>
          <p:cNvPr id="24" name="Freeform 24"/>
          <p:cNvSpPr/>
          <p:nvPr/>
        </p:nvSpPr>
        <p:spPr>
          <a:xfrm>
            <a:off x="2749089" y="1883718"/>
            <a:ext cx="6791753" cy="5761"/>
          </a:xfrm>
          <a:custGeom>
            <a:avLst/>
            <a:gdLst>
              <a:gd name="connsiteX0" fmla="*/ 12839 w 7486650"/>
              <a:gd name="connsiteY0" fmla="*/ 10667 h 6350"/>
              <a:gd name="connsiteX1" fmla="*/ 7488059 w 7486650"/>
              <a:gd name="connsiteY1" fmla="*/ 10667 h 6350"/>
            </a:gdLst>
            <a:ahLst/>
            <a:cxnLst>
              <a:cxn ang="0">
                <a:pos x="connsiteX0" y="connsiteY0"/>
              </a:cxn>
              <a:cxn ang="0">
                <a:pos x="connsiteX1" y="connsiteY1"/>
              </a:cxn>
            </a:cxnLst>
            <a:rect l="l" t="t" r="r" b="b"/>
            <a:pathLst>
              <a:path w="7486650" h="6350">
                <a:moveTo>
                  <a:pt x="12839" y="10667"/>
                </a:moveTo>
                <a:lnTo>
                  <a:pt x="7488059" y="10667"/>
                </a:lnTo>
              </a:path>
            </a:pathLst>
          </a:custGeom>
          <a:ln w="6095">
            <a:solidFill>
              <a:srgbClr val="7E7E7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33">
              <a:solidFill>
                <a:srgbClr val="595959"/>
              </a:solidFill>
            </a:endParaRPr>
          </a:p>
        </p:txBody>
      </p:sp>
      <p:pic>
        <p:nvPicPr>
          <p:cNvPr id="26" name="Picture 26"/>
          <p:cNvPicPr>
            <a:picLocks noChangeAspect="1"/>
          </p:cNvPicPr>
          <p:nvPr/>
        </p:nvPicPr>
        <p:blipFill>
          <a:blip r:embed="rId2"/>
          <a:stretch>
            <a:fillRect/>
          </a:stretch>
        </p:blipFill>
        <p:spPr>
          <a:xfrm>
            <a:off x="2310131" y="2032342"/>
            <a:ext cx="3629181" cy="919393"/>
          </a:xfrm>
          <a:prstGeom prst="rect">
            <a:avLst/>
          </a:prstGeom>
        </p:spPr>
      </p:pic>
      <p:pic>
        <p:nvPicPr>
          <p:cNvPr id="27" name="Picture 27"/>
          <p:cNvPicPr>
            <a:picLocks noChangeAspect="1"/>
          </p:cNvPicPr>
          <p:nvPr/>
        </p:nvPicPr>
        <p:blipFill>
          <a:blip r:embed="rId3"/>
          <a:stretch>
            <a:fillRect/>
          </a:stretch>
        </p:blipFill>
        <p:spPr>
          <a:xfrm>
            <a:off x="4031399" y="3000123"/>
            <a:ext cx="186644" cy="193556"/>
          </a:xfrm>
          <a:prstGeom prst="rect">
            <a:avLst/>
          </a:prstGeom>
        </p:spPr>
      </p:pic>
      <p:pic>
        <p:nvPicPr>
          <p:cNvPr id="28" name="Picture 28"/>
          <p:cNvPicPr>
            <a:picLocks noChangeAspect="1"/>
          </p:cNvPicPr>
          <p:nvPr/>
        </p:nvPicPr>
        <p:blipFill>
          <a:blip r:embed="rId4"/>
          <a:stretch>
            <a:fillRect/>
          </a:stretch>
        </p:blipFill>
        <p:spPr>
          <a:xfrm>
            <a:off x="2310131" y="3221331"/>
            <a:ext cx="3629181" cy="953956"/>
          </a:xfrm>
          <a:prstGeom prst="rect">
            <a:avLst/>
          </a:prstGeom>
        </p:spPr>
      </p:pic>
      <p:pic>
        <p:nvPicPr>
          <p:cNvPr id="29" name="Picture 29"/>
          <p:cNvPicPr>
            <a:picLocks noChangeAspect="1"/>
          </p:cNvPicPr>
          <p:nvPr/>
        </p:nvPicPr>
        <p:blipFill>
          <a:blip r:embed="rId5"/>
          <a:stretch>
            <a:fillRect/>
          </a:stretch>
        </p:blipFill>
        <p:spPr>
          <a:xfrm>
            <a:off x="4031399" y="4209850"/>
            <a:ext cx="186644" cy="193556"/>
          </a:xfrm>
          <a:prstGeom prst="rect">
            <a:avLst/>
          </a:prstGeom>
        </p:spPr>
      </p:pic>
      <p:pic>
        <p:nvPicPr>
          <p:cNvPr id="30" name="Picture 30"/>
          <p:cNvPicPr>
            <a:picLocks noChangeAspect="1"/>
          </p:cNvPicPr>
          <p:nvPr/>
        </p:nvPicPr>
        <p:blipFill>
          <a:blip r:embed="rId6"/>
          <a:stretch>
            <a:fillRect/>
          </a:stretch>
        </p:blipFill>
        <p:spPr>
          <a:xfrm>
            <a:off x="2310131" y="4444883"/>
            <a:ext cx="3629181" cy="940130"/>
          </a:xfrm>
          <a:prstGeom prst="rect">
            <a:avLst/>
          </a:prstGeom>
        </p:spPr>
      </p:pic>
      <p:pic>
        <p:nvPicPr>
          <p:cNvPr id="31" name="Picture 31"/>
          <p:cNvPicPr>
            <a:picLocks noChangeAspect="1"/>
          </p:cNvPicPr>
          <p:nvPr/>
        </p:nvPicPr>
        <p:blipFill>
          <a:blip r:embed="rId7"/>
          <a:stretch>
            <a:fillRect/>
          </a:stretch>
        </p:blipFill>
        <p:spPr>
          <a:xfrm>
            <a:off x="6388639" y="2032342"/>
            <a:ext cx="3629181" cy="919393"/>
          </a:xfrm>
          <a:prstGeom prst="rect">
            <a:avLst/>
          </a:prstGeom>
        </p:spPr>
      </p:pic>
      <p:pic>
        <p:nvPicPr>
          <p:cNvPr id="32" name="Picture 32"/>
          <p:cNvPicPr>
            <a:picLocks noChangeAspect="1"/>
          </p:cNvPicPr>
          <p:nvPr/>
        </p:nvPicPr>
        <p:blipFill>
          <a:blip r:embed="rId8"/>
          <a:stretch>
            <a:fillRect/>
          </a:stretch>
        </p:blipFill>
        <p:spPr>
          <a:xfrm>
            <a:off x="8116820" y="3000123"/>
            <a:ext cx="193556" cy="193556"/>
          </a:xfrm>
          <a:prstGeom prst="rect">
            <a:avLst/>
          </a:prstGeom>
        </p:spPr>
      </p:pic>
      <p:pic>
        <p:nvPicPr>
          <p:cNvPr id="33" name="Picture 33"/>
          <p:cNvPicPr>
            <a:picLocks noChangeAspect="1"/>
          </p:cNvPicPr>
          <p:nvPr/>
        </p:nvPicPr>
        <p:blipFill>
          <a:blip r:embed="rId9"/>
          <a:stretch>
            <a:fillRect/>
          </a:stretch>
        </p:blipFill>
        <p:spPr>
          <a:xfrm>
            <a:off x="6388639" y="3221331"/>
            <a:ext cx="3629181" cy="953956"/>
          </a:xfrm>
          <a:prstGeom prst="rect">
            <a:avLst/>
          </a:prstGeom>
        </p:spPr>
      </p:pic>
      <p:pic>
        <p:nvPicPr>
          <p:cNvPr id="34" name="Picture 34"/>
          <p:cNvPicPr>
            <a:picLocks noChangeAspect="1"/>
          </p:cNvPicPr>
          <p:nvPr/>
        </p:nvPicPr>
        <p:blipFill>
          <a:blip r:embed="rId10"/>
          <a:stretch>
            <a:fillRect/>
          </a:stretch>
        </p:blipFill>
        <p:spPr>
          <a:xfrm>
            <a:off x="8116820" y="4209850"/>
            <a:ext cx="193556" cy="193556"/>
          </a:xfrm>
          <a:prstGeom prst="rect">
            <a:avLst/>
          </a:prstGeom>
        </p:spPr>
      </p:pic>
      <p:pic>
        <p:nvPicPr>
          <p:cNvPr id="35" name="Picture 35"/>
          <p:cNvPicPr>
            <a:picLocks noChangeAspect="1"/>
          </p:cNvPicPr>
          <p:nvPr/>
        </p:nvPicPr>
        <p:blipFill>
          <a:blip r:embed="rId11"/>
          <a:stretch>
            <a:fillRect/>
          </a:stretch>
        </p:blipFill>
        <p:spPr>
          <a:xfrm>
            <a:off x="6388639" y="4444883"/>
            <a:ext cx="3629181" cy="940130"/>
          </a:xfrm>
          <a:prstGeom prst="rect">
            <a:avLst/>
          </a:prstGeom>
        </p:spPr>
      </p:pic>
      <p:pic>
        <p:nvPicPr>
          <p:cNvPr id="37" name="Picture 37"/>
          <p:cNvPicPr>
            <a:picLocks noChangeAspect="1"/>
          </p:cNvPicPr>
          <p:nvPr/>
        </p:nvPicPr>
        <p:blipFill>
          <a:blip r:embed="rId12"/>
          <a:stretch>
            <a:fillRect/>
          </a:stretch>
        </p:blipFill>
        <p:spPr>
          <a:xfrm>
            <a:off x="10017820" y="35617"/>
            <a:ext cx="1230465" cy="1112949"/>
          </a:xfrm>
          <a:prstGeom prst="rect">
            <a:avLst/>
          </a:prstGeom>
        </p:spPr>
      </p:pic>
      <p:sp>
        <p:nvSpPr>
          <p:cNvPr id="2" name="TextBox 37"/>
          <p:cNvSpPr txBox="1"/>
          <p:nvPr/>
        </p:nvSpPr>
        <p:spPr>
          <a:xfrm>
            <a:off x="3260338" y="1131135"/>
            <a:ext cx="6012185" cy="677108"/>
          </a:xfrm>
          <a:prstGeom prst="rect">
            <a:avLst/>
          </a:prstGeom>
          <a:noFill/>
        </p:spPr>
        <p:txBody>
          <a:bodyPr wrap="square" lIns="0" tIns="0" rIns="0" bIns="0" rtlCol="0">
            <a:spAutoFit/>
          </a:bodyPr>
          <a:lstStyle/>
          <a:p>
            <a:r>
              <a:rPr lang="zh-TW" altLang="en-US" sz="4400" spc="-41" dirty="0">
                <a:solidFill>
                  <a:srgbClr val="00B050"/>
                </a:solidFill>
                <a:latin typeface="華康勘亭流(P)" panose="02010600010101010101" pitchFamily="2" charset="-120"/>
                <a:ea typeface="華康勘亭流(P)" panose="02010600010101010101" pitchFamily="2" charset="-120"/>
              </a:rPr>
              <a:t>新檢定制</a:t>
            </a:r>
            <a:r>
              <a:rPr lang="en-US" altLang="zh-CN" sz="4400" spc="-41" dirty="0">
                <a:solidFill>
                  <a:srgbClr val="00B050"/>
                </a:solidFill>
                <a:latin typeface="華康勘亭流(P)" panose="02010600010101010101" pitchFamily="2" charset="-120"/>
                <a:ea typeface="華康勘亭流(P)" panose="02010600010101010101" pitchFamily="2" charset="-120"/>
              </a:rPr>
              <a:t>與</a:t>
            </a:r>
            <a:r>
              <a:rPr lang="zh-TW" altLang="en-US" sz="4400" spc="-41" dirty="0">
                <a:solidFill>
                  <a:srgbClr val="00B050"/>
                </a:solidFill>
                <a:latin typeface="華康勘亭流(P)" panose="02010600010101010101" pitchFamily="2" charset="-120"/>
                <a:ea typeface="華康勘亭流(P)" panose="02010600010101010101" pitchFamily="2" charset="-120"/>
              </a:rPr>
              <a:t>先考後實習</a:t>
            </a:r>
            <a:endParaRPr lang="en-US" altLang="zh-CN" sz="4400" spc="-36" dirty="0">
              <a:solidFill>
                <a:srgbClr val="00B050"/>
              </a:solidFill>
              <a:latin typeface="華康勘亭流(P)" panose="02010600010101010101" pitchFamily="2" charset="-120"/>
              <a:ea typeface="華康勘亭流(P)" panose="02010600010101010101" pitchFamily="2" charset="-120"/>
            </a:endParaRPr>
          </a:p>
        </p:txBody>
      </p:sp>
      <p:sp>
        <p:nvSpPr>
          <p:cNvPr id="38" name="TextBox 38"/>
          <p:cNvSpPr txBox="1"/>
          <p:nvPr/>
        </p:nvSpPr>
        <p:spPr>
          <a:xfrm>
            <a:off x="2388640" y="2261252"/>
            <a:ext cx="3472161" cy="3014671"/>
          </a:xfrm>
          <a:prstGeom prst="rect">
            <a:avLst/>
          </a:prstGeom>
          <a:noFill/>
        </p:spPr>
        <p:txBody>
          <a:bodyPr wrap="square" lIns="0" tIns="0" rIns="0" bIns="0" rtlCol="0">
            <a:spAutoFit/>
          </a:bodyPr>
          <a:lstStyle/>
          <a:p>
            <a:pPr indent="797052"/>
            <a:r>
              <a:rPr lang="zh-TW" altLang="en-US" sz="4000" spc="-5" dirty="0">
                <a:solidFill>
                  <a:srgbClr val="000000"/>
                </a:solidFill>
                <a:latin typeface="Microsoft JhengHei"/>
              </a:rPr>
              <a:t>新檢定制</a:t>
            </a:r>
            <a:endParaRPr lang="en-US" altLang="zh-CN" sz="4000" spc="-5" dirty="0">
              <a:solidFill>
                <a:srgbClr val="000000"/>
              </a:solidFill>
              <a:latin typeface="Microsoft JhengHei"/>
              <a:ea typeface="Microsoft JhengHei"/>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1801"/>
              </a:lnSpc>
            </a:pPr>
            <a:endParaRPr lang="en-US" sz="1633" dirty="0">
              <a:solidFill>
                <a:srgbClr val="595959"/>
              </a:solidFill>
            </a:endParaRPr>
          </a:p>
          <a:p>
            <a:r>
              <a:rPr lang="en-US" altLang="zh-CN" sz="1814" b="1" spc="-50" dirty="0">
                <a:solidFill>
                  <a:srgbClr val="FE0000"/>
                </a:solidFill>
                <a:latin typeface="Microsoft JhengHei"/>
                <a:ea typeface="Microsoft JhengHei"/>
              </a:rPr>
              <a:t>107年1月31日以前</a:t>
            </a:r>
            <a:r>
              <a:rPr lang="en-US" altLang="zh-CN" sz="1814" b="1" spc="-73" dirty="0">
                <a:solidFill>
                  <a:srgbClr val="000000"/>
                </a:solidFill>
                <a:latin typeface="Microsoft JhengHei"/>
                <a:ea typeface="Microsoft JhengHei"/>
              </a:rPr>
              <a:t>取得師</a:t>
            </a:r>
            <a:r>
              <a:rPr lang="en-US" altLang="zh-CN" sz="1814" b="1" spc="-63" dirty="0">
                <a:solidFill>
                  <a:srgbClr val="000000"/>
                </a:solidFill>
                <a:latin typeface="Microsoft JhengHei"/>
                <a:ea typeface="Microsoft JhengHei"/>
              </a:rPr>
              <a:t>資生資格</a:t>
            </a:r>
          </a:p>
          <a:p>
            <a:pPr indent="230889"/>
            <a:r>
              <a:rPr lang="en-US" altLang="zh-CN" sz="1814" b="1" spc="5" dirty="0">
                <a:solidFill>
                  <a:srgbClr val="000000"/>
                </a:solidFill>
                <a:latin typeface="Microsoft JhengHei"/>
                <a:ea typeface="Microsoft JhengHei"/>
              </a:rPr>
              <a:t>且已修</a:t>
            </a:r>
            <a:r>
              <a:rPr lang="en-US" altLang="zh-CN" sz="1814" b="1" dirty="0">
                <a:solidFill>
                  <a:srgbClr val="000000"/>
                </a:solidFill>
                <a:latin typeface="Microsoft JhengHei"/>
                <a:ea typeface="Microsoft JhengHei"/>
              </a:rPr>
              <a:t>習師資職前教育課程者</a:t>
            </a: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1124"/>
              </a:lnSpc>
            </a:pPr>
            <a:endParaRPr lang="en-US" sz="1633" dirty="0">
              <a:solidFill>
                <a:srgbClr val="595959"/>
              </a:solidFill>
            </a:endParaRPr>
          </a:p>
          <a:p>
            <a:pPr indent="1153756"/>
            <a:r>
              <a:rPr lang="en-US" altLang="zh-CN" sz="1814" spc="-5" dirty="0">
                <a:solidFill>
                  <a:srgbClr val="000000"/>
                </a:solidFill>
                <a:latin typeface="Microsoft JhengHei"/>
                <a:ea typeface="Microsoft JhengHei"/>
              </a:rPr>
              <a:t>過渡</a:t>
            </a:r>
            <a:r>
              <a:rPr lang="en-US" altLang="zh-CN" sz="1814" dirty="0">
                <a:solidFill>
                  <a:srgbClr val="000000"/>
                </a:solidFill>
                <a:latin typeface="Microsoft JhengHei"/>
                <a:ea typeface="Microsoft JhengHei"/>
              </a:rPr>
              <a:t>期內，</a:t>
            </a:r>
          </a:p>
          <a:p>
            <a:pPr>
              <a:lnSpc>
                <a:spcPts val="771"/>
              </a:lnSpc>
            </a:pPr>
            <a:endParaRPr lang="en-US" sz="1633" dirty="0">
              <a:solidFill>
                <a:srgbClr val="595959"/>
              </a:solidFill>
            </a:endParaRPr>
          </a:p>
          <a:p>
            <a:pPr indent="462471"/>
            <a:r>
              <a:rPr lang="en-US" altLang="zh-CN" sz="1814" spc="-5" dirty="0">
                <a:solidFill>
                  <a:srgbClr val="000000"/>
                </a:solidFill>
                <a:latin typeface="Microsoft JhengHei"/>
                <a:ea typeface="Microsoft JhengHei"/>
              </a:rPr>
              <a:t>舊制</a:t>
            </a:r>
            <a:r>
              <a:rPr lang="en-US" altLang="zh-CN" sz="1814" dirty="0">
                <a:solidFill>
                  <a:srgbClr val="000000"/>
                </a:solidFill>
                <a:latin typeface="Microsoft JhengHei"/>
                <a:ea typeface="Microsoft JhengHei"/>
              </a:rPr>
              <a:t>生可選擇舊制或新制</a:t>
            </a:r>
          </a:p>
        </p:txBody>
      </p:sp>
      <p:sp>
        <p:nvSpPr>
          <p:cNvPr id="39" name="TextBox 39"/>
          <p:cNvSpPr txBox="1"/>
          <p:nvPr/>
        </p:nvSpPr>
        <p:spPr>
          <a:xfrm>
            <a:off x="6438403" y="2250724"/>
            <a:ext cx="3356833" cy="3918252"/>
          </a:xfrm>
          <a:prstGeom prst="rect">
            <a:avLst/>
          </a:prstGeom>
          <a:noFill/>
        </p:spPr>
        <p:txBody>
          <a:bodyPr wrap="square" lIns="0" tIns="0" rIns="0" bIns="0" rtlCol="0">
            <a:spAutoFit/>
          </a:bodyPr>
          <a:lstStyle/>
          <a:p>
            <a:pPr indent="739676"/>
            <a:r>
              <a:rPr lang="zh-TW" altLang="en-US" sz="4000" dirty="0">
                <a:solidFill>
                  <a:srgbClr val="595959"/>
                </a:solidFill>
              </a:rPr>
              <a:t>先考後實習</a:t>
            </a:r>
            <a:endParaRPr lang="en-US" sz="4000"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1056"/>
              </a:lnSpc>
            </a:pPr>
            <a:endParaRPr lang="en-US" sz="1633" dirty="0">
              <a:solidFill>
                <a:srgbClr val="595959"/>
              </a:solidFill>
            </a:endParaRPr>
          </a:p>
          <a:p>
            <a:r>
              <a:rPr lang="en-US" altLang="zh-CN" sz="1814" b="1" spc="-45" dirty="0">
                <a:solidFill>
                  <a:srgbClr val="FE0000"/>
                </a:solidFill>
                <a:latin typeface="Microsoft JhengHei"/>
                <a:ea typeface="Microsoft JhengHei"/>
              </a:rPr>
              <a:t>107年2月1日起</a:t>
            </a:r>
            <a:r>
              <a:rPr lang="en-US" altLang="zh-CN" sz="1814" b="1" spc="-59" dirty="0">
                <a:solidFill>
                  <a:srgbClr val="000000"/>
                </a:solidFill>
                <a:latin typeface="Microsoft JhengHei"/>
                <a:ea typeface="Microsoft JhengHei"/>
              </a:rPr>
              <a:t>取</a:t>
            </a:r>
            <a:r>
              <a:rPr lang="en-US" altLang="zh-CN" sz="1814" b="1" spc="-54" dirty="0">
                <a:solidFill>
                  <a:srgbClr val="000000"/>
                </a:solidFill>
                <a:latin typeface="Microsoft JhengHei"/>
                <a:ea typeface="Microsoft JhengHei"/>
              </a:rPr>
              <a:t>得師資生資格者</a:t>
            </a: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84"/>
              </a:lnSpc>
            </a:pPr>
            <a:endParaRPr lang="en-US" sz="1633" dirty="0">
              <a:solidFill>
                <a:srgbClr val="595959"/>
              </a:solidFill>
            </a:endParaRPr>
          </a:p>
          <a:p>
            <a:pPr indent="520538"/>
            <a:r>
              <a:rPr lang="en-US" altLang="zh-CN" sz="1814" spc="64" dirty="0">
                <a:solidFill>
                  <a:srgbClr val="000000"/>
                </a:solidFill>
                <a:latin typeface="Microsoft JhengHei"/>
                <a:ea typeface="Microsoft JhengHei"/>
              </a:rPr>
              <a:t>依新制(先</a:t>
            </a:r>
            <a:r>
              <a:rPr lang="en-US" altLang="zh-CN" sz="1814" spc="54" dirty="0">
                <a:solidFill>
                  <a:srgbClr val="000000"/>
                </a:solidFill>
                <a:latin typeface="Microsoft JhengHei"/>
                <a:ea typeface="Microsoft JhengHei"/>
              </a:rPr>
              <a:t>考試後實習)</a:t>
            </a: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907"/>
              </a:lnSpc>
            </a:pPr>
            <a:endParaRPr lang="en-US" sz="1633" dirty="0">
              <a:solidFill>
                <a:srgbClr val="595959"/>
              </a:solidFill>
            </a:endParaRPr>
          </a:p>
          <a:p>
            <a:pPr>
              <a:lnSpc>
                <a:spcPts val="1338"/>
              </a:lnSpc>
            </a:pPr>
            <a:endParaRPr lang="en-US" sz="1633" dirty="0">
              <a:solidFill>
                <a:srgbClr val="595959"/>
              </a:solidFill>
            </a:endParaRPr>
          </a:p>
        </p:txBody>
      </p:sp>
    </p:spTree>
    <p:extLst>
      <p:ext uri="{BB962C8B-B14F-4D97-AF65-F5344CB8AC3E}">
        <p14:creationId xmlns:p14="http://schemas.microsoft.com/office/powerpoint/2010/main" val="286203786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5838" y="1128968"/>
            <a:ext cx="10515600" cy="4351338"/>
          </a:xfrm>
        </p:spPr>
        <p:txBody>
          <a:bodyPr>
            <a:normAutofit lnSpcReduction="10000"/>
          </a:bodyPr>
          <a:lstStyle/>
          <a:p>
            <a:pPr marL="502920" lvl="0" indent="-457200">
              <a:spcBef>
                <a:spcPts val="1800"/>
              </a:spcBef>
              <a:buClr>
                <a:srgbClr val="D680A5"/>
              </a:buClr>
              <a:buSzPct val="90000"/>
              <a:buFont typeface="+mj-lt"/>
              <a:buAutoNum type="arabicPeriod" startAt="4"/>
            </a:pPr>
            <a:r>
              <a:rPr lang="zh-TW" altLang="en-US" sz="2600" dirty="0">
                <a:solidFill>
                  <a:srgbClr val="000000"/>
                </a:solidFill>
                <a:latin typeface="標楷體" panose="03000509000000000000" pitchFamily="65" charset="-120"/>
                <a:ea typeface="標楷體" panose="03000509000000000000" pitchFamily="65" charset="-120"/>
              </a:rPr>
              <a:t>申請改敘經審定後復於同日申請留職停薪；及育嬰留職停薪期間取得較高學歷辦理復職並申請學歷改敘，嗣於同日再申請育嬰留職停薪，基於考量學生受教權及校務運作狀況，慎酌宜否同意教師於短期內數次申請留職停薪及復職。</a:t>
            </a:r>
          </a:p>
          <a:p>
            <a:pPr marL="502920" lvl="0" indent="-457200">
              <a:spcBef>
                <a:spcPts val="1800"/>
              </a:spcBef>
              <a:buClr>
                <a:srgbClr val="D680A5"/>
              </a:buClr>
              <a:buSzPct val="90000"/>
              <a:buFont typeface="+mj-lt"/>
              <a:buAutoNum type="arabicPeriod" startAt="4"/>
            </a:pPr>
            <a:r>
              <a:rPr lang="zh-TW" altLang="en-US" sz="2600" dirty="0">
                <a:solidFill>
                  <a:srgbClr val="000000"/>
                </a:solidFill>
                <a:latin typeface="標楷體" panose="03000509000000000000" pitchFamily="65" charset="-120"/>
                <a:ea typeface="標楷體" panose="03000509000000000000" pitchFamily="65" charset="-120"/>
              </a:rPr>
              <a:t>國外學歷可至教育部外國大學參考名冊查詢系統查詢</a:t>
            </a:r>
            <a:r>
              <a:rPr lang="en-US" altLang="zh-TW" sz="2600" dirty="0">
                <a:solidFill>
                  <a:srgbClr val="FF0000"/>
                </a:solidFill>
                <a:latin typeface="標楷體" panose="03000509000000000000" pitchFamily="65" charset="-120"/>
                <a:ea typeface="標楷體" panose="03000509000000000000" pitchFamily="65" charset="-120"/>
              </a:rPr>
              <a:t>http://www.fsedu.moe.gov.tw</a:t>
            </a:r>
            <a:r>
              <a:rPr lang="zh-TW" altLang="en-US" sz="2600" dirty="0">
                <a:solidFill>
                  <a:srgbClr val="000000"/>
                </a:solidFill>
                <a:latin typeface="標楷體" panose="03000509000000000000" pitchFamily="65" charset="-120"/>
                <a:ea typeface="標楷體" panose="03000509000000000000" pitchFamily="65" charset="-120"/>
              </a:rPr>
              <a:t>認定後始辦理改敘。</a:t>
            </a:r>
            <a:endParaRPr lang="en-US" altLang="zh-TW" sz="2600" dirty="0">
              <a:solidFill>
                <a:srgbClr val="000000"/>
              </a:solidFill>
              <a:latin typeface="標楷體" panose="03000509000000000000" pitchFamily="65" charset="-120"/>
              <a:ea typeface="標楷體" panose="03000509000000000000" pitchFamily="65" charset="-120"/>
            </a:endParaRPr>
          </a:p>
          <a:p>
            <a:pPr marL="502920" lvl="0" indent="-457200">
              <a:spcBef>
                <a:spcPts val="1800"/>
              </a:spcBef>
              <a:buClr>
                <a:srgbClr val="D680A5"/>
              </a:buClr>
              <a:buSzPct val="90000"/>
              <a:buFont typeface="+mj-lt"/>
              <a:buAutoNum type="arabicPeriod" startAt="4"/>
            </a:pPr>
            <a:r>
              <a:rPr lang="zh-TW" altLang="en-US" sz="2600" dirty="0">
                <a:solidFill>
                  <a:srgbClr val="FF0000"/>
                </a:solidFill>
                <a:latin typeface="標楷體" panose="03000509000000000000" pitchFamily="65" charset="-120"/>
                <a:ea typeface="標楷體" panose="03000509000000000000" pitchFamily="65" charset="-120"/>
              </a:rPr>
              <a:t>教師在職進修是否須經服務學校同意</a:t>
            </a:r>
            <a:r>
              <a:rPr lang="en-US" altLang="zh-TW" sz="2600" dirty="0">
                <a:solidFill>
                  <a:srgbClr val="FF0000"/>
                </a:solidFill>
                <a:latin typeface="標楷體" panose="03000509000000000000" pitchFamily="65" charset="-120"/>
                <a:ea typeface="標楷體" panose="03000509000000000000" pitchFamily="65" charset="-120"/>
              </a:rPr>
              <a:t>?</a:t>
            </a:r>
          </a:p>
          <a:p>
            <a:pPr marL="45720" lvl="0" indent="0">
              <a:spcBef>
                <a:spcPts val="1800"/>
              </a:spcBef>
              <a:buClr>
                <a:srgbClr val="D680A5"/>
              </a:buClr>
              <a:buSzPct val="90000"/>
              <a:buNone/>
            </a:pPr>
            <a:r>
              <a:rPr lang="zh-TW" altLang="en-US" sz="2600" dirty="0">
                <a:solidFill>
                  <a:srgbClr val="FF0000"/>
                </a:solidFill>
                <a:latin typeface="標楷體" panose="03000509000000000000" pitchFamily="65" charset="-120"/>
                <a:ea typeface="標楷體" panose="03000509000000000000" pitchFamily="65" charset="-120"/>
              </a:rPr>
              <a:t>經服務學校書面核准進修係包含「報考前經服務學校書面核准」或「錄取後就讀前經服務學校書面核准」</a:t>
            </a:r>
            <a:endParaRPr lang="en-US" altLang="zh-TW" sz="2600" dirty="0">
              <a:solidFill>
                <a:srgbClr val="FF0000"/>
              </a:solidFill>
              <a:latin typeface="標楷體" panose="03000509000000000000" pitchFamily="65" charset="-120"/>
              <a:ea typeface="標楷體" panose="03000509000000000000" pitchFamily="65" charset="-120"/>
            </a:endParaRPr>
          </a:p>
          <a:p>
            <a:pPr marL="45720" lvl="0" indent="0">
              <a:spcBef>
                <a:spcPts val="1800"/>
              </a:spcBef>
              <a:buClr>
                <a:srgbClr val="D680A5"/>
              </a:buClr>
              <a:buSzPct val="90000"/>
              <a:buNone/>
            </a:pPr>
            <a:r>
              <a:rPr lang="en-US" altLang="zh-TW" sz="2600" dirty="0">
                <a:solidFill>
                  <a:srgbClr val="000000"/>
                </a:solidFill>
                <a:latin typeface="標楷體" panose="03000509000000000000" pitchFamily="65" charset="-120"/>
                <a:ea typeface="標楷體" panose="03000509000000000000" pitchFamily="65" charset="-120"/>
              </a:rPr>
              <a:t>(</a:t>
            </a:r>
            <a:r>
              <a:rPr lang="zh-TW" altLang="en-US" sz="2600" dirty="0">
                <a:solidFill>
                  <a:srgbClr val="000000"/>
                </a:solidFill>
                <a:latin typeface="標楷體" panose="03000509000000000000" pitchFamily="65" charset="-120"/>
                <a:ea typeface="標楷體" panose="03000509000000000000" pitchFamily="65" charset="-120"/>
              </a:rPr>
              <a:t>教育部臺教人</a:t>
            </a:r>
            <a:r>
              <a:rPr lang="en-US" altLang="zh-TW" sz="2600" dirty="0">
                <a:solidFill>
                  <a:srgbClr val="000000"/>
                </a:solidFill>
                <a:latin typeface="標楷體" panose="03000509000000000000" pitchFamily="65" charset="-120"/>
                <a:ea typeface="標楷體" panose="03000509000000000000" pitchFamily="65" charset="-120"/>
              </a:rPr>
              <a:t>(</a:t>
            </a:r>
            <a:r>
              <a:rPr lang="zh-TW" altLang="en-US" sz="2600" dirty="0">
                <a:solidFill>
                  <a:srgbClr val="000000"/>
                </a:solidFill>
                <a:latin typeface="標楷體" panose="03000509000000000000" pitchFamily="65" charset="-120"/>
                <a:ea typeface="標楷體" panose="03000509000000000000" pitchFamily="65" charset="-120"/>
              </a:rPr>
              <a:t>二</a:t>
            </a:r>
            <a:r>
              <a:rPr lang="en-US" altLang="zh-TW" sz="2600" dirty="0">
                <a:solidFill>
                  <a:srgbClr val="000000"/>
                </a:solidFill>
                <a:latin typeface="標楷體" panose="03000509000000000000" pitchFamily="65" charset="-120"/>
                <a:ea typeface="標楷體" panose="03000509000000000000" pitchFamily="65" charset="-120"/>
              </a:rPr>
              <a:t>)</a:t>
            </a:r>
            <a:r>
              <a:rPr lang="zh-TW" altLang="en-US" sz="2600" dirty="0">
                <a:solidFill>
                  <a:srgbClr val="000000"/>
                </a:solidFill>
                <a:latin typeface="標楷體" panose="03000509000000000000" pitchFamily="65" charset="-120"/>
                <a:ea typeface="標楷體" panose="03000509000000000000" pitchFamily="65" charset="-120"/>
              </a:rPr>
              <a:t>字第</a:t>
            </a:r>
            <a:r>
              <a:rPr lang="en-US" altLang="zh-TW" sz="2600" dirty="0">
                <a:solidFill>
                  <a:srgbClr val="000000"/>
                </a:solidFill>
                <a:latin typeface="標楷體" panose="03000509000000000000" pitchFamily="65" charset="-120"/>
                <a:ea typeface="標楷體" panose="03000509000000000000" pitchFamily="65" charset="-120"/>
              </a:rPr>
              <a:t>1050019717</a:t>
            </a:r>
            <a:r>
              <a:rPr lang="zh-TW" altLang="en-US" sz="2600" dirty="0">
                <a:solidFill>
                  <a:srgbClr val="000000"/>
                </a:solidFill>
                <a:latin typeface="標楷體" panose="03000509000000000000" pitchFamily="65" charset="-120"/>
                <a:ea typeface="標楷體" panose="03000509000000000000" pitchFamily="65" charset="-120"/>
              </a:rPr>
              <a:t>號函</a:t>
            </a:r>
            <a:r>
              <a:rPr lang="en-US" altLang="zh-TW" sz="2600" dirty="0">
                <a:solidFill>
                  <a:srgbClr val="000000"/>
                </a:solidFill>
                <a:latin typeface="標楷體" panose="03000509000000000000" pitchFamily="65" charset="-120"/>
                <a:ea typeface="標楷體" panose="03000509000000000000" pitchFamily="65" charset="-120"/>
              </a:rPr>
              <a:t>)</a:t>
            </a:r>
            <a:endParaRPr lang="zh-TW" altLang="en-US" sz="2600" dirty="0">
              <a:solidFill>
                <a:srgbClr val="000000"/>
              </a:solidFill>
              <a:latin typeface="標楷體" panose="03000509000000000000" pitchFamily="65" charset="-120"/>
              <a:ea typeface="標楷體" panose="03000509000000000000" pitchFamily="65" charset="-120"/>
            </a:endParaRPr>
          </a:p>
          <a:p>
            <a:pPr marL="502920" indent="-457200">
              <a:buFont typeface="+mj-lt"/>
              <a:buAutoNum type="arabicPeriod" startAt="4"/>
            </a:pPr>
            <a:endParaRPr lang="zh-TW" altLang="en-US" sz="2400" dirty="0">
              <a:latin typeface="標楷體" panose="03000509000000000000" pitchFamily="65" charset="-120"/>
              <a:ea typeface="標楷體" panose="03000509000000000000" pitchFamily="65" charset="-120"/>
            </a:endParaRPr>
          </a:p>
          <a:p>
            <a:pPr marL="502920" indent="-457200">
              <a:buFont typeface="+mj-lt"/>
              <a:buAutoNum type="arabicPeriod" startAt="4"/>
            </a:pPr>
            <a:endParaRPr lang="zh-TW" altLang="en-US" dirty="0"/>
          </a:p>
        </p:txBody>
      </p:sp>
    </p:spTree>
    <p:extLst>
      <p:ext uri="{BB962C8B-B14F-4D97-AF65-F5344CB8AC3E}">
        <p14:creationId xmlns:p14="http://schemas.microsoft.com/office/powerpoint/2010/main" val="397922564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68967" y="283862"/>
            <a:ext cx="9475694" cy="1233424"/>
          </a:xfrm>
        </p:spPr>
        <p:txBody>
          <a:bodyPr>
            <a:normAutofit fontScale="90000"/>
          </a:bodyPr>
          <a:lstStyle/>
          <a:p>
            <a:r>
              <a:rPr lang="zh-TW" altLang="en-US" dirty="0">
                <a:solidFill>
                  <a:srgbClr val="00B050"/>
                </a:solidFill>
                <a:latin typeface="華康勘亭流" panose="03000909000000000000" pitchFamily="65" charset="-120"/>
                <a:ea typeface="華康勘亭流" panose="03000909000000000000" pitchFamily="65" charset="-120"/>
              </a:rPr>
              <a:t>桃園市市立各級學校及幼兒園教師在職進修學位實施要點</a:t>
            </a:r>
            <a:endParaRPr lang="zh-TW" altLang="en-US" dirty="0">
              <a:solidFill>
                <a:srgbClr val="00B050"/>
              </a:solidFill>
            </a:endParaRPr>
          </a:p>
        </p:txBody>
      </p:sp>
      <p:sp>
        <p:nvSpPr>
          <p:cNvPr id="3" name="內容版面配置區 2"/>
          <p:cNvSpPr>
            <a:spLocks noGrp="1"/>
          </p:cNvSpPr>
          <p:nvPr>
            <p:ph idx="1"/>
          </p:nvPr>
        </p:nvSpPr>
        <p:spPr>
          <a:xfrm>
            <a:off x="1339386" y="1880038"/>
            <a:ext cx="9134856" cy="4457700"/>
          </a:xfrm>
        </p:spPr>
        <p:txBody>
          <a:bodyPr>
            <a:normAutofit/>
          </a:bodyPr>
          <a:lstStyle/>
          <a:p>
            <a:pPr marL="502920" indent="-457200">
              <a:spcBef>
                <a:spcPts val="600"/>
              </a:spcBef>
              <a:buFont typeface="+mj-lt"/>
              <a:buAutoNum type="arabicPeriod"/>
            </a:pPr>
            <a:r>
              <a:rPr lang="zh-TW" altLang="en-US" sz="2400" dirty="0">
                <a:latin typeface="標楷體" panose="03000509000000000000" pitchFamily="65" charset="-120"/>
                <a:ea typeface="標楷體" panose="03000509000000000000" pitchFamily="65" charset="-120"/>
              </a:rPr>
              <a:t>教師申請在職進修學位，須在公立學校服務滿一年以上。但利用公餘時間進修者，不在此限。</a:t>
            </a:r>
            <a:endParaRPr lang="en-US" altLang="zh-TW" sz="2400" dirty="0">
              <a:latin typeface="標楷體" panose="03000509000000000000" pitchFamily="65" charset="-120"/>
              <a:ea typeface="標楷體" panose="03000509000000000000" pitchFamily="65" charset="-120"/>
            </a:endParaRPr>
          </a:p>
          <a:p>
            <a:pPr marL="502920" indent="-457200">
              <a:spcBef>
                <a:spcPts val="600"/>
              </a:spcBef>
              <a:buFont typeface="+mj-lt"/>
              <a:buAutoNum type="arabicPeriod"/>
            </a:pPr>
            <a:r>
              <a:rPr lang="zh-TW" altLang="en-US" sz="2400" dirty="0">
                <a:latin typeface="標楷體" panose="03000509000000000000" pitchFamily="65" charset="-120"/>
                <a:ea typeface="標楷體" panose="03000509000000000000" pitchFamily="65" charset="-120"/>
              </a:rPr>
              <a:t>教師參加公餘進修者，考取後由各校自行核定，免再報本局核備；參加部分辦公時間進修（含兼任行政職務教師參加寒暑期進修）及留職停薪進修者，錄取後應即檢具相關文件報本局備查。</a:t>
            </a:r>
          </a:p>
          <a:p>
            <a:pPr marL="502920" indent="-457200">
              <a:spcBef>
                <a:spcPts val="600"/>
              </a:spcBef>
              <a:buFont typeface="+mj-lt"/>
              <a:buAutoNum type="arabicPeriod"/>
            </a:pPr>
            <a:r>
              <a:rPr lang="zh-TW" altLang="en-US" sz="2400" dirty="0">
                <a:latin typeface="標楷體" panose="03000509000000000000" pitchFamily="65" charset="-120"/>
                <a:ea typeface="標楷體" panose="03000509000000000000" pitchFamily="65" charset="-120"/>
              </a:rPr>
              <a:t>教師於學期中有休學情形，應主動以書面向學校報備。</a:t>
            </a:r>
            <a:endParaRPr lang="en-US" altLang="zh-TW" sz="2400" dirty="0">
              <a:latin typeface="標楷體" panose="03000509000000000000" pitchFamily="65" charset="-120"/>
              <a:ea typeface="標楷體" panose="03000509000000000000" pitchFamily="65" charset="-120"/>
            </a:endParaRPr>
          </a:p>
          <a:p>
            <a:pPr marL="502920" indent="-457200">
              <a:spcBef>
                <a:spcPts val="600"/>
              </a:spcBef>
              <a:buFont typeface="+mj-lt"/>
              <a:buAutoNum type="arabicPeriod"/>
            </a:pPr>
            <a:r>
              <a:rPr lang="zh-TW" altLang="en-US" sz="2400" dirty="0">
                <a:latin typeface="標楷體" panose="03000509000000000000" pitchFamily="65" charset="-120"/>
                <a:ea typeface="標楷體" panose="03000509000000000000" pitchFamily="65" charset="-120"/>
              </a:rPr>
              <a:t>教師進修期間，得提出申請並由學校視實際需要，報經本局核備變更進修方式，並以學期為單位。</a:t>
            </a:r>
          </a:p>
          <a:p>
            <a:pPr marL="502920" indent="-457200">
              <a:spcBef>
                <a:spcPts val="600"/>
              </a:spcBef>
              <a:buFont typeface="+mj-lt"/>
              <a:buAutoNum type="arabicPeriod"/>
            </a:pPr>
            <a:r>
              <a:rPr lang="zh-TW" altLang="en-US" sz="2400" dirty="0">
                <a:latin typeface="標楷體" panose="03000509000000000000" pitchFamily="65" charset="-120"/>
                <a:ea typeface="標楷體" panose="03000509000000000000" pitchFamily="65" charset="-120"/>
              </a:rPr>
              <a:t>新進教師，如仍於進修中，應於報到後檢附原主管機關或學校同意進修文件，主動向學校申請繼續進修。</a:t>
            </a:r>
          </a:p>
          <a:p>
            <a:pPr marL="502920" indent="-457200">
              <a:buFont typeface="+mj-lt"/>
              <a:buAutoNum type="arabicPeriod"/>
            </a:pPr>
            <a:endParaRPr lang="zh-TW" altLang="en-US" sz="2400"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98204408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190445" y="508960"/>
            <a:ext cx="4399472" cy="612475"/>
          </a:xfrm>
        </p:spPr>
        <p:txBody>
          <a:bodyPr>
            <a:normAutofit/>
          </a:bodyPr>
          <a:lstStyle/>
          <a:p>
            <a:r>
              <a:rPr lang="zh-TW" altLang="en-US" sz="3200" dirty="0">
                <a:solidFill>
                  <a:srgbClr val="00B050"/>
                </a:solidFill>
                <a:latin typeface="華康勘亭流" panose="03000909000000000000" pitchFamily="65" charset="-120"/>
                <a:ea typeface="華康勘亭流" panose="03000909000000000000" pitchFamily="65" charset="-120"/>
              </a:rPr>
              <a:t>舊制取得較高學歷</a:t>
            </a:r>
          </a:p>
        </p:txBody>
      </p:sp>
      <p:sp>
        <p:nvSpPr>
          <p:cNvPr id="3" name="內容版面配置區 2"/>
          <p:cNvSpPr>
            <a:spLocks noGrp="1"/>
          </p:cNvSpPr>
          <p:nvPr>
            <p:ph idx="4294967295"/>
          </p:nvPr>
        </p:nvSpPr>
        <p:spPr>
          <a:xfrm>
            <a:off x="1190445" y="1696139"/>
            <a:ext cx="9136063" cy="4152900"/>
          </a:xfrm>
        </p:spPr>
        <p:txBody>
          <a:bodyPr/>
          <a:lstStyle/>
          <a:p>
            <a:pPr marL="502920" indent="-457200">
              <a:buFont typeface="+mj-ea"/>
              <a:buAutoNum type="ea1ChtPeriod"/>
            </a:pPr>
            <a:r>
              <a:rPr lang="zh-TW" altLang="en-US" sz="2400" dirty="0">
                <a:latin typeface="標楷體" panose="03000509000000000000" pitchFamily="65" charset="-120"/>
                <a:ea typeface="標楷體" panose="03000509000000000000" pitchFamily="65" charset="-120"/>
              </a:rPr>
              <a:t>重新核敘，並非按薪級差額加級，以敘薪請示單報教育局。</a:t>
            </a:r>
          </a:p>
          <a:p>
            <a:pPr marL="502920" indent="-457200">
              <a:buFont typeface="+mj-ea"/>
              <a:buAutoNum type="ea1ChtPeriod"/>
            </a:pPr>
            <a:r>
              <a:rPr lang="zh-TW" altLang="en-US" sz="2400" dirty="0">
                <a:latin typeface="標楷體" panose="03000509000000000000" pitchFamily="65" charset="-120"/>
                <a:ea typeface="標楷體" panose="03000509000000000000" pitchFamily="65" charset="-120"/>
              </a:rPr>
              <a:t>現職教師：</a:t>
            </a:r>
            <a:endParaRPr lang="en-US" altLang="zh-TW" sz="2400" dirty="0">
              <a:latin typeface="標楷體" panose="03000509000000000000" pitchFamily="65" charset="-120"/>
              <a:ea typeface="標楷體" panose="03000509000000000000" pitchFamily="65" charset="-120"/>
            </a:endParaRPr>
          </a:p>
          <a:p>
            <a:pPr marL="45720" indent="0">
              <a:buNone/>
            </a:pPr>
            <a:r>
              <a:rPr lang="zh-TW" altLang="en-US" sz="2400" dirty="0">
                <a:latin typeface="標楷體" panose="03000509000000000000" pitchFamily="65" charset="-120"/>
                <a:ea typeface="標楷體" panose="03000509000000000000" pitchFamily="65" charset="-120"/>
              </a:rPr>
              <a:t>按新學歷起敘（碩士自</a:t>
            </a:r>
            <a:r>
              <a:rPr lang="en-US" altLang="zh-TW" sz="2400" dirty="0">
                <a:latin typeface="標楷體" panose="03000509000000000000" pitchFamily="65" charset="-120"/>
                <a:ea typeface="標楷體" panose="03000509000000000000" pitchFamily="65" charset="-120"/>
              </a:rPr>
              <a:t>245</a:t>
            </a:r>
            <a:r>
              <a:rPr lang="zh-TW" altLang="en-US" sz="2400" dirty="0">
                <a:latin typeface="標楷體" panose="03000509000000000000" pitchFamily="65" charset="-120"/>
                <a:ea typeface="標楷體" panose="03000509000000000000" pitchFamily="65" charset="-120"/>
              </a:rPr>
              <a:t>薪點、博士自</a:t>
            </a:r>
            <a:r>
              <a:rPr lang="en-US" altLang="zh-TW" sz="2400" dirty="0">
                <a:latin typeface="標楷體" panose="03000509000000000000" pitchFamily="65" charset="-120"/>
                <a:ea typeface="標楷體" panose="03000509000000000000" pitchFamily="65" charset="-120"/>
              </a:rPr>
              <a:t>330</a:t>
            </a:r>
            <a:r>
              <a:rPr lang="zh-TW" altLang="en-US" sz="2400" dirty="0">
                <a:latin typeface="標楷體" panose="03000509000000000000" pitchFamily="65" charset="-120"/>
                <a:ea typeface="標楷體" panose="03000509000000000000" pitchFamily="65" charset="-120"/>
              </a:rPr>
              <a:t>薪點起敘），並受本職最高薪限制（碩士</a:t>
            </a:r>
            <a:r>
              <a:rPr lang="en-US" altLang="zh-TW" sz="2400" dirty="0">
                <a:latin typeface="標楷體" panose="03000509000000000000" pitchFamily="65" charset="-120"/>
                <a:ea typeface="標楷體" panose="03000509000000000000" pitchFamily="65" charset="-120"/>
              </a:rPr>
              <a:t>525</a:t>
            </a:r>
            <a:r>
              <a:rPr lang="zh-TW" altLang="en-US" sz="2400" dirty="0">
                <a:latin typeface="標楷體" panose="03000509000000000000" pitchFamily="65" charset="-120"/>
                <a:ea typeface="標楷體" panose="03000509000000000000" pitchFamily="65" charset="-120"/>
              </a:rPr>
              <a:t>薪點、博士</a:t>
            </a:r>
            <a:r>
              <a:rPr lang="en-US" altLang="zh-TW" sz="2400" dirty="0">
                <a:latin typeface="標楷體" panose="03000509000000000000" pitchFamily="65" charset="-120"/>
                <a:ea typeface="標楷體" panose="03000509000000000000" pitchFamily="65" charset="-120"/>
              </a:rPr>
              <a:t>550</a:t>
            </a:r>
            <a:r>
              <a:rPr lang="zh-TW" altLang="en-US" sz="2400" dirty="0">
                <a:latin typeface="標楷體" panose="03000509000000000000" pitchFamily="65" charset="-120"/>
                <a:ea typeface="標楷體" panose="03000509000000000000" pitchFamily="65" charset="-120"/>
              </a:rPr>
              <a:t>薪點），非本職最高年功薪。</a:t>
            </a:r>
          </a:p>
          <a:p>
            <a:pPr marL="502920" indent="-457200">
              <a:buFont typeface="+mj-ea"/>
              <a:buAutoNum type="ea1ChtPeriod" startAt="3"/>
            </a:pPr>
            <a:r>
              <a:rPr lang="zh-TW" altLang="en-US" sz="2400" dirty="0">
                <a:latin typeface="標楷體" panose="03000509000000000000" pitchFamily="65" charset="-120"/>
                <a:ea typeface="標楷體" panose="03000509000000000000" pitchFamily="65" charset="-120"/>
              </a:rPr>
              <a:t>扣除進修期間之服務成績優良年資（成績考核考列</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條</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款以上之年資）。</a:t>
            </a:r>
          </a:p>
          <a:p>
            <a:pPr marL="502920" indent="-457200">
              <a:buFont typeface="+mj-ea"/>
              <a:buAutoNum type="ea1ChtPeriod"/>
            </a:pPr>
            <a:endParaRPr lang="zh-TW" altLang="en-US" dirty="0"/>
          </a:p>
        </p:txBody>
      </p:sp>
    </p:spTree>
    <p:extLst>
      <p:ext uri="{BB962C8B-B14F-4D97-AF65-F5344CB8AC3E}">
        <p14:creationId xmlns:p14="http://schemas.microsoft.com/office/powerpoint/2010/main" val="231857519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775138" y="995748"/>
            <a:ext cx="9235966" cy="297026"/>
          </a:xfrm>
        </p:spPr>
        <p:txBody>
          <a:bodyPr>
            <a:normAutofit fontScale="90000"/>
          </a:bodyPr>
          <a:lstStyle/>
          <a:p>
            <a:pPr marL="228600" lvl="0" indent="-228600">
              <a:spcBef>
                <a:spcPts val="600"/>
              </a:spcBef>
            </a:pPr>
            <a:r>
              <a:rPr lang="zh-TW" altLang="en-US" sz="4000" dirty="0">
                <a:solidFill>
                  <a:prstClr val="black"/>
                </a:solidFill>
                <a:latin typeface="標楷體" panose="03000509000000000000" pitchFamily="65" charset="-120"/>
                <a:ea typeface="標楷體" panose="03000509000000000000" pitchFamily="65" charset="-120"/>
                <a:cs typeface="+mn-cs"/>
              </a:rPr>
              <a:t>何謂進修期間</a:t>
            </a:r>
            <a:r>
              <a:rPr lang="en-US" altLang="zh-TW" sz="4000" dirty="0">
                <a:solidFill>
                  <a:prstClr val="black"/>
                </a:solidFill>
                <a:latin typeface="標楷體" panose="03000509000000000000" pitchFamily="65" charset="-120"/>
                <a:ea typeface="標楷體" panose="03000509000000000000" pitchFamily="65" charset="-120"/>
                <a:cs typeface="+mn-cs"/>
              </a:rPr>
              <a:t>?</a:t>
            </a:r>
            <a:r>
              <a:rPr lang="en-US" altLang="zh-TW" sz="2600" dirty="0">
                <a:solidFill>
                  <a:prstClr val="black"/>
                </a:solidFill>
                <a:latin typeface="標楷體" panose="03000509000000000000" pitchFamily="65" charset="-120"/>
                <a:ea typeface="標楷體" panose="03000509000000000000" pitchFamily="65" charset="-120"/>
                <a:cs typeface="+mn-cs"/>
              </a:rPr>
              <a:t/>
            </a:r>
            <a:br>
              <a:rPr lang="en-US" altLang="zh-TW" sz="2600" dirty="0">
                <a:solidFill>
                  <a:prstClr val="black"/>
                </a:solidFill>
                <a:latin typeface="標楷體" panose="03000509000000000000" pitchFamily="65" charset="-120"/>
                <a:ea typeface="標楷體" panose="03000509000000000000" pitchFamily="65" charset="-120"/>
                <a:cs typeface="+mn-cs"/>
              </a:rPr>
            </a:br>
            <a:endParaRPr lang="zh-TW" altLang="en-US" dirty="0"/>
          </a:p>
        </p:txBody>
      </p:sp>
      <p:sp>
        <p:nvSpPr>
          <p:cNvPr id="3" name="內容版面配置區 2"/>
          <p:cNvSpPr>
            <a:spLocks noGrp="1"/>
          </p:cNvSpPr>
          <p:nvPr>
            <p:ph idx="1"/>
          </p:nvPr>
        </p:nvSpPr>
        <p:spPr>
          <a:xfrm>
            <a:off x="1277471" y="1472452"/>
            <a:ext cx="9381385" cy="4152901"/>
          </a:xfrm>
        </p:spPr>
        <p:txBody>
          <a:bodyPr>
            <a:normAutofit lnSpcReduction="10000"/>
          </a:bodyPr>
          <a:lstStyle/>
          <a:p>
            <a:pPr marL="502920" indent="-457200">
              <a:spcBef>
                <a:spcPts val="600"/>
              </a:spcBef>
              <a:buFont typeface="+mj-lt"/>
              <a:buAutoNum type="arabicPeriod"/>
            </a:pPr>
            <a:r>
              <a:rPr lang="zh-TW" altLang="en-US" sz="2600" dirty="0">
                <a:latin typeface="標楷體" panose="03000509000000000000" pitchFamily="65" charset="-120"/>
                <a:ea typeface="標楷體" panose="03000509000000000000" pitchFamily="65" charset="-120"/>
              </a:rPr>
              <a:t>係指學位的入學時間至取得學位為止。</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不包含進修前已修習學分班之修業期間</a:t>
            </a:r>
            <a:r>
              <a:rPr lang="en-US" altLang="zh-TW" sz="2600" dirty="0">
                <a:latin typeface="標楷體" panose="03000509000000000000" pitchFamily="65" charset="-120"/>
                <a:ea typeface="標楷體" panose="03000509000000000000" pitchFamily="65" charset="-120"/>
              </a:rPr>
              <a:t>)</a:t>
            </a:r>
          </a:p>
          <a:p>
            <a:pPr marL="502920" indent="-457200">
              <a:spcBef>
                <a:spcPts val="600"/>
              </a:spcBef>
              <a:buFont typeface="+mj-lt"/>
              <a:buAutoNum type="arabicPeriod"/>
            </a:pPr>
            <a:r>
              <a:rPr lang="zh-TW" altLang="en-US" sz="2600" dirty="0">
                <a:latin typeface="標楷體" panose="03000509000000000000" pitchFamily="65" charset="-120"/>
                <a:ea typeface="標楷體" panose="03000509000000000000" pitchFamily="65" charset="-120"/>
              </a:rPr>
              <a:t>利用寒暑假或公餘時間進修。</a:t>
            </a:r>
            <a:endParaRPr lang="en-US" altLang="zh-TW" sz="2600" dirty="0">
              <a:latin typeface="標楷體" panose="03000509000000000000" pitchFamily="65" charset="-120"/>
              <a:ea typeface="標楷體" panose="03000509000000000000" pitchFamily="65" charset="-120"/>
            </a:endParaRPr>
          </a:p>
          <a:p>
            <a:pPr marL="502920" indent="-457200">
              <a:spcBef>
                <a:spcPts val="600"/>
              </a:spcBef>
              <a:buFont typeface="+mj-lt"/>
              <a:buAutoNum type="arabicPeriod"/>
            </a:pPr>
            <a:r>
              <a:rPr lang="zh-TW" altLang="en-US" sz="2600" dirty="0">
                <a:latin typeface="標楷體" panose="03000509000000000000" pitchFamily="65" charset="-120"/>
                <a:ea typeface="標楷體" panose="03000509000000000000" pitchFamily="65" charset="-120"/>
              </a:rPr>
              <a:t>寫作論文時間</a:t>
            </a:r>
            <a:endParaRPr lang="en-US" altLang="zh-TW" sz="2600" dirty="0">
              <a:latin typeface="標楷體" panose="03000509000000000000" pitchFamily="65" charset="-120"/>
              <a:ea typeface="標楷體" panose="03000509000000000000" pitchFamily="65" charset="-120"/>
            </a:endParaRPr>
          </a:p>
          <a:p>
            <a:pPr marL="444500" indent="0">
              <a:spcBef>
                <a:spcPts val="600"/>
              </a:spcBef>
              <a:buNone/>
            </a:pPr>
            <a:r>
              <a:rPr lang="zh-TW" altLang="en-US" sz="2600" dirty="0">
                <a:latin typeface="標楷體" panose="03000509000000000000" pitchFamily="65" charset="-120"/>
                <a:ea typeface="標楷體" panose="03000509000000000000" pitchFamily="65" charset="-120"/>
              </a:rPr>
              <a:t>辦理註冊在家準備論文，視同進修：如為申請部分辦公時間進修，不給公假，並維持申請部分辦公時間方式（仍視同進修）（不須變更為公餘進修）</a:t>
            </a:r>
            <a:endParaRPr lang="en-US" altLang="zh-TW" sz="2600" dirty="0">
              <a:latin typeface="標楷體" panose="03000509000000000000" pitchFamily="65" charset="-120"/>
              <a:ea typeface="標楷體" panose="03000509000000000000" pitchFamily="65" charset="-120"/>
            </a:endParaRPr>
          </a:p>
          <a:p>
            <a:pPr marL="502920" indent="-457200">
              <a:spcBef>
                <a:spcPts val="600"/>
              </a:spcBef>
              <a:buFont typeface="+mj-lt"/>
              <a:buAutoNum type="arabicPeriod" startAt="4"/>
            </a:pPr>
            <a:r>
              <a:rPr lang="zh-TW" altLang="en-US" sz="2600" dirty="0">
                <a:latin typeface="標楷體" panose="03000509000000000000" pitchFamily="65" charset="-120"/>
                <a:ea typeface="標楷體" panose="03000509000000000000" pitchFamily="65" charset="-120"/>
              </a:rPr>
              <a:t>取得博士學歷者，原碩士進修期間不扣除，進修期間認定係指新取得並據以改敘博士學歷之進修期間。</a:t>
            </a:r>
            <a:endParaRPr lang="en-US" altLang="zh-TW" sz="2600" dirty="0">
              <a:latin typeface="標楷體" panose="03000509000000000000" pitchFamily="65" charset="-120"/>
              <a:ea typeface="標楷體" panose="03000509000000000000" pitchFamily="65" charset="-120"/>
            </a:endParaRPr>
          </a:p>
          <a:p>
            <a:pPr>
              <a:spcBef>
                <a:spcPts val="600"/>
              </a:spcBef>
              <a:buFont typeface="Wingdings" panose="05000000000000000000" pitchFamily="2" charset="2"/>
              <a:buChar char="u"/>
            </a:pPr>
            <a:r>
              <a:rPr lang="zh-TW" altLang="en-US" sz="2600" dirty="0">
                <a:latin typeface="標楷體" panose="03000509000000000000" pitchFamily="65" charset="-120"/>
                <a:ea typeface="標楷體" panose="03000509000000000000" pitchFamily="65" charset="-120"/>
              </a:rPr>
              <a:t>學分抵免或重新考取同一學校或同一系所之進修期間並非進修期間</a:t>
            </a:r>
            <a:endParaRPr lang="zh-TW" altLang="en-US" sz="2400" dirty="0">
              <a:latin typeface="標楷體" panose="03000509000000000000" pitchFamily="65" charset="-120"/>
              <a:ea typeface="標楷體" panose="03000509000000000000" pitchFamily="65" charset="-120"/>
            </a:endParaRPr>
          </a:p>
          <a:p>
            <a:pPr marL="502920" indent="-457200">
              <a:spcBef>
                <a:spcPts val="600"/>
              </a:spcBef>
              <a:buFont typeface="+mj-lt"/>
              <a:buAutoNum type="arabicPeriod" startAt="4"/>
            </a:pPr>
            <a:endParaRPr lang="en-US" altLang="zh-TW" sz="2400" dirty="0">
              <a:latin typeface="標楷體" panose="03000509000000000000" pitchFamily="65" charset="-120"/>
              <a:ea typeface="標楷體" panose="03000509000000000000" pitchFamily="65" charset="-120"/>
            </a:endParaRPr>
          </a:p>
          <a:p>
            <a:pPr marL="502920" indent="-457200">
              <a:spcBef>
                <a:spcPts val="600"/>
              </a:spcBef>
              <a:buFont typeface="+mj-lt"/>
              <a:buAutoNum type="arabicPeriod" startAt="4"/>
            </a:pPr>
            <a:endParaRPr lang="zh-TW" altLang="en-US" sz="2400" dirty="0">
              <a:latin typeface="標楷體" panose="03000509000000000000" pitchFamily="65" charset="-120"/>
              <a:ea typeface="標楷體" panose="03000509000000000000" pitchFamily="65" charset="-120"/>
            </a:endParaRPr>
          </a:p>
          <a:p>
            <a:pPr marL="502920" indent="-457200">
              <a:buFont typeface="+mj-lt"/>
              <a:buAutoNum type="arabicPeriod" startAt="4"/>
            </a:pPr>
            <a:endParaRPr lang="zh-TW" altLang="en-US" dirty="0"/>
          </a:p>
        </p:txBody>
      </p:sp>
    </p:spTree>
    <p:extLst>
      <p:ext uri="{BB962C8B-B14F-4D97-AF65-F5344CB8AC3E}">
        <p14:creationId xmlns:p14="http://schemas.microsoft.com/office/powerpoint/2010/main" val="422955292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510553" y="907676"/>
            <a:ext cx="9134856" cy="4390465"/>
          </a:xfrm>
        </p:spPr>
        <p:txBody>
          <a:bodyPr>
            <a:normAutofit/>
          </a:bodyPr>
          <a:lstStyle/>
          <a:p>
            <a:r>
              <a:rPr lang="zh-TW" altLang="en-US" sz="2800" dirty="0">
                <a:latin typeface="標楷體" panose="03000509000000000000" pitchFamily="65" charset="-120"/>
                <a:ea typeface="標楷體" panose="03000509000000000000" pitchFamily="65" charset="-120"/>
              </a:rPr>
              <a:t>暑期進修期間認定</a:t>
            </a:r>
            <a:endParaRPr lang="en-US" altLang="zh-TW" sz="2800" dirty="0">
              <a:latin typeface="標楷體" panose="03000509000000000000" pitchFamily="65" charset="-120"/>
              <a:ea typeface="標楷體" panose="03000509000000000000" pitchFamily="65" charset="-120"/>
            </a:endParaRPr>
          </a:p>
          <a:p>
            <a:pPr marL="502920" indent="-457200">
              <a:buFont typeface="+mj-lt"/>
              <a:buAutoNum type="arabicPeriod"/>
            </a:pPr>
            <a:r>
              <a:rPr lang="zh-TW" altLang="en-US" sz="2400" dirty="0">
                <a:latin typeface="標楷體" panose="03000509000000000000" pitchFamily="65" charset="-120"/>
                <a:ea typeface="標楷體" panose="03000509000000000000" pitchFamily="65" charset="-120"/>
              </a:rPr>
              <a:t>赴國外進修</a:t>
            </a:r>
            <a:endParaRPr lang="en-US" altLang="zh-TW" sz="2400" dirty="0">
              <a:latin typeface="標楷體" panose="03000509000000000000" pitchFamily="65" charset="-120"/>
              <a:ea typeface="標楷體" panose="03000509000000000000" pitchFamily="65" charset="-120"/>
            </a:endParaRPr>
          </a:p>
          <a:p>
            <a:pPr marL="45720" indent="0">
              <a:buNone/>
            </a:pPr>
            <a:r>
              <a:rPr lang="zh-TW" altLang="en-US" sz="2400" dirty="0">
                <a:latin typeface="標楷體" panose="03000509000000000000" pitchFamily="65" charset="-120"/>
                <a:ea typeface="標楷體" panose="03000509000000000000" pitchFamily="65" charset="-120"/>
              </a:rPr>
              <a:t>因國外學制與我國不同，其入學時間之起算，不得援引。寒暑假期間出國進修，仍應扣除進修期間之年資。如</a:t>
            </a:r>
            <a:r>
              <a:rPr lang="en-US" altLang="zh-TW" sz="2400" dirty="0">
                <a:latin typeface="標楷體" panose="03000509000000000000" pitchFamily="65" charset="-120"/>
                <a:ea typeface="標楷體" panose="03000509000000000000" pitchFamily="65" charset="-120"/>
              </a:rPr>
              <a:t>100</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7</a:t>
            </a:r>
            <a:r>
              <a:rPr lang="zh-TW" altLang="en-US" sz="2400" dirty="0">
                <a:latin typeface="標楷體" panose="03000509000000000000" pitchFamily="65" charset="-120"/>
                <a:ea typeface="標楷體" panose="03000509000000000000" pitchFamily="65" charset="-120"/>
              </a:rPr>
              <a:t>月至國外進修，則</a:t>
            </a:r>
            <a:r>
              <a:rPr lang="en-US" altLang="zh-TW" sz="2400" dirty="0">
                <a:latin typeface="標楷體" panose="03000509000000000000" pitchFamily="65" charset="-120"/>
                <a:ea typeface="標楷體" panose="03000509000000000000" pitchFamily="65" charset="-120"/>
              </a:rPr>
              <a:t>99</a:t>
            </a:r>
            <a:r>
              <a:rPr lang="zh-TW" altLang="en-US" sz="2400" dirty="0">
                <a:latin typeface="標楷體" panose="03000509000000000000" pitchFamily="65" charset="-120"/>
                <a:ea typeface="標楷體" panose="03000509000000000000" pitchFamily="65" charset="-120"/>
              </a:rPr>
              <a:t>學年度即為進修期間，應予扣除採計。</a:t>
            </a:r>
            <a:endParaRPr lang="en-US" altLang="zh-TW" sz="2400" dirty="0">
              <a:latin typeface="標楷體" panose="03000509000000000000" pitchFamily="65" charset="-120"/>
              <a:ea typeface="標楷體" panose="03000509000000000000" pitchFamily="65" charset="-120"/>
            </a:endParaRPr>
          </a:p>
          <a:p>
            <a:pPr marL="502920" indent="-457200">
              <a:buFont typeface="+mj-lt"/>
              <a:buAutoNum type="arabicPeriod" startAt="2"/>
            </a:pPr>
            <a:r>
              <a:rPr lang="zh-TW" altLang="en-US" sz="2400" dirty="0">
                <a:latin typeface="標楷體" panose="03000509000000000000" pitchFamily="65" charset="-120"/>
                <a:ea typeface="標楷體" panose="03000509000000000000" pitchFamily="65" charset="-120"/>
              </a:rPr>
              <a:t>國內進修</a:t>
            </a:r>
            <a:endParaRPr lang="en-US" altLang="zh-TW" sz="2400" dirty="0">
              <a:latin typeface="標楷體" panose="03000509000000000000" pitchFamily="65" charset="-120"/>
              <a:ea typeface="標楷體" panose="03000509000000000000" pitchFamily="65" charset="-120"/>
            </a:endParaRPr>
          </a:p>
          <a:p>
            <a:pPr marL="45720" indent="0">
              <a:buNone/>
            </a:pPr>
            <a:r>
              <a:rPr lang="zh-TW" altLang="en-US" sz="2400" dirty="0">
                <a:latin typeface="標楷體" panose="03000509000000000000" pitchFamily="65" charset="-120"/>
                <a:ea typeface="標楷體" panose="03000509000000000000" pitchFamily="65" charset="-120"/>
              </a:rPr>
              <a:t>入學時間之起算以</a:t>
            </a:r>
            <a:r>
              <a:rPr lang="zh-TW" altLang="en-US" sz="2400" dirty="0">
                <a:solidFill>
                  <a:srgbClr val="FF0000"/>
                </a:solidFill>
                <a:latin typeface="標楷體" panose="03000509000000000000" pitchFamily="65" charset="-120"/>
                <a:ea typeface="標楷體" panose="03000509000000000000" pitchFamily="65" charset="-120"/>
              </a:rPr>
              <a:t>教育部核定學年度</a:t>
            </a:r>
            <a:r>
              <a:rPr lang="zh-TW" altLang="en-US" sz="2400" dirty="0">
                <a:latin typeface="標楷體" panose="03000509000000000000" pitchFamily="65" charset="-120"/>
                <a:ea typeface="標楷體" panose="03000509000000000000" pitchFamily="65" charset="-120"/>
              </a:rPr>
              <a:t>為依據，例如</a:t>
            </a:r>
            <a:r>
              <a:rPr lang="en-US" altLang="zh-TW" sz="2400" dirty="0">
                <a:latin typeface="標楷體" panose="03000509000000000000" pitchFamily="65" charset="-120"/>
                <a:ea typeface="標楷體" panose="03000509000000000000" pitchFamily="65" charset="-120"/>
              </a:rPr>
              <a:t>100</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7</a:t>
            </a:r>
            <a:r>
              <a:rPr lang="zh-TW" altLang="en-US" sz="2400" dirty="0">
                <a:latin typeface="標楷體" panose="03000509000000000000" pitchFamily="65" charset="-120"/>
                <a:ea typeface="標楷體" panose="03000509000000000000" pitchFamily="65" charset="-120"/>
              </a:rPr>
              <a:t>月（</a:t>
            </a:r>
            <a:r>
              <a:rPr lang="en-US" altLang="zh-TW" sz="2400" dirty="0">
                <a:latin typeface="標楷體" panose="03000509000000000000" pitchFamily="65" charset="-120"/>
                <a:ea typeface="標楷體" panose="03000509000000000000" pitchFamily="65" charset="-120"/>
              </a:rPr>
              <a:t>99</a:t>
            </a:r>
            <a:r>
              <a:rPr lang="zh-TW" altLang="en-US" sz="2400" dirty="0">
                <a:latin typeface="標楷體" panose="03000509000000000000" pitchFamily="65" charset="-120"/>
                <a:ea typeface="標楷體" panose="03000509000000000000" pitchFamily="65" charset="-120"/>
              </a:rPr>
              <a:t>學年度內）開課，惟教育部核定其為</a:t>
            </a:r>
            <a:r>
              <a:rPr lang="en-US" altLang="zh-TW" sz="2400" dirty="0">
                <a:latin typeface="標楷體" panose="03000509000000000000" pitchFamily="65" charset="-120"/>
                <a:ea typeface="標楷體" panose="03000509000000000000" pitchFamily="65" charset="-120"/>
              </a:rPr>
              <a:t>100</a:t>
            </a:r>
            <a:r>
              <a:rPr lang="zh-TW" altLang="en-US" sz="2400" dirty="0">
                <a:latin typeface="標楷體" panose="03000509000000000000" pitchFamily="65" charset="-120"/>
                <a:ea typeface="標楷體" panose="03000509000000000000" pitchFamily="65" charset="-120"/>
              </a:rPr>
              <a:t>學年度之班次，則</a:t>
            </a:r>
            <a:r>
              <a:rPr lang="en-US" altLang="zh-TW" sz="2400" dirty="0">
                <a:latin typeface="標楷體" panose="03000509000000000000" pitchFamily="65" charset="-120"/>
                <a:ea typeface="標楷體" panose="03000509000000000000" pitchFamily="65" charset="-120"/>
              </a:rPr>
              <a:t>99</a:t>
            </a:r>
            <a:r>
              <a:rPr lang="zh-TW" altLang="en-US" sz="2400" dirty="0">
                <a:latin typeface="標楷體" panose="03000509000000000000" pitchFamily="65" charset="-120"/>
                <a:ea typeface="標楷體" panose="03000509000000000000" pitchFamily="65" charset="-120"/>
              </a:rPr>
              <a:t>學年度不扣除。</a:t>
            </a:r>
          </a:p>
          <a:p>
            <a:pPr marL="502920" indent="-457200">
              <a:buFont typeface="+mj-lt"/>
              <a:buAutoNum type="arabicPeriod" startAt="2"/>
            </a:pPr>
            <a:endParaRPr lang="zh-TW" altLang="en-US" dirty="0"/>
          </a:p>
        </p:txBody>
      </p:sp>
    </p:spTree>
    <p:extLst>
      <p:ext uri="{BB962C8B-B14F-4D97-AF65-F5344CB8AC3E}">
        <p14:creationId xmlns:p14="http://schemas.microsoft.com/office/powerpoint/2010/main" val="286444964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528572" y="894229"/>
            <a:ext cx="9134856" cy="4152901"/>
          </a:xfrm>
        </p:spPr>
        <p:txBody>
          <a:bodyPr>
            <a:normAutofit/>
          </a:bodyPr>
          <a:lstStyle/>
          <a:p>
            <a:r>
              <a:rPr lang="zh-TW" altLang="en-US" sz="2800" dirty="0">
                <a:latin typeface="標楷體" panose="03000509000000000000" pitchFamily="65" charset="-120"/>
                <a:ea typeface="標楷體" panose="03000509000000000000" pitchFamily="65" charset="-120"/>
              </a:rPr>
              <a:t>何謂服務成績優良年資</a:t>
            </a:r>
            <a:endParaRPr lang="en-US" altLang="zh-TW" sz="2800" dirty="0">
              <a:latin typeface="標楷體" panose="03000509000000000000" pitchFamily="65" charset="-120"/>
              <a:ea typeface="標楷體" panose="03000509000000000000" pitchFamily="65" charset="-120"/>
            </a:endParaRPr>
          </a:p>
          <a:p>
            <a:pPr marL="502920" indent="-457200">
              <a:buFont typeface="+mj-lt"/>
              <a:buAutoNum type="arabicPeriod"/>
            </a:pPr>
            <a:r>
              <a:rPr lang="zh-TW" altLang="en-US" sz="2400" dirty="0">
                <a:latin typeface="標楷體" panose="03000509000000000000" pitchFamily="65" charset="-120"/>
                <a:ea typeface="標楷體" panose="03000509000000000000" pitchFamily="65" charset="-120"/>
              </a:rPr>
              <a:t>舊制分發實習年資，成績優良提敘薪級有案者，得採計提敘</a:t>
            </a:r>
            <a:endParaRPr lang="en-US" altLang="zh-TW" sz="2400" dirty="0">
              <a:latin typeface="標楷體" panose="03000509000000000000" pitchFamily="65" charset="-120"/>
              <a:ea typeface="標楷體" panose="03000509000000000000" pitchFamily="65" charset="-120"/>
            </a:endParaRPr>
          </a:p>
          <a:p>
            <a:pPr marL="502920" indent="-457200">
              <a:buFont typeface="+mj-lt"/>
              <a:buAutoNum type="arabicPeriod"/>
            </a:pPr>
            <a:r>
              <a:rPr lang="zh-TW" altLang="en-US" sz="2400" dirty="0">
                <a:latin typeface="標楷體" panose="03000509000000000000" pitchFamily="65" charset="-120"/>
                <a:ea typeface="標楷體" panose="03000509000000000000" pitchFamily="65" charset="-120"/>
              </a:rPr>
              <a:t>年終成績考核考列</a:t>
            </a:r>
            <a:r>
              <a:rPr lang="en-US" altLang="zh-TW" sz="2400" dirty="0">
                <a:solidFill>
                  <a:srgbClr val="FF0000"/>
                </a:solidFill>
                <a:latin typeface="標楷體" panose="03000509000000000000" pitchFamily="65" charset="-120"/>
                <a:ea typeface="標楷體" panose="03000509000000000000" pitchFamily="65" charset="-120"/>
              </a:rPr>
              <a:t>4</a:t>
            </a:r>
            <a:r>
              <a:rPr lang="zh-TW" altLang="en-US" sz="2400" dirty="0">
                <a:solidFill>
                  <a:srgbClr val="FF0000"/>
                </a:solidFill>
                <a:latin typeface="標楷體" panose="03000509000000000000" pitchFamily="65" charset="-120"/>
                <a:ea typeface="標楷體" panose="03000509000000000000" pitchFamily="65" charset="-120"/>
              </a:rPr>
              <a:t>條</a:t>
            </a:r>
            <a:r>
              <a:rPr lang="en-US" altLang="zh-TW" sz="2400" dirty="0">
                <a:solidFill>
                  <a:srgbClr val="FF0000"/>
                </a:solidFill>
                <a:latin typeface="標楷體" panose="03000509000000000000" pitchFamily="65" charset="-120"/>
                <a:ea typeface="標楷體" panose="03000509000000000000" pitchFamily="65" charset="-120"/>
              </a:rPr>
              <a:t>2</a:t>
            </a:r>
            <a:r>
              <a:rPr lang="zh-TW" altLang="en-US" sz="2400" dirty="0">
                <a:solidFill>
                  <a:srgbClr val="FF0000"/>
                </a:solidFill>
                <a:latin typeface="標楷體" panose="03000509000000000000" pitchFamily="65" charset="-120"/>
                <a:ea typeface="標楷體" panose="03000509000000000000" pitchFamily="65" charset="-120"/>
              </a:rPr>
              <a:t>款</a:t>
            </a:r>
            <a:r>
              <a:rPr lang="zh-TW" altLang="en-US" sz="2400" dirty="0">
                <a:latin typeface="標楷體" panose="03000509000000000000" pitchFamily="65" charset="-120"/>
                <a:ea typeface="標楷體" panose="03000509000000000000" pitchFamily="65" charset="-120"/>
              </a:rPr>
              <a:t>以上之年資</a:t>
            </a:r>
            <a:endParaRPr lang="en-US" altLang="zh-TW" sz="2400" dirty="0">
              <a:latin typeface="標楷體" panose="03000509000000000000" pitchFamily="65" charset="-120"/>
              <a:ea typeface="標楷體" panose="03000509000000000000" pitchFamily="65" charset="-120"/>
            </a:endParaRPr>
          </a:p>
          <a:p>
            <a:pPr marL="502920" indent="-457200">
              <a:buFont typeface="+mj-lt"/>
              <a:buAutoNum type="arabicPeriod"/>
            </a:pPr>
            <a:r>
              <a:rPr lang="zh-TW" altLang="en-US" sz="2400" dirty="0">
                <a:latin typeface="標楷體" panose="03000509000000000000" pitchFamily="65" charset="-120"/>
                <a:ea typeface="標楷體" panose="03000509000000000000" pitchFamily="65" charset="-120"/>
              </a:rPr>
              <a:t>到職核敘時曾依規定提敘有案之職前年資均得於改敘時視為服務年資</a:t>
            </a:r>
            <a:endParaRPr lang="en-US" altLang="zh-TW" sz="2400" dirty="0">
              <a:latin typeface="標楷體" panose="03000509000000000000" pitchFamily="65" charset="-120"/>
              <a:ea typeface="標楷體" panose="03000509000000000000" pitchFamily="65" charset="-120"/>
            </a:endParaRPr>
          </a:p>
          <a:p>
            <a:pPr marL="502920" indent="-457200">
              <a:buFont typeface="+mj-lt"/>
              <a:buAutoNum type="arabicPeriod"/>
            </a:pPr>
            <a:r>
              <a:rPr lang="zh-TW" altLang="en-US" sz="2400" dirty="0">
                <a:latin typeface="標楷體" panose="03000509000000000000" pitchFamily="65" charset="-120"/>
                <a:ea typeface="標楷體" panose="03000509000000000000" pitchFamily="65" charset="-120"/>
              </a:rPr>
              <a:t>休學期間</a:t>
            </a:r>
            <a:endParaRPr lang="en-US" altLang="zh-TW" sz="2400" dirty="0">
              <a:latin typeface="標楷體" panose="03000509000000000000" pitchFamily="65" charset="-120"/>
              <a:ea typeface="標楷體" panose="03000509000000000000" pitchFamily="65" charset="-120"/>
            </a:endParaRPr>
          </a:p>
          <a:p>
            <a:pPr marL="502920" indent="-457200">
              <a:buFont typeface="+mj-lt"/>
              <a:buAutoNum type="arabicPeriod"/>
            </a:pPr>
            <a:r>
              <a:rPr lang="zh-TW" altLang="en-US" sz="2400" dirty="0">
                <a:latin typeface="標楷體" panose="03000509000000000000" pitchFamily="65" charset="-120"/>
                <a:ea typeface="標楷體" panose="03000509000000000000" pitchFamily="65" charset="-120"/>
              </a:rPr>
              <a:t>辦理成績考核之學年度為計算標準，無法就不同學年度之畸零月數合併計算（例如不同學年度之另考年資）</a:t>
            </a:r>
          </a:p>
          <a:p>
            <a:pPr marL="502920" indent="-457200">
              <a:buFont typeface="+mj-lt"/>
              <a:buAutoNum type="arabicPeriod"/>
            </a:pP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7097399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515125" y="974911"/>
            <a:ext cx="9134856" cy="4444254"/>
          </a:xfrm>
        </p:spPr>
        <p:txBody>
          <a:bodyPr/>
          <a:lstStyle/>
          <a:p>
            <a:r>
              <a:rPr lang="zh-TW" altLang="en-US" sz="2800" dirty="0">
                <a:latin typeface="標楷體" panose="03000509000000000000" pitchFamily="65" charset="-120"/>
                <a:ea typeface="標楷體" panose="03000509000000000000" pitchFamily="65" charset="-120"/>
              </a:rPr>
              <a:t>何謂休學期間</a:t>
            </a:r>
            <a:endParaRPr lang="en-US" altLang="zh-TW" sz="2800" dirty="0">
              <a:latin typeface="標楷體" panose="03000509000000000000" pitchFamily="65" charset="-120"/>
              <a:ea typeface="標楷體" panose="03000509000000000000" pitchFamily="65" charset="-120"/>
            </a:endParaRPr>
          </a:p>
          <a:p>
            <a:pPr marL="502920" indent="-457200">
              <a:buFont typeface="+mj-lt"/>
              <a:buAutoNum type="arabicPeriod"/>
            </a:pPr>
            <a:r>
              <a:rPr lang="zh-TW" altLang="en-US" sz="2400" dirty="0">
                <a:latin typeface="標楷體" panose="03000509000000000000" pitchFamily="65" charset="-120"/>
                <a:ea typeface="標楷體" panose="03000509000000000000" pitchFamily="65" charset="-120"/>
              </a:rPr>
              <a:t>休學期間：因無進修事實，毋須記入進修期間，而認定為服務年資。</a:t>
            </a:r>
          </a:p>
          <a:p>
            <a:pPr marL="502920" indent="-457200">
              <a:buFont typeface="+mj-lt"/>
              <a:buAutoNum type="arabicPeriod"/>
            </a:pPr>
            <a:r>
              <a:rPr lang="zh-TW" altLang="en-US" sz="2400" dirty="0">
                <a:latin typeface="標楷體" panose="03000509000000000000" pitchFamily="65" charset="-120"/>
                <a:ea typeface="標楷體" panose="03000509000000000000" pitchFamily="65" charset="-120"/>
              </a:rPr>
              <a:t>休學年資：辦理成績考核之學年度為計算標準，無法就不同學年度之畸零月數合併計算（研究所歷年成績單查核）</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教育部 </a:t>
            </a:r>
            <a:r>
              <a:rPr lang="en-US" altLang="zh-TW" sz="2400" dirty="0">
                <a:latin typeface="標楷體" panose="03000509000000000000" pitchFamily="65" charset="-120"/>
                <a:ea typeface="標楷體" panose="03000509000000000000" pitchFamily="65" charset="-120"/>
              </a:rPr>
              <a:t>88</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02</a:t>
            </a:r>
            <a:r>
              <a:rPr lang="zh-TW" altLang="en-US" sz="2400" dirty="0">
                <a:latin typeface="標楷體" panose="03000509000000000000" pitchFamily="65" charset="-120"/>
                <a:ea typeface="標楷體" panose="03000509000000000000" pitchFamily="65" charset="-120"/>
              </a:rPr>
              <a:t>月</a:t>
            </a:r>
            <a:r>
              <a:rPr lang="en-US" altLang="zh-TW" sz="2400" dirty="0">
                <a:latin typeface="標楷體" panose="03000509000000000000" pitchFamily="65" charset="-120"/>
                <a:ea typeface="標楷體" panose="03000509000000000000" pitchFamily="65" charset="-120"/>
              </a:rPr>
              <a:t>23</a:t>
            </a:r>
            <a:r>
              <a:rPr lang="zh-TW" altLang="en-US" sz="2400" dirty="0">
                <a:latin typeface="標楷體" panose="03000509000000000000" pitchFamily="65" charset="-120"/>
                <a:ea typeface="標楷體" panose="03000509000000000000" pitchFamily="65" charset="-120"/>
              </a:rPr>
              <a:t>日台（</a:t>
            </a:r>
            <a:r>
              <a:rPr lang="en-US" altLang="zh-TW" sz="2400" dirty="0">
                <a:latin typeface="標楷體" panose="03000509000000000000" pitchFamily="65" charset="-120"/>
                <a:ea typeface="標楷體" panose="03000509000000000000" pitchFamily="65" charset="-120"/>
              </a:rPr>
              <a:t>88</a:t>
            </a:r>
            <a:r>
              <a:rPr lang="zh-TW" altLang="en-US" sz="2400" dirty="0">
                <a:latin typeface="標楷體" panose="03000509000000000000" pitchFamily="65" charset="-120"/>
                <a:ea typeface="標楷體" panose="03000509000000000000" pitchFamily="65" charset="-120"/>
              </a:rPr>
              <a:t>）人（一）字第</a:t>
            </a:r>
            <a:r>
              <a:rPr lang="en-US" altLang="zh-TW" sz="2400" dirty="0">
                <a:latin typeface="標楷體" panose="03000509000000000000" pitchFamily="65" charset="-120"/>
                <a:ea typeface="標楷體" panose="03000509000000000000" pitchFamily="65" charset="-120"/>
              </a:rPr>
              <a:t>88015296</a:t>
            </a:r>
            <a:r>
              <a:rPr lang="zh-TW" altLang="en-US" sz="2400" dirty="0">
                <a:latin typeface="標楷體" panose="03000509000000000000" pitchFamily="65" charset="-120"/>
                <a:ea typeface="標楷體" panose="03000509000000000000" pitchFamily="65" charset="-120"/>
              </a:rPr>
              <a:t>號書函</a:t>
            </a:r>
            <a:r>
              <a:rPr lang="en-US" altLang="zh-TW" sz="2400" dirty="0">
                <a:latin typeface="標楷體" panose="03000509000000000000" pitchFamily="65" charset="-120"/>
                <a:ea typeface="標楷體" panose="03000509000000000000" pitchFamily="65" charset="-120"/>
              </a:rPr>
              <a:t>)</a:t>
            </a:r>
          </a:p>
          <a:p>
            <a:pPr marL="502920" indent="-457200">
              <a:buFont typeface="+mj-lt"/>
              <a:buAutoNum type="arabicPeriod"/>
            </a:pPr>
            <a:r>
              <a:rPr lang="zh-TW" altLang="en-US" sz="2400" dirty="0">
                <a:latin typeface="標楷體" panose="03000509000000000000" pitchFamily="65" charset="-120"/>
                <a:ea typeface="標楷體" panose="03000509000000000000" pitchFamily="65" charset="-120"/>
              </a:rPr>
              <a:t>以部分辦公時間辦理公假進修，若進修期間辦理休學，應立即上班並辦理銷假，倘有違上述規定，該段年資將不予提敘，並追究未銷假上班之責任。</a:t>
            </a:r>
          </a:p>
          <a:p>
            <a:pPr marL="502920" indent="-457200">
              <a:buFont typeface="+mj-lt"/>
              <a:buAutoNum type="arabicPeriod"/>
            </a:pPr>
            <a:endParaRPr lang="zh-TW" altLang="en-US" sz="2400" dirty="0">
              <a:latin typeface="標楷體" panose="03000509000000000000" pitchFamily="65" charset="-120"/>
              <a:ea typeface="標楷體" panose="03000509000000000000" pitchFamily="65" charset="-120"/>
            </a:endParaRPr>
          </a:p>
          <a:p>
            <a:pPr marL="502920" indent="-457200">
              <a:buFont typeface="+mj-lt"/>
              <a:buAutoNum type="arabicPeriod"/>
            </a:pPr>
            <a:endParaRPr lang="en-US" altLang="zh-TW" dirty="0"/>
          </a:p>
        </p:txBody>
      </p:sp>
    </p:spTree>
    <p:extLst>
      <p:ext uri="{BB962C8B-B14F-4D97-AF65-F5344CB8AC3E}">
        <p14:creationId xmlns:p14="http://schemas.microsoft.com/office/powerpoint/2010/main" val="26759777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47954" y="595223"/>
            <a:ext cx="9133730" cy="855134"/>
          </a:xfrm>
        </p:spPr>
        <p:txBody>
          <a:bodyPr/>
          <a:lstStyle/>
          <a:p>
            <a:r>
              <a:rPr lang="zh-TW" altLang="en-US" dirty="0">
                <a:solidFill>
                  <a:srgbClr val="00B050"/>
                </a:solidFill>
                <a:latin typeface="華康勘亭流" panose="03000909000000000000" pitchFamily="65" charset="-120"/>
                <a:ea typeface="華康勘亭流" panose="03000909000000000000" pitchFamily="65" charset="-120"/>
              </a:rPr>
              <a:t>法規依據</a:t>
            </a:r>
            <a:r>
              <a:rPr lang="en-US" altLang="zh-TW" dirty="0">
                <a:solidFill>
                  <a:srgbClr val="00B050"/>
                </a:solidFill>
                <a:latin typeface="華康勘亭流" panose="03000909000000000000" pitchFamily="65" charset="-120"/>
                <a:ea typeface="華康勘亭流" panose="03000909000000000000" pitchFamily="65" charset="-120"/>
              </a:rPr>
              <a:t>-</a:t>
            </a:r>
            <a:r>
              <a:rPr lang="zh-TW" altLang="en-US" dirty="0">
                <a:solidFill>
                  <a:srgbClr val="00B050"/>
                </a:solidFill>
                <a:latin typeface="華康勘亭流" panose="03000909000000000000" pitchFamily="65" charset="-120"/>
                <a:ea typeface="華康勘亭流" panose="03000909000000000000" pitchFamily="65" charset="-120"/>
              </a:rPr>
              <a:t>教師待遇條例第</a:t>
            </a:r>
            <a:r>
              <a:rPr lang="en-US" altLang="zh-TW" dirty="0">
                <a:solidFill>
                  <a:srgbClr val="00B050"/>
                </a:solidFill>
                <a:latin typeface="華康勘亭流" panose="03000909000000000000" pitchFamily="65" charset="-120"/>
                <a:ea typeface="華康勘亭流" panose="03000909000000000000" pitchFamily="65" charset="-120"/>
              </a:rPr>
              <a:t>10</a:t>
            </a:r>
            <a:r>
              <a:rPr lang="zh-TW" altLang="en-US" dirty="0">
                <a:solidFill>
                  <a:srgbClr val="00B050"/>
                </a:solidFill>
                <a:latin typeface="華康勘亭流" panose="03000909000000000000" pitchFamily="65" charset="-120"/>
                <a:ea typeface="華康勘亭流" panose="03000909000000000000" pitchFamily="65" charset="-120"/>
              </a:rPr>
              <a:t>條</a:t>
            </a:r>
          </a:p>
        </p:txBody>
      </p:sp>
      <p:sp>
        <p:nvSpPr>
          <p:cNvPr id="3" name="內容版面配置區 2"/>
          <p:cNvSpPr>
            <a:spLocks noGrp="1"/>
          </p:cNvSpPr>
          <p:nvPr>
            <p:ph idx="1"/>
          </p:nvPr>
        </p:nvSpPr>
        <p:spPr/>
        <p:txBody>
          <a:bodyPr>
            <a:normAutofit/>
          </a:bodyPr>
          <a:lstStyle/>
          <a:p>
            <a:pPr marL="502920" indent="-457200">
              <a:spcBef>
                <a:spcPts val="600"/>
              </a:spcBef>
              <a:buFont typeface="+mj-lt"/>
              <a:buAutoNum type="arabicPeriod"/>
            </a:pPr>
            <a:r>
              <a:rPr lang="zh-TW" altLang="en-US" sz="2400" dirty="0">
                <a:latin typeface="標楷體" panose="03000509000000000000" pitchFamily="65" charset="-120"/>
                <a:ea typeface="標楷體" panose="03000509000000000000" pitchFamily="65" charset="-120"/>
              </a:rPr>
              <a:t>經服務學校或主管機關基於教學需要，同意其進修、研究與其教學有關之知能，取得較高學歷者，以</a:t>
            </a:r>
            <a:r>
              <a:rPr lang="zh-TW" altLang="en-US" sz="2400" dirty="0">
                <a:solidFill>
                  <a:srgbClr val="FF0000"/>
                </a:solidFill>
                <a:latin typeface="標楷體" panose="03000509000000000000" pitchFamily="65" charset="-120"/>
                <a:ea typeface="標楷體" panose="03000509000000000000" pitchFamily="65" charset="-120"/>
              </a:rPr>
              <a:t>現敘薪級</a:t>
            </a:r>
            <a:r>
              <a:rPr lang="zh-TW" altLang="en-US" sz="2400" dirty="0">
                <a:latin typeface="標楷體" panose="03000509000000000000" pitchFamily="65" charset="-120"/>
                <a:ea typeface="標楷體" panose="03000509000000000000" pitchFamily="65" charset="-120"/>
              </a:rPr>
              <a:t>為基準，依下列規定改敘，並受所聘職務等級</a:t>
            </a:r>
            <a:r>
              <a:rPr lang="zh-TW" altLang="en-US" sz="2400" dirty="0">
                <a:solidFill>
                  <a:srgbClr val="FF0000"/>
                </a:solidFill>
                <a:latin typeface="標楷體" panose="03000509000000000000" pitchFamily="65" charset="-120"/>
                <a:ea typeface="標楷體" panose="03000509000000000000" pitchFamily="65" charset="-120"/>
              </a:rPr>
              <a:t>最高本薪</a:t>
            </a:r>
            <a:r>
              <a:rPr lang="zh-TW" altLang="en-US" sz="2400" dirty="0">
                <a:latin typeface="標楷體" panose="03000509000000000000" pitchFamily="65" charset="-120"/>
                <a:ea typeface="標楷體" panose="03000509000000000000" pitchFamily="65" charset="-120"/>
              </a:rPr>
              <a:t>之限制：</a:t>
            </a:r>
          </a:p>
          <a:p>
            <a:pPr marL="901700" indent="-363538">
              <a:spcBef>
                <a:spcPts val="600"/>
              </a:spcBef>
              <a:buFont typeface="+mj-lt"/>
              <a:buAutoNum type="arabicParenR"/>
            </a:pPr>
            <a:r>
              <a:rPr lang="zh-TW" altLang="en-US" sz="2400" dirty="0">
                <a:latin typeface="標楷體" panose="03000509000000000000" pitchFamily="65" charset="-120"/>
                <a:ea typeface="標楷體" panose="03000509000000000000" pitchFamily="65" charset="-120"/>
              </a:rPr>
              <a:t>以專科以上學校畢業或同等學歷取得碩士學位，提敘薪級三級；逕修讀取得博士學位，提敘薪級五級；以碩士學歷取得博士學位，提敘薪級二級。</a:t>
            </a:r>
            <a:endParaRPr lang="en-US" altLang="zh-TW" sz="2400" dirty="0">
              <a:latin typeface="標楷體" panose="03000509000000000000" pitchFamily="65" charset="-120"/>
              <a:ea typeface="標楷體" panose="03000509000000000000" pitchFamily="65" charset="-120"/>
            </a:endParaRPr>
          </a:p>
          <a:p>
            <a:pPr marL="901700" indent="-363538">
              <a:spcBef>
                <a:spcPts val="600"/>
              </a:spcBef>
              <a:buFont typeface="+mj-lt"/>
              <a:buAutoNum type="arabicParenR"/>
            </a:pPr>
            <a:r>
              <a:rPr lang="zh-TW" altLang="en-US" sz="2400" dirty="0">
                <a:latin typeface="標楷體" panose="03000509000000000000" pitchFamily="65" charset="-120"/>
                <a:ea typeface="標楷體" panose="03000509000000000000" pitchFamily="65" charset="-120"/>
              </a:rPr>
              <a:t>依前款規定提敘薪級後，所敘薪級低於較高學歷起敘基準者，按較高學歷改敘。</a:t>
            </a:r>
            <a:endParaRPr lang="en-US" altLang="zh-TW" sz="2400" dirty="0">
              <a:latin typeface="標楷體" panose="03000509000000000000" pitchFamily="65" charset="-120"/>
              <a:ea typeface="標楷體" panose="03000509000000000000" pitchFamily="65" charset="-120"/>
            </a:endParaRPr>
          </a:p>
          <a:p>
            <a:pPr marL="444500" indent="-444500">
              <a:spcBef>
                <a:spcPts val="600"/>
              </a:spcBef>
              <a:buFont typeface="+mj-lt"/>
              <a:buAutoNum type="arabicPeriod" startAt="2"/>
            </a:pPr>
            <a:r>
              <a:rPr lang="zh-TW" altLang="en-US" sz="2400" dirty="0">
                <a:latin typeface="標楷體" panose="03000509000000000000" pitchFamily="65" charset="-120"/>
                <a:ea typeface="標楷體" panose="03000509000000000000" pitchFamily="65" charset="-120"/>
              </a:rPr>
              <a:t>本條例施行前已取得學位或業經服務學校書面核准進修學位者，</a:t>
            </a:r>
            <a:r>
              <a:rPr lang="zh-TW" altLang="en-US" sz="2400" dirty="0">
                <a:solidFill>
                  <a:srgbClr val="FF0000"/>
                </a:solidFill>
                <a:latin typeface="標楷體" panose="03000509000000000000" pitchFamily="65" charset="-120"/>
                <a:ea typeface="標楷體" panose="03000509000000000000" pitchFamily="65" charset="-120"/>
              </a:rPr>
              <a:t>得</a:t>
            </a:r>
            <a:r>
              <a:rPr lang="zh-TW" altLang="en-US" sz="2400" dirty="0">
                <a:latin typeface="標楷體" panose="03000509000000000000" pitchFamily="65" charset="-120"/>
                <a:ea typeface="標楷體" panose="03000509000000000000" pitchFamily="65" charset="-120"/>
              </a:rPr>
              <a:t>適用施行前之規定辦理改敘。</a:t>
            </a:r>
            <a:r>
              <a:rPr lang="en-US" altLang="zh-TW" sz="2400" dirty="0">
                <a:latin typeface="標楷體" panose="03000509000000000000" pitchFamily="65" charset="-120"/>
                <a:ea typeface="標楷體" panose="03000509000000000000" pitchFamily="65" charset="-120"/>
              </a:rPr>
              <a:t>(104.12.27</a:t>
            </a:r>
            <a:r>
              <a:rPr lang="zh-TW" altLang="en-US" sz="2400" dirty="0">
                <a:latin typeface="標楷體" panose="03000509000000000000" pitchFamily="65" charset="-120"/>
                <a:ea typeface="標楷體" panose="03000509000000000000" pitchFamily="65" charset="-120"/>
              </a:rPr>
              <a:t>施行</a:t>
            </a:r>
            <a:r>
              <a:rPr lang="en-US" altLang="zh-TW" sz="2400"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336545306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264024" y="726141"/>
            <a:ext cx="9533964" cy="5148448"/>
          </a:xfrm>
        </p:spPr>
        <p:txBody>
          <a:bodyPr>
            <a:noAutofit/>
          </a:bodyPr>
          <a:lstStyle/>
          <a:p>
            <a:pPr>
              <a:buFont typeface="Wingdings" panose="05000000000000000000" pitchFamily="2" charset="2"/>
              <a:buChar char="u"/>
            </a:pPr>
            <a:r>
              <a:rPr lang="zh-TW" altLang="en-US" sz="3200" dirty="0">
                <a:solidFill>
                  <a:srgbClr val="00B050"/>
                </a:solidFill>
                <a:latin typeface="標楷體" panose="03000509000000000000" pitchFamily="65" charset="-120"/>
                <a:ea typeface="標楷體" panose="03000509000000000000" pitchFamily="65" charset="-120"/>
              </a:rPr>
              <a:t>國外學歷查證</a:t>
            </a:r>
            <a:r>
              <a:rPr lang="zh-TW" altLang="en-US" dirty="0">
                <a:solidFill>
                  <a:srgbClr val="00B050"/>
                </a:solidFill>
                <a:latin typeface="標楷體" panose="03000509000000000000" pitchFamily="65" charset="-120"/>
                <a:ea typeface="標楷體" panose="03000509000000000000" pitchFamily="65" charset="-120"/>
              </a:rPr>
              <a:t>：</a:t>
            </a:r>
          </a:p>
          <a:p>
            <a:pPr marL="502920" indent="-457200">
              <a:lnSpc>
                <a:spcPts val="2500"/>
              </a:lnSpc>
              <a:buFont typeface="+mj-lt"/>
              <a:buAutoNum type="arabicPeriod"/>
            </a:pPr>
            <a:r>
              <a:rPr lang="zh-TW" altLang="en-US" sz="2400" dirty="0">
                <a:latin typeface="標楷體" panose="03000509000000000000" pitchFamily="65" charset="-120"/>
                <a:ea typeface="標楷體" panose="03000509000000000000" pitchFamily="65" charset="-120"/>
              </a:rPr>
              <a:t>教育部外國大學參考名冊查訊系統</a:t>
            </a:r>
            <a:r>
              <a:rPr lang="en-US" altLang="zh-TW" sz="2400" dirty="0">
                <a:latin typeface="標楷體" panose="03000509000000000000" pitchFamily="65" charset="-120"/>
                <a:ea typeface="標楷體" panose="03000509000000000000" pitchFamily="65" charset="-120"/>
              </a:rPr>
              <a:t>(</a:t>
            </a:r>
            <a:r>
              <a:rPr lang="en-US" altLang="zh-TW" sz="2400" dirty="0">
                <a:hlinkClick r:id="rId2"/>
              </a:rPr>
              <a:t>https://www.fsedu.moe.gov.tw/</a:t>
            </a:r>
            <a:r>
              <a:rPr lang="en-US" altLang="zh-TW" sz="2400" dirty="0"/>
              <a:t>)</a:t>
            </a:r>
          </a:p>
          <a:p>
            <a:pPr marL="502920" lvl="1" indent="0">
              <a:lnSpc>
                <a:spcPts val="2500"/>
              </a:lnSpc>
              <a:buNone/>
            </a:pPr>
            <a:r>
              <a:rPr lang="zh-TW" altLang="en-US" sz="2000" dirty="0">
                <a:latin typeface="標楷體" panose="03000509000000000000" pitchFamily="65" charset="-120"/>
                <a:ea typeface="標楷體" panose="03000509000000000000" pitchFamily="65" charset="-120"/>
              </a:rPr>
              <a:t>檢附駐外單位驗證之國外學歷及歷年成績證明書、內政部入出國及移民署核發之入出國紀錄、國外學歷及歷年成績證明書經外交部領事事務局、法院公證或民間公證人中譯本。</a:t>
            </a:r>
            <a:endParaRPr lang="en-US" altLang="zh-TW" sz="2000" dirty="0">
              <a:latin typeface="標楷體" panose="03000509000000000000" pitchFamily="65" charset="-120"/>
              <a:ea typeface="標楷體" panose="03000509000000000000" pitchFamily="65" charset="-120"/>
            </a:endParaRPr>
          </a:p>
          <a:p>
            <a:pPr marL="502920" indent="-457200">
              <a:buFont typeface="+mj-lt"/>
              <a:buAutoNum type="arabicPeriod"/>
            </a:pPr>
            <a:r>
              <a:rPr lang="zh-TW" altLang="en-US" sz="2400" dirty="0">
                <a:latin typeface="標楷體" panose="03000509000000000000" pitchFamily="65" charset="-120"/>
                <a:ea typeface="標楷體" panose="03000509000000000000" pitchFamily="65" charset="-120"/>
              </a:rPr>
              <a:t>非參考名冊：依「桃園縣政府所屬各級公立學校教師國外學歷採認要點」查證後，附駐外單位查證後中譯及原文學歷證書。</a:t>
            </a:r>
            <a:endParaRPr lang="en-US" altLang="zh-TW" sz="2400" dirty="0">
              <a:latin typeface="標楷體" panose="03000509000000000000" pitchFamily="65" charset="-120"/>
              <a:ea typeface="標楷體" panose="03000509000000000000" pitchFamily="65" charset="-120"/>
            </a:endParaRPr>
          </a:p>
          <a:p>
            <a:pPr marL="502920" indent="-457200">
              <a:buFont typeface="+mj-lt"/>
              <a:buAutoNum type="arabicPeriod"/>
            </a:pPr>
            <a:r>
              <a:rPr lang="zh-TW" altLang="en-US" sz="2400" dirty="0">
                <a:latin typeface="標楷體" panose="03000509000000000000" pitchFamily="65" charset="-120"/>
                <a:ea typeface="標楷體" panose="03000509000000000000" pitchFamily="65" charset="-120"/>
              </a:rPr>
              <a:t>國外學歷曾經市府查證（驗）有案：僅需檢附查證（驗）有案之核薪通知書即可。</a:t>
            </a:r>
            <a:endParaRPr lang="en-US" altLang="zh-TW" sz="2400" dirty="0">
              <a:latin typeface="標楷體" panose="03000509000000000000" pitchFamily="65" charset="-120"/>
              <a:ea typeface="標楷體" panose="03000509000000000000" pitchFamily="65" charset="-120"/>
            </a:endParaRPr>
          </a:p>
          <a:p>
            <a:pPr marL="502920" indent="-457200">
              <a:buFont typeface="+mj-lt"/>
              <a:buAutoNum type="arabicPeriod"/>
            </a:pPr>
            <a:r>
              <a:rPr lang="zh-TW" altLang="en-US" sz="2400" dirty="0">
                <a:latin typeface="標楷體" panose="03000509000000000000" pitchFamily="65" charset="-120"/>
                <a:ea typeface="標楷體" panose="03000509000000000000" pitchFamily="65" charset="-120"/>
              </a:rPr>
              <a:t>修業年限：累計在當地學校修業時間，持學士學位者至少須滿</a:t>
            </a:r>
            <a:r>
              <a:rPr lang="en-US" altLang="zh-TW" sz="2400" dirty="0">
                <a:solidFill>
                  <a:srgbClr val="FF0000"/>
                </a:solidFill>
                <a:latin typeface="標楷體" panose="03000509000000000000" pitchFamily="65" charset="-120"/>
                <a:ea typeface="標楷體" panose="03000509000000000000" pitchFamily="65" charset="-120"/>
              </a:rPr>
              <a:t>32</a:t>
            </a:r>
            <a:r>
              <a:rPr lang="zh-TW" altLang="en-US" sz="2400" dirty="0">
                <a:latin typeface="標楷體" panose="03000509000000000000" pitchFamily="65" charset="-120"/>
                <a:ea typeface="標楷體" panose="03000509000000000000" pitchFamily="65" charset="-120"/>
              </a:rPr>
              <a:t>個月；持碩士學位者至少須滿</a:t>
            </a:r>
            <a:r>
              <a:rPr lang="en-US" altLang="zh-TW" sz="2400" dirty="0">
                <a:solidFill>
                  <a:srgbClr val="FF0000"/>
                </a:solidFill>
                <a:latin typeface="標楷體" panose="03000509000000000000" pitchFamily="65" charset="-120"/>
                <a:ea typeface="標楷體" panose="03000509000000000000" pitchFamily="65" charset="-120"/>
              </a:rPr>
              <a:t>8</a:t>
            </a:r>
            <a:r>
              <a:rPr lang="zh-TW" altLang="en-US" sz="2400" dirty="0">
                <a:latin typeface="標楷體" panose="03000509000000000000" pitchFamily="65" charset="-120"/>
                <a:ea typeface="標楷體" panose="03000509000000000000" pitchFamily="65" charset="-120"/>
              </a:rPr>
              <a:t>個月；持博士學位者至少須滿</a:t>
            </a:r>
            <a:r>
              <a:rPr lang="en-US" altLang="zh-TW" sz="2400" dirty="0">
                <a:solidFill>
                  <a:srgbClr val="FF0000"/>
                </a:solidFill>
                <a:latin typeface="標楷體" panose="03000509000000000000" pitchFamily="65" charset="-120"/>
                <a:ea typeface="標楷體" panose="03000509000000000000" pitchFamily="65" charset="-120"/>
              </a:rPr>
              <a:t>16</a:t>
            </a:r>
            <a:r>
              <a:rPr lang="zh-TW" altLang="en-US" sz="2400" dirty="0">
                <a:latin typeface="標楷體" panose="03000509000000000000" pitchFamily="65" charset="-120"/>
                <a:ea typeface="標楷體" panose="03000509000000000000" pitchFamily="65" charset="-120"/>
              </a:rPr>
              <a:t>個月 </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內政部入出國及移民署境管局出入境證明</a:t>
            </a:r>
            <a:r>
              <a:rPr lang="en-US" altLang="zh-TW" sz="2400" dirty="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5975813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658424"/>
            <a:ext cx="10515600" cy="894332"/>
          </a:xfrm>
        </p:spPr>
        <p:txBody>
          <a:bodyPr/>
          <a:lstStyle/>
          <a:p>
            <a:r>
              <a:rPr lang="zh-TW" altLang="en-US" sz="4000" dirty="0">
                <a:solidFill>
                  <a:srgbClr val="00B050"/>
                </a:solidFill>
                <a:latin typeface="華康勘亭流" panose="02010609010101010101" pitchFamily="49" charset="-120"/>
                <a:ea typeface="華康勘亭流" panose="02010609010101010101" pitchFamily="49" charset="-120"/>
              </a:rPr>
              <a:t>教師待遇條例施行後教師改敘之相關疑義</a:t>
            </a:r>
            <a:endParaRPr lang="zh-TW" altLang="en-US" dirty="0">
              <a:solidFill>
                <a:srgbClr val="00B050"/>
              </a:solidFill>
              <a:latin typeface="華康勘亭流" panose="02010609010101010101" pitchFamily="49" charset="-120"/>
              <a:ea typeface="華康勘亭流" panose="02010609010101010101" pitchFamily="49" charset="-120"/>
            </a:endParaRPr>
          </a:p>
        </p:txBody>
      </p:sp>
      <p:sp>
        <p:nvSpPr>
          <p:cNvPr id="3" name="內容版面配置區 2"/>
          <p:cNvSpPr>
            <a:spLocks noGrp="1"/>
          </p:cNvSpPr>
          <p:nvPr>
            <p:ph idx="1"/>
          </p:nvPr>
        </p:nvSpPr>
        <p:spPr/>
        <p:txBody>
          <a:bodyPr/>
          <a:lstStyle/>
          <a:p>
            <a:pPr marL="0" lvl="0" indent="0">
              <a:spcBef>
                <a:spcPts val="1800"/>
              </a:spcBef>
              <a:buClr>
                <a:srgbClr val="D680A5"/>
              </a:buClr>
              <a:buSzPct val="90000"/>
              <a:buNone/>
            </a:pPr>
            <a:r>
              <a:rPr lang="zh-TW" altLang="en-US" sz="3200" dirty="0">
                <a:solidFill>
                  <a:srgbClr val="000000"/>
                </a:solidFill>
                <a:latin typeface="標楷體" panose="03000509000000000000" pitchFamily="65" charset="-120"/>
                <a:ea typeface="標楷體" panose="03000509000000000000" pitchFamily="65" charset="-120"/>
              </a:rPr>
              <a:t>依據教育部臺教人</a:t>
            </a:r>
            <a:r>
              <a:rPr lang="en-US" altLang="zh-TW" sz="3200" dirty="0">
                <a:solidFill>
                  <a:srgbClr val="000000"/>
                </a:solidFill>
                <a:latin typeface="標楷體" panose="03000509000000000000" pitchFamily="65" charset="-120"/>
                <a:ea typeface="標楷體" panose="03000509000000000000" pitchFamily="65" charset="-120"/>
              </a:rPr>
              <a:t>(</a:t>
            </a:r>
            <a:r>
              <a:rPr lang="zh-TW" altLang="en-US" sz="3200" dirty="0">
                <a:solidFill>
                  <a:srgbClr val="000000"/>
                </a:solidFill>
                <a:latin typeface="標楷體" panose="03000509000000000000" pitchFamily="65" charset="-120"/>
                <a:ea typeface="標楷體" panose="03000509000000000000" pitchFamily="65" charset="-120"/>
              </a:rPr>
              <a:t>二</a:t>
            </a:r>
            <a:r>
              <a:rPr lang="en-US" altLang="zh-TW" sz="3200" dirty="0">
                <a:solidFill>
                  <a:srgbClr val="000000"/>
                </a:solidFill>
                <a:latin typeface="標楷體" panose="03000509000000000000" pitchFamily="65" charset="-120"/>
                <a:ea typeface="標楷體" panose="03000509000000000000" pitchFamily="65" charset="-120"/>
              </a:rPr>
              <a:t>)</a:t>
            </a:r>
            <a:r>
              <a:rPr lang="zh-TW" altLang="en-US" sz="3200" dirty="0">
                <a:solidFill>
                  <a:srgbClr val="000000"/>
                </a:solidFill>
                <a:latin typeface="標楷體" panose="03000509000000000000" pitchFamily="65" charset="-120"/>
                <a:ea typeface="標楷體" panose="03000509000000000000" pitchFamily="65" charset="-120"/>
              </a:rPr>
              <a:t>字第</a:t>
            </a:r>
            <a:r>
              <a:rPr lang="en-US" altLang="zh-TW" sz="3200" dirty="0">
                <a:solidFill>
                  <a:srgbClr val="000000"/>
                </a:solidFill>
                <a:latin typeface="標楷體" panose="03000509000000000000" pitchFamily="65" charset="-120"/>
                <a:ea typeface="標楷體" panose="03000509000000000000" pitchFamily="65" charset="-120"/>
              </a:rPr>
              <a:t>1050004226</a:t>
            </a:r>
            <a:r>
              <a:rPr lang="zh-TW" altLang="en-US" sz="3200" dirty="0">
                <a:solidFill>
                  <a:srgbClr val="000000"/>
                </a:solidFill>
                <a:latin typeface="標楷體" panose="03000509000000000000" pitchFamily="65" charset="-120"/>
                <a:ea typeface="標楷體" panose="03000509000000000000" pitchFamily="65" charset="-120"/>
              </a:rPr>
              <a:t>號函規定如下</a:t>
            </a:r>
            <a:r>
              <a:rPr lang="en-US" altLang="zh-TW" sz="3200" dirty="0">
                <a:solidFill>
                  <a:srgbClr val="000000"/>
                </a:solidFill>
                <a:latin typeface="標楷體" panose="03000509000000000000" pitchFamily="65" charset="-120"/>
                <a:ea typeface="標楷體" panose="03000509000000000000" pitchFamily="65" charset="-120"/>
              </a:rPr>
              <a:t>:</a:t>
            </a:r>
          </a:p>
          <a:p>
            <a:pPr marL="457200" lvl="0" indent="-457200">
              <a:spcBef>
                <a:spcPts val="1800"/>
              </a:spcBef>
              <a:buClr>
                <a:srgbClr val="D680A5"/>
              </a:buClr>
              <a:buSzPct val="90000"/>
              <a:buFont typeface="+mj-lt"/>
              <a:buAutoNum type="arabicPeriod"/>
            </a:pPr>
            <a:r>
              <a:rPr lang="zh-TW" altLang="en-US" dirty="0">
                <a:solidFill>
                  <a:srgbClr val="000000"/>
                </a:solidFill>
                <a:latin typeface="標楷體" panose="03000509000000000000" pitchFamily="65" charset="-120"/>
                <a:ea typeface="標楷體" panose="03000509000000000000" pitchFamily="65" charset="-120"/>
              </a:rPr>
              <a:t>教師進修取得較高學歷改敘之規定，不以事前同意為限，惟改敘時應已取得同意。</a:t>
            </a:r>
            <a:endParaRPr lang="en-US" altLang="zh-TW" dirty="0">
              <a:solidFill>
                <a:srgbClr val="000000"/>
              </a:solidFill>
              <a:latin typeface="標楷體" panose="03000509000000000000" pitchFamily="65" charset="-120"/>
              <a:ea typeface="標楷體" panose="03000509000000000000" pitchFamily="65" charset="-120"/>
            </a:endParaRPr>
          </a:p>
          <a:p>
            <a:pPr marL="457200" lvl="0" indent="-457200">
              <a:spcBef>
                <a:spcPts val="1800"/>
              </a:spcBef>
              <a:buClr>
                <a:srgbClr val="D680A5"/>
              </a:buClr>
              <a:buSzPct val="90000"/>
              <a:buFont typeface="+mj-lt"/>
              <a:buAutoNum type="arabicPeriod"/>
            </a:pPr>
            <a:r>
              <a:rPr lang="zh-TW" altLang="en-US" dirty="0">
                <a:solidFill>
                  <a:srgbClr val="000000"/>
                </a:solidFill>
                <a:latin typeface="標楷體" panose="03000509000000000000" pitchFamily="65" charset="-120"/>
                <a:ea typeface="標楷體" panose="03000509000000000000" pitchFamily="65" charset="-120"/>
              </a:rPr>
              <a:t>學校辦理改敘時，如發現原敘薪級有誤，應依教育部台人</a:t>
            </a:r>
            <a:r>
              <a:rPr lang="en-US" altLang="zh-TW" dirty="0">
                <a:solidFill>
                  <a:srgbClr val="000000"/>
                </a:solidFill>
                <a:latin typeface="標楷體" panose="03000509000000000000" pitchFamily="65" charset="-120"/>
                <a:ea typeface="標楷體" panose="03000509000000000000" pitchFamily="65" charset="-120"/>
              </a:rPr>
              <a:t>(</a:t>
            </a:r>
            <a:r>
              <a:rPr lang="zh-TW" altLang="en-US" dirty="0">
                <a:solidFill>
                  <a:srgbClr val="000000"/>
                </a:solidFill>
                <a:latin typeface="標楷體" panose="03000509000000000000" pitchFamily="65" charset="-120"/>
                <a:ea typeface="標楷體" panose="03000509000000000000" pitchFamily="65" charset="-120"/>
              </a:rPr>
              <a:t>一</a:t>
            </a:r>
            <a:r>
              <a:rPr lang="en-US" altLang="zh-TW" dirty="0">
                <a:solidFill>
                  <a:srgbClr val="000000"/>
                </a:solidFill>
                <a:latin typeface="標楷體" panose="03000509000000000000" pitchFamily="65" charset="-120"/>
                <a:ea typeface="標楷體" panose="03000509000000000000" pitchFamily="65" charset="-120"/>
              </a:rPr>
              <a:t>)</a:t>
            </a:r>
            <a:r>
              <a:rPr lang="zh-TW" altLang="en-US" dirty="0">
                <a:solidFill>
                  <a:srgbClr val="000000"/>
                </a:solidFill>
                <a:latin typeface="標楷體" panose="03000509000000000000" pitchFamily="65" charset="-120"/>
                <a:ea typeface="標楷體" panose="03000509000000000000" pitchFamily="65" charset="-120"/>
              </a:rPr>
              <a:t>字第</a:t>
            </a:r>
            <a:r>
              <a:rPr lang="en-US" altLang="zh-TW" dirty="0">
                <a:solidFill>
                  <a:srgbClr val="000000"/>
                </a:solidFill>
                <a:latin typeface="標楷體" panose="03000509000000000000" pitchFamily="65" charset="-120"/>
                <a:ea typeface="標楷體" panose="03000509000000000000" pitchFamily="65" charset="-120"/>
              </a:rPr>
              <a:t>0960071229</a:t>
            </a:r>
            <a:r>
              <a:rPr lang="zh-TW" altLang="en-US" dirty="0">
                <a:solidFill>
                  <a:srgbClr val="000000"/>
                </a:solidFill>
                <a:latin typeface="標楷體" panose="03000509000000000000" pitchFamily="65" charset="-120"/>
                <a:ea typeface="標楷體" panose="03000509000000000000" pitchFamily="65" charset="-120"/>
              </a:rPr>
              <a:t>號函規定，依行政程序法第</a:t>
            </a:r>
            <a:r>
              <a:rPr lang="en-US" altLang="zh-TW" dirty="0">
                <a:solidFill>
                  <a:srgbClr val="000000"/>
                </a:solidFill>
                <a:latin typeface="標楷體" panose="03000509000000000000" pitchFamily="65" charset="-120"/>
                <a:ea typeface="標楷體" panose="03000509000000000000" pitchFamily="65" charset="-120"/>
              </a:rPr>
              <a:t>117</a:t>
            </a:r>
            <a:r>
              <a:rPr lang="zh-TW" altLang="en-US" dirty="0">
                <a:solidFill>
                  <a:srgbClr val="000000"/>
                </a:solidFill>
                <a:latin typeface="標楷體" panose="03000509000000000000" pitchFamily="65" charset="-120"/>
                <a:ea typeface="標楷體" panose="03000509000000000000" pitchFamily="65" charset="-120"/>
              </a:rPr>
              <a:t>、</a:t>
            </a:r>
            <a:r>
              <a:rPr lang="en-US" altLang="zh-TW" dirty="0">
                <a:solidFill>
                  <a:srgbClr val="000000"/>
                </a:solidFill>
                <a:latin typeface="標楷體" panose="03000509000000000000" pitchFamily="65" charset="-120"/>
                <a:ea typeface="標楷體" panose="03000509000000000000" pitchFamily="65" charset="-120"/>
              </a:rPr>
              <a:t>119</a:t>
            </a:r>
            <a:r>
              <a:rPr lang="zh-TW" altLang="en-US" dirty="0">
                <a:solidFill>
                  <a:srgbClr val="000000"/>
                </a:solidFill>
                <a:latin typeface="標楷體" panose="03000509000000000000" pitchFamily="65" charset="-120"/>
                <a:ea typeface="標楷體" panose="03000509000000000000" pitchFamily="65" charset="-120"/>
              </a:rPr>
              <a:t>及</a:t>
            </a:r>
            <a:r>
              <a:rPr lang="en-US" altLang="zh-TW" dirty="0">
                <a:solidFill>
                  <a:srgbClr val="000000"/>
                </a:solidFill>
                <a:latin typeface="標楷體" panose="03000509000000000000" pitchFamily="65" charset="-120"/>
                <a:ea typeface="標楷體" panose="03000509000000000000" pitchFamily="65" charset="-120"/>
              </a:rPr>
              <a:t>127</a:t>
            </a:r>
            <a:r>
              <a:rPr lang="zh-TW" altLang="en-US" dirty="0">
                <a:solidFill>
                  <a:srgbClr val="000000"/>
                </a:solidFill>
                <a:latin typeface="標楷體" panose="03000509000000000000" pitchFamily="65" charset="-120"/>
                <a:ea typeface="標楷體" panose="03000509000000000000" pitchFamily="65" charset="-120"/>
              </a:rPr>
              <a:t>條等規定，本於權責卓處。</a:t>
            </a:r>
            <a:endParaRPr lang="en-US" altLang="zh-TW" dirty="0">
              <a:solidFill>
                <a:srgbClr val="000000"/>
              </a:solidFill>
              <a:latin typeface="標楷體" panose="03000509000000000000" pitchFamily="65" charset="-120"/>
              <a:ea typeface="標楷體" panose="03000509000000000000" pitchFamily="65" charset="-120"/>
            </a:endParaRPr>
          </a:p>
          <a:p>
            <a:pPr marL="457200" lvl="0" indent="-457200">
              <a:spcBef>
                <a:spcPts val="1800"/>
              </a:spcBef>
              <a:buClr>
                <a:srgbClr val="D680A5"/>
              </a:buClr>
              <a:buSzPct val="90000"/>
              <a:buFont typeface="+mj-lt"/>
              <a:buAutoNum type="arabicPeriod"/>
            </a:pPr>
            <a:r>
              <a:rPr lang="zh-TW" altLang="en-US" dirty="0">
                <a:solidFill>
                  <a:srgbClr val="000000"/>
                </a:solidFill>
                <a:latin typeface="標楷體" panose="03000509000000000000" pitchFamily="65" charset="-120"/>
                <a:ea typeface="標楷體" panose="03000509000000000000" pitchFamily="65" charset="-120"/>
              </a:rPr>
              <a:t>教師取得較高學歷時所敘薪點若高於最高本薪薪點時，仍敘原薪級。</a:t>
            </a:r>
          </a:p>
          <a:p>
            <a:endParaRPr lang="zh-TW" altLang="en-US" dirty="0"/>
          </a:p>
        </p:txBody>
      </p:sp>
      <p:sp>
        <p:nvSpPr>
          <p:cNvPr id="4" name="日期版面配置區 3"/>
          <p:cNvSpPr>
            <a:spLocks noGrp="1"/>
          </p:cNvSpPr>
          <p:nvPr>
            <p:ph type="dt" sz="half" idx="10"/>
          </p:nvPr>
        </p:nvSpPr>
        <p:spPr/>
        <p:txBody>
          <a:bodyPr/>
          <a:lstStyle/>
          <a:p>
            <a:fld id="{3FDA5CBC-C85B-4887-94B1-5A57FEE1C21F}" type="datetime1">
              <a:rPr lang="zh-CN" altLang="en-US" smtClean="0">
                <a:solidFill>
                  <a:prstClr val="black">
                    <a:tint val="75000"/>
                  </a:prstClr>
                </a:solidFill>
              </a:rPr>
              <a:t>2019/8/19</a:t>
            </a:fld>
            <a:endParaRPr lang="zh-CN"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99</a:t>
            </a:fld>
            <a:endParaRPr lang="zh-CN" altLang="en-US">
              <a:solidFill>
                <a:prstClr val="black">
                  <a:tint val="75000"/>
                </a:prstClr>
              </a:solidFill>
            </a:endParaRPr>
          </a:p>
        </p:txBody>
      </p:sp>
    </p:spTree>
    <p:extLst>
      <p:ext uri="{BB962C8B-B14F-4D97-AF65-F5344CB8AC3E}">
        <p14:creationId xmlns:p14="http://schemas.microsoft.com/office/powerpoint/2010/main" val="2411347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主题​​">
  <a:themeElements>
    <a:clrScheme name="自定义 111">
      <a:dk1>
        <a:sysClr val="windowText" lastClr="000000"/>
      </a:dk1>
      <a:lt1>
        <a:sysClr val="window" lastClr="FFFFFF"/>
      </a:lt1>
      <a:dk2>
        <a:srgbClr val="44546A"/>
      </a:dk2>
      <a:lt2>
        <a:srgbClr val="E7E6E6"/>
      </a:lt2>
      <a:accent1>
        <a:srgbClr val="69991D"/>
      </a:accent1>
      <a:accent2>
        <a:srgbClr val="EAB01D"/>
      </a:accent2>
      <a:accent3>
        <a:srgbClr val="69991D"/>
      </a:accent3>
      <a:accent4>
        <a:srgbClr val="E88087"/>
      </a:accent4>
      <a:accent5>
        <a:srgbClr val="69991D"/>
      </a:accent5>
      <a:accent6>
        <a:srgbClr val="EAB01D"/>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3485788-A8A7-4A59-A508-5F918119F4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有趣的秋季簡報 (寬螢幕)</Template>
  <TotalTime>0</TotalTime>
  <Words>14578</Words>
  <Application>Microsoft Office PowerPoint</Application>
  <PresentationFormat>寬螢幕</PresentationFormat>
  <Paragraphs>1000</Paragraphs>
  <Slides>115</Slides>
  <Notes>1</Notes>
  <HiddenSlides>0</HiddenSlides>
  <MMClips>0</MMClips>
  <ScaleCrop>false</ScaleCrop>
  <HeadingPairs>
    <vt:vector size="6" baseType="variant">
      <vt:variant>
        <vt:lpstr>使用字型</vt:lpstr>
      </vt:variant>
      <vt:variant>
        <vt:i4>17</vt:i4>
      </vt:variant>
      <vt:variant>
        <vt:lpstr>佈景主題</vt:lpstr>
      </vt:variant>
      <vt:variant>
        <vt:i4>1</vt:i4>
      </vt:variant>
      <vt:variant>
        <vt:lpstr>投影片標題</vt:lpstr>
      </vt:variant>
      <vt:variant>
        <vt:i4>115</vt:i4>
      </vt:variant>
    </vt:vector>
  </HeadingPairs>
  <TitlesOfParts>
    <vt:vector size="133" baseType="lpstr">
      <vt:lpstr>¼Ð·¢Åé</vt:lpstr>
      <vt:lpstr>等线</vt:lpstr>
      <vt:lpstr>等线 Light</vt:lpstr>
      <vt:lpstr>Microsoft YaHei</vt:lpstr>
      <vt:lpstr>華康勘亭流</vt:lpstr>
      <vt:lpstr>華康勘亭流(P)</vt:lpstr>
      <vt:lpstr>微軟正黑體</vt:lpstr>
      <vt:lpstr>微軟正黑體</vt:lpstr>
      <vt:lpstr>新細明體</vt:lpstr>
      <vt:lpstr>標楷體</vt:lpstr>
      <vt:lpstr>Arial</vt:lpstr>
      <vt:lpstr>Calibri</vt:lpstr>
      <vt:lpstr>Cambria</vt:lpstr>
      <vt:lpstr>Cambria Math</vt:lpstr>
      <vt:lpstr>Tahoma</vt:lpstr>
      <vt:lpstr>Times New Roman</vt:lpstr>
      <vt:lpstr>Wingdings</vt:lpstr>
      <vt:lpstr>1_Office 主题​​</vt:lpstr>
      <vt:lpstr>國中小教師敘薪業務研討</vt:lpstr>
      <vt:lpstr>課程簡介</vt:lpstr>
      <vt:lpstr>PowerPoint 簡報</vt:lpstr>
      <vt:lpstr>PowerPoint 簡報</vt:lpstr>
      <vt:lpstr>PowerPoint 簡報</vt:lpstr>
      <vt:lpstr>PowerPoint 簡報</vt:lpstr>
      <vt:lpstr>PowerPoint 簡報</vt:lpstr>
      <vt:lpstr>新制教師資格-先考試後實習</vt:lpstr>
      <vt:lpstr>PowerPoint 簡報</vt:lpstr>
      <vt:lpstr>PowerPoint 簡報</vt:lpstr>
      <vt:lpstr>PowerPoint 簡報</vt:lpstr>
      <vt:lpstr>PowerPoint 簡報</vt:lpstr>
      <vt:lpstr>PowerPoint 簡報</vt:lpstr>
      <vt:lpstr>PowerPoint 簡報</vt:lpstr>
      <vt:lpstr>PowerPoint 簡報</vt:lpstr>
      <vt:lpstr>PowerPoint 簡報</vt:lpstr>
      <vt:lpstr>代理教師敘薪</vt:lpstr>
      <vt:lpstr>代理教師甄選資格</vt:lpstr>
      <vt:lpstr>PowerPoint 簡報</vt:lpstr>
      <vt:lpstr>Q:新法後取得師資職前證明書可否考二招??</vt:lpstr>
      <vt:lpstr>Q:107年修法前僅修畢師資職前課程者，未實習者，可於第?階段報考代理教師??</vt:lpstr>
      <vt:lpstr>代理教師再聘資格</vt:lpstr>
      <vt:lpstr>PowerPoint 簡報</vt:lpstr>
      <vt:lpstr>幼兒園代理教師資格</vt:lpstr>
      <vt:lpstr>代理專任輔導教師資格</vt:lpstr>
      <vt:lpstr>PowerPoint 簡報</vt:lpstr>
      <vt:lpstr>代理教師核薪</vt:lpstr>
      <vt:lpstr>代理教師-甄選作業規定</vt:lpstr>
      <vt:lpstr>PowerPoint 簡報</vt:lpstr>
      <vt:lpstr>代理教師敘薪作業</vt:lpstr>
      <vt:lpstr>PowerPoint 簡報</vt:lpstr>
      <vt:lpstr>PowerPoint 簡報</vt:lpstr>
      <vt:lpstr>案例:陳師大學畢業，具臺灣省政府教育廳核發登字健康教育科教師證，參加國中代理健教科教師甄選錄取，請問如何核敘？</vt:lpstr>
      <vt:lpstr>案例:楊師大學畢業，修畢體育科職前教育課程並具有修畢證明書，想參加國中體育科代理教師甄選，請問第幾次才可報名?如何核敘?</vt:lpstr>
      <vt:lpstr>案例:某國小附設幼兒園代理教師甄選舉辦2次，皆無人應考，函請教育局同意放寬以「具教保員資格」可應試，張師僅具某五專幼兒教育學系應考，請問如何核敘?</vt:lpstr>
      <vt:lpstr>代理教師服務證明書是否一定要加註「服務成績優良」??</vt:lpstr>
      <vt:lpstr>正式教師敘薪</vt:lpstr>
      <vt:lpstr>正式教師敘薪之法規沿革</vt:lpstr>
      <vt:lpstr>正式教師-薪級</vt:lpstr>
      <vt:lpstr>正式教師-薪級(舊制)</vt:lpstr>
      <vt:lpstr>敘薪名詞解釋</vt:lpstr>
      <vt:lpstr>正式教師職前年資採計基礎概念</vt:lpstr>
      <vt:lpstr>PowerPoint 簡報</vt:lpstr>
      <vt:lpstr>正式教師職前年資態樣-代理教師年資</vt:lpstr>
      <vt:lpstr>代理教師年資計算方式</vt:lpstr>
      <vt:lpstr>PowerPoint 簡報</vt:lpstr>
      <vt:lpstr>代理教師之類別</vt:lpstr>
      <vt:lpstr>PowerPoint 簡報</vt:lpstr>
      <vt:lpstr>各階段代理教師年資可否採計一覽表</vt:lpstr>
      <vt:lpstr>代理教師不予採計之年資</vt:lpstr>
      <vt:lpstr>PowerPoint 簡報</vt:lpstr>
      <vt:lpstr>PowerPoint 簡報</vt:lpstr>
      <vt:lpstr>案例：石師102年大學畢業,103年6月取得教育部國民小學教師證，自105學年度經公開甄選錄取，於105年8月1日起聘，並於105年8月24日取得碩士學位，其職前曾任A國小代理教師1030827-1040702及B國小代理教師年資1040827-1050131、1050211-1050702代理教師年資，請問如何提敘薪級？</vt:lpstr>
      <vt:lpstr>正式教師職前年資態樣-私校專任及技術教師年資</vt:lpstr>
      <vt:lpstr>PowerPoint 簡報</vt:lpstr>
      <vt:lpstr>案例－未具合格教師證資格</vt:lpstr>
      <vt:lpstr>案例－取得碩士</vt:lpstr>
      <vt:lpstr>案例：林師92年6月大學畢業，93年7月取得教育部國民小學教師證，職前曾任私立國小專任教師年資930801至940731，並於99年6月取得碩士學位，又曾任公立學校代理教師年資1040828至1050701，於105學年度經公開甄選錄取公立國小，請問如何提敘薪級？</vt:lpstr>
      <vt:lpstr>案例：劉師96年6月碩士畢業，91年7月取得教育部中等學校美術工藝科教師證，並於101年5月取得中等學校廣告設計科、美術科教師證，職前曾任私立學校廣告設計科專任教師年資910801至940731、私立高中美術科專任教師990801至1030731，又曾任公立學校代理教師年資1040828至1050701，於105學年度經公開甄選錄取公立高中，如何提敘薪級？</vt:lpstr>
      <vt:lpstr>正式教師職前年資態樣-公務人員年資</vt:lpstr>
      <vt:lpstr>公務人員服務年資</vt:lpstr>
      <vt:lpstr>PowerPoint 簡報</vt:lpstr>
      <vt:lpstr>案例：張師99年6月碩士畢業，96年7月取得教育部國民小學教師證，職前曾任代理教師年資(960827-970702)(970827-980702)，並參加102年公務人員普通考試錄取，實務訓練期間為1021018-1030217，其辦事員年資為1030218-1060731，並於106學年度參加教師甄試，錄取成為正式教師，請問如何提敘薪級？</vt:lpstr>
      <vt:lpstr>正式教師職前年資態樣-約聘僱人員年資</vt:lpstr>
      <vt:lpstr>PowerPoint 簡報</vt:lpstr>
      <vt:lpstr>PowerPoint 簡報</vt:lpstr>
      <vt:lpstr>PowerPoint 簡報</vt:lpstr>
      <vt:lpstr>PowerPoint 簡報</vt:lpstr>
      <vt:lpstr>正式教師職前年資態樣-                  提敘預備軍官年資（義務役）</vt:lpstr>
      <vt:lpstr>PowerPoint 簡報</vt:lpstr>
      <vt:lpstr>PowerPoint 簡報</vt:lpstr>
      <vt:lpstr>正式教師敘薪-提敘常備軍官年資（志願役）</vt:lpstr>
      <vt:lpstr>PowerPoint 簡報</vt:lpstr>
      <vt:lpstr>正式教師敘薪-提敘曾任專任講師或助教年資</vt:lpstr>
      <vt:lpstr>正式教師敘薪-提敘曾任台商、海外僑校學校任教年資</vt:lpstr>
      <vt:lpstr>正式教師敘薪-提敘曾任契約進用教保人員年資</vt:lpstr>
      <vt:lpstr>PowerPoint 簡報</vt:lpstr>
      <vt:lpstr>案例:陳師102年大學畢業並具有幼稚園合格教師證，105學年度經公開甄選錄取，職前在某附設幼兒園擔任契約進用教保員職務年資為103/8/1至105/7/31，且其年終考核成績分別為79、85分，請問如何核敘?</vt:lpstr>
      <vt:lpstr>案例:黃師98年大學畢業並具有國中合格教師證、幼稚園合格教師證，105學年度經公開甄選錄取國中教師，職前曾任某國中代理教師年資99/8/27至100/7/2且服務成績優良，在某附設幼兒園擔任契約進用教保員職務年資為104/8/1至105/7/31，且其年終考核成績分別為85分，請問如何核敘?</vt:lpstr>
      <vt:lpstr>幼兒園教師提敘–私校專任教師年資</vt:lpstr>
      <vt:lpstr>正式教師敘薪-職前曾任公立學校教師年資</vt:lpstr>
      <vt:lpstr>幼兒園教師提敘–私立幼兒園專任教師年資</vt:lpstr>
      <vt:lpstr>PowerPoint 簡報</vt:lpstr>
      <vt:lpstr>案例:楊師大學畢業，98年5月取得合格幼稚園教師證，職前曾任某私立A幼兒園專任教師年資97/8/1至100/1/31，私立B幼兒園專任教師年資101/2/1至102/7/31，公立幼兒園契約進用教保員年資102/8/1至105/7/31，上述私立幼兒園皆經教育局核准設立有案，且服務年資優良，請問如何核敘?</vt:lpstr>
      <vt:lpstr>幼兒園教師提敘–公私立幼稚園保育員</vt:lpstr>
      <vt:lpstr>PowerPoint 簡報</vt:lpstr>
      <vt:lpstr>幼兒園教師提敘– 公立幼稚園教師轉任公立各級學校教師</vt:lpstr>
      <vt:lpstr>取得較高學歷</vt:lpstr>
      <vt:lpstr>取得較高學歷之相關規定</vt:lpstr>
      <vt:lpstr>PowerPoint 簡報</vt:lpstr>
      <vt:lpstr>桃園市市立各級學校及幼兒園教師在職進修學位實施要點</vt:lpstr>
      <vt:lpstr>舊制取得較高學歷</vt:lpstr>
      <vt:lpstr>何謂進修期間? </vt:lpstr>
      <vt:lpstr>PowerPoint 簡報</vt:lpstr>
      <vt:lpstr>PowerPoint 簡報</vt:lpstr>
      <vt:lpstr>PowerPoint 簡報</vt:lpstr>
      <vt:lpstr>法規依據-教師待遇條例第10條</vt:lpstr>
      <vt:lpstr>PowerPoint 簡報</vt:lpstr>
      <vt:lpstr>教師待遇條例施行後教師改敘之相關疑義</vt:lpstr>
      <vt:lpstr>改敘後原支薪級</vt:lpstr>
      <vt:lpstr>PowerPoint 簡報</vt:lpstr>
      <vt:lpstr>案例:張師自90學年度甄選至某國小服務迄今，104學年度至某大學進修碩士，並於105年6月取得碩士證書，其90-103學年度成績考核皆考列四條一款以上，而103學年度年終考核410薪點，請問如何提敘?</vt:lpstr>
      <vt:lpstr>案例:張師自105學年度甄選至某國小服務迄今，106學年度進修碩士，並於107年7月取得碩士證書，請問如何提敘?</vt:lpstr>
      <vt:lpstr>專任運動教練</vt:lpstr>
      <vt:lpstr>專任運動教練資格</vt:lpstr>
      <vt:lpstr>各級學校專任運動教練聘任管理辦法</vt:lpstr>
      <vt:lpstr>專任運動教練敘薪</vt:lpstr>
      <vt:lpstr>案例:吳教練參加本市102學年度通過專任運動教練甄選錄取，吳教練於103年11月取得教育部學校中級專任運動教練證書，其103-105學年度服務成績通過績效評量，請問如何取得較高級別之聘任?</vt:lpstr>
      <vt:lpstr>PowerPoint 簡報</vt:lpstr>
      <vt:lpstr>PowerPoint 簡報</vt:lpstr>
      <vt:lpstr>PowerPoint 簡報</vt:lpstr>
      <vt:lpstr>Q:韓師公立大學畢業，101年6月取得中等學校森林科教師證書，103學年度甄選錄取公立高職教師；曾任公立高職代理教師2年（99.08.01-101.07.31）經公開甄選且服務成績優良，並於103年8月1日到職時提出相關證明文件，惟學校未予採計提敘，方師於107年9月10日向學校申請改敘並補發薪俸，應如何核敘？</vt:lpstr>
      <vt:lpstr>誤核薪級怎麼辦??</vt:lpstr>
      <vt:lpstr>Q：梅師公立大學畢業，102年6月取得中等學校數學科教師證書，106學年度甄選錄取公立高中教師，經學校採計職前年資並核敘210薪點在案，惟學校於107年1月發現溢核薪級1級，應如何處理？</vt:lpstr>
      <vt:lpstr>PowerPoint 簡報</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2016-06-20T07:17:39Z</dcterms:created>
  <dcterms:modified xsi:type="dcterms:W3CDTF">2019-08-19T05:35:01Z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TC028952699991</vt:lpwstr>
  </property>
</Properties>
</file>