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7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75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01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15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3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45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88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49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03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4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18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4AD45-B3AC-4F31-93BD-5691D149CFF5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51CA-E019-4369-B05D-8F16C1E9DB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623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659938" y="1"/>
            <a:ext cx="1008062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chemeClr val="tx1"/>
                </a:solidFill>
              </a:rPr>
              <a:t>辦公室</a:t>
            </a:r>
          </a:p>
        </p:txBody>
      </p:sp>
      <p:sp>
        <p:nvSpPr>
          <p:cNvPr id="7" name="矩形 6"/>
          <p:cNvSpPr/>
          <p:nvPr/>
        </p:nvSpPr>
        <p:spPr>
          <a:xfrm>
            <a:off x="10198784" y="2690762"/>
            <a:ext cx="603254" cy="13669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出入口</a:t>
            </a:r>
          </a:p>
        </p:txBody>
      </p:sp>
      <p:sp>
        <p:nvSpPr>
          <p:cNvPr id="10" name="矩形 9"/>
          <p:cNvSpPr/>
          <p:nvPr/>
        </p:nvSpPr>
        <p:spPr>
          <a:xfrm>
            <a:off x="7054850" y="1"/>
            <a:ext cx="857250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chemeClr val="tx1"/>
                </a:solidFill>
              </a:rPr>
              <a:t>廚房</a:t>
            </a:r>
          </a:p>
        </p:txBody>
      </p:sp>
      <p:sp>
        <p:nvSpPr>
          <p:cNvPr id="11" name="矩形 10"/>
          <p:cNvSpPr/>
          <p:nvPr/>
        </p:nvSpPr>
        <p:spPr>
          <a:xfrm>
            <a:off x="6262688" y="1"/>
            <a:ext cx="792162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chemeClr val="tx1"/>
                </a:solidFill>
              </a:rPr>
              <a:t>廚房</a:t>
            </a:r>
          </a:p>
        </p:txBody>
      </p:sp>
      <p:sp>
        <p:nvSpPr>
          <p:cNvPr id="12" name="橢圓 11"/>
          <p:cNvSpPr/>
          <p:nvPr/>
        </p:nvSpPr>
        <p:spPr>
          <a:xfrm>
            <a:off x="8094277" y="5157192"/>
            <a:ext cx="3995936" cy="28083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魚池</a:t>
            </a:r>
          </a:p>
        </p:txBody>
      </p:sp>
      <p:sp>
        <p:nvSpPr>
          <p:cNvPr id="9" name="矩形 8">
            <a:hlinkClick r:id="" action="ppaction://noaction"/>
          </p:cNvPr>
          <p:cNvSpPr/>
          <p:nvPr/>
        </p:nvSpPr>
        <p:spPr>
          <a:xfrm>
            <a:off x="7912100" y="1"/>
            <a:ext cx="1739900" cy="1700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chemeClr val="tx1"/>
                </a:solidFill>
              </a:rPr>
              <a:t>早餐店</a:t>
            </a:r>
          </a:p>
        </p:txBody>
      </p:sp>
      <p:sp>
        <p:nvSpPr>
          <p:cNvPr id="15" name="矩形 14"/>
          <p:cNvSpPr/>
          <p:nvPr/>
        </p:nvSpPr>
        <p:spPr>
          <a:xfrm>
            <a:off x="1085850" y="1"/>
            <a:ext cx="2778127" cy="2060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chemeClr val="tx1"/>
                </a:solidFill>
              </a:rPr>
              <a:t>廚房</a:t>
            </a:r>
          </a:p>
        </p:txBody>
      </p:sp>
      <p:grpSp>
        <p:nvGrpSpPr>
          <p:cNvPr id="20489" name="群組 117"/>
          <p:cNvGrpSpPr>
            <a:grpSpLocks/>
          </p:cNvGrpSpPr>
          <p:nvPr/>
        </p:nvGrpSpPr>
        <p:grpSpPr bwMode="auto">
          <a:xfrm>
            <a:off x="4360864" y="444501"/>
            <a:ext cx="1393825" cy="1687513"/>
            <a:chOff x="2836899" y="444245"/>
            <a:chExt cx="1394091" cy="1688507"/>
          </a:xfrm>
        </p:grpSpPr>
        <p:sp>
          <p:nvSpPr>
            <p:cNvPr id="14" name="矩形 13">
              <a:hlinkClick r:id="" action="ppaction://noaction"/>
            </p:cNvPr>
            <p:cNvSpPr/>
            <p:nvPr/>
          </p:nvSpPr>
          <p:spPr>
            <a:xfrm>
              <a:off x="3798942" y="476672"/>
              <a:ext cx="432048" cy="1656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ln>
                    <a:solidFill>
                      <a:schemeClr val="tx1"/>
                    </a:solidFill>
                  </a:ln>
                </a:rPr>
                <a:t>自助餐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2836899" y="444245"/>
              <a:ext cx="432048" cy="1656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ln>
                    <a:solidFill>
                      <a:schemeClr val="tx1"/>
                    </a:solidFill>
                  </a:ln>
                </a:rPr>
                <a:t>自助餐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4379347" y="2390322"/>
            <a:ext cx="1362811" cy="3276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結帳</a:t>
            </a:r>
            <a:r>
              <a:rPr lang="en-US" altLang="zh-TW" dirty="0">
                <a:ln>
                  <a:solidFill>
                    <a:schemeClr val="tx1"/>
                  </a:solidFill>
                </a:ln>
              </a:rPr>
              <a:t>$</a:t>
            </a:r>
            <a:endParaRPr lang="zh-TW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863975" y="-7938"/>
            <a:ext cx="1270000" cy="3079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>
                <a:solidFill>
                  <a:schemeClr val="tx1"/>
                </a:solidFill>
              </a:rPr>
              <a:t>餐具</a:t>
            </a:r>
          </a:p>
        </p:txBody>
      </p:sp>
      <p:sp>
        <p:nvSpPr>
          <p:cNvPr id="37" name="矩形 36"/>
          <p:cNvSpPr/>
          <p:nvPr/>
        </p:nvSpPr>
        <p:spPr>
          <a:xfrm>
            <a:off x="5770460" y="4450831"/>
            <a:ext cx="360362" cy="3603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4199959" y="4428087"/>
            <a:ext cx="358775" cy="3603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0" name="圓角矩形 39"/>
          <p:cNvSpPr/>
          <p:nvPr/>
        </p:nvSpPr>
        <p:spPr>
          <a:xfrm>
            <a:off x="3770314" y="5157788"/>
            <a:ext cx="4219575" cy="1700212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4800" dirty="0">
                <a:solidFill>
                  <a:schemeClr val="tx1"/>
                </a:solidFill>
              </a:rPr>
              <a:t>用餐座位區</a:t>
            </a:r>
          </a:p>
        </p:txBody>
      </p:sp>
      <p:sp>
        <p:nvSpPr>
          <p:cNvPr id="55" name="矩形 54">
            <a:hlinkClick r:id="" action="ppaction://noaction"/>
          </p:cNvPr>
          <p:cNvSpPr/>
          <p:nvPr/>
        </p:nvSpPr>
        <p:spPr>
          <a:xfrm>
            <a:off x="6210301" y="2212976"/>
            <a:ext cx="841375" cy="504825"/>
          </a:xfrm>
          <a:prstGeom prst="rect">
            <a:avLst/>
          </a:prstGeom>
          <a:solidFill>
            <a:srgbClr val="DAB2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b="1" dirty="0">
                <a:solidFill>
                  <a:schemeClr val="tx1"/>
                </a:solidFill>
              </a:rPr>
              <a:t>點心</a:t>
            </a:r>
            <a:r>
              <a:rPr lang="en-US" altLang="zh-TW" sz="2000" b="1" dirty="0">
                <a:solidFill>
                  <a:schemeClr val="tx1"/>
                </a:solidFill>
              </a:rPr>
              <a:t>$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6" name="矩形 55">
            <a:hlinkClick r:id="" action="ppaction://noaction"/>
          </p:cNvPr>
          <p:cNvSpPr/>
          <p:nvPr/>
        </p:nvSpPr>
        <p:spPr>
          <a:xfrm>
            <a:off x="7185025" y="2203451"/>
            <a:ext cx="844550" cy="5048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</a:rPr>
              <a:t>滷味 </a:t>
            </a:r>
            <a:r>
              <a:rPr lang="en-US" altLang="zh-TW" b="1" dirty="0">
                <a:solidFill>
                  <a:schemeClr val="tx1"/>
                </a:solidFill>
              </a:rPr>
              <a:t>$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7" name="矩形 56">
            <a:hlinkClick r:id="" action="ppaction://noaction"/>
          </p:cNvPr>
          <p:cNvSpPr/>
          <p:nvPr/>
        </p:nvSpPr>
        <p:spPr>
          <a:xfrm>
            <a:off x="1758986" y="2267561"/>
            <a:ext cx="1490663" cy="431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</a:rPr>
              <a:t>自助餐</a:t>
            </a:r>
          </a:p>
        </p:txBody>
      </p:sp>
      <p:sp>
        <p:nvSpPr>
          <p:cNvPr id="58" name="矩形 57"/>
          <p:cNvSpPr/>
          <p:nvPr/>
        </p:nvSpPr>
        <p:spPr>
          <a:xfrm>
            <a:off x="3255999" y="2267561"/>
            <a:ext cx="382587" cy="431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$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9" name="六邊形 58"/>
          <p:cNvSpPr/>
          <p:nvPr/>
        </p:nvSpPr>
        <p:spPr>
          <a:xfrm>
            <a:off x="4566399" y="4428087"/>
            <a:ext cx="492125" cy="342900"/>
          </a:xfrm>
          <a:prstGeom prst="hexag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</a:rPr>
              <a:t>飯</a:t>
            </a:r>
          </a:p>
        </p:txBody>
      </p:sp>
      <p:sp>
        <p:nvSpPr>
          <p:cNvPr id="60" name="六邊形 59">
            <a:hlinkClick r:id="" action="ppaction://noaction"/>
          </p:cNvPr>
          <p:cNvSpPr/>
          <p:nvPr/>
        </p:nvSpPr>
        <p:spPr>
          <a:xfrm>
            <a:off x="5270670" y="4446451"/>
            <a:ext cx="471488" cy="341312"/>
          </a:xfrm>
          <a:prstGeom prst="hexag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</a:rPr>
              <a:t>飯</a:t>
            </a:r>
          </a:p>
        </p:txBody>
      </p:sp>
      <p:sp>
        <p:nvSpPr>
          <p:cNvPr id="61" name="六邊形 60"/>
          <p:cNvSpPr/>
          <p:nvPr/>
        </p:nvSpPr>
        <p:spPr>
          <a:xfrm>
            <a:off x="3674577" y="4390874"/>
            <a:ext cx="490537" cy="342900"/>
          </a:xfrm>
          <a:prstGeom prst="hexag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</a:rPr>
              <a:t>湯</a:t>
            </a:r>
          </a:p>
        </p:txBody>
      </p:sp>
      <p:sp>
        <p:nvSpPr>
          <p:cNvPr id="63" name="矩形 62"/>
          <p:cNvSpPr/>
          <p:nvPr/>
        </p:nvSpPr>
        <p:spPr>
          <a:xfrm>
            <a:off x="300564" y="38758"/>
            <a:ext cx="759567" cy="2060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出入口</a:t>
            </a:r>
          </a:p>
        </p:txBody>
      </p:sp>
      <p:sp>
        <p:nvSpPr>
          <p:cNvPr id="64" name="矩形 63">
            <a:hlinkClick r:id="" action="ppaction://noaction"/>
          </p:cNvPr>
          <p:cNvSpPr/>
          <p:nvPr/>
        </p:nvSpPr>
        <p:spPr>
          <a:xfrm>
            <a:off x="1085850" y="4959473"/>
            <a:ext cx="2020887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b="1" dirty="0">
                <a:solidFill>
                  <a:schemeClr val="tx1"/>
                </a:solidFill>
              </a:rPr>
              <a:t>便當 </a:t>
            </a:r>
            <a:r>
              <a:rPr lang="en-US" altLang="zh-TW" sz="2800" b="1" dirty="0">
                <a:solidFill>
                  <a:schemeClr val="tx1"/>
                </a:solidFill>
              </a:rPr>
              <a:t>$</a:t>
            </a:r>
            <a:endParaRPr lang="zh-TW" altLang="en-US" sz="2800" b="1" dirty="0">
              <a:solidFill>
                <a:schemeClr val="tx1"/>
              </a:solidFill>
            </a:endParaRPr>
          </a:p>
        </p:txBody>
      </p:sp>
      <p:sp>
        <p:nvSpPr>
          <p:cNvPr id="89" name="橢圓 88"/>
          <p:cNvSpPr/>
          <p:nvPr/>
        </p:nvSpPr>
        <p:spPr>
          <a:xfrm>
            <a:off x="8472488" y="1304925"/>
            <a:ext cx="277812" cy="3238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0" name="橢圓 89"/>
          <p:cNvSpPr/>
          <p:nvPr/>
        </p:nvSpPr>
        <p:spPr>
          <a:xfrm>
            <a:off x="8864023" y="1304712"/>
            <a:ext cx="278592" cy="3240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</a:rPr>
              <a:t>2</a:t>
            </a:r>
            <a:endParaRPr lang="zh-TW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1" name="橢圓 90"/>
          <p:cNvSpPr/>
          <p:nvPr/>
        </p:nvSpPr>
        <p:spPr>
          <a:xfrm>
            <a:off x="9258336" y="1300415"/>
            <a:ext cx="278592" cy="3240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</a:rPr>
              <a:t>3</a:t>
            </a:r>
            <a:endParaRPr lang="zh-TW" alt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95" name="弧形接點 94"/>
          <p:cNvCxnSpPr/>
          <p:nvPr/>
        </p:nvCxnSpPr>
        <p:spPr>
          <a:xfrm flipV="1">
            <a:off x="5401885" y="2787988"/>
            <a:ext cx="1170151" cy="452925"/>
          </a:xfrm>
          <a:prstGeom prst="curvedConnector3">
            <a:avLst>
              <a:gd name="adj1" fmla="val 99591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單箭頭接點 100"/>
          <p:cNvCxnSpPr/>
          <p:nvPr/>
        </p:nvCxnSpPr>
        <p:spPr>
          <a:xfrm flipV="1">
            <a:off x="1085850" y="2881115"/>
            <a:ext cx="2493999" cy="94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單箭頭接點 109"/>
          <p:cNvCxnSpPr/>
          <p:nvPr/>
        </p:nvCxnSpPr>
        <p:spPr>
          <a:xfrm>
            <a:off x="680347" y="4733774"/>
            <a:ext cx="228034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圓角矩形 116">
            <a:hlinkClick r:id="" action="ppaction://noaction"/>
          </p:cNvPr>
          <p:cNvSpPr/>
          <p:nvPr/>
        </p:nvSpPr>
        <p:spPr>
          <a:xfrm>
            <a:off x="10159810" y="4083641"/>
            <a:ext cx="684212" cy="4365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rgbClr val="FF0000"/>
                </a:solidFill>
              </a:rPr>
              <a:t>廚餘</a:t>
            </a:r>
          </a:p>
        </p:txBody>
      </p:sp>
      <p:sp>
        <p:nvSpPr>
          <p:cNvPr id="119" name="橢圓 118">
            <a:hlinkClick r:id="" action="ppaction://noaction"/>
          </p:cNvPr>
          <p:cNvSpPr/>
          <p:nvPr/>
        </p:nvSpPr>
        <p:spPr>
          <a:xfrm>
            <a:off x="9943723" y="5914787"/>
            <a:ext cx="90029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>
                <a:ln>
                  <a:solidFill>
                    <a:schemeClr val="tx1"/>
                  </a:solidFill>
                </a:ln>
              </a:rPr>
              <a:t>洗碗</a:t>
            </a:r>
          </a:p>
        </p:txBody>
      </p:sp>
      <p:cxnSp>
        <p:nvCxnSpPr>
          <p:cNvPr id="8" name="直線單箭頭接點 7"/>
          <p:cNvCxnSpPr/>
          <p:nvPr/>
        </p:nvCxnSpPr>
        <p:spPr>
          <a:xfrm flipV="1">
            <a:off x="8644925" y="1817321"/>
            <a:ext cx="1824" cy="90048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9408258" y="2203451"/>
            <a:ext cx="323795" cy="31285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5" name="直線單箭頭接點 64"/>
          <p:cNvCxnSpPr/>
          <p:nvPr/>
        </p:nvCxnSpPr>
        <p:spPr>
          <a:xfrm flipV="1">
            <a:off x="8982223" y="1823425"/>
            <a:ext cx="3783" cy="89437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 flipV="1">
            <a:off x="9346198" y="1817321"/>
            <a:ext cx="0" cy="90048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弧形接點 47"/>
          <p:cNvCxnSpPr/>
          <p:nvPr/>
        </p:nvCxnSpPr>
        <p:spPr>
          <a:xfrm flipV="1">
            <a:off x="7008701" y="2881115"/>
            <a:ext cx="2353517" cy="815683"/>
          </a:xfrm>
          <a:prstGeom prst="curvedConnector3">
            <a:avLst>
              <a:gd name="adj1" fmla="val 99313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弧形接點 91"/>
          <p:cNvCxnSpPr/>
          <p:nvPr/>
        </p:nvCxnSpPr>
        <p:spPr>
          <a:xfrm flipV="1">
            <a:off x="6176240" y="2788843"/>
            <a:ext cx="1222496" cy="602456"/>
          </a:xfrm>
          <a:prstGeom prst="curvedConnector3">
            <a:avLst>
              <a:gd name="adj1" fmla="val 101783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/>
          <p:nvPr/>
        </p:nvCxnSpPr>
        <p:spPr>
          <a:xfrm>
            <a:off x="7600157" y="2868951"/>
            <a:ext cx="2291236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/>
          <p:nvPr/>
        </p:nvCxnSpPr>
        <p:spPr>
          <a:xfrm>
            <a:off x="6262688" y="3859823"/>
            <a:ext cx="3575904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弧形接點 96"/>
          <p:cNvCxnSpPr/>
          <p:nvPr/>
        </p:nvCxnSpPr>
        <p:spPr>
          <a:xfrm flipV="1">
            <a:off x="7264370" y="2890535"/>
            <a:ext cx="1717853" cy="682104"/>
          </a:xfrm>
          <a:prstGeom prst="curvedConnector3">
            <a:avLst>
              <a:gd name="adj1" fmla="val 100158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弧形接點 97"/>
          <p:cNvCxnSpPr/>
          <p:nvPr/>
        </p:nvCxnSpPr>
        <p:spPr>
          <a:xfrm flipV="1">
            <a:off x="7245371" y="2894808"/>
            <a:ext cx="1399554" cy="513985"/>
          </a:xfrm>
          <a:prstGeom prst="curvedConnector3">
            <a:avLst>
              <a:gd name="adj1" fmla="val 100258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矩形 103"/>
          <p:cNvSpPr/>
          <p:nvPr/>
        </p:nvSpPr>
        <p:spPr>
          <a:xfrm>
            <a:off x="7673888" y="4545925"/>
            <a:ext cx="3263743" cy="23577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05" name="直線單箭頭接點 104"/>
          <p:cNvCxnSpPr/>
          <p:nvPr/>
        </p:nvCxnSpPr>
        <p:spPr>
          <a:xfrm flipV="1">
            <a:off x="6262688" y="4046481"/>
            <a:ext cx="3583311" cy="3716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單箭頭接點 105"/>
          <p:cNvCxnSpPr/>
          <p:nvPr/>
        </p:nvCxnSpPr>
        <p:spPr>
          <a:xfrm>
            <a:off x="6262688" y="4237892"/>
            <a:ext cx="3588588" cy="2335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弧形接點 51"/>
          <p:cNvCxnSpPr/>
          <p:nvPr/>
        </p:nvCxnSpPr>
        <p:spPr>
          <a:xfrm flipV="1">
            <a:off x="5474494" y="2782842"/>
            <a:ext cx="1222496" cy="602456"/>
          </a:xfrm>
          <a:prstGeom prst="curvedConnector3">
            <a:avLst>
              <a:gd name="adj1" fmla="val 101783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弧形接點 61"/>
          <p:cNvCxnSpPr/>
          <p:nvPr/>
        </p:nvCxnSpPr>
        <p:spPr>
          <a:xfrm flipV="1">
            <a:off x="6306955" y="2826145"/>
            <a:ext cx="1251018" cy="653198"/>
          </a:xfrm>
          <a:prstGeom prst="curvedConnector3">
            <a:avLst>
              <a:gd name="adj1" fmla="val 99197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群組 41"/>
          <p:cNvGrpSpPr/>
          <p:nvPr/>
        </p:nvGrpSpPr>
        <p:grpSpPr>
          <a:xfrm>
            <a:off x="5032375" y="294544"/>
            <a:ext cx="1143865" cy="3639281"/>
            <a:chOff x="5032375" y="294544"/>
            <a:chExt cx="1143865" cy="3639281"/>
          </a:xfrm>
        </p:grpSpPr>
        <p:cxnSp>
          <p:nvCxnSpPr>
            <p:cNvPr id="21" name="直線單箭頭接點 20"/>
            <p:cNvCxnSpPr/>
            <p:nvPr/>
          </p:nvCxnSpPr>
          <p:spPr bwMode="auto">
            <a:xfrm flipV="1">
              <a:off x="5849455" y="326616"/>
              <a:ext cx="17841" cy="1677345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單箭頭接點 25"/>
            <p:cNvCxnSpPr/>
            <p:nvPr/>
          </p:nvCxnSpPr>
          <p:spPr bwMode="auto">
            <a:xfrm flipH="1">
              <a:off x="5041900" y="397136"/>
              <a:ext cx="593969" cy="7677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/>
            <p:nvPr/>
          </p:nvCxnSpPr>
          <p:spPr bwMode="auto">
            <a:xfrm flipH="1">
              <a:off x="5032375" y="620713"/>
              <a:ext cx="9525" cy="1655762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單箭頭接點 95"/>
            <p:cNvCxnSpPr/>
            <p:nvPr/>
          </p:nvCxnSpPr>
          <p:spPr bwMode="auto">
            <a:xfrm>
              <a:off x="5121275" y="2814638"/>
              <a:ext cx="22225" cy="1119187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單箭頭接點 75"/>
            <p:cNvCxnSpPr/>
            <p:nvPr/>
          </p:nvCxnSpPr>
          <p:spPr bwMode="auto">
            <a:xfrm flipV="1">
              <a:off x="6130822" y="322873"/>
              <a:ext cx="45418" cy="2306027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單箭頭接點 77"/>
            <p:cNvCxnSpPr/>
            <p:nvPr/>
          </p:nvCxnSpPr>
          <p:spPr bwMode="auto">
            <a:xfrm flipH="1">
              <a:off x="6008085" y="397136"/>
              <a:ext cx="9525" cy="1655762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單箭頭接點 78"/>
            <p:cNvCxnSpPr/>
            <p:nvPr/>
          </p:nvCxnSpPr>
          <p:spPr bwMode="auto">
            <a:xfrm flipH="1" flipV="1">
              <a:off x="5980220" y="294544"/>
              <a:ext cx="196020" cy="5494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單箭頭接點 80"/>
            <p:cNvCxnSpPr/>
            <p:nvPr/>
          </p:nvCxnSpPr>
          <p:spPr bwMode="auto">
            <a:xfrm flipH="1">
              <a:off x="5797039" y="2212976"/>
              <a:ext cx="211046" cy="0"/>
            </a:xfrm>
            <a:prstGeom prst="straightConnector1">
              <a:avLst/>
            </a:prstGeom>
            <a:ln w="190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450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/>
          <p:cNvSpPr txBox="1"/>
          <p:nvPr/>
        </p:nvSpPr>
        <p:spPr>
          <a:xfrm>
            <a:off x="0" y="1366895"/>
            <a:ext cx="5974861" cy="46782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                                          </a:t>
            </a:r>
            <a:r>
              <a:rPr lang="zh-TW" altLang="en-US" sz="2800" b="1" dirty="0" smtClean="0"/>
              <a:t>排隊方式</a:t>
            </a:r>
            <a:endParaRPr lang="en-US" altLang="zh-TW" sz="2800" b="1" dirty="0" smtClean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2"/>
                </a:solidFill>
              </a:rPr>
              <a:t>早餐店</a:t>
            </a:r>
            <a:r>
              <a:rPr lang="en-US" altLang="zh-TW" b="1" dirty="0" smtClean="0">
                <a:solidFill>
                  <a:schemeClr val="accent2"/>
                </a:solidFill>
              </a:rPr>
              <a:t>:</a:t>
            </a:r>
            <a:r>
              <a:rPr lang="zh-TW" altLang="en-US" b="1" dirty="0" smtClean="0">
                <a:solidFill>
                  <a:schemeClr val="accent2"/>
                </a:solidFill>
              </a:rPr>
              <a:t>依照紅龍拉線方向排隊</a:t>
            </a:r>
            <a:r>
              <a:rPr lang="en-US" altLang="zh-TW" b="1" dirty="0" smtClean="0">
                <a:solidFill>
                  <a:schemeClr val="accent2"/>
                </a:solidFill>
              </a:rPr>
              <a:t>,</a:t>
            </a:r>
            <a:r>
              <a:rPr lang="zh-TW" altLang="en-US" b="1" dirty="0" smtClean="0">
                <a:solidFill>
                  <a:schemeClr val="accent2"/>
                </a:solidFill>
              </a:rPr>
              <a:t>排成三路</a:t>
            </a:r>
            <a:r>
              <a:rPr lang="en-US" altLang="zh-TW" b="1" dirty="0" smtClean="0">
                <a:solidFill>
                  <a:schemeClr val="accent2"/>
                </a:solidFill>
              </a:rPr>
              <a:t>,</a:t>
            </a:r>
            <a:r>
              <a:rPr lang="zh-TW" altLang="en-US" b="1" dirty="0" smtClean="0">
                <a:solidFill>
                  <a:schemeClr val="accent2"/>
                </a:solidFill>
              </a:rPr>
              <a:t>三路賣的都一樣</a:t>
            </a:r>
            <a:r>
              <a:rPr lang="en-US" altLang="zh-TW" b="1" dirty="0" smtClean="0">
                <a:solidFill>
                  <a:schemeClr val="accent2"/>
                </a:solidFill>
              </a:rPr>
              <a:t>,</a:t>
            </a:r>
            <a:r>
              <a:rPr lang="zh-TW" altLang="en-US" b="1" dirty="0" smtClean="0">
                <a:solidFill>
                  <a:schemeClr val="accent2"/>
                </a:solidFill>
              </a:rPr>
              <a:t>並注意在柱子旁地上的膠帶</a:t>
            </a:r>
            <a:r>
              <a:rPr lang="en-US" altLang="zh-TW" b="1" dirty="0" smtClean="0">
                <a:solidFill>
                  <a:schemeClr val="accent2"/>
                </a:solidFill>
              </a:rPr>
              <a:t>,</a:t>
            </a:r>
            <a:r>
              <a:rPr lang="zh-TW" altLang="en-US" b="1" dirty="0" smtClean="0">
                <a:solidFill>
                  <a:schemeClr val="accent2"/>
                </a:solidFill>
              </a:rPr>
              <a:t>膠帶內的空間是要讓買滷味的同學走的</a:t>
            </a:r>
            <a:r>
              <a:rPr lang="en-US" altLang="zh-TW" b="1" dirty="0" smtClean="0">
                <a:solidFill>
                  <a:schemeClr val="accent2"/>
                </a:solidFill>
              </a:rPr>
              <a:t>,</a:t>
            </a:r>
            <a:r>
              <a:rPr lang="zh-TW" altLang="en-US" b="1" dirty="0" smtClean="0">
                <a:solidFill>
                  <a:schemeClr val="accent2"/>
                </a:solidFill>
              </a:rPr>
              <a:t>請排早餐店的同學空出膠帶內的空間。</a:t>
            </a:r>
            <a:endParaRPr lang="en-US" altLang="zh-TW" b="1" dirty="0" smtClean="0">
              <a:solidFill>
                <a:schemeClr val="accent2"/>
              </a:solidFill>
            </a:endParaRPr>
          </a:p>
          <a:p>
            <a:endParaRPr lang="en-US" altLang="zh-TW" b="1" dirty="0" smtClean="0">
              <a:solidFill>
                <a:schemeClr val="accent2"/>
              </a:solidFill>
            </a:endParaRPr>
          </a:p>
          <a:p>
            <a:r>
              <a:rPr lang="zh-TW" altLang="en-US" b="1" dirty="0" smtClean="0">
                <a:solidFill>
                  <a:schemeClr val="accent6"/>
                </a:solidFill>
              </a:rPr>
              <a:t>滷味</a:t>
            </a:r>
            <a:r>
              <a:rPr lang="en-US" altLang="zh-TW" b="1" dirty="0" smtClean="0">
                <a:solidFill>
                  <a:schemeClr val="accent6"/>
                </a:solidFill>
              </a:rPr>
              <a:t>:</a:t>
            </a:r>
            <a:r>
              <a:rPr lang="zh-TW" altLang="en-US" b="1" dirty="0" smtClean="0">
                <a:solidFill>
                  <a:schemeClr val="accent6"/>
                </a:solidFill>
              </a:rPr>
              <a:t>請往門口的反方向排隊</a:t>
            </a:r>
            <a:r>
              <a:rPr lang="en-US" altLang="zh-TW" b="1" dirty="0" smtClean="0">
                <a:solidFill>
                  <a:schemeClr val="accent6"/>
                </a:solidFill>
              </a:rPr>
              <a:t>,</a:t>
            </a:r>
            <a:r>
              <a:rPr lang="zh-TW" altLang="en-US" b="1" dirty="0" smtClean="0">
                <a:solidFill>
                  <a:schemeClr val="accent6"/>
                </a:solidFill>
              </a:rPr>
              <a:t>不要排直線</a:t>
            </a:r>
            <a:r>
              <a:rPr lang="en-US" altLang="zh-TW" b="1" dirty="0" smtClean="0">
                <a:solidFill>
                  <a:schemeClr val="accent6"/>
                </a:solidFill>
              </a:rPr>
              <a:t>,</a:t>
            </a:r>
            <a:r>
              <a:rPr lang="zh-TW" altLang="en-US" b="1" dirty="0" smtClean="0">
                <a:solidFill>
                  <a:schemeClr val="accent6"/>
                </a:solidFill>
              </a:rPr>
              <a:t>沿著左側紅龍柱的方向排隊</a:t>
            </a:r>
            <a:r>
              <a:rPr lang="en-US" altLang="zh-TW" b="1" dirty="0" smtClean="0">
                <a:solidFill>
                  <a:schemeClr val="accent6"/>
                </a:solidFill>
              </a:rPr>
              <a:t>,</a:t>
            </a:r>
            <a:r>
              <a:rPr lang="zh-TW" altLang="en-US" b="1" dirty="0" smtClean="0">
                <a:solidFill>
                  <a:schemeClr val="accent6"/>
                </a:solidFill>
              </a:rPr>
              <a:t>不要排直的</a:t>
            </a:r>
            <a:r>
              <a:rPr lang="en-US" altLang="zh-TW" b="1" dirty="0" smtClean="0">
                <a:solidFill>
                  <a:schemeClr val="accent6"/>
                </a:solidFill>
              </a:rPr>
              <a:t>,</a:t>
            </a:r>
            <a:r>
              <a:rPr lang="zh-TW" altLang="en-US" b="1" dirty="0" smtClean="0">
                <a:solidFill>
                  <a:schemeClr val="accent6"/>
                </a:solidFill>
              </a:rPr>
              <a:t>讓</a:t>
            </a:r>
            <a:r>
              <a:rPr lang="zh-TW" altLang="en-US" b="1" dirty="0" smtClean="0">
                <a:solidFill>
                  <a:schemeClr val="accent6"/>
                </a:solidFill>
              </a:rPr>
              <a:t>後面同學可以移動。</a:t>
            </a:r>
            <a:endParaRPr lang="en-US" altLang="zh-TW" b="1" dirty="0" smtClean="0">
              <a:solidFill>
                <a:schemeClr val="accent6"/>
              </a:solidFill>
            </a:endParaRPr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5"/>
                </a:solidFill>
              </a:rPr>
              <a:t>點心</a:t>
            </a:r>
            <a:r>
              <a:rPr lang="en-US" altLang="zh-TW" b="1" dirty="0" smtClean="0">
                <a:solidFill>
                  <a:schemeClr val="accent5"/>
                </a:solidFill>
              </a:rPr>
              <a:t>:</a:t>
            </a:r>
            <a:r>
              <a:rPr lang="zh-TW" altLang="en-US" b="1" dirty="0" smtClean="0">
                <a:solidFill>
                  <a:schemeClr val="accent5"/>
                </a:solidFill>
              </a:rPr>
              <a:t>沿著紅龍柱方向排隊</a:t>
            </a:r>
            <a:r>
              <a:rPr lang="en-US" altLang="zh-TW" b="1" dirty="0" smtClean="0">
                <a:solidFill>
                  <a:schemeClr val="accent5"/>
                </a:solidFill>
              </a:rPr>
              <a:t>,</a:t>
            </a:r>
            <a:r>
              <a:rPr lang="zh-TW" altLang="en-US" b="1" dirty="0" smtClean="0">
                <a:solidFill>
                  <a:schemeClr val="accent5"/>
                </a:solidFill>
              </a:rPr>
              <a:t>注意不要擋住自助餐的入口</a:t>
            </a:r>
            <a:r>
              <a:rPr lang="zh-TW" altLang="en-US" b="1" dirty="0" smtClean="0">
                <a:solidFill>
                  <a:schemeClr val="accent5"/>
                </a:solidFill>
              </a:rPr>
              <a:t>。</a:t>
            </a:r>
            <a:endParaRPr lang="en-US" altLang="zh-TW" b="1" dirty="0" smtClean="0">
              <a:solidFill>
                <a:schemeClr val="accent5"/>
              </a:solidFill>
            </a:endParaRPr>
          </a:p>
          <a:p>
            <a:endParaRPr lang="en-US" altLang="zh-TW" b="1" dirty="0">
              <a:solidFill>
                <a:schemeClr val="accent5"/>
              </a:solidFill>
            </a:endParaRPr>
          </a:p>
          <a:p>
            <a:r>
              <a:rPr lang="zh-TW" altLang="en-US" b="1" dirty="0" smtClean="0">
                <a:solidFill>
                  <a:schemeClr val="accent4"/>
                </a:solidFill>
              </a:rPr>
              <a:t>自助餐</a:t>
            </a:r>
            <a:r>
              <a:rPr lang="en-US" altLang="zh-TW" b="1" dirty="0" smtClean="0">
                <a:solidFill>
                  <a:schemeClr val="accent4"/>
                </a:solidFill>
              </a:rPr>
              <a:t>:</a:t>
            </a:r>
            <a:r>
              <a:rPr lang="zh-TW" altLang="en-US" b="1" dirty="0" smtClean="0">
                <a:solidFill>
                  <a:schemeClr val="accent4"/>
                </a:solidFill>
              </a:rPr>
              <a:t>請依鐵鍊方向排隊</a:t>
            </a:r>
            <a:r>
              <a:rPr lang="en-US" altLang="zh-TW" b="1" dirty="0" smtClean="0">
                <a:solidFill>
                  <a:schemeClr val="accent4"/>
                </a:solidFill>
              </a:rPr>
              <a:t>,</a:t>
            </a:r>
            <a:r>
              <a:rPr lang="zh-TW" altLang="en-US" b="1" dirty="0" smtClean="0">
                <a:solidFill>
                  <a:schemeClr val="accent4"/>
                </a:solidFill>
              </a:rPr>
              <a:t>請勿任意</a:t>
            </a:r>
            <a:r>
              <a:rPr lang="zh-TW" altLang="en-US" b="1" dirty="0">
                <a:solidFill>
                  <a:schemeClr val="accent4"/>
                </a:solidFill>
              </a:rPr>
              <a:t>拆卸鐵鍊。</a:t>
            </a:r>
            <a:endParaRPr lang="en-US" altLang="zh-TW" b="1" dirty="0">
              <a:solidFill>
                <a:schemeClr val="accent4"/>
              </a:solidFill>
            </a:endParaRPr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紅色是人流</a:t>
            </a:r>
            <a:r>
              <a:rPr lang="en-US" altLang="zh-TW" b="1" dirty="0" smtClean="0">
                <a:solidFill>
                  <a:srgbClr val="FF0000"/>
                </a:solidFill>
              </a:rPr>
              <a:t>,</a:t>
            </a:r>
            <a:r>
              <a:rPr lang="zh-TW" altLang="en-US" b="1" dirty="0" smtClean="0">
                <a:solidFill>
                  <a:srgbClr val="FF0000"/>
                </a:solidFill>
              </a:rPr>
              <a:t>請排隊的同學不要卡住人</a:t>
            </a:r>
            <a:r>
              <a:rPr lang="zh-TW" altLang="en-US" b="1" dirty="0" smtClean="0">
                <a:solidFill>
                  <a:srgbClr val="FF0000"/>
                </a:solidFill>
              </a:rPr>
              <a:t>流</a:t>
            </a:r>
            <a:r>
              <a:rPr lang="zh-TW" altLang="en-US" b="1" dirty="0">
                <a:solidFill>
                  <a:srgbClr val="FF0000"/>
                </a:solidFill>
              </a:rPr>
              <a:t>。</a:t>
            </a:r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50700" t="17240" r="16397" b="37168"/>
          <a:stretch/>
        </p:blipFill>
        <p:spPr>
          <a:xfrm>
            <a:off x="5974861" y="0"/>
            <a:ext cx="62921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9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172</Words>
  <Application>Microsoft Office PowerPoint</Application>
  <PresentationFormat>寬螢幕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9</cp:revision>
  <cp:lastPrinted>2019-09-11T04:01:53Z</cp:lastPrinted>
  <dcterms:created xsi:type="dcterms:W3CDTF">2019-09-04T06:54:29Z</dcterms:created>
  <dcterms:modified xsi:type="dcterms:W3CDTF">2019-09-11T06:08:56Z</dcterms:modified>
</cp:coreProperties>
</file>