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29" r:id="rId2"/>
    <p:sldId id="431" r:id="rId3"/>
    <p:sldId id="473" r:id="rId4"/>
    <p:sldId id="547" r:id="rId5"/>
    <p:sldId id="559" r:id="rId6"/>
    <p:sldId id="469" r:id="rId7"/>
    <p:sldId id="472" r:id="rId8"/>
    <p:sldId id="470" r:id="rId9"/>
    <p:sldId id="372" r:id="rId10"/>
    <p:sldId id="445" r:id="rId11"/>
    <p:sldId id="448" r:id="rId12"/>
    <p:sldId id="453" r:id="rId13"/>
    <p:sldId id="554" r:id="rId14"/>
    <p:sldId id="458" r:id="rId15"/>
    <p:sldId id="460" r:id="rId16"/>
    <p:sldId id="461" r:id="rId17"/>
    <p:sldId id="462" r:id="rId18"/>
    <p:sldId id="464" r:id="rId19"/>
  </p:sldIdLst>
  <p:sldSz cx="9144000" cy="6858000" type="screen4x3"/>
  <p:notesSz cx="9926638" cy="6797675"/>
  <p:embeddedFontLst>
    <p:embeddedFont>
      <p:font typeface="Tahoma" panose="020B0604030504040204" pitchFamily="34" charset="0"/>
      <p:regular r:id="rId22"/>
      <p:bold r:id="rId23"/>
    </p:embeddedFont>
    <p:embeddedFont>
      <p:font typeface="Gulim" panose="020B0600000101010101" pitchFamily="34" charset="-127"/>
      <p:regular r:id="rId24"/>
    </p:embeddedFont>
    <p:embeddedFont>
      <p:font typeface="Comic Sans MS" panose="030F0702030302020204" pitchFamily="66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宋体" panose="02010600030101010101" pitchFamily="2" charset="-122"/>
      <p:regular r:id="rId31"/>
    </p:embeddedFont>
    <p:embeddedFont>
      <p:font typeface="標楷體" panose="03000509000000000000" pitchFamily="65" charset="-120"/>
      <p:regular r:id="rId32"/>
    </p:embeddedFont>
    <p:embeddedFont>
      <p:font typeface="微軟正黑體" panose="020B0604030504040204" pitchFamily="34" charset="-120"/>
      <p:regular r:id="rId33"/>
      <p:bold r:id="rId34"/>
    </p:embeddedFont>
  </p:embeddedFontLst>
  <p:custShowLst>
    <p:custShow name="赻隅砱溫茬 1" id="0">
      <p:sldLst/>
    </p:custShow>
  </p:custShowLst>
  <p:defaultTextStyle>
    <a:defPPr>
      <a:defRPr lang="zh-CN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6BB0580-E210-467D-9295-1BD20950B15E}">
          <p14:sldIdLst>
            <p14:sldId id="429"/>
            <p14:sldId id="431"/>
            <p14:sldId id="473"/>
            <p14:sldId id="547"/>
            <p14:sldId id="559"/>
            <p14:sldId id="469"/>
            <p14:sldId id="472"/>
            <p14:sldId id="470"/>
            <p14:sldId id="372"/>
            <p14:sldId id="445"/>
            <p14:sldId id="448"/>
            <p14:sldId id="453"/>
            <p14:sldId id="554"/>
            <p14:sldId id="458"/>
            <p14:sldId id="460"/>
            <p14:sldId id="461"/>
            <p14:sldId id="462"/>
            <p14:sldId id="46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6699"/>
    <a:srgbClr val="3333FF"/>
    <a:srgbClr val="339933"/>
    <a:srgbClr val="0000FF"/>
    <a:srgbClr val="3399FF"/>
    <a:srgbClr val="CCFFCC"/>
    <a:srgbClr val="CCFFFF"/>
    <a:srgbClr val="CCECFF"/>
    <a:srgbClr val="109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0202" autoAdjust="0"/>
    <p:restoredTop sz="96189" autoAdjust="0"/>
  </p:normalViewPr>
  <p:slideViewPr>
    <p:cSldViewPr snapToObjects="1">
      <p:cViewPr varScale="1">
        <p:scale>
          <a:sx n="50" d="100"/>
          <a:sy n="50" d="100"/>
        </p:scale>
        <p:origin x="-112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7A05D0-0572-42CA-90E1-DE88C3B78960}" type="datetimeFigureOut">
              <a:rPr lang="zh-TW" altLang="en-US"/>
              <a:pPr>
                <a:defRPr/>
              </a:pPr>
              <a:t>2019/5/15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9336B6-8F1B-4992-8B6F-12EE6748F1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1147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眉佔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佔位符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2063D7B-985B-48F0-8AB4-8BF518BC6B58}" type="datetimeFigureOut">
              <a:rPr lang="zh-CN" altLang="en-US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4" name="幻燈片圖像佔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備注佔位符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點按此處編輯文本風格</a:t>
            </a:r>
          </a:p>
          <a:p>
            <a:pPr lvl="1"/>
            <a:r>
              <a:rPr lang="zh-TW" altLang="en-US" noProof="0" smtClean="0"/>
              <a:t>第二級</a:t>
            </a:r>
          </a:p>
          <a:p>
            <a:pPr lvl="2"/>
            <a:r>
              <a:rPr lang="zh-TW" altLang="en-US" noProof="0" smtClean="0"/>
              <a:t>第三級</a:t>
            </a:r>
          </a:p>
          <a:p>
            <a:pPr lvl="3"/>
            <a:r>
              <a:rPr lang="zh-TW" altLang="en-US" noProof="0" smtClean="0"/>
              <a:t>第四級</a:t>
            </a:r>
          </a:p>
          <a:p>
            <a:pPr lvl="4"/>
            <a:r>
              <a:rPr lang="zh-TW" altLang="en-US" noProof="0" smtClean="0"/>
              <a:t>第五級</a:t>
            </a:r>
            <a:endParaRPr lang="zh-CN" altLang="en-US" noProof="0"/>
          </a:p>
        </p:txBody>
      </p:sp>
      <p:sp>
        <p:nvSpPr>
          <p:cNvPr id="6" name="頁腳佔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燈片編號佔位符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ea typeface="宋体" pitchFamily="2" charset="-122"/>
              </a:defRPr>
            </a:lvl1pPr>
          </a:lstStyle>
          <a:p>
            <a:pPr>
              <a:defRPr/>
            </a:pPr>
            <a:fld id="{B1E0B3FC-EF4B-42DC-B185-B75FD28EC8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64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ED9EB4-98AB-45AB-9EF3-FE5BA95BA643}" type="slidenum">
              <a:rPr lang="zh-TW" altLang="en-US" smtClean="0"/>
              <a:pPr/>
              <a:t>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28284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5E71A1-AB23-4F02-BED1-B1DE0DC64736}" type="slidenum">
              <a:rPr lang="zh-TW" altLang="en-US" smtClean="0"/>
              <a:pPr/>
              <a:t>3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68616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8747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747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747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747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C06C1CE-80B4-4520-8A4D-AE5563ED3B0E}" type="slidenum">
              <a:rPr kumimoji="0" lang="en-US" altLang="zh-TW"/>
              <a:pPr/>
              <a:t>13</a:t>
            </a:fld>
            <a:endParaRPr kumimoji="0" lang="en-US" altLang="zh-TW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54247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402013" cy="25511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1323552" y="3228896"/>
            <a:ext cx="7279535" cy="3060134"/>
          </a:xfrm>
          <a:noFill/>
        </p:spPr>
        <p:txBody>
          <a:bodyPr wrap="square" lIns="91172" tIns="45586" rIns="91172" bIns="45586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5540" name="投影片編號版面配置區 3"/>
          <p:cNvSpPr txBox="1">
            <a:spLocks noGrp="1"/>
          </p:cNvSpPr>
          <p:nvPr/>
        </p:nvSpPr>
        <p:spPr bwMode="auto">
          <a:xfrm>
            <a:off x="5625095" y="6457791"/>
            <a:ext cx="4301543" cy="3398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172" tIns="45586" rIns="91172" bIns="45586" anchor="b"/>
          <a:lstStyle/>
          <a:p>
            <a:pPr algn="r" defTabSz="911225"/>
            <a:fld id="{FA1A0068-C9C1-4912-BD71-5FA803E18905}" type="slidenum">
              <a:rPr lang="zh-TW" altLang="en-US" sz="1200"/>
              <a:pPr algn="r" defTabSz="911225"/>
              <a:t>15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11886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 bwMode="auto">
          <a:xfrm>
            <a:off x="5625095" y="6458972"/>
            <a:ext cx="4301543" cy="338703"/>
          </a:xfrm>
          <a:prstGeom prst="rect">
            <a:avLst/>
          </a:prstGeom>
          <a:noFill/>
          <a:ln w="12700">
            <a:miter lim="800000"/>
            <a:headEnd type="none" w="sm" len="sm"/>
            <a:tailEnd type="none" w="sm" len="sm"/>
          </a:ln>
        </p:spPr>
        <p:txBody>
          <a:bodyPr lIns="86486" tIns="43243" rIns="86486" bIns="43243" anchor="b"/>
          <a:lstStyle/>
          <a:p>
            <a:pPr algn="r">
              <a:defRPr/>
            </a:pPr>
            <a:fld id="{0F16F91E-FA48-45BA-B0B8-1D6FB604A8C3}" type="slidenum">
              <a:rPr lang="zh-TW" altLang="en-US" sz="1100">
                <a:ea typeface="+mn-ea"/>
              </a:rPr>
              <a:pPr algn="r">
                <a:defRPr/>
              </a:pPr>
              <a:t>17</a:t>
            </a:fld>
            <a:endParaRPr lang="en-US" altLang="zh-TW" sz="11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3248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402013" cy="25511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1323552" y="3228896"/>
            <a:ext cx="7279535" cy="3060134"/>
          </a:xfrm>
          <a:noFill/>
        </p:spPr>
        <p:txBody>
          <a:bodyPr wrap="square" lIns="91172" tIns="45586" rIns="91172" bIns="45586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7588" name="投影片編號版面配置區 3"/>
          <p:cNvSpPr txBox="1">
            <a:spLocks noGrp="1"/>
          </p:cNvSpPr>
          <p:nvPr/>
        </p:nvSpPr>
        <p:spPr bwMode="auto">
          <a:xfrm>
            <a:off x="5625095" y="6457791"/>
            <a:ext cx="4301543" cy="3398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172" tIns="45586" rIns="91172" bIns="45586" anchor="b"/>
          <a:lstStyle/>
          <a:p>
            <a:pPr algn="r" defTabSz="911225"/>
            <a:fld id="{FFD74B96-47A6-4347-B7FD-4C9FB79F4BDC}" type="slidenum">
              <a:rPr lang="zh-TW" altLang="en-US" sz="1200"/>
              <a:pPr algn="r" defTabSz="911225"/>
              <a:t>18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77674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幻燈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點按此處添加母版副標題</a:t>
            </a:r>
            <a:endParaRPr lang="zh-CN" altLang="en-US"/>
          </a:p>
        </p:txBody>
      </p:sp>
      <p:sp>
        <p:nvSpPr>
          <p:cNvPr id="4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3EFDC-B3AD-4AA3-9EC5-2882FA53D9DB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5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燈片編號佔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92594-204F-4CE3-9D9B-3E9F71E5F0F4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667966"/>
      </p:ext>
    </p:extLst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和縱向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縱向標題佔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4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EC189F-5E3E-4564-B831-D2F15ABDE436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5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燈片編號佔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DF74C-7BB9-4665-B742-8B044200E5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26555"/>
      </p:ext>
    </p:extLst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縱向標題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縱向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縱向標題佔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4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D988D3-8B96-4FBD-A388-875E65AC4060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5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燈片編號佔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D19B-C9DB-4677-84C7-DBDD7EE5EA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348757"/>
      </p:ext>
    </p:extLst>
  </p:cSld>
  <p:clrMapOvr>
    <a:masterClrMapping/>
  </p:clrMapOvr>
  <p:transition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7508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  <a:endParaRPr lang="zh-TW" alt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16663"/>
            <a:ext cx="2895600" cy="388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02450" y="6316663"/>
            <a:ext cx="2133600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95455-753C-4C2E-9904-0E1FDF2F931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03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F78FF55-8E7A-48D1-9191-B2F7BD52A8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867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和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內容佔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4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12022-98EC-485D-B51C-C1D43C302B31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5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燈片編號佔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4F7F9-9640-48E3-BF91-037B7C76700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9289273"/>
      </p:ext>
    </p:extLst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部分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文本佔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點按此處編輯文本風格</a:t>
            </a:r>
          </a:p>
        </p:txBody>
      </p:sp>
      <p:sp>
        <p:nvSpPr>
          <p:cNvPr id="4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63763-A606-4875-ABEC-3B927052AE4B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5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燈片編號佔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8A536-1C7E-40CF-8B4C-337CC81A1B84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3728748"/>
      </p:ext>
    </p:extLst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內容佔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4" name="內容佔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5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3AEAD-1C57-40D8-BD66-C132995261FA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6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燈片編號佔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3128-2272-434C-8620-EA706F34BEF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8891273"/>
      </p:ext>
    </p:extLst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文本佔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</p:txBody>
      </p:sp>
      <p:sp>
        <p:nvSpPr>
          <p:cNvPr id="4" name="內容佔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5" name="文本佔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</p:txBody>
      </p:sp>
      <p:sp>
        <p:nvSpPr>
          <p:cNvPr id="6" name="內容佔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7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5DE742-35D3-440A-804A-E8CF4AB52B55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8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燈片編號佔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D3215-AD24-4A9C-9629-7AE56DE6A9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615230"/>
      </p:ext>
    </p:extLst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041A3B-3DC7-408B-AA6B-66A5742BBF03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4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燈片編號佔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377D5-C284-4EFB-9A30-3637A7DDB1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79644"/>
      </p:ext>
    </p:extLst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1A9BDC-DE28-442E-AA75-8A09356BF016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3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燈片編號佔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53134-E909-4DB2-99C7-2EA22E0F73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995888"/>
      </p:ext>
    </p:extLst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內容和說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內容佔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/>
          </a:p>
        </p:txBody>
      </p:sp>
      <p:sp>
        <p:nvSpPr>
          <p:cNvPr id="4" name="文本佔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</p:txBody>
      </p:sp>
      <p:sp>
        <p:nvSpPr>
          <p:cNvPr id="5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D79D39-ED6C-4BDA-A2F0-352A4C960835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6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燈片編號佔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CF1B9-7FF2-4226-BFC6-61755F261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961779"/>
      </p:ext>
    </p:extLst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圖片和說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點按此處編輯母版標題風格</a:t>
            </a:r>
            <a:endParaRPr lang="zh-CN" altLang="en-US"/>
          </a:p>
        </p:txBody>
      </p:sp>
      <p:sp>
        <p:nvSpPr>
          <p:cNvPr id="3" name="圖片佔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佔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點按此處編輯文本風格</a:t>
            </a:r>
          </a:p>
        </p:txBody>
      </p:sp>
      <p:sp>
        <p:nvSpPr>
          <p:cNvPr id="5" name="日期佔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B095E9-C149-467C-99D3-73C43A14AA34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6" name="頁腳佔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燈片編號佔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263F5-4D49-4E15-8BFC-C3DA9CC6F8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220"/>
      </p:ext>
    </p:extLst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佔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點按此處編輯母版標題風格</a:t>
            </a:r>
            <a:endParaRPr lang="zh-CN" altLang="en-US" smtClean="0"/>
          </a:p>
        </p:txBody>
      </p:sp>
      <p:sp>
        <p:nvSpPr>
          <p:cNvPr id="1027" name="文本佔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點按此處編輯文本風格</a:t>
            </a:r>
          </a:p>
          <a:p>
            <a:pPr lvl="1"/>
            <a:r>
              <a:rPr lang="zh-TW" altLang="en-US" smtClean="0"/>
              <a:t>第二級</a:t>
            </a:r>
          </a:p>
          <a:p>
            <a:pPr lvl="2"/>
            <a:r>
              <a:rPr lang="zh-TW" altLang="en-US" smtClean="0"/>
              <a:t>第三級</a:t>
            </a:r>
          </a:p>
          <a:p>
            <a:pPr lvl="3"/>
            <a:r>
              <a:rPr lang="zh-TW" altLang="en-US" smtClean="0"/>
              <a:t>第四級</a:t>
            </a:r>
          </a:p>
          <a:p>
            <a:pPr lvl="4"/>
            <a:r>
              <a:rPr lang="zh-TW" altLang="en-US" smtClean="0"/>
              <a:t>第五級</a:t>
            </a:r>
            <a:endParaRPr lang="zh-CN" altLang="en-US" smtClean="0"/>
          </a:p>
        </p:txBody>
      </p:sp>
      <p:sp>
        <p:nvSpPr>
          <p:cNvPr id="4" name="日期佔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5E19FFE-61F4-48E1-BE65-79BE5CEE366F}" type="datetime1">
              <a:rPr lang="zh-CN" altLang="en-US" smtClean="0"/>
              <a:pPr>
                <a:defRPr/>
              </a:pPr>
              <a:t>2019/5/15</a:t>
            </a:fld>
            <a:endParaRPr lang="zh-CN" altLang="en-US"/>
          </a:p>
        </p:txBody>
      </p:sp>
      <p:sp>
        <p:nvSpPr>
          <p:cNvPr id="5" name="頁腳佔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燈片編號佔位符 5"/>
          <p:cNvSpPr>
            <a:spLocks noGrp="1"/>
          </p:cNvSpPr>
          <p:nvPr>
            <p:ph type="sldNum" sz="quarter" idx="4"/>
          </p:nvPr>
        </p:nvSpPr>
        <p:spPr>
          <a:xfrm>
            <a:off x="6759575" y="644842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10BC8DB7-F2AA-4FEA-95C0-7B11693E870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ransition advTm="0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w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01技職教育宣導媒材\群科簡報\視覺元素\封面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100013"/>
            <a:ext cx="9164638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505825" y="6359525"/>
            <a:ext cx="5334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CE00804-00DD-4C65-AA4B-BCE3BBD06E89}" type="slidenum">
              <a:rPr kumimoji="1" lang="zh-TW" altLang="en-US" b="1" smtClean="0">
                <a:solidFill>
                  <a:schemeClr val="bg1"/>
                </a:solidFill>
              </a:rPr>
              <a:pPr/>
              <a:t>1</a:t>
            </a:fld>
            <a:endParaRPr kumimoji="1" lang="zh-TW" altLang="en-US" b="1" smtClean="0">
              <a:solidFill>
                <a:schemeClr val="bg1"/>
              </a:solidFill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071670" y="4959350"/>
            <a:ext cx="55480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教育部技職教育宣導媒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材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_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高中職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3275856" y="5661248"/>
            <a:ext cx="25186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護理系 行政組</a:t>
            </a:r>
            <a:endParaRPr lang="zh-TW" altLang="en-US" sz="28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Q:\01技職教育宣導媒材\群科簡報\視覺元素\封面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46875"/>
            <a:ext cx="91440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Q:\01技職教育宣導媒材\群科簡報\視覺元素\封面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2588" y="575310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228536" y="398417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長庚科技大學</a:t>
            </a:r>
            <a:endParaRPr lang="en-US" altLang="zh-TW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91827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3635375" y="260350"/>
            <a:ext cx="213391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4000" b="1" dirty="0">
                <a:ea typeface="標楷體" pitchFamily="65" charset="-120"/>
              </a:rPr>
              <a:t>產科</a:t>
            </a:r>
            <a:r>
              <a:rPr lang="zh-TW" altLang="en-US" sz="3600" b="1" dirty="0">
                <a:ea typeface="標楷體" pitchFamily="65" charset="-120"/>
              </a:rPr>
              <a:t>實習</a:t>
            </a:r>
          </a:p>
          <a:p>
            <a:pPr eaLnBrk="1" hangingPunct="1"/>
            <a:endParaRPr lang="en-US" altLang="zh-TW" dirty="0">
              <a:solidFill>
                <a:srgbClr val="FF3300"/>
              </a:solidFill>
            </a:endParaRPr>
          </a:p>
        </p:txBody>
      </p:sp>
      <p:sp>
        <p:nvSpPr>
          <p:cNvPr id="348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0376B6-43AB-4A01-AAC4-D194C01C2E42}" type="slidenum">
              <a:rPr lang="en-US" altLang="zh-TW" smtClean="0">
                <a:solidFill>
                  <a:srgbClr val="000000"/>
                </a:solidFill>
                <a:latin typeface="Arial" pitchFamily="34" charset="0"/>
                <a:ea typeface="华文新魏"/>
                <a:cs typeface="华文新魏"/>
              </a:rPr>
              <a:pPr/>
              <a:t>10</a:t>
            </a:fld>
            <a:endParaRPr lang="en-US" altLang="zh-TW" smtClean="0">
              <a:solidFill>
                <a:srgbClr val="000000"/>
              </a:solidFill>
              <a:latin typeface="Arial" pitchFamily="34" charset="0"/>
              <a:ea typeface="华文新魏"/>
              <a:cs typeface="华文新魏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27" y="1143084"/>
            <a:ext cx="5310013" cy="519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200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小護士出征去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417671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 descr="小護士出征去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92500"/>
            <a:ext cx="4140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4787900" y="1341438"/>
            <a:ext cx="384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3600" b="1" dirty="0">
                <a:ea typeface="標楷體" pitchFamily="65" charset="-120"/>
              </a:rPr>
              <a:t>公共衛生護理實習</a:t>
            </a:r>
          </a:p>
        </p:txBody>
      </p:sp>
      <p:pic>
        <p:nvPicPr>
          <p:cNvPr id="37893" name="Picture 9" descr="公衛實習團衛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8" y="2852738"/>
            <a:ext cx="446246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D63F78-46D0-418D-B62C-994DBA176983}" type="slidenum">
              <a:rPr lang="en-US" altLang="zh-TW" smtClean="0">
                <a:solidFill>
                  <a:srgbClr val="000000"/>
                </a:solidFill>
                <a:latin typeface="Arial" pitchFamily="34" charset="0"/>
                <a:ea typeface="华文新魏"/>
                <a:cs typeface="华文新魏"/>
              </a:rPr>
              <a:pPr/>
              <a:t>11</a:t>
            </a:fld>
            <a:endParaRPr lang="en-US" altLang="zh-TW" smtClean="0">
              <a:solidFill>
                <a:srgbClr val="000000"/>
              </a:solidFill>
              <a:latin typeface="Arial" pitchFamily="34" charset="0"/>
              <a:ea typeface="华文新魏"/>
              <a:cs typeface="华文新魏"/>
            </a:endParaRPr>
          </a:p>
        </p:txBody>
      </p:sp>
    </p:spTree>
    <p:extLst>
      <p:ext uri="{BB962C8B-B14F-4D97-AF65-F5344CB8AC3E}">
        <p14:creationId xmlns:p14="http://schemas.microsoft.com/office/powerpoint/2010/main" val="328650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434975" y="188913"/>
            <a:ext cx="8229600" cy="1143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公費生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訊息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8675" y="1258888"/>
            <a:ext cx="7616825" cy="5105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學年度承辦醫院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</a:t>
            </a:r>
          </a:p>
          <a:p>
            <a:pPr lvl="1"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長庚、振興、亞東、萬芳、雙和、臺北市立聯合醫院等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恩主公、馬偕、新光、童綜合、慈濟、秀傳、中國醫藥大學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北港附設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、臺北醫學大學附設醫院、彰化基督教醫院等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endParaRPr lang="zh-TW" altLang="en-US" sz="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申請門檻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以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長庚醫院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為例，操性</a:t>
            </a:r>
            <a:r>
              <a:rPr lang="en-US" altLang="zh-TW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分，學業成績</a:t>
            </a:r>
            <a:r>
              <a:rPr lang="en-US" altLang="zh-TW" u="sng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年起長庚醫院增加在校生公費生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申請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學務處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716619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長庚科技大學</a:t>
            </a:r>
            <a:br>
              <a:rPr lang="zh-TW" altLang="en-US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畢業生參考薪資</a:t>
            </a:r>
          </a:p>
        </p:txBody>
      </p:sp>
      <p:sp>
        <p:nvSpPr>
          <p:cNvPr id="45059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98BC4D7-05D6-4257-BAE7-B442FE9FAF48}" type="slidenum">
              <a:rPr kumimoji="0" lang="en-US" altLang="zh-TW" sz="1400">
                <a:solidFill>
                  <a:schemeClr val="tx2"/>
                </a:solidFill>
              </a:rPr>
              <a:pPr/>
              <a:t>13</a:t>
            </a:fld>
            <a:endParaRPr kumimoji="0" lang="en-US" altLang="zh-TW" sz="1400">
              <a:solidFill>
                <a:schemeClr val="tx2"/>
              </a:solidFill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57200" y="5029200"/>
            <a:ext cx="82296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kumimoji="0" lang="en-US" altLang="zh-TW" sz="3200" b="1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</a:pPr>
            <a:endParaRPr kumimoji="0" lang="en-US" altLang="zh-TW" sz="3200" b="1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lvl="1" algn="r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kumimoji="0" lang="en-US" altLang="zh-TW" sz="270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r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kumimoji="0" lang="en-US" altLang="zh-TW" sz="3200" b="1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0026" y="16288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6699"/>
                </a:solidFill>
              </a:rPr>
              <a:t>教育部</a:t>
            </a:r>
            <a:r>
              <a:rPr lang="en-US" altLang="zh-TW" sz="2800" b="1" dirty="0">
                <a:solidFill>
                  <a:srgbClr val="006699"/>
                </a:solidFill>
              </a:rPr>
              <a:t>99-103</a:t>
            </a:r>
            <a:r>
              <a:rPr lang="zh-TW" altLang="en-US" sz="2800" b="1" dirty="0">
                <a:solidFill>
                  <a:srgbClr val="006699"/>
                </a:solidFill>
              </a:rPr>
              <a:t>學年度畢業生就業薪資巨量分析報告</a:t>
            </a:r>
          </a:p>
        </p:txBody>
      </p:sp>
      <p:sp>
        <p:nvSpPr>
          <p:cNvPr id="5" name="矩形 4"/>
          <p:cNvSpPr/>
          <p:nvPr/>
        </p:nvSpPr>
        <p:spPr>
          <a:xfrm>
            <a:off x="350044" y="2295092"/>
            <a:ext cx="830958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本校大學部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應屆畢業生平均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月薪超過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萬元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，投入職場比例亦超過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94%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b="1" dirty="0" smtClean="0">
              <a:solidFill>
                <a:srgbClr val="00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畢業後</a:t>
            </a:r>
            <a:r>
              <a:rPr lang="en-US" altLang="zh-TW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年內平均月薪：老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照系</a:t>
            </a:r>
            <a:r>
              <a:rPr lang="en-US" altLang="zh-TW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(50,766)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護理系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(50,698)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、呼照系</a:t>
            </a:r>
            <a:r>
              <a:rPr lang="en-US" altLang="zh-TW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(46,199)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、妝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品系</a:t>
            </a:r>
            <a:r>
              <a:rPr lang="en-US" altLang="zh-TW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(34,004)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、幼保系</a:t>
            </a:r>
            <a:r>
              <a:rPr lang="en-US" altLang="zh-TW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(28,258)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、保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營系</a:t>
            </a:r>
            <a:r>
              <a:rPr lang="en-US" altLang="zh-TW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(23,585)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穩定度高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，護理系留任率高達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80%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，高於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全國平均。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就業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與所學相關性高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護理系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約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94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TW" altLang="en-US" sz="2800" b="1" dirty="0" smtClean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，高於全國的</a:t>
            </a:r>
            <a:r>
              <a:rPr lang="en-US" altLang="zh-TW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55.93%</a:t>
            </a:r>
            <a:r>
              <a:rPr lang="zh-TW" altLang="en-US" sz="2800" b="1" dirty="0">
                <a:solidFill>
                  <a:srgbClr val="00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731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156176" y="752476"/>
            <a:ext cx="2304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4000" b="1" dirty="0">
                <a:ea typeface="標楷體" pitchFamily="65" charset="-120"/>
              </a:rPr>
              <a:t>加冠典禮</a:t>
            </a:r>
          </a:p>
        </p:txBody>
      </p:sp>
      <p:pic>
        <p:nvPicPr>
          <p:cNvPr id="48131" name="Picture 3" descr="DSC01725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91" b="23991"/>
          <a:stretch>
            <a:fillRect/>
          </a:stretch>
        </p:blipFill>
        <p:spPr bwMode="auto">
          <a:xfrm>
            <a:off x="1403648" y="2060848"/>
            <a:ext cx="554355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DSC01706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41" t="36909" b="27682"/>
          <a:stretch>
            <a:fillRect/>
          </a:stretch>
        </p:blipFill>
        <p:spPr bwMode="auto">
          <a:xfrm>
            <a:off x="106362" y="260648"/>
            <a:ext cx="6049813" cy="198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97加冠典禮15"/>
          <p:cNvPicPr>
            <a:picLocks noChangeArrowheads="1"/>
          </p:cNvPicPr>
          <p:nvPr/>
        </p:nvPicPr>
        <p:blipFill>
          <a:blip r:embed="rId4" cstate="print"/>
          <a:srcRect t="35432"/>
          <a:stretch>
            <a:fillRect/>
          </a:stretch>
        </p:blipFill>
        <p:spPr bwMode="auto">
          <a:xfrm>
            <a:off x="3635896" y="4293096"/>
            <a:ext cx="532765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D0096F-8D23-4FF0-8BBD-CD084E72FBE0}" type="slidenum">
              <a:rPr lang="en-US" altLang="zh-TW" smtClean="0">
                <a:solidFill>
                  <a:srgbClr val="000000"/>
                </a:solidFill>
                <a:latin typeface="Arial" pitchFamily="34" charset="0"/>
                <a:ea typeface="华文新魏"/>
                <a:cs typeface="华文新魏"/>
              </a:rPr>
              <a:pPr/>
              <a:t>14</a:t>
            </a:fld>
            <a:endParaRPr lang="en-US" altLang="zh-TW" smtClean="0">
              <a:solidFill>
                <a:srgbClr val="000000"/>
              </a:solidFill>
              <a:latin typeface="Arial" pitchFamily="34" charset="0"/>
              <a:ea typeface="华文新魏"/>
              <a:cs typeface="华文新魏"/>
            </a:endParaRPr>
          </a:p>
        </p:txBody>
      </p:sp>
    </p:spTree>
    <p:extLst>
      <p:ext uri="{BB962C8B-B14F-4D97-AF65-F5344CB8AC3E}">
        <p14:creationId xmlns:p14="http://schemas.microsoft.com/office/powerpoint/2010/main" val="3886216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圖片 4"/>
          <p:cNvPicPr>
            <a:picLocks noChangeAspect="1"/>
          </p:cNvPicPr>
          <p:nvPr/>
        </p:nvPicPr>
        <p:blipFill>
          <a:blip r:embed="rId3" cstate="print"/>
          <a:srcRect r="33145"/>
          <a:stretch>
            <a:fillRect/>
          </a:stretch>
        </p:blipFill>
        <p:spPr bwMode="auto">
          <a:xfrm>
            <a:off x="914400" y="3810000"/>
            <a:ext cx="78073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圖片 4"/>
          <p:cNvPicPr>
            <a:picLocks noChangeAspect="1"/>
          </p:cNvPicPr>
          <p:nvPr/>
        </p:nvPicPr>
        <p:blipFill>
          <a:blip r:embed="rId3" cstate="print"/>
          <a:srcRect r="33145"/>
          <a:stretch>
            <a:fillRect/>
          </a:stretch>
        </p:blipFill>
        <p:spPr bwMode="auto">
          <a:xfrm>
            <a:off x="914400" y="1133475"/>
            <a:ext cx="78073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標題 1"/>
          <p:cNvSpPr>
            <a:spLocks noGrp="1"/>
          </p:cNvSpPr>
          <p:nvPr>
            <p:ph type="title" idx="4294967295"/>
          </p:nvPr>
        </p:nvSpPr>
        <p:spPr>
          <a:xfrm>
            <a:off x="838200" y="304800"/>
            <a:ext cx="7313613" cy="750888"/>
          </a:xfrm>
        </p:spPr>
        <p:txBody>
          <a:bodyPr/>
          <a:lstStyle/>
          <a:p>
            <a:pPr eaLnBrk="1" hangingPunct="1"/>
            <a:r>
              <a:rPr lang="zh-TW" altLang="zh-TW" sz="36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海外交流</a:t>
            </a:r>
            <a:r>
              <a:rPr lang="zh-TW" altLang="zh-TW" sz="4000" b="1" dirty="0" smtClean="0"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zh-TW" sz="3600" b="1" dirty="0" smtClean="0"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USA   </a:t>
            </a:r>
          </a:p>
        </p:txBody>
      </p:sp>
      <p:pic>
        <p:nvPicPr>
          <p:cNvPr id="50181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88" b="27281"/>
          <a:stretch>
            <a:fillRect/>
          </a:stretch>
        </p:blipFill>
        <p:spPr>
          <a:xfrm>
            <a:off x="963613" y="4176713"/>
            <a:ext cx="3795712" cy="1638300"/>
          </a:xfrm>
        </p:spPr>
      </p:pic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31" b="10225"/>
          <a:stretch>
            <a:fillRect/>
          </a:stretch>
        </p:blipFill>
        <p:spPr bwMode="auto">
          <a:xfrm>
            <a:off x="4818063" y="1489075"/>
            <a:ext cx="3873500" cy="1660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018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36" b="9656"/>
          <a:stretch>
            <a:fillRect/>
          </a:stretch>
        </p:blipFill>
        <p:spPr bwMode="auto">
          <a:xfrm>
            <a:off x="4821238" y="4194175"/>
            <a:ext cx="3870325" cy="1603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0184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" t="17772" r="-568" b="17772"/>
          <a:stretch>
            <a:fillRect/>
          </a:stretch>
        </p:blipFill>
        <p:spPr bwMode="auto">
          <a:xfrm>
            <a:off x="949325" y="1489075"/>
            <a:ext cx="3868738" cy="1660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71904469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海外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交流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學習活動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-AUS </a:t>
            </a:r>
            <a:endParaRPr lang="zh-TW" altLang="en-US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8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130" y="1248641"/>
            <a:ext cx="3690938" cy="251460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801" y="1141446"/>
            <a:ext cx="3760788" cy="262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801" y="4005064"/>
            <a:ext cx="3810000" cy="2392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175" y="4005064"/>
            <a:ext cx="3757613" cy="2392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624953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2"/>
          <p:cNvSpPr>
            <a:spLocks noGrp="1"/>
          </p:cNvSpPr>
          <p:nvPr>
            <p:ph type="title" idx="4294967295"/>
          </p:nvPr>
        </p:nvSpPr>
        <p:spPr>
          <a:xfrm>
            <a:off x="539552" y="260648"/>
            <a:ext cx="8208962" cy="1447800"/>
          </a:xfrm>
        </p:spPr>
        <p:txBody>
          <a:bodyPr/>
          <a:lstStyle/>
          <a:p>
            <a:pPr eaLnBrk="1" hangingPunct="1"/>
            <a:r>
              <a:rPr lang="zh-TW" altLang="en-US" sz="36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交換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學習活動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  -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澳洲 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Griffith University</a:t>
            </a:r>
            <a:endParaRPr lang="zh-TW" altLang="en-US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2227" name="圖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3000" y="4395788"/>
            <a:ext cx="50927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圖片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9313" y="1693863"/>
            <a:ext cx="3651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圖片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7575" y="1746250"/>
            <a:ext cx="3605213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圖片 4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62"/>
          <a:stretch>
            <a:fillRect/>
          </a:stretch>
        </p:blipFill>
        <p:spPr bwMode="auto">
          <a:xfrm>
            <a:off x="457200" y="4267200"/>
            <a:ext cx="18145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758668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60350"/>
            <a:ext cx="7772400" cy="1447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護理系</a:t>
            </a:r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全體師生</a:t>
            </a:r>
            <a:b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竭誠 歡迎您之加入</a:t>
            </a:r>
            <a:r>
              <a:rPr lang="en-US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zh-TW" altLang="en-US" sz="36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5" name="Picture 3" descr="E:\行政組助理\護理系DM製作\長科大護理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62" y="1593841"/>
            <a:ext cx="7264276" cy="48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6878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07000" y="5237163"/>
            <a:ext cx="1309688" cy="11366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9" name="雲朵形圖說文字 8"/>
          <p:cNvSpPr/>
          <p:nvPr/>
        </p:nvSpPr>
        <p:spPr>
          <a:xfrm rot="20512921" flipH="1">
            <a:off x="1335088" y="587375"/>
            <a:ext cx="5975350" cy="4176713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sp>
        <p:nvSpPr>
          <p:cNvPr id="2" name="雲朵形圖說文字 1"/>
          <p:cNvSpPr/>
          <p:nvPr/>
        </p:nvSpPr>
        <p:spPr>
          <a:xfrm rot="20512921" flipH="1">
            <a:off x="1257300" y="654050"/>
            <a:ext cx="5976938" cy="4176713"/>
          </a:xfrm>
          <a:prstGeom prst="cloudCallout">
            <a:avLst/>
          </a:prstGeom>
          <a:solidFill>
            <a:schemeClr val="tx2">
              <a:lumMod val="75000"/>
            </a:schemeClr>
          </a:solidFill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Adobe 繁黑體 Std B"/>
              <a:ea typeface="Adobe 繁黑體 Std B"/>
              <a:cs typeface="Adobe 繁黑體 Std B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835150" y="1481138"/>
            <a:ext cx="51133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kumimoji="0" lang="zh-TW" altLang="en-US" sz="32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護理科系</a:t>
            </a:r>
            <a:endParaRPr kumimoji="0" lang="en-US" altLang="zh-TW" sz="20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zh-TW" altLang="en-US" sz="20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臺灣醫療服務產業發達，</a:t>
            </a:r>
            <a:endParaRPr kumimoji="0" lang="en-US" altLang="zh-TW" sz="20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zh-TW" altLang="en-US" sz="20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亟需健康關懷與照顧病患的第一線護理人才。</a:t>
            </a:r>
            <a:endParaRPr kumimoji="0" lang="en-US" altLang="zh-TW" sz="20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</a:pPr>
            <a:endParaRPr kumimoji="0" lang="en-US" altLang="zh-TW" sz="20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zh-TW" altLang="en-US" sz="2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護理科系畢業後可報考護理師證照資格，</a:t>
            </a:r>
            <a:endParaRPr kumimoji="0" lang="en-US" altLang="zh-TW" sz="20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20000"/>
              </a:lnSpc>
            </a:pPr>
            <a:r>
              <a:rPr kumimoji="0" lang="zh-TW" altLang="en-US" sz="20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取得證照，即可擔任臨床護理人員。</a:t>
            </a:r>
            <a:endParaRPr kumimoji="0" lang="en-US" altLang="zh-TW" sz="20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813" y="2420938"/>
            <a:ext cx="257333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Justin\Desktop\護理(人床模型嬰兒留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422116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 descr="點滴架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3141663"/>
            <a:ext cx="1143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 descr="點滴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9382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圖片 14" descr="針頭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9963" y="1412875"/>
            <a:ext cx="395287" cy="406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615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156F2A-4C95-411D-8666-80B7B50C8537}" type="slidenum">
              <a:rPr lang="zh-CN" altLang="en-US" smtClean="0"/>
              <a:pPr/>
              <a:t>2</a:t>
            </a:fld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280619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-1" y="214290"/>
            <a:ext cx="6960728" cy="928710"/>
          </a:xfrm>
        </p:spPr>
        <p:txBody>
          <a:bodyPr/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四技護理必修課程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_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基礎科目</a:t>
            </a:r>
          </a:p>
        </p:txBody>
      </p:sp>
      <p:grpSp>
        <p:nvGrpSpPr>
          <p:cNvPr id="9219" name="Group 18"/>
          <p:cNvGrpSpPr>
            <a:grpSpLocks/>
          </p:cNvGrpSpPr>
          <p:nvPr/>
        </p:nvGrpSpPr>
        <p:grpSpPr bwMode="auto">
          <a:xfrm>
            <a:off x="84138" y="3490913"/>
            <a:ext cx="9144000" cy="3019425"/>
            <a:chOff x="247" y="4566"/>
            <a:chExt cx="3829" cy="1431"/>
          </a:xfrm>
        </p:grpSpPr>
        <p:grpSp>
          <p:nvGrpSpPr>
            <p:cNvPr id="9241" name="Group 19"/>
            <p:cNvGrpSpPr>
              <a:grpSpLocks/>
            </p:cNvGrpSpPr>
            <p:nvPr/>
          </p:nvGrpSpPr>
          <p:grpSpPr bwMode="auto">
            <a:xfrm>
              <a:off x="2161" y="4566"/>
              <a:ext cx="1915" cy="1431"/>
              <a:chOff x="2854" y="1824"/>
              <a:chExt cx="2622" cy="1882"/>
            </a:xfrm>
          </p:grpSpPr>
          <p:sp>
            <p:nvSpPr>
              <p:cNvPr id="9280" name="Line 2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43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1" name="Line 2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68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2" name="Line 2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487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3" name="Line 2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083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4" name="Line 2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704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5" name="Line 2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322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6" name="Line 2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986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7" name="Line 2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65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8" name="Line 2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314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89" name="Line 2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0" name="Line 3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3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1" name="Line 3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06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2" name="Line 3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91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3" name="Line 3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77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4" name="Line 34"/>
              <p:cNvSpPr>
                <a:spLocks noChangeShapeType="1"/>
              </p:cNvSpPr>
              <p:nvPr/>
            </p:nvSpPr>
            <p:spPr bwMode="auto">
              <a:xfrm>
                <a:off x="2877" y="1824"/>
                <a:ext cx="2599" cy="64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5" name="Line 3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514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6" name="Line 3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405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7" name="Line 3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98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8" name="Line 3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1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99" name="Line 3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6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300" name="Line 4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6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9242" name="Group 41"/>
            <p:cNvGrpSpPr>
              <a:grpSpLocks/>
            </p:cNvGrpSpPr>
            <p:nvPr/>
          </p:nvGrpSpPr>
          <p:grpSpPr bwMode="auto">
            <a:xfrm>
              <a:off x="247" y="4566"/>
              <a:ext cx="1914" cy="1431"/>
              <a:chOff x="235" y="1824"/>
              <a:chExt cx="2619" cy="1882"/>
            </a:xfrm>
          </p:grpSpPr>
          <p:sp>
            <p:nvSpPr>
              <p:cNvPr id="9259" name="Line 4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0" name="Line 4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43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1" name="Line 4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68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2" name="Line 45"/>
              <p:cNvSpPr>
                <a:spLocks noChangeShapeType="1"/>
              </p:cNvSpPr>
              <p:nvPr/>
            </p:nvSpPr>
            <p:spPr bwMode="auto">
              <a:xfrm flipH="1">
                <a:off x="371" y="1824"/>
                <a:ext cx="2483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3" name="Line 46"/>
              <p:cNvSpPr>
                <a:spLocks noChangeShapeType="1"/>
              </p:cNvSpPr>
              <p:nvPr/>
            </p:nvSpPr>
            <p:spPr bwMode="auto">
              <a:xfrm flipH="1">
                <a:off x="774" y="1824"/>
                <a:ext cx="208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4" name="Line 47"/>
              <p:cNvSpPr>
                <a:spLocks noChangeShapeType="1"/>
              </p:cNvSpPr>
              <p:nvPr/>
            </p:nvSpPr>
            <p:spPr bwMode="auto">
              <a:xfrm flipH="1">
                <a:off x="1153" y="1824"/>
                <a:ext cx="170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5" name="Line 48"/>
              <p:cNvSpPr>
                <a:spLocks noChangeShapeType="1"/>
              </p:cNvSpPr>
              <p:nvPr/>
            </p:nvSpPr>
            <p:spPr bwMode="auto">
              <a:xfrm flipH="1">
                <a:off x="1534" y="1824"/>
                <a:ext cx="132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6" name="Line 49"/>
              <p:cNvSpPr>
                <a:spLocks noChangeShapeType="1"/>
              </p:cNvSpPr>
              <p:nvPr/>
            </p:nvSpPr>
            <p:spPr bwMode="auto">
              <a:xfrm flipH="1">
                <a:off x="1872" y="1824"/>
                <a:ext cx="982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7" name="Line 50"/>
              <p:cNvSpPr>
                <a:spLocks noChangeShapeType="1"/>
              </p:cNvSpPr>
              <p:nvPr/>
            </p:nvSpPr>
            <p:spPr bwMode="auto">
              <a:xfrm flipH="1">
                <a:off x="2206" y="1824"/>
                <a:ext cx="648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8" name="Line 51"/>
              <p:cNvSpPr>
                <a:spLocks noChangeShapeType="1"/>
              </p:cNvSpPr>
              <p:nvPr/>
            </p:nvSpPr>
            <p:spPr bwMode="auto">
              <a:xfrm flipH="1">
                <a:off x="2543" y="1824"/>
                <a:ext cx="31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69" name="Line 5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3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0" name="Line 5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06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1" name="Line 5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91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2" name="Line 55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77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3" name="Line 5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597" cy="64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4" name="Line 5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514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5" name="Line 5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405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6" name="Line 59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98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7" name="Line 60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1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8" name="Line 61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6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9279" name="Line 6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6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9243" name="Group 63"/>
            <p:cNvGrpSpPr>
              <a:grpSpLocks/>
            </p:cNvGrpSpPr>
            <p:nvPr/>
          </p:nvGrpSpPr>
          <p:grpSpPr bwMode="auto">
            <a:xfrm>
              <a:off x="247" y="4581"/>
              <a:ext cx="3829" cy="1220"/>
              <a:chOff x="235" y="1844"/>
              <a:chExt cx="5241" cy="1605"/>
            </a:xfrm>
          </p:grpSpPr>
          <p:grpSp>
            <p:nvGrpSpPr>
              <p:cNvPr id="9244" name="Group 64"/>
              <p:cNvGrpSpPr>
                <a:grpSpLocks/>
              </p:cNvGrpSpPr>
              <p:nvPr/>
            </p:nvGrpSpPr>
            <p:grpSpPr bwMode="auto">
              <a:xfrm>
                <a:off x="235" y="2750"/>
                <a:ext cx="5241" cy="699"/>
                <a:chOff x="235" y="2750"/>
                <a:chExt cx="5241" cy="699"/>
              </a:xfrm>
            </p:grpSpPr>
            <p:sp>
              <p:nvSpPr>
                <p:cNvPr id="9255" name="Line 65"/>
                <p:cNvSpPr>
                  <a:spLocks noChangeShapeType="1"/>
                </p:cNvSpPr>
                <p:nvPr/>
              </p:nvSpPr>
              <p:spPr bwMode="auto">
                <a:xfrm>
                  <a:off x="235" y="3449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6" name="Line 66"/>
                <p:cNvSpPr>
                  <a:spLocks noChangeShapeType="1"/>
                </p:cNvSpPr>
                <p:nvPr/>
              </p:nvSpPr>
              <p:spPr bwMode="auto">
                <a:xfrm>
                  <a:off x="235" y="3191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7" name="Line 67"/>
                <p:cNvSpPr>
                  <a:spLocks noChangeShapeType="1"/>
                </p:cNvSpPr>
                <p:nvPr/>
              </p:nvSpPr>
              <p:spPr bwMode="auto">
                <a:xfrm>
                  <a:off x="235" y="2958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8" name="Line 68"/>
                <p:cNvSpPr>
                  <a:spLocks noChangeShapeType="1"/>
                </p:cNvSpPr>
                <p:nvPr/>
              </p:nvSpPr>
              <p:spPr bwMode="auto">
                <a:xfrm>
                  <a:off x="235" y="2750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9245" name="Group 69"/>
              <p:cNvGrpSpPr>
                <a:grpSpLocks/>
              </p:cNvGrpSpPr>
              <p:nvPr/>
            </p:nvGrpSpPr>
            <p:grpSpPr bwMode="auto">
              <a:xfrm>
                <a:off x="235" y="1844"/>
                <a:ext cx="5241" cy="728"/>
                <a:chOff x="235" y="1844"/>
                <a:chExt cx="5241" cy="728"/>
              </a:xfrm>
            </p:grpSpPr>
            <p:sp>
              <p:nvSpPr>
                <p:cNvPr id="9246" name="Line 70"/>
                <p:cNvSpPr>
                  <a:spLocks noChangeShapeType="1"/>
                </p:cNvSpPr>
                <p:nvPr/>
              </p:nvSpPr>
              <p:spPr bwMode="auto">
                <a:xfrm>
                  <a:off x="235" y="2572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47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235" y="2401"/>
                  <a:ext cx="5241" cy="1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48" name="Line 72"/>
                <p:cNvSpPr>
                  <a:spLocks noChangeShapeType="1"/>
                </p:cNvSpPr>
                <p:nvPr/>
              </p:nvSpPr>
              <p:spPr bwMode="auto">
                <a:xfrm>
                  <a:off x="235" y="2245"/>
                  <a:ext cx="5241" cy="5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49" name="Line 73"/>
                <p:cNvSpPr>
                  <a:spLocks noChangeShapeType="1"/>
                </p:cNvSpPr>
                <p:nvPr/>
              </p:nvSpPr>
              <p:spPr bwMode="auto">
                <a:xfrm>
                  <a:off x="235" y="2121"/>
                  <a:ext cx="5217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0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35" y="2015"/>
                  <a:ext cx="5241" cy="6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1" name="Line 75"/>
                <p:cNvSpPr>
                  <a:spLocks noChangeShapeType="1"/>
                </p:cNvSpPr>
                <p:nvPr/>
              </p:nvSpPr>
              <p:spPr bwMode="auto">
                <a:xfrm>
                  <a:off x="235" y="1946"/>
                  <a:ext cx="5241" cy="4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2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35" y="1908"/>
                  <a:ext cx="5241" cy="1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3" name="Line 77"/>
                <p:cNvSpPr>
                  <a:spLocks noChangeShapeType="1"/>
                </p:cNvSpPr>
                <p:nvPr/>
              </p:nvSpPr>
              <p:spPr bwMode="auto">
                <a:xfrm>
                  <a:off x="258" y="1866"/>
                  <a:ext cx="5218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54" name="Line 78"/>
                <p:cNvSpPr>
                  <a:spLocks noChangeShapeType="1"/>
                </p:cNvSpPr>
                <p:nvPr/>
              </p:nvSpPr>
              <p:spPr bwMode="auto">
                <a:xfrm>
                  <a:off x="235" y="1844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</p:grpSp>
      <p:sp>
        <p:nvSpPr>
          <p:cNvPr id="185347" name="AutoShape 79"/>
          <p:cNvSpPr>
            <a:spLocks noChangeArrowheads="1"/>
          </p:cNvSpPr>
          <p:nvPr/>
        </p:nvSpPr>
        <p:spPr bwMode="auto">
          <a:xfrm rot="10134309" flipH="1">
            <a:off x="-1449388" y="-158750"/>
            <a:ext cx="10496551" cy="6499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13" y="9993"/>
                </a:moveTo>
                <a:cubicBezTo>
                  <a:pt x="15021" y="7751"/>
                  <a:pt x="13075" y="6116"/>
                  <a:pt x="10800" y="6116"/>
                </a:cubicBezTo>
                <a:cubicBezTo>
                  <a:pt x="9347" y="6115"/>
                  <a:pt x="7976" y="6790"/>
                  <a:pt x="7089" y="7941"/>
                </a:cubicBezTo>
                <a:lnTo>
                  <a:pt x="2245" y="4208"/>
                </a:lnTo>
                <a:cubicBezTo>
                  <a:pt x="4289" y="1554"/>
                  <a:pt x="7450" y="-1"/>
                  <a:pt x="10800" y="0"/>
                </a:cubicBezTo>
                <a:cubicBezTo>
                  <a:pt x="16046" y="0"/>
                  <a:pt x="20534" y="3770"/>
                  <a:pt x="21438" y="8939"/>
                </a:cubicBezTo>
                <a:lnTo>
                  <a:pt x="24098" y="8474"/>
                </a:lnTo>
                <a:lnTo>
                  <a:pt x="19418" y="15138"/>
                </a:lnTo>
                <a:lnTo>
                  <a:pt x="12754" y="10458"/>
                </a:lnTo>
                <a:lnTo>
                  <a:pt x="15413" y="999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8196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-414338" y="4535488"/>
            <a:ext cx="2603501" cy="1635125"/>
            <a:chOff x="2774417" y="3850481"/>
            <a:chExt cx="2887847" cy="1916961"/>
          </a:xfrm>
        </p:grpSpPr>
        <p:sp>
          <p:nvSpPr>
            <p:cNvPr id="9238" name="Oval 87"/>
            <p:cNvSpPr>
              <a:spLocks noChangeArrowheads="1"/>
            </p:cNvSpPr>
            <p:nvPr/>
          </p:nvSpPr>
          <p:spPr bwMode="auto">
            <a:xfrm>
              <a:off x="4330527" y="5530904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154" name="Oval 86"/>
            <p:cNvSpPr>
              <a:spLocks noChangeArrowheads="1"/>
            </p:cNvSpPr>
            <p:nvPr/>
          </p:nvSpPr>
          <p:spPr bwMode="auto">
            <a:xfrm>
              <a:off x="4014079" y="3850481"/>
              <a:ext cx="1648185" cy="173270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endParaRPr lang="en-US" altLang="zh-TW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latinLnBrk="1">
                <a:defRPr/>
              </a:pPr>
              <a:r>
                <a:rPr lang="zh-TW" altLang="en-US" b="1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微生物學</a:t>
              </a:r>
              <a:endParaRPr lang="en-US" altLang="zh-TW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latinLnBrk="1">
                <a:defRPr/>
              </a:pPr>
              <a:endPara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/>
              </a:endParaRPr>
            </a:p>
          </p:txBody>
        </p:sp>
        <p:sp>
          <p:nvSpPr>
            <p:cNvPr id="9240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群組 162"/>
          <p:cNvGrpSpPr>
            <a:grpSpLocks/>
          </p:cNvGrpSpPr>
          <p:nvPr/>
        </p:nvGrpSpPr>
        <p:grpSpPr bwMode="auto">
          <a:xfrm>
            <a:off x="4770703" y="4051846"/>
            <a:ext cx="1489800" cy="1611915"/>
            <a:chOff x="2802675" y="3811704"/>
            <a:chExt cx="1651623" cy="1889802"/>
          </a:xfrm>
          <a:solidFill>
            <a:srgbClr val="FFFF00"/>
          </a:solidFill>
        </p:grpSpPr>
        <p:sp>
          <p:nvSpPr>
            <p:cNvPr id="185378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65" name="Oval 86"/>
            <p:cNvSpPr>
              <a:spLocks noChangeArrowheads="1"/>
            </p:cNvSpPr>
            <p:nvPr/>
          </p:nvSpPr>
          <p:spPr bwMode="auto">
            <a:xfrm>
              <a:off x="2802675" y="3811704"/>
              <a:ext cx="1649060" cy="173275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b="1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病理學</a:t>
              </a:r>
            </a:p>
          </p:txBody>
        </p:sp>
      </p:grpSp>
      <p:grpSp>
        <p:nvGrpSpPr>
          <p:cNvPr id="10" name="群組 174"/>
          <p:cNvGrpSpPr>
            <a:grpSpLocks/>
          </p:cNvGrpSpPr>
          <p:nvPr/>
        </p:nvGrpSpPr>
        <p:grpSpPr bwMode="auto">
          <a:xfrm>
            <a:off x="7092280" y="980728"/>
            <a:ext cx="1649413" cy="1524000"/>
            <a:chOff x="2625725" y="3914774"/>
            <a:chExt cx="1828573" cy="1786732"/>
          </a:xfrm>
        </p:grpSpPr>
        <p:sp>
          <p:nvSpPr>
            <p:cNvPr id="9235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9236" name="Oval 86"/>
            <p:cNvSpPr>
              <a:spLocks noChangeArrowheads="1"/>
            </p:cNvSpPr>
            <p:nvPr/>
          </p:nvSpPr>
          <p:spPr bwMode="auto">
            <a:xfrm>
              <a:off x="2625725" y="3914774"/>
              <a:ext cx="1649060" cy="1732757"/>
            </a:xfrm>
            <a:prstGeom prst="ellipse">
              <a:avLst/>
            </a:prstGeom>
            <a:gradFill rotWithShape="0">
              <a:gsLst>
                <a:gs pos="0">
                  <a:srgbClr val="29FF29"/>
                </a:gs>
                <a:gs pos="100000">
                  <a:srgbClr val="007E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b="1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藥理學</a:t>
              </a:r>
            </a:p>
          </p:txBody>
        </p:sp>
        <p:sp>
          <p:nvSpPr>
            <p:cNvPr id="9237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群組 190"/>
          <p:cNvGrpSpPr>
            <a:grpSpLocks/>
          </p:cNvGrpSpPr>
          <p:nvPr/>
        </p:nvGrpSpPr>
        <p:grpSpPr bwMode="auto">
          <a:xfrm>
            <a:off x="2441575" y="4625975"/>
            <a:ext cx="1793875" cy="1671638"/>
            <a:chOff x="2774417" y="3740717"/>
            <a:chExt cx="1989751" cy="1960789"/>
          </a:xfrm>
        </p:grpSpPr>
        <p:sp>
          <p:nvSpPr>
            <p:cNvPr id="9232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193" name="Oval 86"/>
            <p:cNvSpPr>
              <a:spLocks noChangeArrowheads="1"/>
            </p:cNvSpPr>
            <p:nvPr/>
          </p:nvSpPr>
          <p:spPr bwMode="auto">
            <a:xfrm>
              <a:off x="3114260" y="3740717"/>
              <a:ext cx="1649908" cy="17336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endParaRPr lang="en-US" altLang="zh-TW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latinLnBrk="1">
                <a:defRPr/>
              </a:pPr>
              <a:r>
                <a:rPr lang="zh-TW" altLang="en-US" b="1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</a:rPr>
                <a:t>解剖學</a:t>
              </a:r>
              <a:endParaRPr lang="en-US" altLang="zh-TW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latinLnBrk="1">
                <a:defRPr/>
              </a:pPr>
              <a:endPara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/>
              </a:endParaRPr>
            </a:p>
          </p:txBody>
        </p:sp>
        <p:sp>
          <p:nvSpPr>
            <p:cNvPr id="9234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" name="投影片編號版面配置區 2"/>
          <p:cNvSpPr txBox="1">
            <a:spLocks noGrp="1"/>
          </p:cNvSpPr>
          <p:nvPr/>
        </p:nvSpPr>
        <p:spPr>
          <a:xfrm>
            <a:off x="6902450" y="6316663"/>
            <a:ext cx="2133600" cy="388937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fld id="{84899D9D-8ABC-47DB-A402-5B24CFB18807}" type="slidenum">
              <a:rPr lang="zh-TW" altLang="en-US" sz="200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pPr algn="r"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en-US" altLang="zh-TW" sz="2000" smtClean="0">
              <a:solidFill>
                <a:srgbClr val="92D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01" name="Oval 86"/>
          <p:cNvSpPr>
            <a:spLocks noChangeArrowheads="1"/>
          </p:cNvSpPr>
          <p:nvPr/>
        </p:nvSpPr>
        <p:spPr bwMode="auto">
          <a:xfrm>
            <a:off x="6330637" y="2721061"/>
            <a:ext cx="1487487" cy="1477962"/>
          </a:xfrm>
          <a:prstGeom prst="ellipse">
            <a:avLst/>
          </a:prstGeom>
          <a:gradFill rotWithShape="0">
            <a:gsLst>
              <a:gs pos="0">
                <a:srgbClr val="E3DE00"/>
              </a:gs>
              <a:gs pos="100000">
                <a:srgbClr val="9A960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latinLnBrk="1">
              <a:defRPr/>
            </a:pPr>
            <a:r>
              <a:rPr lang="zh-TW" altLang="en-US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生理學</a:t>
            </a:r>
          </a:p>
        </p:txBody>
      </p:sp>
      <p:pic>
        <p:nvPicPr>
          <p:cNvPr id="102" name="圖片 10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7166" y="974139"/>
            <a:ext cx="3685560" cy="277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Picture 4" descr="快樂學習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99" y="1048515"/>
            <a:ext cx="3667424" cy="26169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5" name="圖片 10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8" y="947266"/>
            <a:ext cx="4105563" cy="273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" name="圖片 105" descr="內外科實驗.JPG"/>
          <p:cNvPicPr>
            <a:picLocks noChangeAspect="1"/>
          </p:cNvPicPr>
          <p:nvPr/>
        </p:nvPicPr>
        <p:blipFill rotWithShape="1">
          <a:blip r:embed="rId6" cstate="screen">
            <a:extLst/>
          </a:blip>
          <a:srcRect/>
          <a:stretch/>
        </p:blipFill>
        <p:spPr>
          <a:xfrm>
            <a:off x="173414" y="945701"/>
            <a:ext cx="4403030" cy="267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77" name="Picture 85" descr="http://a3.att.hudong.com/21/29/01300000244526122293295778146_s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53686" y="891769"/>
            <a:ext cx="4489121" cy="28029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20143846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0" y="3352800"/>
            <a:ext cx="9144000" cy="3019425"/>
            <a:chOff x="247" y="4566"/>
            <a:chExt cx="3829" cy="1431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161" y="4566"/>
              <a:ext cx="1915" cy="1431"/>
              <a:chOff x="2854" y="1824"/>
              <a:chExt cx="2622" cy="1882"/>
            </a:xfrm>
          </p:grpSpPr>
          <p:sp>
            <p:nvSpPr>
              <p:cNvPr id="185423" name="Line 2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43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4" name="Line 2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68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5" name="Line 2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487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6" name="Line 2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083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7" name="Line 2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704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8" name="Line 2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322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9" name="Line 2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986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0" name="Line 2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65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1" name="Line 2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314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2" name="Line 2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3" name="Line 3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3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4" name="Line 3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06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5" name="Line 3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91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6" name="Line 3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77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7" name="Line 34"/>
              <p:cNvSpPr>
                <a:spLocks noChangeShapeType="1"/>
              </p:cNvSpPr>
              <p:nvPr/>
            </p:nvSpPr>
            <p:spPr bwMode="auto">
              <a:xfrm>
                <a:off x="2877" y="1824"/>
                <a:ext cx="2599" cy="64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8" name="Line 3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514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9" name="Line 3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405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0" name="Line 3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98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1" name="Line 3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1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2" name="Line 3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6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3" name="Line 4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6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41"/>
            <p:cNvGrpSpPr>
              <a:grpSpLocks/>
            </p:cNvGrpSpPr>
            <p:nvPr/>
          </p:nvGrpSpPr>
          <p:grpSpPr bwMode="auto">
            <a:xfrm>
              <a:off x="247" y="4566"/>
              <a:ext cx="1914" cy="1431"/>
              <a:chOff x="235" y="1824"/>
              <a:chExt cx="2619" cy="1882"/>
            </a:xfrm>
          </p:grpSpPr>
          <p:sp>
            <p:nvSpPr>
              <p:cNvPr id="185402" name="Line 4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3" name="Line 4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43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4" name="Line 4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68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5" name="Line 45"/>
              <p:cNvSpPr>
                <a:spLocks noChangeShapeType="1"/>
              </p:cNvSpPr>
              <p:nvPr/>
            </p:nvSpPr>
            <p:spPr bwMode="auto">
              <a:xfrm flipH="1">
                <a:off x="371" y="1824"/>
                <a:ext cx="2483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6" name="Line 46"/>
              <p:cNvSpPr>
                <a:spLocks noChangeShapeType="1"/>
              </p:cNvSpPr>
              <p:nvPr/>
            </p:nvSpPr>
            <p:spPr bwMode="auto">
              <a:xfrm flipH="1">
                <a:off x="774" y="1824"/>
                <a:ext cx="208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7" name="Line 47"/>
              <p:cNvSpPr>
                <a:spLocks noChangeShapeType="1"/>
              </p:cNvSpPr>
              <p:nvPr/>
            </p:nvSpPr>
            <p:spPr bwMode="auto">
              <a:xfrm flipH="1">
                <a:off x="1153" y="1824"/>
                <a:ext cx="170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8" name="Line 48"/>
              <p:cNvSpPr>
                <a:spLocks noChangeShapeType="1"/>
              </p:cNvSpPr>
              <p:nvPr/>
            </p:nvSpPr>
            <p:spPr bwMode="auto">
              <a:xfrm flipH="1">
                <a:off x="1534" y="1824"/>
                <a:ext cx="132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9" name="Line 49"/>
              <p:cNvSpPr>
                <a:spLocks noChangeShapeType="1"/>
              </p:cNvSpPr>
              <p:nvPr/>
            </p:nvSpPr>
            <p:spPr bwMode="auto">
              <a:xfrm flipH="1">
                <a:off x="1872" y="1824"/>
                <a:ext cx="982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0" name="Line 50"/>
              <p:cNvSpPr>
                <a:spLocks noChangeShapeType="1"/>
              </p:cNvSpPr>
              <p:nvPr/>
            </p:nvSpPr>
            <p:spPr bwMode="auto">
              <a:xfrm flipH="1">
                <a:off x="2206" y="1824"/>
                <a:ext cx="648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1" name="Line 51"/>
              <p:cNvSpPr>
                <a:spLocks noChangeShapeType="1"/>
              </p:cNvSpPr>
              <p:nvPr/>
            </p:nvSpPr>
            <p:spPr bwMode="auto">
              <a:xfrm flipH="1">
                <a:off x="2543" y="1824"/>
                <a:ext cx="31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2" name="Line 5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3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3" name="Line 5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06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4" name="Line 5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91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5" name="Line 55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77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6" name="Line 5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597" cy="64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7" name="Line 5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514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8" name="Line 5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405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9" name="Line 59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98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0" name="Line 60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1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1" name="Line 61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6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2" name="Line 6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6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3"/>
            <p:cNvGrpSpPr>
              <a:grpSpLocks/>
            </p:cNvGrpSpPr>
            <p:nvPr/>
          </p:nvGrpSpPr>
          <p:grpSpPr bwMode="auto">
            <a:xfrm>
              <a:off x="247" y="4581"/>
              <a:ext cx="3829" cy="1220"/>
              <a:chOff x="235" y="1844"/>
              <a:chExt cx="5241" cy="1605"/>
            </a:xfrm>
          </p:grpSpPr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>
                <a:off x="235" y="2750"/>
                <a:ext cx="5241" cy="699"/>
                <a:chOff x="235" y="2750"/>
                <a:chExt cx="5241" cy="699"/>
              </a:xfrm>
            </p:grpSpPr>
            <p:sp>
              <p:nvSpPr>
                <p:cNvPr id="185398" name="Line 65"/>
                <p:cNvSpPr>
                  <a:spLocks noChangeShapeType="1"/>
                </p:cNvSpPr>
                <p:nvPr/>
              </p:nvSpPr>
              <p:spPr bwMode="auto">
                <a:xfrm>
                  <a:off x="235" y="3449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9" name="Line 66"/>
                <p:cNvSpPr>
                  <a:spLocks noChangeShapeType="1"/>
                </p:cNvSpPr>
                <p:nvPr/>
              </p:nvSpPr>
              <p:spPr bwMode="auto">
                <a:xfrm>
                  <a:off x="235" y="3191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400" name="Line 67"/>
                <p:cNvSpPr>
                  <a:spLocks noChangeShapeType="1"/>
                </p:cNvSpPr>
                <p:nvPr/>
              </p:nvSpPr>
              <p:spPr bwMode="auto">
                <a:xfrm>
                  <a:off x="235" y="2958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401" name="Line 68"/>
                <p:cNvSpPr>
                  <a:spLocks noChangeShapeType="1"/>
                </p:cNvSpPr>
                <p:nvPr/>
              </p:nvSpPr>
              <p:spPr bwMode="auto">
                <a:xfrm>
                  <a:off x="235" y="2750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" name="Group 69"/>
              <p:cNvGrpSpPr>
                <a:grpSpLocks/>
              </p:cNvGrpSpPr>
              <p:nvPr/>
            </p:nvGrpSpPr>
            <p:grpSpPr bwMode="auto">
              <a:xfrm>
                <a:off x="235" y="1844"/>
                <a:ext cx="5241" cy="728"/>
                <a:chOff x="235" y="1844"/>
                <a:chExt cx="5241" cy="728"/>
              </a:xfrm>
            </p:grpSpPr>
            <p:sp>
              <p:nvSpPr>
                <p:cNvPr id="185389" name="Line 70"/>
                <p:cNvSpPr>
                  <a:spLocks noChangeShapeType="1"/>
                </p:cNvSpPr>
                <p:nvPr/>
              </p:nvSpPr>
              <p:spPr bwMode="auto">
                <a:xfrm>
                  <a:off x="235" y="2572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235" y="2401"/>
                  <a:ext cx="5241" cy="1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1" name="Line 72"/>
                <p:cNvSpPr>
                  <a:spLocks noChangeShapeType="1"/>
                </p:cNvSpPr>
                <p:nvPr/>
              </p:nvSpPr>
              <p:spPr bwMode="auto">
                <a:xfrm>
                  <a:off x="235" y="2245"/>
                  <a:ext cx="5241" cy="5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2" name="Line 73"/>
                <p:cNvSpPr>
                  <a:spLocks noChangeShapeType="1"/>
                </p:cNvSpPr>
                <p:nvPr/>
              </p:nvSpPr>
              <p:spPr bwMode="auto">
                <a:xfrm>
                  <a:off x="235" y="2121"/>
                  <a:ext cx="5217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3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35" y="2015"/>
                  <a:ext cx="5241" cy="6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4" name="Line 75"/>
                <p:cNvSpPr>
                  <a:spLocks noChangeShapeType="1"/>
                </p:cNvSpPr>
                <p:nvPr/>
              </p:nvSpPr>
              <p:spPr bwMode="auto">
                <a:xfrm>
                  <a:off x="235" y="1946"/>
                  <a:ext cx="5241" cy="4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5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35" y="1908"/>
                  <a:ext cx="5241" cy="1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6" name="Line 77"/>
                <p:cNvSpPr>
                  <a:spLocks noChangeShapeType="1"/>
                </p:cNvSpPr>
                <p:nvPr/>
              </p:nvSpPr>
              <p:spPr bwMode="auto">
                <a:xfrm>
                  <a:off x="258" y="1866"/>
                  <a:ext cx="5218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7" name="Line 78"/>
                <p:cNvSpPr>
                  <a:spLocks noChangeShapeType="1"/>
                </p:cNvSpPr>
                <p:nvPr/>
              </p:nvSpPr>
              <p:spPr bwMode="auto">
                <a:xfrm>
                  <a:off x="235" y="1844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85347" name="AutoShape 79"/>
          <p:cNvSpPr>
            <a:spLocks noChangeArrowheads="1"/>
          </p:cNvSpPr>
          <p:nvPr/>
        </p:nvSpPr>
        <p:spPr bwMode="auto">
          <a:xfrm rot="10134309" flipH="1">
            <a:off x="-1982788" y="-1579563"/>
            <a:ext cx="10514013" cy="825182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13" y="9993"/>
                </a:moveTo>
                <a:cubicBezTo>
                  <a:pt x="15021" y="7751"/>
                  <a:pt x="13075" y="6116"/>
                  <a:pt x="10800" y="6116"/>
                </a:cubicBezTo>
                <a:cubicBezTo>
                  <a:pt x="9347" y="6115"/>
                  <a:pt x="7976" y="6790"/>
                  <a:pt x="7089" y="7941"/>
                </a:cubicBezTo>
                <a:lnTo>
                  <a:pt x="2245" y="4208"/>
                </a:lnTo>
                <a:cubicBezTo>
                  <a:pt x="4289" y="1554"/>
                  <a:pt x="7450" y="-1"/>
                  <a:pt x="10800" y="0"/>
                </a:cubicBezTo>
                <a:cubicBezTo>
                  <a:pt x="16046" y="0"/>
                  <a:pt x="20534" y="3770"/>
                  <a:pt x="21438" y="8939"/>
                </a:cubicBezTo>
                <a:lnTo>
                  <a:pt x="24098" y="8474"/>
                </a:lnTo>
                <a:lnTo>
                  <a:pt x="19418" y="15138"/>
                </a:lnTo>
                <a:lnTo>
                  <a:pt x="12754" y="10458"/>
                </a:lnTo>
                <a:lnTo>
                  <a:pt x="15413" y="9993"/>
                </a:lnTo>
                <a:close/>
              </a:path>
            </a:pathLst>
          </a:custGeom>
          <a:solidFill>
            <a:srgbClr val="B48ED6">
              <a:alpha val="8196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grpSp>
        <p:nvGrpSpPr>
          <p:cNvPr id="10" name="群組 162"/>
          <p:cNvGrpSpPr>
            <a:grpSpLocks/>
          </p:cNvGrpSpPr>
          <p:nvPr/>
        </p:nvGrpSpPr>
        <p:grpSpPr bwMode="auto">
          <a:xfrm>
            <a:off x="2349757" y="4601634"/>
            <a:ext cx="2071431" cy="1477962"/>
            <a:chOff x="2157866" y="3979916"/>
            <a:chExt cx="2296432" cy="1732756"/>
          </a:xfrm>
        </p:grpSpPr>
        <p:sp>
          <p:nvSpPr>
            <p:cNvPr id="185378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65" name="Oval 86"/>
            <p:cNvSpPr>
              <a:spLocks noChangeArrowheads="1"/>
            </p:cNvSpPr>
            <p:nvPr/>
          </p:nvSpPr>
          <p:spPr bwMode="auto">
            <a:xfrm>
              <a:off x="2157866" y="3979916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8181FF"/>
                </a:gs>
                <a:gs pos="100000">
                  <a:srgbClr val="000096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內外</a:t>
              </a: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科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185380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1" name="群組 170"/>
          <p:cNvGrpSpPr>
            <a:grpSpLocks/>
          </p:cNvGrpSpPr>
          <p:nvPr/>
        </p:nvGrpSpPr>
        <p:grpSpPr bwMode="auto">
          <a:xfrm>
            <a:off x="5571645" y="3190875"/>
            <a:ext cx="1649413" cy="1524000"/>
            <a:chOff x="2625725" y="3914775"/>
            <a:chExt cx="1828573" cy="1786731"/>
          </a:xfrm>
        </p:grpSpPr>
        <p:sp>
          <p:nvSpPr>
            <p:cNvPr id="185375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73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E3DE00"/>
                </a:gs>
                <a:gs pos="100000">
                  <a:srgbClr val="9A96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兒科</a:t>
              </a:r>
              <a:endPara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185377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2" name="群組 174"/>
          <p:cNvGrpSpPr>
            <a:grpSpLocks/>
          </p:cNvGrpSpPr>
          <p:nvPr/>
        </p:nvGrpSpPr>
        <p:grpSpPr bwMode="auto">
          <a:xfrm>
            <a:off x="4165856" y="4277806"/>
            <a:ext cx="1649412" cy="1524000"/>
            <a:chOff x="2625725" y="3914775"/>
            <a:chExt cx="1828573" cy="1786731"/>
          </a:xfrm>
        </p:grpSpPr>
        <p:sp>
          <p:nvSpPr>
            <p:cNvPr id="185372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77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29FF29"/>
                </a:gs>
                <a:gs pos="100000">
                  <a:srgbClr val="007E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產科</a:t>
              </a:r>
              <a:endPara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185374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3" name="群組 179"/>
          <p:cNvGrpSpPr>
            <a:grpSpLocks/>
          </p:cNvGrpSpPr>
          <p:nvPr/>
        </p:nvGrpSpPr>
        <p:grpSpPr bwMode="auto">
          <a:xfrm>
            <a:off x="6570663" y="2000250"/>
            <a:ext cx="1649412" cy="1524000"/>
            <a:chOff x="2625725" y="3914775"/>
            <a:chExt cx="1828573" cy="1786731"/>
          </a:xfrm>
        </p:grpSpPr>
        <p:sp>
          <p:nvSpPr>
            <p:cNvPr id="185369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82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7"/>
            </a:xfrm>
            <a:prstGeom prst="ellipse">
              <a:avLst/>
            </a:prstGeom>
            <a:gradFill rotWithShape="0">
              <a:gsLst>
                <a:gs pos="0">
                  <a:srgbClr val="FF9D3B"/>
                </a:gs>
                <a:gs pos="100000">
                  <a:srgbClr val="B45A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急重</a:t>
              </a:r>
              <a:r>
                <a:rPr lang="zh-TW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症</a:t>
              </a:r>
              <a:endPara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185371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4" name="群組 183"/>
          <p:cNvGrpSpPr>
            <a:grpSpLocks/>
          </p:cNvGrpSpPr>
          <p:nvPr/>
        </p:nvGrpSpPr>
        <p:grpSpPr bwMode="auto">
          <a:xfrm>
            <a:off x="6789738" y="476250"/>
            <a:ext cx="1649412" cy="1524000"/>
            <a:chOff x="2625725" y="3914775"/>
            <a:chExt cx="1828573" cy="1786731"/>
          </a:xfrm>
        </p:grpSpPr>
        <p:sp>
          <p:nvSpPr>
            <p:cNvPr id="185366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86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7"/>
            </a:xfrm>
            <a:prstGeom prst="ellipse">
              <a:avLst/>
            </a:prstGeom>
            <a:gradFill rotWithShape="0">
              <a:gsLst>
                <a:gs pos="0">
                  <a:srgbClr val="F48888"/>
                </a:gs>
                <a:gs pos="100000">
                  <a:srgbClr val="B40D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老人</a:t>
              </a:r>
              <a:endPara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185368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5" name="群組 190"/>
          <p:cNvGrpSpPr>
            <a:grpSpLocks/>
          </p:cNvGrpSpPr>
          <p:nvPr/>
        </p:nvGrpSpPr>
        <p:grpSpPr bwMode="auto">
          <a:xfrm>
            <a:off x="603121" y="4782864"/>
            <a:ext cx="1649412" cy="1524000"/>
            <a:chOff x="2625725" y="3914775"/>
            <a:chExt cx="1828573" cy="1786731"/>
          </a:xfrm>
        </p:grpSpPr>
        <p:sp>
          <p:nvSpPr>
            <p:cNvPr id="185363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93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A953FF"/>
                </a:gs>
                <a:gs pos="100000">
                  <a:srgbClr val="4B0096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基</a:t>
              </a: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護教室</a:t>
              </a:r>
            </a:p>
          </p:txBody>
        </p:sp>
        <p:sp>
          <p:nvSpPr>
            <p:cNvPr id="185365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pic>
        <p:nvPicPr>
          <p:cNvPr id="148" name="Picture 2" descr="C:\Users\f000000095\Desktop\leaflet\新增資料夾\3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93" y="1384136"/>
            <a:ext cx="4188571" cy="261843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9" name="Picture 11" descr="IMG_0004_基護-1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7916" t="10053"/>
          <a:stretch/>
        </p:blipFill>
        <p:spPr bwMode="auto">
          <a:xfrm>
            <a:off x="237355" y="1088224"/>
            <a:ext cx="3951112" cy="28514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0" name="圖片 17" descr="J:\pics\1020429 二技男女生技術\1020429 026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r="10707" b="16447"/>
          <a:stretch>
            <a:fillRect/>
          </a:stretch>
        </p:blipFill>
        <p:spPr bwMode="auto">
          <a:xfrm>
            <a:off x="151811" y="1140828"/>
            <a:ext cx="3895274" cy="26878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1" name="Picture 4" descr="C:\Users\f000000095\Desktop\leaflet\新增資料夾\OBS.jpg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t="8469" r="15924"/>
          <a:stretch/>
        </p:blipFill>
        <p:spPr bwMode="auto">
          <a:xfrm>
            <a:off x="111146" y="942885"/>
            <a:ext cx="4054710" cy="30465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2" name="圖片 19" descr="J:\pics\1025AREC education 兒科\20131025_150204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 l="14105" t="23862" r="30019" b="24303"/>
          <a:stretch>
            <a:fillRect/>
          </a:stretch>
        </p:blipFill>
        <p:spPr bwMode="auto">
          <a:xfrm>
            <a:off x="133729" y="1214892"/>
            <a:ext cx="4044807" cy="266508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3" name="Picture 2" descr="C:\Users\f000000095\Desktop\leaflet\新增資料夾\ICU2.jpg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111146" y="1091809"/>
            <a:ext cx="4157377" cy="27766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5" name="Picture 20" descr="http://ns.cgit.edu.tw/ezcatfiles/6000/img/img/861/P330358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5400" y="1079500"/>
            <a:ext cx="444658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投影片編號版面配置區 2"/>
          <p:cNvSpPr txBox="1">
            <a:spLocks noGrp="1"/>
          </p:cNvSpPr>
          <p:nvPr/>
        </p:nvSpPr>
        <p:spPr>
          <a:xfrm>
            <a:off x="6902450" y="6316663"/>
            <a:ext cx="2133600" cy="388937"/>
          </a:xfrm>
          <a:prstGeom prst="rect">
            <a:avLst/>
          </a:prstGeom>
          <a:noFill/>
        </p:spPr>
        <p:txBody>
          <a:bodyPr/>
          <a:lstStyle/>
          <a:p>
            <a:pPr algn="r" eaLnBrk="0" hangingPunct="0">
              <a:defRPr/>
            </a:pPr>
            <a:fld id="{5CF68143-1882-4236-ADFB-B66F9F9C1E82}" type="slidenum">
              <a:rPr lang="zh-TW" altLang="en-US" sz="2000" b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新細明體" pitchFamily="18" charset="-120"/>
              </a:rPr>
              <a:pPr algn="r" eaLnBrk="0" hangingPunct="0">
                <a:defRPr/>
              </a:pPr>
              <a:t>4</a:t>
            </a:fld>
            <a:endParaRPr lang="en-US" altLang="zh-TW" sz="2000" b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新細明體" pitchFamily="18" charset="-12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471825" y="399908"/>
            <a:ext cx="5968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  <a:cs typeface="+mj-cs"/>
              </a:rPr>
              <a:t>四技護理必修課程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  <a:cs typeface="+mj-cs"/>
              </a:rPr>
              <a:t>_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  <a:cs typeface="+mj-cs"/>
              </a:rPr>
              <a:t>專業科目</a:t>
            </a:r>
          </a:p>
        </p:txBody>
      </p:sp>
    </p:spTree>
    <p:extLst>
      <p:ext uri="{BB962C8B-B14F-4D97-AF65-F5344CB8AC3E}">
        <p14:creationId xmlns:p14="http://schemas.microsoft.com/office/powerpoint/2010/main" val="115626047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28"/>
            <a:ext cx="9144000" cy="6962176"/>
          </a:xfrm>
        </p:spPr>
      </p:pic>
      <p:sp>
        <p:nvSpPr>
          <p:cNvPr id="41" name="文字方塊 40"/>
          <p:cNvSpPr txBox="1"/>
          <p:nvPr/>
        </p:nvSpPr>
        <p:spPr>
          <a:xfrm>
            <a:off x="2374141" y="922648"/>
            <a:ext cx="553998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sz="2400" dirty="0"/>
          </a:p>
        </p:txBody>
      </p:sp>
      <p:sp>
        <p:nvSpPr>
          <p:cNvPr id="48" name="淚滴形 47"/>
          <p:cNvSpPr/>
          <p:nvPr/>
        </p:nvSpPr>
        <p:spPr>
          <a:xfrm>
            <a:off x="7948670" y="3352571"/>
            <a:ext cx="34289" cy="34289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2400"/>
          </a:p>
        </p:txBody>
      </p:sp>
      <p:sp>
        <p:nvSpPr>
          <p:cNvPr id="49" name="心形 48"/>
          <p:cNvSpPr/>
          <p:nvPr/>
        </p:nvSpPr>
        <p:spPr>
          <a:xfrm>
            <a:off x="3025341" y="1769111"/>
            <a:ext cx="2994222" cy="2536215"/>
          </a:xfrm>
          <a:prstGeom prst="hear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800" b="1" spc="38" dirty="0" smtClean="0">
                <a:ln w="9525" cmpd="sng">
                  <a:solidFill>
                    <a:schemeClr val="accent1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lin ang="2700000" scaled="1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algun Gothic Semilight" panose="020B0502040204020203" pitchFamily="34" charset="-120"/>
                <a:ea typeface="Malgun Gothic Semilight" panose="020B0502040204020203" pitchFamily="34" charset="-120"/>
                <a:cs typeface="Malgun Gothic Semilight" panose="020B0502040204020203" pitchFamily="34" charset="-120"/>
              </a:rPr>
              <a:t>護理師   </a:t>
            </a:r>
            <a:endParaRPr lang="zh-TW" altLang="en-US" sz="4800" b="1" spc="38" dirty="0">
              <a:ln w="9525" cmpd="sng">
                <a:solidFill>
                  <a:schemeClr val="accent1"/>
                </a:solidFill>
                <a:prstDash val="solid"/>
              </a:ln>
              <a:gradFill>
                <a:gsLst>
                  <a:gs pos="0">
                    <a:schemeClr val="accent2">
                      <a:lumMod val="75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lin ang="2700000" scaled="1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0" name="橢圓 49"/>
          <p:cNvSpPr/>
          <p:nvPr/>
        </p:nvSpPr>
        <p:spPr>
          <a:xfrm>
            <a:off x="6950801" y="32920"/>
            <a:ext cx="2116080" cy="16162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專科護理師</a:t>
            </a:r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橢圓 53"/>
          <p:cNvSpPr/>
          <p:nvPr/>
        </p:nvSpPr>
        <p:spPr>
          <a:xfrm>
            <a:off x="7162637" y="1927366"/>
            <a:ext cx="1879048" cy="148727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臨床護理專家</a:t>
            </a:r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橢圓 59"/>
          <p:cNvSpPr/>
          <p:nvPr/>
        </p:nvSpPr>
        <p:spPr>
          <a:xfrm>
            <a:off x="6877101" y="3861707"/>
            <a:ext cx="2002494" cy="121539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研究護理師</a:t>
            </a:r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4" name="橢圓 63"/>
          <p:cNvSpPr/>
          <p:nvPr/>
        </p:nvSpPr>
        <p:spPr>
          <a:xfrm>
            <a:off x="3333633" y="5440624"/>
            <a:ext cx="2249842" cy="135646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健康產業</a:t>
            </a:r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橢圓 66"/>
          <p:cNvSpPr/>
          <p:nvPr/>
        </p:nvSpPr>
        <p:spPr>
          <a:xfrm>
            <a:off x="6001427" y="5405329"/>
            <a:ext cx="1947243" cy="105761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教職</a:t>
            </a:r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966310" y="4749220"/>
            <a:ext cx="2046785" cy="155916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個案管理師</a:t>
            </a:r>
            <a:endParaRPr lang="en-US" altLang="zh-TW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橢圓 72"/>
          <p:cNvSpPr/>
          <p:nvPr/>
        </p:nvSpPr>
        <p:spPr>
          <a:xfrm>
            <a:off x="97598" y="3445743"/>
            <a:ext cx="2192357" cy="10918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護理助產師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橢圓 75"/>
          <p:cNvSpPr/>
          <p:nvPr/>
        </p:nvSpPr>
        <p:spPr>
          <a:xfrm>
            <a:off x="97598" y="0"/>
            <a:ext cx="2428422" cy="140514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進階社區</a:t>
            </a:r>
            <a:endParaRPr lang="en-US" altLang="zh-TW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健康護理師</a:t>
            </a:r>
            <a:endParaRPr lang="en-US" altLang="zh-TW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橢圓 78"/>
          <p:cNvSpPr/>
          <p:nvPr/>
        </p:nvSpPr>
        <p:spPr>
          <a:xfrm>
            <a:off x="225835" y="1927366"/>
            <a:ext cx="1829573" cy="9584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麻醉</a:t>
            </a:r>
            <a:endParaRPr lang="en-US" altLang="zh-TW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護理師</a:t>
            </a:r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2" name="橢圓 81"/>
          <p:cNvSpPr/>
          <p:nvPr/>
        </p:nvSpPr>
        <p:spPr>
          <a:xfrm>
            <a:off x="3737347" y="0"/>
            <a:ext cx="1669306" cy="109522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創業</a:t>
            </a:r>
            <a:endParaRPr lang="zh-TW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7" name="向右箭號 86"/>
          <p:cNvSpPr/>
          <p:nvPr/>
        </p:nvSpPr>
        <p:spPr>
          <a:xfrm rot="19764657" flipV="1">
            <a:off x="5986653" y="1352352"/>
            <a:ext cx="1079653" cy="5294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88" name="向右箭號 87"/>
          <p:cNvSpPr/>
          <p:nvPr/>
        </p:nvSpPr>
        <p:spPr>
          <a:xfrm>
            <a:off x="6283968" y="2509422"/>
            <a:ext cx="814531" cy="572787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89" name="向右箭號 88"/>
          <p:cNvSpPr/>
          <p:nvPr/>
        </p:nvSpPr>
        <p:spPr>
          <a:xfrm rot="2092195">
            <a:off x="5858821" y="3531050"/>
            <a:ext cx="1099594" cy="607632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0" name="向右箭號 89"/>
          <p:cNvSpPr/>
          <p:nvPr/>
        </p:nvSpPr>
        <p:spPr>
          <a:xfrm rot="5400000">
            <a:off x="4086177" y="4637960"/>
            <a:ext cx="857753" cy="512853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1" name="向右箭號 90"/>
          <p:cNvSpPr/>
          <p:nvPr/>
        </p:nvSpPr>
        <p:spPr>
          <a:xfrm rot="2640158">
            <a:off x="5113137" y="4172218"/>
            <a:ext cx="981878" cy="671215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3" name="向右箭號 92"/>
          <p:cNvSpPr/>
          <p:nvPr/>
        </p:nvSpPr>
        <p:spPr>
          <a:xfrm rot="16200000">
            <a:off x="4154098" y="1270759"/>
            <a:ext cx="789167" cy="542343"/>
          </a:xfrm>
          <a:prstGeom prst="strip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4" name="向右箭號 93"/>
          <p:cNvSpPr/>
          <p:nvPr/>
        </p:nvSpPr>
        <p:spPr>
          <a:xfrm rot="8927699">
            <a:off x="2477399" y="3323796"/>
            <a:ext cx="768185" cy="440877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5" name="向右箭號 94"/>
          <p:cNvSpPr/>
          <p:nvPr/>
        </p:nvSpPr>
        <p:spPr>
          <a:xfrm rot="8170394">
            <a:off x="2851710" y="4119234"/>
            <a:ext cx="1009515" cy="558451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6" name="向右箭號 95"/>
          <p:cNvSpPr/>
          <p:nvPr/>
        </p:nvSpPr>
        <p:spPr>
          <a:xfrm rot="10800000">
            <a:off x="2147173" y="2270391"/>
            <a:ext cx="775853" cy="468247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7" name="向右箭號 96"/>
          <p:cNvSpPr/>
          <p:nvPr/>
        </p:nvSpPr>
        <p:spPr>
          <a:xfrm rot="13297075">
            <a:off x="2229968" y="1410791"/>
            <a:ext cx="876611" cy="469623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274367591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0" y="536873"/>
            <a:ext cx="8229600" cy="1143000"/>
          </a:xfrm>
        </p:spPr>
        <p:txBody>
          <a:bodyPr/>
          <a:lstStyle/>
          <a:p>
            <a:pPr marL="53975" eaLnBrk="1" hangingPunct="1"/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教學模擬設備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4294967295"/>
          </p:nvPr>
        </p:nvSpPr>
        <p:spPr>
          <a:xfrm>
            <a:off x="539552" y="1556792"/>
            <a:ext cx="8147050" cy="169545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因應各科訓練計畫所需，購置不同教學模擬設備，包含模擬病人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(SIMMAN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METIman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IVAC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、注射模型與各式電子儀器等。各科設置常備模型。</a:t>
            </a:r>
          </a:p>
        </p:txBody>
      </p:sp>
      <p:pic>
        <p:nvPicPr>
          <p:cNvPr id="5" name="Picture 26" descr="http://ns.cgust.edu.tw/ezcatfiles/6000/img/img/862/P33036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75445"/>
            <a:ext cx="1918990" cy="2040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4" descr="http://ns.cgust.edu.tw/ezcatfiles/6000/img/img/850/P32333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149080"/>
            <a:ext cx="1975432" cy="2023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2" descr="http://ns.cgit.edu.tw/ezcatfiles/6000/img/img/844/P32232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166287"/>
            <a:ext cx="2200722" cy="2023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0" descr="http://ns.cgust.edu.tw/ezcatfiles/6000/img/img/862/P330363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7" y="4175445"/>
            <a:ext cx="2063177" cy="2014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1" b="9976"/>
          <a:stretch>
            <a:fillRect/>
          </a:stretch>
        </p:blipFill>
        <p:spPr bwMode="auto">
          <a:xfrm rot="430634">
            <a:off x="6228605" y="95865"/>
            <a:ext cx="2951436" cy="1814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3723012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87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專業教室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5346" name="Group 18"/>
          <p:cNvGrpSpPr>
            <a:grpSpLocks/>
          </p:cNvGrpSpPr>
          <p:nvPr/>
        </p:nvGrpSpPr>
        <p:grpSpPr bwMode="auto">
          <a:xfrm>
            <a:off x="0" y="3352800"/>
            <a:ext cx="9144000" cy="3019425"/>
            <a:chOff x="247" y="4566"/>
            <a:chExt cx="3829" cy="1431"/>
          </a:xfrm>
        </p:grpSpPr>
        <p:grpSp>
          <p:nvGrpSpPr>
            <p:cNvPr id="185384" name="Group 19"/>
            <p:cNvGrpSpPr>
              <a:grpSpLocks/>
            </p:cNvGrpSpPr>
            <p:nvPr/>
          </p:nvGrpSpPr>
          <p:grpSpPr bwMode="auto">
            <a:xfrm>
              <a:off x="2161" y="4566"/>
              <a:ext cx="1915" cy="1431"/>
              <a:chOff x="2854" y="1824"/>
              <a:chExt cx="2622" cy="1882"/>
            </a:xfrm>
          </p:grpSpPr>
          <p:sp>
            <p:nvSpPr>
              <p:cNvPr id="185423" name="Line 2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43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4" name="Line 2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68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5" name="Line 2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487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6" name="Line 2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083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7" name="Line 2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704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8" name="Line 2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322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9" name="Line 2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986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0" name="Line 2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65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1" name="Line 2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314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2" name="Line 2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3" name="Line 3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3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4" name="Line 3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06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5" name="Line 3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91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6" name="Line 3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77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7" name="Line 34"/>
              <p:cNvSpPr>
                <a:spLocks noChangeShapeType="1"/>
              </p:cNvSpPr>
              <p:nvPr/>
            </p:nvSpPr>
            <p:spPr bwMode="auto">
              <a:xfrm>
                <a:off x="2877" y="1824"/>
                <a:ext cx="2599" cy="64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8" name="Line 3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514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39" name="Line 3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405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0" name="Line 3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98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1" name="Line 3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1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2" name="Line 3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6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43" name="Line 4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6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5385" name="Group 41"/>
            <p:cNvGrpSpPr>
              <a:grpSpLocks/>
            </p:cNvGrpSpPr>
            <p:nvPr/>
          </p:nvGrpSpPr>
          <p:grpSpPr bwMode="auto">
            <a:xfrm>
              <a:off x="247" y="4566"/>
              <a:ext cx="1914" cy="1431"/>
              <a:chOff x="235" y="1824"/>
              <a:chExt cx="2619" cy="1882"/>
            </a:xfrm>
          </p:grpSpPr>
          <p:sp>
            <p:nvSpPr>
              <p:cNvPr id="185402" name="Line 4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3" name="Line 4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43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4" name="Line 4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68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5" name="Line 45"/>
              <p:cNvSpPr>
                <a:spLocks noChangeShapeType="1"/>
              </p:cNvSpPr>
              <p:nvPr/>
            </p:nvSpPr>
            <p:spPr bwMode="auto">
              <a:xfrm flipH="1">
                <a:off x="371" y="1824"/>
                <a:ext cx="2483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6" name="Line 46"/>
              <p:cNvSpPr>
                <a:spLocks noChangeShapeType="1"/>
              </p:cNvSpPr>
              <p:nvPr/>
            </p:nvSpPr>
            <p:spPr bwMode="auto">
              <a:xfrm flipH="1">
                <a:off x="774" y="1824"/>
                <a:ext cx="208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7" name="Line 47"/>
              <p:cNvSpPr>
                <a:spLocks noChangeShapeType="1"/>
              </p:cNvSpPr>
              <p:nvPr/>
            </p:nvSpPr>
            <p:spPr bwMode="auto">
              <a:xfrm flipH="1">
                <a:off x="1153" y="1824"/>
                <a:ext cx="170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8" name="Line 48"/>
              <p:cNvSpPr>
                <a:spLocks noChangeShapeType="1"/>
              </p:cNvSpPr>
              <p:nvPr/>
            </p:nvSpPr>
            <p:spPr bwMode="auto">
              <a:xfrm flipH="1">
                <a:off x="1534" y="1824"/>
                <a:ext cx="1320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09" name="Line 49"/>
              <p:cNvSpPr>
                <a:spLocks noChangeShapeType="1"/>
              </p:cNvSpPr>
              <p:nvPr/>
            </p:nvSpPr>
            <p:spPr bwMode="auto">
              <a:xfrm flipH="1">
                <a:off x="1872" y="1824"/>
                <a:ext cx="982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0" name="Line 50"/>
              <p:cNvSpPr>
                <a:spLocks noChangeShapeType="1"/>
              </p:cNvSpPr>
              <p:nvPr/>
            </p:nvSpPr>
            <p:spPr bwMode="auto">
              <a:xfrm flipH="1">
                <a:off x="2206" y="1824"/>
                <a:ext cx="648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1" name="Line 51"/>
              <p:cNvSpPr>
                <a:spLocks noChangeShapeType="1"/>
              </p:cNvSpPr>
              <p:nvPr/>
            </p:nvSpPr>
            <p:spPr bwMode="auto">
              <a:xfrm flipH="1">
                <a:off x="2543" y="1824"/>
                <a:ext cx="311" cy="188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2" name="Line 5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3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3" name="Line 5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067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4" name="Line 54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919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5" name="Line 55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770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6" name="Line 56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597" cy="642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7" name="Line 5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514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8" name="Line 5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405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19" name="Line 59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98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0" name="Line 60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1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1" name="Line 61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6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422" name="Line 6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63"/>
              </a:xfrm>
              <a:prstGeom prst="line">
                <a:avLst/>
              </a:prstGeom>
              <a:noFill/>
              <a:ln w="3175">
                <a:solidFill>
                  <a:srgbClr val="C68DFF">
                    <a:alpha val="50195"/>
                  </a:srgb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5386" name="Group 63"/>
            <p:cNvGrpSpPr>
              <a:grpSpLocks/>
            </p:cNvGrpSpPr>
            <p:nvPr/>
          </p:nvGrpSpPr>
          <p:grpSpPr bwMode="auto">
            <a:xfrm>
              <a:off x="247" y="4581"/>
              <a:ext cx="3829" cy="1220"/>
              <a:chOff x="235" y="1844"/>
              <a:chExt cx="5241" cy="1605"/>
            </a:xfrm>
          </p:grpSpPr>
          <p:grpSp>
            <p:nvGrpSpPr>
              <p:cNvPr id="185387" name="Group 64"/>
              <p:cNvGrpSpPr>
                <a:grpSpLocks/>
              </p:cNvGrpSpPr>
              <p:nvPr/>
            </p:nvGrpSpPr>
            <p:grpSpPr bwMode="auto">
              <a:xfrm>
                <a:off x="235" y="2750"/>
                <a:ext cx="5241" cy="699"/>
                <a:chOff x="235" y="2750"/>
                <a:chExt cx="5241" cy="699"/>
              </a:xfrm>
            </p:grpSpPr>
            <p:sp>
              <p:nvSpPr>
                <p:cNvPr id="185398" name="Line 65"/>
                <p:cNvSpPr>
                  <a:spLocks noChangeShapeType="1"/>
                </p:cNvSpPr>
                <p:nvPr/>
              </p:nvSpPr>
              <p:spPr bwMode="auto">
                <a:xfrm>
                  <a:off x="235" y="3449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9" name="Line 66"/>
                <p:cNvSpPr>
                  <a:spLocks noChangeShapeType="1"/>
                </p:cNvSpPr>
                <p:nvPr/>
              </p:nvSpPr>
              <p:spPr bwMode="auto">
                <a:xfrm>
                  <a:off x="235" y="3191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400" name="Line 67"/>
                <p:cNvSpPr>
                  <a:spLocks noChangeShapeType="1"/>
                </p:cNvSpPr>
                <p:nvPr/>
              </p:nvSpPr>
              <p:spPr bwMode="auto">
                <a:xfrm>
                  <a:off x="235" y="2958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401" name="Line 68"/>
                <p:cNvSpPr>
                  <a:spLocks noChangeShapeType="1"/>
                </p:cNvSpPr>
                <p:nvPr/>
              </p:nvSpPr>
              <p:spPr bwMode="auto">
                <a:xfrm>
                  <a:off x="235" y="2750"/>
                  <a:ext cx="5239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5388" name="Group 69"/>
              <p:cNvGrpSpPr>
                <a:grpSpLocks/>
              </p:cNvGrpSpPr>
              <p:nvPr/>
            </p:nvGrpSpPr>
            <p:grpSpPr bwMode="auto">
              <a:xfrm>
                <a:off x="235" y="1844"/>
                <a:ext cx="5241" cy="728"/>
                <a:chOff x="235" y="1844"/>
                <a:chExt cx="5241" cy="728"/>
              </a:xfrm>
            </p:grpSpPr>
            <p:sp>
              <p:nvSpPr>
                <p:cNvPr id="185389" name="Line 70"/>
                <p:cNvSpPr>
                  <a:spLocks noChangeShapeType="1"/>
                </p:cNvSpPr>
                <p:nvPr/>
              </p:nvSpPr>
              <p:spPr bwMode="auto">
                <a:xfrm>
                  <a:off x="235" y="2572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235" y="2401"/>
                  <a:ext cx="5241" cy="1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1" name="Line 72"/>
                <p:cNvSpPr>
                  <a:spLocks noChangeShapeType="1"/>
                </p:cNvSpPr>
                <p:nvPr/>
              </p:nvSpPr>
              <p:spPr bwMode="auto">
                <a:xfrm>
                  <a:off x="235" y="2245"/>
                  <a:ext cx="5241" cy="5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2" name="Line 73"/>
                <p:cNvSpPr>
                  <a:spLocks noChangeShapeType="1"/>
                </p:cNvSpPr>
                <p:nvPr/>
              </p:nvSpPr>
              <p:spPr bwMode="auto">
                <a:xfrm>
                  <a:off x="235" y="2121"/>
                  <a:ext cx="5217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3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35" y="2015"/>
                  <a:ext cx="5241" cy="6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4" name="Line 75"/>
                <p:cNvSpPr>
                  <a:spLocks noChangeShapeType="1"/>
                </p:cNvSpPr>
                <p:nvPr/>
              </p:nvSpPr>
              <p:spPr bwMode="auto">
                <a:xfrm>
                  <a:off x="235" y="1946"/>
                  <a:ext cx="5241" cy="4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5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35" y="1908"/>
                  <a:ext cx="5241" cy="1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6" name="Line 77"/>
                <p:cNvSpPr>
                  <a:spLocks noChangeShapeType="1"/>
                </p:cNvSpPr>
                <p:nvPr/>
              </p:nvSpPr>
              <p:spPr bwMode="auto">
                <a:xfrm>
                  <a:off x="258" y="1866"/>
                  <a:ext cx="5218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397" name="Line 78"/>
                <p:cNvSpPr>
                  <a:spLocks noChangeShapeType="1"/>
                </p:cNvSpPr>
                <p:nvPr/>
              </p:nvSpPr>
              <p:spPr bwMode="auto">
                <a:xfrm>
                  <a:off x="235" y="1844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rgbClr val="C68DFF">
                      <a:alpha val="50195"/>
                    </a:srgb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85347" name="AutoShape 79"/>
          <p:cNvSpPr>
            <a:spLocks noChangeArrowheads="1"/>
          </p:cNvSpPr>
          <p:nvPr/>
        </p:nvSpPr>
        <p:spPr bwMode="auto">
          <a:xfrm rot="10134309" flipH="1">
            <a:off x="-1982788" y="-1579563"/>
            <a:ext cx="10514013" cy="825182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13" y="9993"/>
                </a:moveTo>
                <a:cubicBezTo>
                  <a:pt x="15021" y="7751"/>
                  <a:pt x="13075" y="6116"/>
                  <a:pt x="10800" y="6116"/>
                </a:cubicBezTo>
                <a:cubicBezTo>
                  <a:pt x="9347" y="6115"/>
                  <a:pt x="7976" y="6790"/>
                  <a:pt x="7089" y="7941"/>
                </a:cubicBezTo>
                <a:lnTo>
                  <a:pt x="2245" y="4208"/>
                </a:lnTo>
                <a:cubicBezTo>
                  <a:pt x="4289" y="1554"/>
                  <a:pt x="7450" y="-1"/>
                  <a:pt x="10800" y="0"/>
                </a:cubicBezTo>
                <a:cubicBezTo>
                  <a:pt x="16046" y="0"/>
                  <a:pt x="20534" y="3770"/>
                  <a:pt x="21438" y="8939"/>
                </a:cubicBezTo>
                <a:lnTo>
                  <a:pt x="24098" y="8474"/>
                </a:lnTo>
                <a:lnTo>
                  <a:pt x="19418" y="15138"/>
                </a:lnTo>
                <a:lnTo>
                  <a:pt x="12754" y="10458"/>
                </a:lnTo>
                <a:lnTo>
                  <a:pt x="15413" y="9993"/>
                </a:lnTo>
                <a:close/>
              </a:path>
            </a:pathLst>
          </a:custGeom>
          <a:solidFill>
            <a:srgbClr val="B48ED6">
              <a:alpha val="8196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0" y="4887913"/>
            <a:ext cx="1649413" cy="1524000"/>
            <a:chOff x="2625725" y="3914775"/>
            <a:chExt cx="1828573" cy="1786731"/>
          </a:xfrm>
        </p:grpSpPr>
        <p:sp>
          <p:nvSpPr>
            <p:cNvPr id="185381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54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FB5BC6"/>
                </a:gs>
                <a:gs pos="100000">
                  <a:srgbClr val="4E0235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zh-TW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3D</a:t>
              </a:r>
              <a:r>
                <a:rPr kumimoji="1"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數位</a:t>
              </a:r>
              <a:endParaRPr kumimoji="1"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 latinLnBrk="1">
                <a:defRPr/>
              </a:pPr>
              <a:r>
                <a:rPr kumimoji="1"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解剖教室</a:t>
              </a:r>
            </a:p>
          </p:txBody>
        </p:sp>
        <p:sp>
          <p:nvSpPr>
            <p:cNvPr id="185383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63" name="群組 162"/>
          <p:cNvGrpSpPr>
            <a:grpSpLocks/>
          </p:cNvGrpSpPr>
          <p:nvPr/>
        </p:nvGrpSpPr>
        <p:grpSpPr bwMode="auto">
          <a:xfrm>
            <a:off x="3100388" y="4649788"/>
            <a:ext cx="1649412" cy="1524000"/>
            <a:chOff x="2625725" y="3914775"/>
            <a:chExt cx="1828573" cy="1786731"/>
          </a:xfrm>
        </p:grpSpPr>
        <p:sp>
          <p:nvSpPr>
            <p:cNvPr id="185378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65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8181FF"/>
                </a:gs>
                <a:gs pos="100000">
                  <a:srgbClr val="000096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內外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模擬情境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教室</a:t>
              </a:r>
            </a:p>
          </p:txBody>
        </p:sp>
        <p:sp>
          <p:nvSpPr>
            <p:cNvPr id="185380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71" name="群組 170"/>
          <p:cNvGrpSpPr>
            <a:grpSpLocks/>
          </p:cNvGrpSpPr>
          <p:nvPr/>
        </p:nvGrpSpPr>
        <p:grpSpPr bwMode="auto">
          <a:xfrm>
            <a:off x="5705475" y="3227388"/>
            <a:ext cx="1649413" cy="1524000"/>
            <a:chOff x="2625725" y="3914775"/>
            <a:chExt cx="1828573" cy="1786731"/>
          </a:xfrm>
        </p:grpSpPr>
        <p:sp>
          <p:nvSpPr>
            <p:cNvPr id="185375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73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E3DE00"/>
                </a:gs>
                <a:gs pos="100000">
                  <a:srgbClr val="9A96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兒科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模擬情境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教室</a:t>
              </a:r>
            </a:p>
          </p:txBody>
        </p:sp>
        <p:sp>
          <p:nvSpPr>
            <p:cNvPr id="185377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75" name="群組 174"/>
          <p:cNvGrpSpPr>
            <a:grpSpLocks/>
          </p:cNvGrpSpPr>
          <p:nvPr/>
        </p:nvGrpSpPr>
        <p:grpSpPr bwMode="auto">
          <a:xfrm>
            <a:off x="4605338" y="4278313"/>
            <a:ext cx="1649412" cy="1524000"/>
            <a:chOff x="2625725" y="3914775"/>
            <a:chExt cx="1828573" cy="1786731"/>
          </a:xfrm>
        </p:grpSpPr>
        <p:sp>
          <p:nvSpPr>
            <p:cNvPr id="185372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77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29FF29"/>
                </a:gs>
                <a:gs pos="100000">
                  <a:srgbClr val="007E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產科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模擬情境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教室</a:t>
              </a:r>
            </a:p>
          </p:txBody>
        </p:sp>
        <p:sp>
          <p:nvSpPr>
            <p:cNvPr id="185374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80" name="群組 179"/>
          <p:cNvGrpSpPr>
            <a:grpSpLocks/>
          </p:cNvGrpSpPr>
          <p:nvPr/>
        </p:nvGrpSpPr>
        <p:grpSpPr bwMode="auto">
          <a:xfrm>
            <a:off x="6570663" y="2000250"/>
            <a:ext cx="1649412" cy="1524000"/>
            <a:chOff x="2625725" y="3914775"/>
            <a:chExt cx="1828573" cy="1786731"/>
          </a:xfrm>
        </p:grpSpPr>
        <p:sp>
          <p:nvSpPr>
            <p:cNvPr id="185369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82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7"/>
            </a:xfrm>
            <a:prstGeom prst="ellipse">
              <a:avLst/>
            </a:prstGeom>
            <a:gradFill rotWithShape="0">
              <a:gsLst>
                <a:gs pos="0">
                  <a:srgbClr val="FF9D3B"/>
                </a:gs>
                <a:gs pos="100000">
                  <a:srgbClr val="B45A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急重症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模擬情境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教室</a:t>
              </a:r>
            </a:p>
          </p:txBody>
        </p:sp>
        <p:sp>
          <p:nvSpPr>
            <p:cNvPr id="185371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84" name="群組 183"/>
          <p:cNvGrpSpPr>
            <a:grpSpLocks/>
          </p:cNvGrpSpPr>
          <p:nvPr/>
        </p:nvGrpSpPr>
        <p:grpSpPr bwMode="auto">
          <a:xfrm>
            <a:off x="6789738" y="476250"/>
            <a:ext cx="1649412" cy="1524000"/>
            <a:chOff x="2625725" y="3914775"/>
            <a:chExt cx="1828573" cy="1786731"/>
          </a:xfrm>
        </p:grpSpPr>
        <p:sp>
          <p:nvSpPr>
            <p:cNvPr id="185366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86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7"/>
            </a:xfrm>
            <a:prstGeom prst="ellipse">
              <a:avLst/>
            </a:prstGeom>
            <a:gradFill rotWithShape="0">
              <a:gsLst>
                <a:gs pos="0">
                  <a:srgbClr val="F48888"/>
                </a:gs>
                <a:gs pos="100000">
                  <a:srgbClr val="B40D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老人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模擬情境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教室</a:t>
              </a:r>
            </a:p>
          </p:txBody>
        </p:sp>
        <p:sp>
          <p:nvSpPr>
            <p:cNvPr id="185368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grpSp>
        <p:nvGrpSpPr>
          <p:cNvPr id="191" name="群組 190"/>
          <p:cNvGrpSpPr>
            <a:grpSpLocks/>
          </p:cNvGrpSpPr>
          <p:nvPr/>
        </p:nvGrpSpPr>
        <p:grpSpPr bwMode="auto">
          <a:xfrm>
            <a:off x="1550988" y="4802188"/>
            <a:ext cx="1649412" cy="1524000"/>
            <a:chOff x="2625725" y="3914775"/>
            <a:chExt cx="1828573" cy="1786731"/>
          </a:xfrm>
        </p:grpSpPr>
        <p:sp>
          <p:nvSpPr>
            <p:cNvPr id="185363" name="Oval 87"/>
            <p:cNvSpPr>
              <a:spLocks noChangeArrowheads="1"/>
            </p:cNvSpPr>
            <p:nvPr/>
          </p:nvSpPr>
          <p:spPr bwMode="auto">
            <a:xfrm>
              <a:off x="3439886" y="5464968"/>
              <a:ext cx="1014412" cy="236538"/>
            </a:xfrm>
            <a:prstGeom prst="ellipse">
              <a:avLst/>
            </a:prstGeom>
            <a:gradFill rotWithShape="1">
              <a:gsLst>
                <a:gs pos="0">
                  <a:srgbClr val="41334D"/>
                </a:gs>
                <a:gs pos="100000">
                  <a:srgbClr val="925CC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  <p:sp>
          <p:nvSpPr>
            <p:cNvPr id="193" name="Oval 86"/>
            <p:cNvSpPr>
              <a:spLocks noChangeArrowheads="1"/>
            </p:cNvSpPr>
            <p:nvPr/>
          </p:nvSpPr>
          <p:spPr bwMode="auto">
            <a:xfrm>
              <a:off x="2625725" y="3914775"/>
              <a:ext cx="1649060" cy="1732756"/>
            </a:xfrm>
            <a:prstGeom prst="ellipse">
              <a:avLst/>
            </a:prstGeom>
            <a:gradFill rotWithShape="0">
              <a:gsLst>
                <a:gs pos="0">
                  <a:srgbClr val="A953FF"/>
                </a:gs>
                <a:gs pos="100000">
                  <a:srgbClr val="4B0096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zh-TW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E</a:t>
              </a: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化</a:t>
              </a:r>
              <a:endPara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  <a:p>
              <a:pPr algn="ctr" latinLnBrk="1">
                <a:defRPr/>
              </a:pPr>
              <a:r>
                <a:rPr lang="zh-TW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基護教室</a:t>
              </a:r>
            </a:p>
          </p:txBody>
        </p:sp>
        <p:sp>
          <p:nvSpPr>
            <p:cNvPr id="185365" name="Oval 93"/>
            <p:cNvSpPr>
              <a:spLocks noChangeArrowheads="1"/>
            </p:cNvSpPr>
            <p:nvPr/>
          </p:nvSpPr>
          <p:spPr bwMode="auto">
            <a:xfrm rot="-2675838">
              <a:off x="2774417" y="4109855"/>
              <a:ext cx="546100" cy="31591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76767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1" lang="zh-TW" altLang="en-US" sz="1800" b="0">
                <a:solidFill>
                  <a:srgbClr val="000000"/>
                </a:solidFill>
                <a:latin typeface="Arial" charset="0"/>
                <a:ea typeface="新細明體" charset="-120"/>
              </a:endParaRPr>
            </a:p>
          </p:txBody>
        </p:sp>
      </p:grpSp>
      <p:pic>
        <p:nvPicPr>
          <p:cNvPr id="148" name="Picture 2" descr="C:\Users\f000000095\Desktop\leaflet\新增資料夾\3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93" y="1384136"/>
            <a:ext cx="4188571" cy="261843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9" name="Picture 11" descr="IMG_0004_基護-1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7916" t="10053"/>
          <a:stretch/>
        </p:blipFill>
        <p:spPr bwMode="auto">
          <a:xfrm>
            <a:off x="237355" y="1088224"/>
            <a:ext cx="3951112" cy="28514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0" name="圖片 17" descr="J:\pics\1020429 二技男女生技術\1020429 026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r="10707" b="16447"/>
          <a:stretch>
            <a:fillRect/>
          </a:stretch>
        </p:blipFill>
        <p:spPr bwMode="auto">
          <a:xfrm>
            <a:off x="151811" y="1140828"/>
            <a:ext cx="3895274" cy="26878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1" name="Picture 4" descr="C:\Users\f000000095\Desktop\leaflet\新增資料夾\OBS.jpg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t="8469" r="15924"/>
          <a:stretch/>
        </p:blipFill>
        <p:spPr bwMode="auto">
          <a:xfrm>
            <a:off x="111146" y="942885"/>
            <a:ext cx="4054710" cy="30465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2" name="圖片 19" descr="J:\pics\1025AREC education 兒科\20131025_150204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 l="14105" t="23862" r="30019" b="24303"/>
          <a:stretch>
            <a:fillRect/>
          </a:stretch>
        </p:blipFill>
        <p:spPr bwMode="auto">
          <a:xfrm>
            <a:off x="133729" y="1214892"/>
            <a:ext cx="4044807" cy="266508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3" name="Picture 2" descr="C:\Users\f000000095\Desktop\leaflet\新增資料夾\ICU2.jpg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111146" y="1091809"/>
            <a:ext cx="4157377" cy="27766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5" name="Picture 20" descr="http://ns.cgit.edu.tw/ezcatfiles/6000/img/img/861/P330358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5400" y="1079500"/>
            <a:ext cx="444658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投影片編號版面配置區 2"/>
          <p:cNvSpPr txBox="1">
            <a:spLocks noGrp="1"/>
          </p:cNvSpPr>
          <p:nvPr/>
        </p:nvSpPr>
        <p:spPr>
          <a:xfrm>
            <a:off x="6902450" y="6316663"/>
            <a:ext cx="2133600" cy="388937"/>
          </a:xfrm>
          <a:prstGeom prst="rect">
            <a:avLst/>
          </a:prstGeom>
          <a:noFill/>
        </p:spPr>
        <p:txBody>
          <a:bodyPr/>
          <a:lstStyle/>
          <a:p>
            <a:pPr algn="r" eaLnBrk="0" hangingPunct="0">
              <a:defRPr/>
            </a:pPr>
            <a:fld id="{5CF68143-1882-4236-ADFB-B66F9F9C1E82}" type="slidenum">
              <a:rPr lang="zh-TW" altLang="en-US" sz="2000" b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新細明體" pitchFamily="18" charset="-120"/>
              </a:rPr>
              <a:pPr algn="r" eaLnBrk="0" hangingPunct="0">
                <a:defRPr/>
              </a:pPr>
              <a:t>7</a:t>
            </a:fld>
            <a:endParaRPr lang="en-US" altLang="zh-TW" sz="2000" b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626047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755576" y="717692"/>
            <a:ext cx="7313613" cy="750887"/>
          </a:xfrm>
        </p:spPr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多元教學策略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情境教學</a:t>
            </a:r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EC98D9-F892-4B03-BBFF-9F52A8C5EE5A}" type="slidenum">
              <a:rPr lang="zh-TW" altLang="en-US" smtClean="0"/>
              <a:pPr/>
              <a:t>8</a:t>
            </a:fld>
            <a:endParaRPr lang="en-US" altLang="zh-TW" smtClean="0"/>
          </a:p>
        </p:txBody>
      </p:sp>
      <p:grpSp>
        <p:nvGrpSpPr>
          <p:cNvPr id="26628" name="群組 59"/>
          <p:cNvGrpSpPr>
            <a:grpSpLocks/>
          </p:cNvGrpSpPr>
          <p:nvPr/>
        </p:nvGrpSpPr>
        <p:grpSpPr bwMode="auto">
          <a:xfrm>
            <a:off x="250825" y="1905000"/>
            <a:ext cx="8704263" cy="3962400"/>
            <a:chOff x="323850" y="1630363"/>
            <a:chExt cx="8704263" cy="3962401"/>
          </a:xfrm>
        </p:grpSpPr>
        <p:grpSp>
          <p:nvGrpSpPr>
            <p:cNvPr id="26634" name="群組 12"/>
            <p:cNvGrpSpPr>
              <a:grpSpLocks/>
            </p:cNvGrpSpPr>
            <p:nvPr/>
          </p:nvGrpSpPr>
          <p:grpSpPr bwMode="auto">
            <a:xfrm>
              <a:off x="323850" y="1630363"/>
              <a:ext cx="2230438" cy="3962401"/>
              <a:chOff x="323850" y="1323499"/>
              <a:chExt cx="2230335" cy="3962987"/>
            </a:xfrm>
          </p:grpSpPr>
          <p:sp>
            <p:nvSpPr>
              <p:cNvPr id="26661" name="AutoShape 73"/>
              <p:cNvSpPr>
                <a:spLocks noChangeArrowheads="1"/>
              </p:cNvSpPr>
              <p:nvPr/>
            </p:nvSpPr>
            <p:spPr bwMode="auto">
              <a:xfrm flipH="1">
                <a:off x="323850" y="1339377"/>
                <a:ext cx="2230335" cy="536654"/>
              </a:xfrm>
              <a:prstGeom prst="parallelogram">
                <a:avLst>
                  <a:gd name="adj" fmla="val 67112"/>
                </a:avLst>
              </a:prstGeom>
              <a:gradFill rotWithShape="0">
                <a:gsLst>
                  <a:gs pos="0">
                    <a:srgbClr val="94A723"/>
                  </a:gs>
                  <a:gs pos="100000">
                    <a:srgbClr val="6C7A1A"/>
                  </a:gs>
                </a:gsLst>
                <a:lin ang="189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</a:endParaRPr>
              </a:p>
            </p:txBody>
          </p:sp>
          <p:sp>
            <p:nvSpPr>
              <p:cNvPr id="26662" name="AutoShape 74"/>
              <p:cNvSpPr>
                <a:spLocks noChangeArrowheads="1"/>
              </p:cNvSpPr>
              <p:nvPr/>
            </p:nvSpPr>
            <p:spPr bwMode="auto">
              <a:xfrm>
                <a:off x="323850" y="1872749"/>
                <a:ext cx="2230335" cy="536874"/>
              </a:xfrm>
              <a:prstGeom prst="parallelogram">
                <a:avLst>
                  <a:gd name="adj" fmla="val 66430"/>
                </a:avLst>
              </a:prstGeom>
              <a:gradFill rotWithShape="0">
                <a:gsLst>
                  <a:gs pos="0">
                    <a:srgbClr val="184F17"/>
                  </a:gs>
                  <a:gs pos="100000">
                    <a:srgbClr val="1C521B"/>
                  </a:gs>
                </a:gsLst>
                <a:lin ang="189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latinLnBrk="1"/>
                <a:endParaRPr lang="ko-KR" altLang="en-US">
                  <a:solidFill>
                    <a:srgbClr val="000000"/>
                  </a:solidFill>
                  <a:latin typeface="Gulim" pitchFamily="34" charset="-127"/>
                  <a:ea typeface="Gulim" pitchFamily="34" charset="-127"/>
                </a:endParaRPr>
              </a:p>
            </p:txBody>
          </p:sp>
          <p:grpSp>
            <p:nvGrpSpPr>
              <p:cNvPr id="26663" name="群組 15"/>
              <p:cNvGrpSpPr>
                <a:grpSpLocks/>
              </p:cNvGrpSpPr>
              <p:nvPr/>
            </p:nvGrpSpPr>
            <p:grpSpPr bwMode="auto">
              <a:xfrm>
                <a:off x="624138" y="1323499"/>
                <a:ext cx="1922715" cy="1002978"/>
                <a:chOff x="714348" y="1002464"/>
                <a:chExt cx="2500330" cy="1066805"/>
              </a:xfrm>
            </p:grpSpPr>
            <p:sp>
              <p:nvSpPr>
                <p:cNvPr id="39" name="Rectangle 79"/>
                <p:cNvSpPr>
                  <a:spLocks noChangeArrowheads="1"/>
                </p:cNvSpPr>
                <p:nvPr/>
              </p:nvSpPr>
              <p:spPr bwMode="auto">
                <a:xfrm>
                  <a:off x="1082041" y="1002464"/>
                  <a:ext cx="1317625" cy="5810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lang="en-US" altLang="ko-KR" sz="2800" dirty="0">
                      <a:solidFill>
                        <a:sysClr val="window" lastClr="FFFFFF"/>
                      </a:solidFill>
                      <a:effectLst>
                        <a:glow rad="101600">
                          <a:srgbClr val="4584D3">
                            <a:satMod val="175000"/>
                            <a:alpha val="40000"/>
                          </a:srgbClr>
                        </a:glow>
                      </a:effectLst>
                      <a:latin typeface="Tahoma" pitchFamily="34" charset="0"/>
                      <a:ea typeface="HY견고딕" pitchFamily="18" charset="-127"/>
                      <a:cs typeface="Tahoma" pitchFamily="34" charset="0"/>
                    </a:rPr>
                    <a:t>Step 1</a:t>
                  </a:r>
                </a:p>
              </p:txBody>
            </p:sp>
            <p:cxnSp>
              <p:nvCxnSpPr>
                <p:cNvPr id="26668" name="직선 연결선 89"/>
                <p:cNvCxnSpPr>
                  <a:cxnSpLocks noChangeShapeType="1"/>
                </p:cNvCxnSpPr>
                <p:nvPr/>
              </p:nvCxnSpPr>
              <p:spPr bwMode="auto">
                <a:xfrm>
                  <a:off x="714348" y="1714488"/>
                  <a:ext cx="2500330" cy="1588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</p:cxnSp>
            <p:sp>
              <p:nvSpPr>
                <p:cNvPr id="41" name="Rectangle 24"/>
                <p:cNvSpPr>
                  <a:spLocks noChangeArrowheads="1"/>
                </p:cNvSpPr>
                <p:nvPr/>
              </p:nvSpPr>
              <p:spPr bwMode="auto">
                <a:xfrm>
                  <a:off x="855027" y="1654931"/>
                  <a:ext cx="1771649" cy="4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kern="0" dirty="0">
                      <a:solidFill>
                        <a:sysClr val="window" lastClr="FFFFFF"/>
                      </a:solidFill>
                      <a:effectLst>
                        <a:glow rad="101600">
                          <a:srgbClr val="4584D3">
                            <a:satMod val="175000"/>
                            <a:alpha val="40000"/>
                          </a:srgbClr>
                        </a:glow>
                      </a:effectLst>
                      <a:latin typeface="HY헤드라인M" pitchFamily="18" charset="-127"/>
                      <a:ea typeface="HY헤드라인M" pitchFamily="18" charset="-127"/>
                      <a:cs typeface="Tahoma" pitchFamily="34" charset="0"/>
                    </a:rPr>
                    <a:t>案例說明</a:t>
                  </a:r>
                </a:p>
              </p:txBody>
            </p:sp>
          </p:grpSp>
          <p:grpSp>
            <p:nvGrpSpPr>
              <p:cNvPr id="26664" name="群組 16"/>
              <p:cNvGrpSpPr>
                <a:grpSpLocks/>
              </p:cNvGrpSpPr>
              <p:nvPr/>
            </p:nvGrpSpPr>
            <p:grpSpPr bwMode="auto">
              <a:xfrm>
                <a:off x="346074" y="2695301"/>
                <a:ext cx="2076354" cy="2591185"/>
                <a:chOff x="346074" y="2695301"/>
                <a:chExt cx="2076354" cy="2591185"/>
              </a:xfrm>
            </p:grpSpPr>
            <p:sp>
              <p:nvSpPr>
                <p:cNvPr id="37" name="AutoShape 21"/>
                <p:cNvSpPr>
                  <a:spLocks noChangeArrowheads="1"/>
                </p:cNvSpPr>
                <p:nvPr/>
              </p:nvSpPr>
              <p:spPr bwMode="auto">
                <a:xfrm>
                  <a:off x="346074" y="2695302"/>
                  <a:ext cx="2076354" cy="2591184"/>
                </a:xfrm>
                <a:prstGeom prst="roundRect">
                  <a:avLst>
                    <a:gd name="adj" fmla="val 5843"/>
                  </a:avLst>
                </a:prstGeom>
                <a:gradFill flip="none" rotWithShape="1">
                  <a:gsLst>
                    <a:gs pos="0">
                      <a:srgbClr val="184F17"/>
                    </a:gs>
                    <a:gs pos="100000">
                      <a:srgbClr val="94A723"/>
                    </a:gs>
                  </a:gsLst>
                  <a:lin ang="54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endParaRPr lang="ko-KR" altLang="ko-KR">
                    <a:solidFill>
                      <a:srgbClr val="FFFFFF"/>
                    </a:solidFill>
                    <a:ea typeface="HY견고딕" pitchFamily="18" charset="-127"/>
                  </a:endParaRPr>
                </a:p>
              </p:txBody>
            </p:sp>
            <p:sp>
              <p:nvSpPr>
                <p:cNvPr id="26666" name="AutoShape 26"/>
                <p:cNvSpPr>
                  <a:spLocks noChangeArrowheads="1"/>
                </p:cNvSpPr>
                <p:nvPr/>
              </p:nvSpPr>
              <p:spPr bwMode="auto">
                <a:xfrm>
                  <a:off x="414179" y="2923936"/>
                  <a:ext cx="1940052" cy="2286339"/>
                </a:xfrm>
                <a:prstGeom prst="roundRect">
                  <a:avLst>
                    <a:gd name="adj" fmla="val 4713"/>
                  </a:avLst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E6E6AA"/>
                    </a:gs>
                  </a:gsLst>
                  <a:lin ang="5400000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/>
                  <a:endParaRPr lang="ko-KR" altLang="en-US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</a:endParaRPr>
                </a:p>
              </p:txBody>
            </p:sp>
          </p:grpSp>
        </p:grpSp>
        <p:grpSp>
          <p:nvGrpSpPr>
            <p:cNvPr id="26635" name="群組 26"/>
            <p:cNvGrpSpPr>
              <a:grpSpLocks/>
            </p:cNvGrpSpPr>
            <p:nvPr/>
          </p:nvGrpSpPr>
          <p:grpSpPr bwMode="auto">
            <a:xfrm>
              <a:off x="2452688" y="1651002"/>
              <a:ext cx="2230437" cy="3941761"/>
              <a:chOff x="2452732" y="1323487"/>
              <a:chExt cx="2230335" cy="3942731"/>
            </a:xfrm>
          </p:grpSpPr>
          <p:grpSp>
            <p:nvGrpSpPr>
              <p:cNvPr id="26652" name="群組 27"/>
              <p:cNvGrpSpPr>
                <a:grpSpLocks/>
              </p:cNvGrpSpPr>
              <p:nvPr/>
            </p:nvGrpSpPr>
            <p:grpSpPr bwMode="auto">
              <a:xfrm>
                <a:off x="2452732" y="1323487"/>
                <a:ext cx="2230335" cy="1091222"/>
                <a:chOff x="3092281" y="1002451"/>
                <a:chExt cx="2900363" cy="1160665"/>
              </a:xfrm>
            </p:grpSpPr>
            <p:grpSp>
              <p:nvGrpSpPr>
                <p:cNvPr id="26656" name="群組 35"/>
                <p:cNvGrpSpPr>
                  <a:grpSpLocks/>
                </p:cNvGrpSpPr>
                <p:nvPr/>
              </p:nvGrpSpPr>
              <p:grpSpPr bwMode="auto">
                <a:xfrm>
                  <a:off x="3092281" y="1024407"/>
                  <a:ext cx="2900363" cy="1138709"/>
                  <a:chOff x="3092281" y="1024407"/>
                  <a:chExt cx="2900363" cy="1138709"/>
                </a:xfrm>
              </p:grpSpPr>
              <p:sp>
                <p:nvSpPr>
                  <p:cNvPr id="26659" name="AutoShape 7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92281" y="1024407"/>
                    <a:ext cx="2900363" cy="570862"/>
                  </a:xfrm>
                  <a:prstGeom prst="parallelogram">
                    <a:avLst>
                      <a:gd name="adj" fmla="val 67131"/>
                    </a:avLst>
                  </a:prstGeom>
                  <a:gradFill rotWithShape="0">
                    <a:gsLst>
                      <a:gs pos="0">
                        <a:srgbClr val="EB9201"/>
                      </a:gs>
                      <a:gs pos="100000">
                        <a:srgbClr val="B36F01"/>
                      </a:gs>
                    </a:gsLst>
                    <a:lin ang="18900000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</a:endParaRPr>
                  </a:p>
                </p:txBody>
              </p:sp>
              <p:sp>
                <p:nvSpPr>
                  <p:cNvPr id="26660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3092281" y="1592077"/>
                    <a:ext cx="2900363" cy="571039"/>
                  </a:xfrm>
                  <a:prstGeom prst="parallelogram">
                    <a:avLst>
                      <a:gd name="adj" fmla="val 66428"/>
                    </a:avLst>
                  </a:prstGeom>
                  <a:gradFill rotWithShape="0">
                    <a:gsLst>
                      <a:gs pos="0">
                        <a:srgbClr val="8C5906"/>
                      </a:gs>
                      <a:gs pos="100000">
                        <a:srgbClr val="664104"/>
                      </a:gs>
                    </a:gsLst>
                    <a:lin ang="18900000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latinLnBrk="1"/>
                    <a:endParaRPr lang="ko-KR" altLang="en-US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</a:endParaRPr>
                  </a:p>
                </p:txBody>
              </p:sp>
            </p:grpSp>
            <p:sp>
              <p:nvSpPr>
                <p:cNvPr id="29" name="Rectangle 78"/>
                <p:cNvSpPr>
                  <a:spLocks noChangeArrowheads="1"/>
                </p:cNvSpPr>
                <p:nvPr/>
              </p:nvSpPr>
              <p:spPr bwMode="auto">
                <a:xfrm>
                  <a:off x="3884444" y="1002451"/>
                  <a:ext cx="1316037" cy="5810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lang="en-US" altLang="ko-KR" sz="2800" dirty="0">
                      <a:solidFill>
                        <a:sysClr val="window" lastClr="FFFFFF"/>
                      </a:solidFill>
                      <a:effectLst>
                        <a:glow rad="101600">
                          <a:srgbClr val="31B6FD">
                            <a:satMod val="175000"/>
                            <a:alpha val="40000"/>
                          </a:srgbClr>
                        </a:glow>
                      </a:effectLst>
                      <a:latin typeface="Tahoma" pitchFamily="34" charset="0"/>
                      <a:ea typeface="HY견고딕" pitchFamily="18" charset="-127"/>
                      <a:cs typeface="Tahoma" pitchFamily="34" charset="0"/>
                    </a:rPr>
                    <a:t>Step 2</a:t>
                  </a:r>
                </a:p>
              </p:txBody>
            </p:sp>
            <p:sp>
              <p:nvSpPr>
                <p:cNvPr id="30" name="Rectangle 36"/>
                <p:cNvSpPr>
                  <a:spLocks noChangeArrowheads="1"/>
                </p:cNvSpPr>
                <p:nvPr/>
              </p:nvSpPr>
              <p:spPr bwMode="auto">
                <a:xfrm>
                  <a:off x="3656638" y="1654918"/>
                  <a:ext cx="1771650" cy="4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kern="0" dirty="0">
                      <a:solidFill>
                        <a:sysClr val="window" lastClr="FFFFFF"/>
                      </a:solidFill>
                      <a:effectLst>
                        <a:glow rad="101600">
                          <a:srgbClr val="31B6FD">
                            <a:satMod val="175000"/>
                            <a:alpha val="40000"/>
                          </a:srgbClr>
                        </a:glow>
                      </a:effectLst>
                      <a:latin typeface="HY헤드라인M" pitchFamily="18" charset="-127"/>
                      <a:ea typeface="HY헤드라인M" pitchFamily="18" charset="-127"/>
                      <a:cs typeface="Tahoma" pitchFamily="34" charset="0"/>
                    </a:rPr>
                    <a:t>演練與觀察</a:t>
                  </a:r>
                  <a:endParaRPr lang="ko-KR" altLang="en-US" kern="0" dirty="0">
                    <a:solidFill>
                      <a:sysClr val="window" lastClr="FFFFFF"/>
                    </a:solidFill>
                    <a:effectLst>
                      <a:glow rad="101600">
                        <a:srgbClr val="31B6FD">
                          <a:satMod val="175000"/>
                          <a:alpha val="40000"/>
                        </a:srgbClr>
                      </a:glow>
                    </a:effectLst>
                    <a:latin typeface="HY헤드라인M" pitchFamily="18" charset="-127"/>
                    <a:ea typeface="HY헤드라인M" pitchFamily="18" charset="-127"/>
                    <a:cs typeface="Tahoma" pitchFamily="34" charset="0"/>
                  </a:endParaRPr>
                </a:p>
              </p:txBody>
            </p:sp>
          </p:grpSp>
          <p:grpSp>
            <p:nvGrpSpPr>
              <p:cNvPr id="26653" name="群組 28"/>
              <p:cNvGrpSpPr>
                <a:grpSpLocks/>
              </p:cNvGrpSpPr>
              <p:nvPr/>
            </p:nvGrpSpPr>
            <p:grpSpPr bwMode="auto">
              <a:xfrm>
                <a:off x="2543215" y="2674780"/>
                <a:ext cx="2076355" cy="2591438"/>
                <a:chOff x="2543215" y="2674780"/>
                <a:chExt cx="2076355" cy="2591438"/>
              </a:xfrm>
            </p:grpSpPr>
            <p:sp>
              <p:nvSpPr>
                <p:cNvPr id="26" name="AutoShape 21"/>
                <p:cNvSpPr>
                  <a:spLocks noChangeArrowheads="1"/>
                </p:cNvSpPr>
                <p:nvPr/>
              </p:nvSpPr>
              <p:spPr bwMode="auto">
                <a:xfrm>
                  <a:off x="2543215" y="2674781"/>
                  <a:ext cx="2076355" cy="2591438"/>
                </a:xfrm>
                <a:prstGeom prst="roundRect">
                  <a:avLst>
                    <a:gd name="adj" fmla="val 5843"/>
                  </a:avLst>
                </a:prstGeom>
                <a:gradFill flip="none" rotWithShape="1">
                  <a:gsLst>
                    <a:gs pos="0">
                      <a:srgbClr val="8C5906"/>
                    </a:gs>
                    <a:gs pos="100000">
                      <a:srgbClr val="EB9201"/>
                    </a:gs>
                  </a:gsLst>
                  <a:lin ang="5400000" scaled="1"/>
                  <a:tileRect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endParaRPr lang="ko-KR" altLang="ko-KR">
                    <a:solidFill>
                      <a:srgbClr val="FFFFFF"/>
                    </a:solidFill>
                    <a:ea typeface="HY견고딕" pitchFamily="18" charset="-127"/>
                  </a:endParaRPr>
                </a:p>
              </p:txBody>
            </p:sp>
            <p:sp>
              <p:nvSpPr>
                <p:cNvPr id="26655" name="AutoShape 38"/>
                <p:cNvSpPr>
                  <a:spLocks noChangeArrowheads="1"/>
                </p:cNvSpPr>
                <p:nvPr/>
              </p:nvSpPr>
              <p:spPr bwMode="auto">
                <a:xfrm>
                  <a:off x="2597874" y="2869111"/>
                  <a:ext cx="1940052" cy="2320890"/>
                </a:xfrm>
                <a:prstGeom prst="roundRect">
                  <a:avLst>
                    <a:gd name="adj" fmla="val 471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DEA0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/>
                  <a:endParaRPr lang="ko-KR" altLang="en-US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</a:endParaRPr>
                </a:p>
              </p:txBody>
            </p:sp>
          </p:grpSp>
        </p:grpSp>
        <p:grpSp>
          <p:nvGrpSpPr>
            <p:cNvPr id="26636" name="群組 40"/>
            <p:cNvGrpSpPr>
              <a:grpSpLocks/>
            </p:cNvGrpSpPr>
            <p:nvPr/>
          </p:nvGrpSpPr>
          <p:grpSpPr bwMode="auto">
            <a:xfrm>
              <a:off x="4587875" y="1651001"/>
              <a:ext cx="2230438" cy="3941762"/>
              <a:chOff x="4587366" y="1323498"/>
              <a:chExt cx="2230335" cy="3942347"/>
            </a:xfrm>
          </p:grpSpPr>
          <p:sp>
            <p:nvSpPr>
              <p:cNvPr id="16" name="AutoShape 21"/>
              <p:cNvSpPr>
                <a:spLocks noChangeArrowheads="1"/>
              </p:cNvSpPr>
              <p:nvPr/>
            </p:nvSpPr>
            <p:spPr bwMode="auto">
              <a:xfrm>
                <a:off x="4731822" y="2674661"/>
                <a:ext cx="2076354" cy="2591185"/>
              </a:xfrm>
              <a:prstGeom prst="roundRect">
                <a:avLst>
                  <a:gd name="adj" fmla="val 5843"/>
                </a:avLst>
              </a:prstGeom>
              <a:gradFill flip="none" rotWithShape="1">
                <a:gsLst>
                  <a:gs pos="0">
                    <a:srgbClr val="941D10"/>
                  </a:gs>
                  <a:gs pos="100000">
                    <a:srgbClr val="BF3B2D"/>
                  </a:gs>
                </a:gsLst>
                <a:lin ang="5400000" scaled="1"/>
                <a:tileRect/>
              </a:gradFill>
              <a:ln w="9525" algn="ctr">
                <a:noFill/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latinLnBrk="1">
                  <a:defRPr/>
                </a:pPr>
                <a:endParaRPr lang="ko-KR" altLang="ko-KR">
                  <a:solidFill>
                    <a:srgbClr val="FFFFFF"/>
                  </a:solidFill>
                  <a:ea typeface="HY견고딕" pitchFamily="18" charset="-127"/>
                </a:endParaRPr>
              </a:p>
            </p:txBody>
          </p:sp>
          <p:grpSp>
            <p:nvGrpSpPr>
              <p:cNvPr id="26645" name="群組 42"/>
              <p:cNvGrpSpPr>
                <a:grpSpLocks/>
              </p:cNvGrpSpPr>
              <p:nvPr/>
            </p:nvGrpSpPr>
            <p:grpSpPr bwMode="auto">
              <a:xfrm>
                <a:off x="4587366" y="1323498"/>
                <a:ext cx="2230335" cy="3866138"/>
                <a:chOff x="4587366" y="1323498"/>
                <a:chExt cx="2230335" cy="3866138"/>
              </a:xfrm>
            </p:grpSpPr>
            <p:grpSp>
              <p:nvGrpSpPr>
                <p:cNvPr id="26646" name="群組 43"/>
                <p:cNvGrpSpPr>
                  <a:grpSpLocks/>
                </p:cNvGrpSpPr>
                <p:nvPr/>
              </p:nvGrpSpPr>
              <p:grpSpPr bwMode="auto">
                <a:xfrm>
                  <a:off x="4587366" y="1323498"/>
                  <a:ext cx="2230335" cy="1093089"/>
                  <a:chOff x="5868193" y="1002464"/>
                  <a:chExt cx="2900363" cy="1162651"/>
                </a:xfrm>
              </p:grpSpPr>
              <p:sp>
                <p:nvSpPr>
                  <p:cNvPr id="26648" name="AutoShape 7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868193" y="1026107"/>
                    <a:ext cx="2900363" cy="572494"/>
                  </a:xfrm>
                  <a:prstGeom prst="parallelogram">
                    <a:avLst>
                      <a:gd name="adj" fmla="val 67127"/>
                    </a:avLst>
                  </a:prstGeom>
                  <a:gradFill rotWithShape="0">
                    <a:gsLst>
                      <a:gs pos="0">
                        <a:srgbClr val="BB5555"/>
                      </a:gs>
                      <a:gs pos="100000">
                        <a:srgbClr val="990000"/>
                      </a:gs>
                    </a:gsLst>
                    <a:lin ang="2700000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</a:endParaRPr>
                  </a:p>
                </p:txBody>
              </p:sp>
              <p:sp>
                <p:nvSpPr>
                  <p:cNvPr id="26649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5868193" y="1594075"/>
                    <a:ext cx="2900363" cy="571040"/>
                  </a:xfrm>
                  <a:prstGeom prst="parallelogram">
                    <a:avLst>
                      <a:gd name="adj" fmla="val 66428"/>
                    </a:avLst>
                  </a:prstGeom>
                  <a:gradFill rotWithShape="0">
                    <a:gsLst>
                      <a:gs pos="0">
                        <a:srgbClr val="761E02"/>
                      </a:gs>
                      <a:gs pos="100000">
                        <a:srgbClr val="651A02"/>
                      </a:gs>
                    </a:gsLst>
                    <a:lin ang="2700000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latinLnBrk="1"/>
                    <a:endParaRPr lang="ko-KR" altLang="en-US">
                      <a:solidFill>
                        <a:srgbClr val="000000"/>
                      </a:solidFill>
                      <a:latin typeface="Gulim" pitchFamily="34" charset="-127"/>
                      <a:ea typeface="Gulim" pitchFamily="34" charset="-127"/>
                    </a:endParaRPr>
                  </a:p>
                </p:txBody>
              </p:sp>
              <p:sp>
                <p:nvSpPr>
                  <p:cNvPr id="22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6710194" y="1002464"/>
                    <a:ext cx="1316038" cy="5810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latinLnBrk="1">
                      <a:defRPr/>
                    </a:pPr>
                    <a:r>
                      <a:rPr lang="en-US" altLang="ko-KR" sz="2800" dirty="0">
                        <a:solidFill>
                          <a:sysClr val="window" lastClr="FFFFFF"/>
                        </a:solidFill>
                        <a:effectLst>
                          <a:glow rad="101600">
                            <a:srgbClr val="F5C040">
                              <a:satMod val="175000"/>
                              <a:alpha val="40000"/>
                            </a:srgbClr>
                          </a:glow>
                        </a:effectLst>
                        <a:latin typeface="Tahoma" pitchFamily="34" charset="0"/>
                        <a:ea typeface="HY견고딕" pitchFamily="18" charset="-127"/>
                        <a:cs typeface="Tahoma" pitchFamily="34" charset="0"/>
                      </a:rPr>
                      <a:t>Step 3</a:t>
                    </a:r>
                  </a:p>
                </p:txBody>
              </p:sp>
              <p:sp>
                <p:nvSpPr>
                  <p:cNvPr id="23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6482387" y="1654931"/>
                    <a:ext cx="1771650" cy="4143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kern="0" dirty="0">
                        <a:solidFill>
                          <a:sysClr val="window" lastClr="FFFFFF"/>
                        </a:solidFill>
                        <a:effectLst>
                          <a:glow rad="101600">
                            <a:srgbClr val="F5C040">
                              <a:satMod val="175000"/>
                              <a:alpha val="40000"/>
                            </a:srgbClr>
                          </a:glow>
                        </a:effectLst>
                        <a:latin typeface="HY헤드라인M" pitchFamily="18" charset="-127"/>
                        <a:ea typeface="HY헤드라인M" pitchFamily="18" charset="-127"/>
                        <a:cs typeface="Tahoma" pitchFamily="34" charset="0"/>
                      </a:rPr>
                      <a:t>同步觀察</a:t>
                    </a:r>
                  </a:p>
                </p:txBody>
              </p:sp>
            </p:grpSp>
            <p:sp>
              <p:nvSpPr>
                <p:cNvPr id="26647" name="AutoShape 50"/>
                <p:cNvSpPr>
                  <a:spLocks noChangeArrowheads="1"/>
                </p:cNvSpPr>
                <p:nvPr/>
              </p:nvSpPr>
              <p:spPr bwMode="auto">
                <a:xfrm flipH="1">
                  <a:off x="4800078" y="2868366"/>
                  <a:ext cx="1939835" cy="2321270"/>
                </a:xfrm>
                <a:prstGeom prst="roundRect">
                  <a:avLst>
                    <a:gd name="adj" fmla="val 4713"/>
                  </a:avLst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0D7CD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</a:endParaRPr>
                </a:p>
              </p:txBody>
            </p:sp>
          </p:grpSp>
        </p:grpSp>
        <p:grpSp>
          <p:nvGrpSpPr>
            <p:cNvPr id="26637" name="群組 55"/>
            <p:cNvGrpSpPr>
              <a:grpSpLocks/>
            </p:cNvGrpSpPr>
            <p:nvPr/>
          </p:nvGrpSpPr>
          <p:grpSpPr bwMode="auto">
            <a:xfrm>
              <a:off x="6797675" y="1630363"/>
              <a:ext cx="2230438" cy="3962400"/>
              <a:chOff x="6807904" y="1328742"/>
              <a:chExt cx="2230335" cy="3962987"/>
            </a:xfrm>
          </p:grpSpPr>
          <p:sp>
            <p:nvSpPr>
              <p:cNvPr id="10" name="AutoShape 21"/>
              <p:cNvSpPr>
                <a:spLocks noChangeArrowheads="1"/>
              </p:cNvSpPr>
              <p:nvPr/>
            </p:nvSpPr>
            <p:spPr bwMode="auto">
              <a:xfrm>
                <a:off x="6952360" y="2700546"/>
                <a:ext cx="2076354" cy="2591184"/>
              </a:xfrm>
              <a:prstGeom prst="roundRect">
                <a:avLst>
                  <a:gd name="adj" fmla="val 5843"/>
                </a:avLst>
              </a:prstGeom>
              <a:solidFill>
                <a:srgbClr val="0070C0"/>
              </a:solidFill>
              <a:ln w="9525" algn="ctr">
                <a:noFill/>
                <a:round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 algn="ctr" latinLnBrk="1">
                  <a:defRPr/>
                </a:pPr>
                <a:endParaRPr lang="ko-KR" altLang="ko-KR">
                  <a:solidFill>
                    <a:srgbClr val="FFFFFF"/>
                  </a:solidFill>
                  <a:ea typeface="HY견고딕" pitchFamily="18" charset="-127"/>
                </a:endParaRPr>
              </a:p>
            </p:txBody>
          </p:sp>
          <p:grpSp>
            <p:nvGrpSpPr>
              <p:cNvPr id="26639" name="群組 58"/>
              <p:cNvGrpSpPr>
                <a:grpSpLocks/>
              </p:cNvGrpSpPr>
              <p:nvPr/>
            </p:nvGrpSpPr>
            <p:grpSpPr bwMode="auto">
              <a:xfrm>
                <a:off x="6807904" y="1328742"/>
                <a:ext cx="2230335" cy="1093089"/>
                <a:chOff x="5868193" y="1002464"/>
                <a:chExt cx="2900363" cy="1162651"/>
              </a:xfrm>
            </p:grpSpPr>
            <p:sp>
              <p:nvSpPr>
                <p:cNvPr id="26640" name="AutoShape 73"/>
                <p:cNvSpPr>
                  <a:spLocks noChangeArrowheads="1"/>
                </p:cNvSpPr>
                <p:nvPr/>
              </p:nvSpPr>
              <p:spPr bwMode="auto">
                <a:xfrm flipH="1">
                  <a:off x="5868193" y="1026107"/>
                  <a:ext cx="2900363" cy="570806"/>
                </a:xfrm>
                <a:prstGeom prst="parallelogram">
                  <a:avLst>
                    <a:gd name="adj" fmla="val 67114"/>
                  </a:avLst>
                </a:prstGeom>
                <a:gradFill rotWithShape="0">
                  <a:gsLst>
                    <a:gs pos="0">
                      <a:srgbClr val="03D4A8"/>
                    </a:gs>
                    <a:gs pos="16000">
                      <a:srgbClr val="21D6E0"/>
                    </a:gs>
                    <a:gs pos="80000">
                      <a:srgbClr val="0087E6"/>
                    </a:gs>
                    <a:gs pos="100000">
                      <a:srgbClr val="005CBF"/>
                    </a:gs>
                  </a:gsLst>
                  <a:lin ang="2700000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</a:endParaRPr>
                </a:p>
              </p:txBody>
            </p:sp>
            <p:sp>
              <p:nvSpPr>
                <p:cNvPr id="26641" name="AutoShape 74"/>
                <p:cNvSpPr>
                  <a:spLocks noChangeArrowheads="1"/>
                </p:cNvSpPr>
                <p:nvPr/>
              </p:nvSpPr>
              <p:spPr bwMode="auto">
                <a:xfrm>
                  <a:off x="5868193" y="1594076"/>
                  <a:ext cx="2900363" cy="571039"/>
                </a:xfrm>
                <a:prstGeom prst="parallelogram">
                  <a:avLst>
                    <a:gd name="adj" fmla="val 66428"/>
                  </a:avLst>
                </a:prstGeom>
                <a:solidFill>
                  <a:srgbClr val="007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latinLnBrk="1"/>
                  <a:endParaRPr lang="ko-KR" altLang="en-US">
                    <a:solidFill>
                      <a:srgbClr val="000000"/>
                    </a:solidFill>
                    <a:latin typeface="Gulim" pitchFamily="34" charset="-127"/>
                    <a:ea typeface="Gulim" pitchFamily="34" charset="-127"/>
                  </a:endParaRPr>
                </a:p>
              </p:txBody>
            </p:sp>
            <p:sp>
              <p:nvSpPr>
                <p:cNvPr id="14" name="Rectangle 77"/>
                <p:cNvSpPr>
                  <a:spLocks noChangeArrowheads="1"/>
                </p:cNvSpPr>
                <p:nvPr/>
              </p:nvSpPr>
              <p:spPr bwMode="auto">
                <a:xfrm>
                  <a:off x="6710194" y="1002464"/>
                  <a:ext cx="1316038" cy="5810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latinLnBrk="1">
                    <a:defRPr/>
                  </a:pPr>
                  <a:r>
                    <a:rPr lang="en-US" altLang="ko-KR" sz="2800" dirty="0">
                      <a:solidFill>
                        <a:sysClr val="window" lastClr="FFFFFF"/>
                      </a:solidFill>
                      <a:effectLst>
                        <a:glow rad="101600">
                          <a:srgbClr val="F5C040">
                            <a:satMod val="175000"/>
                            <a:alpha val="40000"/>
                          </a:srgbClr>
                        </a:glow>
                      </a:effectLst>
                      <a:latin typeface="Tahoma" pitchFamily="34" charset="0"/>
                      <a:ea typeface="HY견고딕" pitchFamily="18" charset="-127"/>
                      <a:cs typeface="Tahoma" pitchFamily="34" charset="0"/>
                    </a:rPr>
                    <a:t>Step 4</a:t>
                  </a:r>
                </a:p>
              </p:txBody>
            </p:sp>
            <p:sp>
              <p:nvSpPr>
                <p:cNvPr id="15" name="Rectangle 48"/>
                <p:cNvSpPr>
                  <a:spLocks noChangeArrowheads="1"/>
                </p:cNvSpPr>
                <p:nvPr/>
              </p:nvSpPr>
              <p:spPr bwMode="auto">
                <a:xfrm>
                  <a:off x="6482387" y="1654931"/>
                  <a:ext cx="1771650" cy="41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kern="0" dirty="0">
                      <a:solidFill>
                        <a:sysClr val="window" lastClr="FFFFFF"/>
                      </a:solidFill>
                      <a:effectLst>
                        <a:glow rad="101600">
                          <a:srgbClr val="F5C040">
                            <a:satMod val="175000"/>
                            <a:alpha val="40000"/>
                          </a:srgbClr>
                        </a:glow>
                      </a:effectLst>
                      <a:latin typeface="HY헤드라인M" pitchFamily="18" charset="-127"/>
                      <a:ea typeface="HY헤드라인M" pitchFamily="18" charset="-127"/>
                      <a:cs typeface="Tahoma" pitchFamily="34" charset="0"/>
                    </a:rPr>
                    <a:t>回饋討論</a:t>
                  </a:r>
                </a:p>
              </p:txBody>
            </p:sp>
          </p:grpSp>
        </p:grpSp>
      </p:grpSp>
      <p:sp>
        <p:nvSpPr>
          <p:cNvPr id="26629" name="AutoShape 50"/>
          <p:cNvSpPr>
            <a:spLocks noChangeArrowheads="1"/>
          </p:cNvSpPr>
          <p:nvPr/>
        </p:nvSpPr>
        <p:spPr bwMode="auto">
          <a:xfrm flipH="1">
            <a:off x="6943725" y="3470275"/>
            <a:ext cx="1939925" cy="2320925"/>
          </a:xfrm>
          <a:prstGeom prst="roundRect">
            <a:avLst>
              <a:gd name="adj" fmla="val 4713"/>
            </a:avLst>
          </a:prstGeom>
          <a:gradFill rotWithShape="0">
            <a:gsLst>
              <a:gs pos="0">
                <a:srgbClr val="FFFFFF"/>
              </a:gs>
              <a:gs pos="100000">
                <a:srgbClr val="F0D7CD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26630" name="Picture 5" descr="J:\副主任交班事項\CCC活動照片\20110311教案演練\IMG_68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8" r="42506"/>
          <a:stretch>
            <a:fillRect/>
          </a:stretch>
        </p:blipFill>
        <p:spPr bwMode="auto">
          <a:xfrm>
            <a:off x="395288" y="3581400"/>
            <a:ext cx="181451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" descr="J:\集大成\METI\1010216\IMG_02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85"/>
          <a:stretch>
            <a:fillRect/>
          </a:stretch>
        </p:blipFill>
        <p:spPr bwMode="auto">
          <a:xfrm>
            <a:off x="2619375" y="3581400"/>
            <a:ext cx="17240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4" descr="J:\集大成\METI\1010216\IMG_022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26" t="11270" r="18445"/>
          <a:stretch>
            <a:fillRect/>
          </a:stretch>
        </p:blipFill>
        <p:spPr bwMode="auto">
          <a:xfrm>
            <a:off x="4786313" y="3563938"/>
            <a:ext cx="182245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7" descr="J:\集大成\METI\d20120213\20120213照片\IMG_019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59" t="1282" r="7108"/>
          <a:stretch>
            <a:fillRect/>
          </a:stretch>
        </p:blipFill>
        <p:spPr bwMode="auto">
          <a:xfrm>
            <a:off x="7010400" y="3524250"/>
            <a:ext cx="1809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608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anose="03000509000000000000" pitchFamily="65" charset="-120"/>
              </a:rPr>
              <a:t>情境</a:t>
            </a:r>
            <a:r>
              <a:rPr lang="zh-TW" altLang="en-US" sz="4000" b="1" dirty="0">
                <a:latin typeface="標楷體" pitchFamily="65" charset="-120"/>
                <a:ea typeface="標楷體" panose="03000509000000000000" pitchFamily="65" charset="-120"/>
              </a:rPr>
              <a:t>教學</a:t>
            </a:r>
            <a:r>
              <a:rPr lang="en-US" altLang="zh-TW" b="1" dirty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latin typeface="標楷體" pitchFamily="65" charset="-120"/>
                <a:ea typeface="標楷體" panose="03000509000000000000" pitchFamily="65" charset="-120"/>
              </a:rPr>
              <a:t>產科</a:t>
            </a:r>
            <a:r>
              <a:rPr lang="zh-TW" altLang="en-US" b="1" dirty="0" smtClean="0">
                <a:latin typeface="標楷體" pitchFamily="65" charset="-120"/>
                <a:ea typeface="標楷體" panose="03000509000000000000" pitchFamily="65" charset="-120"/>
              </a:rPr>
              <a:t>護理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4" descr="100_16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288473"/>
            <a:ext cx="3127375" cy="2344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00_16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815696"/>
            <a:ext cx="3127375" cy="2344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00_16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1260764"/>
            <a:ext cx="3127375" cy="2344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100_162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225" y="3815696"/>
            <a:ext cx="3127375" cy="2344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736"/>
          <a:stretch/>
        </p:blipFill>
        <p:spPr>
          <a:xfrm rot="1149475">
            <a:off x="7627399" y="310026"/>
            <a:ext cx="1204400" cy="8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7544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sz="2400" dirty="0" smtClean="0">
            <a:latin typeface="Adobe 繁黑體 Std B"/>
            <a:ea typeface="Adobe 繁黑體 Std B"/>
            <a:cs typeface="Adobe 繁黑體 Std B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9812</TotalTime>
  <Words>479</Words>
  <Application>Microsoft Office PowerPoint</Application>
  <PresentationFormat>如螢幕大小 (4:3)</PresentationFormat>
  <Paragraphs>109</Paragraphs>
  <Slides>18</Slides>
  <Notes>6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  <vt:variant>
        <vt:lpstr>自訂放映</vt:lpstr>
      </vt:variant>
      <vt:variant>
        <vt:i4>1</vt:i4>
      </vt:variant>
    </vt:vector>
  </HeadingPairs>
  <TitlesOfParts>
    <vt:vector size="36" baseType="lpstr">
      <vt:lpstr>Arial</vt:lpstr>
      <vt:lpstr>新細明體</vt:lpstr>
      <vt:lpstr>Tahoma</vt:lpstr>
      <vt:lpstr>Gulim</vt:lpstr>
      <vt:lpstr>Times New Roman</vt:lpstr>
      <vt:lpstr>Comic Sans MS</vt:lpstr>
      <vt:lpstr>华文新魏</vt:lpstr>
      <vt:lpstr>Calibri</vt:lpstr>
      <vt:lpstr>HY견고딕</vt:lpstr>
      <vt:lpstr>Malgun Gothic Semilight</vt:lpstr>
      <vt:lpstr>宋体</vt:lpstr>
      <vt:lpstr>標楷體</vt:lpstr>
      <vt:lpstr>Wingdings</vt:lpstr>
      <vt:lpstr>微軟正黑體</vt:lpstr>
      <vt:lpstr>HY헤드라인M</vt:lpstr>
      <vt:lpstr>Adobe 繁黑體 Std B</vt:lpstr>
      <vt:lpstr>Office Theme</vt:lpstr>
      <vt:lpstr>PowerPoint 簡報</vt:lpstr>
      <vt:lpstr>PowerPoint 簡報</vt:lpstr>
      <vt:lpstr>四技護理必修課程_基礎科目</vt:lpstr>
      <vt:lpstr>PowerPoint 簡報</vt:lpstr>
      <vt:lpstr>PowerPoint 簡報</vt:lpstr>
      <vt:lpstr>教學模擬設備</vt:lpstr>
      <vt:lpstr>專業教室</vt:lpstr>
      <vt:lpstr>多元教學策略-情境教學</vt:lpstr>
      <vt:lpstr>情境教學-產科護理</vt:lpstr>
      <vt:lpstr>PowerPoint 簡報</vt:lpstr>
      <vt:lpstr>PowerPoint 簡報</vt:lpstr>
      <vt:lpstr>公費生訊息</vt:lpstr>
      <vt:lpstr>長庚科技大學 畢業生參考薪資</vt:lpstr>
      <vt:lpstr>PowerPoint 簡報</vt:lpstr>
      <vt:lpstr>海外交流學習活動-USA   </vt:lpstr>
      <vt:lpstr>海外交流學習活動-AUS </vt:lpstr>
      <vt:lpstr>交換學生學習活動   -澳洲 Griffith University</vt:lpstr>
      <vt:lpstr>護理系 全體師生 竭誠 歡迎您之加入!!</vt:lpstr>
      <vt:lpstr>赻隅砱溫茬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幻燈片 1</dc:title>
  <dc:creator>Mac</dc:creator>
  <cp:lastModifiedBy>F000000390/趙國玉</cp:lastModifiedBy>
  <cp:revision>887</cp:revision>
  <cp:lastPrinted>2019-02-25T03:26:57Z</cp:lastPrinted>
  <dcterms:created xsi:type="dcterms:W3CDTF">2014-03-20T04:12:09Z</dcterms:created>
  <dcterms:modified xsi:type="dcterms:W3CDTF">2019-05-15T02:08:30Z</dcterms:modified>
</cp:coreProperties>
</file>