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37"/>
  </p:notesMasterIdLst>
  <p:handoutMasterIdLst>
    <p:handoutMasterId r:id="rId38"/>
  </p:handoutMasterIdLst>
  <p:sldIdLst>
    <p:sldId id="259" r:id="rId2"/>
    <p:sldId id="353" r:id="rId3"/>
    <p:sldId id="354" r:id="rId4"/>
    <p:sldId id="350" r:id="rId5"/>
    <p:sldId id="347" r:id="rId6"/>
    <p:sldId id="351" r:id="rId7"/>
    <p:sldId id="327" r:id="rId8"/>
    <p:sldId id="349" r:id="rId9"/>
    <p:sldId id="348" r:id="rId10"/>
    <p:sldId id="363" r:id="rId11"/>
    <p:sldId id="378" r:id="rId12"/>
    <p:sldId id="364" r:id="rId13"/>
    <p:sldId id="365" r:id="rId14"/>
    <p:sldId id="366" r:id="rId15"/>
    <p:sldId id="367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9" r:id="rId25"/>
    <p:sldId id="377" r:id="rId26"/>
    <p:sldId id="324" r:id="rId27"/>
    <p:sldId id="325" r:id="rId28"/>
    <p:sldId id="326" r:id="rId29"/>
    <p:sldId id="329" r:id="rId30"/>
    <p:sldId id="357" r:id="rId31"/>
    <p:sldId id="358" r:id="rId32"/>
    <p:sldId id="361" r:id="rId33"/>
    <p:sldId id="362" r:id="rId34"/>
    <p:sldId id="276" r:id="rId35"/>
    <p:sldId id="304" r:id="rId3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00"/>
    <a:srgbClr val="99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6" autoAdjust="0"/>
    <p:restoredTop sz="94717" autoAdjust="0"/>
  </p:normalViewPr>
  <p:slideViewPr>
    <p:cSldViewPr>
      <p:cViewPr varScale="1">
        <p:scale>
          <a:sx n="80" d="100"/>
          <a:sy n="80" d="100"/>
        </p:scale>
        <p:origin x="1430" y="3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pPr>
            <a:r>
              <a:rPr lang="zh-TW" altLang="en-US" sz="2800" dirty="0"/>
              <a:t>執業人數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執業人數</c:v>
                </c:pt>
              </c:strCache>
            </c:strRef>
          </c:tx>
          <c:marker>
            <c:symbol val="diamond"/>
            <c:size val="11"/>
          </c:marker>
          <c:cat>
            <c:strRef>
              <c:f>Sheet1!$M$2:$M$16</c:f>
              <c:strCache>
                <c:ptCount val="15"/>
                <c:pt idx="0">
                  <c:v>民國90年</c:v>
                </c:pt>
                <c:pt idx="1">
                  <c:v>民國91年</c:v>
                </c:pt>
                <c:pt idx="2">
                  <c:v>民國92年</c:v>
                </c:pt>
                <c:pt idx="3">
                  <c:v>民國93年</c:v>
                </c:pt>
                <c:pt idx="4">
                  <c:v>民國94年</c:v>
                </c:pt>
                <c:pt idx="5">
                  <c:v>民國95年</c:v>
                </c:pt>
                <c:pt idx="6">
                  <c:v>民國96年</c:v>
                </c:pt>
                <c:pt idx="7">
                  <c:v>民國97年</c:v>
                </c:pt>
                <c:pt idx="8">
                  <c:v>民國98年</c:v>
                </c:pt>
                <c:pt idx="9">
                  <c:v>民國99年</c:v>
                </c:pt>
                <c:pt idx="10">
                  <c:v>民國100年</c:v>
                </c:pt>
                <c:pt idx="11">
                  <c:v>民國101年</c:v>
                </c:pt>
                <c:pt idx="12">
                  <c:v>民國102年</c:v>
                </c:pt>
                <c:pt idx="13">
                  <c:v>民國103年</c:v>
                </c:pt>
                <c:pt idx="14">
                  <c:v>民國104年</c:v>
                </c:pt>
              </c:strCache>
            </c:strRef>
          </c:cat>
          <c:val>
            <c:numRef>
              <c:f>Sheet1!$N$2:$N$16</c:f>
              <c:numCache>
                <c:formatCode>_(* #,##0_);_(* \(#,##0\);_(* "-"_);_(@_)</c:formatCode>
                <c:ptCount val="15"/>
                <c:pt idx="0">
                  <c:v>1704</c:v>
                </c:pt>
                <c:pt idx="1">
                  <c:v>1886</c:v>
                </c:pt>
                <c:pt idx="2">
                  <c:v>2106</c:v>
                </c:pt>
                <c:pt idx="3">
                  <c:v>2196</c:v>
                </c:pt>
                <c:pt idx="4">
                  <c:v>2297</c:v>
                </c:pt>
                <c:pt idx="5">
                  <c:v>2395</c:v>
                </c:pt>
                <c:pt idx="6">
                  <c:v>2545</c:v>
                </c:pt>
                <c:pt idx="7">
                  <c:v>2690</c:v>
                </c:pt>
                <c:pt idx="8">
                  <c:v>2974</c:v>
                </c:pt>
                <c:pt idx="9">
                  <c:v>3156</c:v>
                </c:pt>
                <c:pt idx="10">
                  <c:v>3461</c:v>
                </c:pt>
                <c:pt idx="11">
                  <c:v>3708</c:v>
                </c:pt>
                <c:pt idx="12">
                  <c:v>4062</c:v>
                </c:pt>
                <c:pt idx="13">
                  <c:v>4329</c:v>
                </c:pt>
                <c:pt idx="14">
                  <c:v>4769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7B-40AB-9E42-76F7054BF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53216"/>
        <c:axId val="107354752"/>
      </c:lineChart>
      <c:catAx>
        <c:axId val="10735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pPr>
            <a:endParaRPr lang="zh-TW"/>
          </a:p>
        </c:txPr>
        <c:crossAx val="107354752"/>
        <c:crosses val="autoZero"/>
        <c:auto val="1"/>
        <c:lblAlgn val="ctr"/>
        <c:lblOffset val="100"/>
        <c:noMultiLvlLbl val="0"/>
      </c:catAx>
      <c:valAx>
        <c:axId val="107354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zh-TW" altLang="en-US" sz="1600" dirty="0" smtClean="0"/>
                  <a:t>人數</a:t>
                </a:r>
                <a:endParaRPr lang="zh-TW" altLang="en-US" sz="1600" dirty="0"/>
              </a:p>
            </c:rich>
          </c:tx>
          <c:layout/>
          <c:overlay val="0"/>
        </c:title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073532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zh-TW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物理治療師執業 年</a:t>
            </a:r>
            <a:r>
              <a:rPr lang="zh-TW" altLang="en-US" dirty="0"/>
              <a:t>增率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年增率</c:v>
                </c:pt>
              </c:strCache>
            </c:strRef>
          </c:tx>
          <c:cat>
            <c:strRef>
              <c:f>Sheet1!$O$2:$O$15</c:f>
              <c:strCache>
                <c:ptCount val="14"/>
                <c:pt idx="0">
                  <c:v>民國91年</c:v>
                </c:pt>
                <c:pt idx="1">
                  <c:v>民國92年</c:v>
                </c:pt>
                <c:pt idx="2">
                  <c:v>民國93年</c:v>
                </c:pt>
                <c:pt idx="3">
                  <c:v>民國94年</c:v>
                </c:pt>
                <c:pt idx="4">
                  <c:v>民國95年</c:v>
                </c:pt>
                <c:pt idx="5">
                  <c:v>民國96年</c:v>
                </c:pt>
                <c:pt idx="6">
                  <c:v>民國97年</c:v>
                </c:pt>
                <c:pt idx="7">
                  <c:v>民國98年</c:v>
                </c:pt>
                <c:pt idx="8">
                  <c:v>民國99年</c:v>
                </c:pt>
                <c:pt idx="9">
                  <c:v>民國100年</c:v>
                </c:pt>
                <c:pt idx="10">
                  <c:v>民國101年</c:v>
                </c:pt>
                <c:pt idx="11">
                  <c:v>民國102年</c:v>
                </c:pt>
                <c:pt idx="12">
                  <c:v>民國103年</c:v>
                </c:pt>
                <c:pt idx="13">
                  <c:v>民國104年</c:v>
                </c:pt>
              </c:strCache>
            </c:strRef>
          </c:cat>
          <c:val>
            <c:numRef>
              <c:f>Sheet1!$P$2:$P$15</c:f>
              <c:numCache>
                <c:formatCode>0.00_ </c:formatCode>
                <c:ptCount val="14"/>
                <c:pt idx="0">
                  <c:v>10.68075117370892</c:v>
                </c:pt>
                <c:pt idx="1">
                  <c:v>11.664899257688239</c:v>
                </c:pt>
                <c:pt idx="2">
                  <c:v>4.2735042735042725</c:v>
                </c:pt>
                <c:pt idx="3">
                  <c:v>4.5999999999999996</c:v>
                </c:pt>
                <c:pt idx="4">
                  <c:v>4.2699999999999996</c:v>
                </c:pt>
                <c:pt idx="5">
                  <c:v>6.26</c:v>
                </c:pt>
                <c:pt idx="6">
                  <c:v>5.7</c:v>
                </c:pt>
                <c:pt idx="7">
                  <c:v>10.56</c:v>
                </c:pt>
                <c:pt idx="8">
                  <c:v>6.1199999999999974</c:v>
                </c:pt>
                <c:pt idx="9">
                  <c:v>9.66</c:v>
                </c:pt>
                <c:pt idx="10">
                  <c:v>7.14</c:v>
                </c:pt>
                <c:pt idx="11">
                  <c:v>9.5500000000000007</c:v>
                </c:pt>
                <c:pt idx="12">
                  <c:v>6.57</c:v>
                </c:pt>
                <c:pt idx="13">
                  <c:v>10.16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2E-4462-96F2-15EE6C881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9312"/>
        <c:axId val="107390848"/>
      </c:lineChart>
      <c:catAx>
        <c:axId val="10738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zh-TW"/>
          </a:p>
        </c:txPr>
        <c:crossAx val="107390848"/>
        <c:crosses val="autoZero"/>
        <c:auto val="1"/>
        <c:lblAlgn val="ctr"/>
        <c:lblOffset val="100"/>
        <c:noMultiLvlLbl val="0"/>
      </c:catAx>
      <c:valAx>
        <c:axId val="107390848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zh-TW"/>
          </a:p>
        </c:txPr>
        <c:crossAx val="107389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69DBD0-6620-4E3B-9306-1DC982B9EE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9A09B5-F9E5-43D9-9B64-D7D4C888E9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ADC5366-8BF0-47D1-881C-94F2CE32D51F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72ED2F3-D2BB-4221-B6A5-06418877995E}" type="slidenum">
              <a:rPr lang="en-US" altLang="zh-TW" smtClean="0">
                <a:solidFill>
                  <a:srgbClr val="000000"/>
                </a:solidFill>
              </a:rPr>
              <a:pPr/>
              <a:t>18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FDCA05-4B62-4FFE-84A1-DA4504CE0B9D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2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ED4CA9C-C14D-42CF-9261-82B364F827D8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09B5-F9E5-43D9-9B64-D7D4C888E92B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863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健康照護與醫療體系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彈性、可親性、高效用、高效率的技術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系統分析、人員訓練、標準化流程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財務控制、品質保證機制</a:t>
            </a:r>
          </a:p>
          <a:p>
            <a:endParaRPr lang="en-US" altLang="zh-TW" smtClean="0">
              <a:latin typeface="Arial" panose="020B0604020202020204" pitchFamily="34" charset="0"/>
            </a:endParaRPr>
          </a:p>
          <a:p>
            <a:r>
              <a:rPr lang="zh-TW" altLang="en-US" smtClean="0">
                <a:latin typeface="Arial" panose="020B0604020202020204" pitchFamily="34" charset="0"/>
              </a:rPr>
              <a:t>健康促進與預防醫學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婦幼健康促進、職業傷害預防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肥胖、兒童發展遲緩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不同疾病患者心肺、代謝功能的危險因素探討與介入</a:t>
            </a:r>
          </a:p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5982AED-B79D-4126-8164-DB6FE5D04F99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2422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1800" smtClean="0">
                <a:latin typeface="Arial" panose="020B0604020202020204" pitchFamily="34" charset="0"/>
              </a:rPr>
              <a:t>The school was established in 19-94. The undergraduate course is offered for bachelor program since 19-94. 44 students are recruited per year. The post-graduate courses in rehabilitation sciences are offered for Master of Science program since 2002 and 14 students are recruited per year. Philosophy Doctor program is offered since 2009 and 3 students are recruited for PhD per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Arial" panose="020B0604020202020204" pitchFamily="34" charset="0"/>
              </a:rPr>
              <a:t>  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4F8A324-E9AB-4656-ABF0-D01033538FD8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惟一四年取得執照。特色學程。碩博士班。物理治療所，長照。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1C46-1CB5-4E49-9DE7-5DF5349C8DF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846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EF94A7-330D-4BD9-92E7-D9ADF0C4D9CA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1C46-1CB5-4E49-9DE7-5DF5349C8D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893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30B7B2-064C-4C51-AD25-7A0425CF73B7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20964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6ED9AF-97AC-4B29-9BE0-C08B6DBB0603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6873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1DC8127-1E2F-4A01-ABBD-467F0F24CAA9}" type="slidenum">
              <a:rPr lang="zh-TW" altLang="en-US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zh-TW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8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9310B6C-9CC5-484B-BDF4-234582BF8E40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1133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</a:rPr>
              <a:t>Q1: </a:t>
            </a:r>
            <a:r>
              <a:rPr lang="zh-TW" altLang="zh-TW" dirty="0" smtClean="0">
                <a:latin typeface="Arial" panose="020B0604020202020204" pitchFamily="34" charset="0"/>
              </a:rPr>
              <a:t>物理治療與職能治療有何不同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  <a:endParaRPr lang="zh-TW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</a:rPr>
              <a:t>Q2: </a:t>
            </a:r>
            <a:r>
              <a:rPr lang="zh-TW" altLang="zh-TW" dirty="0" smtClean="0">
                <a:latin typeface="Arial" panose="020B0604020202020204" pitchFamily="34" charset="0"/>
              </a:rPr>
              <a:t>生技系與生醫系有何不同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  <a:endParaRPr lang="zh-TW" altLang="zh-TW" dirty="0" smtClean="0">
              <a:latin typeface="Arial" panose="020B0604020202020204" pitchFamily="34" charset="0"/>
            </a:endParaRPr>
          </a:p>
          <a:p>
            <a:r>
              <a:rPr lang="en-US" altLang="zh-TW" dirty="0" err="1" smtClean="0">
                <a:latin typeface="Arial" panose="020B0604020202020204" pitchFamily="34" charset="0"/>
              </a:rPr>
              <a:t>Ans</a:t>
            </a:r>
            <a:r>
              <a:rPr lang="en-US" altLang="zh-TW" dirty="0" smtClean="0">
                <a:latin typeface="Arial" panose="020B0604020202020204" pitchFamily="34" charset="0"/>
              </a:rPr>
              <a:t>: </a:t>
            </a:r>
            <a:r>
              <a:rPr lang="zh-TW" altLang="zh-TW" dirty="0" smtClean="0">
                <a:latin typeface="Arial" panose="020B0604020202020204" pitchFamily="34" charset="0"/>
              </a:rPr>
              <a:t>醫學生物技術暨檢驗學系著重臨床醫學相關之教育與研究，更肩負「醫事檢驗師」培育的責任。訓練的內容包括預防醫學檢驗、轉譯癌症醫學暨分子檢驗、檢驗試劑研發和感染疾病研究等領域。學生畢業後具資格參加國家考試取得「醫事檢驗師」證照，可在各醫療機構從事臨床檢驗工作。同時具條件，參與研究工作或進入生技產業。</a:t>
            </a:r>
          </a:p>
          <a:p>
            <a:r>
              <a:rPr lang="zh-TW" altLang="zh-TW" dirty="0" smtClean="0">
                <a:latin typeface="Arial" panose="020B0604020202020204" pitchFamily="34" charset="0"/>
              </a:rPr>
              <a:t>生物醫學系著重基礎生物與臨床醫學相關之教育與研究，宗旨在提供學生多樣性的思考能力及實務訓練，培育基礎生物醫學研究領域的各級人材。訓練的內容包括基因轉植、動物複製、基因治療、細胞治療、組織工程等新興的生物科技及醫療技術的應用。學生畢業後具優秀條件選擇參與研究工作或進入生技產業。</a:t>
            </a: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FD5200-5847-4CC1-BB6A-2F813B459B57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0053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F27CE52-3B41-44C6-8510-17EC7F14775F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日治時代 傷兵復建</a:t>
            </a:r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因應社會須求與知識深度的累積 未來將會由目前</a:t>
            </a:r>
            <a:r>
              <a:rPr lang="en-US" altLang="zh-TW" smtClean="0">
                <a:latin typeface="Arial" panose="020B0604020202020204" pitchFamily="34" charset="0"/>
              </a:rPr>
              <a:t>4</a:t>
            </a:r>
            <a:r>
              <a:rPr lang="zh-TW" altLang="en-US" smtClean="0">
                <a:latin typeface="Arial" panose="020B0604020202020204" pitchFamily="34" charset="0"/>
              </a:rPr>
              <a:t>年制 逐步改成</a:t>
            </a:r>
            <a:r>
              <a:rPr lang="en-US" altLang="zh-TW" smtClean="0">
                <a:latin typeface="Arial" panose="020B0604020202020204" pitchFamily="34" charset="0"/>
              </a:rPr>
              <a:t>6</a:t>
            </a:r>
            <a:r>
              <a:rPr lang="zh-TW" altLang="en-US" smtClean="0">
                <a:latin typeface="Arial" panose="020B0604020202020204" pitchFamily="34" charset="0"/>
              </a:rPr>
              <a:t>年制</a:t>
            </a:r>
            <a:r>
              <a:rPr lang="en-US" altLang="zh-TW" smtClean="0">
                <a:latin typeface="Arial" panose="020B0604020202020204" pitchFamily="34" charset="0"/>
              </a:rPr>
              <a:t>!</a:t>
            </a: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3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36DD5AD-1712-474F-B014-8E4BF82BB65B}" type="slidenum">
              <a:rPr lang="en-US" altLang="zh-TW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9138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7" name="手繪多邊形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altLang="zh-TW"/>
              <a:t>2008/09/07</a:t>
            </a:r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TW" altLang="en-US"/>
              <a:t>新生家長座談會</a:t>
            </a:r>
          </a:p>
          <a:p>
            <a:pPr>
              <a:defRPr/>
            </a:pPr>
            <a:r>
              <a:rPr lang="zh-TW" altLang="en-US"/>
              <a:t>莊育芬</a:t>
            </a:r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770801-AB82-4DE0-B964-A2C90672F9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88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AA58-605A-42BE-96E5-EE061E5501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165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A7B0-8A97-4724-BE80-ABF745A433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74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8377-02DD-457A-BA79-6E72A0B39E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00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A6DC-3140-4B66-AF89-17241EC721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280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5C34-73F7-4F42-B37D-F43E044248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64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3CCE-BE52-4316-81DC-F763044ACD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62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5AE9-3025-48BB-8B68-2256F563C8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52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EE6E-43CA-40E5-B44D-A6B17ED035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04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03F4-5B9B-4D81-9916-A782297E02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75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4BBF-9224-407D-8903-4513AC3B0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99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6" name="手繪多邊形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AED1-B1A3-416C-A17F-F716F816F7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5086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1027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/>
            </a:lvl1pPr>
          </a:lstStyle>
          <a:p>
            <a:pPr>
              <a:defRPr/>
            </a:pPr>
            <a:fld id="{1EC77F28-508D-4E1A-9C88-B58CCF338F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78" r:id="rId2"/>
    <p:sldLayoutId id="2147484183" r:id="rId3"/>
    <p:sldLayoutId id="2147484184" r:id="rId4"/>
    <p:sldLayoutId id="2147484185" r:id="rId5"/>
    <p:sldLayoutId id="2147484186" r:id="rId6"/>
    <p:sldLayoutId id="2147484179" r:id="rId7"/>
    <p:sldLayoutId id="2147484187" r:id="rId8"/>
    <p:sldLayoutId id="2147484188" r:id="rId9"/>
    <p:sldLayoutId id="2147484180" r:id="rId10"/>
    <p:sldLayoutId id="2147484181" r:id="rId11"/>
    <p:sldLayoutId id="21474841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h.gov.tw/CHT2006/DM/DM2_2.aspx?class_no=440&amp;level_no=1" TargetMode="External"/><Relationship Id="rId2" Type="http://schemas.openxmlformats.org/officeDocument/2006/relationships/hyperlink" Target="http://www.taiwanpt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i.gov.tw/search/search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916" y="410816"/>
            <a:ext cx="8496944" cy="18005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/>
              <a:t>物理治療專業化發展與願景</a:t>
            </a:r>
            <a:endParaRPr lang="zh-TW" altLang="en-US" sz="5300" dirty="0" smtClean="0"/>
          </a:p>
        </p:txBody>
      </p:sp>
      <p:grpSp>
        <p:nvGrpSpPr>
          <p:cNvPr id="11268" name="群組 1"/>
          <p:cNvGrpSpPr>
            <a:grpSpLocks/>
          </p:cNvGrpSpPr>
          <p:nvPr/>
        </p:nvGrpSpPr>
        <p:grpSpPr bwMode="auto">
          <a:xfrm>
            <a:off x="4103688" y="2501900"/>
            <a:ext cx="1520825" cy="1512888"/>
            <a:chOff x="2763838" y="3716338"/>
            <a:chExt cx="1520825" cy="1512887"/>
          </a:xfrm>
        </p:grpSpPr>
        <p:sp>
          <p:nvSpPr>
            <p:cNvPr id="11274" name="Freeform 7"/>
            <p:cNvSpPr>
              <a:spLocks/>
            </p:cNvSpPr>
            <p:nvPr/>
          </p:nvSpPr>
          <p:spPr bwMode="auto">
            <a:xfrm>
              <a:off x="2901950" y="4689475"/>
              <a:ext cx="58738" cy="95250"/>
            </a:xfrm>
            <a:custGeom>
              <a:avLst/>
              <a:gdLst>
                <a:gd name="T0" fmla="*/ 2147483646 w 76"/>
                <a:gd name="T1" fmla="*/ 0 h 120"/>
                <a:gd name="T2" fmla="*/ 2147483646 w 76"/>
                <a:gd name="T3" fmla="*/ 2147483646 h 120"/>
                <a:gd name="T4" fmla="*/ 2147483646 w 76"/>
                <a:gd name="T5" fmla="*/ 2147483646 h 120"/>
                <a:gd name="T6" fmla="*/ 0 w 76"/>
                <a:gd name="T7" fmla="*/ 2147483646 h 120"/>
                <a:gd name="T8" fmla="*/ 2147483646 w 7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20"/>
                <a:gd name="T17" fmla="*/ 76 w 7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20">
                  <a:moveTo>
                    <a:pt x="38" y="0"/>
                  </a:moveTo>
                  <a:lnTo>
                    <a:pt x="76" y="38"/>
                  </a:lnTo>
                  <a:lnTo>
                    <a:pt x="57" y="120"/>
                  </a:lnTo>
                  <a:lnTo>
                    <a:pt x="0" y="10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5" name="Freeform 8"/>
            <p:cNvSpPr>
              <a:spLocks/>
            </p:cNvSpPr>
            <p:nvPr/>
          </p:nvSpPr>
          <p:spPr bwMode="auto">
            <a:xfrm>
              <a:off x="2763838" y="3716338"/>
              <a:ext cx="1520825" cy="1512887"/>
            </a:xfrm>
            <a:custGeom>
              <a:avLst/>
              <a:gdLst>
                <a:gd name="T0" fmla="*/ 2147483646 w 1917"/>
                <a:gd name="T1" fmla="*/ 2147483646 h 1906"/>
                <a:gd name="T2" fmla="*/ 2147483646 w 1917"/>
                <a:gd name="T3" fmla="*/ 2147483646 h 1906"/>
                <a:gd name="T4" fmla="*/ 2147483646 w 1917"/>
                <a:gd name="T5" fmla="*/ 2147483646 h 1906"/>
                <a:gd name="T6" fmla="*/ 2147483646 w 1917"/>
                <a:gd name="T7" fmla="*/ 2147483646 h 1906"/>
                <a:gd name="T8" fmla="*/ 2147483646 w 1917"/>
                <a:gd name="T9" fmla="*/ 2147483646 h 1906"/>
                <a:gd name="T10" fmla="*/ 2147483646 w 1917"/>
                <a:gd name="T11" fmla="*/ 2147483646 h 1906"/>
                <a:gd name="T12" fmla="*/ 2147483646 w 1917"/>
                <a:gd name="T13" fmla="*/ 2147483646 h 1906"/>
                <a:gd name="T14" fmla="*/ 2147483646 w 1917"/>
                <a:gd name="T15" fmla="*/ 2147483646 h 1906"/>
                <a:gd name="T16" fmla="*/ 2147483646 w 1917"/>
                <a:gd name="T17" fmla="*/ 2147483646 h 1906"/>
                <a:gd name="T18" fmla="*/ 2147483646 w 1917"/>
                <a:gd name="T19" fmla="*/ 2147483646 h 1906"/>
                <a:gd name="T20" fmla="*/ 2147483646 w 1917"/>
                <a:gd name="T21" fmla="*/ 2147483646 h 1906"/>
                <a:gd name="T22" fmla="*/ 2147483646 w 1917"/>
                <a:gd name="T23" fmla="*/ 2147483646 h 1906"/>
                <a:gd name="T24" fmla="*/ 2147483646 w 1917"/>
                <a:gd name="T25" fmla="*/ 2147483646 h 1906"/>
                <a:gd name="T26" fmla="*/ 2147483646 w 1917"/>
                <a:gd name="T27" fmla="*/ 2147483646 h 1906"/>
                <a:gd name="T28" fmla="*/ 2147483646 w 1917"/>
                <a:gd name="T29" fmla="*/ 2147483646 h 1906"/>
                <a:gd name="T30" fmla="*/ 2147483646 w 1917"/>
                <a:gd name="T31" fmla="*/ 2147483646 h 1906"/>
                <a:gd name="T32" fmla="*/ 2147483646 w 1917"/>
                <a:gd name="T33" fmla="*/ 2147483646 h 1906"/>
                <a:gd name="T34" fmla="*/ 2147483646 w 1917"/>
                <a:gd name="T35" fmla="*/ 2147483646 h 1906"/>
                <a:gd name="T36" fmla="*/ 2147483646 w 1917"/>
                <a:gd name="T37" fmla="*/ 2147483646 h 1906"/>
                <a:gd name="T38" fmla="*/ 2147483646 w 1917"/>
                <a:gd name="T39" fmla="*/ 2147483646 h 1906"/>
                <a:gd name="T40" fmla="*/ 2147483646 w 1917"/>
                <a:gd name="T41" fmla="*/ 2147483646 h 1906"/>
                <a:gd name="T42" fmla="*/ 2147483646 w 1917"/>
                <a:gd name="T43" fmla="*/ 2147483646 h 1906"/>
                <a:gd name="T44" fmla="*/ 2147483646 w 1917"/>
                <a:gd name="T45" fmla="*/ 2147483646 h 1906"/>
                <a:gd name="T46" fmla="*/ 2147483646 w 1917"/>
                <a:gd name="T47" fmla="*/ 2147483646 h 1906"/>
                <a:gd name="T48" fmla="*/ 2147483646 w 1917"/>
                <a:gd name="T49" fmla="*/ 2147483646 h 1906"/>
                <a:gd name="T50" fmla="*/ 2147483646 w 1917"/>
                <a:gd name="T51" fmla="*/ 2147483646 h 1906"/>
                <a:gd name="T52" fmla="*/ 2147483646 w 1917"/>
                <a:gd name="T53" fmla="*/ 2147483646 h 1906"/>
                <a:gd name="T54" fmla="*/ 2147483646 w 1917"/>
                <a:gd name="T55" fmla="*/ 2147483646 h 1906"/>
                <a:gd name="T56" fmla="*/ 2147483646 w 1917"/>
                <a:gd name="T57" fmla="*/ 2147483646 h 1906"/>
                <a:gd name="T58" fmla="*/ 2147483646 w 1917"/>
                <a:gd name="T59" fmla="*/ 2147483646 h 1906"/>
                <a:gd name="T60" fmla="*/ 2147483646 w 1917"/>
                <a:gd name="T61" fmla="*/ 2147483646 h 1906"/>
                <a:gd name="T62" fmla="*/ 2147483646 w 1917"/>
                <a:gd name="T63" fmla="*/ 2147483646 h 1906"/>
                <a:gd name="T64" fmla="*/ 2147483646 w 1917"/>
                <a:gd name="T65" fmla="*/ 2147483646 h 1906"/>
                <a:gd name="T66" fmla="*/ 2147483646 w 1917"/>
                <a:gd name="T67" fmla="*/ 2147483646 h 1906"/>
                <a:gd name="T68" fmla="*/ 2147483646 w 1917"/>
                <a:gd name="T69" fmla="*/ 2147483646 h 1906"/>
                <a:gd name="T70" fmla="*/ 2147483646 w 1917"/>
                <a:gd name="T71" fmla="*/ 2147483646 h 1906"/>
                <a:gd name="T72" fmla="*/ 2147483646 w 1917"/>
                <a:gd name="T73" fmla="*/ 2147483646 h 1906"/>
                <a:gd name="T74" fmla="*/ 0 w 1917"/>
                <a:gd name="T75" fmla="*/ 2147483646 h 1906"/>
                <a:gd name="T76" fmla="*/ 2147483646 w 1917"/>
                <a:gd name="T77" fmla="*/ 2147483646 h 1906"/>
                <a:gd name="T78" fmla="*/ 2147483646 w 1917"/>
                <a:gd name="T79" fmla="*/ 2147483646 h 1906"/>
                <a:gd name="T80" fmla="*/ 2147483646 w 1917"/>
                <a:gd name="T81" fmla="*/ 2147483646 h 1906"/>
                <a:gd name="T82" fmla="*/ 2147483646 w 1917"/>
                <a:gd name="T83" fmla="*/ 2147483646 h 1906"/>
                <a:gd name="T84" fmla="*/ 2147483646 w 1917"/>
                <a:gd name="T85" fmla="*/ 2147483646 h 1906"/>
                <a:gd name="T86" fmla="*/ 2147483646 w 1917"/>
                <a:gd name="T87" fmla="*/ 2147483646 h 1906"/>
                <a:gd name="T88" fmla="*/ 2147483646 w 1917"/>
                <a:gd name="T89" fmla="*/ 2147483646 h 1906"/>
                <a:gd name="T90" fmla="*/ 2147483646 w 1917"/>
                <a:gd name="T91" fmla="*/ 2147483646 h 1906"/>
                <a:gd name="T92" fmla="*/ 2147483646 w 1917"/>
                <a:gd name="T93" fmla="*/ 2147483646 h 1906"/>
                <a:gd name="T94" fmla="*/ 2147483646 w 1917"/>
                <a:gd name="T95" fmla="*/ 2147483646 h 1906"/>
                <a:gd name="T96" fmla="*/ 2147483646 w 1917"/>
                <a:gd name="T97" fmla="*/ 2147483646 h 1906"/>
                <a:gd name="T98" fmla="*/ 2147483646 w 1917"/>
                <a:gd name="T99" fmla="*/ 2147483646 h 1906"/>
                <a:gd name="T100" fmla="*/ 2147483646 w 1917"/>
                <a:gd name="T101" fmla="*/ 2147483646 h 1906"/>
                <a:gd name="T102" fmla="*/ 2147483646 w 1917"/>
                <a:gd name="T103" fmla="*/ 2147483646 h 1906"/>
                <a:gd name="T104" fmla="*/ 2147483646 w 1917"/>
                <a:gd name="T105" fmla="*/ 2147483646 h 1906"/>
                <a:gd name="T106" fmla="*/ 2147483646 w 1917"/>
                <a:gd name="T107" fmla="*/ 2147483646 h 19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17"/>
                <a:gd name="T163" fmla="*/ 0 h 1906"/>
                <a:gd name="T164" fmla="*/ 1917 w 1917"/>
                <a:gd name="T165" fmla="*/ 1906 h 19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17" h="1906">
                  <a:moveTo>
                    <a:pt x="1907" y="2"/>
                  </a:moveTo>
                  <a:lnTo>
                    <a:pt x="1910" y="81"/>
                  </a:lnTo>
                  <a:lnTo>
                    <a:pt x="1910" y="153"/>
                  </a:lnTo>
                  <a:lnTo>
                    <a:pt x="1910" y="225"/>
                  </a:lnTo>
                  <a:lnTo>
                    <a:pt x="1913" y="296"/>
                  </a:lnTo>
                  <a:lnTo>
                    <a:pt x="1914" y="346"/>
                  </a:lnTo>
                  <a:lnTo>
                    <a:pt x="1916" y="461"/>
                  </a:lnTo>
                  <a:lnTo>
                    <a:pt x="1917" y="594"/>
                  </a:lnTo>
                  <a:lnTo>
                    <a:pt x="1915" y="694"/>
                  </a:lnTo>
                  <a:lnTo>
                    <a:pt x="1915" y="997"/>
                  </a:lnTo>
                  <a:lnTo>
                    <a:pt x="1915" y="1030"/>
                  </a:lnTo>
                  <a:lnTo>
                    <a:pt x="1914" y="1111"/>
                  </a:lnTo>
                  <a:lnTo>
                    <a:pt x="1912" y="1208"/>
                  </a:lnTo>
                  <a:lnTo>
                    <a:pt x="1907" y="1290"/>
                  </a:lnTo>
                  <a:lnTo>
                    <a:pt x="1881" y="1288"/>
                  </a:lnTo>
                  <a:lnTo>
                    <a:pt x="1839" y="1288"/>
                  </a:lnTo>
                  <a:lnTo>
                    <a:pt x="1799" y="1288"/>
                  </a:lnTo>
                  <a:lnTo>
                    <a:pt x="1757" y="1289"/>
                  </a:lnTo>
                  <a:lnTo>
                    <a:pt x="1716" y="1289"/>
                  </a:lnTo>
                  <a:lnTo>
                    <a:pt x="1676" y="1289"/>
                  </a:lnTo>
                  <a:lnTo>
                    <a:pt x="1635" y="1289"/>
                  </a:lnTo>
                  <a:lnTo>
                    <a:pt x="1596" y="1289"/>
                  </a:lnTo>
                  <a:lnTo>
                    <a:pt x="1556" y="1290"/>
                  </a:lnTo>
                  <a:lnTo>
                    <a:pt x="1517" y="1290"/>
                  </a:lnTo>
                  <a:lnTo>
                    <a:pt x="1477" y="1290"/>
                  </a:lnTo>
                  <a:lnTo>
                    <a:pt x="1438" y="1290"/>
                  </a:lnTo>
                  <a:lnTo>
                    <a:pt x="1400" y="1290"/>
                  </a:lnTo>
                  <a:lnTo>
                    <a:pt x="1361" y="1291"/>
                  </a:lnTo>
                  <a:lnTo>
                    <a:pt x="1322" y="1291"/>
                  </a:lnTo>
                  <a:lnTo>
                    <a:pt x="1283" y="1291"/>
                  </a:lnTo>
                  <a:lnTo>
                    <a:pt x="1246" y="1291"/>
                  </a:lnTo>
                  <a:lnTo>
                    <a:pt x="1207" y="1291"/>
                  </a:lnTo>
                  <a:lnTo>
                    <a:pt x="1169" y="1292"/>
                  </a:lnTo>
                  <a:lnTo>
                    <a:pt x="1130" y="1292"/>
                  </a:lnTo>
                  <a:lnTo>
                    <a:pt x="1093" y="1292"/>
                  </a:lnTo>
                  <a:lnTo>
                    <a:pt x="1054" y="1292"/>
                  </a:lnTo>
                  <a:lnTo>
                    <a:pt x="1016" y="1292"/>
                  </a:lnTo>
                  <a:lnTo>
                    <a:pt x="977" y="1293"/>
                  </a:lnTo>
                  <a:lnTo>
                    <a:pt x="940" y="1293"/>
                  </a:lnTo>
                  <a:lnTo>
                    <a:pt x="901" y="1293"/>
                  </a:lnTo>
                  <a:lnTo>
                    <a:pt x="862" y="1293"/>
                  </a:lnTo>
                  <a:lnTo>
                    <a:pt x="823" y="1294"/>
                  </a:lnTo>
                  <a:lnTo>
                    <a:pt x="785" y="1294"/>
                  </a:lnTo>
                  <a:lnTo>
                    <a:pt x="746" y="1294"/>
                  </a:lnTo>
                  <a:lnTo>
                    <a:pt x="707" y="1294"/>
                  </a:lnTo>
                  <a:lnTo>
                    <a:pt x="668" y="1295"/>
                  </a:lnTo>
                  <a:lnTo>
                    <a:pt x="628" y="1295"/>
                  </a:lnTo>
                  <a:lnTo>
                    <a:pt x="622" y="1313"/>
                  </a:lnTo>
                  <a:lnTo>
                    <a:pt x="617" y="1332"/>
                  </a:lnTo>
                  <a:lnTo>
                    <a:pt x="614" y="1353"/>
                  </a:lnTo>
                  <a:lnTo>
                    <a:pt x="614" y="1374"/>
                  </a:lnTo>
                  <a:lnTo>
                    <a:pt x="615" y="1395"/>
                  </a:lnTo>
                  <a:lnTo>
                    <a:pt x="619" y="1418"/>
                  </a:lnTo>
                  <a:lnTo>
                    <a:pt x="626" y="1439"/>
                  </a:lnTo>
                  <a:lnTo>
                    <a:pt x="637" y="1461"/>
                  </a:lnTo>
                  <a:lnTo>
                    <a:pt x="619" y="1467"/>
                  </a:lnTo>
                  <a:lnTo>
                    <a:pt x="635" y="1510"/>
                  </a:lnTo>
                  <a:lnTo>
                    <a:pt x="651" y="1554"/>
                  </a:lnTo>
                  <a:lnTo>
                    <a:pt x="667" y="1599"/>
                  </a:lnTo>
                  <a:lnTo>
                    <a:pt x="685" y="1644"/>
                  </a:lnTo>
                  <a:lnTo>
                    <a:pt x="703" y="1687"/>
                  </a:lnTo>
                  <a:lnTo>
                    <a:pt x="722" y="1730"/>
                  </a:lnTo>
                  <a:lnTo>
                    <a:pt x="744" y="1770"/>
                  </a:lnTo>
                  <a:lnTo>
                    <a:pt x="766" y="1808"/>
                  </a:lnTo>
                  <a:lnTo>
                    <a:pt x="773" y="1809"/>
                  </a:lnTo>
                  <a:lnTo>
                    <a:pt x="779" y="1811"/>
                  </a:lnTo>
                  <a:lnTo>
                    <a:pt x="786" y="1814"/>
                  </a:lnTo>
                  <a:lnTo>
                    <a:pt x="790" y="1818"/>
                  </a:lnTo>
                  <a:lnTo>
                    <a:pt x="793" y="1824"/>
                  </a:lnTo>
                  <a:lnTo>
                    <a:pt x="795" y="1830"/>
                  </a:lnTo>
                  <a:lnTo>
                    <a:pt x="795" y="1837"/>
                  </a:lnTo>
                  <a:lnTo>
                    <a:pt x="793" y="1845"/>
                  </a:lnTo>
                  <a:lnTo>
                    <a:pt x="776" y="1851"/>
                  </a:lnTo>
                  <a:lnTo>
                    <a:pt x="760" y="1853"/>
                  </a:lnTo>
                  <a:lnTo>
                    <a:pt x="744" y="1852"/>
                  </a:lnTo>
                  <a:lnTo>
                    <a:pt x="727" y="1849"/>
                  </a:lnTo>
                  <a:lnTo>
                    <a:pt x="710" y="1845"/>
                  </a:lnTo>
                  <a:lnTo>
                    <a:pt x="694" y="1842"/>
                  </a:lnTo>
                  <a:lnTo>
                    <a:pt x="676" y="1840"/>
                  </a:lnTo>
                  <a:lnTo>
                    <a:pt x="660" y="1841"/>
                  </a:lnTo>
                  <a:lnTo>
                    <a:pt x="659" y="1848"/>
                  </a:lnTo>
                  <a:lnTo>
                    <a:pt x="656" y="1852"/>
                  </a:lnTo>
                  <a:lnTo>
                    <a:pt x="652" y="1855"/>
                  </a:lnTo>
                  <a:lnTo>
                    <a:pt x="646" y="1856"/>
                  </a:lnTo>
                  <a:lnTo>
                    <a:pt x="640" y="1857"/>
                  </a:lnTo>
                  <a:lnTo>
                    <a:pt x="634" y="1858"/>
                  </a:lnTo>
                  <a:lnTo>
                    <a:pt x="627" y="1858"/>
                  </a:lnTo>
                  <a:lnTo>
                    <a:pt x="623" y="1860"/>
                  </a:lnTo>
                  <a:lnTo>
                    <a:pt x="612" y="1850"/>
                  </a:lnTo>
                  <a:lnTo>
                    <a:pt x="601" y="1837"/>
                  </a:lnTo>
                  <a:lnTo>
                    <a:pt x="590" y="1824"/>
                  </a:lnTo>
                  <a:lnTo>
                    <a:pt x="579" y="1810"/>
                  </a:lnTo>
                  <a:lnTo>
                    <a:pt x="569" y="1796"/>
                  </a:lnTo>
                  <a:lnTo>
                    <a:pt x="560" y="1780"/>
                  </a:lnTo>
                  <a:lnTo>
                    <a:pt x="551" y="1765"/>
                  </a:lnTo>
                  <a:lnTo>
                    <a:pt x="543" y="1750"/>
                  </a:lnTo>
                  <a:lnTo>
                    <a:pt x="529" y="1733"/>
                  </a:lnTo>
                  <a:lnTo>
                    <a:pt x="519" y="1717"/>
                  </a:lnTo>
                  <a:lnTo>
                    <a:pt x="509" y="1700"/>
                  </a:lnTo>
                  <a:lnTo>
                    <a:pt x="499" y="1681"/>
                  </a:lnTo>
                  <a:lnTo>
                    <a:pt x="490" y="1664"/>
                  </a:lnTo>
                  <a:lnTo>
                    <a:pt x="479" y="1647"/>
                  </a:lnTo>
                  <a:lnTo>
                    <a:pt x="467" y="1630"/>
                  </a:lnTo>
                  <a:lnTo>
                    <a:pt x="454" y="1614"/>
                  </a:lnTo>
                  <a:lnTo>
                    <a:pt x="441" y="1616"/>
                  </a:lnTo>
                  <a:lnTo>
                    <a:pt x="419" y="1647"/>
                  </a:lnTo>
                  <a:lnTo>
                    <a:pt x="400" y="1679"/>
                  </a:lnTo>
                  <a:lnTo>
                    <a:pt x="382" y="1714"/>
                  </a:lnTo>
                  <a:lnTo>
                    <a:pt x="363" y="1748"/>
                  </a:lnTo>
                  <a:lnTo>
                    <a:pt x="345" y="1781"/>
                  </a:lnTo>
                  <a:lnTo>
                    <a:pt x="324" y="1814"/>
                  </a:lnTo>
                  <a:lnTo>
                    <a:pt x="304" y="1846"/>
                  </a:lnTo>
                  <a:lnTo>
                    <a:pt x="281" y="1874"/>
                  </a:lnTo>
                  <a:lnTo>
                    <a:pt x="274" y="1875"/>
                  </a:lnTo>
                  <a:lnTo>
                    <a:pt x="268" y="1877"/>
                  </a:lnTo>
                  <a:lnTo>
                    <a:pt x="262" y="1880"/>
                  </a:lnTo>
                  <a:lnTo>
                    <a:pt x="257" y="1885"/>
                  </a:lnTo>
                  <a:lnTo>
                    <a:pt x="253" y="1876"/>
                  </a:lnTo>
                  <a:lnTo>
                    <a:pt x="248" y="1870"/>
                  </a:lnTo>
                  <a:lnTo>
                    <a:pt x="241" y="1866"/>
                  </a:lnTo>
                  <a:lnTo>
                    <a:pt x="234" y="1865"/>
                  </a:lnTo>
                  <a:lnTo>
                    <a:pt x="225" y="1865"/>
                  </a:lnTo>
                  <a:lnTo>
                    <a:pt x="216" y="1868"/>
                  </a:lnTo>
                  <a:lnTo>
                    <a:pt x="207" y="1871"/>
                  </a:lnTo>
                  <a:lnTo>
                    <a:pt x="199" y="1876"/>
                  </a:lnTo>
                  <a:lnTo>
                    <a:pt x="189" y="1881"/>
                  </a:lnTo>
                  <a:lnTo>
                    <a:pt x="180" y="1886"/>
                  </a:lnTo>
                  <a:lnTo>
                    <a:pt x="171" y="1892"/>
                  </a:lnTo>
                  <a:lnTo>
                    <a:pt x="163" y="1898"/>
                  </a:lnTo>
                  <a:lnTo>
                    <a:pt x="154" y="1902"/>
                  </a:lnTo>
                  <a:lnTo>
                    <a:pt x="145" y="1905"/>
                  </a:lnTo>
                  <a:lnTo>
                    <a:pt x="135" y="1906"/>
                  </a:lnTo>
                  <a:lnTo>
                    <a:pt x="122" y="1904"/>
                  </a:lnTo>
                  <a:lnTo>
                    <a:pt x="121" y="1891"/>
                  </a:lnTo>
                  <a:lnTo>
                    <a:pt x="124" y="1878"/>
                  </a:lnTo>
                  <a:lnTo>
                    <a:pt x="131" y="1869"/>
                  </a:lnTo>
                  <a:lnTo>
                    <a:pt x="140" y="1860"/>
                  </a:lnTo>
                  <a:lnTo>
                    <a:pt x="155" y="1818"/>
                  </a:lnTo>
                  <a:lnTo>
                    <a:pt x="169" y="1774"/>
                  </a:lnTo>
                  <a:lnTo>
                    <a:pt x="182" y="1730"/>
                  </a:lnTo>
                  <a:lnTo>
                    <a:pt x="194" y="1686"/>
                  </a:lnTo>
                  <a:lnTo>
                    <a:pt x="204" y="1641"/>
                  </a:lnTo>
                  <a:lnTo>
                    <a:pt x="214" y="1598"/>
                  </a:lnTo>
                  <a:lnTo>
                    <a:pt x="224" y="1555"/>
                  </a:lnTo>
                  <a:lnTo>
                    <a:pt x="235" y="1512"/>
                  </a:lnTo>
                  <a:lnTo>
                    <a:pt x="245" y="1500"/>
                  </a:lnTo>
                  <a:lnTo>
                    <a:pt x="252" y="1482"/>
                  </a:lnTo>
                  <a:lnTo>
                    <a:pt x="258" y="1463"/>
                  </a:lnTo>
                  <a:lnTo>
                    <a:pt x="264" y="1444"/>
                  </a:lnTo>
                  <a:lnTo>
                    <a:pt x="258" y="1440"/>
                  </a:lnTo>
                  <a:lnTo>
                    <a:pt x="251" y="1436"/>
                  </a:lnTo>
                  <a:lnTo>
                    <a:pt x="244" y="1433"/>
                  </a:lnTo>
                  <a:lnTo>
                    <a:pt x="238" y="1429"/>
                  </a:lnTo>
                  <a:lnTo>
                    <a:pt x="234" y="1425"/>
                  </a:lnTo>
                  <a:lnTo>
                    <a:pt x="231" y="1419"/>
                  </a:lnTo>
                  <a:lnTo>
                    <a:pt x="231" y="1412"/>
                  </a:lnTo>
                  <a:lnTo>
                    <a:pt x="235" y="1402"/>
                  </a:lnTo>
                  <a:lnTo>
                    <a:pt x="260" y="1374"/>
                  </a:lnTo>
                  <a:lnTo>
                    <a:pt x="255" y="1367"/>
                  </a:lnTo>
                  <a:lnTo>
                    <a:pt x="247" y="1362"/>
                  </a:lnTo>
                  <a:lnTo>
                    <a:pt x="239" y="1359"/>
                  </a:lnTo>
                  <a:lnTo>
                    <a:pt x="230" y="1355"/>
                  </a:lnTo>
                  <a:lnTo>
                    <a:pt x="221" y="1352"/>
                  </a:lnTo>
                  <a:lnTo>
                    <a:pt x="214" y="1346"/>
                  </a:lnTo>
                  <a:lnTo>
                    <a:pt x="208" y="1339"/>
                  </a:lnTo>
                  <a:lnTo>
                    <a:pt x="206" y="1329"/>
                  </a:lnTo>
                  <a:lnTo>
                    <a:pt x="211" y="1319"/>
                  </a:lnTo>
                  <a:lnTo>
                    <a:pt x="215" y="1307"/>
                  </a:lnTo>
                  <a:lnTo>
                    <a:pt x="218" y="1293"/>
                  </a:lnTo>
                  <a:lnTo>
                    <a:pt x="221" y="1281"/>
                  </a:lnTo>
                  <a:lnTo>
                    <a:pt x="225" y="1269"/>
                  </a:lnTo>
                  <a:lnTo>
                    <a:pt x="231" y="1258"/>
                  </a:lnTo>
                  <a:lnTo>
                    <a:pt x="237" y="1249"/>
                  </a:lnTo>
                  <a:lnTo>
                    <a:pt x="246" y="1243"/>
                  </a:lnTo>
                  <a:lnTo>
                    <a:pt x="256" y="1244"/>
                  </a:lnTo>
                  <a:lnTo>
                    <a:pt x="266" y="1248"/>
                  </a:lnTo>
                  <a:lnTo>
                    <a:pt x="276" y="1254"/>
                  </a:lnTo>
                  <a:lnTo>
                    <a:pt x="286" y="1259"/>
                  </a:lnTo>
                  <a:lnTo>
                    <a:pt x="295" y="1263"/>
                  </a:lnTo>
                  <a:lnTo>
                    <a:pt x="304" y="1264"/>
                  </a:lnTo>
                  <a:lnTo>
                    <a:pt x="311" y="1263"/>
                  </a:lnTo>
                  <a:lnTo>
                    <a:pt x="318" y="1257"/>
                  </a:lnTo>
                  <a:lnTo>
                    <a:pt x="315" y="1233"/>
                  </a:lnTo>
                  <a:lnTo>
                    <a:pt x="309" y="1211"/>
                  </a:lnTo>
                  <a:lnTo>
                    <a:pt x="301" y="1189"/>
                  </a:lnTo>
                  <a:lnTo>
                    <a:pt x="292" y="1169"/>
                  </a:lnTo>
                  <a:lnTo>
                    <a:pt x="280" y="1150"/>
                  </a:lnTo>
                  <a:lnTo>
                    <a:pt x="266" y="1133"/>
                  </a:lnTo>
                  <a:lnTo>
                    <a:pt x="251" y="1119"/>
                  </a:lnTo>
                  <a:lnTo>
                    <a:pt x="235" y="1106"/>
                  </a:lnTo>
                  <a:lnTo>
                    <a:pt x="222" y="1105"/>
                  </a:lnTo>
                  <a:lnTo>
                    <a:pt x="213" y="1108"/>
                  </a:lnTo>
                  <a:lnTo>
                    <a:pt x="205" y="1114"/>
                  </a:lnTo>
                  <a:lnTo>
                    <a:pt x="199" y="1121"/>
                  </a:lnTo>
                  <a:lnTo>
                    <a:pt x="194" y="1130"/>
                  </a:lnTo>
                  <a:lnTo>
                    <a:pt x="188" y="1138"/>
                  </a:lnTo>
                  <a:lnTo>
                    <a:pt x="181" y="1146"/>
                  </a:lnTo>
                  <a:lnTo>
                    <a:pt x="171" y="1153"/>
                  </a:lnTo>
                  <a:lnTo>
                    <a:pt x="172" y="1168"/>
                  </a:lnTo>
                  <a:lnTo>
                    <a:pt x="181" y="1181"/>
                  </a:lnTo>
                  <a:lnTo>
                    <a:pt x="194" y="1193"/>
                  </a:lnTo>
                  <a:lnTo>
                    <a:pt x="208" y="1206"/>
                  </a:lnTo>
                  <a:lnTo>
                    <a:pt x="220" y="1218"/>
                  </a:lnTo>
                  <a:lnTo>
                    <a:pt x="226" y="1231"/>
                  </a:lnTo>
                  <a:lnTo>
                    <a:pt x="223" y="1247"/>
                  </a:lnTo>
                  <a:lnTo>
                    <a:pt x="208" y="1266"/>
                  </a:lnTo>
                  <a:lnTo>
                    <a:pt x="204" y="1274"/>
                  </a:lnTo>
                  <a:lnTo>
                    <a:pt x="200" y="1283"/>
                  </a:lnTo>
                  <a:lnTo>
                    <a:pt x="198" y="1293"/>
                  </a:lnTo>
                  <a:lnTo>
                    <a:pt x="199" y="1302"/>
                  </a:lnTo>
                  <a:lnTo>
                    <a:pt x="171" y="1347"/>
                  </a:lnTo>
                  <a:lnTo>
                    <a:pt x="158" y="1343"/>
                  </a:lnTo>
                  <a:lnTo>
                    <a:pt x="145" y="1338"/>
                  </a:lnTo>
                  <a:lnTo>
                    <a:pt x="132" y="1333"/>
                  </a:lnTo>
                  <a:lnTo>
                    <a:pt x="118" y="1328"/>
                  </a:lnTo>
                  <a:lnTo>
                    <a:pt x="106" y="1323"/>
                  </a:lnTo>
                  <a:lnTo>
                    <a:pt x="94" y="1317"/>
                  </a:lnTo>
                  <a:lnTo>
                    <a:pt x="82" y="1311"/>
                  </a:lnTo>
                  <a:lnTo>
                    <a:pt x="70" y="1304"/>
                  </a:lnTo>
                  <a:lnTo>
                    <a:pt x="59" y="1296"/>
                  </a:lnTo>
                  <a:lnTo>
                    <a:pt x="49" y="1289"/>
                  </a:lnTo>
                  <a:lnTo>
                    <a:pt x="40" y="1280"/>
                  </a:lnTo>
                  <a:lnTo>
                    <a:pt x="31" y="1271"/>
                  </a:lnTo>
                  <a:lnTo>
                    <a:pt x="22" y="1262"/>
                  </a:lnTo>
                  <a:lnTo>
                    <a:pt x="15" y="1251"/>
                  </a:lnTo>
                  <a:lnTo>
                    <a:pt x="9" y="1239"/>
                  </a:lnTo>
                  <a:lnTo>
                    <a:pt x="4" y="1227"/>
                  </a:lnTo>
                  <a:lnTo>
                    <a:pt x="0" y="1175"/>
                  </a:lnTo>
                  <a:lnTo>
                    <a:pt x="4" y="1167"/>
                  </a:lnTo>
                  <a:lnTo>
                    <a:pt x="6" y="1154"/>
                  </a:lnTo>
                  <a:lnTo>
                    <a:pt x="8" y="1140"/>
                  </a:lnTo>
                  <a:lnTo>
                    <a:pt x="9" y="1130"/>
                  </a:lnTo>
                  <a:lnTo>
                    <a:pt x="19" y="1104"/>
                  </a:lnTo>
                  <a:lnTo>
                    <a:pt x="35" y="1079"/>
                  </a:lnTo>
                  <a:lnTo>
                    <a:pt x="52" y="1057"/>
                  </a:lnTo>
                  <a:lnTo>
                    <a:pt x="73" y="1036"/>
                  </a:lnTo>
                  <a:lnTo>
                    <a:pt x="96" y="1016"/>
                  </a:lnTo>
                  <a:lnTo>
                    <a:pt x="120" y="997"/>
                  </a:lnTo>
                  <a:lnTo>
                    <a:pt x="145" y="979"/>
                  </a:lnTo>
                  <a:lnTo>
                    <a:pt x="169" y="962"/>
                  </a:lnTo>
                  <a:lnTo>
                    <a:pt x="188" y="954"/>
                  </a:lnTo>
                  <a:lnTo>
                    <a:pt x="204" y="948"/>
                  </a:lnTo>
                  <a:lnTo>
                    <a:pt x="219" y="942"/>
                  </a:lnTo>
                  <a:lnTo>
                    <a:pt x="236" y="937"/>
                  </a:lnTo>
                  <a:lnTo>
                    <a:pt x="251" y="933"/>
                  </a:lnTo>
                  <a:lnTo>
                    <a:pt x="266" y="929"/>
                  </a:lnTo>
                  <a:lnTo>
                    <a:pt x="283" y="927"/>
                  </a:lnTo>
                  <a:lnTo>
                    <a:pt x="301" y="925"/>
                  </a:lnTo>
                  <a:lnTo>
                    <a:pt x="289" y="918"/>
                  </a:lnTo>
                  <a:lnTo>
                    <a:pt x="276" y="912"/>
                  </a:lnTo>
                  <a:lnTo>
                    <a:pt x="265" y="905"/>
                  </a:lnTo>
                  <a:lnTo>
                    <a:pt x="252" y="898"/>
                  </a:lnTo>
                  <a:lnTo>
                    <a:pt x="240" y="892"/>
                  </a:lnTo>
                  <a:lnTo>
                    <a:pt x="228" y="886"/>
                  </a:lnTo>
                  <a:lnTo>
                    <a:pt x="215" y="879"/>
                  </a:lnTo>
                  <a:lnTo>
                    <a:pt x="203" y="873"/>
                  </a:lnTo>
                  <a:lnTo>
                    <a:pt x="191" y="866"/>
                  </a:lnTo>
                  <a:lnTo>
                    <a:pt x="179" y="859"/>
                  </a:lnTo>
                  <a:lnTo>
                    <a:pt x="166" y="852"/>
                  </a:lnTo>
                  <a:lnTo>
                    <a:pt x="154" y="845"/>
                  </a:lnTo>
                  <a:lnTo>
                    <a:pt x="143" y="838"/>
                  </a:lnTo>
                  <a:lnTo>
                    <a:pt x="131" y="830"/>
                  </a:lnTo>
                  <a:lnTo>
                    <a:pt x="119" y="823"/>
                  </a:lnTo>
                  <a:lnTo>
                    <a:pt x="108" y="815"/>
                  </a:lnTo>
                  <a:lnTo>
                    <a:pt x="99" y="810"/>
                  </a:lnTo>
                  <a:lnTo>
                    <a:pt x="90" y="803"/>
                  </a:lnTo>
                  <a:lnTo>
                    <a:pt x="81" y="796"/>
                  </a:lnTo>
                  <a:lnTo>
                    <a:pt x="71" y="789"/>
                  </a:lnTo>
                  <a:lnTo>
                    <a:pt x="63" y="781"/>
                  </a:lnTo>
                  <a:lnTo>
                    <a:pt x="55" y="773"/>
                  </a:lnTo>
                  <a:lnTo>
                    <a:pt x="49" y="765"/>
                  </a:lnTo>
                  <a:lnTo>
                    <a:pt x="45" y="757"/>
                  </a:lnTo>
                  <a:lnTo>
                    <a:pt x="33" y="726"/>
                  </a:lnTo>
                  <a:lnTo>
                    <a:pt x="30" y="701"/>
                  </a:lnTo>
                  <a:lnTo>
                    <a:pt x="31" y="673"/>
                  </a:lnTo>
                  <a:lnTo>
                    <a:pt x="32" y="631"/>
                  </a:lnTo>
                  <a:lnTo>
                    <a:pt x="17" y="607"/>
                  </a:lnTo>
                  <a:lnTo>
                    <a:pt x="13" y="581"/>
                  </a:lnTo>
                  <a:lnTo>
                    <a:pt x="16" y="552"/>
                  </a:lnTo>
                  <a:lnTo>
                    <a:pt x="22" y="523"/>
                  </a:lnTo>
                  <a:lnTo>
                    <a:pt x="29" y="508"/>
                  </a:lnTo>
                  <a:lnTo>
                    <a:pt x="40" y="495"/>
                  </a:lnTo>
                  <a:lnTo>
                    <a:pt x="51" y="482"/>
                  </a:lnTo>
                  <a:lnTo>
                    <a:pt x="64" y="470"/>
                  </a:lnTo>
                  <a:lnTo>
                    <a:pt x="74" y="457"/>
                  </a:lnTo>
                  <a:lnTo>
                    <a:pt x="83" y="444"/>
                  </a:lnTo>
                  <a:lnTo>
                    <a:pt x="86" y="431"/>
                  </a:lnTo>
                  <a:lnTo>
                    <a:pt x="82" y="414"/>
                  </a:lnTo>
                  <a:lnTo>
                    <a:pt x="87" y="393"/>
                  </a:lnTo>
                  <a:lnTo>
                    <a:pt x="97" y="376"/>
                  </a:lnTo>
                  <a:lnTo>
                    <a:pt x="110" y="360"/>
                  </a:lnTo>
                  <a:lnTo>
                    <a:pt x="128" y="348"/>
                  </a:lnTo>
                  <a:lnTo>
                    <a:pt x="147" y="338"/>
                  </a:lnTo>
                  <a:lnTo>
                    <a:pt x="167" y="329"/>
                  </a:lnTo>
                  <a:lnTo>
                    <a:pt x="188" y="322"/>
                  </a:lnTo>
                  <a:lnTo>
                    <a:pt x="208" y="314"/>
                  </a:lnTo>
                  <a:lnTo>
                    <a:pt x="220" y="305"/>
                  </a:lnTo>
                  <a:lnTo>
                    <a:pt x="233" y="295"/>
                  </a:lnTo>
                  <a:lnTo>
                    <a:pt x="245" y="285"/>
                  </a:lnTo>
                  <a:lnTo>
                    <a:pt x="258" y="275"/>
                  </a:lnTo>
                  <a:lnTo>
                    <a:pt x="272" y="266"/>
                  </a:lnTo>
                  <a:lnTo>
                    <a:pt x="287" y="260"/>
                  </a:lnTo>
                  <a:lnTo>
                    <a:pt x="302" y="257"/>
                  </a:lnTo>
                  <a:lnTo>
                    <a:pt x="318" y="258"/>
                  </a:lnTo>
                  <a:lnTo>
                    <a:pt x="333" y="258"/>
                  </a:lnTo>
                  <a:lnTo>
                    <a:pt x="346" y="260"/>
                  </a:lnTo>
                  <a:lnTo>
                    <a:pt x="358" y="264"/>
                  </a:lnTo>
                  <a:lnTo>
                    <a:pt x="369" y="271"/>
                  </a:lnTo>
                  <a:lnTo>
                    <a:pt x="381" y="277"/>
                  </a:lnTo>
                  <a:lnTo>
                    <a:pt x="391" y="284"/>
                  </a:lnTo>
                  <a:lnTo>
                    <a:pt x="401" y="290"/>
                  </a:lnTo>
                  <a:lnTo>
                    <a:pt x="411" y="296"/>
                  </a:lnTo>
                  <a:lnTo>
                    <a:pt x="411" y="240"/>
                  </a:lnTo>
                  <a:lnTo>
                    <a:pt x="410" y="153"/>
                  </a:lnTo>
                  <a:lnTo>
                    <a:pt x="408" y="73"/>
                  </a:lnTo>
                  <a:lnTo>
                    <a:pt x="407" y="39"/>
                  </a:lnTo>
                  <a:lnTo>
                    <a:pt x="409" y="39"/>
                  </a:lnTo>
                  <a:lnTo>
                    <a:pt x="404" y="27"/>
                  </a:lnTo>
                  <a:lnTo>
                    <a:pt x="406" y="17"/>
                  </a:lnTo>
                  <a:lnTo>
                    <a:pt x="414" y="11"/>
                  </a:lnTo>
                  <a:lnTo>
                    <a:pt x="425" y="7"/>
                  </a:lnTo>
                  <a:lnTo>
                    <a:pt x="439" y="5"/>
                  </a:lnTo>
                  <a:lnTo>
                    <a:pt x="454" y="5"/>
                  </a:lnTo>
                  <a:lnTo>
                    <a:pt x="468" y="5"/>
                  </a:lnTo>
                  <a:lnTo>
                    <a:pt x="482" y="5"/>
                  </a:lnTo>
                  <a:lnTo>
                    <a:pt x="576" y="7"/>
                  </a:lnTo>
                  <a:lnTo>
                    <a:pt x="1703" y="2"/>
                  </a:lnTo>
                  <a:lnTo>
                    <a:pt x="1705" y="0"/>
                  </a:lnTo>
                  <a:lnTo>
                    <a:pt x="1907" y="2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6" name="Freeform 9"/>
            <p:cNvSpPr>
              <a:spLocks/>
            </p:cNvSpPr>
            <p:nvPr/>
          </p:nvSpPr>
          <p:spPr bwMode="auto">
            <a:xfrm>
              <a:off x="4089400" y="3735388"/>
              <a:ext cx="174625" cy="185737"/>
            </a:xfrm>
            <a:custGeom>
              <a:avLst/>
              <a:gdLst>
                <a:gd name="T0" fmla="*/ 2147483646 w 221"/>
                <a:gd name="T1" fmla="*/ 2147483646 h 235"/>
                <a:gd name="T2" fmla="*/ 2147483646 w 221"/>
                <a:gd name="T3" fmla="*/ 2147483646 h 235"/>
                <a:gd name="T4" fmla="*/ 2147483646 w 221"/>
                <a:gd name="T5" fmla="*/ 2147483646 h 235"/>
                <a:gd name="T6" fmla="*/ 2147483646 w 221"/>
                <a:gd name="T7" fmla="*/ 2147483646 h 235"/>
                <a:gd name="T8" fmla="*/ 2147483646 w 221"/>
                <a:gd name="T9" fmla="*/ 2147483646 h 235"/>
                <a:gd name="T10" fmla="*/ 2147483646 w 221"/>
                <a:gd name="T11" fmla="*/ 2147483646 h 235"/>
                <a:gd name="T12" fmla="*/ 0 w 221"/>
                <a:gd name="T13" fmla="*/ 2147483646 h 235"/>
                <a:gd name="T14" fmla="*/ 2147483646 w 221"/>
                <a:gd name="T15" fmla="*/ 2147483646 h 235"/>
                <a:gd name="T16" fmla="*/ 2147483646 w 221"/>
                <a:gd name="T17" fmla="*/ 2147483646 h 235"/>
                <a:gd name="T18" fmla="*/ 2147483646 w 221"/>
                <a:gd name="T19" fmla="*/ 2147483646 h 235"/>
                <a:gd name="T20" fmla="*/ 2147483646 w 221"/>
                <a:gd name="T21" fmla="*/ 2147483646 h 235"/>
                <a:gd name="T22" fmla="*/ 2147483646 w 221"/>
                <a:gd name="T23" fmla="*/ 2147483646 h 235"/>
                <a:gd name="T24" fmla="*/ 2147483646 w 221"/>
                <a:gd name="T25" fmla="*/ 2147483646 h 235"/>
                <a:gd name="T26" fmla="*/ 2147483646 w 221"/>
                <a:gd name="T27" fmla="*/ 2147483646 h 235"/>
                <a:gd name="T28" fmla="*/ 2147483646 w 221"/>
                <a:gd name="T29" fmla="*/ 2147483646 h 235"/>
                <a:gd name="T30" fmla="*/ 2147483646 w 221"/>
                <a:gd name="T31" fmla="*/ 2147483646 h 235"/>
                <a:gd name="T32" fmla="*/ 2147483646 w 221"/>
                <a:gd name="T33" fmla="*/ 2147483646 h 235"/>
                <a:gd name="T34" fmla="*/ 2147483646 w 221"/>
                <a:gd name="T35" fmla="*/ 2147483646 h 235"/>
                <a:gd name="T36" fmla="*/ 2147483646 w 221"/>
                <a:gd name="T37" fmla="*/ 0 h 235"/>
                <a:gd name="T38" fmla="*/ 2147483646 w 221"/>
                <a:gd name="T39" fmla="*/ 2147483646 h 235"/>
                <a:gd name="T40" fmla="*/ 2147483646 w 221"/>
                <a:gd name="T41" fmla="*/ 2147483646 h 235"/>
                <a:gd name="T42" fmla="*/ 2147483646 w 221"/>
                <a:gd name="T43" fmla="*/ 2147483646 h 235"/>
                <a:gd name="T44" fmla="*/ 2147483646 w 221"/>
                <a:gd name="T45" fmla="*/ 2147483646 h 2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1"/>
                <a:gd name="T70" fmla="*/ 0 h 235"/>
                <a:gd name="T71" fmla="*/ 221 w 221"/>
                <a:gd name="T72" fmla="*/ 235 h 2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1" h="235">
                  <a:moveTo>
                    <a:pt x="221" y="11"/>
                  </a:moveTo>
                  <a:lnTo>
                    <a:pt x="219" y="228"/>
                  </a:lnTo>
                  <a:lnTo>
                    <a:pt x="2" y="235"/>
                  </a:lnTo>
                  <a:lnTo>
                    <a:pt x="2" y="214"/>
                  </a:lnTo>
                  <a:lnTo>
                    <a:pt x="2" y="194"/>
                  </a:lnTo>
                  <a:lnTo>
                    <a:pt x="1" y="175"/>
                  </a:lnTo>
                  <a:lnTo>
                    <a:pt x="0" y="158"/>
                  </a:lnTo>
                  <a:lnTo>
                    <a:pt x="15" y="141"/>
                  </a:lnTo>
                  <a:lnTo>
                    <a:pt x="27" y="124"/>
                  </a:lnTo>
                  <a:lnTo>
                    <a:pt x="35" y="106"/>
                  </a:lnTo>
                  <a:lnTo>
                    <a:pt x="41" y="85"/>
                  </a:lnTo>
                  <a:lnTo>
                    <a:pt x="45" y="66"/>
                  </a:lnTo>
                  <a:lnTo>
                    <a:pt x="50" y="45"/>
                  </a:lnTo>
                  <a:lnTo>
                    <a:pt x="55" y="26"/>
                  </a:lnTo>
                  <a:lnTo>
                    <a:pt x="63" y="7"/>
                  </a:lnTo>
                  <a:lnTo>
                    <a:pt x="81" y="5"/>
                  </a:lnTo>
                  <a:lnTo>
                    <a:pt x="102" y="3"/>
                  </a:lnTo>
                  <a:lnTo>
                    <a:pt x="126" y="1"/>
                  </a:lnTo>
                  <a:lnTo>
                    <a:pt x="150" y="0"/>
                  </a:lnTo>
                  <a:lnTo>
                    <a:pt x="173" y="1"/>
                  </a:lnTo>
                  <a:lnTo>
                    <a:pt x="195" y="3"/>
                  </a:lnTo>
                  <a:lnTo>
                    <a:pt x="211" y="6"/>
                  </a:lnTo>
                  <a:lnTo>
                    <a:pt x="221" y="1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7" name="Freeform 10"/>
            <p:cNvSpPr>
              <a:spLocks/>
            </p:cNvSpPr>
            <p:nvPr/>
          </p:nvSpPr>
          <p:spPr bwMode="auto">
            <a:xfrm>
              <a:off x="3886200" y="3736975"/>
              <a:ext cx="184150" cy="184150"/>
            </a:xfrm>
            <a:custGeom>
              <a:avLst/>
              <a:gdLst>
                <a:gd name="T0" fmla="*/ 2147483646 w 233"/>
                <a:gd name="T1" fmla="*/ 2147483646 h 232"/>
                <a:gd name="T2" fmla="*/ 2147483646 w 233"/>
                <a:gd name="T3" fmla="*/ 2147483646 h 232"/>
                <a:gd name="T4" fmla="*/ 2147483646 w 233"/>
                <a:gd name="T5" fmla="*/ 2147483646 h 232"/>
                <a:gd name="T6" fmla="*/ 2147483646 w 233"/>
                <a:gd name="T7" fmla="*/ 2147483646 h 232"/>
                <a:gd name="T8" fmla="*/ 2147483646 w 233"/>
                <a:gd name="T9" fmla="*/ 2147483646 h 232"/>
                <a:gd name="T10" fmla="*/ 2147483646 w 233"/>
                <a:gd name="T11" fmla="*/ 2147483646 h 232"/>
                <a:gd name="T12" fmla="*/ 2147483646 w 233"/>
                <a:gd name="T13" fmla="*/ 2147483646 h 232"/>
                <a:gd name="T14" fmla="*/ 2147483646 w 233"/>
                <a:gd name="T15" fmla="*/ 2147483646 h 232"/>
                <a:gd name="T16" fmla="*/ 2147483646 w 233"/>
                <a:gd name="T17" fmla="*/ 2147483646 h 232"/>
                <a:gd name="T18" fmla="*/ 2147483646 w 233"/>
                <a:gd name="T19" fmla="*/ 2147483646 h 232"/>
                <a:gd name="T20" fmla="*/ 2147483646 w 233"/>
                <a:gd name="T21" fmla="*/ 2147483646 h 232"/>
                <a:gd name="T22" fmla="*/ 2147483646 w 233"/>
                <a:gd name="T23" fmla="*/ 2147483646 h 232"/>
                <a:gd name="T24" fmla="*/ 2147483646 w 233"/>
                <a:gd name="T25" fmla="*/ 2147483646 h 232"/>
                <a:gd name="T26" fmla="*/ 2147483646 w 233"/>
                <a:gd name="T27" fmla="*/ 2147483646 h 232"/>
                <a:gd name="T28" fmla="*/ 2147483646 w 233"/>
                <a:gd name="T29" fmla="*/ 2147483646 h 232"/>
                <a:gd name="T30" fmla="*/ 2147483646 w 233"/>
                <a:gd name="T31" fmla="*/ 2147483646 h 232"/>
                <a:gd name="T32" fmla="*/ 2147483646 w 233"/>
                <a:gd name="T33" fmla="*/ 2147483646 h 232"/>
                <a:gd name="T34" fmla="*/ 2147483646 w 233"/>
                <a:gd name="T35" fmla="*/ 2147483646 h 232"/>
                <a:gd name="T36" fmla="*/ 2147483646 w 233"/>
                <a:gd name="T37" fmla="*/ 2147483646 h 232"/>
                <a:gd name="T38" fmla="*/ 2147483646 w 233"/>
                <a:gd name="T39" fmla="*/ 2147483646 h 232"/>
                <a:gd name="T40" fmla="*/ 2147483646 w 233"/>
                <a:gd name="T41" fmla="*/ 2147483646 h 232"/>
                <a:gd name="T42" fmla="*/ 2147483646 w 233"/>
                <a:gd name="T43" fmla="*/ 2147483646 h 232"/>
                <a:gd name="T44" fmla="*/ 2147483646 w 233"/>
                <a:gd name="T45" fmla="*/ 2147483646 h 232"/>
                <a:gd name="T46" fmla="*/ 2147483646 w 233"/>
                <a:gd name="T47" fmla="*/ 2147483646 h 232"/>
                <a:gd name="T48" fmla="*/ 2147483646 w 233"/>
                <a:gd name="T49" fmla="*/ 2147483646 h 232"/>
                <a:gd name="T50" fmla="*/ 2147483646 w 233"/>
                <a:gd name="T51" fmla="*/ 2147483646 h 232"/>
                <a:gd name="T52" fmla="*/ 2147483646 w 233"/>
                <a:gd name="T53" fmla="*/ 2147483646 h 232"/>
                <a:gd name="T54" fmla="*/ 2147483646 w 233"/>
                <a:gd name="T55" fmla="*/ 2147483646 h 232"/>
                <a:gd name="T56" fmla="*/ 2147483646 w 233"/>
                <a:gd name="T57" fmla="*/ 2147483646 h 232"/>
                <a:gd name="T58" fmla="*/ 0 w 233"/>
                <a:gd name="T59" fmla="*/ 2147483646 h 232"/>
                <a:gd name="T60" fmla="*/ 2147483646 w 233"/>
                <a:gd name="T61" fmla="*/ 2147483646 h 232"/>
                <a:gd name="T62" fmla="*/ 2147483646 w 233"/>
                <a:gd name="T63" fmla="*/ 2147483646 h 232"/>
                <a:gd name="T64" fmla="*/ 2147483646 w 233"/>
                <a:gd name="T65" fmla="*/ 2147483646 h 232"/>
                <a:gd name="T66" fmla="*/ 2147483646 w 233"/>
                <a:gd name="T67" fmla="*/ 2147483646 h 232"/>
                <a:gd name="T68" fmla="*/ 2147483646 w 233"/>
                <a:gd name="T69" fmla="*/ 2147483646 h 232"/>
                <a:gd name="T70" fmla="*/ 2147483646 w 233"/>
                <a:gd name="T71" fmla="*/ 2147483646 h 232"/>
                <a:gd name="T72" fmla="*/ 2147483646 w 233"/>
                <a:gd name="T73" fmla="*/ 2147483646 h 232"/>
                <a:gd name="T74" fmla="*/ 2147483646 w 233"/>
                <a:gd name="T75" fmla="*/ 2147483646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3"/>
                <a:gd name="T115" fmla="*/ 0 h 232"/>
                <a:gd name="T116" fmla="*/ 233 w 233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3" h="232">
                  <a:moveTo>
                    <a:pt x="233" y="4"/>
                  </a:moveTo>
                  <a:lnTo>
                    <a:pt x="233" y="117"/>
                  </a:lnTo>
                  <a:lnTo>
                    <a:pt x="222" y="132"/>
                  </a:lnTo>
                  <a:lnTo>
                    <a:pt x="211" y="147"/>
                  </a:lnTo>
                  <a:lnTo>
                    <a:pt x="200" y="160"/>
                  </a:lnTo>
                  <a:lnTo>
                    <a:pt x="189" y="174"/>
                  </a:lnTo>
                  <a:lnTo>
                    <a:pt x="179" y="187"/>
                  </a:lnTo>
                  <a:lnTo>
                    <a:pt x="168" y="202"/>
                  </a:lnTo>
                  <a:lnTo>
                    <a:pt x="159" y="217"/>
                  </a:lnTo>
                  <a:lnTo>
                    <a:pt x="151" y="232"/>
                  </a:lnTo>
                  <a:lnTo>
                    <a:pt x="139" y="232"/>
                  </a:lnTo>
                  <a:lnTo>
                    <a:pt x="128" y="232"/>
                  </a:lnTo>
                  <a:lnTo>
                    <a:pt x="117" y="231"/>
                  </a:lnTo>
                  <a:lnTo>
                    <a:pt x="107" y="231"/>
                  </a:lnTo>
                  <a:lnTo>
                    <a:pt x="96" y="230"/>
                  </a:lnTo>
                  <a:lnTo>
                    <a:pt x="84" y="229"/>
                  </a:lnTo>
                  <a:lnTo>
                    <a:pt x="70" y="229"/>
                  </a:lnTo>
                  <a:lnTo>
                    <a:pt x="56" y="230"/>
                  </a:lnTo>
                  <a:lnTo>
                    <a:pt x="67" y="219"/>
                  </a:lnTo>
                  <a:lnTo>
                    <a:pt x="79" y="208"/>
                  </a:lnTo>
                  <a:lnTo>
                    <a:pt x="89" y="197"/>
                  </a:lnTo>
                  <a:lnTo>
                    <a:pt x="100" y="186"/>
                  </a:lnTo>
                  <a:lnTo>
                    <a:pt x="111" y="176"/>
                  </a:lnTo>
                  <a:lnTo>
                    <a:pt x="122" y="166"/>
                  </a:lnTo>
                  <a:lnTo>
                    <a:pt x="133" y="156"/>
                  </a:lnTo>
                  <a:lnTo>
                    <a:pt x="144" y="147"/>
                  </a:lnTo>
                  <a:lnTo>
                    <a:pt x="154" y="136"/>
                  </a:lnTo>
                  <a:lnTo>
                    <a:pt x="165" y="126"/>
                  </a:lnTo>
                  <a:lnTo>
                    <a:pt x="175" y="116"/>
                  </a:lnTo>
                  <a:lnTo>
                    <a:pt x="187" y="106"/>
                  </a:lnTo>
                  <a:lnTo>
                    <a:pt x="197" y="94"/>
                  </a:lnTo>
                  <a:lnTo>
                    <a:pt x="207" y="83"/>
                  </a:lnTo>
                  <a:lnTo>
                    <a:pt x="217" y="72"/>
                  </a:lnTo>
                  <a:lnTo>
                    <a:pt x="227" y="60"/>
                  </a:lnTo>
                  <a:lnTo>
                    <a:pt x="223" y="53"/>
                  </a:lnTo>
                  <a:lnTo>
                    <a:pt x="219" y="50"/>
                  </a:lnTo>
                  <a:lnTo>
                    <a:pt x="213" y="51"/>
                  </a:lnTo>
                  <a:lnTo>
                    <a:pt x="208" y="53"/>
                  </a:lnTo>
                  <a:lnTo>
                    <a:pt x="202" y="57"/>
                  </a:lnTo>
                  <a:lnTo>
                    <a:pt x="196" y="61"/>
                  </a:lnTo>
                  <a:lnTo>
                    <a:pt x="192" y="65"/>
                  </a:lnTo>
                  <a:lnTo>
                    <a:pt x="188" y="67"/>
                  </a:lnTo>
                  <a:lnTo>
                    <a:pt x="176" y="77"/>
                  </a:lnTo>
                  <a:lnTo>
                    <a:pt x="165" y="87"/>
                  </a:lnTo>
                  <a:lnTo>
                    <a:pt x="154" y="98"/>
                  </a:lnTo>
                  <a:lnTo>
                    <a:pt x="143" y="108"/>
                  </a:lnTo>
                  <a:lnTo>
                    <a:pt x="132" y="118"/>
                  </a:lnTo>
                  <a:lnTo>
                    <a:pt x="120" y="128"/>
                  </a:lnTo>
                  <a:lnTo>
                    <a:pt x="108" y="139"/>
                  </a:lnTo>
                  <a:lnTo>
                    <a:pt x="97" y="150"/>
                  </a:lnTo>
                  <a:lnTo>
                    <a:pt x="86" y="160"/>
                  </a:lnTo>
                  <a:lnTo>
                    <a:pt x="74" y="171"/>
                  </a:lnTo>
                  <a:lnTo>
                    <a:pt x="63" y="181"/>
                  </a:lnTo>
                  <a:lnTo>
                    <a:pt x="52" y="191"/>
                  </a:lnTo>
                  <a:lnTo>
                    <a:pt x="41" y="202"/>
                  </a:lnTo>
                  <a:lnTo>
                    <a:pt x="31" y="212"/>
                  </a:lnTo>
                  <a:lnTo>
                    <a:pt x="20" y="222"/>
                  </a:lnTo>
                  <a:lnTo>
                    <a:pt x="11" y="232"/>
                  </a:lnTo>
                  <a:lnTo>
                    <a:pt x="0" y="232"/>
                  </a:lnTo>
                  <a:lnTo>
                    <a:pt x="0" y="6"/>
                  </a:lnTo>
                  <a:lnTo>
                    <a:pt x="17" y="6"/>
                  </a:lnTo>
                  <a:lnTo>
                    <a:pt x="35" y="6"/>
                  </a:lnTo>
                  <a:lnTo>
                    <a:pt x="53" y="5"/>
                  </a:lnTo>
                  <a:lnTo>
                    <a:pt x="71" y="4"/>
                  </a:lnTo>
                  <a:lnTo>
                    <a:pt x="90" y="4"/>
                  </a:lnTo>
                  <a:lnTo>
                    <a:pt x="108" y="3"/>
                  </a:lnTo>
                  <a:lnTo>
                    <a:pt x="125" y="2"/>
                  </a:lnTo>
                  <a:lnTo>
                    <a:pt x="143" y="2"/>
                  </a:lnTo>
                  <a:lnTo>
                    <a:pt x="159" y="1"/>
                  </a:lnTo>
                  <a:lnTo>
                    <a:pt x="174" y="1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2" y="1"/>
                  </a:lnTo>
                  <a:lnTo>
                    <a:pt x="221" y="2"/>
                  </a:lnTo>
                  <a:lnTo>
                    <a:pt x="227" y="3"/>
                  </a:lnTo>
                  <a:lnTo>
                    <a:pt x="233" y="4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8" name="Freeform 11"/>
            <p:cNvSpPr>
              <a:spLocks/>
            </p:cNvSpPr>
            <p:nvPr/>
          </p:nvSpPr>
          <p:spPr bwMode="auto">
            <a:xfrm>
              <a:off x="3298825" y="3736975"/>
              <a:ext cx="179388" cy="185738"/>
            </a:xfrm>
            <a:custGeom>
              <a:avLst/>
              <a:gdLst>
                <a:gd name="T0" fmla="*/ 2147483646 w 227"/>
                <a:gd name="T1" fmla="*/ 2147483646 h 233"/>
                <a:gd name="T2" fmla="*/ 2147483646 w 227"/>
                <a:gd name="T3" fmla="*/ 2147483646 h 233"/>
                <a:gd name="T4" fmla="*/ 0 w 227"/>
                <a:gd name="T5" fmla="*/ 2147483646 h 233"/>
                <a:gd name="T6" fmla="*/ 2147483646 w 227"/>
                <a:gd name="T7" fmla="*/ 2147483646 h 233"/>
                <a:gd name="T8" fmla="*/ 2147483646 w 227"/>
                <a:gd name="T9" fmla="*/ 2147483646 h 233"/>
                <a:gd name="T10" fmla="*/ 2147483646 w 227"/>
                <a:gd name="T11" fmla="*/ 2147483646 h 233"/>
                <a:gd name="T12" fmla="*/ 2147483646 w 227"/>
                <a:gd name="T13" fmla="*/ 2147483646 h 233"/>
                <a:gd name="T14" fmla="*/ 2147483646 w 227"/>
                <a:gd name="T15" fmla="*/ 2147483646 h 233"/>
                <a:gd name="T16" fmla="*/ 2147483646 w 227"/>
                <a:gd name="T17" fmla="*/ 2147483646 h 233"/>
                <a:gd name="T18" fmla="*/ 2147483646 w 227"/>
                <a:gd name="T19" fmla="*/ 2147483646 h 233"/>
                <a:gd name="T20" fmla="*/ 2147483646 w 227"/>
                <a:gd name="T21" fmla="*/ 2147483646 h 233"/>
                <a:gd name="T22" fmla="*/ 2147483646 w 227"/>
                <a:gd name="T23" fmla="*/ 2147483646 h 233"/>
                <a:gd name="T24" fmla="*/ 2147483646 w 227"/>
                <a:gd name="T25" fmla="*/ 2147483646 h 233"/>
                <a:gd name="T26" fmla="*/ 2147483646 w 227"/>
                <a:gd name="T27" fmla="*/ 2147483646 h 233"/>
                <a:gd name="T28" fmla="*/ 2147483646 w 227"/>
                <a:gd name="T29" fmla="*/ 2147483646 h 233"/>
                <a:gd name="T30" fmla="*/ 2147483646 w 227"/>
                <a:gd name="T31" fmla="*/ 0 h 233"/>
                <a:gd name="T32" fmla="*/ 2147483646 w 227"/>
                <a:gd name="T33" fmla="*/ 0 h 233"/>
                <a:gd name="T34" fmla="*/ 2147483646 w 227"/>
                <a:gd name="T35" fmla="*/ 2147483646 h 233"/>
                <a:gd name="T36" fmla="*/ 2147483646 w 227"/>
                <a:gd name="T37" fmla="*/ 2147483646 h 233"/>
                <a:gd name="T38" fmla="*/ 2147483646 w 227"/>
                <a:gd name="T39" fmla="*/ 2147483646 h 233"/>
                <a:gd name="T40" fmla="*/ 2147483646 w 227"/>
                <a:gd name="T41" fmla="*/ 2147483646 h 233"/>
                <a:gd name="T42" fmla="*/ 2147483646 w 227"/>
                <a:gd name="T43" fmla="*/ 2147483646 h 233"/>
                <a:gd name="T44" fmla="*/ 2147483646 w 227"/>
                <a:gd name="T45" fmla="*/ 2147483646 h 233"/>
                <a:gd name="T46" fmla="*/ 2147483646 w 227"/>
                <a:gd name="T47" fmla="*/ 2147483646 h 2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233"/>
                <a:gd name="T74" fmla="*/ 227 w 227"/>
                <a:gd name="T75" fmla="*/ 233 h 2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233">
                  <a:moveTo>
                    <a:pt x="227" y="233"/>
                  </a:moveTo>
                  <a:lnTo>
                    <a:pt x="5" y="233"/>
                  </a:lnTo>
                  <a:lnTo>
                    <a:pt x="0" y="14"/>
                  </a:lnTo>
                  <a:lnTo>
                    <a:pt x="10" y="1"/>
                  </a:lnTo>
                  <a:lnTo>
                    <a:pt x="24" y="1"/>
                  </a:lnTo>
                  <a:lnTo>
                    <a:pt x="38" y="1"/>
                  </a:lnTo>
                  <a:lnTo>
                    <a:pt x="51" y="2"/>
                  </a:lnTo>
                  <a:lnTo>
                    <a:pt x="65" y="2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3" y="1"/>
                  </a:lnTo>
                  <a:lnTo>
                    <a:pt x="116" y="1"/>
                  </a:lnTo>
                  <a:lnTo>
                    <a:pt x="128" y="1"/>
                  </a:lnTo>
                  <a:lnTo>
                    <a:pt x="141" y="1"/>
                  </a:lnTo>
                  <a:lnTo>
                    <a:pt x="153" y="1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3" y="1"/>
                  </a:lnTo>
                  <a:lnTo>
                    <a:pt x="207" y="1"/>
                  </a:lnTo>
                  <a:lnTo>
                    <a:pt x="222" y="1"/>
                  </a:lnTo>
                  <a:lnTo>
                    <a:pt x="223" y="32"/>
                  </a:lnTo>
                  <a:lnTo>
                    <a:pt x="225" y="105"/>
                  </a:lnTo>
                  <a:lnTo>
                    <a:pt x="227" y="183"/>
                  </a:lnTo>
                  <a:lnTo>
                    <a:pt x="227" y="23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9" name="Freeform 12"/>
            <p:cNvSpPr>
              <a:spLocks/>
            </p:cNvSpPr>
            <p:nvPr/>
          </p:nvSpPr>
          <p:spPr bwMode="auto">
            <a:xfrm>
              <a:off x="3498850" y="3735388"/>
              <a:ext cx="177800" cy="185737"/>
            </a:xfrm>
            <a:custGeom>
              <a:avLst/>
              <a:gdLst>
                <a:gd name="T0" fmla="*/ 2147483646 w 224"/>
                <a:gd name="T1" fmla="*/ 2147483646 h 234"/>
                <a:gd name="T2" fmla="*/ 2147483646 w 224"/>
                <a:gd name="T3" fmla="*/ 2147483646 h 234"/>
                <a:gd name="T4" fmla="*/ 0 w 224"/>
                <a:gd name="T5" fmla="*/ 2147483646 h 234"/>
                <a:gd name="T6" fmla="*/ 2147483646 w 224"/>
                <a:gd name="T7" fmla="*/ 2147483646 h 234"/>
                <a:gd name="T8" fmla="*/ 2147483646 w 224"/>
                <a:gd name="T9" fmla="*/ 2147483646 h 234"/>
                <a:gd name="T10" fmla="*/ 2147483646 w 224"/>
                <a:gd name="T11" fmla="*/ 2147483646 h 234"/>
                <a:gd name="T12" fmla="*/ 0 w 224"/>
                <a:gd name="T13" fmla="*/ 2147483646 h 234"/>
                <a:gd name="T14" fmla="*/ 2147483646 w 224"/>
                <a:gd name="T15" fmla="*/ 2147483646 h 234"/>
                <a:gd name="T16" fmla="*/ 2147483646 w 224"/>
                <a:gd name="T17" fmla="*/ 2147483646 h 234"/>
                <a:gd name="T18" fmla="*/ 2147483646 w 224"/>
                <a:gd name="T19" fmla="*/ 2147483646 h 234"/>
                <a:gd name="T20" fmla="*/ 2147483646 w 224"/>
                <a:gd name="T21" fmla="*/ 2147483646 h 234"/>
                <a:gd name="T22" fmla="*/ 2147483646 w 224"/>
                <a:gd name="T23" fmla="*/ 2147483646 h 234"/>
                <a:gd name="T24" fmla="*/ 2147483646 w 224"/>
                <a:gd name="T25" fmla="*/ 2147483646 h 234"/>
                <a:gd name="T26" fmla="*/ 2147483646 w 224"/>
                <a:gd name="T27" fmla="*/ 2147483646 h 234"/>
                <a:gd name="T28" fmla="*/ 2147483646 w 224"/>
                <a:gd name="T29" fmla="*/ 2147483646 h 234"/>
                <a:gd name="T30" fmla="*/ 2147483646 w 224"/>
                <a:gd name="T31" fmla="*/ 0 h 234"/>
                <a:gd name="T32" fmla="*/ 2147483646 w 224"/>
                <a:gd name="T33" fmla="*/ 0 h 234"/>
                <a:gd name="T34" fmla="*/ 2147483646 w 224"/>
                <a:gd name="T35" fmla="*/ 0 h 234"/>
                <a:gd name="T36" fmla="*/ 2147483646 w 224"/>
                <a:gd name="T37" fmla="*/ 0 h 234"/>
                <a:gd name="T38" fmla="*/ 2147483646 w 224"/>
                <a:gd name="T39" fmla="*/ 2147483646 h 234"/>
                <a:gd name="T40" fmla="*/ 2147483646 w 224"/>
                <a:gd name="T41" fmla="*/ 2147483646 h 234"/>
                <a:gd name="T42" fmla="*/ 2147483646 w 224"/>
                <a:gd name="T43" fmla="*/ 2147483646 h 234"/>
                <a:gd name="T44" fmla="*/ 2147483646 w 224"/>
                <a:gd name="T45" fmla="*/ 2147483646 h 2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4"/>
                <a:gd name="T70" fmla="*/ 0 h 234"/>
                <a:gd name="T71" fmla="*/ 224 w 224"/>
                <a:gd name="T72" fmla="*/ 234 h 2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4" h="234">
                  <a:moveTo>
                    <a:pt x="221" y="6"/>
                  </a:moveTo>
                  <a:lnTo>
                    <a:pt x="224" y="234"/>
                  </a:lnTo>
                  <a:lnTo>
                    <a:pt x="0" y="234"/>
                  </a:lnTo>
                  <a:lnTo>
                    <a:pt x="2" y="174"/>
                  </a:lnTo>
                  <a:lnTo>
                    <a:pt x="3" y="119"/>
                  </a:lnTo>
                  <a:lnTo>
                    <a:pt x="2" y="65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9" y="6"/>
                  </a:lnTo>
                  <a:lnTo>
                    <a:pt x="43" y="5"/>
                  </a:lnTo>
                  <a:lnTo>
                    <a:pt x="57" y="4"/>
                  </a:lnTo>
                  <a:lnTo>
                    <a:pt x="72" y="4"/>
                  </a:lnTo>
                  <a:lnTo>
                    <a:pt x="86" y="3"/>
                  </a:lnTo>
                  <a:lnTo>
                    <a:pt x="99" y="2"/>
                  </a:lnTo>
                  <a:lnTo>
                    <a:pt x="114" y="2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70" y="0"/>
                  </a:lnTo>
                  <a:lnTo>
                    <a:pt x="183" y="2"/>
                  </a:lnTo>
                  <a:lnTo>
                    <a:pt x="195" y="3"/>
                  </a:lnTo>
                  <a:lnTo>
                    <a:pt x="208" y="4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0" name="Freeform 13"/>
            <p:cNvSpPr>
              <a:spLocks/>
            </p:cNvSpPr>
            <p:nvPr/>
          </p:nvSpPr>
          <p:spPr bwMode="auto">
            <a:xfrm>
              <a:off x="3694113" y="3735388"/>
              <a:ext cx="173037" cy="185737"/>
            </a:xfrm>
            <a:custGeom>
              <a:avLst/>
              <a:gdLst>
                <a:gd name="T0" fmla="*/ 2147483646 w 220"/>
                <a:gd name="T1" fmla="*/ 2147483646 h 234"/>
                <a:gd name="T2" fmla="*/ 2147483646 w 220"/>
                <a:gd name="T3" fmla="*/ 2147483646 h 234"/>
                <a:gd name="T4" fmla="*/ 2147483646 w 220"/>
                <a:gd name="T5" fmla="*/ 2147483646 h 234"/>
                <a:gd name="T6" fmla="*/ 2147483646 w 220"/>
                <a:gd name="T7" fmla="*/ 2147483646 h 234"/>
                <a:gd name="T8" fmla="*/ 2147483646 w 220"/>
                <a:gd name="T9" fmla="*/ 2147483646 h 234"/>
                <a:gd name="T10" fmla="*/ 0 w 220"/>
                <a:gd name="T11" fmla="*/ 0 h 234"/>
                <a:gd name="T12" fmla="*/ 2147483646 w 220"/>
                <a:gd name="T13" fmla="*/ 2147483646 h 234"/>
                <a:gd name="T14" fmla="*/ 2147483646 w 220"/>
                <a:gd name="T15" fmla="*/ 2147483646 h 234"/>
                <a:gd name="T16" fmla="*/ 2147483646 w 220"/>
                <a:gd name="T17" fmla="*/ 2147483646 h 234"/>
                <a:gd name="T18" fmla="*/ 2147483646 w 220"/>
                <a:gd name="T19" fmla="*/ 2147483646 h 234"/>
                <a:gd name="T20" fmla="*/ 2147483646 w 220"/>
                <a:gd name="T21" fmla="*/ 2147483646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234"/>
                <a:gd name="T35" fmla="*/ 220 w 220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234">
                  <a:moveTo>
                    <a:pt x="215" y="234"/>
                  </a:moveTo>
                  <a:lnTo>
                    <a:pt x="3" y="234"/>
                  </a:lnTo>
                  <a:lnTo>
                    <a:pt x="2" y="178"/>
                  </a:lnTo>
                  <a:lnTo>
                    <a:pt x="2" y="120"/>
                  </a:lnTo>
                  <a:lnTo>
                    <a:pt x="2" y="61"/>
                  </a:lnTo>
                  <a:lnTo>
                    <a:pt x="0" y="0"/>
                  </a:lnTo>
                  <a:lnTo>
                    <a:pt x="215" y="4"/>
                  </a:lnTo>
                  <a:lnTo>
                    <a:pt x="216" y="34"/>
                  </a:lnTo>
                  <a:lnTo>
                    <a:pt x="219" y="104"/>
                  </a:lnTo>
                  <a:lnTo>
                    <a:pt x="220" y="181"/>
                  </a:lnTo>
                  <a:lnTo>
                    <a:pt x="215" y="234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1" name="Freeform 14"/>
            <p:cNvSpPr>
              <a:spLocks/>
            </p:cNvSpPr>
            <p:nvPr/>
          </p:nvSpPr>
          <p:spPr bwMode="auto">
            <a:xfrm>
              <a:off x="3105150" y="3740150"/>
              <a:ext cx="177800" cy="184150"/>
            </a:xfrm>
            <a:custGeom>
              <a:avLst/>
              <a:gdLst>
                <a:gd name="T0" fmla="*/ 2147483646 w 224"/>
                <a:gd name="T1" fmla="*/ 0 h 232"/>
                <a:gd name="T2" fmla="*/ 2147483646 w 224"/>
                <a:gd name="T3" fmla="*/ 2147483646 h 232"/>
                <a:gd name="T4" fmla="*/ 2147483646 w 224"/>
                <a:gd name="T5" fmla="*/ 2147483646 h 232"/>
                <a:gd name="T6" fmla="*/ 2147483646 w 224"/>
                <a:gd name="T7" fmla="*/ 2147483646 h 232"/>
                <a:gd name="T8" fmla="*/ 2147483646 w 224"/>
                <a:gd name="T9" fmla="*/ 2147483646 h 232"/>
                <a:gd name="T10" fmla="*/ 2147483646 w 224"/>
                <a:gd name="T11" fmla="*/ 2147483646 h 232"/>
                <a:gd name="T12" fmla="*/ 2147483646 w 224"/>
                <a:gd name="T13" fmla="*/ 2147483646 h 232"/>
                <a:gd name="T14" fmla="*/ 0 w 224"/>
                <a:gd name="T15" fmla="*/ 2147483646 h 232"/>
                <a:gd name="T16" fmla="*/ 2147483646 w 224"/>
                <a:gd name="T17" fmla="*/ 2147483646 h 232"/>
                <a:gd name="T18" fmla="*/ 2147483646 w 224"/>
                <a:gd name="T19" fmla="*/ 2147483646 h 232"/>
                <a:gd name="T20" fmla="*/ 2147483646 w 224"/>
                <a:gd name="T21" fmla="*/ 2147483646 h 232"/>
                <a:gd name="T22" fmla="*/ 2147483646 w 224"/>
                <a:gd name="T23" fmla="*/ 0 h 232"/>
                <a:gd name="T24" fmla="*/ 2147483646 w 224"/>
                <a:gd name="T25" fmla="*/ 0 h 232"/>
                <a:gd name="T26" fmla="*/ 2147483646 w 224"/>
                <a:gd name="T27" fmla="*/ 0 h 232"/>
                <a:gd name="T28" fmla="*/ 2147483646 w 224"/>
                <a:gd name="T29" fmla="*/ 0 h 232"/>
                <a:gd name="T30" fmla="*/ 2147483646 w 224"/>
                <a:gd name="T31" fmla="*/ 0 h 232"/>
                <a:gd name="T32" fmla="*/ 2147483646 w 224"/>
                <a:gd name="T33" fmla="*/ 0 h 232"/>
                <a:gd name="T34" fmla="*/ 2147483646 w 224"/>
                <a:gd name="T35" fmla="*/ 0 h 232"/>
                <a:gd name="T36" fmla="*/ 2147483646 w 224"/>
                <a:gd name="T37" fmla="*/ 0 h 232"/>
                <a:gd name="T38" fmla="*/ 2147483646 w 224"/>
                <a:gd name="T39" fmla="*/ 0 h 232"/>
                <a:gd name="T40" fmla="*/ 2147483646 w 224"/>
                <a:gd name="T41" fmla="*/ 0 h 232"/>
                <a:gd name="T42" fmla="*/ 2147483646 w 224"/>
                <a:gd name="T43" fmla="*/ 0 h 232"/>
                <a:gd name="T44" fmla="*/ 2147483646 w 224"/>
                <a:gd name="T45" fmla="*/ 0 h 232"/>
                <a:gd name="T46" fmla="*/ 2147483646 w 224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232"/>
                <a:gd name="T74" fmla="*/ 224 w 224"/>
                <a:gd name="T75" fmla="*/ 232 h 2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232">
                  <a:moveTo>
                    <a:pt x="214" y="0"/>
                  </a:moveTo>
                  <a:lnTo>
                    <a:pt x="221" y="40"/>
                  </a:lnTo>
                  <a:lnTo>
                    <a:pt x="224" y="94"/>
                  </a:lnTo>
                  <a:lnTo>
                    <a:pt x="224" y="140"/>
                  </a:lnTo>
                  <a:lnTo>
                    <a:pt x="223" y="160"/>
                  </a:lnTo>
                  <a:lnTo>
                    <a:pt x="223" y="230"/>
                  </a:lnTo>
                  <a:lnTo>
                    <a:pt x="1" y="232"/>
                  </a:lnTo>
                  <a:lnTo>
                    <a:pt x="0" y="4"/>
                  </a:lnTo>
                  <a:lnTo>
                    <a:pt x="14" y="3"/>
                  </a:lnTo>
                  <a:lnTo>
                    <a:pt x="28" y="2"/>
                  </a:lnTo>
                  <a:lnTo>
                    <a:pt x="41" y="1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95" y="0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87" y="0"/>
                  </a:lnTo>
                  <a:lnTo>
                    <a:pt x="200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2" name="Freeform 15"/>
            <p:cNvSpPr>
              <a:spLocks/>
            </p:cNvSpPr>
            <p:nvPr/>
          </p:nvSpPr>
          <p:spPr bwMode="auto">
            <a:xfrm>
              <a:off x="4087813" y="3736975"/>
              <a:ext cx="15875" cy="46038"/>
            </a:xfrm>
            <a:custGeom>
              <a:avLst/>
              <a:gdLst>
                <a:gd name="T0" fmla="*/ 2147483646 w 20"/>
                <a:gd name="T1" fmla="*/ 2147483646 h 57"/>
                <a:gd name="T2" fmla="*/ 2147483646 w 20"/>
                <a:gd name="T3" fmla="*/ 2147483646 h 57"/>
                <a:gd name="T4" fmla="*/ 2147483646 w 20"/>
                <a:gd name="T5" fmla="*/ 2147483646 h 57"/>
                <a:gd name="T6" fmla="*/ 0 w 20"/>
                <a:gd name="T7" fmla="*/ 2147483646 h 57"/>
                <a:gd name="T8" fmla="*/ 2147483646 w 20"/>
                <a:gd name="T9" fmla="*/ 2147483646 h 57"/>
                <a:gd name="T10" fmla="*/ 2147483646 w 20"/>
                <a:gd name="T11" fmla="*/ 2147483646 h 57"/>
                <a:gd name="T12" fmla="*/ 2147483646 w 20"/>
                <a:gd name="T13" fmla="*/ 0 h 57"/>
                <a:gd name="T14" fmla="*/ 2147483646 w 20"/>
                <a:gd name="T15" fmla="*/ 2147483646 h 57"/>
                <a:gd name="T16" fmla="*/ 2147483646 w 20"/>
                <a:gd name="T17" fmla="*/ 2147483646 h 57"/>
                <a:gd name="T18" fmla="*/ 2147483646 w 20"/>
                <a:gd name="T19" fmla="*/ 2147483646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7"/>
                <a:gd name="T32" fmla="*/ 20 w 20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7">
                  <a:moveTo>
                    <a:pt x="17" y="14"/>
                  </a:moveTo>
                  <a:lnTo>
                    <a:pt x="3" y="57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1" y="14"/>
                  </a:lnTo>
                  <a:lnTo>
                    <a:pt x="5" y="1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20" y="8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3" name="Freeform 16"/>
            <p:cNvSpPr>
              <a:spLocks/>
            </p:cNvSpPr>
            <p:nvPr/>
          </p:nvSpPr>
          <p:spPr bwMode="auto">
            <a:xfrm>
              <a:off x="4054475" y="3890963"/>
              <a:ext cx="17463" cy="25400"/>
            </a:xfrm>
            <a:custGeom>
              <a:avLst/>
              <a:gdLst>
                <a:gd name="T0" fmla="*/ 2147483646 w 23"/>
                <a:gd name="T1" fmla="*/ 2147483646 h 32"/>
                <a:gd name="T2" fmla="*/ 2147483646 w 23"/>
                <a:gd name="T3" fmla="*/ 2147483646 h 32"/>
                <a:gd name="T4" fmla="*/ 2147483646 w 23"/>
                <a:gd name="T5" fmla="*/ 2147483646 h 32"/>
                <a:gd name="T6" fmla="*/ 2147483646 w 23"/>
                <a:gd name="T7" fmla="*/ 2147483646 h 32"/>
                <a:gd name="T8" fmla="*/ 0 w 23"/>
                <a:gd name="T9" fmla="*/ 2147483646 h 32"/>
                <a:gd name="T10" fmla="*/ 0 w 23"/>
                <a:gd name="T11" fmla="*/ 2147483646 h 32"/>
                <a:gd name="T12" fmla="*/ 2147483646 w 23"/>
                <a:gd name="T13" fmla="*/ 2147483646 h 32"/>
                <a:gd name="T14" fmla="*/ 2147483646 w 23"/>
                <a:gd name="T15" fmla="*/ 2147483646 h 32"/>
                <a:gd name="T16" fmla="*/ 2147483646 w 23"/>
                <a:gd name="T17" fmla="*/ 0 h 32"/>
                <a:gd name="T18" fmla="*/ 2147483646 w 23"/>
                <a:gd name="T19" fmla="*/ 2147483646 h 32"/>
                <a:gd name="T20" fmla="*/ 2147483646 w 23"/>
                <a:gd name="T21" fmla="*/ 2147483646 h 32"/>
                <a:gd name="T22" fmla="*/ 2147483646 w 23"/>
                <a:gd name="T23" fmla="*/ 2147483646 h 32"/>
                <a:gd name="T24" fmla="*/ 2147483646 w 23"/>
                <a:gd name="T25" fmla="*/ 2147483646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2"/>
                <a:gd name="T41" fmla="*/ 23 w 2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2">
                  <a:moveTo>
                    <a:pt x="23" y="32"/>
                  </a:moveTo>
                  <a:lnTo>
                    <a:pt x="15" y="32"/>
                  </a:lnTo>
                  <a:lnTo>
                    <a:pt x="8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6" y="0"/>
                  </a:lnTo>
                  <a:lnTo>
                    <a:pt x="21" y="7"/>
                  </a:lnTo>
                  <a:lnTo>
                    <a:pt x="23" y="14"/>
                  </a:lnTo>
                  <a:lnTo>
                    <a:pt x="22" y="23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4" name="Freeform 17"/>
            <p:cNvSpPr>
              <a:spLocks/>
            </p:cNvSpPr>
            <p:nvPr/>
          </p:nvSpPr>
          <p:spPr bwMode="auto">
            <a:xfrm>
              <a:off x="3887788" y="3937000"/>
              <a:ext cx="109537" cy="185738"/>
            </a:xfrm>
            <a:custGeom>
              <a:avLst/>
              <a:gdLst>
                <a:gd name="T0" fmla="*/ 2147483646 w 138"/>
                <a:gd name="T1" fmla="*/ 0 h 233"/>
                <a:gd name="T2" fmla="*/ 2147483646 w 138"/>
                <a:gd name="T3" fmla="*/ 0 h 233"/>
                <a:gd name="T4" fmla="*/ 2147483646 w 138"/>
                <a:gd name="T5" fmla="*/ 2147483646 h 233"/>
                <a:gd name="T6" fmla="*/ 2147483646 w 138"/>
                <a:gd name="T7" fmla="*/ 2147483646 h 233"/>
                <a:gd name="T8" fmla="*/ 2147483646 w 138"/>
                <a:gd name="T9" fmla="*/ 2147483646 h 233"/>
                <a:gd name="T10" fmla="*/ 2147483646 w 138"/>
                <a:gd name="T11" fmla="*/ 2147483646 h 233"/>
                <a:gd name="T12" fmla="*/ 2147483646 w 138"/>
                <a:gd name="T13" fmla="*/ 2147483646 h 233"/>
                <a:gd name="T14" fmla="*/ 2147483646 w 138"/>
                <a:gd name="T15" fmla="*/ 2147483646 h 233"/>
                <a:gd name="T16" fmla="*/ 2147483646 w 138"/>
                <a:gd name="T17" fmla="*/ 2147483646 h 233"/>
                <a:gd name="T18" fmla="*/ 2147483646 w 138"/>
                <a:gd name="T19" fmla="*/ 2147483646 h 233"/>
                <a:gd name="T20" fmla="*/ 2147483646 w 138"/>
                <a:gd name="T21" fmla="*/ 2147483646 h 233"/>
                <a:gd name="T22" fmla="*/ 2147483646 w 138"/>
                <a:gd name="T23" fmla="*/ 2147483646 h 233"/>
                <a:gd name="T24" fmla="*/ 2147483646 w 138"/>
                <a:gd name="T25" fmla="*/ 2147483646 h 233"/>
                <a:gd name="T26" fmla="*/ 2147483646 w 138"/>
                <a:gd name="T27" fmla="*/ 2147483646 h 233"/>
                <a:gd name="T28" fmla="*/ 2147483646 w 138"/>
                <a:gd name="T29" fmla="*/ 2147483646 h 233"/>
                <a:gd name="T30" fmla="*/ 2147483646 w 138"/>
                <a:gd name="T31" fmla="*/ 2147483646 h 233"/>
                <a:gd name="T32" fmla="*/ 2147483646 w 138"/>
                <a:gd name="T33" fmla="*/ 2147483646 h 233"/>
                <a:gd name="T34" fmla="*/ 2147483646 w 138"/>
                <a:gd name="T35" fmla="*/ 2147483646 h 233"/>
                <a:gd name="T36" fmla="*/ 2147483646 w 138"/>
                <a:gd name="T37" fmla="*/ 2147483646 h 233"/>
                <a:gd name="T38" fmla="*/ 2147483646 w 138"/>
                <a:gd name="T39" fmla="*/ 2147483646 h 233"/>
                <a:gd name="T40" fmla="*/ 2147483646 w 138"/>
                <a:gd name="T41" fmla="*/ 2147483646 h 233"/>
                <a:gd name="T42" fmla="*/ 2147483646 w 138"/>
                <a:gd name="T43" fmla="*/ 2147483646 h 233"/>
                <a:gd name="T44" fmla="*/ 2147483646 w 138"/>
                <a:gd name="T45" fmla="*/ 2147483646 h 233"/>
                <a:gd name="T46" fmla="*/ 2147483646 w 138"/>
                <a:gd name="T47" fmla="*/ 2147483646 h 233"/>
                <a:gd name="T48" fmla="*/ 2147483646 w 138"/>
                <a:gd name="T49" fmla="*/ 2147483646 h 233"/>
                <a:gd name="T50" fmla="*/ 2147483646 w 138"/>
                <a:gd name="T51" fmla="*/ 2147483646 h 233"/>
                <a:gd name="T52" fmla="*/ 2147483646 w 138"/>
                <a:gd name="T53" fmla="*/ 2147483646 h 233"/>
                <a:gd name="T54" fmla="*/ 2147483646 w 138"/>
                <a:gd name="T55" fmla="*/ 2147483646 h 233"/>
                <a:gd name="T56" fmla="*/ 0 w 138"/>
                <a:gd name="T57" fmla="*/ 2147483646 h 233"/>
                <a:gd name="T58" fmla="*/ 2147483646 w 138"/>
                <a:gd name="T59" fmla="*/ 2147483646 h 233"/>
                <a:gd name="T60" fmla="*/ 2147483646 w 138"/>
                <a:gd name="T61" fmla="*/ 2147483646 h 233"/>
                <a:gd name="T62" fmla="*/ 2147483646 w 138"/>
                <a:gd name="T63" fmla="*/ 2147483646 h 233"/>
                <a:gd name="T64" fmla="*/ 2147483646 w 138"/>
                <a:gd name="T65" fmla="*/ 2147483646 h 233"/>
                <a:gd name="T66" fmla="*/ 2147483646 w 138"/>
                <a:gd name="T67" fmla="*/ 2147483646 h 233"/>
                <a:gd name="T68" fmla="*/ 2147483646 w 138"/>
                <a:gd name="T69" fmla="*/ 2147483646 h 233"/>
                <a:gd name="T70" fmla="*/ 2147483646 w 138"/>
                <a:gd name="T71" fmla="*/ 2147483646 h 233"/>
                <a:gd name="T72" fmla="*/ 2147483646 w 138"/>
                <a:gd name="T73" fmla="*/ 0 h 2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233"/>
                <a:gd name="T113" fmla="*/ 138 w 138"/>
                <a:gd name="T114" fmla="*/ 233 h 2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233">
                  <a:moveTo>
                    <a:pt x="31" y="0"/>
                  </a:moveTo>
                  <a:lnTo>
                    <a:pt x="34" y="0"/>
                  </a:lnTo>
                  <a:lnTo>
                    <a:pt x="43" y="1"/>
                  </a:lnTo>
                  <a:lnTo>
                    <a:pt x="56" y="1"/>
                  </a:lnTo>
                  <a:lnTo>
                    <a:pt x="71" y="2"/>
                  </a:lnTo>
                  <a:lnTo>
                    <a:pt x="89" y="2"/>
                  </a:lnTo>
                  <a:lnTo>
                    <a:pt x="107" y="2"/>
                  </a:lnTo>
                  <a:lnTo>
                    <a:pt x="123" y="2"/>
                  </a:lnTo>
                  <a:lnTo>
                    <a:pt x="138" y="1"/>
                  </a:lnTo>
                  <a:lnTo>
                    <a:pt x="131" y="22"/>
                  </a:lnTo>
                  <a:lnTo>
                    <a:pt x="121" y="45"/>
                  </a:lnTo>
                  <a:lnTo>
                    <a:pt x="112" y="66"/>
                  </a:lnTo>
                  <a:lnTo>
                    <a:pt x="103" y="88"/>
                  </a:lnTo>
                  <a:lnTo>
                    <a:pt x="94" y="111"/>
                  </a:lnTo>
                  <a:lnTo>
                    <a:pt x="86" y="134"/>
                  </a:lnTo>
                  <a:lnTo>
                    <a:pt x="79" y="159"/>
                  </a:lnTo>
                  <a:lnTo>
                    <a:pt x="72" y="183"/>
                  </a:lnTo>
                  <a:lnTo>
                    <a:pt x="68" y="195"/>
                  </a:lnTo>
                  <a:lnTo>
                    <a:pt x="64" y="205"/>
                  </a:lnTo>
                  <a:lnTo>
                    <a:pt x="59" y="214"/>
                  </a:lnTo>
                  <a:lnTo>
                    <a:pt x="54" y="221"/>
                  </a:lnTo>
                  <a:lnTo>
                    <a:pt x="46" y="228"/>
                  </a:lnTo>
                  <a:lnTo>
                    <a:pt x="36" y="232"/>
                  </a:lnTo>
                  <a:lnTo>
                    <a:pt x="22" y="233"/>
                  </a:lnTo>
                  <a:lnTo>
                    <a:pt x="5" y="232"/>
                  </a:lnTo>
                  <a:lnTo>
                    <a:pt x="3" y="191"/>
                  </a:lnTo>
                  <a:lnTo>
                    <a:pt x="2" y="123"/>
                  </a:lnTo>
                  <a:lnTo>
                    <a:pt x="1" y="61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6" y="20"/>
                  </a:lnTo>
                  <a:lnTo>
                    <a:pt x="9" y="15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5" name="Freeform 18"/>
            <p:cNvSpPr>
              <a:spLocks/>
            </p:cNvSpPr>
            <p:nvPr/>
          </p:nvSpPr>
          <p:spPr bwMode="auto">
            <a:xfrm>
              <a:off x="3973513" y="3933825"/>
              <a:ext cx="96837" cy="185738"/>
            </a:xfrm>
            <a:custGeom>
              <a:avLst/>
              <a:gdLst>
                <a:gd name="T0" fmla="*/ 2147483646 w 123"/>
                <a:gd name="T1" fmla="*/ 2147483646 h 234"/>
                <a:gd name="T2" fmla="*/ 2147483646 w 123"/>
                <a:gd name="T3" fmla="*/ 2147483646 h 234"/>
                <a:gd name="T4" fmla="*/ 2147483646 w 123"/>
                <a:gd name="T5" fmla="*/ 2147483646 h 234"/>
                <a:gd name="T6" fmla="*/ 2147483646 w 123"/>
                <a:gd name="T7" fmla="*/ 2147483646 h 234"/>
                <a:gd name="T8" fmla="*/ 2147483646 w 123"/>
                <a:gd name="T9" fmla="*/ 2147483646 h 234"/>
                <a:gd name="T10" fmla="*/ 2147483646 w 123"/>
                <a:gd name="T11" fmla="*/ 2147483646 h 234"/>
                <a:gd name="T12" fmla="*/ 2147483646 w 123"/>
                <a:gd name="T13" fmla="*/ 2147483646 h 234"/>
                <a:gd name="T14" fmla="*/ 2147483646 w 123"/>
                <a:gd name="T15" fmla="*/ 2147483646 h 234"/>
                <a:gd name="T16" fmla="*/ 0 w 123"/>
                <a:gd name="T17" fmla="*/ 2147483646 h 234"/>
                <a:gd name="T18" fmla="*/ 2147483646 w 123"/>
                <a:gd name="T19" fmla="*/ 2147483646 h 234"/>
                <a:gd name="T20" fmla="*/ 2147483646 w 123"/>
                <a:gd name="T21" fmla="*/ 2147483646 h 234"/>
                <a:gd name="T22" fmla="*/ 2147483646 w 123"/>
                <a:gd name="T23" fmla="*/ 2147483646 h 234"/>
                <a:gd name="T24" fmla="*/ 2147483646 w 123"/>
                <a:gd name="T25" fmla="*/ 2147483646 h 234"/>
                <a:gd name="T26" fmla="*/ 2147483646 w 123"/>
                <a:gd name="T27" fmla="*/ 2147483646 h 234"/>
                <a:gd name="T28" fmla="*/ 2147483646 w 123"/>
                <a:gd name="T29" fmla="*/ 2147483646 h 234"/>
                <a:gd name="T30" fmla="*/ 2147483646 w 123"/>
                <a:gd name="T31" fmla="*/ 2147483646 h 234"/>
                <a:gd name="T32" fmla="*/ 2147483646 w 123"/>
                <a:gd name="T33" fmla="*/ 0 h 234"/>
                <a:gd name="T34" fmla="*/ 2147483646 w 123"/>
                <a:gd name="T35" fmla="*/ 2147483646 h 234"/>
                <a:gd name="T36" fmla="*/ 2147483646 w 123"/>
                <a:gd name="T37" fmla="*/ 2147483646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234"/>
                <a:gd name="T59" fmla="*/ 123 w 123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234">
                  <a:moveTo>
                    <a:pt x="123" y="232"/>
                  </a:moveTo>
                  <a:lnTo>
                    <a:pt x="106" y="232"/>
                  </a:lnTo>
                  <a:lnTo>
                    <a:pt x="90" y="232"/>
                  </a:lnTo>
                  <a:lnTo>
                    <a:pt x="74" y="232"/>
                  </a:lnTo>
                  <a:lnTo>
                    <a:pt x="58" y="232"/>
                  </a:lnTo>
                  <a:lnTo>
                    <a:pt x="44" y="232"/>
                  </a:lnTo>
                  <a:lnTo>
                    <a:pt x="29" y="233"/>
                  </a:lnTo>
                  <a:lnTo>
                    <a:pt x="14" y="233"/>
                  </a:lnTo>
                  <a:lnTo>
                    <a:pt x="0" y="234"/>
                  </a:lnTo>
                  <a:lnTo>
                    <a:pt x="9" y="202"/>
                  </a:lnTo>
                  <a:lnTo>
                    <a:pt x="19" y="171"/>
                  </a:lnTo>
                  <a:lnTo>
                    <a:pt x="28" y="142"/>
                  </a:lnTo>
                  <a:lnTo>
                    <a:pt x="39" y="114"/>
                  </a:lnTo>
                  <a:lnTo>
                    <a:pt x="49" y="85"/>
                  </a:lnTo>
                  <a:lnTo>
                    <a:pt x="60" y="58"/>
                  </a:lnTo>
                  <a:lnTo>
                    <a:pt x="72" y="29"/>
                  </a:lnTo>
                  <a:lnTo>
                    <a:pt x="84" y="0"/>
                  </a:lnTo>
                  <a:lnTo>
                    <a:pt x="123" y="3"/>
                  </a:lnTo>
                  <a:lnTo>
                    <a:pt x="123" y="23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6" name="Freeform 19"/>
            <p:cNvSpPr>
              <a:spLocks/>
            </p:cNvSpPr>
            <p:nvPr/>
          </p:nvSpPr>
          <p:spPr bwMode="auto">
            <a:xfrm>
              <a:off x="3498850" y="3937000"/>
              <a:ext cx="365125" cy="190500"/>
            </a:xfrm>
            <a:custGeom>
              <a:avLst/>
              <a:gdLst>
                <a:gd name="T0" fmla="*/ 2147483646 w 460"/>
                <a:gd name="T1" fmla="*/ 2147483646 h 240"/>
                <a:gd name="T2" fmla="*/ 2147483646 w 460"/>
                <a:gd name="T3" fmla="*/ 2147483646 h 240"/>
                <a:gd name="T4" fmla="*/ 2147483646 w 460"/>
                <a:gd name="T5" fmla="*/ 2147483646 h 240"/>
                <a:gd name="T6" fmla="*/ 2147483646 w 460"/>
                <a:gd name="T7" fmla="*/ 2147483646 h 240"/>
                <a:gd name="T8" fmla="*/ 2147483646 w 460"/>
                <a:gd name="T9" fmla="*/ 2147483646 h 240"/>
                <a:gd name="T10" fmla="*/ 2147483646 w 460"/>
                <a:gd name="T11" fmla="*/ 2147483646 h 240"/>
                <a:gd name="T12" fmla="*/ 2147483646 w 460"/>
                <a:gd name="T13" fmla="*/ 2147483646 h 240"/>
                <a:gd name="T14" fmla="*/ 2147483646 w 460"/>
                <a:gd name="T15" fmla="*/ 2147483646 h 240"/>
                <a:gd name="T16" fmla="*/ 2147483646 w 460"/>
                <a:gd name="T17" fmla="*/ 2147483646 h 240"/>
                <a:gd name="T18" fmla="*/ 2147483646 w 460"/>
                <a:gd name="T19" fmla="*/ 2147483646 h 240"/>
                <a:gd name="T20" fmla="*/ 2147483646 w 460"/>
                <a:gd name="T21" fmla="*/ 2147483646 h 240"/>
                <a:gd name="T22" fmla="*/ 2147483646 w 460"/>
                <a:gd name="T23" fmla="*/ 2147483646 h 240"/>
                <a:gd name="T24" fmla="*/ 2147483646 w 460"/>
                <a:gd name="T25" fmla="*/ 2147483646 h 240"/>
                <a:gd name="T26" fmla="*/ 2147483646 w 460"/>
                <a:gd name="T27" fmla="*/ 2147483646 h 240"/>
                <a:gd name="T28" fmla="*/ 2147483646 w 460"/>
                <a:gd name="T29" fmla="*/ 2147483646 h 240"/>
                <a:gd name="T30" fmla="*/ 2147483646 w 460"/>
                <a:gd name="T31" fmla="*/ 2147483646 h 240"/>
                <a:gd name="T32" fmla="*/ 2147483646 w 460"/>
                <a:gd name="T33" fmla="*/ 2147483646 h 240"/>
                <a:gd name="T34" fmla="*/ 2147483646 w 460"/>
                <a:gd name="T35" fmla="*/ 2147483646 h 240"/>
                <a:gd name="T36" fmla="*/ 2147483646 w 460"/>
                <a:gd name="T37" fmla="*/ 2147483646 h 240"/>
                <a:gd name="T38" fmla="*/ 2147483646 w 460"/>
                <a:gd name="T39" fmla="*/ 2147483646 h 240"/>
                <a:gd name="T40" fmla="*/ 2147483646 w 460"/>
                <a:gd name="T41" fmla="*/ 0 h 240"/>
                <a:gd name="T42" fmla="*/ 2147483646 w 460"/>
                <a:gd name="T43" fmla="*/ 2147483646 h 240"/>
                <a:gd name="T44" fmla="*/ 2147483646 w 460"/>
                <a:gd name="T45" fmla="*/ 2147483646 h 240"/>
                <a:gd name="T46" fmla="*/ 2147483646 w 460"/>
                <a:gd name="T47" fmla="*/ 2147483646 h 240"/>
                <a:gd name="T48" fmla="*/ 2147483646 w 460"/>
                <a:gd name="T49" fmla="*/ 2147483646 h 240"/>
                <a:gd name="T50" fmla="*/ 2147483646 w 460"/>
                <a:gd name="T51" fmla="*/ 2147483646 h 240"/>
                <a:gd name="T52" fmla="*/ 2147483646 w 460"/>
                <a:gd name="T53" fmla="*/ 2147483646 h 240"/>
                <a:gd name="T54" fmla="*/ 2147483646 w 460"/>
                <a:gd name="T55" fmla="*/ 2147483646 h 240"/>
                <a:gd name="T56" fmla="*/ 2147483646 w 460"/>
                <a:gd name="T57" fmla="*/ 2147483646 h 240"/>
                <a:gd name="T58" fmla="*/ 2147483646 w 460"/>
                <a:gd name="T59" fmla="*/ 2147483646 h 240"/>
                <a:gd name="T60" fmla="*/ 2147483646 w 460"/>
                <a:gd name="T61" fmla="*/ 2147483646 h 240"/>
                <a:gd name="T62" fmla="*/ 0 w 460"/>
                <a:gd name="T63" fmla="*/ 2147483646 h 240"/>
                <a:gd name="T64" fmla="*/ 0 w 460"/>
                <a:gd name="T65" fmla="*/ 2147483646 h 240"/>
                <a:gd name="T66" fmla="*/ 0 w 460"/>
                <a:gd name="T67" fmla="*/ 2147483646 h 240"/>
                <a:gd name="T68" fmla="*/ 0 w 460"/>
                <a:gd name="T69" fmla="*/ 2147483646 h 240"/>
                <a:gd name="T70" fmla="*/ 2147483646 w 460"/>
                <a:gd name="T71" fmla="*/ 2147483646 h 240"/>
                <a:gd name="T72" fmla="*/ 2147483646 w 460"/>
                <a:gd name="T73" fmla="*/ 2147483646 h 240"/>
                <a:gd name="T74" fmla="*/ 2147483646 w 460"/>
                <a:gd name="T75" fmla="*/ 2147483646 h 240"/>
                <a:gd name="T76" fmla="*/ 2147483646 w 460"/>
                <a:gd name="T77" fmla="*/ 2147483646 h 240"/>
                <a:gd name="T78" fmla="*/ 2147483646 w 460"/>
                <a:gd name="T79" fmla="*/ 2147483646 h 240"/>
                <a:gd name="T80" fmla="*/ 2147483646 w 460"/>
                <a:gd name="T81" fmla="*/ 2147483646 h 240"/>
                <a:gd name="T82" fmla="*/ 2147483646 w 460"/>
                <a:gd name="T83" fmla="*/ 2147483646 h 240"/>
                <a:gd name="T84" fmla="*/ 2147483646 w 460"/>
                <a:gd name="T85" fmla="*/ 2147483646 h 240"/>
                <a:gd name="T86" fmla="*/ 2147483646 w 460"/>
                <a:gd name="T87" fmla="*/ 2147483646 h 240"/>
                <a:gd name="T88" fmla="*/ 2147483646 w 460"/>
                <a:gd name="T89" fmla="*/ 2147483646 h 240"/>
                <a:gd name="T90" fmla="*/ 2147483646 w 460"/>
                <a:gd name="T91" fmla="*/ 2147483646 h 240"/>
                <a:gd name="T92" fmla="*/ 2147483646 w 460"/>
                <a:gd name="T93" fmla="*/ 2147483646 h 240"/>
                <a:gd name="T94" fmla="*/ 2147483646 w 460"/>
                <a:gd name="T95" fmla="*/ 2147483646 h 240"/>
                <a:gd name="T96" fmla="*/ 2147483646 w 460"/>
                <a:gd name="T97" fmla="*/ 2147483646 h 240"/>
                <a:gd name="T98" fmla="*/ 2147483646 w 460"/>
                <a:gd name="T99" fmla="*/ 2147483646 h 240"/>
                <a:gd name="T100" fmla="*/ 2147483646 w 460"/>
                <a:gd name="T101" fmla="*/ 2147483646 h 240"/>
                <a:gd name="T102" fmla="*/ 2147483646 w 460"/>
                <a:gd name="T103" fmla="*/ 2147483646 h 2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0"/>
                <a:gd name="T157" fmla="*/ 0 h 240"/>
                <a:gd name="T158" fmla="*/ 460 w 460"/>
                <a:gd name="T159" fmla="*/ 240 h 2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0" h="240">
                  <a:moveTo>
                    <a:pt x="224" y="31"/>
                  </a:moveTo>
                  <a:lnTo>
                    <a:pt x="224" y="52"/>
                  </a:lnTo>
                  <a:lnTo>
                    <a:pt x="224" y="98"/>
                  </a:lnTo>
                  <a:lnTo>
                    <a:pt x="224" y="146"/>
                  </a:lnTo>
                  <a:lnTo>
                    <a:pt x="224" y="173"/>
                  </a:lnTo>
                  <a:lnTo>
                    <a:pt x="227" y="181"/>
                  </a:lnTo>
                  <a:lnTo>
                    <a:pt x="235" y="184"/>
                  </a:lnTo>
                  <a:lnTo>
                    <a:pt x="243" y="182"/>
                  </a:lnTo>
                  <a:lnTo>
                    <a:pt x="247" y="172"/>
                  </a:lnTo>
                  <a:lnTo>
                    <a:pt x="247" y="143"/>
                  </a:lnTo>
                  <a:lnTo>
                    <a:pt x="247" y="91"/>
                  </a:lnTo>
                  <a:lnTo>
                    <a:pt x="247" y="38"/>
                  </a:lnTo>
                  <a:lnTo>
                    <a:pt x="248" y="4"/>
                  </a:lnTo>
                  <a:lnTo>
                    <a:pt x="262" y="3"/>
                  </a:lnTo>
                  <a:lnTo>
                    <a:pt x="275" y="3"/>
                  </a:lnTo>
                  <a:lnTo>
                    <a:pt x="289" y="2"/>
                  </a:lnTo>
                  <a:lnTo>
                    <a:pt x="303" y="1"/>
                  </a:lnTo>
                  <a:lnTo>
                    <a:pt x="317" y="1"/>
                  </a:lnTo>
                  <a:lnTo>
                    <a:pt x="331" y="1"/>
                  </a:lnTo>
                  <a:lnTo>
                    <a:pt x="345" y="1"/>
                  </a:lnTo>
                  <a:lnTo>
                    <a:pt x="359" y="0"/>
                  </a:lnTo>
                  <a:lnTo>
                    <a:pt x="373" y="1"/>
                  </a:lnTo>
                  <a:lnTo>
                    <a:pt x="386" y="1"/>
                  </a:lnTo>
                  <a:lnTo>
                    <a:pt x="399" y="1"/>
                  </a:lnTo>
                  <a:lnTo>
                    <a:pt x="412" y="2"/>
                  </a:lnTo>
                  <a:lnTo>
                    <a:pt x="426" y="3"/>
                  </a:lnTo>
                  <a:lnTo>
                    <a:pt x="438" y="3"/>
                  </a:lnTo>
                  <a:lnTo>
                    <a:pt x="449" y="5"/>
                  </a:lnTo>
                  <a:lnTo>
                    <a:pt x="460" y="6"/>
                  </a:lnTo>
                  <a:lnTo>
                    <a:pt x="217" y="237"/>
                  </a:lnTo>
                  <a:lnTo>
                    <a:pt x="2" y="240"/>
                  </a:lnTo>
                  <a:lnTo>
                    <a:pt x="0" y="180"/>
                  </a:lnTo>
                  <a:lnTo>
                    <a:pt x="0" y="111"/>
                  </a:lnTo>
                  <a:lnTo>
                    <a:pt x="0" y="46"/>
                  </a:lnTo>
                  <a:lnTo>
                    <a:pt x="0" y="4"/>
                  </a:lnTo>
                  <a:lnTo>
                    <a:pt x="16" y="4"/>
                  </a:lnTo>
                  <a:lnTo>
                    <a:pt x="31" y="4"/>
                  </a:lnTo>
                  <a:lnTo>
                    <a:pt x="46" y="4"/>
                  </a:lnTo>
                  <a:lnTo>
                    <a:pt x="61" y="3"/>
                  </a:lnTo>
                  <a:lnTo>
                    <a:pt x="74" y="3"/>
                  </a:lnTo>
                  <a:lnTo>
                    <a:pt x="87" y="3"/>
                  </a:lnTo>
                  <a:lnTo>
                    <a:pt x="100" y="3"/>
                  </a:lnTo>
                  <a:lnTo>
                    <a:pt x="114" y="2"/>
                  </a:lnTo>
                  <a:lnTo>
                    <a:pt x="127" y="2"/>
                  </a:lnTo>
                  <a:lnTo>
                    <a:pt x="139" y="2"/>
                  </a:lnTo>
                  <a:lnTo>
                    <a:pt x="152" y="2"/>
                  </a:lnTo>
                  <a:lnTo>
                    <a:pt x="166" y="2"/>
                  </a:lnTo>
                  <a:lnTo>
                    <a:pt x="178" y="3"/>
                  </a:lnTo>
                  <a:lnTo>
                    <a:pt x="191" y="3"/>
                  </a:lnTo>
                  <a:lnTo>
                    <a:pt x="204" y="3"/>
                  </a:lnTo>
                  <a:lnTo>
                    <a:pt x="219" y="4"/>
                  </a:lnTo>
                  <a:lnTo>
                    <a:pt x="224" y="3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7" name="Freeform 20"/>
            <p:cNvSpPr>
              <a:spLocks/>
            </p:cNvSpPr>
            <p:nvPr/>
          </p:nvSpPr>
          <p:spPr bwMode="auto">
            <a:xfrm>
              <a:off x="4094163" y="3937000"/>
              <a:ext cx="169862" cy="182563"/>
            </a:xfrm>
            <a:custGeom>
              <a:avLst/>
              <a:gdLst>
                <a:gd name="T0" fmla="*/ 2147483646 w 214"/>
                <a:gd name="T1" fmla="*/ 2147483646 h 230"/>
                <a:gd name="T2" fmla="*/ 2147483646 w 214"/>
                <a:gd name="T3" fmla="*/ 2147483646 h 230"/>
                <a:gd name="T4" fmla="*/ 2147483646 w 214"/>
                <a:gd name="T5" fmla="*/ 2147483646 h 230"/>
                <a:gd name="T6" fmla="*/ 2147483646 w 214"/>
                <a:gd name="T7" fmla="*/ 2147483646 h 230"/>
                <a:gd name="T8" fmla="*/ 2147483646 w 214"/>
                <a:gd name="T9" fmla="*/ 2147483646 h 230"/>
                <a:gd name="T10" fmla="*/ 2147483646 w 214"/>
                <a:gd name="T11" fmla="*/ 2147483646 h 230"/>
                <a:gd name="T12" fmla="*/ 2147483646 w 214"/>
                <a:gd name="T13" fmla="*/ 2147483646 h 230"/>
                <a:gd name="T14" fmla="*/ 2147483646 w 214"/>
                <a:gd name="T15" fmla="*/ 2147483646 h 230"/>
                <a:gd name="T16" fmla="*/ 2147483646 w 214"/>
                <a:gd name="T17" fmla="*/ 2147483646 h 230"/>
                <a:gd name="T18" fmla="*/ 2147483646 w 214"/>
                <a:gd name="T19" fmla="*/ 2147483646 h 230"/>
                <a:gd name="T20" fmla="*/ 2147483646 w 214"/>
                <a:gd name="T21" fmla="*/ 2147483646 h 230"/>
                <a:gd name="T22" fmla="*/ 2147483646 w 214"/>
                <a:gd name="T23" fmla="*/ 2147483646 h 230"/>
                <a:gd name="T24" fmla="*/ 2147483646 w 214"/>
                <a:gd name="T25" fmla="*/ 2147483646 h 230"/>
                <a:gd name="T26" fmla="*/ 2147483646 w 214"/>
                <a:gd name="T27" fmla="*/ 2147483646 h 230"/>
                <a:gd name="T28" fmla="*/ 2147483646 w 214"/>
                <a:gd name="T29" fmla="*/ 2147483646 h 230"/>
                <a:gd name="T30" fmla="*/ 2147483646 w 214"/>
                <a:gd name="T31" fmla="*/ 2147483646 h 230"/>
                <a:gd name="T32" fmla="*/ 2147483646 w 214"/>
                <a:gd name="T33" fmla="*/ 2147483646 h 230"/>
                <a:gd name="T34" fmla="*/ 2147483646 w 214"/>
                <a:gd name="T35" fmla="*/ 2147483646 h 230"/>
                <a:gd name="T36" fmla="*/ 2147483646 w 214"/>
                <a:gd name="T37" fmla="*/ 2147483646 h 230"/>
                <a:gd name="T38" fmla="*/ 2147483646 w 214"/>
                <a:gd name="T39" fmla="*/ 2147483646 h 230"/>
                <a:gd name="T40" fmla="*/ 0 w 214"/>
                <a:gd name="T41" fmla="*/ 2147483646 h 230"/>
                <a:gd name="T42" fmla="*/ 2147483646 w 214"/>
                <a:gd name="T43" fmla="*/ 2147483646 h 230"/>
                <a:gd name="T44" fmla="*/ 2147483646 w 214"/>
                <a:gd name="T45" fmla="*/ 2147483646 h 230"/>
                <a:gd name="T46" fmla="*/ 2147483646 w 214"/>
                <a:gd name="T47" fmla="*/ 2147483646 h 230"/>
                <a:gd name="T48" fmla="*/ 2147483646 w 214"/>
                <a:gd name="T49" fmla="*/ 0 h 230"/>
                <a:gd name="T50" fmla="*/ 2147483646 w 214"/>
                <a:gd name="T51" fmla="*/ 2147483646 h 2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230"/>
                <a:gd name="T80" fmla="*/ 214 w 214"/>
                <a:gd name="T81" fmla="*/ 230 h 2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230">
                  <a:moveTo>
                    <a:pt x="212" y="1"/>
                  </a:moveTo>
                  <a:lnTo>
                    <a:pt x="213" y="38"/>
                  </a:lnTo>
                  <a:lnTo>
                    <a:pt x="213" y="104"/>
                  </a:lnTo>
                  <a:lnTo>
                    <a:pt x="213" y="173"/>
                  </a:lnTo>
                  <a:lnTo>
                    <a:pt x="214" y="226"/>
                  </a:lnTo>
                  <a:lnTo>
                    <a:pt x="200" y="227"/>
                  </a:lnTo>
                  <a:lnTo>
                    <a:pt x="185" y="228"/>
                  </a:lnTo>
                  <a:lnTo>
                    <a:pt x="169" y="229"/>
                  </a:lnTo>
                  <a:lnTo>
                    <a:pt x="151" y="229"/>
                  </a:lnTo>
                  <a:lnTo>
                    <a:pt x="134" y="230"/>
                  </a:lnTo>
                  <a:lnTo>
                    <a:pt x="115" y="230"/>
                  </a:lnTo>
                  <a:lnTo>
                    <a:pt x="98" y="230"/>
                  </a:lnTo>
                  <a:lnTo>
                    <a:pt x="81" y="230"/>
                  </a:lnTo>
                  <a:lnTo>
                    <a:pt x="64" y="229"/>
                  </a:lnTo>
                  <a:lnTo>
                    <a:pt x="49" y="229"/>
                  </a:lnTo>
                  <a:lnTo>
                    <a:pt x="36" y="229"/>
                  </a:lnTo>
                  <a:lnTo>
                    <a:pt x="24" y="229"/>
                  </a:lnTo>
                  <a:lnTo>
                    <a:pt x="13" y="228"/>
                  </a:lnTo>
                  <a:lnTo>
                    <a:pt x="6" y="228"/>
                  </a:lnTo>
                  <a:lnTo>
                    <a:pt x="2" y="228"/>
                  </a:lnTo>
                  <a:lnTo>
                    <a:pt x="0" y="228"/>
                  </a:lnTo>
                  <a:lnTo>
                    <a:pt x="3" y="172"/>
                  </a:lnTo>
                  <a:lnTo>
                    <a:pt x="4" y="114"/>
                  </a:lnTo>
                  <a:lnTo>
                    <a:pt x="4" y="56"/>
                  </a:lnTo>
                  <a:lnTo>
                    <a:pt x="4" y="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8" name="Freeform 21"/>
            <p:cNvSpPr>
              <a:spLocks/>
            </p:cNvSpPr>
            <p:nvPr/>
          </p:nvSpPr>
          <p:spPr bwMode="auto">
            <a:xfrm>
              <a:off x="3105150" y="3944938"/>
              <a:ext cx="176213" cy="188912"/>
            </a:xfrm>
            <a:custGeom>
              <a:avLst/>
              <a:gdLst>
                <a:gd name="T0" fmla="*/ 2147483646 w 222"/>
                <a:gd name="T1" fmla="*/ 2147483646 h 238"/>
                <a:gd name="T2" fmla="*/ 2147483646 w 222"/>
                <a:gd name="T3" fmla="*/ 2147483646 h 238"/>
                <a:gd name="T4" fmla="*/ 2147483646 w 222"/>
                <a:gd name="T5" fmla="*/ 2147483646 h 238"/>
                <a:gd name="T6" fmla="*/ 2147483646 w 222"/>
                <a:gd name="T7" fmla="*/ 2147483646 h 238"/>
                <a:gd name="T8" fmla="*/ 2147483646 w 222"/>
                <a:gd name="T9" fmla="*/ 2147483646 h 238"/>
                <a:gd name="T10" fmla="*/ 2147483646 w 222"/>
                <a:gd name="T11" fmla="*/ 2147483646 h 238"/>
                <a:gd name="T12" fmla="*/ 2147483646 w 222"/>
                <a:gd name="T13" fmla="*/ 2147483646 h 238"/>
                <a:gd name="T14" fmla="*/ 2147483646 w 222"/>
                <a:gd name="T15" fmla="*/ 2147483646 h 238"/>
                <a:gd name="T16" fmla="*/ 2147483646 w 222"/>
                <a:gd name="T17" fmla="*/ 2147483646 h 238"/>
                <a:gd name="T18" fmla="*/ 2147483646 w 222"/>
                <a:gd name="T19" fmla="*/ 2147483646 h 238"/>
                <a:gd name="T20" fmla="*/ 2147483646 w 222"/>
                <a:gd name="T21" fmla="*/ 2147483646 h 238"/>
                <a:gd name="T22" fmla="*/ 2147483646 w 222"/>
                <a:gd name="T23" fmla="*/ 2147483646 h 238"/>
                <a:gd name="T24" fmla="*/ 2147483646 w 222"/>
                <a:gd name="T25" fmla="*/ 2147483646 h 238"/>
                <a:gd name="T26" fmla="*/ 2147483646 w 222"/>
                <a:gd name="T27" fmla="*/ 2147483646 h 238"/>
                <a:gd name="T28" fmla="*/ 2147483646 w 222"/>
                <a:gd name="T29" fmla="*/ 2147483646 h 238"/>
                <a:gd name="T30" fmla="*/ 2147483646 w 222"/>
                <a:gd name="T31" fmla="*/ 2147483646 h 238"/>
                <a:gd name="T32" fmla="*/ 2147483646 w 222"/>
                <a:gd name="T33" fmla="*/ 2147483646 h 238"/>
                <a:gd name="T34" fmla="*/ 2147483646 w 222"/>
                <a:gd name="T35" fmla="*/ 2147483646 h 238"/>
                <a:gd name="T36" fmla="*/ 2147483646 w 222"/>
                <a:gd name="T37" fmla="*/ 2147483646 h 238"/>
                <a:gd name="T38" fmla="*/ 2147483646 w 222"/>
                <a:gd name="T39" fmla="*/ 2147483646 h 238"/>
                <a:gd name="T40" fmla="*/ 0 w 222"/>
                <a:gd name="T41" fmla="*/ 2147483646 h 238"/>
                <a:gd name="T42" fmla="*/ 2147483646 w 222"/>
                <a:gd name="T43" fmla="*/ 2147483646 h 238"/>
                <a:gd name="T44" fmla="*/ 2147483646 w 222"/>
                <a:gd name="T45" fmla="*/ 2147483646 h 238"/>
                <a:gd name="T46" fmla="*/ 2147483646 w 222"/>
                <a:gd name="T47" fmla="*/ 2147483646 h 238"/>
                <a:gd name="T48" fmla="*/ 2147483646 w 222"/>
                <a:gd name="T49" fmla="*/ 0 h 238"/>
                <a:gd name="T50" fmla="*/ 2147483646 w 222"/>
                <a:gd name="T51" fmla="*/ 0 h 238"/>
                <a:gd name="T52" fmla="*/ 2147483646 w 222"/>
                <a:gd name="T53" fmla="*/ 0 h 238"/>
                <a:gd name="T54" fmla="*/ 2147483646 w 222"/>
                <a:gd name="T55" fmla="*/ 0 h 238"/>
                <a:gd name="T56" fmla="*/ 2147483646 w 222"/>
                <a:gd name="T57" fmla="*/ 0 h 238"/>
                <a:gd name="T58" fmla="*/ 2147483646 w 222"/>
                <a:gd name="T59" fmla="*/ 0 h 238"/>
                <a:gd name="T60" fmla="*/ 2147483646 w 222"/>
                <a:gd name="T61" fmla="*/ 0 h 238"/>
                <a:gd name="T62" fmla="*/ 2147483646 w 222"/>
                <a:gd name="T63" fmla="*/ 0 h 238"/>
                <a:gd name="T64" fmla="*/ 2147483646 w 222"/>
                <a:gd name="T65" fmla="*/ 0 h 238"/>
                <a:gd name="T66" fmla="*/ 2147483646 w 222"/>
                <a:gd name="T67" fmla="*/ 0 h 238"/>
                <a:gd name="T68" fmla="*/ 2147483646 w 222"/>
                <a:gd name="T69" fmla="*/ 0 h 238"/>
                <a:gd name="T70" fmla="*/ 2147483646 w 222"/>
                <a:gd name="T71" fmla="*/ 0 h 238"/>
                <a:gd name="T72" fmla="*/ 2147483646 w 222"/>
                <a:gd name="T73" fmla="*/ 0 h 238"/>
                <a:gd name="T74" fmla="*/ 2147483646 w 222"/>
                <a:gd name="T75" fmla="*/ 2147483646 h 238"/>
                <a:gd name="T76" fmla="*/ 2147483646 w 222"/>
                <a:gd name="T77" fmla="*/ 2147483646 h 238"/>
                <a:gd name="T78" fmla="*/ 2147483646 w 222"/>
                <a:gd name="T79" fmla="*/ 2147483646 h 238"/>
                <a:gd name="T80" fmla="*/ 2147483646 w 222"/>
                <a:gd name="T81" fmla="*/ 214748364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238"/>
                <a:gd name="T125" fmla="*/ 222 w 222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238">
                  <a:moveTo>
                    <a:pt x="221" y="238"/>
                  </a:moveTo>
                  <a:lnTo>
                    <a:pt x="195" y="223"/>
                  </a:lnTo>
                  <a:lnTo>
                    <a:pt x="176" y="205"/>
                  </a:lnTo>
                  <a:lnTo>
                    <a:pt x="162" y="184"/>
                  </a:lnTo>
                  <a:lnTo>
                    <a:pt x="150" y="161"/>
                  </a:lnTo>
                  <a:lnTo>
                    <a:pt x="140" y="137"/>
                  </a:lnTo>
                  <a:lnTo>
                    <a:pt x="129" y="113"/>
                  </a:lnTo>
                  <a:lnTo>
                    <a:pt x="114" y="91"/>
                  </a:lnTo>
                  <a:lnTo>
                    <a:pt x="94" y="70"/>
                  </a:lnTo>
                  <a:lnTo>
                    <a:pt x="85" y="63"/>
                  </a:lnTo>
                  <a:lnTo>
                    <a:pt x="76" y="55"/>
                  </a:lnTo>
                  <a:lnTo>
                    <a:pt x="66" y="48"/>
                  </a:lnTo>
                  <a:lnTo>
                    <a:pt x="55" y="40"/>
                  </a:lnTo>
                  <a:lnTo>
                    <a:pt x="42" y="34"/>
                  </a:lnTo>
                  <a:lnTo>
                    <a:pt x="30" y="28"/>
                  </a:lnTo>
                  <a:lnTo>
                    <a:pt x="1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1" y="6"/>
                  </a:lnTo>
                  <a:lnTo>
                    <a:pt x="0" y="1"/>
                  </a:lnTo>
                  <a:lnTo>
                    <a:pt x="8" y="1"/>
                  </a:lnTo>
                  <a:lnTo>
                    <a:pt x="18" y="1"/>
                  </a:lnTo>
                  <a:lnTo>
                    <a:pt x="29" y="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31" y="0"/>
                  </a:lnTo>
                  <a:lnTo>
                    <a:pt x="147" y="0"/>
                  </a:lnTo>
                  <a:lnTo>
                    <a:pt x="163" y="0"/>
                  </a:lnTo>
                  <a:lnTo>
                    <a:pt x="178" y="0"/>
                  </a:lnTo>
                  <a:lnTo>
                    <a:pt x="192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19" y="25"/>
                  </a:lnTo>
                  <a:lnTo>
                    <a:pt x="221" y="87"/>
                  </a:lnTo>
                  <a:lnTo>
                    <a:pt x="222" y="164"/>
                  </a:lnTo>
                  <a:lnTo>
                    <a:pt x="221" y="238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9" name="Freeform 22"/>
            <p:cNvSpPr>
              <a:spLocks/>
            </p:cNvSpPr>
            <p:nvPr/>
          </p:nvSpPr>
          <p:spPr bwMode="auto">
            <a:xfrm>
              <a:off x="3297238" y="3944938"/>
              <a:ext cx="180975" cy="185737"/>
            </a:xfrm>
            <a:custGeom>
              <a:avLst/>
              <a:gdLst>
                <a:gd name="T0" fmla="*/ 2147483646 w 230"/>
                <a:gd name="T1" fmla="*/ 2147483646 h 234"/>
                <a:gd name="T2" fmla="*/ 2147483646 w 230"/>
                <a:gd name="T3" fmla="*/ 2147483646 h 234"/>
                <a:gd name="T4" fmla="*/ 2147483646 w 230"/>
                <a:gd name="T5" fmla="*/ 2147483646 h 234"/>
                <a:gd name="T6" fmla="*/ 2147483646 w 230"/>
                <a:gd name="T7" fmla="*/ 2147483646 h 234"/>
                <a:gd name="T8" fmla="*/ 2147483646 w 230"/>
                <a:gd name="T9" fmla="*/ 2147483646 h 234"/>
                <a:gd name="T10" fmla="*/ 2147483646 w 230"/>
                <a:gd name="T11" fmla="*/ 2147483646 h 234"/>
                <a:gd name="T12" fmla="*/ 2147483646 w 230"/>
                <a:gd name="T13" fmla="*/ 2147483646 h 234"/>
                <a:gd name="T14" fmla="*/ 2147483646 w 230"/>
                <a:gd name="T15" fmla="*/ 2147483646 h 234"/>
                <a:gd name="T16" fmla="*/ 2147483646 w 230"/>
                <a:gd name="T17" fmla="*/ 2147483646 h 234"/>
                <a:gd name="T18" fmla="*/ 2147483646 w 230"/>
                <a:gd name="T19" fmla="*/ 2147483646 h 234"/>
                <a:gd name="T20" fmla="*/ 2147483646 w 230"/>
                <a:gd name="T21" fmla="*/ 2147483646 h 234"/>
                <a:gd name="T22" fmla="*/ 2147483646 w 230"/>
                <a:gd name="T23" fmla="*/ 2147483646 h 234"/>
                <a:gd name="T24" fmla="*/ 2147483646 w 230"/>
                <a:gd name="T25" fmla="*/ 2147483646 h 234"/>
                <a:gd name="T26" fmla="*/ 2147483646 w 230"/>
                <a:gd name="T27" fmla="*/ 2147483646 h 234"/>
                <a:gd name="T28" fmla="*/ 2147483646 w 230"/>
                <a:gd name="T29" fmla="*/ 2147483646 h 234"/>
                <a:gd name="T30" fmla="*/ 2147483646 w 230"/>
                <a:gd name="T31" fmla="*/ 2147483646 h 234"/>
                <a:gd name="T32" fmla="*/ 2147483646 w 230"/>
                <a:gd name="T33" fmla="*/ 2147483646 h 234"/>
                <a:gd name="T34" fmla="*/ 0 w 230"/>
                <a:gd name="T35" fmla="*/ 2147483646 h 234"/>
                <a:gd name="T36" fmla="*/ 2147483646 w 230"/>
                <a:gd name="T37" fmla="*/ 2147483646 h 234"/>
                <a:gd name="T38" fmla="*/ 2147483646 w 230"/>
                <a:gd name="T39" fmla="*/ 2147483646 h 234"/>
                <a:gd name="T40" fmla="*/ 2147483646 w 230"/>
                <a:gd name="T41" fmla="*/ 2147483646 h 234"/>
                <a:gd name="T42" fmla="*/ 2147483646 w 230"/>
                <a:gd name="T43" fmla="*/ 2147483646 h 234"/>
                <a:gd name="T44" fmla="*/ 2147483646 w 230"/>
                <a:gd name="T45" fmla="*/ 0 h 234"/>
                <a:gd name="T46" fmla="*/ 2147483646 w 230"/>
                <a:gd name="T47" fmla="*/ 0 h 234"/>
                <a:gd name="T48" fmla="*/ 2147483646 w 230"/>
                <a:gd name="T49" fmla="*/ 0 h 234"/>
                <a:gd name="T50" fmla="*/ 2147483646 w 230"/>
                <a:gd name="T51" fmla="*/ 0 h 234"/>
                <a:gd name="T52" fmla="*/ 2147483646 w 230"/>
                <a:gd name="T53" fmla="*/ 0 h 234"/>
                <a:gd name="T54" fmla="*/ 2147483646 w 230"/>
                <a:gd name="T55" fmla="*/ 2147483646 h 234"/>
                <a:gd name="T56" fmla="*/ 2147483646 w 230"/>
                <a:gd name="T57" fmla="*/ 2147483646 h 234"/>
                <a:gd name="T58" fmla="*/ 2147483646 w 230"/>
                <a:gd name="T59" fmla="*/ 2147483646 h 234"/>
                <a:gd name="T60" fmla="*/ 2147483646 w 230"/>
                <a:gd name="T61" fmla="*/ 2147483646 h 234"/>
                <a:gd name="T62" fmla="*/ 2147483646 w 230"/>
                <a:gd name="T63" fmla="*/ 2147483646 h 234"/>
                <a:gd name="T64" fmla="*/ 2147483646 w 230"/>
                <a:gd name="T65" fmla="*/ 0 h 234"/>
                <a:gd name="T66" fmla="*/ 2147483646 w 230"/>
                <a:gd name="T67" fmla="*/ 0 h 234"/>
                <a:gd name="T68" fmla="*/ 2147483646 w 230"/>
                <a:gd name="T69" fmla="*/ 2147483646 h 234"/>
                <a:gd name="T70" fmla="*/ 2147483646 w 230"/>
                <a:gd name="T71" fmla="*/ 2147483646 h 234"/>
                <a:gd name="T72" fmla="*/ 2147483646 w 230"/>
                <a:gd name="T73" fmla="*/ 2147483646 h 234"/>
                <a:gd name="T74" fmla="*/ 2147483646 w 230"/>
                <a:gd name="T75" fmla="*/ 2147483646 h 2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"/>
                <a:gd name="T115" fmla="*/ 0 h 234"/>
                <a:gd name="T116" fmla="*/ 230 w 230"/>
                <a:gd name="T117" fmla="*/ 234 h 2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" h="234">
                  <a:moveTo>
                    <a:pt x="227" y="234"/>
                  </a:moveTo>
                  <a:lnTo>
                    <a:pt x="215" y="234"/>
                  </a:lnTo>
                  <a:lnTo>
                    <a:pt x="201" y="234"/>
                  </a:lnTo>
                  <a:lnTo>
                    <a:pt x="187" y="234"/>
                  </a:lnTo>
                  <a:lnTo>
                    <a:pt x="173" y="234"/>
                  </a:lnTo>
                  <a:lnTo>
                    <a:pt x="157" y="234"/>
                  </a:lnTo>
                  <a:lnTo>
                    <a:pt x="142" y="234"/>
                  </a:lnTo>
                  <a:lnTo>
                    <a:pt x="127" y="234"/>
                  </a:lnTo>
                  <a:lnTo>
                    <a:pt x="112" y="234"/>
                  </a:lnTo>
                  <a:lnTo>
                    <a:pt x="96" y="234"/>
                  </a:lnTo>
                  <a:lnTo>
                    <a:pt x="81" y="234"/>
                  </a:lnTo>
                  <a:lnTo>
                    <a:pt x="67" y="234"/>
                  </a:lnTo>
                  <a:lnTo>
                    <a:pt x="52" y="234"/>
                  </a:lnTo>
                  <a:lnTo>
                    <a:pt x="39" y="233"/>
                  </a:lnTo>
                  <a:lnTo>
                    <a:pt x="27" y="233"/>
                  </a:lnTo>
                  <a:lnTo>
                    <a:pt x="16" y="232"/>
                  </a:lnTo>
                  <a:lnTo>
                    <a:pt x="5" y="231"/>
                  </a:lnTo>
                  <a:lnTo>
                    <a:pt x="0" y="5"/>
                  </a:lnTo>
                  <a:lnTo>
                    <a:pt x="14" y="3"/>
                  </a:lnTo>
                  <a:lnTo>
                    <a:pt x="28" y="2"/>
                  </a:lnTo>
                  <a:lnTo>
                    <a:pt x="41" y="1"/>
                  </a:lnTo>
                  <a:lnTo>
                    <a:pt x="55" y="1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44" y="1"/>
                  </a:lnTo>
                  <a:lnTo>
                    <a:pt x="158" y="1"/>
                  </a:lnTo>
                  <a:lnTo>
                    <a:pt x="173" y="1"/>
                  </a:lnTo>
                  <a:lnTo>
                    <a:pt x="187" y="1"/>
                  </a:lnTo>
                  <a:lnTo>
                    <a:pt x="200" y="1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28" y="36"/>
                  </a:lnTo>
                  <a:lnTo>
                    <a:pt x="229" y="114"/>
                  </a:lnTo>
                  <a:lnTo>
                    <a:pt x="230" y="194"/>
                  </a:lnTo>
                  <a:lnTo>
                    <a:pt x="227" y="234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0" name="Freeform 23"/>
            <p:cNvSpPr>
              <a:spLocks/>
            </p:cNvSpPr>
            <p:nvPr/>
          </p:nvSpPr>
          <p:spPr bwMode="auto">
            <a:xfrm>
              <a:off x="2808288" y="3941763"/>
              <a:ext cx="473075" cy="501650"/>
            </a:xfrm>
            <a:custGeom>
              <a:avLst/>
              <a:gdLst>
                <a:gd name="T0" fmla="*/ 2147483646 w 598"/>
                <a:gd name="T1" fmla="*/ 2147483646 h 631"/>
                <a:gd name="T2" fmla="*/ 2147483646 w 598"/>
                <a:gd name="T3" fmla="*/ 2147483646 h 631"/>
                <a:gd name="T4" fmla="*/ 2147483646 w 598"/>
                <a:gd name="T5" fmla="*/ 2147483646 h 631"/>
                <a:gd name="T6" fmla="*/ 2147483646 w 598"/>
                <a:gd name="T7" fmla="*/ 2147483646 h 631"/>
                <a:gd name="T8" fmla="*/ 2147483646 w 598"/>
                <a:gd name="T9" fmla="*/ 2147483646 h 631"/>
                <a:gd name="T10" fmla="*/ 2147483646 w 598"/>
                <a:gd name="T11" fmla="*/ 2147483646 h 631"/>
                <a:gd name="T12" fmla="*/ 2147483646 w 598"/>
                <a:gd name="T13" fmla="*/ 2147483646 h 631"/>
                <a:gd name="T14" fmla="*/ 2147483646 w 598"/>
                <a:gd name="T15" fmla="*/ 2147483646 h 631"/>
                <a:gd name="T16" fmla="*/ 2147483646 w 598"/>
                <a:gd name="T17" fmla="*/ 2147483646 h 631"/>
                <a:gd name="T18" fmla="*/ 2147483646 w 598"/>
                <a:gd name="T19" fmla="*/ 2147483646 h 631"/>
                <a:gd name="T20" fmla="*/ 2147483646 w 598"/>
                <a:gd name="T21" fmla="*/ 2147483646 h 631"/>
                <a:gd name="T22" fmla="*/ 2147483646 w 598"/>
                <a:gd name="T23" fmla="*/ 2147483646 h 631"/>
                <a:gd name="T24" fmla="*/ 2147483646 w 598"/>
                <a:gd name="T25" fmla="*/ 2147483646 h 631"/>
                <a:gd name="T26" fmla="*/ 2147483646 w 598"/>
                <a:gd name="T27" fmla="*/ 2147483646 h 631"/>
                <a:gd name="T28" fmla="*/ 2147483646 w 598"/>
                <a:gd name="T29" fmla="*/ 2147483646 h 631"/>
                <a:gd name="T30" fmla="*/ 2147483646 w 598"/>
                <a:gd name="T31" fmla="*/ 2147483646 h 631"/>
                <a:gd name="T32" fmla="*/ 2147483646 w 598"/>
                <a:gd name="T33" fmla="*/ 2147483646 h 631"/>
                <a:gd name="T34" fmla="*/ 2147483646 w 598"/>
                <a:gd name="T35" fmla="*/ 2147483646 h 631"/>
                <a:gd name="T36" fmla="*/ 2147483646 w 598"/>
                <a:gd name="T37" fmla="*/ 2147483646 h 631"/>
                <a:gd name="T38" fmla="*/ 2147483646 w 598"/>
                <a:gd name="T39" fmla="*/ 2147483646 h 631"/>
                <a:gd name="T40" fmla="*/ 2147483646 w 598"/>
                <a:gd name="T41" fmla="*/ 2147483646 h 631"/>
                <a:gd name="T42" fmla="*/ 2147483646 w 598"/>
                <a:gd name="T43" fmla="*/ 2147483646 h 631"/>
                <a:gd name="T44" fmla="*/ 2147483646 w 598"/>
                <a:gd name="T45" fmla="*/ 2147483646 h 631"/>
                <a:gd name="T46" fmla="*/ 2147483646 w 598"/>
                <a:gd name="T47" fmla="*/ 2147483646 h 631"/>
                <a:gd name="T48" fmla="*/ 2147483646 w 598"/>
                <a:gd name="T49" fmla="*/ 2147483646 h 631"/>
                <a:gd name="T50" fmla="*/ 2147483646 w 598"/>
                <a:gd name="T51" fmla="*/ 2147483646 h 631"/>
                <a:gd name="T52" fmla="*/ 2147483646 w 598"/>
                <a:gd name="T53" fmla="*/ 2147483646 h 631"/>
                <a:gd name="T54" fmla="*/ 2147483646 w 598"/>
                <a:gd name="T55" fmla="*/ 2147483646 h 631"/>
                <a:gd name="T56" fmla="*/ 2147483646 w 598"/>
                <a:gd name="T57" fmla="*/ 2147483646 h 631"/>
                <a:gd name="T58" fmla="*/ 2147483646 w 598"/>
                <a:gd name="T59" fmla="*/ 2147483646 h 631"/>
                <a:gd name="T60" fmla="*/ 2147483646 w 598"/>
                <a:gd name="T61" fmla="*/ 2147483646 h 631"/>
                <a:gd name="T62" fmla="*/ 2147483646 w 598"/>
                <a:gd name="T63" fmla="*/ 2147483646 h 631"/>
                <a:gd name="T64" fmla="*/ 2147483646 w 598"/>
                <a:gd name="T65" fmla="*/ 2147483646 h 631"/>
                <a:gd name="T66" fmla="*/ 2147483646 w 598"/>
                <a:gd name="T67" fmla="*/ 2147483646 h 631"/>
                <a:gd name="T68" fmla="*/ 2147483646 w 598"/>
                <a:gd name="T69" fmla="*/ 2147483646 h 631"/>
                <a:gd name="T70" fmla="*/ 2147483646 w 598"/>
                <a:gd name="T71" fmla="*/ 2147483646 h 631"/>
                <a:gd name="T72" fmla="*/ 2147483646 w 598"/>
                <a:gd name="T73" fmla="*/ 2147483646 h 631"/>
                <a:gd name="T74" fmla="*/ 2147483646 w 598"/>
                <a:gd name="T75" fmla="*/ 2147483646 h 631"/>
                <a:gd name="T76" fmla="*/ 2147483646 w 598"/>
                <a:gd name="T77" fmla="*/ 2147483646 h 631"/>
                <a:gd name="T78" fmla="*/ 2147483646 w 598"/>
                <a:gd name="T79" fmla="*/ 2147483646 h 631"/>
                <a:gd name="T80" fmla="*/ 2147483646 w 598"/>
                <a:gd name="T81" fmla="*/ 2147483646 h 631"/>
                <a:gd name="T82" fmla="*/ 2147483646 w 598"/>
                <a:gd name="T83" fmla="*/ 2147483646 h 631"/>
                <a:gd name="T84" fmla="*/ 2147483646 w 598"/>
                <a:gd name="T85" fmla="*/ 2147483646 h 631"/>
                <a:gd name="T86" fmla="*/ 2147483646 w 598"/>
                <a:gd name="T87" fmla="*/ 2147483646 h 631"/>
                <a:gd name="T88" fmla="*/ 2147483646 w 598"/>
                <a:gd name="T89" fmla="*/ 2147483646 h 631"/>
                <a:gd name="T90" fmla="*/ 2147483646 w 598"/>
                <a:gd name="T91" fmla="*/ 2147483646 h 631"/>
                <a:gd name="T92" fmla="*/ 2147483646 w 598"/>
                <a:gd name="T93" fmla="*/ 2147483646 h 631"/>
                <a:gd name="T94" fmla="*/ 2147483646 w 598"/>
                <a:gd name="T95" fmla="*/ 2147483646 h 631"/>
                <a:gd name="T96" fmla="*/ 2147483646 w 598"/>
                <a:gd name="T97" fmla="*/ 0 h 631"/>
                <a:gd name="T98" fmla="*/ 2147483646 w 598"/>
                <a:gd name="T99" fmla="*/ 2147483646 h 631"/>
                <a:gd name="T100" fmla="*/ 2147483646 w 598"/>
                <a:gd name="T101" fmla="*/ 2147483646 h 631"/>
                <a:gd name="T102" fmla="*/ 2147483646 w 598"/>
                <a:gd name="T103" fmla="*/ 2147483646 h 6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8"/>
                <a:gd name="T157" fmla="*/ 0 h 631"/>
                <a:gd name="T158" fmla="*/ 598 w 598"/>
                <a:gd name="T159" fmla="*/ 631 h 6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8" h="631">
                  <a:moveTo>
                    <a:pt x="401" y="57"/>
                  </a:moveTo>
                  <a:lnTo>
                    <a:pt x="420" y="66"/>
                  </a:lnTo>
                  <a:lnTo>
                    <a:pt x="437" y="77"/>
                  </a:lnTo>
                  <a:lnTo>
                    <a:pt x="451" y="90"/>
                  </a:lnTo>
                  <a:lnTo>
                    <a:pt x="463" y="103"/>
                  </a:lnTo>
                  <a:lnTo>
                    <a:pt x="473" y="118"/>
                  </a:lnTo>
                  <a:lnTo>
                    <a:pt x="483" y="134"/>
                  </a:lnTo>
                  <a:lnTo>
                    <a:pt x="491" y="150"/>
                  </a:lnTo>
                  <a:lnTo>
                    <a:pt x="499" y="166"/>
                  </a:lnTo>
                  <a:lnTo>
                    <a:pt x="507" y="183"/>
                  </a:lnTo>
                  <a:lnTo>
                    <a:pt x="515" y="198"/>
                  </a:lnTo>
                  <a:lnTo>
                    <a:pt x="524" y="213"/>
                  </a:lnTo>
                  <a:lnTo>
                    <a:pt x="535" y="227"/>
                  </a:lnTo>
                  <a:lnTo>
                    <a:pt x="547" y="241"/>
                  </a:lnTo>
                  <a:lnTo>
                    <a:pt x="561" y="253"/>
                  </a:lnTo>
                  <a:lnTo>
                    <a:pt x="579" y="263"/>
                  </a:lnTo>
                  <a:lnTo>
                    <a:pt x="598" y="271"/>
                  </a:lnTo>
                  <a:lnTo>
                    <a:pt x="593" y="277"/>
                  </a:lnTo>
                  <a:lnTo>
                    <a:pt x="586" y="284"/>
                  </a:lnTo>
                  <a:lnTo>
                    <a:pt x="578" y="290"/>
                  </a:lnTo>
                  <a:lnTo>
                    <a:pt x="569" y="296"/>
                  </a:lnTo>
                  <a:lnTo>
                    <a:pt x="561" y="303"/>
                  </a:lnTo>
                  <a:lnTo>
                    <a:pt x="556" y="311"/>
                  </a:lnTo>
                  <a:lnTo>
                    <a:pt x="554" y="320"/>
                  </a:lnTo>
                  <a:lnTo>
                    <a:pt x="555" y="331"/>
                  </a:lnTo>
                  <a:lnTo>
                    <a:pt x="550" y="354"/>
                  </a:lnTo>
                  <a:lnTo>
                    <a:pt x="553" y="370"/>
                  </a:lnTo>
                  <a:lnTo>
                    <a:pt x="556" y="387"/>
                  </a:lnTo>
                  <a:lnTo>
                    <a:pt x="553" y="407"/>
                  </a:lnTo>
                  <a:lnTo>
                    <a:pt x="534" y="402"/>
                  </a:lnTo>
                  <a:lnTo>
                    <a:pt x="515" y="398"/>
                  </a:lnTo>
                  <a:lnTo>
                    <a:pt x="497" y="394"/>
                  </a:lnTo>
                  <a:lnTo>
                    <a:pt x="480" y="390"/>
                  </a:lnTo>
                  <a:lnTo>
                    <a:pt x="462" y="386"/>
                  </a:lnTo>
                  <a:lnTo>
                    <a:pt x="445" y="381"/>
                  </a:lnTo>
                  <a:lnTo>
                    <a:pt x="428" y="374"/>
                  </a:lnTo>
                  <a:lnTo>
                    <a:pt x="410" y="366"/>
                  </a:lnTo>
                  <a:lnTo>
                    <a:pt x="410" y="358"/>
                  </a:lnTo>
                  <a:lnTo>
                    <a:pt x="417" y="350"/>
                  </a:lnTo>
                  <a:lnTo>
                    <a:pt x="427" y="344"/>
                  </a:lnTo>
                  <a:lnTo>
                    <a:pt x="437" y="339"/>
                  </a:lnTo>
                  <a:lnTo>
                    <a:pt x="445" y="333"/>
                  </a:lnTo>
                  <a:lnTo>
                    <a:pt x="448" y="327"/>
                  </a:lnTo>
                  <a:lnTo>
                    <a:pt x="444" y="322"/>
                  </a:lnTo>
                  <a:lnTo>
                    <a:pt x="429" y="317"/>
                  </a:lnTo>
                  <a:lnTo>
                    <a:pt x="418" y="321"/>
                  </a:lnTo>
                  <a:lnTo>
                    <a:pt x="409" y="326"/>
                  </a:lnTo>
                  <a:lnTo>
                    <a:pt x="400" y="332"/>
                  </a:lnTo>
                  <a:lnTo>
                    <a:pt x="392" y="338"/>
                  </a:lnTo>
                  <a:lnTo>
                    <a:pt x="385" y="345"/>
                  </a:lnTo>
                  <a:lnTo>
                    <a:pt x="379" y="353"/>
                  </a:lnTo>
                  <a:lnTo>
                    <a:pt x="373" y="361"/>
                  </a:lnTo>
                  <a:lnTo>
                    <a:pt x="369" y="371"/>
                  </a:lnTo>
                  <a:lnTo>
                    <a:pt x="365" y="388"/>
                  </a:lnTo>
                  <a:lnTo>
                    <a:pt x="363" y="405"/>
                  </a:lnTo>
                  <a:lnTo>
                    <a:pt x="365" y="421"/>
                  </a:lnTo>
                  <a:lnTo>
                    <a:pt x="372" y="437"/>
                  </a:lnTo>
                  <a:lnTo>
                    <a:pt x="381" y="431"/>
                  </a:lnTo>
                  <a:lnTo>
                    <a:pt x="385" y="421"/>
                  </a:lnTo>
                  <a:lnTo>
                    <a:pt x="387" y="411"/>
                  </a:lnTo>
                  <a:lnTo>
                    <a:pt x="389" y="402"/>
                  </a:lnTo>
                  <a:lnTo>
                    <a:pt x="391" y="394"/>
                  </a:lnTo>
                  <a:lnTo>
                    <a:pt x="396" y="389"/>
                  </a:lnTo>
                  <a:lnTo>
                    <a:pt x="405" y="388"/>
                  </a:lnTo>
                  <a:lnTo>
                    <a:pt x="419" y="392"/>
                  </a:lnTo>
                  <a:lnTo>
                    <a:pt x="437" y="401"/>
                  </a:lnTo>
                  <a:lnTo>
                    <a:pt x="454" y="408"/>
                  </a:lnTo>
                  <a:lnTo>
                    <a:pt x="472" y="414"/>
                  </a:lnTo>
                  <a:lnTo>
                    <a:pt x="491" y="418"/>
                  </a:lnTo>
                  <a:lnTo>
                    <a:pt x="510" y="422"/>
                  </a:lnTo>
                  <a:lnTo>
                    <a:pt x="530" y="427"/>
                  </a:lnTo>
                  <a:lnTo>
                    <a:pt x="549" y="430"/>
                  </a:lnTo>
                  <a:lnTo>
                    <a:pt x="568" y="433"/>
                  </a:lnTo>
                  <a:lnTo>
                    <a:pt x="579" y="460"/>
                  </a:lnTo>
                  <a:lnTo>
                    <a:pt x="588" y="490"/>
                  </a:lnTo>
                  <a:lnTo>
                    <a:pt x="595" y="522"/>
                  </a:lnTo>
                  <a:lnTo>
                    <a:pt x="598" y="558"/>
                  </a:lnTo>
                  <a:lnTo>
                    <a:pt x="584" y="567"/>
                  </a:lnTo>
                  <a:lnTo>
                    <a:pt x="569" y="574"/>
                  </a:lnTo>
                  <a:lnTo>
                    <a:pt x="555" y="579"/>
                  </a:lnTo>
                  <a:lnTo>
                    <a:pt x="541" y="583"/>
                  </a:lnTo>
                  <a:lnTo>
                    <a:pt x="527" y="586"/>
                  </a:lnTo>
                  <a:lnTo>
                    <a:pt x="512" y="588"/>
                  </a:lnTo>
                  <a:lnTo>
                    <a:pt x="498" y="589"/>
                  </a:lnTo>
                  <a:lnTo>
                    <a:pt x="484" y="590"/>
                  </a:lnTo>
                  <a:lnTo>
                    <a:pt x="469" y="592"/>
                  </a:lnTo>
                  <a:lnTo>
                    <a:pt x="455" y="594"/>
                  </a:lnTo>
                  <a:lnTo>
                    <a:pt x="441" y="596"/>
                  </a:lnTo>
                  <a:lnTo>
                    <a:pt x="427" y="600"/>
                  </a:lnTo>
                  <a:lnTo>
                    <a:pt x="412" y="605"/>
                  </a:lnTo>
                  <a:lnTo>
                    <a:pt x="399" y="611"/>
                  </a:lnTo>
                  <a:lnTo>
                    <a:pt x="386" y="620"/>
                  </a:lnTo>
                  <a:lnTo>
                    <a:pt x="372" y="631"/>
                  </a:lnTo>
                  <a:lnTo>
                    <a:pt x="348" y="631"/>
                  </a:lnTo>
                  <a:lnTo>
                    <a:pt x="323" y="628"/>
                  </a:lnTo>
                  <a:lnTo>
                    <a:pt x="300" y="623"/>
                  </a:lnTo>
                  <a:lnTo>
                    <a:pt x="278" y="616"/>
                  </a:lnTo>
                  <a:lnTo>
                    <a:pt x="256" y="607"/>
                  </a:lnTo>
                  <a:lnTo>
                    <a:pt x="235" y="597"/>
                  </a:lnTo>
                  <a:lnTo>
                    <a:pt x="214" y="585"/>
                  </a:lnTo>
                  <a:lnTo>
                    <a:pt x="195" y="572"/>
                  </a:lnTo>
                  <a:lnTo>
                    <a:pt x="175" y="559"/>
                  </a:lnTo>
                  <a:lnTo>
                    <a:pt x="155" y="545"/>
                  </a:lnTo>
                  <a:lnTo>
                    <a:pt x="137" y="532"/>
                  </a:lnTo>
                  <a:lnTo>
                    <a:pt x="117" y="517"/>
                  </a:lnTo>
                  <a:lnTo>
                    <a:pt x="99" y="504"/>
                  </a:lnTo>
                  <a:lnTo>
                    <a:pt x="80" y="491"/>
                  </a:lnTo>
                  <a:lnTo>
                    <a:pt x="61" y="480"/>
                  </a:lnTo>
                  <a:lnTo>
                    <a:pt x="42" y="468"/>
                  </a:lnTo>
                  <a:lnTo>
                    <a:pt x="32" y="455"/>
                  </a:lnTo>
                  <a:lnTo>
                    <a:pt x="23" y="442"/>
                  </a:lnTo>
                  <a:lnTo>
                    <a:pt x="13" y="428"/>
                  </a:lnTo>
                  <a:lnTo>
                    <a:pt x="7" y="412"/>
                  </a:lnTo>
                  <a:lnTo>
                    <a:pt x="2" y="397"/>
                  </a:lnTo>
                  <a:lnTo>
                    <a:pt x="0" y="381"/>
                  </a:lnTo>
                  <a:lnTo>
                    <a:pt x="2" y="363"/>
                  </a:lnTo>
                  <a:lnTo>
                    <a:pt x="8" y="346"/>
                  </a:lnTo>
                  <a:lnTo>
                    <a:pt x="15" y="337"/>
                  </a:lnTo>
                  <a:lnTo>
                    <a:pt x="18" y="324"/>
                  </a:lnTo>
                  <a:lnTo>
                    <a:pt x="19" y="311"/>
                  </a:lnTo>
                  <a:lnTo>
                    <a:pt x="17" y="299"/>
                  </a:lnTo>
                  <a:lnTo>
                    <a:pt x="6" y="284"/>
                  </a:lnTo>
                  <a:lnTo>
                    <a:pt x="1" y="264"/>
                  </a:lnTo>
                  <a:lnTo>
                    <a:pt x="1" y="244"/>
                  </a:lnTo>
                  <a:lnTo>
                    <a:pt x="4" y="224"/>
                  </a:lnTo>
                  <a:lnTo>
                    <a:pt x="10" y="207"/>
                  </a:lnTo>
                  <a:lnTo>
                    <a:pt x="23" y="193"/>
                  </a:lnTo>
                  <a:lnTo>
                    <a:pt x="37" y="178"/>
                  </a:lnTo>
                  <a:lnTo>
                    <a:pt x="51" y="164"/>
                  </a:lnTo>
                  <a:lnTo>
                    <a:pt x="65" y="150"/>
                  </a:lnTo>
                  <a:lnTo>
                    <a:pt x="75" y="136"/>
                  </a:lnTo>
                  <a:lnTo>
                    <a:pt x="79" y="119"/>
                  </a:lnTo>
                  <a:lnTo>
                    <a:pt x="74" y="100"/>
                  </a:lnTo>
                  <a:lnTo>
                    <a:pt x="87" y="77"/>
                  </a:lnTo>
                  <a:lnTo>
                    <a:pt x="106" y="66"/>
                  </a:lnTo>
                  <a:lnTo>
                    <a:pt x="130" y="62"/>
                  </a:lnTo>
                  <a:lnTo>
                    <a:pt x="154" y="61"/>
                  </a:lnTo>
                  <a:lnTo>
                    <a:pt x="179" y="60"/>
                  </a:lnTo>
                  <a:lnTo>
                    <a:pt x="199" y="54"/>
                  </a:lnTo>
                  <a:lnTo>
                    <a:pt x="214" y="40"/>
                  </a:lnTo>
                  <a:lnTo>
                    <a:pt x="222" y="14"/>
                  </a:lnTo>
                  <a:lnTo>
                    <a:pt x="231" y="9"/>
                  </a:lnTo>
                  <a:lnTo>
                    <a:pt x="240" y="5"/>
                  </a:lnTo>
                  <a:lnTo>
                    <a:pt x="250" y="2"/>
                  </a:lnTo>
                  <a:lnTo>
                    <a:pt x="260" y="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290" y="1"/>
                  </a:lnTo>
                  <a:lnTo>
                    <a:pt x="298" y="3"/>
                  </a:lnTo>
                  <a:lnTo>
                    <a:pt x="310" y="10"/>
                  </a:lnTo>
                  <a:lnTo>
                    <a:pt x="322" y="16"/>
                  </a:lnTo>
                  <a:lnTo>
                    <a:pt x="335" y="24"/>
                  </a:lnTo>
                  <a:lnTo>
                    <a:pt x="347" y="31"/>
                  </a:lnTo>
                  <a:lnTo>
                    <a:pt x="360" y="39"/>
                  </a:lnTo>
                  <a:lnTo>
                    <a:pt x="372" y="45"/>
                  </a:lnTo>
                  <a:lnTo>
                    <a:pt x="387" y="51"/>
                  </a:lnTo>
                  <a:lnTo>
                    <a:pt x="401" y="57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1" name="Freeform 24"/>
            <p:cNvSpPr>
              <a:spLocks/>
            </p:cNvSpPr>
            <p:nvPr/>
          </p:nvSpPr>
          <p:spPr bwMode="auto">
            <a:xfrm>
              <a:off x="3713163" y="3979863"/>
              <a:ext cx="153987" cy="147637"/>
            </a:xfrm>
            <a:custGeom>
              <a:avLst/>
              <a:gdLst>
                <a:gd name="T0" fmla="*/ 2147483646 w 194"/>
                <a:gd name="T1" fmla="*/ 2147483646 h 185"/>
                <a:gd name="T2" fmla="*/ 0 w 194"/>
                <a:gd name="T3" fmla="*/ 2147483646 h 185"/>
                <a:gd name="T4" fmla="*/ 2147483646 w 194"/>
                <a:gd name="T5" fmla="*/ 2147483646 h 185"/>
                <a:gd name="T6" fmla="*/ 2147483646 w 194"/>
                <a:gd name="T7" fmla="*/ 2147483646 h 185"/>
                <a:gd name="T8" fmla="*/ 2147483646 w 194"/>
                <a:gd name="T9" fmla="*/ 2147483646 h 185"/>
                <a:gd name="T10" fmla="*/ 2147483646 w 194"/>
                <a:gd name="T11" fmla="*/ 2147483646 h 185"/>
                <a:gd name="T12" fmla="*/ 2147483646 w 194"/>
                <a:gd name="T13" fmla="*/ 2147483646 h 185"/>
                <a:gd name="T14" fmla="*/ 2147483646 w 194"/>
                <a:gd name="T15" fmla="*/ 2147483646 h 185"/>
                <a:gd name="T16" fmla="*/ 2147483646 w 194"/>
                <a:gd name="T17" fmla="*/ 2147483646 h 185"/>
                <a:gd name="T18" fmla="*/ 2147483646 w 194"/>
                <a:gd name="T19" fmla="*/ 2147483646 h 185"/>
                <a:gd name="T20" fmla="*/ 2147483646 w 194"/>
                <a:gd name="T21" fmla="*/ 2147483646 h 185"/>
                <a:gd name="T22" fmla="*/ 2147483646 w 194"/>
                <a:gd name="T23" fmla="*/ 2147483646 h 185"/>
                <a:gd name="T24" fmla="*/ 2147483646 w 194"/>
                <a:gd name="T25" fmla="*/ 2147483646 h 185"/>
                <a:gd name="T26" fmla="*/ 2147483646 w 194"/>
                <a:gd name="T27" fmla="*/ 2147483646 h 185"/>
                <a:gd name="T28" fmla="*/ 2147483646 w 194"/>
                <a:gd name="T29" fmla="*/ 2147483646 h 185"/>
                <a:gd name="T30" fmla="*/ 2147483646 w 194"/>
                <a:gd name="T31" fmla="*/ 2147483646 h 185"/>
                <a:gd name="T32" fmla="*/ 2147483646 w 194"/>
                <a:gd name="T33" fmla="*/ 2147483646 h 185"/>
                <a:gd name="T34" fmla="*/ 2147483646 w 194"/>
                <a:gd name="T35" fmla="*/ 0 h 185"/>
                <a:gd name="T36" fmla="*/ 2147483646 w 194"/>
                <a:gd name="T37" fmla="*/ 2147483646 h 185"/>
                <a:gd name="T38" fmla="*/ 2147483646 w 194"/>
                <a:gd name="T39" fmla="*/ 2147483646 h 185"/>
                <a:gd name="T40" fmla="*/ 2147483646 w 194"/>
                <a:gd name="T41" fmla="*/ 2147483646 h 185"/>
                <a:gd name="T42" fmla="*/ 2147483646 w 194"/>
                <a:gd name="T43" fmla="*/ 2147483646 h 1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185"/>
                <a:gd name="T68" fmla="*/ 194 w 194"/>
                <a:gd name="T69" fmla="*/ 185 h 1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185">
                  <a:moveTo>
                    <a:pt x="189" y="183"/>
                  </a:moveTo>
                  <a:lnTo>
                    <a:pt x="0" y="185"/>
                  </a:lnTo>
                  <a:lnTo>
                    <a:pt x="7" y="177"/>
                  </a:lnTo>
                  <a:lnTo>
                    <a:pt x="15" y="168"/>
                  </a:lnTo>
                  <a:lnTo>
                    <a:pt x="24" y="158"/>
                  </a:lnTo>
                  <a:lnTo>
                    <a:pt x="35" y="147"/>
                  </a:lnTo>
                  <a:lnTo>
                    <a:pt x="48" y="135"/>
                  </a:lnTo>
                  <a:lnTo>
                    <a:pt x="61" y="122"/>
                  </a:lnTo>
                  <a:lnTo>
                    <a:pt x="74" y="109"/>
                  </a:lnTo>
                  <a:lnTo>
                    <a:pt x="87" y="96"/>
                  </a:lnTo>
                  <a:lnTo>
                    <a:pt x="102" y="82"/>
                  </a:lnTo>
                  <a:lnTo>
                    <a:pt x="116" y="69"/>
                  </a:lnTo>
                  <a:lnTo>
                    <a:pt x="129" y="56"/>
                  </a:lnTo>
                  <a:lnTo>
                    <a:pt x="144" y="44"/>
                  </a:lnTo>
                  <a:lnTo>
                    <a:pt x="156" y="31"/>
                  </a:lnTo>
                  <a:lnTo>
                    <a:pt x="168" y="20"/>
                  </a:lnTo>
                  <a:lnTo>
                    <a:pt x="179" y="9"/>
                  </a:lnTo>
                  <a:lnTo>
                    <a:pt x="189" y="0"/>
                  </a:lnTo>
                  <a:lnTo>
                    <a:pt x="190" y="47"/>
                  </a:lnTo>
                  <a:lnTo>
                    <a:pt x="193" y="100"/>
                  </a:lnTo>
                  <a:lnTo>
                    <a:pt x="194" y="149"/>
                  </a:lnTo>
                  <a:lnTo>
                    <a:pt x="189" y="18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2" name="Freeform 25"/>
            <p:cNvSpPr>
              <a:spLocks/>
            </p:cNvSpPr>
            <p:nvPr/>
          </p:nvSpPr>
          <p:spPr bwMode="auto">
            <a:xfrm>
              <a:off x="2827338" y="4005263"/>
              <a:ext cx="179387" cy="141287"/>
            </a:xfrm>
            <a:custGeom>
              <a:avLst/>
              <a:gdLst>
                <a:gd name="T0" fmla="*/ 2147483646 w 225"/>
                <a:gd name="T1" fmla="*/ 2147483646 h 177"/>
                <a:gd name="T2" fmla="*/ 2147483646 w 225"/>
                <a:gd name="T3" fmla="*/ 2147483646 h 177"/>
                <a:gd name="T4" fmla="*/ 2147483646 w 225"/>
                <a:gd name="T5" fmla="*/ 2147483646 h 177"/>
                <a:gd name="T6" fmla="*/ 2147483646 w 225"/>
                <a:gd name="T7" fmla="*/ 2147483646 h 177"/>
                <a:gd name="T8" fmla="*/ 2147483646 w 225"/>
                <a:gd name="T9" fmla="*/ 2147483646 h 177"/>
                <a:gd name="T10" fmla="*/ 2147483646 w 225"/>
                <a:gd name="T11" fmla="*/ 2147483646 h 177"/>
                <a:gd name="T12" fmla="*/ 2147483646 w 225"/>
                <a:gd name="T13" fmla="*/ 2147483646 h 177"/>
                <a:gd name="T14" fmla="*/ 2147483646 w 225"/>
                <a:gd name="T15" fmla="*/ 2147483646 h 177"/>
                <a:gd name="T16" fmla="*/ 2147483646 w 225"/>
                <a:gd name="T17" fmla="*/ 2147483646 h 177"/>
                <a:gd name="T18" fmla="*/ 2147483646 w 225"/>
                <a:gd name="T19" fmla="*/ 2147483646 h 177"/>
                <a:gd name="T20" fmla="*/ 2147483646 w 225"/>
                <a:gd name="T21" fmla="*/ 2147483646 h 177"/>
                <a:gd name="T22" fmla="*/ 2147483646 w 225"/>
                <a:gd name="T23" fmla="*/ 2147483646 h 177"/>
                <a:gd name="T24" fmla="*/ 2147483646 w 225"/>
                <a:gd name="T25" fmla="*/ 2147483646 h 177"/>
                <a:gd name="T26" fmla="*/ 2147483646 w 225"/>
                <a:gd name="T27" fmla="*/ 2147483646 h 177"/>
                <a:gd name="T28" fmla="*/ 2147483646 w 225"/>
                <a:gd name="T29" fmla="*/ 2147483646 h 177"/>
                <a:gd name="T30" fmla="*/ 2147483646 w 225"/>
                <a:gd name="T31" fmla="*/ 2147483646 h 177"/>
                <a:gd name="T32" fmla="*/ 2147483646 w 225"/>
                <a:gd name="T33" fmla="*/ 2147483646 h 177"/>
                <a:gd name="T34" fmla="*/ 2147483646 w 225"/>
                <a:gd name="T35" fmla="*/ 2147483646 h 177"/>
                <a:gd name="T36" fmla="*/ 2147483646 w 225"/>
                <a:gd name="T37" fmla="*/ 2147483646 h 177"/>
                <a:gd name="T38" fmla="*/ 2147483646 w 225"/>
                <a:gd name="T39" fmla="*/ 2147483646 h 177"/>
                <a:gd name="T40" fmla="*/ 2147483646 w 225"/>
                <a:gd name="T41" fmla="*/ 2147483646 h 177"/>
                <a:gd name="T42" fmla="*/ 2147483646 w 225"/>
                <a:gd name="T43" fmla="*/ 2147483646 h 177"/>
                <a:gd name="T44" fmla="*/ 2147483646 w 225"/>
                <a:gd name="T45" fmla="*/ 2147483646 h 177"/>
                <a:gd name="T46" fmla="*/ 2147483646 w 225"/>
                <a:gd name="T47" fmla="*/ 2147483646 h 177"/>
                <a:gd name="T48" fmla="*/ 2147483646 w 225"/>
                <a:gd name="T49" fmla="*/ 2147483646 h 177"/>
                <a:gd name="T50" fmla="*/ 0 w 225"/>
                <a:gd name="T51" fmla="*/ 2147483646 h 177"/>
                <a:gd name="T52" fmla="*/ 2147483646 w 225"/>
                <a:gd name="T53" fmla="*/ 2147483646 h 177"/>
                <a:gd name="T54" fmla="*/ 2147483646 w 225"/>
                <a:gd name="T55" fmla="*/ 2147483646 h 177"/>
                <a:gd name="T56" fmla="*/ 2147483646 w 225"/>
                <a:gd name="T57" fmla="*/ 2147483646 h 177"/>
                <a:gd name="T58" fmla="*/ 2147483646 w 225"/>
                <a:gd name="T59" fmla="*/ 2147483646 h 177"/>
                <a:gd name="T60" fmla="*/ 2147483646 w 225"/>
                <a:gd name="T61" fmla="*/ 2147483646 h 177"/>
                <a:gd name="T62" fmla="*/ 2147483646 w 225"/>
                <a:gd name="T63" fmla="*/ 2147483646 h 177"/>
                <a:gd name="T64" fmla="*/ 2147483646 w 225"/>
                <a:gd name="T65" fmla="*/ 2147483646 h 177"/>
                <a:gd name="T66" fmla="*/ 2147483646 w 225"/>
                <a:gd name="T67" fmla="*/ 2147483646 h 177"/>
                <a:gd name="T68" fmla="*/ 2147483646 w 225"/>
                <a:gd name="T69" fmla="*/ 2147483646 h 177"/>
                <a:gd name="T70" fmla="*/ 2147483646 w 225"/>
                <a:gd name="T71" fmla="*/ 2147483646 h 177"/>
                <a:gd name="T72" fmla="*/ 2147483646 w 225"/>
                <a:gd name="T73" fmla="*/ 2147483646 h 177"/>
                <a:gd name="T74" fmla="*/ 2147483646 w 225"/>
                <a:gd name="T75" fmla="*/ 2147483646 h 177"/>
                <a:gd name="T76" fmla="*/ 2147483646 w 225"/>
                <a:gd name="T77" fmla="*/ 2147483646 h 177"/>
                <a:gd name="T78" fmla="*/ 2147483646 w 225"/>
                <a:gd name="T79" fmla="*/ 2147483646 h 177"/>
                <a:gd name="T80" fmla="*/ 2147483646 w 225"/>
                <a:gd name="T81" fmla="*/ 2147483646 h 177"/>
                <a:gd name="T82" fmla="*/ 2147483646 w 225"/>
                <a:gd name="T83" fmla="*/ 2147483646 h 177"/>
                <a:gd name="T84" fmla="*/ 2147483646 w 225"/>
                <a:gd name="T85" fmla="*/ 2147483646 h 177"/>
                <a:gd name="T86" fmla="*/ 2147483646 w 225"/>
                <a:gd name="T87" fmla="*/ 2147483646 h 177"/>
                <a:gd name="T88" fmla="*/ 2147483646 w 225"/>
                <a:gd name="T89" fmla="*/ 0 h 177"/>
                <a:gd name="T90" fmla="*/ 2147483646 w 225"/>
                <a:gd name="T91" fmla="*/ 0 h 177"/>
                <a:gd name="T92" fmla="*/ 2147483646 w 225"/>
                <a:gd name="T93" fmla="*/ 2147483646 h 177"/>
                <a:gd name="T94" fmla="*/ 2147483646 w 225"/>
                <a:gd name="T95" fmla="*/ 2147483646 h 177"/>
                <a:gd name="T96" fmla="*/ 2147483646 w 225"/>
                <a:gd name="T97" fmla="*/ 2147483646 h 177"/>
                <a:gd name="T98" fmla="*/ 2147483646 w 225"/>
                <a:gd name="T99" fmla="*/ 2147483646 h 177"/>
                <a:gd name="T100" fmla="*/ 2147483646 w 225"/>
                <a:gd name="T101" fmla="*/ 2147483646 h 177"/>
                <a:gd name="T102" fmla="*/ 2147483646 w 225"/>
                <a:gd name="T103" fmla="*/ 2147483646 h 177"/>
                <a:gd name="T104" fmla="*/ 2147483646 w 225"/>
                <a:gd name="T105" fmla="*/ 2147483646 h 1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5"/>
                <a:gd name="T160" fmla="*/ 0 h 177"/>
                <a:gd name="T161" fmla="*/ 225 w 225"/>
                <a:gd name="T162" fmla="*/ 177 h 1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5" h="177">
                  <a:moveTo>
                    <a:pt x="225" y="23"/>
                  </a:moveTo>
                  <a:lnTo>
                    <a:pt x="219" y="28"/>
                  </a:lnTo>
                  <a:lnTo>
                    <a:pt x="212" y="30"/>
                  </a:lnTo>
                  <a:lnTo>
                    <a:pt x="204" y="30"/>
                  </a:lnTo>
                  <a:lnTo>
                    <a:pt x="195" y="29"/>
                  </a:lnTo>
                  <a:lnTo>
                    <a:pt x="186" y="28"/>
                  </a:lnTo>
                  <a:lnTo>
                    <a:pt x="177" y="27"/>
                  </a:lnTo>
                  <a:lnTo>
                    <a:pt x="168" y="26"/>
                  </a:lnTo>
                  <a:lnTo>
                    <a:pt x="160" y="28"/>
                  </a:lnTo>
                  <a:lnTo>
                    <a:pt x="148" y="32"/>
                  </a:lnTo>
                  <a:lnTo>
                    <a:pt x="136" y="38"/>
                  </a:lnTo>
                  <a:lnTo>
                    <a:pt x="128" y="45"/>
                  </a:lnTo>
                  <a:lnTo>
                    <a:pt x="121" y="54"/>
                  </a:lnTo>
                  <a:lnTo>
                    <a:pt x="115" y="64"/>
                  </a:lnTo>
                  <a:lnTo>
                    <a:pt x="110" y="74"/>
                  </a:lnTo>
                  <a:lnTo>
                    <a:pt x="107" y="86"/>
                  </a:lnTo>
                  <a:lnTo>
                    <a:pt x="103" y="97"/>
                  </a:lnTo>
                  <a:lnTo>
                    <a:pt x="89" y="105"/>
                  </a:lnTo>
                  <a:lnTo>
                    <a:pt x="75" y="112"/>
                  </a:lnTo>
                  <a:lnTo>
                    <a:pt x="61" y="120"/>
                  </a:lnTo>
                  <a:lnTo>
                    <a:pt x="47" y="128"/>
                  </a:lnTo>
                  <a:lnTo>
                    <a:pt x="33" y="138"/>
                  </a:lnTo>
                  <a:lnTo>
                    <a:pt x="21" y="149"/>
                  </a:lnTo>
                  <a:lnTo>
                    <a:pt x="11" y="162"/>
                  </a:lnTo>
                  <a:lnTo>
                    <a:pt x="2" y="177"/>
                  </a:lnTo>
                  <a:lnTo>
                    <a:pt x="0" y="158"/>
                  </a:lnTo>
                  <a:lnTo>
                    <a:pt x="4" y="140"/>
                  </a:lnTo>
                  <a:lnTo>
                    <a:pt x="12" y="125"/>
                  </a:lnTo>
                  <a:lnTo>
                    <a:pt x="24" y="111"/>
                  </a:lnTo>
                  <a:lnTo>
                    <a:pt x="32" y="108"/>
                  </a:lnTo>
                  <a:lnTo>
                    <a:pt x="39" y="105"/>
                  </a:lnTo>
                  <a:lnTo>
                    <a:pt x="48" y="103"/>
                  </a:lnTo>
                  <a:lnTo>
                    <a:pt x="55" y="99"/>
                  </a:lnTo>
                  <a:lnTo>
                    <a:pt x="62" y="98"/>
                  </a:lnTo>
                  <a:lnTo>
                    <a:pt x="70" y="96"/>
                  </a:lnTo>
                  <a:lnTo>
                    <a:pt x="78" y="95"/>
                  </a:lnTo>
                  <a:lnTo>
                    <a:pt x="87" y="95"/>
                  </a:lnTo>
                  <a:lnTo>
                    <a:pt x="95" y="82"/>
                  </a:lnTo>
                  <a:lnTo>
                    <a:pt x="103" y="67"/>
                  </a:lnTo>
                  <a:lnTo>
                    <a:pt x="108" y="51"/>
                  </a:lnTo>
                  <a:lnTo>
                    <a:pt x="114" y="37"/>
                  </a:lnTo>
                  <a:lnTo>
                    <a:pt x="121" y="23"/>
                  </a:lnTo>
                  <a:lnTo>
                    <a:pt x="131" y="13"/>
                  </a:lnTo>
                  <a:lnTo>
                    <a:pt x="144" y="5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1"/>
                  </a:lnTo>
                  <a:lnTo>
                    <a:pt x="187" y="5"/>
                  </a:lnTo>
                  <a:lnTo>
                    <a:pt x="195" y="8"/>
                  </a:lnTo>
                  <a:lnTo>
                    <a:pt x="203" y="12"/>
                  </a:lnTo>
                  <a:lnTo>
                    <a:pt x="210" y="15"/>
                  </a:lnTo>
                  <a:lnTo>
                    <a:pt x="218" y="19"/>
                  </a:lnTo>
                  <a:lnTo>
                    <a:pt x="225" y="23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3" name="Freeform 26"/>
            <p:cNvSpPr>
              <a:spLocks/>
            </p:cNvSpPr>
            <p:nvPr/>
          </p:nvSpPr>
          <p:spPr bwMode="auto">
            <a:xfrm>
              <a:off x="3103563" y="4021138"/>
              <a:ext cx="52387" cy="57150"/>
            </a:xfrm>
            <a:custGeom>
              <a:avLst/>
              <a:gdLst>
                <a:gd name="T0" fmla="*/ 2147483646 w 67"/>
                <a:gd name="T1" fmla="*/ 2147483646 h 70"/>
                <a:gd name="T2" fmla="*/ 2147483646 w 67"/>
                <a:gd name="T3" fmla="*/ 2147483646 h 70"/>
                <a:gd name="T4" fmla="*/ 2147483646 w 67"/>
                <a:gd name="T5" fmla="*/ 2147483646 h 70"/>
                <a:gd name="T6" fmla="*/ 2147483646 w 67"/>
                <a:gd name="T7" fmla="*/ 2147483646 h 70"/>
                <a:gd name="T8" fmla="*/ 2147483646 w 67"/>
                <a:gd name="T9" fmla="*/ 2147483646 h 70"/>
                <a:gd name="T10" fmla="*/ 2147483646 w 67"/>
                <a:gd name="T11" fmla="*/ 2147483646 h 70"/>
                <a:gd name="T12" fmla="*/ 2147483646 w 67"/>
                <a:gd name="T13" fmla="*/ 2147483646 h 70"/>
                <a:gd name="T14" fmla="*/ 2147483646 w 67"/>
                <a:gd name="T15" fmla="*/ 2147483646 h 70"/>
                <a:gd name="T16" fmla="*/ 2147483646 w 67"/>
                <a:gd name="T17" fmla="*/ 2147483646 h 70"/>
                <a:gd name="T18" fmla="*/ 2147483646 w 67"/>
                <a:gd name="T19" fmla="*/ 2147483646 h 70"/>
                <a:gd name="T20" fmla="*/ 2147483646 w 67"/>
                <a:gd name="T21" fmla="*/ 2147483646 h 70"/>
                <a:gd name="T22" fmla="*/ 2147483646 w 67"/>
                <a:gd name="T23" fmla="*/ 2147483646 h 70"/>
                <a:gd name="T24" fmla="*/ 2147483646 w 67"/>
                <a:gd name="T25" fmla="*/ 2147483646 h 70"/>
                <a:gd name="T26" fmla="*/ 2147483646 w 67"/>
                <a:gd name="T27" fmla="*/ 2147483646 h 70"/>
                <a:gd name="T28" fmla="*/ 0 w 67"/>
                <a:gd name="T29" fmla="*/ 2147483646 h 70"/>
                <a:gd name="T30" fmla="*/ 2147483646 w 67"/>
                <a:gd name="T31" fmla="*/ 2147483646 h 70"/>
                <a:gd name="T32" fmla="*/ 2147483646 w 67"/>
                <a:gd name="T33" fmla="*/ 2147483646 h 70"/>
                <a:gd name="T34" fmla="*/ 2147483646 w 67"/>
                <a:gd name="T35" fmla="*/ 2147483646 h 70"/>
                <a:gd name="T36" fmla="*/ 2147483646 w 67"/>
                <a:gd name="T37" fmla="*/ 2147483646 h 70"/>
                <a:gd name="T38" fmla="*/ 2147483646 w 67"/>
                <a:gd name="T39" fmla="*/ 0 h 70"/>
                <a:gd name="T40" fmla="*/ 2147483646 w 67"/>
                <a:gd name="T41" fmla="*/ 2147483646 h 70"/>
                <a:gd name="T42" fmla="*/ 2147483646 w 67"/>
                <a:gd name="T43" fmla="*/ 2147483646 h 70"/>
                <a:gd name="T44" fmla="*/ 2147483646 w 67"/>
                <a:gd name="T45" fmla="*/ 2147483646 h 70"/>
                <a:gd name="T46" fmla="*/ 2147483646 w 67"/>
                <a:gd name="T47" fmla="*/ 2147483646 h 70"/>
                <a:gd name="T48" fmla="*/ 2147483646 w 67"/>
                <a:gd name="T49" fmla="*/ 2147483646 h 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70"/>
                <a:gd name="T77" fmla="*/ 67 w 67"/>
                <a:gd name="T78" fmla="*/ 70 h 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70">
                  <a:moveTo>
                    <a:pt x="67" y="22"/>
                  </a:moveTo>
                  <a:lnTo>
                    <a:pt x="67" y="29"/>
                  </a:lnTo>
                  <a:lnTo>
                    <a:pt x="65" y="34"/>
                  </a:lnTo>
                  <a:lnTo>
                    <a:pt x="61" y="36"/>
                  </a:lnTo>
                  <a:lnTo>
                    <a:pt x="56" y="36"/>
                  </a:lnTo>
                  <a:lnTo>
                    <a:pt x="50" y="35"/>
                  </a:lnTo>
                  <a:lnTo>
                    <a:pt x="44" y="36"/>
                  </a:lnTo>
                  <a:lnTo>
                    <a:pt x="39" y="37"/>
                  </a:lnTo>
                  <a:lnTo>
                    <a:pt x="35" y="41"/>
                  </a:lnTo>
                  <a:lnTo>
                    <a:pt x="31" y="50"/>
                  </a:lnTo>
                  <a:lnTo>
                    <a:pt x="26" y="57"/>
                  </a:lnTo>
                  <a:lnTo>
                    <a:pt x="21" y="63"/>
                  </a:lnTo>
                  <a:lnTo>
                    <a:pt x="15" y="70"/>
                  </a:lnTo>
                  <a:lnTo>
                    <a:pt x="4" y="64"/>
                  </a:lnTo>
                  <a:lnTo>
                    <a:pt x="0" y="49"/>
                  </a:lnTo>
                  <a:lnTo>
                    <a:pt x="3" y="29"/>
                  </a:lnTo>
                  <a:lnTo>
                    <a:pt x="8" y="13"/>
                  </a:lnTo>
                  <a:lnTo>
                    <a:pt x="13" y="6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38" y="1"/>
                  </a:lnTo>
                  <a:lnTo>
                    <a:pt x="47" y="4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67" y="22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4" name="Freeform 27"/>
            <p:cNvSpPr>
              <a:spLocks/>
            </p:cNvSpPr>
            <p:nvPr/>
          </p:nvSpPr>
          <p:spPr bwMode="auto">
            <a:xfrm>
              <a:off x="2854325" y="4052888"/>
              <a:ext cx="171450" cy="125412"/>
            </a:xfrm>
            <a:custGeom>
              <a:avLst/>
              <a:gdLst>
                <a:gd name="T0" fmla="*/ 2147483646 w 217"/>
                <a:gd name="T1" fmla="*/ 0 h 158"/>
                <a:gd name="T2" fmla="*/ 2147483646 w 217"/>
                <a:gd name="T3" fmla="*/ 2147483646 h 158"/>
                <a:gd name="T4" fmla="*/ 2147483646 w 217"/>
                <a:gd name="T5" fmla="*/ 2147483646 h 158"/>
                <a:gd name="T6" fmla="*/ 2147483646 w 217"/>
                <a:gd name="T7" fmla="*/ 2147483646 h 158"/>
                <a:gd name="T8" fmla="*/ 2147483646 w 217"/>
                <a:gd name="T9" fmla="*/ 2147483646 h 158"/>
                <a:gd name="T10" fmla="*/ 2147483646 w 217"/>
                <a:gd name="T11" fmla="*/ 2147483646 h 158"/>
                <a:gd name="T12" fmla="*/ 2147483646 w 217"/>
                <a:gd name="T13" fmla="*/ 2147483646 h 158"/>
                <a:gd name="T14" fmla="*/ 2147483646 w 217"/>
                <a:gd name="T15" fmla="*/ 2147483646 h 158"/>
                <a:gd name="T16" fmla="*/ 2147483646 w 217"/>
                <a:gd name="T17" fmla="*/ 2147483646 h 158"/>
                <a:gd name="T18" fmla="*/ 2147483646 w 217"/>
                <a:gd name="T19" fmla="*/ 2147483646 h 158"/>
                <a:gd name="T20" fmla="*/ 2147483646 w 217"/>
                <a:gd name="T21" fmla="*/ 2147483646 h 158"/>
                <a:gd name="T22" fmla="*/ 2147483646 w 217"/>
                <a:gd name="T23" fmla="*/ 2147483646 h 158"/>
                <a:gd name="T24" fmla="*/ 2147483646 w 217"/>
                <a:gd name="T25" fmla="*/ 2147483646 h 158"/>
                <a:gd name="T26" fmla="*/ 2147483646 w 217"/>
                <a:gd name="T27" fmla="*/ 2147483646 h 158"/>
                <a:gd name="T28" fmla="*/ 2147483646 w 217"/>
                <a:gd name="T29" fmla="*/ 2147483646 h 158"/>
                <a:gd name="T30" fmla="*/ 2147483646 w 217"/>
                <a:gd name="T31" fmla="*/ 2147483646 h 158"/>
                <a:gd name="T32" fmla="*/ 0 w 217"/>
                <a:gd name="T33" fmla="*/ 2147483646 h 158"/>
                <a:gd name="T34" fmla="*/ 0 w 217"/>
                <a:gd name="T35" fmla="*/ 2147483646 h 158"/>
                <a:gd name="T36" fmla="*/ 2147483646 w 217"/>
                <a:gd name="T37" fmla="*/ 2147483646 h 158"/>
                <a:gd name="T38" fmla="*/ 2147483646 w 217"/>
                <a:gd name="T39" fmla="*/ 2147483646 h 158"/>
                <a:gd name="T40" fmla="*/ 2147483646 w 217"/>
                <a:gd name="T41" fmla="*/ 2147483646 h 158"/>
                <a:gd name="T42" fmla="*/ 2147483646 w 217"/>
                <a:gd name="T43" fmla="*/ 2147483646 h 158"/>
                <a:gd name="T44" fmla="*/ 2147483646 w 217"/>
                <a:gd name="T45" fmla="*/ 2147483646 h 158"/>
                <a:gd name="T46" fmla="*/ 2147483646 w 217"/>
                <a:gd name="T47" fmla="*/ 2147483646 h 158"/>
                <a:gd name="T48" fmla="*/ 2147483646 w 217"/>
                <a:gd name="T49" fmla="*/ 2147483646 h 158"/>
                <a:gd name="T50" fmla="*/ 2147483646 w 217"/>
                <a:gd name="T51" fmla="*/ 2147483646 h 158"/>
                <a:gd name="T52" fmla="*/ 2147483646 w 217"/>
                <a:gd name="T53" fmla="*/ 2147483646 h 158"/>
                <a:gd name="T54" fmla="*/ 2147483646 w 217"/>
                <a:gd name="T55" fmla="*/ 2147483646 h 158"/>
                <a:gd name="T56" fmla="*/ 2147483646 w 217"/>
                <a:gd name="T57" fmla="*/ 2147483646 h 158"/>
                <a:gd name="T58" fmla="*/ 2147483646 w 217"/>
                <a:gd name="T59" fmla="*/ 2147483646 h 158"/>
                <a:gd name="T60" fmla="*/ 2147483646 w 217"/>
                <a:gd name="T61" fmla="*/ 2147483646 h 158"/>
                <a:gd name="T62" fmla="*/ 2147483646 w 217"/>
                <a:gd name="T63" fmla="*/ 2147483646 h 158"/>
                <a:gd name="T64" fmla="*/ 2147483646 w 217"/>
                <a:gd name="T65" fmla="*/ 2147483646 h 158"/>
                <a:gd name="T66" fmla="*/ 2147483646 w 217"/>
                <a:gd name="T67" fmla="*/ 2147483646 h 158"/>
                <a:gd name="T68" fmla="*/ 2147483646 w 217"/>
                <a:gd name="T69" fmla="*/ 2147483646 h 158"/>
                <a:gd name="T70" fmla="*/ 2147483646 w 217"/>
                <a:gd name="T71" fmla="*/ 2147483646 h 158"/>
                <a:gd name="T72" fmla="*/ 2147483646 w 217"/>
                <a:gd name="T73" fmla="*/ 2147483646 h 158"/>
                <a:gd name="T74" fmla="*/ 2147483646 w 217"/>
                <a:gd name="T75" fmla="*/ 2147483646 h 158"/>
                <a:gd name="T76" fmla="*/ 2147483646 w 217"/>
                <a:gd name="T77" fmla="*/ 2147483646 h 158"/>
                <a:gd name="T78" fmla="*/ 2147483646 w 217"/>
                <a:gd name="T79" fmla="*/ 2147483646 h 158"/>
                <a:gd name="T80" fmla="*/ 2147483646 w 217"/>
                <a:gd name="T81" fmla="*/ 0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7"/>
                <a:gd name="T124" fmla="*/ 0 h 158"/>
                <a:gd name="T125" fmla="*/ 217 w 217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7" h="158">
                  <a:moveTo>
                    <a:pt x="217" y="0"/>
                  </a:moveTo>
                  <a:lnTo>
                    <a:pt x="210" y="11"/>
                  </a:lnTo>
                  <a:lnTo>
                    <a:pt x="202" y="19"/>
                  </a:lnTo>
                  <a:lnTo>
                    <a:pt x="192" y="24"/>
                  </a:lnTo>
                  <a:lnTo>
                    <a:pt x="181" y="29"/>
                  </a:lnTo>
                  <a:lnTo>
                    <a:pt x="169" y="33"/>
                  </a:lnTo>
                  <a:lnTo>
                    <a:pt x="156" y="37"/>
                  </a:lnTo>
                  <a:lnTo>
                    <a:pt x="144" y="43"/>
                  </a:lnTo>
                  <a:lnTo>
                    <a:pt x="133" y="49"/>
                  </a:lnTo>
                  <a:lnTo>
                    <a:pt x="125" y="70"/>
                  </a:lnTo>
                  <a:lnTo>
                    <a:pt x="112" y="88"/>
                  </a:lnTo>
                  <a:lnTo>
                    <a:pt x="97" y="105"/>
                  </a:lnTo>
                  <a:lnTo>
                    <a:pt x="79" y="117"/>
                  </a:lnTo>
                  <a:lnTo>
                    <a:pt x="59" y="129"/>
                  </a:lnTo>
                  <a:lnTo>
                    <a:pt x="39" y="138"/>
                  </a:lnTo>
                  <a:lnTo>
                    <a:pt x="20" y="149"/>
                  </a:lnTo>
                  <a:lnTo>
                    <a:pt x="0" y="158"/>
                  </a:lnTo>
                  <a:lnTo>
                    <a:pt x="0" y="138"/>
                  </a:lnTo>
                  <a:lnTo>
                    <a:pt x="8" y="125"/>
                  </a:lnTo>
                  <a:lnTo>
                    <a:pt x="23" y="116"/>
                  </a:lnTo>
                  <a:lnTo>
                    <a:pt x="40" y="109"/>
                  </a:lnTo>
                  <a:lnTo>
                    <a:pt x="57" y="103"/>
                  </a:lnTo>
                  <a:lnTo>
                    <a:pt x="75" y="95"/>
                  </a:lnTo>
                  <a:lnTo>
                    <a:pt x="89" y="83"/>
                  </a:lnTo>
                  <a:lnTo>
                    <a:pt x="97" y="67"/>
                  </a:lnTo>
                  <a:lnTo>
                    <a:pt x="102" y="59"/>
                  </a:lnTo>
                  <a:lnTo>
                    <a:pt x="108" y="50"/>
                  </a:lnTo>
                  <a:lnTo>
                    <a:pt x="113" y="41"/>
                  </a:lnTo>
                  <a:lnTo>
                    <a:pt x="119" y="32"/>
                  </a:lnTo>
                  <a:lnTo>
                    <a:pt x="125" y="24"/>
                  </a:lnTo>
                  <a:lnTo>
                    <a:pt x="132" y="17"/>
                  </a:lnTo>
                  <a:lnTo>
                    <a:pt x="140" y="12"/>
                  </a:lnTo>
                  <a:lnTo>
                    <a:pt x="149" y="8"/>
                  </a:lnTo>
                  <a:lnTo>
                    <a:pt x="158" y="7"/>
                  </a:lnTo>
                  <a:lnTo>
                    <a:pt x="168" y="5"/>
                  </a:lnTo>
                  <a:lnTo>
                    <a:pt x="176" y="4"/>
                  </a:lnTo>
                  <a:lnTo>
                    <a:pt x="185" y="3"/>
                  </a:lnTo>
                  <a:lnTo>
                    <a:pt x="193" y="2"/>
                  </a:lnTo>
                  <a:lnTo>
                    <a:pt x="201" y="2"/>
                  </a:lnTo>
                  <a:lnTo>
                    <a:pt x="208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5" name="Freeform 28"/>
            <p:cNvSpPr>
              <a:spLocks/>
            </p:cNvSpPr>
            <p:nvPr/>
          </p:nvSpPr>
          <p:spPr bwMode="auto">
            <a:xfrm>
              <a:off x="3692525" y="4065588"/>
              <a:ext cx="61913" cy="60325"/>
            </a:xfrm>
            <a:custGeom>
              <a:avLst/>
              <a:gdLst>
                <a:gd name="T0" fmla="*/ 0 w 80"/>
                <a:gd name="T1" fmla="*/ 2147483646 h 75"/>
                <a:gd name="T2" fmla="*/ 2147483646 w 80"/>
                <a:gd name="T3" fmla="*/ 0 h 75"/>
                <a:gd name="T4" fmla="*/ 2147483646 w 80"/>
                <a:gd name="T5" fmla="*/ 0 h 75"/>
                <a:gd name="T6" fmla="*/ 0 w 80"/>
                <a:gd name="T7" fmla="*/ 2147483646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5"/>
                <a:gd name="T14" fmla="*/ 80 w 8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5">
                  <a:moveTo>
                    <a:pt x="0" y="75"/>
                  </a:moveTo>
                  <a:lnTo>
                    <a:pt x="73" y="0"/>
                  </a:lnTo>
                  <a:lnTo>
                    <a:pt x="8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6" name="Freeform 29"/>
            <p:cNvSpPr>
              <a:spLocks/>
            </p:cNvSpPr>
            <p:nvPr/>
          </p:nvSpPr>
          <p:spPr bwMode="auto">
            <a:xfrm>
              <a:off x="3143250" y="4087813"/>
              <a:ext cx="31750" cy="42862"/>
            </a:xfrm>
            <a:custGeom>
              <a:avLst/>
              <a:gdLst>
                <a:gd name="T0" fmla="*/ 2147483646 w 39"/>
                <a:gd name="T1" fmla="*/ 2147483646 h 54"/>
                <a:gd name="T2" fmla="*/ 2147483646 w 39"/>
                <a:gd name="T3" fmla="*/ 2147483646 h 54"/>
                <a:gd name="T4" fmla="*/ 2147483646 w 39"/>
                <a:gd name="T5" fmla="*/ 2147483646 h 54"/>
                <a:gd name="T6" fmla="*/ 2147483646 w 39"/>
                <a:gd name="T7" fmla="*/ 2147483646 h 54"/>
                <a:gd name="T8" fmla="*/ 2147483646 w 39"/>
                <a:gd name="T9" fmla="*/ 2147483646 h 54"/>
                <a:gd name="T10" fmla="*/ 2147483646 w 39"/>
                <a:gd name="T11" fmla="*/ 2147483646 h 54"/>
                <a:gd name="T12" fmla="*/ 2147483646 w 39"/>
                <a:gd name="T13" fmla="*/ 2147483646 h 54"/>
                <a:gd name="T14" fmla="*/ 2147483646 w 39"/>
                <a:gd name="T15" fmla="*/ 2147483646 h 54"/>
                <a:gd name="T16" fmla="*/ 2147483646 w 39"/>
                <a:gd name="T17" fmla="*/ 2147483646 h 54"/>
                <a:gd name="T18" fmla="*/ 2147483646 w 39"/>
                <a:gd name="T19" fmla="*/ 2147483646 h 54"/>
                <a:gd name="T20" fmla="*/ 0 w 39"/>
                <a:gd name="T21" fmla="*/ 2147483646 h 54"/>
                <a:gd name="T22" fmla="*/ 2147483646 w 39"/>
                <a:gd name="T23" fmla="*/ 2147483646 h 54"/>
                <a:gd name="T24" fmla="*/ 2147483646 w 39"/>
                <a:gd name="T25" fmla="*/ 0 h 54"/>
                <a:gd name="T26" fmla="*/ 2147483646 w 39"/>
                <a:gd name="T27" fmla="*/ 2147483646 h 54"/>
                <a:gd name="T28" fmla="*/ 2147483646 w 39"/>
                <a:gd name="T29" fmla="*/ 2147483646 h 54"/>
                <a:gd name="T30" fmla="*/ 2147483646 w 39"/>
                <a:gd name="T31" fmla="*/ 2147483646 h 54"/>
                <a:gd name="T32" fmla="*/ 2147483646 w 39"/>
                <a:gd name="T33" fmla="*/ 2147483646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54"/>
                <a:gd name="T53" fmla="*/ 39 w 39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54">
                  <a:moveTo>
                    <a:pt x="39" y="24"/>
                  </a:moveTo>
                  <a:lnTo>
                    <a:pt x="39" y="35"/>
                  </a:lnTo>
                  <a:lnTo>
                    <a:pt x="37" y="44"/>
                  </a:lnTo>
                  <a:lnTo>
                    <a:pt x="30" y="52"/>
                  </a:lnTo>
                  <a:lnTo>
                    <a:pt x="19" y="54"/>
                  </a:lnTo>
                  <a:lnTo>
                    <a:pt x="11" y="52"/>
                  </a:lnTo>
                  <a:lnTo>
                    <a:pt x="8" y="44"/>
                  </a:lnTo>
                  <a:lnTo>
                    <a:pt x="7" y="34"/>
                  </a:lnTo>
                  <a:lnTo>
                    <a:pt x="1" y="2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0" y="0"/>
                  </a:lnTo>
                  <a:lnTo>
                    <a:pt x="21" y="2"/>
                  </a:lnTo>
                  <a:lnTo>
                    <a:pt x="29" y="9"/>
                  </a:lnTo>
                  <a:lnTo>
                    <a:pt x="35" y="16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7" name="Freeform 30"/>
            <p:cNvSpPr>
              <a:spLocks/>
            </p:cNvSpPr>
            <p:nvPr/>
          </p:nvSpPr>
          <p:spPr bwMode="auto">
            <a:xfrm>
              <a:off x="2917825" y="4092575"/>
              <a:ext cx="114300" cy="107950"/>
            </a:xfrm>
            <a:custGeom>
              <a:avLst/>
              <a:gdLst>
                <a:gd name="T0" fmla="*/ 2147483646 w 145"/>
                <a:gd name="T1" fmla="*/ 2147483646 h 136"/>
                <a:gd name="T2" fmla="*/ 2147483646 w 145"/>
                <a:gd name="T3" fmla="*/ 2147483646 h 136"/>
                <a:gd name="T4" fmla="*/ 2147483646 w 145"/>
                <a:gd name="T5" fmla="*/ 2147483646 h 136"/>
                <a:gd name="T6" fmla="*/ 2147483646 w 145"/>
                <a:gd name="T7" fmla="*/ 2147483646 h 136"/>
                <a:gd name="T8" fmla="*/ 2147483646 w 145"/>
                <a:gd name="T9" fmla="*/ 2147483646 h 136"/>
                <a:gd name="T10" fmla="*/ 2147483646 w 145"/>
                <a:gd name="T11" fmla="*/ 2147483646 h 136"/>
                <a:gd name="T12" fmla="*/ 2147483646 w 145"/>
                <a:gd name="T13" fmla="*/ 2147483646 h 136"/>
                <a:gd name="T14" fmla="*/ 2147483646 w 145"/>
                <a:gd name="T15" fmla="*/ 2147483646 h 136"/>
                <a:gd name="T16" fmla="*/ 2147483646 w 145"/>
                <a:gd name="T17" fmla="*/ 2147483646 h 136"/>
                <a:gd name="T18" fmla="*/ 2147483646 w 145"/>
                <a:gd name="T19" fmla="*/ 2147483646 h 136"/>
                <a:gd name="T20" fmla="*/ 2147483646 w 145"/>
                <a:gd name="T21" fmla="*/ 2147483646 h 136"/>
                <a:gd name="T22" fmla="*/ 2147483646 w 145"/>
                <a:gd name="T23" fmla="*/ 2147483646 h 136"/>
                <a:gd name="T24" fmla="*/ 2147483646 w 145"/>
                <a:gd name="T25" fmla="*/ 2147483646 h 136"/>
                <a:gd name="T26" fmla="*/ 2147483646 w 145"/>
                <a:gd name="T27" fmla="*/ 2147483646 h 136"/>
                <a:gd name="T28" fmla="*/ 2147483646 w 145"/>
                <a:gd name="T29" fmla="*/ 2147483646 h 136"/>
                <a:gd name="T30" fmla="*/ 2147483646 w 145"/>
                <a:gd name="T31" fmla="*/ 2147483646 h 136"/>
                <a:gd name="T32" fmla="*/ 0 w 145"/>
                <a:gd name="T33" fmla="*/ 2147483646 h 136"/>
                <a:gd name="T34" fmla="*/ 2147483646 w 145"/>
                <a:gd name="T35" fmla="*/ 2147483646 h 136"/>
                <a:gd name="T36" fmla="*/ 2147483646 w 145"/>
                <a:gd name="T37" fmla="*/ 2147483646 h 136"/>
                <a:gd name="T38" fmla="*/ 2147483646 w 145"/>
                <a:gd name="T39" fmla="*/ 2147483646 h 136"/>
                <a:gd name="T40" fmla="*/ 2147483646 w 145"/>
                <a:gd name="T41" fmla="*/ 2147483646 h 136"/>
                <a:gd name="T42" fmla="*/ 2147483646 w 145"/>
                <a:gd name="T43" fmla="*/ 2147483646 h 136"/>
                <a:gd name="T44" fmla="*/ 2147483646 w 145"/>
                <a:gd name="T45" fmla="*/ 2147483646 h 136"/>
                <a:gd name="T46" fmla="*/ 2147483646 w 145"/>
                <a:gd name="T47" fmla="*/ 2147483646 h 136"/>
                <a:gd name="T48" fmla="*/ 2147483646 w 145"/>
                <a:gd name="T49" fmla="*/ 2147483646 h 136"/>
                <a:gd name="T50" fmla="*/ 2147483646 w 145"/>
                <a:gd name="T51" fmla="*/ 2147483646 h 136"/>
                <a:gd name="T52" fmla="*/ 2147483646 w 145"/>
                <a:gd name="T53" fmla="*/ 2147483646 h 136"/>
                <a:gd name="T54" fmla="*/ 2147483646 w 145"/>
                <a:gd name="T55" fmla="*/ 2147483646 h 136"/>
                <a:gd name="T56" fmla="*/ 2147483646 w 145"/>
                <a:gd name="T57" fmla="*/ 2147483646 h 136"/>
                <a:gd name="T58" fmla="*/ 2147483646 w 145"/>
                <a:gd name="T59" fmla="*/ 2147483646 h 136"/>
                <a:gd name="T60" fmla="*/ 2147483646 w 145"/>
                <a:gd name="T61" fmla="*/ 2147483646 h 136"/>
                <a:gd name="T62" fmla="*/ 2147483646 w 145"/>
                <a:gd name="T63" fmla="*/ 2147483646 h 136"/>
                <a:gd name="T64" fmla="*/ 2147483646 w 145"/>
                <a:gd name="T65" fmla="*/ 0 h 136"/>
                <a:gd name="T66" fmla="*/ 2147483646 w 145"/>
                <a:gd name="T67" fmla="*/ 2147483646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136"/>
                <a:gd name="T104" fmla="*/ 145 w 145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136">
                  <a:moveTo>
                    <a:pt x="145" y="17"/>
                  </a:moveTo>
                  <a:lnTo>
                    <a:pt x="129" y="24"/>
                  </a:lnTo>
                  <a:lnTo>
                    <a:pt x="116" y="32"/>
                  </a:lnTo>
                  <a:lnTo>
                    <a:pt x="104" y="42"/>
                  </a:lnTo>
                  <a:lnTo>
                    <a:pt x="93" y="52"/>
                  </a:lnTo>
                  <a:lnTo>
                    <a:pt x="82" y="62"/>
                  </a:lnTo>
                  <a:lnTo>
                    <a:pt x="73" y="73"/>
                  </a:lnTo>
                  <a:lnTo>
                    <a:pt x="65" y="84"/>
                  </a:lnTo>
                  <a:lnTo>
                    <a:pt x="57" y="97"/>
                  </a:lnTo>
                  <a:lnTo>
                    <a:pt x="51" y="104"/>
                  </a:lnTo>
                  <a:lnTo>
                    <a:pt x="44" y="109"/>
                  </a:lnTo>
                  <a:lnTo>
                    <a:pt x="37" y="113"/>
                  </a:lnTo>
                  <a:lnTo>
                    <a:pt x="28" y="116"/>
                  </a:lnTo>
                  <a:lnTo>
                    <a:pt x="20" y="119"/>
                  </a:lnTo>
                  <a:lnTo>
                    <a:pt x="12" y="123"/>
                  </a:lnTo>
                  <a:lnTo>
                    <a:pt x="5" y="128"/>
                  </a:lnTo>
                  <a:lnTo>
                    <a:pt x="0" y="136"/>
                  </a:lnTo>
                  <a:lnTo>
                    <a:pt x="1" y="122"/>
                  </a:lnTo>
                  <a:lnTo>
                    <a:pt x="8" y="111"/>
                  </a:lnTo>
                  <a:lnTo>
                    <a:pt x="19" y="100"/>
                  </a:lnTo>
                  <a:lnTo>
                    <a:pt x="31" y="88"/>
                  </a:lnTo>
                  <a:lnTo>
                    <a:pt x="45" y="77"/>
                  </a:lnTo>
                  <a:lnTo>
                    <a:pt x="57" y="65"/>
                  </a:lnTo>
                  <a:lnTo>
                    <a:pt x="65" y="52"/>
                  </a:lnTo>
                  <a:lnTo>
                    <a:pt x="68" y="35"/>
                  </a:lnTo>
                  <a:lnTo>
                    <a:pt x="75" y="29"/>
                  </a:lnTo>
                  <a:lnTo>
                    <a:pt x="83" y="26"/>
                  </a:lnTo>
                  <a:lnTo>
                    <a:pt x="91" y="23"/>
                  </a:lnTo>
                  <a:lnTo>
                    <a:pt x="100" y="21"/>
                  </a:lnTo>
                  <a:lnTo>
                    <a:pt x="108" y="18"/>
                  </a:lnTo>
                  <a:lnTo>
                    <a:pt x="115" y="14"/>
                  </a:lnTo>
                  <a:lnTo>
                    <a:pt x="123" y="9"/>
                  </a:lnTo>
                  <a:lnTo>
                    <a:pt x="130" y="0"/>
                  </a:lnTo>
                  <a:lnTo>
                    <a:pt x="145" y="1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8" name="Freeform 31"/>
            <p:cNvSpPr>
              <a:spLocks/>
            </p:cNvSpPr>
            <p:nvPr/>
          </p:nvSpPr>
          <p:spPr bwMode="auto">
            <a:xfrm>
              <a:off x="3887788" y="4140200"/>
              <a:ext cx="184150" cy="188913"/>
            </a:xfrm>
            <a:custGeom>
              <a:avLst/>
              <a:gdLst>
                <a:gd name="T0" fmla="*/ 2147483646 w 232"/>
                <a:gd name="T1" fmla="*/ 0 h 238"/>
                <a:gd name="T2" fmla="*/ 2147483646 w 232"/>
                <a:gd name="T3" fmla="*/ 2147483646 h 238"/>
                <a:gd name="T4" fmla="*/ 2147483646 w 232"/>
                <a:gd name="T5" fmla="*/ 2147483646 h 238"/>
                <a:gd name="T6" fmla="*/ 2147483646 w 232"/>
                <a:gd name="T7" fmla="*/ 2147483646 h 238"/>
                <a:gd name="T8" fmla="*/ 2147483646 w 232"/>
                <a:gd name="T9" fmla="*/ 2147483646 h 238"/>
                <a:gd name="T10" fmla="*/ 2147483646 w 232"/>
                <a:gd name="T11" fmla="*/ 2147483646 h 238"/>
                <a:gd name="T12" fmla="*/ 0 w 232"/>
                <a:gd name="T13" fmla="*/ 2147483646 h 238"/>
                <a:gd name="T14" fmla="*/ 2147483646 w 232"/>
                <a:gd name="T15" fmla="*/ 2147483646 h 238"/>
                <a:gd name="T16" fmla="*/ 2147483646 w 232"/>
                <a:gd name="T17" fmla="*/ 2147483646 h 238"/>
                <a:gd name="T18" fmla="*/ 2147483646 w 232"/>
                <a:gd name="T19" fmla="*/ 2147483646 h 238"/>
                <a:gd name="T20" fmla="*/ 2147483646 w 232"/>
                <a:gd name="T21" fmla="*/ 2147483646 h 238"/>
                <a:gd name="T22" fmla="*/ 2147483646 w 232"/>
                <a:gd name="T23" fmla="*/ 2147483646 h 238"/>
                <a:gd name="T24" fmla="*/ 2147483646 w 232"/>
                <a:gd name="T25" fmla="*/ 2147483646 h 238"/>
                <a:gd name="T26" fmla="*/ 2147483646 w 232"/>
                <a:gd name="T27" fmla="*/ 2147483646 h 238"/>
                <a:gd name="T28" fmla="*/ 2147483646 w 232"/>
                <a:gd name="T29" fmla="*/ 2147483646 h 238"/>
                <a:gd name="T30" fmla="*/ 2147483646 w 232"/>
                <a:gd name="T31" fmla="*/ 0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2"/>
                <a:gd name="T49" fmla="*/ 0 h 238"/>
                <a:gd name="T50" fmla="*/ 232 w 232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238">
                  <a:moveTo>
                    <a:pt x="229" y="0"/>
                  </a:moveTo>
                  <a:lnTo>
                    <a:pt x="231" y="57"/>
                  </a:lnTo>
                  <a:lnTo>
                    <a:pt x="232" y="114"/>
                  </a:lnTo>
                  <a:lnTo>
                    <a:pt x="231" y="172"/>
                  </a:lnTo>
                  <a:lnTo>
                    <a:pt x="231" y="231"/>
                  </a:lnTo>
                  <a:lnTo>
                    <a:pt x="4" y="238"/>
                  </a:lnTo>
                  <a:lnTo>
                    <a:pt x="0" y="223"/>
                  </a:lnTo>
                  <a:lnTo>
                    <a:pt x="12" y="195"/>
                  </a:lnTo>
                  <a:lnTo>
                    <a:pt x="25" y="168"/>
                  </a:lnTo>
                  <a:lnTo>
                    <a:pt x="36" y="142"/>
                  </a:lnTo>
                  <a:lnTo>
                    <a:pt x="48" y="115"/>
                  </a:lnTo>
                  <a:lnTo>
                    <a:pt x="59" y="89"/>
                  </a:lnTo>
                  <a:lnTo>
                    <a:pt x="71" y="62"/>
                  </a:lnTo>
                  <a:lnTo>
                    <a:pt x="84" y="36"/>
                  </a:lnTo>
                  <a:lnTo>
                    <a:pt x="96" y="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9" name="Freeform 32"/>
            <p:cNvSpPr>
              <a:spLocks/>
            </p:cNvSpPr>
            <p:nvPr/>
          </p:nvSpPr>
          <p:spPr bwMode="auto">
            <a:xfrm>
              <a:off x="4095750" y="4140200"/>
              <a:ext cx="169863" cy="184150"/>
            </a:xfrm>
            <a:custGeom>
              <a:avLst/>
              <a:gdLst>
                <a:gd name="T0" fmla="*/ 2147483646 w 214"/>
                <a:gd name="T1" fmla="*/ 2147483646 h 233"/>
                <a:gd name="T2" fmla="*/ 2147483646 w 214"/>
                <a:gd name="T3" fmla="*/ 2147483646 h 233"/>
                <a:gd name="T4" fmla="*/ 2147483646 w 214"/>
                <a:gd name="T5" fmla="*/ 2147483646 h 233"/>
                <a:gd name="T6" fmla="*/ 2147483646 w 214"/>
                <a:gd name="T7" fmla="*/ 2147483646 h 233"/>
                <a:gd name="T8" fmla="*/ 2147483646 w 214"/>
                <a:gd name="T9" fmla="*/ 2147483646 h 233"/>
                <a:gd name="T10" fmla="*/ 2147483646 w 214"/>
                <a:gd name="T11" fmla="*/ 2147483646 h 233"/>
                <a:gd name="T12" fmla="*/ 2147483646 w 214"/>
                <a:gd name="T13" fmla="*/ 2147483646 h 233"/>
                <a:gd name="T14" fmla="*/ 2147483646 w 214"/>
                <a:gd name="T15" fmla="*/ 2147483646 h 233"/>
                <a:gd name="T16" fmla="*/ 2147483646 w 214"/>
                <a:gd name="T17" fmla="*/ 2147483646 h 233"/>
                <a:gd name="T18" fmla="*/ 2147483646 w 214"/>
                <a:gd name="T19" fmla="*/ 2147483646 h 233"/>
                <a:gd name="T20" fmla="*/ 2147483646 w 214"/>
                <a:gd name="T21" fmla="*/ 2147483646 h 233"/>
                <a:gd name="T22" fmla="*/ 2147483646 w 214"/>
                <a:gd name="T23" fmla="*/ 2147483646 h 233"/>
                <a:gd name="T24" fmla="*/ 2147483646 w 214"/>
                <a:gd name="T25" fmla="*/ 2147483646 h 233"/>
                <a:gd name="T26" fmla="*/ 2147483646 w 214"/>
                <a:gd name="T27" fmla="*/ 2147483646 h 233"/>
                <a:gd name="T28" fmla="*/ 2147483646 w 214"/>
                <a:gd name="T29" fmla="*/ 2147483646 h 233"/>
                <a:gd name="T30" fmla="*/ 2147483646 w 214"/>
                <a:gd name="T31" fmla="*/ 2147483646 h 233"/>
                <a:gd name="T32" fmla="*/ 0 w 214"/>
                <a:gd name="T33" fmla="*/ 2147483646 h 233"/>
                <a:gd name="T34" fmla="*/ 2147483646 w 214"/>
                <a:gd name="T35" fmla="*/ 2147483646 h 233"/>
                <a:gd name="T36" fmla="*/ 2147483646 w 214"/>
                <a:gd name="T37" fmla="*/ 2147483646 h 233"/>
                <a:gd name="T38" fmla="*/ 0 w 214"/>
                <a:gd name="T39" fmla="*/ 2147483646 h 233"/>
                <a:gd name="T40" fmla="*/ 0 w 214"/>
                <a:gd name="T41" fmla="*/ 2147483646 h 233"/>
                <a:gd name="T42" fmla="*/ 2147483646 w 214"/>
                <a:gd name="T43" fmla="*/ 2147483646 h 233"/>
                <a:gd name="T44" fmla="*/ 2147483646 w 214"/>
                <a:gd name="T45" fmla="*/ 2147483646 h 233"/>
                <a:gd name="T46" fmla="*/ 2147483646 w 214"/>
                <a:gd name="T47" fmla="*/ 2147483646 h 233"/>
                <a:gd name="T48" fmla="*/ 2147483646 w 214"/>
                <a:gd name="T49" fmla="*/ 2147483646 h 233"/>
                <a:gd name="T50" fmla="*/ 2147483646 w 214"/>
                <a:gd name="T51" fmla="*/ 2147483646 h 233"/>
                <a:gd name="T52" fmla="*/ 2147483646 w 214"/>
                <a:gd name="T53" fmla="*/ 2147483646 h 233"/>
                <a:gd name="T54" fmla="*/ 2147483646 w 214"/>
                <a:gd name="T55" fmla="*/ 2147483646 h 233"/>
                <a:gd name="T56" fmla="*/ 2147483646 w 214"/>
                <a:gd name="T57" fmla="*/ 2147483646 h 233"/>
                <a:gd name="T58" fmla="*/ 2147483646 w 214"/>
                <a:gd name="T59" fmla="*/ 2147483646 h 233"/>
                <a:gd name="T60" fmla="*/ 2147483646 w 214"/>
                <a:gd name="T61" fmla="*/ 2147483646 h 233"/>
                <a:gd name="T62" fmla="*/ 2147483646 w 214"/>
                <a:gd name="T63" fmla="*/ 2147483646 h 233"/>
                <a:gd name="T64" fmla="*/ 2147483646 w 214"/>
                <a:gd name="T65" fmla="*/ 2147483646 h 233"/>
                <a:gd name="T66" fmla="*/ 2147483646 w 214"/>
                <a:gd name="T67" fmla="*/ 2147483646 h 233"/>
                <a:gd name="T68" fmla="*/ 2147483646 w 214"/>
                <a:gd name="T69" fmla="*/ 2147483646 h 233"/>
                <a:gd name="T70" fmla="*/ 2147483646 w 214"/>
                <a:gd name="T71" fmla="*/ 2147483646 h 233"/>
                <a:gd name="T72" fmla="*/ 2147483646 w 214"/>
                <a:gd name="T73" fmla="*/ 0 h 233"/>
                <a:gd name="T74" fmla="*/ 2147483646 w 214"/>
                <a:gd name="T75" fmla="*/ 2147483646 h 233"/>
                <a:gd name="T76" fmla="*/ 2147483646 w 214"/>
                <a:gd name="T77" fmla="*/ 2147483646 h 233"/>
                <a:gd name="T78" fmla="*/ 2147483646 w 214"/>
                <a:gd name="T79" fmla="*/ 2147483646 h 233"/>
                <a:gd name="T80" fmla="*/ 2147483646 w 214"/>
                <a:gd name="T81" fmla="*/ 2147483646 h 2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4"/>
                <a:gd name="T124" fmla="*/ 0 h 233"/>
                <a:gd name="T125" fmla="*/ 214 w 214"/>
                <a:gd name="T126" fmla="*/ 233 h 2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4" h="233">
                  <a:moveTo>
                    <a:pt x="212" y="227"/>
                  </a:moveTo>
                  <a:lnTo>
                    <a:pt x="200" y="227"/>
                  </a:lnTo>
                  <a:lnTo>
                    <a:pt x="188" y="227"/>
                  </a:lnTo>
                  <a:lnTo>
                    <a:pt x="175" y="227"/>
                  </a:lnTo>
                  <a:lnTo>
                    <a:pt x="161" y="227"/>
                  </a:lnTo>
                  <a:lnTo>
                    <a:pt x="148" y="227"/>
                  </a:lnTo>
                  <a:lnTo>
                    <a:pt x="135" y="227"/>
                  </a:lnTo>
                  <a:lnTo>
                    <a:pt x="121" y="228"/>
                  </a:lnTo>
                  <a:lnTo>
                    <a:pt x="107" y="228"/>
                  </a:lnTo>
                  <a:lnTo>
                    <a:pt x="93" y="228"/>
                  </a:lnTo>
                  <a:lnTo>
                    <a:pt x="80" y="228"/>
                  </a:lnTo>
                  <a:lnTo>
                    <a:pt x="66" y="229"/>
                  </a:lnTo>
                  <a:lnTo>
                    <a:pt x="52" y="229"/>
                  </a:lnTo>
                  <a:lnTo>
                    <a:pt x="39" y="230"/>
                  </a:lnTo>
                  <a:lnTo>
                    <a:pt x="26" y="231"/>
                  </a:lnTo>
                  <a:lnTo>
                    <a:pt x="12" y="232"/>
                  </a:lnTo>
                  <a:lnTo>
                    <a:pt x="0" y="233"/>
                  </a:lnTo>
                  <a:lnTo>
                    <a:pt x="1" y="188"/>
                  </a:lnTo>
                  <a:lnTo>
                    <a:pt x="1" y="110"/>
                  </a:lnTo>
                  <a:lnTo>
                    <a:pt x="0" y="37"/>
                  </a:lnTo>
                  <a:lnTo>
                    <a:pt x="0" y="4"/>
                  </a:lnTo>
                  <a:lnTo>
                    <a:pt x="8" y="4"/>
                  </a:lnTo>
                  <a:lnTo>
                    <a:pt x="19" y="4"/>
                  </a:lnTo>
                  <a:lnTo>
                    <a:pt x="30" y="4"/>
                  </a:lnTo>
                  <a:lnTo>
                    <a:pt x="43" y="4"/>
                  </a:lnTo>
                  <a:lnTo>
                    <a:pt x="57" y="4"/>
                  </a:lnTo>
                  <a:lnTo>
                    <a:pt x="73" y="4"/>
                  </a:lnTo>
                  <a:lnTo>
                    <a:pt x="88" y="4"/>
                  </a:lnTo>
                  <a:lnTo>
                    <a:pt x="104" y="4"/>
                  </a:lnTo>
                  <a:lnTo>
                    <a:pt x="121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5" y="4"/>
                  </a:lnTo>
                  <a:lnTo>
                    <a:pt x="180" y="3"/>
                  </a:lnTo>
                  <a:lnTo>
                    <a:pt x="191" y="2"/>
                  </a:lnTo>
                  <a:lnTo>
                    <a:pt x="202" y="1"/>
                  </a:lnTo>
                  <a:lnTo>
                    <a:pt x="210" y="0"/>
                  </a:lnTo>
                  <a:lnTo>
                    <a:pt x="213" y="49"/>
                  </a:lnTo>
                  <a:lnTo>
                    <a:pt x="214" y="125"/>
                  </a:lnTo>
                  <a:lnTo>
                    <a:pt x="213" y="196"/>
                  </a:lnTo>
                  <a:lnTo>
                    <a:pt x="212" y="227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0" name="Freeform 33"/>
            <p:cNvSpPr>
              <a:spLocks/>
            </p:cNvSpPr>
            <p:nvPr/>
          </p:nvSpPr>
          <p:spPr bwMode="auto">
            <a:xfrm>
              <a:off x="3692525" y="4141788"/>
              <a:ext cx="177800" cy="187325"/>
            </a:xfrm>
            <a:custGeom>
              <a:avLst/>
              <a:gdLst>
                <a:gd name="T0" fmla="*/ 2147483646 w 225"/>
                <a:gd name="T1" fmla="*/ 0 h 237"/>
                <a:gd name="T2" fmla="*/ 2147483646 w 225"/>
                <a:gd name="T3" fmla="*/ 2147483646 h 237"/>
                <a:gd name="T4" fmla="*/ 2147483646 w 225"/>
                <a:gd name="T5" fmla="*/ 2147483646 h 237"/>
                <a:gd name="T6" fmla="*/ 2147483646 w 225"/>
                <a:gd name="T7" fmla="*/ 2147483646 h 237"/>
                <a:gd name="T8" fmla="*/ 2147483646 w 225"/>
                <a:gd name="T9" fmla="*/ 2147483646 h 237"/>
                <a:gd name="T10" fmla="*/ 2147483646 w 225"/>
                <a:gd name="T11" fmla="*/ 2147483646 h 237"/>
                <a:gd name="T12" fmla="*/ 2147483646 w 225"/>
                <a:gd name="T13" fmla="*/ 2147483646 h 237"/>
                <a:gd name="T14" fmla="*/ 2147483646 w 225"/>
                <a:gd name="T15" fmla="*/ 2147483646 h 237"/>
                <a:gd name="T16" fmla="*/ 2147483646 w 225"/>
                <a:gd name="T17" fmla="*/ 2147483646 h 237"/>
                <a:gd name="T18" fmla="*/ 2147483646 w 225"/>
                <a:gd name="T19" fmla="*/ 2147483646 h 237"/>
                <a:gd name="T20" fmla="*/ 2147483646 w 225"/>
                <a:gd name="T21" fmla="*/ 2147483646 h 237"/>
                <a:gd name="T22" fmla="*/ 2147483646 w 225"/>
                <a:gd name="T23" fmla="*/ 2147483646 h 237"/>
                <a:gd name="T24" fmla="*/ 2147483646 w 225"/>
                <a:gd name="T25" fmla="*/ 2147483646 h 237"/>
                <a:gd name="T26" fmla="*/ 2147483646 w 225"/>
                <a:gd name="T27" fmla="*/ 2147483646 h 237"/>
                <a:gd name="T28" fmla="*/ 2147483646 w 225"/>
                <a:gd name="T29" fmla="*/ 2147483646 h 237"/>
                <a:gd name="T30" fmla="*/ 2147483646 w 225"/>
                <a:gd name="T31" fmla="*/ 2147483646 h 237"/>
                <a:gd name="T32" fmla="*/ 2147483646 w 225"/>
                <a:gd name="T33" fmla="*/ 2147483646 h 237"/>
                <a:gd name="T34" fmla="*/ 2147483646 w 225"/>
                <a:gd name="T35" fmla="*/ 2147483646 h 237"/>
                <a:gd name="T36" fmla="*/ 2147483646 w 225"/>
                <a:gd name="T37" fmla="*/ 2147483646 h 237"/>
                <a:gd name="T38" fmla="*/ 2147483646 w 225"/>
                <a:gd name="T39" fmla="*/ 2147483646 h 237"/>
                <a:gd name="T40" fmla="*/ 2147483646 w 225"/>
                <a:gd name="T41" fmla="*/ 2147483646 h 237"/>
                <a:gd name="T42" fmla="*/ 2147483646 w 225"/>
                <a:gd name="T43" fmla="*/ 2147483646 h 237"/>
                <a:gd name="T44" fmla="*/ 2147483646 w 225"/>
                <a:gd name="T45" fmla="*/ 2147483646 h 237"/>
                <a:gd name="T46" fmla="*/ 2147483646 w 225"/>
                <a:gd name="T47" fmla="*/ 2147483646 h 237"/>
                <a:gd name="T48" fmla="*/ 2147483646 w 225"/>
                <a:gd name="T49" fmla="*/ 2147483646 h 237"/>
                <a:gd name="T50" fmla="*/ 2147483646 w 225"/>
                <a:gd name="T51" fmla="*/ 2147483646 h 237"/>
                <a:gd name="T52" fmla="*/ 2147483646 w 225"/>
                <a:gd name="T53" fmla="*/ 2147483646 h 237"/>
                <a:gd name="T54" fmla="*/ 2147483646 w 225"/>
                <a:gd name="T55" fmla="*/ 2147483646 h 237"/>
                <a:gd name="T56" fmla="*/ 2147483646 w 225"/>
                <a:gd name="T57" fmla="*/ 2147483646 h 237"/>
                <a:gd name="T58" fmla="*/ 2147483646 w 225"/>
                <a:gd name="T59" fmla="*/ 2147483646 h 237"/>
                <a:gd name="T60" fmla="*/ 2147483646 w 225"/>
                <a:gd name="T61" fmla="*/ 2147483646 h 237"/>
                <a:gd name="T62" fmla="*/ 2147483646 w 225"/>
                <a:gd name="T63" fmla="*/ 2147483646 h 237"/>
                <a:gd name="T64" fmla="*/ 2147483646 w 225"/>
                <a:gd name="T65" fmla="*/ 2147483646 h 237"/>
                <a:gd name="T66" fmla="*/ 2147483646 w 225"/>
                <a:gd name="T67" fmla="*/ 2147483646 h 237"/>
                <a:gd name="T68" fmla="*/ 2147483646 w 225"/>
                <a:gd name="T69" fmla="*/ 2147483646 h 237"/>
                <a:gd name="T70" fmla="*/ 2147483646 w 225"/>
                <a:gd name="T71" fmla="*/ 2147483646 h 237"/>
                <a:gd name="T72" fmla="*/ 2147483646 w 225"/>
                <a:gd name="T73" fmla="*/ 2147483646 h 237"/>
                <a:gd name="T74" fmla="*/ 2147483646 w 225"/>
                <a:gd name="T75" fmla="*/ 2147483646 h 237"/>
                <a:gd name="T76" fmla="*/ 2147483646 w 225"/>
                <a:gd name="T77" fmla="*/ 2147483646 h 237"/>
                <a:gd name="T78" fmla="*/ 2147483646 w 225"/>
                <a:gd name="T79" fmla="*/ 2147483646 h 237"/>
                <a:gd name="T80" fmla="*/ 2147483646 w 225"/>
                <a:gd name="T81" fmla="*/ 2147483646 h 237"/>
                <a:gd name="T82" fmla="*/ 2147483646 w 225"/>
                <a:gd name="T83" fmla="*/ 2147483646 h 237"/>
                <a:gd name="T84" fmla="*/ 0 w 225"/>
                <a:gd name="T85" fmla="*/ 2147483646 h 237"/>
                <a:gd name="T86" fmla="*/ 2147483646 w 225"/>
                <a:gd name="T87" fmla="*/ 2147483646 h 237"/>
                <a:gd name="T88" fmla="*/ 2147483646 w 225"/>
                <a:gd name="T89" fmla="*/ 2147483646 h 237"/>
                <a:gd name="T90" fmla="*/ 2147483646 w 225"/>
                <a:gd name="T91" fmla="*/ 2147483646 h 237"/>
                <a:gd name="T92" fmla="*/ 2147483646 w 225"/>
                <a:gd name="T93" fmla="*/ 2147483646 h 237"/>
                <a:gd name="T94" fmla="*/ 2147483646 w 225"/>
                <a:gd name="T95" fmla="*/ 2147483646 h 237"/>
                <a:gd name="T96" fmla="*/ 2147483646 w 225"/>
                <a:gd name="T97" fmla="*/ 2147483646 h 237"/>
                <a:gd name="T98" fmla="*/ 2147483646 w 225"/>
                <a:gd name="T99" fmla="*/ 2147483646 h 237"/>
                <a:gd name="T100" fmla="*/ 2147483646 w 225"/>
                <a:gd name="T101" fmla="*/ 2147483646 h 237"/>
                <a:gd name="T102" fmla="*/ 2147483646 w 225"/>
                <a:gd name="T103" fmla="*/ 2147483646 h 237"/>
                <a:gd name="T104" fmla="*/ 2147483646 w 225"/>
                <a:gd name="T105" fmla="*/ 0 h 237"/>
                <a:gd name="T106" fmla="*/ 2147483646 w 225"/>
                <a:gd name="T107" fmla="*/ 0 h 237"/>
                <a:gd name="T108" fmla="*/ 2147483646 w 225"/>
                <a:gd name="T109" fmla="*/ 0 h 237"/>
                <a:gd name="T110" fmla="*/ 2147483646 w 225"/>
                <a:gd name="T111" fmla="*/ 0 h 237"/>
                <a:gd name="T112" fmla="*/ 2147483646 w 225"/>
                <a:gd name="T113" fmla="*/ 0 h 237"/>
                <a:gd name="T114" fmla="*/ 2147483646 w 225"/>
                <a:gd name="T115" fmla="*/ 0 h 237"/>
                <a:gd name="T116" fmla="*/ 2147483646 w 225"/>
                <a:gd name="T117" fmla="*/ 0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5"/>
                <a:gd name="T178" fmla="*/ 0 h 237"/>
                <a:gd name="T179" fmla="*/ 225 w 225"/>
                <a:gd name="T180" fmla="*/ 237 h 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5" h="237">
                  <a:moveTo>
                    <a:pt x="223" y="0"/>
                  </a:moveTo>
                  <a:lnTo>
                    <a:pt x="222" y="42"/>
                  </a:lnTo>
                  <a:lnTo>
                    <a:pt x="222" y="83"/>
                  </a:lnTo>
                  <a:lnTo>
                    <a:pt x="223" y="117"/>
                  </a:lnTo>
                  <a:lnTo>
                    <a:pt x="225" y="147"/>
                  </a:lnTo>
                  <a:lnTo>
                    <a:pt x="213" y="137"/>
                  </a:lnTo>
                  <a:lnTo>
                    <a:pt x="204" y="125"/>
                  </a:lnTo>
                  <a:lnTo>
                    <a:pt x="197" y="114"/>
                  </a:lnTo>
                  <a:lnTo>
                    <a:pt x="190" y="101"/>
                  </a:lnTo>
                  <a:lnTo>
                    <a:pt x="183" y="88"/>
                  </a:lnTo>
                  <a:lnTo>
                    <a:pt x="177" y="75"/>
                  </a:lnTo>
                  <a:lnTo>
                    <a:pt x="169" y="62"/>
                  </a:lnTo>
                  <a:lnTo>
                    <a:pt x="161" y="50"/>
                  </a:lnTo>
                  <a:lnTo>
                    <a:pt x="151" y="59"/>
                  </a:lnTo>
                  <a:lnTo>
                    <a:pt x="143" y="69"/>
                  </a:lnTo>
                  <a:lnTo>
                    <a:pt x="137" y="82"/>
                  </a:lnTo>
                  <a:lnTo>
                    <a:pt x="132" y="95"/>
                  </a:lnTo>
                  <a:lnTo>
                    <a:pt x="129" y="109"/>
                  </a:lnTo>
                  <a:lnTo>
                    <a:pt x="127" y="124"/>
                  </a:lnTo>
                  <a:lnTo>
                    <a:pt x="125" y="140"/>
                  </a:lnTo>
                  <a:lnTo>
                    <a:pt x="125" y="154"/>
                  </a:lnTo>
                  <a:lnTo>
                    <a:pt x="111" y="184"/>
                  </a:lnTo>
                  <a:lnTo>
                    <a:pt x="105" y="177"/>
                  </a:lnTo>
                  <a:lnTo>
                    <a:pt x="100" y="166"/>
                  </a:lnTo>
                  <a:lnTo>
                    <a:pt x="96" y="155"/>
                  </a:lnTo>
                  <a:lnTo>
                    <a:pt x="93" y="144"/>
                  </a:lnTo>
                  <a:lnTo>
                    <a:pt x="89" y="135"/>
                  </a:lnTo>
                  <a:lnTo>
                    <a:pt x="84" y="127"/>
                  </a:lnTo>
                  <a:lnTo>
                    <a:pt x="77" y="122"/>
                  </a:lnTo>
                  <a:lnTo>
                    <a:pt x="66" y="122"/>
                  </a:lnTo>
                  <a:lnTo>
                    <a:pt x="60" y="135"/>
                  </a:lnTo>
                  <a:lnTo>
                    <a:pt x="53" y="147"/>
                  </a:lnTo>
                  <a:lnTo>
                    <a:pt x="46" y="160"/>
                  </a:lnTo>
                  <a:lnTo>
                    <a:pt x="39" y="173"/>
                  </a:lnTo>
                  <a:lnTo>
                    <a:pt x="33" y="188"/>
                  </a:lnTo>
                  <a:lnTo>
                    <a:pt x="28" y="201"/>
                  </a:lnTo>
                  <a:lnTo>
                    <a:pt x="24" y="215"/>
                  </a:lnTo>
                  <a:lnTo>
                    <a:pt x="21" y="229"/>
                  </a:lnTo>
                  <a:lnTo>
                    <a:pt x="2" y="237"/>
                  </a:lnTo>
                  <a:lnTo>
                    <a:pt x="3" y="188"/>
                  </a:lnTo>
                  <a:lnTo>
                    <a:pt x="3" y="122"/>
                  </a:lnTo>
                  <a:lnTo>
                    <a:pt x="3" y="56"/>
                  </a:lnTo>
                  <a:lnTo>
                    <a:pt x="0" y="7"/>
                  </a:lnTo>
                  <a:lnTo>
                    <a:pt x="13" y="6"/>
                  </a:lnTo>
                  <a:lnTo>
                    <a:pt x="29" y="5"/>
                  </a:lnTo>
                  <a:lnTo>
                    <a:pt x="45" y="4"/>
                  </a:lnTo>
                  <a:lnTo>
                    <a:pt x="62" y="3"/>
                  </a:lnTo>
                  <a:lnTo>
                    <a:pt x="81" y="2"/>
                  </a:lnTo>
                  <a:lnTo>
                    <a:pt x="100" y="2"/>
                  </a:lnTo>
                  <a:lnTo>
                    <a:pt x="118" y="1"/>
                  </a:lnTo>
                  <a:lnTo>
                    <a:pt x="136" y="1"/>
                  </a:lnTo>
                  <a:lnTo>
                    <a:pt x="153" y="1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7" y="0"/>
                  </a:lnTo>
                  <a:lnTo>
                    <a:pt x="207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1" name="Freeform 34"/>
            <p:cNvSpPr>
              <a:spLocks/>
            </p:cNvSpPr>
            <p:nvPr/>
          </p:nvSpPr>
          <p:spPr bwMode="auto">
            <a:xfrm>
              <a:off x="3886200" y="4140200"/>
              <a:ext cx="34925" cy="92075"/>
            </a:xfrm>
            <a:custGeom>
              <a:avLst/>
              <a:gdLst>
                <a:gd name="T0" fmla="*/ 2147483646 w 45"/>
                <a:gd name="T1" fmla="*/ 2147483646 h 115"/>
                <a:gd name="T2" fmla="*/ 2147483646 w 45"/>
                <a:gd name="T3" fmla="*/ 2147483646 h 115"/>
                <a:gd name="T4" fmla="*/ 2147483646 w 45"/>
                <a:gd name="T5" fmla="*/ 2147483646 h 115"/>
                <a:gd name="T6" fmla="*/ 2147483646 w 45"/>
                <a:gd name="T7" fmla="*/ 2147483646 h 115"/>
                <a:gd name="T8" fmla="*/ 2147483646 w 45"/>
                <a:gd name="T9" fmla="*/ 2147483646 h 115"/>
                <a:gd name="T10" fmla="*/ 2147483646 w 45"/>
                <a:gd name="T11" fmla="*/ 2147483646 h 115"/>
                <a:gd name="T12" fmla="*/ 2147483646 w 45"/>
                <a:gd name="T13" fmla="*/ 2147483646 h 115"/>
                <a:gd name="T14" fmla="*/ 2147483646 w 45"/>
                <a:gd name="T15" fmla="*/ 2147483646 h 115"/>
                <a:gd name="T16" fmla="*/ 0 w 45"/>
                <a:gd name="T17" fmla="*/ 2147483646 h 115"/>
                <a:gd name="T18" fmla="*/ 0 w 45"/>
                <a:gd name="T19" fmla="*/ 2147483646 h 115"/>
                <a:gd name="T20" fmla="*/ 2147483646 w 45"/>
                <a:gd name="T21" fmla="*/ 2147483646 h 115"/>
                <a:gd name="T22" fmla="*/ 2147483646 w 45"/>
                <a:gd name="T23" fmla="*/ 2147483646 h 115"/>
                <a:gd name="T24" fmla="*/ 2147483646 w 45"/>
                <a:gd name="T25" fmla="*/ 2147483646 h 115"/>
                <a:gd name="T26" fmla="*/ 2147483646 w 45"/>
                <a:gd name="T27" fmla="*/ 0 h 115"/>
                <a:gd name="T28" fmla="*/ 2147483646 w 45"/>
                <a:gd name="T29" fmla="*/ 2147483646 h 115"/>
                <a:gd name="T30" fmla="*/ 2147483646 w 45"/>
                <a:gd name="T31" fmla="*/ 2147483646 h 115"/>
                <a:gd name="T32" fmla="*/ 2147483646 w 45"/>
                <a:gd name="T33" fmla="*/ 2147483646 h 115"/>
                <a:gd name="T34" fmla="*/ 2147483646 w 45"/>
                <a:gd name="T35" fmla="*/ 2147483646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15"/>
                <a:gd name="T56" fmla="*/ 45 w 45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15">
                  <a:moveTo>
                    <a:pt x="45" y="2"/>
                  </a:moveTo>
                  <a:lnTo>
                    <a:pt x="41" y="16"/>
                  </a:lnTo>
                  <a:lnTo>
                    <a:pt x="36" y="32"/>
                  </a:lnTo>
                  <a:lnTo>
                    <a:pt x="32" y="48"/>
                  </a:lnTo>
                  <a:lnTo>
                    <a:pt x="25" y="63"/>
                  </a:lnTo>
                  <a:lnTo>
                    <a:pt x="20" y="78"/>
                  </a:lnTo>
                  <a:lnTo>
                    <a:pt x="14" y="93"/>
                  </a:lnTo>
                  <a:lnTo>
                    <a:pt x="7" y="105"/>
                  </a:lnTo>
                  <a:lnTo>
                    <a:pt x="0" y="115"/>
                  </a:lnTo>
                  <a:lnTo>
                    <a:pt x="0" y="2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2" name="Freeform 35"/>
            <p:cNvSpPr>
              <a:spLocks/>
            </p:cNvSpPr>
            <p:nvPr/>
          </p:nvSpPr>
          <p:spPr bwMode="auto">
            <a:xfrm>
              <a:off x="3151188" y="4140200"/>
              <a:ext cx="522287" cy="584200"/>
            </a:xfrm>
            <a:custGeom>
              <a:avLst/>
              <a:gdLst>
                <a:gd name="T0" fmla="*/ 2147483646 w 659"/>
                <a:gd name="T1" fmla="*/ 2147483646 h 736"/>
                <a:gd name="T2" fmla="*/ 2147483646 w 659"/>
                <a:gd name="T3" fmla="*/ 0 h 736"/>
                <a:gd name="T4" fmla="*/ 2147483646 w 659"/>
                <a:gd name="T5" fmla="*/ 2147483646 h 736"/>
                <a:gd name="T6" fmla="*/ 2147483646 w 659"/>
                <a:gd name="T7" fmla="*/ 2147483646 h 736"/>
                <a:gd name="T8" fmla="*/ 2147483646 w 659"/>
                <a:gd name="T9" fmla="*/ 2147483646 h 736"/>
                <a:gd name="T10" fmla="*/ 2147483646 w 659"/>
                <a:gd name="T11" fmla="*/ 2147483646 h 736"/>
                <a:gd name="T12" fmla="*/ 2147483646 w 659"/>
                <a:gd name="T13" fmla="*/ 2147483646 h 736"/>
                <a:gd name="T14" fmla="*/ 2147483646 w 659"/>
                <a:gd name="T15" fmla="*/ 2147483646 h 736"/>
                <a:gd name="T16" fmla="*/ 2147483646 w 659"/>
                <a:gd name="T17" fmla="*/ 2147483646 h 736"/>
                <a:gd name="T18" fmla="*/ 2147483646 w 659"/>
                <a:gd name="T19" fmla="*/ 2147483646 h 736"/>
                <a:gd name="T20" fmla="*/ 2147483646 w 659"/>
                <a:gd name="T21" fmla="*/ 2147483646 h 736"/>
                <a:gd name="T22" fmla="*/ 2147483646 w 659"/>
                <a:gd name="T23" fmla="*/ 2147483646 h 736"/>
                <a:gd name="T24" fmla="*/ 2147483646 w 659"/>
                <a:gd name="T25" fmla="*/ 2147483646 h 736"/>
                <a:gd name="T26" fmla="*/ 2147483646 w 659"/>
                <a:gd name="T27" fmla="*/ 2147483646 h 736"/>
                <a:gd name="T28" fmla="*/ 2147483646 w 659"/>
                <a:gd name="T29" fmla="*/ 2147483646 h 736"/>
                <a:gd name="T30" fmla="*/ 2147483646 w 659"/>
                <a:gd name="T31" fmla="*/ 2147483646 h 736"/>
                <a:gd name="T32" fmla="*/ 2147483646 w 659"/>
                <a:gd name="T33" fmla="*/ 2147483646 h 736"/>
                <a:gd name="T34" fmla="*/ 2147483646 w 659"/>
                <a:gd name="T35" fmla="*/ 2147483646 h 736"/>
                <a:gd name="T36" fmla="*/ 2147483646 w 659"/>
                <a:gd name="T37" fmla="*/ 2147483646 h 736"/>
                <a:gd name="T38" fmla="*/ 2147483646 w 659"/>
                <a:gd name="T39" fmla="*/ 2147483646 h 736"/>
                <a:gd name="T40" fmla="*/ 2147483646 w 659"/>
                <a:gd name="T41" fmla="*/ 2147483646 h 736"/>
                <a:gd name="T42" fmla="*/ 2147483646 w 659"/>
                <a:gd name="T43" fmla="*/ 2147483646 h 736"/>
                <a:gd name="T44" fmla="*/ 2147483646 w 659"/>
                <a:gd name="T45" fmla="*/ 2147483646 h 736"/>
                <a:gd name="T46" fmla="*/ 2147483646 w 659"/>
                <a:gd name="T47" fmla="*/ 2147483646 h 736"/>
                <a:gd name="T48" fmla="*/ 2147483646 w 659"/>
                <a:gd name="T49" fmla="*/ 2147483646 h 736"/>
                <a:gd name="T50" fmla="*/ 2147483646 w 659"/>
                <a:gd name="T51" fmla="*/ 2147483646 h 736"/>
                <a:gd name="T52" fmla="*/ 2147483646 w 659"/>
                <a:gd name="T53" fmla="*/ 2147483646 h 736"/>
                <a:gd name="T54" fmla="*/ 2147483646 w 659"/>
                <a:gd name="T55" fmla="*/ 2147483646 h 736"/>
                <a:gd name="T56" fmla="*/ 2147483646 w 659"/>
                <a:gd name="T57" fmla="*/ 2147483646 h 736"/>
                <a:gd name="T58" fmla="*/ 2147483646 w 659"/>
                <a:gd name="T59" fmla="*/ 2147483646 h 736"/>
                <a:gd name="T60" fmla="*/ 2147483646 w 659"/>
                <a:gd name="T61" fmla="*/ 2147483646 h 736"/>
                <a:gd name="T62" fmla="*/ 2147483646 w 659"/>
                <a:gd name="T63" fmla="*/ 2147483646 h 736"/>
                <a:gd name="T64" fmla="*/ 2147483646 w 659"/>
                <a:gd name="T65" fmla="*/ 2147483646 h 736"/>
                <a:gd name="T66" fmla="*/ 2147483646 w 659"/>
                <a:gd name="T67" fmla="*/ 2147483646 h 736"/>
                <a:gd name="T68" fmla="*/ 2147483646 w 659"/>
                <a:gd name="T69" fmla="*/ 2147483646 h 736"/>
                <a:gd name="T70" fmla="*/ 2147483646 w 659"/>
                <a:gd name="T71" fmla="*/ 2147483646 h 736"/>
                <a:gd name="T72" fmla="*/ 2147483646 w 659"/>
                <a:gd name="T73" fmla="*/ 2147483646 h 736"/>
                <a:gd name="T74" fmla="*/ 2147483646 w 659"/>
                <a:gd name="T75" fmla="*/ 2147483646 h 736"/>
                <a:gd name="T76" fmla="*/ 2147483646 w 659"/>
                <a:gd name="T77" fmla="*/ 2147483646 h 736"/>
                <a:gd name="T78" fmla="*/ 2147483646 w 659"/>
                <a:gd name="T79" fmla="*/ 2147483646 h 736"/>
                <a:gd name="T80" fmla="*/ 2147483646 w 659"/>
                <a:gd name="T81" fmla="*/ 2147483646 h 736"/>
                <a:gd name="T82" fmla="*/ 2147483646 w 659"/>
                <a:gd name="T83" fmla="*/ 2147483646 h 736"/>
                <a:gd name="T84" fmla="*/ 2147483646 w 659"/>
                <a:gd name="T85" fmla="*/ 2147483646 h 736"/>
                <a:gd name="T86" fmla="*/ 2147483646 w 659"/>
                <a:gd name="T87" fmla="*/ 2147483646 h 736"/>
                <a:gd name="T88" fmla="*/ 2147483646 w 659"/>
                <a:gd name="T89" fmla="*/ 2147483646 h 736"/>
                <a:gd name="T90" fmla="*/ 2147483646 w 659"/>
                <a:gd name="T91" fmla="*/ 2147483646 h 736"/>
                <a:gd name="T92" fmla="*/ 2147483646 w 659"/>
                <a:gd name="T93" fmla="*/ 2147483646 h 736"/>
                <a:gd name="T94" fmla="*/ 2147483646 w 659"/>
                <a:gd name="T95" fmla="*/ 2147483646 h 736"/>
                <a:gd name="T96" fmla="*/ 2147483646 w 659"/>
                <a:gd name="T97" fmla="*/ 2147483646 h 736"/>
                <a:gd name="T98" fmla="*/ 2147483646 w 659"/>
                <a:gd name="T99" fmla="*/ 2147483646 h 736"/>
                <a:gd name="T100" fmla="*/ 2147483646 w 659"/>
                <a:gd name="T101" fmla="*/ 2147483646 h 736"/>
                <a:gd name="T102" fmla="*/ 2147483646 w 659"/>
                <a:gd name="T103" fmla="*/ 2147483646 h 736"/>
                <a:gd name="T104" fmla="*/ 2147483646 w 659"/>
                <a:gd name="T105" fmla="*/ 2147483646 h 736"/>
                <a:gd name="T106" fmla="*/ 2147483646 w 659"/>
                <a:gd name="T107" fmla="*/ 2147483646 h 736"/>
                <a:gd name="T108" fmla="*/ 2147483646 w 659"/>
                <a:gd name="T109" fmla="*/ 2147483646 h 736"/>
                <a:gd name="T110" fmla="*/ 2147483646 w 659"/>
                <a:gd name="T111" fmla="*/ 2147483646 h 736"/>
                <a:gd name="T112" fmla="*/ 2147483646 w 659"/>
                <a:gd name="T113" fmla="*/ 2147483646 h 736"/>
                <a:gd name="T114" fmla="*/ 2147483646 w 659"/>
                <a:gd name="T115" fmla="*/ 2147483646 h 736"/>
                <a:gd name="T116" fmla="*/ 2147483646 w 659"/>
                <a:gd name="T117" fmla="*/ 2147483646 h 736"/>
                <a:gd name="T118" fmla="*/ 2147483646 w 659"/>
                <a:gd name="T119" fmla="*/ 2147483646 h 7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736"/>
                <a:gd name="T182" fmla="*/ 659 w 659"/>
                <a:gd name="T183" fmla="*/ 736 h 7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736">
                  <a:moveTo>
                    <a:pt x="621" y="2"/>
                  </a:moveTo>
                  <a:lnTo>
                    <a:pt x="621" y="4"/>
                  </a:lnTo>
                  <a:lnTo>
                    <a:pt x="622" y="6"/>
                  </a:lnTo>
                  <a:lnTo>
                    <a:pt x="624" y="7"/>
                  </a:lnTo>
                  <a:lnTo>
                    <a:pt x="625" y="9"/>
                  </a:lnTo>
                  <a:lnTo>
                    <a:pt x="524" y="104"/>
                  </a:lnTo>
                  <a:lnTo>
                    <a:pt x="532" y="111"/>
                  </a:lnTo>
                  <a:lnTo>
                    <a:pt x="657" y="0"/>
                  </a:lnTo>
                  <a:lnTo>
                    <a:pt x="659" y="2"/>
                  </a:lnTo>
                  <a:lnTo>
                    <a:pt x="636" y="22"/>
                  </a:lnTo>
                  <a:lnTo>
                    <a:pt x="614" y="43"/>
                  </a:lnTo>
                  <a:lnTo>
                    <a:pt x="590" y="65"/>
                  </a:lnTo>
                  <a:lnTo>
                    <a:pt x="567" y="88"/>
                  </a:lnTo>
                  <a:lnTo>
                    <a:pt x="543" y="111"/>
                  </a:lnTo>
                  <a:lnTo>
                    <a:pt x="520" y="135"/>
                  </a:lnTo>
                  <a:lnTo>
                    <a:pt x="495" y="159"/>
                  </a:lnTo>
                  <a:lnTo>
                    <a:pt x="472" y="183"/>
                  </a:lnTo>
                  <a:lnTo>
                    <a:pt x="448" y="207"/>
                  </a:lnTo>
                  <a:lnTo>
                    <a:pt x="423" y="232"/>
                  </a:lnTo>
                  <a:lnTo>
                    <a:pt x="399" y="255"/>
                  </a:lnTo>
                  <a:lnTo>
                    <a:pt x="374" y="279"/>
                  </a:lnTo>
                  <a:lnTo>
                    <a:pt x="350" y="301"/>
                  </a:lnTo>
                  <a:lnTo>
                    <a:pt x="325" y="323"/>
                  </a:lnTo>
                  <a:lnTo>
                    <a:pt x="301" y="344"/>
                  </a:lnTo>
                  <a:lnTo>
                    <a:pt x="276" y="364"/>
                  </a:lnTo>
                  <a:lnTo>
                    <a:pt x="276" y="350"/>
                  </a:lnTo>
                  <a:lnTo>
                    <a:pt x="291" y="335"/>
                  </a:lnTo>
                  <a:lnTo>
                    <a:pt x="306" y="319"/>
                  </a:lnTo>
                  <a:lnTo>
                    <a:pt x="321" y="305"/>
                  </a:lnTo>
                  <a:lnTo>
                    <a:pt x="336" y="291"/>
                  </a:lnTo>
                  <a:lnTo>
                    <a:pt x="353" y="277"/>
                  </a:lnTo>
                  <a:lnTo>
                    <a:pt x="368" y="263"/>
                  </a:lnTo>
                  <a:lnTo>
                    <a:pt x="383" y="249"/>
                  </a:lnTo>
                  <a:lnTo>
                    <a:pt x="400" y="236"/>
                  </a:lnTo>
                  <a:lnTo>
                    <a:pt x="415" y="222"/>
                  </a:lnTo>
                  <a:lnTo>
                    <a:pt x="430" y="208"/>
                  </a:lnTo>
                  <a:lnTo>
                    <a:pt x="445" y="195"/>
                  </a:lnTo>
                  <a:lnTo>
                    <a:pt x="462" y="181"/>
                  </a:lnTo>
                  <a:lnTo>
                    <a:pt x="477" y="165"/>
                  </a:lnTo>
                  <a:lnTo>
                    <a:pt x="492" y="151"/>
                  </a:lnTo>
                  <a:lnTo>
                    <a:pt x="507" y="136"/>
                  </a:lnTo>
                  <a:lnTo>
                    <a:pt x="522" y="119"/>
                  </a:lnTo>
                  <a:lnTo>
                    <a:pt x="511" y="111"/>
                  </a:lnTo>
                  <a:lnTo>
                    <a:pt x="371" y="244"/>
                  </a:lnTo>
                  <a:lnTo>
                    <a:pt x="366" y="237"/>
                  </a:lnTo>
                  <a:lnTo>
                    <a:pt x="361" y="231"/>
                  </a:lnTo>
                  <a:lnTo>
                    <a:pt x="355" y="224"/>
                  </a:lnTo>
                  <a:lnTo>
                    <a:pt x="350" y="219"/>
                  </a:lnTo>
                  <a:lnTo>
                    <a:pt x="342" y="215"/>
                  </a:lnTo>
                  <a:lnTo>
                    <a:pt x="335" y="211"/>
                  </a:lnTo>
                  <a:lnTo>
                    <a:pt x="327" y="208"/>
                  </a:lnTo>
                  <a:lnTo>
                    <a:pt x="317" y="206"/>
                  </a:lnTo>
                  <a:lnTo>
                    <a:pt x="306" y="211"/>
                  </a:lnTo>
                  <a:lnTo>
                    <a:pt x="301" y="220"/>
                  </a:lnTo>
                  <a:lnTo>
                    <a:pt x="298" y="232"/>
                  </a:lnTo>
                  <a:lnTo>
                    <a:pt x="299" y="242"/>
                  </a:lnTo>
                  <a:lnTo>
                    <a:pt x="306" y="261"/>
                  </a:lnTo>
                  <a:lnTo>
                    <a:pt x="307" y="279"/>
                  </a:lnTo>
                  <a:lnTo>
                    <a:pt x="303" y="295"/>
                  </a:lnTo>
                  <a:lnTo>
                    <a:pt x="296" y="309"/>
                  </a:lnTo>
                  <a:lnTo>
                    <a:pt x="285" y="323"/>
                  </a:lnTo>
                  <a:lnTo>
                    <a:pt x="273" y="337"/>
                  </a:lnTo>
                  <a:lnTo>
                    <a:pt x="261" y="349"/>
                  </a:lnTo>
                  <a:lnTo>
                    <a:pt x="249" y="362"/>
                  </a:lnTo>
                  <a:lnTo>
                    <a:pt x="246" y="369"/>
                  </a:lnTo>
                  <a:lnTo>
                    <a:pt x="247" y="378"/>
                  </a:lnTo>
                  <a:lnTo>
                    <a:pt x="251" y="386"/>
                  </a:lnTo>
                  <a:lnTo>
                    <a:pt x="258" y="391"/>
                  </a:lnTo>
                  <a:lnTo>
                    <a:pt x="274" y="401"/>
                  </a:lnTo>
                  <a:lnTo>
                    <a:pt x="291" y="415"/>
                  </a:lnTo>
                  <a:lnTo>
                    <a:pt x="308" y="432"/>
                  </a:lnTo>
                  <a:lnTo>
                    <a:pt x="326" y="447"/>
                  </a:lnTo>
                  <a:lnTo>
                    <a:pt x="344" y="458"/>
                  </a:lnTo>
                  <a:lnTo>
                    <a:pt x="365" y="464"/>
                  </a:lnTo>
                  <a:lnTo>
                    <a:pt x="387" y="460"/>
                  </a:lnTo>
                  <a:lnTo>
                    <a:pt x="412" y="445"/>
                  </a:lnTo>
                  <a:lnTo>
                    <a:pt x="413" y="475"/>
                  </a:lnTo>
                  <a:lnTo>
                    <a:pt x="414" y="514"/>
                  </a:lnTo>
                  <a:lnTo>
                    <a:pt x="416" y="554"/>
                  </a:lnTo>
                  <a:lnTo>
                    <a:pt x="418" y="585"/>
                  </a:lnTo>
                  <a:lnTo>
                    <a:pt x="406" y="587"/>
                  </a:lnTo>
                  <a:lnTo>
                    <a:pt x="394" y="585"/>
                  </a:lnTo>
                  <a:lnTo>
                    <a:pt x="383" y="581"/>
                  </a:lnTo>
                  <a:lnTo>
                    <a:pt x="373" y="577"/>
                  </a:lnTo>
                  <a:lnTo>
                    <a:pt x="363" y="574"/>
                  </a:lnTo>
                  <a:lnTo>
                    <a:pt x="354" y="575"/>
                  </a:lnTo>
                  <a:lnTo>
                    <a:pt x="345" y="582"/>
                  </a:lnTo>
                  <a:lnTo>
                    <a:pt x="339" y="596"/>
                  </a:lnTo>
                  <a:lnTo>
                    <a:pt x="347" y="604"/>
                  </a:lnTo>
                  <a:lnTo>
                    <a:pt x="355" y="609"/>
                  </a:lnTo>
                  <a:lnTo>
                    <a:pt x="365" y="613"/>
                  </a:lnTo>
                  <a:lnTo>
                    <a:pt x="375" y="616"/>
                  </a:lnTo>
                  <a:lnTo>
                    <a:pt x="386" y="621"/>
                  </a:lnTo>
                  <a:lnTo>
                    <a:pt x="397" y="624"/>
                  </a:lnTo>
                  <a:lnTo>
                    <a:pt x="407" y="629"/>
                  </a:lnTo>
                  <a:lnTo>
                    <a:pt x="416" y="635"/>
                  </a:lnTo>
                  <a:lnTo>
                    <a:pt x="418" y="734"/>
                  </a:lnTo>
                  <a:lnTo>
                    <a:pt x="416" y="734"/>
                  </a:lnTo>
                  <a:lnTo>
                    <a:pt x="411" y="734"/>
                  </a:lnTo>
                  <a:lnTo>
                    <a:pt x="404" y="734"/>
                  </a:lnTo>
                  <a:lnTo>
                    <a:pt x="392" y="734"/>
                  </a:lnTo>
                  <a:lnTo>
                    <a:pt x="379" y="734"/>
                  </a:lnTo>
                  <a:lnTo>
                    <a:pt x="365" y="735"/>
                  </a:lnTo>
                  <a:lnTo>
                    <a:pt x="349" y="735"/>
                  </a:lnTo>
                  <a:lnTo>
                    <a:pt x="330" y="735"/>
                  </a:lnTo>
                  <a:lnTo>
                    <a:pt x="312" y="735"/>
                  </a:lnTo>
                  <a:lnTo>
                    <a:pt x="292" y="735"/>
                  </a:lnTo>
                  <a:lnTo>
                    <a:pt x="272" y="736"/>
                  </a:lnTo>
                  <a:lnTo>
                    <a:pt x="253" y="736"/>
                  </a:lnTo>
                  <a:lnTo>
                    <a:pt x="232" y="736"/>
                  </a:lnTo>
                  <a:lnTo>
                    <a:pt x="214" y="736"/>
                  </a:lnTo>
                  <a:lnTo>
                    <a:pt x="196" y="736"/>
                  </a:lnTo>
                  <a:lnTo>
                    <a:pt x="179" y="736"/>
                  </a:lnTo>
                  <a:lnTo>
                    <a:pt x="180" y="725"/>
                  </a:lnTo>
                  <a:lnTo>
                    <a:pt x="184" y="710"/>
                  </a:lnTo>
                  <a:lnTo>
                    <a:pt x="192" y="697"/>
                  </a:lnTo>
                  <a:lnTo>
                    <a:pt x="204" y="687"/>
                  </a:lnTo>
                  <a:lnTo>
                    <a:pt x="218" y="682"/>
                  </a:lnTo>
                  <a:lnTo>
                    <a:pt x="232" y="675"/>
                  </a:lnTo>
                  <a:lnTo>
                    <a:pt x="246" y="666"/>
                  </a:lnTo>
                  <a:lnTo>
                    <a:pt x="258" y="658"/>
                  </a:lnTo>
                  <a:lnTo>
                    <a:pt x="269" y="649"/>
                  </a:lnTo>
                  <a:lnTo>
                    <a:pt x="279" y="638"/>
                  </a:lnTo>
                  <a:lnTo>
                    <a:pt x="289" y="628"/>
                  </a:lnTo>
                  <a:lnTo>
                    <a:pt x="300" y="616"/>
                  </a:lnTo>
                  <a:lnTo>
                    <a:pt x="309" y="604"/>
                  </a:lnTo>
                  <a:lnTo>
                    <a:pt x="318" y="593"/>
                  </a:lnTo>
                  <a:lnTo>
                    <a:pt x="327" y="581"/>
                  </a:lnTo>
                  <a:lnTo>
                    <a:pt x="336" y="568"/>
                  </a:lnTo>
                  <a:lnTo>
                    <a:pt x="345" y="557"/>
                  </a:lnTo>
                  <a:lnTo>
                    <a:pt x="355" y="546"/>
                  </a:lnTo>
                  <a:lnTo>
                    <a:pt x="364" y="535"/>
                  </a:lnTo>
                  <a:lnTo>
                    <a:pt x="373" y="525"/>
                  </a:lnTo>
                  <a:lnTo>
                    <a:pt x="372" y="509"/>
                  </a:lnTo>
                  <a:lnTo>
                    <a:pt x="367" y="498"/>
                  </a:lnTo>
                  <a:lnTo>
                    <a:pt x="358" y="489"/>
                  </a:lnTo>
                  <a:lnTo>
                    <a:pt x="348" y="481"/>
                  </a:lnTo>
                  <a:lnTo>
                    <a:pt x="335" y="474"/>
                  </a:lnTo>
                  <a:lnTo>
                    <a:pt x="323" y="466"/>
                  </a:lnTo>
                  <a:lnTo>
                    <a:pt x="312" y="458"/>
                  </a:lnTo>
                  <a:lnTo>
                    <a:pt x="303" y="448"/>
                  </a:lnTo>
                  <a:lnTo>
                    <a:pt x="299" y="441"/>
                  </a:lnTo>
                  <a:lnTo>
                    <a:pt x="292" y="436"/>
                  </a:lnTo>
                  <a:lnTo>
                    <a:pt x="284" y="433"/>
                  </a:lnTo>
                  <a:lnTo>
                    <a:pt x="276" y="434"/>
                  </a:lnTo>
                  <a:lnTo>
                    <a:pt x="265" y="446"/>
                  </a:lnTo>
                  <a:lnTo>
                    <a:pt x="254" y="457"/>
                  </a:lnTo>
                  <a:lnTo>
                    <a:pt x="241" y="468"/>
                  </a:lnTo>
                  <a:lnTo>
                    <a:pt x="228" y="480"/>
                  </a:lnTo>
                  <a:lnTo>
                    <a:pt x="215" y="490"/>
                  </a:lnTo>
                  <a:lnTo>
                    <a:pt x="202" y="501"/>
                  </a:lnTo>
                  <a:lnTo>
                    <a:pt x="189" y="510"/>
                  </a:lnTo>
                  <a:lnTo>
                    <a:pt x="176" y="521"/>
                  </a:lnTo>
                  <a:lnTo>
                    <a:pt x="162" y="503"/>
                  </a:lnTo>
                  <a:lnTo>
                    <a:pt x="146" y="486"/>
                  </a:lnTo>
                  <a:lnTo>
                    <a:pt x="127" y="470"/>
                  </a:lnTo>
                  <a:lnTo>
                    <a:pt x="108" y="455"/>
                  </a:lnTo>
                  <a:lnTo>
                    <a:pt x="87" y="443"/>
                  </a:lnTo>
                  <a:lnTo>
                    <a:pt x="65" y="433"/>
                  </a:lnTo>
                  <a:lnTo>
                    <a:pt x="42" y="425"/>
                  </a:lnTo>
                  <a:lnTo>
                    <a:pt x="18" y="418"/>
                  </a:lnTo>
                  <a:lnTo>
                    <a:pt x="0" y="405"/>
                  </a:lnTo>
                  <a:lnTo>
                    <a:pt x="12" y="391"/>
                  </a:lnTo>
                  <a:lnTo>
                    <a:pt x="27" y="382"/>
                  </a:lnTo>
                  <a:lnTo>
                    <a:pt x="46" y="377"/>
                  </a:lnTo>
                  <a:lnTo>
                    <a:pt x="65" y="374"/>
                  </a:lnTo>
                  <a:lnTo>
                    <a:pt x="85" y="372"/>
                  </a:lnTo>
                  <a:lnTo>
                    <a:pt x="106" y="371"/>
                  </a:lnTo>
                  <a:lnTo>
                    <a:pt x="125" y="369"/>
                  </a:lnTo>
                  <a:lnTo>
                    <a:pt x="142" y="364"/>
                  </a:lnTo>
                  <a:lnTo>
                    <a:pt x="153" y="360"/>
                  </a:lnTo>
                  <a:lnTo>
                    <a:pt x="162" y="355"/>
                  </a:lnTo>
                  <a:lnTo>
                    <a:pt x="170" y="350"/>
                  </a:lnTo>
                  <a:lnTo>
                    <a:pt x="177" y="343"/>
                  </a:lnTo>
                  <a:lnTo>
                    <a:pt x="183" y="336"/>
                  </a:lnTo>
                  <a:lnTo>
                    <a:pt x="189" y="329"/>
                  </a:lnTo>
                  <a:lnTo>
                    <a:pt x="195" y="320"/>
                  </a:lnTo>
                  <a:lnTo>
                    <a:pt x="199" y="312"/>
                  </a:lnTo>
                  <a:lnTo>
                    <a:pt x="193" y="284"/>
                  </a:lnTo>
                  <a:lnTo>
                    <a:pt x="184" y="254"/>
                  </a:lnTo>
                  <a:lnTo>
                    <a:pt x="173" y="223"/>
                  </a:lnTo>
                  <a:lnTo>
                    <a:pt x="162" y="193"/>
                  </a:lnTo>
                  <a:lnTo>
                    <a:pt x="151" y="163"/>
                  </a:lnTo>
                  <a:lnTo>
                    <a:pt x="142" y="133"/>
                  </a:lnTo>
                  <a:lnTo>
                    <a:pt x="139" y="103"/>
                  </a:lnTo>
                  <a:lnTo>
                    <a:pt x="142" y="74"/>
                  </a:lnTo>
                  <a:lnTo>
                    <a:pt x="150" y="67"/>
                  </a:lnTo>
                  <a:lnTo>
                    <a:pt x="157" y="62"/>
                  </a:lnTo>
                  <a:lnTo>
                    <a:pt x="164" y="57"/>
                  </a:lnTo>
                  <a:lnTo>
                    <a:pt x="171" y="52"/>
                  </a:lnTo>
                  <a:lnTo>
                    <a:pt x="176" y="46"/>
                  </a:lnTo>
                  <a:lnTo>
                    <a:pt x="181" y="40"/>
                  </a:lnTo>
                  <a:lnTo>
                    <a:pt x="184" y="31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79" y="15"/>
                  </a:lnTo>
                  <a:lnTo>
                    <a:pt x="178" y="10"/>
                  </a:lnTo>
                  <a:lnTo>
                    <a:pt x="181" y="7"/>
                  </a:lnTo>
                  <a:lnTo>
                    <a:pt x="196" y="7"/>
                  </a:lnTo>
                  <a:lnTo>
                    <a:pt x="211" y="7"/>
                  </a:lnTo>
                  <a:lnTo>
                    <a:pt x="225" y="7"/>
                  </a:lnTo>
                  <a:lnTo>
                    <a:pt x="240" y="7"/>
                  </a:lnTo>
                  <a:lnTo>
                    <a:pt x="255" y="7"/>
                  </a:lnTo>
                  <a:lnTo>
                    <a:pt x="270" y="8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15" y="9"/>
                  </a:lnTo>
                  <a:lnTo>
                    <a:pt x="330" y="9"/>
                  </a:lnTo>
                  <a:lnTo>
                    <a:pt x="344" y="9"/>
                  </a:lnTo>
                  <a:lnTo>
                    <a:pt x="359" y="9"/>
                  </a:lnTo>
                  <a:lnTo>
                    <a:pt x="373" y="9"/>
                  </a:lnTo>
                  <a:lnTo>
                    <a:pt x="387" y="8"/>
                  </a:lnTo>
                  <a:lnTo>
                    <a:pt x="402" y="7"/>
                  </a:lnTo>
                  <a:lnTo>
                    <a:pt x="415" y="6"/>
                  </a:lnTo>
                  <a:lnTo>
                    <a:pt x="415" y="43"/>
                  </a:lnTo>
                  <a:lnTo>
                    <a:pt x="415" y="92"/>
                  </a:lnTo>
                  <a:lnTo>
                    <a:pt x="417" y="137"/>
                  </a:lnTo>
                  <a:lnTo>
                    <a:pt x="427" y="160"/>
                  </a:lnTo>
                  <a:lnTo>
                    <a:pt x="430" y="155"/>
                  </a:lnTo>
                  <a:lnTo>
                    <a:pt x="433" y="151"/>
                  </a:lnTo>
                  <a:lnTo>
                    <a:pt x="437" y="148"/>
                  </a:lnTo>
                  <a:lnTo>
                    <a:pt x="438" y="147"/>
                  </a:lnTo>
                  <a:lnTo>
                    <a:pt x="438" y="108"/>
                  </a:lnTo>
                  <a:lnTo>
                    <a:pt x="438" y="67"/>
                  </a:lnTo>
                  <a:lnTo>
                    <a:pt x="438" y="32"/>
                  </a:lnTo>
                  <a:lnTo>
                    <a:pt x="438" y="7"/>
                  </a:lnTo>
                  <a:lnTo>
                    <a:pt x="450" y="6"/>
                  </a:lnTo>
                  <a:lnTo>
                    <a:pt x="460" y="5"/>
                  </a:lnTo>
                  <a:lnTo>
                    <a:pt x="472" y="4"/>
                  </a:lnTo>
                  <a:lnTo>
                    <a:pt x="483" y="4"/>
                  </a:lnTo>
                  <a:lnTo>
                    <a:pt x="494" y="3"/>
                  </a:lnTo>
                  <a:lnTo>
                    <a:pt x="506" y="3"/>
                  </a:lnTo>
                  <a:lnTo>
                    <a:pt x="518" y="3"/>
                  </a:lnTo>
                  <a:lnTo>
                    <a:pt x="530" y="3"/>
                  </a:lnTo>
                  <a:lnTo>
                    <a:pt x="541" y="3"/>
                  </a:lnTo>
                  <a:lnTo>
                    <a:pt x="554" y="3"/>
                  </a:lnTo>
                  <a:lnTo>
                    <a:pt x="565" y="3"/>
                  </a:lnTo>
                  <a:lnTo>
                    <a:pt x="576" y="3"/>
                  </a:lnTo>
                  <a:lnTo>
                    <a:pt x="587" y="3"/>
                  </a:lnTo>
                  <a:lnTo>
                    <a:pt x="600" y="3"/>
                  </a:lnTo>
                  <a:lnTo>
                    <a:pt x="610" y="2"/>
                  </a:lnTo>
                  <a:lnTo>
                    <a:pt x="621" y="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3" name="Freeform 36"/>
            <p:cNvSpPr>
              <a:spLocks/>
            </p:cNvSpPr>
            <p:nvPr/>
          </p:nvSpPr>
          <p:spPr bwMode="auto">
            <a:xfrm>
              <a:off x="3497263" y="4157663"/>
              <a:ext cx="185737" cy="368300"/>
            </a:xfrm>
            <a:custGeom>
              <a:avLst/>
              <a:gdLst>
                <a:gd name="T0" fmla="*/ 2147483646 w 234"/>
                <a:gd name="T1" fmla="*/ 2147483646 h 464"/>
                <a:gd name="T2" fmla="*/ 2147483646 w 234"/>
                <a:gd name="T3" fmla="*/ 2147483646 h 464"/>
                <a:gd name="T4" fmla="*/ 2147483646 w 234"/>
                <a:gd name="T5" fmla="*/ 2147483646 h 464"/>
                <a:gd name="T6" fmla="*/ 2147483646 w 234"/>
                <a:gd name="T7" fmla="*/ 2147483646 h 464"/>
                <a:gd name="T8" fmla="*/ 2147483646 w 234"/>
                <a:gd name="T9" fmla="*/ 2147483646 h 464"/>
                <a:gd name="T10" fmla="*/ 2147483646 w 234"/>
                <a:gd name="T11" fmla="*/ 2147483646 h 464"/>
                <a:gd name="T12" fmla="*/ 2147483646 w 234"/>
                <a:gd name="T13" fmla="*/ 2147483646 h 464"/>
                <a:gd name="T14" fmla="*/ 2147483646 w 234"/>
                <a:gd name="T15" fmla="*/ 2147483646 h 464"/>
                <a:gd name="T16" fmla="*/ 2147483646 w 234"/>
                <a:gd name="T17" fmla="*/ 2147483646 h 464"/>
                <a:gd name="T18" fmla="*/ 2147483646 w 234"/>
                <a:gd name="T19" fmla="*/ 2147483646 h 464"/>
                <a:gd name="T20" fmla="*/ 2147483646 w 234"/>
                <a:gd name="T21" fmla="*/ 2147483646 h 464"/>
                <a:gd name="T22" fmla="*/ 2147483646 w 234"/>
                <a:gd name="T23" fmla="*/ 2147483646 h 464"/>
                <a:gd name="T24" fmla="*/ 2147483646 w 234"/>
                <a:gd name="T25" fmla="*/ 2147483646 h 464"/>
                <a:gd name="T26" fmla="*/ 2147483646 w 234"/>
                <a:gd name="T27" fmla="*/ 2147483646 h 464"/>
                <a:gd name="T28" fmla="*/ 2147483646 w 234"/>
                <a:gd name="T29" fmla="*/ 2147483646 h 464"/>
                <a:gd name="T30" fmla="*/ 2147483646 w 234"/>
                <a:gd name="T31" fmla="*/ 2147483646 h 464"/>
                <a:gd name="T32" fmla="*/ 2147483646 w 234"/>
                <a:gd name="T33" fmla="*/ 2147483646 h 464"/>
                <a:gd name="T34" fmla="*/ 2147483646 w 234"/>
                <a:gd name="T35" fmla="*/ 2147483646 h 464"/>
                <a:gd name="T36" fmla="*/ 2147483646 w 234"/>
                <a:gd name="T37" fmla="*/ 2147483646 h 464"/>
                <a:gd name="T38" fmla="*/ 2147483646 w 234"/>
                <a:gd name="T39" fmla="*/ 2147483646 h 464"/>
                <a:gd name="T40" fmla="*/ 2147483646 w 234"/>
                <a:gd name="T41" fmla="*/ 2147483646 h 464"/>
                <a:gd name="T42" fmla="*/ 2147483646 w 234"/>
                <a:gd name="T43" fmla="*/ 2147483646 h 464"/>
                <a:gd name="T44" fmla="*/ 2147483646 w 234"/>
                <a:gd name="T45" fmla="*/ 2147483646 h 464"/>
                <a:gd name="T46" fmla="*/ 2147483646 w 234"/>
                <a:gd name="T47" fmla="*/ 2147483646 h 464"/>
                <a:gd name="T48" fmla="*/ 2147483646 w 234"/>
                <a:gd name="T49" fmla="*/ 2147483646 h 464"/>
                <a:gd name="T50" fmla="*/ 2147483646 w 234"/>
                <a:gd name="T51" fmla="*/ 2147483646 h 464"/>
                <a:gd name="T52" fmla="*/ 0 w 234"/>
                <a:gd name="T53" fmla="*/ 2147483646 h 464"/>
                <a:gd name="T54" fmla="*/ 2147483646 w 234"/>
                <a:gd name="T55" fmla="*/ 2147483646 h 464"/>
                <a:gd name="T56" fmla="*/ 2147483646 w 234"/>
                <a:gd name="T57" fmla="*/ 2147483646 h 464"/>
                <a:gd name="T58" fmla="*/ 2147483646 w 234"/>
                <a:gd name="T59" fmla="*/ 2147483646 h 464"/>
                <a:gd name="T60" fmla="*/ 2147483646 w 234"/>
                <a:gd name="T61" fmla="*/ 2147483646 h 464"/>
                <a:gd name="T62" fmla="*/ 2147483646 w 234"/>
                <a:gd name="T63" fmla="*/ 2147483646 h 464"/>
                <a:gd name="T64" fmla="*/ 2147483646 w 234"/>
                <a:gd name="T65" fmla="*/ 2147483646 h 464"/>
                <a:gd name="T66" fmla="*/ 2147483646 w 234"/>
                <a:gd name="T67" fmla="*/ 2147483646 h 464"/>
                <a:gd name="T68" fmla="*/ 2147483646 w 234"/>
                <a:gd name="T69" fmla="*/ 2147483646 h 464"/>
                <a:gd name="T70" fmla="*/ 2147483646 w 234"/>
                <a:gd name="T71" fmla="*/ 2147483646 h 464"/>
                <a:gd name="T72" fmla="*/ 2147483646 w 234"/>
                <a:gd name="T73" fmla="*/ 2147483646 h 4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4"/>
                <a:gd name="T112" fmla="*/ 0 h 464"/>
                <a:gd name="T113" fmla="*/ 234 w 234"/>
                <a:gd name="T114" fmla="*/ 464 h 4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4" h="464">
                  <a:moveTo>
                    <a:pt x="226" y="216"/>
                  </a:moveTo>
                  <a:lnTo>
                    <a:pt x="215" y="217"/>
                  </a:lnTo>
                  <a:lnTo>
                    <a:pt x="202" y="217"/>
                  </a:lnTo>
                  <a:lnTo>
                    <a:pt x="191" y="217"/>
                  </a:lnTo>
                  <a:lnTo>
                    <a:pt x="180" y="217"/>
                  </a:lnTo>
                  <a:lnTo>
                    <a:pt x="168" y="217"/>
                  </a:lnTo>
                  <a:lnTo>
                    <a:pt x="156" y="216"/>
                  </a:lnTo>
                  <a:lnTo>
                    <a:pt x="145" y="216"/>
                  </a:lnTo>
                  <a:lnTo>
                    <a:pt x="133" y="215"/>
                  </a:lnTo>
                  <a:lnTo>
                    <a:pt x="122" y="215"/>
                  </a:lnTo>
                  <a:lnTo>
                    <a:pt x="110" y="215"/>
                  </a:lnTo>
                  <a:lnTo>
                    <a:pt x="99" y="215"/>
                  </a:lnTo>
                  <a:lnTo>
                    <a:pt x="88" y="215"/>
                  </a:lnTo>
                  <a:lnTo>
                    <a:pt x="77" y="215"/>
                  </a:lnTo>
                  <a:lnTo>
                    <a:pt x="66" y="216"/>
                  </a:lnTo>
                  <a:lnTo>
                    <a:pt x="54" y="218"/>
                  </a:lnTo>
                  <a:lnTo>
                    <a:pt x="43" y="220"/>
                  </a:lnTo>
                  <a:lnTo>
                    <a:pt x="41" y="222"/>
                  </a:lnTo>
                  <a:lnTo>
                    <a:pt x="41" y="226"/>
                  </a:lnTo>
                  <a:lnTo>
                    <a:pt x="41" y="230"/>
                  </a:lnTo>
                  <a:lnTo>
                    <a:pt x="41" y="233"/>
                  </a:lnTo>
                  <a:lnTo>
                    <a:pt x="226" y="236"/>
                  </a:lnTo>
                  <a:lnTo>
                    <a:pt x="234" y="259"/>
                  </a:lnTo>
                  <a:lnTo>
                    <a:pt x="225" y="284"/>
                  </a:lnTo>
                  <a:lnTo>
                    <a:pt x="217" y="310"/>
                  </a:lnTo>
                  <a:lnTo>
                    <a:pt x="209" y="335"/>
                  </a:lnTo>
                  <a:lnTo>
                    <a:pt x="201" y="361"/>
                  </a:lnTo>
                  <a:lnTo>
                    <a:pt x="193" y="387"/>
                  </a:lnTo>
                  <a:lnTo>
                    <a:pt x="186" y="413"/>
                  </a:lnTo>
                  <a:lnTo>
                    <a:pt x="178" y="438"/>
                  </a:lnTo>
                  <a:lnTo>
                    <a:pt x="169" y="464"/>
                  </a:lnTo>
                  <a:lnTo>
                    <a:pt x="156" y="460"/>
                  </a:lnTo>
                  <a:lnTo>
                    <a:pt x="146" y="454"/>
                  </a:lnTo>
                  <a:lnTo>
                    <a:pt x="136" y="445"/>
                  </a:lnTo>
                  <a:lnTo>
                    <a:pt x="127" y="437"/>
                  </a:lnTo>
                  <a:lnTo>
                    <a:pt x="119" y="427"/>
                  </a:lnTo>
                  <a:lnTo>
                    <a:pt x="110" y="417"/>
                  </a:lnTo>
                  <a:lnTo>
                    <a:pt x="103" y="407"/>
                  </a:lnTo>
                  <a:lnTo>
                    <a:pt x="96" y="396"/>
                  </a:lnTo>
                  <a:lnTo>
                    <a:pt x="91" y="391"/>
                  </a:lnTo>
                  <a:lnTo>
                    <a:pt x="85" y="389"/>
                  </a:lnTo>
                  <a:lnTo>
                    <a:pt x="80" y="390"/>
                  </a:lnTo>
                  <a:lnTo>
                    <a:pt x="75" y="396"/>
                  </a:lnTo>
                  <a:lnTo>
                    <a:pt x="71" y="413"/>
                  </a:lnTo>
                  <a:lnTo>
                    <a:pt x="65" y="427"/>
                  </a:lnTo>
                  <a:lnTo>
                    <a:pt x="57" y="441"/>
                  </a:lnTo>
                  <a:lnTo>
                    <a:pt x="48" y="456"/>
                  </a:lnTo>
                  <a:lnTo>
                    <a:pt x="34" y="460"/>
                  </a:lnTo>
                  <a:lnTo>
                    <a:pt x="24" y="461"/>
                  </a:lnTo>
                  <a:lnTo>
                    <a:pt x="16" y="458"/>
                  </a:lnTo>
                  <a:lnTo>
                    <a:pt x="9" y="452"/>
                  </a:lnTo>
                  <a:lnTo>
                    <a:pt x="4" y="443"/>
                  </a:lnTo>
                  <a:lnTo>
                    <a:pt x="2" y="434"/>
                  </a:lnTo>
                  <a:lnTo>
                    <a:pt x="0" y="424"/>
                  </a:lnTo>
                  <a:lnTo>
                    <a:pt x="0" y="415"/>
                  </a:lnTo>
                  <a:lnTo>
                    <a:pt x="10" y="404"/>
                  </a:lnTo>
                  <a:lnTo>
                    <a:pt x="18" y="390"/>
                  </a:lnTo>
                  <a:lnTo>
                    <a:pt x="23" y="375"/>
                  </a:lnTo>
                  <a:lnTo>
                    <a:pt x="26" y="360"/>
                  </a:lnTo>
                  <a:lnTo>
                    <a:pt x="27" y="342"/>
                  </a:lnTo>
                  <a:lnTo>
                    <a:pt x="26" y="326"/>
                  </a:lnTo>
                  <a:lnTo>
                    <a:pt x="23" y="309"/>
                  </a:lnTo>
                  <a:lnTo>
                    <a:pt x="19" y="292"/>
                  </a:lnTo>
                  <a:lnTo>
                    <a:pt x="16" y="284"/>
                  </a:lnTo>
                  <a:lnTo>
                    <a:pt x="17" y="275"/>
                  </a:lnTo>
                  <a:lnTo>
                    <a:pt x="20" y="266"/>
                  </a:lnTo>
                  <a:lnTo>
                    <a:pt x="23" y="257"/>
                  </a:lnTo>
                  <a:lnTo>
                    <a:pt x="25" y="248"/>
                  </a:lnTo>
                  <a:lnTo>
                    <a:pt x="24" y="241"/>
                  </a:lnTo>
                  <a:lnTo>
                    <a:pt x="17" y="235"/>
                  </a:lnTo>
                  <a:lnTo>
                    <a:pt x="2" y="231"/>
                  </a:lnTo>
                  <a:lnTo>
                    <a:pt x="2" y="218"/>
                  </a:lnTo>
                  <a:lnTo>
                    <a:pt x="228" y="0"/>
                  </a:lnTo>
                  <a:lnTo>
                    <a:pt x="226" y="21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4" name="Freeform 37"/>
            <p:cNvSpPr>
              <a:spLocks/>
            </p:cNvSpPr>
            <p:nvPr/>
          </p:nvSpPr>
          <p:spPr bwMode="auto">
            <a:xfrm>
              <a:off x="2835275" y="4183063"/>
              <a:ext cx="9525" cy="26987"/>
            </a:xfrm>
            <a:custGeom>
              <a:avLst/>
              <a:gdLst>
                <a:gd name="T0" fmla="*/ 0 w 11"/>
                <a:gd name="T1" fmla="*/ 2147483646 h 34"/>
                <a:gd name="T2" fmla="*/ 2147483646 w 11"/>
                <a:gd name="T3" fmla="*/ 0 h 34"/>
                <a:gd name="T4" fmla="*/ 2147483646 w 11"/>
                <a:gd name="T5" fmla="*/ 2147483646 h 34"/>
                <a:gd name="T6" fmla="*/ 0 w 11"/>
                <a:gd name="T7" fmla="*/ 2147483646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4"/>
                <a:gd name="T14" fmla="*/ 11 w 1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4">
                  <a:moveTo>
                    <a:pt x="0" y="34"/>
                  </a:moveTo>
                  <a:lnTo>
                    <a:pt x="11" y="0"/>
                  </a:lnTo>
                  <a:lnTo>
                    <a:pt x="11" y="3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5" name="Freeform 38"/>
            <p:cNvSpPr>
              <a:spLocks/>
            </p:cNvSpPr>
            <p:nvPr/>
          </p:nvSpPr>
          <p:spPr bwMode="auto">
            <a:xfrm>
              <a:off x="3279775" y="4195763"/>
              <a:ext cx="17463" cy="85725"/>
            </a:xfrm>
            <a:custGeom>
              <a:avLst/>
              <a:gdLst>
                <a:gd name="T0" fmla="*/ 2147483646 w 20"/>
                <a:gd name="T1" fmla="*/ 0 h 109"/>
                <a:gd name="T2" fmla="*/ 2147483646 w 20"/>
                <a:gd name="T3" fmla="*/ 2147483646 h 109"/>
                <a:gd name="T4" fmla="*/ 2147483646 w 20"/>
                <a:gd name="T5" fmla="*/ 2147483646 h 109"/>
                <a:gd name="T6" fmla="*/ 2147483646 w 20"/>
                <a:gd name="T7" fmla="*/ 2147483646 h 109"/>
                <a:gd name="T8" fmla="*/ 2147483646 w 20"/>
                <a:gd name="T9" fmla="*/ 2147483646 h 109"/>
                <a:gd name="T10" fmla="*/ 2147483646 w 20"/>
                <a:gd name="T11" fmla="*/ 2147483646 h 109"/>
                <a:gd name="T12" fmla="*/ 2147483646 w 20"/>
                <a:gd name="T13" fmla="*/ 2147483646 h 109"/>
                <a:gd name="T14" fmla="*/ 2147483646 w 20"/>
                <a:gd name="T15" fmla="*/ 2147483646 h 109"/>
                <a:gd name="T16" fmla="*/ 2147483646 w 20"/>
                <a:gd name="T17" fmla="*/ 2147483646 h 109"/>
                <a:gd name="T18" fmla="*/ 2147483646 w 20"/>
                <a:gd name="T19" fmla="*/ 2147483646 h 109"/>
                <a:gd name="T20" fmla="*/ 2147483646 w 20"/>
                <a:gd name="T21" fmla="*/ 2147483646 h 109"/>
                <a:gd name="T22" fmla="*/ 2147483646 w 20"/>
                <a:gd name="T23" fmla="*/ 2147483646 h 109"/>
                <a:gd name="T24" fmla="*/ 0 w 20"/>
                <a:gd name="T25" fmla="*/ 2147483646 h 109"/>
                <a:gd name="T26" fmla="*/ 2147483646 w 20"/>
                <a:gd name="T27" fmla="*/ 2147483646 h 109"/>
                <a:gd name="T28" fmla="*/ 2147483646 w 20"/>
                <a:gd name="T29" fmla="*/ 2147483646 h 109"/>
                <a:gd name="T30" fmla="*/ 2147483646 w 20"/>
                <a:gd name="T31" fmla="*/ 0 h 109"/>
                <a:gd name="T32" fmla="*/ 2147483646 w 20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09"/>
                <a:gd name="T53" fmla="*/ 20 w 20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09">
                  <a:moveTo>
                    <a:pt x="15" y="0"/>
                  </a:moveTo>
                  <a:lnTo>
                    <a:pt x="19" y="27"/>
                  </a:lnTo>
                  <a:lnTo>
                    <a:pt x="20" y="53"/>
                  </a:lnTo>
                  <a:lnTo>
                    <a:pt x="20" y="81"/>
                  </a:lnTo>
                  <a:lnTo>
                    <a:pt x="20" y="109"/>
                  </a:lnTo>
                  <a:lnTo>
                    <a:pt x="11" y="103"/>
                  </a:lnTo>
                  <a:lnTo>
                    <a:pt x="6" y="94"/>
                  </a:lnTo>
                  <a:lnTo>
                    <a:pt x="3" y="84"/>
                  </a:lnTo>
                  <a:lnTo>
                    <a:pt x="3" y="71"/>
                  </a:lnTo>
                  <a:lnTo>
                    <a:pt x="4" y="57"/>
                  </a:lnTo>
                  <a:lnTo>
                    <a:pt x="4" y="44"/>
                  </a:lnTo>
                  <a:lnTo>
                    <a:pt x="3" y="32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4" y="6"/>
                  </a:lnTo>
                  <a:lnTo>
                    <a:pt x="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6" name="Freeform 39"/>
            <p:cNvSpPr>
              <a:spLocks/>
            </p:cNvSpPr>
            <p:nvPr/>
          </p:nvSpPr>
          <p:spPr bwMode="auto">
            <a:xfrm>
              <a:off x="2916238" y="4211638"/>
              <a:ext cx="104775" cy="125412"/>
            </a:xfrm>
            <a:custGeom>
              <a:avLst/>
              <a:gdLst>
                <a:gd name="T0" fmla="*/ 2147483646 w 131"/>
                <a:gd name="T1" fmla="*/ 2147483646 h 157"/>
                <a:gd name="T2" fmla="*/ 2147483646 w 131"/>
                <a:gd name="T3" fmla="*/ 2147483646 h 157"/>
                <a:gd name="T4" fmla="*/ 2147483646 w 131"/>
                <a:gd name="T5" fmla="*/ 2147483646 h 157"/>
                <a:gd name="T6" fmla="*/ 2147483646 w 131"/>
                <a:gd name="T7" fmla="*/ 2147483646 h 157"/>
                <a:gd name="T8" fmla="*/ 2147483646 w 131"/>
                <a:gd name="T9" fmla="*/ 2147483646 h 157"/>
                <a:gd name="T10" fmla="*/ 2147483646 w 131"/>
                <a:gd name="T11" fmla="*/ 2147483646 h 157"/>
                <a:gd name="T12" fmla="*/ 2147483646 w 131"/>
                <a:gd name="T13" fmla="*/ 2147483646 h 157"/>
                <a:gd name="T14" fmla="*/ 2147483646 w 131"/>
                <a:gd name="T15" fmla="*/ 2147483646 h 157"/>
                <a:gd name="T16" fmla="*/ 2147483646 w 131"/>
                <a:gd name="T17" fmla="*/ 2147483646 h 157"/>
                <a:gd name="T18" fmla="*/ 2147483646 w 131"/>
                <a:gd name="T19" fmla="*/ 2147483646 h 157"/>
                <a:gd name="T20" fmla="*/ 2147483646 w 131"/>
                <a:gd name="T21" fmla="*/ 2147483646 h 157"/>
                <a:gd name="T22" fmla="*/ 2147483646 w 131"/>
                <a:gd name="T23" fmla="*/ 2147483646 h 157"/>
                <a:gd name="T24" fmla="*/ 2147483646 w 131"/>
                <a:gd name="T25" fmla="*/ 2147483646 h 157"/>
                <a:gd name="T26" fmla="*/ 2147483646 w 131"/>
                <a:gd name="T27" fmla="*/ 2147483646 h 157"/>
                <a:gd name="T28" fmla="*/ 2147483646 w 131"/>
                <a:gd name="T29" fmla="*/ 2147483646 h 157"/>
                <a:gd name="T30" fmla="*/ 2147483646 w 131"/>
                <a:gd name="T31" fmla="*/ 2147483646 h 157"/>
                <a:gd name="T32" fmla="*/ 2147483646 w 131"/>
                <a:gd name="T33" fmla="*/ 2147483646 h 157"/>
                <a:gd name="T34" fmla="*/ 2147483646 w 131"/>
                <a:gd name="T35" fmla="*/ 2147483646 h 157"/>
                <a:gd name="T36" fmla="*/ 2147483646 w 131"/>
                <a:gd name="T37" fmla="*/ 2147483646 h 157"/>
                <a:gd name="T38" fmla="*/ 2147483646 w 131"/>
                <a:gd name="T39" fmla="*/ 2147483646 h 157"/>
                <a:gd name="T40" fmla="*/ 2147483646 w 131"/>
                <a:gd name="T41" fmla="*/ 2147483646 h 157"/>
                <a:gd name="T42" fmla="*/ 2147483646 w 131"/>
                <a:gd name="T43" fmla="*/ 2147483646 h 157"/>
                <a:gd name="T44" fmla="*/ 2147483646 w 131"/>
                <a:gd name="T45" fmla="*/ 2147483646 h 157"/>
                <a:gd name="T46" fmla="*/ 2147483646 w 131"/>
                <a:gd name="T47" fmla="*/ 2147483646 h 157"/>
                <a:gd name="T48" fmla="*/ 2147483646 w 131"/>
                <a:gd name="T49" fmla="*/ 2147483646 h 157"/>
                <a:gd name="T50" fmla="*/ 2147483646 w 131"/>
                <a:gd name="T51" fmla="*/ 2147483646 h 157"/>
                <a:gd name="T52" fmla="*/ 2147483646 w 131"/>
                <a:gd name="T53" fmla="*/ 2147483646 h 157"/>
                <a:gd name="T54" fmla="*/ 2147483646 w 131"/>
                <a:gd name="T55" fmla="*/ 2147483646 h 157"/>
                <a:gd name="T56" fmla="*/ 2147483646 w 131"/>
                <a:gd name="T57" fmla="*/ 2147483646 h 157"/>
                <a:gd name="T58" fmla="*/ 2147483646 w 131"/>
                <a:gd name="T59" fmla="*/ 2147483646 h 157"/>
                <a:gd name="T60" fmla="*/ 2147483646 w 131"/>
                <a:gd name="T61" fmla="*/ 2147483646 h 157"/>
                <a:gd name="T62" fmla="*/ 2147483646 w 131"/>
                <a:gd name="T63" fmla="*/ 2147483646 h 157"/>
                <a:gd name="T64" fmla="*/ 2147483646 w 131"/>
                <a:gd name="T65" fmla="*/ 2147483646 h 157"/>
                <a:gd name="T66" fmla="*/ 2147483646 w 131"/>
                <a:gd name="T67" fmla="*/ 2147483646 h 157"/>
                <a:gd name="T68" fmla="*/ 2147483646 w 131"/>
                <a:gd name="T69" fmla="*/ 2147483646 h 157"/>
                <a:gd name="T70" fmla="*/ 2147483646 w 131"/>
                <a:gd name="T71" fmla="*/ 2147483646 h 157"/>
                <a:gd name="T72" fmla="*/ 2147483646 w 131"/>
                <a:gd name="T73" fmla="*/ 2147483646 h 157"/>
                <a:gd name="T74" fmla="*/ 2147483646 w 131"/>
                <a:gd name="T75" fmla="*/ 2147483646 h 157"/>
                <a:gd name="T76" fmla="*/ 2147483646 w 131"/>
                <a:gd name="T77" fmla="*/ 2147483646 h 157"/>
                <a:gd name="T78" fmla="*/ 2147483646 w 131"/>
                <a:gd name="T79" fmla="*/ 2147483646 h 157"/>
                <a:gd name="T80" fmla="*/ 0 w 131"/>
                <a:gd name="T81" fmla="*/ 2147483646 h 157"/>
                <a:gd name="T82" fmla="*/ 2147483646 w 131"/>
                <a:gd name="T83" fmla="*/ 2147483646 h 157"/>
                <a:gd name="T84" fmla="*/ 2147483646 w 131"/>
                <a:gd name="T85" fmla="*/ 2147483646 h 157"/>
                <a:gd name="T86" fmla="*/ 2147483646 w 131"/>
                <a:gd name="T87" fmla="*/ 2147483646 h 157"/>
                <a:gd name="T88" fmla="*/ 2147483646 w 131"/>
                <a:gd name="T89" fmla="*/ 2147483646 h 157"/>
                <a:gd name="T90" fmla="*/ 2147483646 w 131"/>
                <a:gd name="T91" fmla="*/ 2147483646 h 157"/>
                <a:gd name="T92" fmla="*/ 2147483646 w 131"/>
                <a:gd name="T93" fmla="*/ 2147483646 h 157"/>
                <a:gd name="T94" fmla="*/ 2147483646 w 131"/>
                <a:gd name="T95" fmla="*/ 2147483646 h 157"/>
                <a:gd name="T96" fmla="*/ 2147483646 w 131"/>
                <a:gd name="T97" fmla="*/ 2147483646 h 157"/>
                <a:gd name="T98" fmla="*/ 2147483646 w 131"/>
                <a:gd name="T99" fmla="*/ 0 h 157"/>
                <a:gd name="T100" fmla="*/ 2147483646 w 131"/>
                <a:gd name="T101" fmla="*/ 2147483646 h 157"/>
                <a:gd name="T102" fmla="*/ 2147483646 w 131"/>
                <a:gd name="T103" fmla="*/ 2147483646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"/>
                <a:gd name="T157" fmla="*/ 0 h 157"/>
                <a:gd name="T158" fmla="*/ 131 w 131"/>
                <a:gd name="T159" fmla="*/ 157 h 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" h="157">
                  <a:moveTo>
                    <a:pt x="88" y="13"/>
                  </a:moveTo>
                  <a:lnTo>
                    <a:pt x="79" y="11"/>
                  </a:lnTo>
                  <a:lnTo>
                    <a:pt x="71" y="9"/>
                  </a:lnTo>
                  <a:lnTo>
                    <a:pt x="62" y="9"/>
                  </a:lnTo>
                  <a:lnTo>
                    <a:pt x="52" y="10"/>
                  </a:lnTo>
                  <a:lnTo>
                    <a:pt x="43" y="12"/>
                  </a:lnTo>
                  <a:lnTo>
                    <a:pt x="36" y="17"/>
                  </a:lnTo>
                  <a:lnTo>
                    <a:pt x="28" y="23"/>
                  </a:lnTo>
                  <a:lnTo>
                    <a:pt x="24" y="31"/>
                  </a:lnTo>
                  <a:lnTo>
                    <a:pt x="21" y="52"/>
                  </a:lnTo>
                  <a:lnTo>
                    <a:pt x="25" y="72"/>
                  </a:lnTo>
                  <a:lnTo>
                    <a:pt x="33" y="92"/>
                  </a:lnTo>
                  <a:lnTo>
                    <a:pt x="45" y="110"/>
                  </a:lnTo>
                  <a:lnTo>
                    <a:pt x="51" y="115"/>
                  </a:lnTo>
                  <a:lnTo>
                    <a:pt x="58" y="119"/>
                  </a:lnTo>
                  <a:lnTo>
                    <a:pt x="64" y="122"/>
                  </a:lnTo>
                  <a:lnTo>
                    <a:pt x="71" y="123"/>
                  </a:lnTo>
                  <a:lnTo>
                    <a:pt x="77" y="124"/>
                  </a:lnTo>
                  <a:lnTo>
                    <a:pt x="86" y="124"/>
                  </a:lnTo>
                  <a:lnTo>
                    <a:pt x="93" y="123"/>
                  </a:lnTo>
                  <a:lnTo>
                    <a:pt x="101" y="121"/>
                  </a:lnTo>
                  <a:lnTo>
                    <a:pt x="127" y="108"/>
                  </a:lnTo>
                  <a:lnTo>
                    <a:pt x="131" y="118"/>
                  </a:lnTo>
                  <a:lnTo>
                    <a:pt x="131" y="125"/>
                  </a:lnTo>
                  <a:lnTo>
                    <a:pt x="128" y="131"/>
                  </a:lnTo>
                  <a:lnTo>
                    <a:pt x="123" y="137"/>
                  </a:lnTo>
                  <a:lnTo>
                    <a:pt x="117" y="142"/>
                  </a:lnTo>
                  <a:lnTo>
                    <a:pt x="110" y="146"/>
                  </a:lnTo>
                  <a:lnTo>
                    <a:pt x="104" y="151"/>
                  </a:lnTo>
                  <a:lnTo>
                    <a:pt x="99" y="156"/>
                  </a:lnTo>
                  <a:lnTo>
                    <a:pt x="86" y="157"/>
                  </a:lnTo>
                  <a:lnTo>
                    <a:pt x="73" y="155"/>
                  </a:lnTo>
                  <a:lnTo>
                    <a:pt x="62" y="151"/>
                  </a:lnTo>
                  <a:lnTo>
                    <a:pt x="52" y="145"/>
                  </a:lnTo>
                  <a:lnTo>
                    <a:pt x="43" y="137"/>
                  </a:lnTo>
                  <a:lnTo>
                    <a:pt x="33" y="129"/>
                  </a:lnTo>
                  <a:lnTo>
                    <a:pt x="25" y="121"/>
                  </a:lnTo>
                  <a:lnTo>
                    <a:pt x="17" y="115"/>
                  </a:lnTo>
                  <a:lnTo>
                    <a:pt x="9" y="98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1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21"/>
                  </a:lnTo>
                  <a:lnTo>
                    <a:pt x="21" y="16"/>
                  </a:lnTo>
                  <a:lnTo>
                    <a:pt x="28" y="12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51" y="0"/>
                  </a:lnTo>
                  <a:lnTo>
                    <a:pt x="88" y="4"/>
                  </a:lnTo>
                  <a:lnTo>
                    <a:pt x="88" y="13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7" name="Freeform 40"/>
            <p:cNvSpPr>
              <a:spLocks/>
            </p:cNvSpPr>
            <p:nvPr/>
          </p:nvSpPr>
          <p:spPr bwMode="auto">
            <a:xfrm>
              <a:off x="2943225" y="4237038"/>
              <a:ext cx="57150" cy="34925"/>
            </a:xfrm>
            <a:custGeom>
              <a:avLst/>
              <a:gdLst>
                <a:gd name="T0" fmla="*/ 2147483646 w 73"/>
                <a:gd name="T1" fmla="*/ 2147483646 h 43"/>
                <a:gd name="T2" fmla="*/ 2147483646 w 73"/>
                <a:gd name="T3" fmla="*/ 2147483646 h 43"/>
                <a:gd name="T4" fmla="*/ 2147483646 w 73"/>
                <a:gd name="T5" fmla="*/ 2147483646 h 43"/>
                <a:gd name="T6" fmla="*/ 2147483646 w 73"/>
                <a:gd name="T7" fmla="*/ 2147483646 h 43"/>
                <a:gd name="T8" fmla="*/ 2147483646 w 73"/>
                <a:gd name="T9" fmla="*/ 2147483646 h 43"/>
                <a:gd name="T10" fmla="*/ 2147483646 w 73"/>
                <a:gd name="T11" fmla="*/ 2147483646 h 43"/>
                <a:gd name="T12" fmla="*/ 2147483646 w 73"/>
                <a:gd name="T13" fmla="*/ 2147483646 h 43"/>
                <a:gd name="T14" fmla="*/ 2147483646 w 73"/>
                <a:gd name="T15" fmla="*/ 2147483646 h 43"/>
                <a:gd name="T16" fmla="*/ 2147483646 w 73"/>
                <a:gd name="T17" fmla="*/ 2147483646 h 43"/>
                <a:gd name="T18" fmla="*/ 2147483646 w 73"/>
                <a:gd name="T19" fmla="*/ 2147483646 h 43"/>
                <a:gd name="T20" fmla="*/ 2147483646 w 73"/>
                <a:gd name="T21" fmla="*/ 2147483646 h 43"/>
                <a:gd name="T22" fmla="*/ 2147483646 w 73"/>
                <a:gd name="T23" fmla="*/ 2147483646 h 43"/>
                <a:gd name="T24" fmla="*/ 2147483646 w 73"/>
                <a:gd name="T25" fmla="*/ 2147483646 h 43"/>
                <a:gd name="T26" fmla="*/ 2147483646 w 73"/>
                <a:gd name="T27" fmla="*/ 2147483646 h 43"/>
                <a:gd name="T28" fmla="*/ 2147483646 w 73"/>
                <a:gd name="T29" fmla="*/ 2147483646 h 43"/>
                <a:gd name="T30" fmla="*/ 2147483646 w 73"/>
                <a:gd name="T31" fmla="*/ 2147483646 h 43"/>
                <a:gd name="T32" fmla="*/ 0 w 73"/>
                <a:gd name="T33" fmla="*/ 2147483646 h 43"/>
                <a:gd name="T34" fmla="*/ 2147483646 w 73"/>
                <a:gd name="T35" fmla="*/ 2147483646 h 43"/>
                <a:gd name="T36" fmla="*/ 2147483646 w 73"/>
                <a:gd name="T37" fmla="*/ 2147483646 h 43"/>
                <a:gd name="T38" fmla="*/ 2147483646 w 73"/>
                <a:gd name="T39" fmla="*/ 0 h 43"/>
                <a:gd name="T40" fmla="*/ 2147483646 w 73"/>
                <a:gd name="T41" fmla="*/ 0 h 43"/>
                <a:gd name="T42" fmla="*/ 2147483646 w 73"/>
                <a:gd name="T43" fmla="*/ 2147483646 h 43"/>
                <a:gd name="T44" fmla="*/ 2147483646 w 73"/>
                <a:gd name="T45" fmla="*/ 2147483646 h 43"/>
                <a:gd name="T46" fmla="*/ 2147483646 w 73"/>
                <a:gd name="T47" fmla="*/ 2147483646 h 43"/>
                <a:gd name="T48" fmla="*/ 2147483646 w 73"/>
                <a:gd name="T49" fmla="*/ 2147483646 h 43"/>
                <a:gd name="T50" fmla="*/ 2147483646 w 73"/>
                <a:gd name="T51" fmla="*/ 2147483646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43"/>
                <a:gd name="T80" fmla="*/ 73 w 73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43">
                  <a:moveTo>
                    <a:pt x="73" y="27"/>
                  </a:moveTo>
                  <a:lnTo>
                    <a:pt x="66" y="32"/>
                  </a:lnTo>
                  <a:lnTo>
                    <a:pt x="62" y="36"/>
                  </a:lnTo>
                  <a:lnTo>
                    <a:pt x="58" y="39"/>
                  </a:lnTo>
                  <a:lnTo>
                    <a:pt x="50" y="43"/>
                  </a:lnTo>
                  <a:lnTo>
                    <a:pt x="51" y="34"/>
                  </a:lnTo>
                  <a:lnTo>
                    <a:pt x="55" y="22"/>
                  </a:lnTo>
                  <a:lnTo>
                    <a:pt x="52" y="13"/>
                  </a:lnTo>
                  <a:lnTo>
                    <a:pt x="39" y="10"/>
                  </a:lnTo>
                  <a:lnTo>
                    <a:pt x="35" y="10"/>
                  </a:lnTo>
                  <a:lnTo>
                    <a:pt x="30" y="11"/>
                  </a:lnTo>
                  <a:lnTo>
                    <a:pt x="25" y="12"/>
                  </a:lnTo>
                  <a:lnTo>
                    <a:pt x="19" y="13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9" y="5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4" y="2"/>
                  </a:lnTo>
                  <a:lnTo>
                    <a:pt x="55" y="4"/>
                  </a:lnTo>
                  <a:lnTo>
                    <a:pt x="64" y="9"/>
                  </a:lnTo>
                  <a:lnTo>
                    <a:pt x="73" y="12"/>
                  </a:lnTo>
                  <a:lnTo>
                    <a:pt x="73" y="2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8" name="Freeform 41"/>
            <p:cNvSpPr>
              <a:spLocks/>
            </p:cNvSpPr>
            <p:nvPr/>
          </p:nvSpPr>
          <p:spPr bwMode="auto">
            <a:xfrm>
              <a:off x="3805238" y="4259263"/>
              <a:ext cx="58737" cy="68262"/>
            </a:xfrm>
            <a:custGeom>
              <a:avLst/>
              <a:gdLst>
                <a:gd name="T0" fmla="*/ 2147483646 w 74"/>
                <a:gd name="T1" fmla="*/ 2147483646 h 86"/>
                <a:gd name="T2" fmla="*/ 2147483646 w 74"/>
                <a:gd name="T3" fmla="*/ 2147483646 h 86"/>
                <a:gd name="T4" fmla="*/ 2147483646 w 74"/>
                <a:gd name="T5" fmla="*/ 2147483646 h 86"/>
                <a:gd name="T6" fmla="*/ 2147483646 w 74"/>
                <a:gd name="T7" fmla="*/ 2147483646 h 86"/>
                <a:gd name="T8" fmla="*/ 2147483646 w 74"/>
                <a:gd name="T9" fmla="*/ 2147483646 h 86"/>
                <a:gd name="T10" fmla="*/ 2147483646 w 74"/>
                <a:gd name="T11" fmla="*/ 2147483646 h 86"/>
                <a:gd name="T12" fmla="*/ 2147483646 w 74"/>
                <a:gd name="T13" fmla="*/ 2147483646 h 86"/>
                <a:gd name="T14" fmla="*/ 2147483646 w 74"/>
                <a:gd name="T15" fmla="*/ 2147483646 h 86"/>
                <a:gd name="T16" fmla="*/ 0 w 74"/>
                <a:gd name="T17" fmla="*/ 2147483646 h 86"/>
                <a:gd name="T18" fmla="*/ 2147483646 w 74"/>
                <a:gd name="T19" fmla="*/ 2147483646 h 86"/>
                <a:gd name="T20" fmla="*/ 2147483646 w 74"/>
                <a:gd name="T21" fmla="*/ 2147483646 h 86"/>
                <a:gd name="T22" fmla="*/ 2147483646 w 74"/>
                <a:gd name="T23" fmla="*/ 2147483646 h 86"/>
                <a:gd name="T24" fmla="*/ 2147483646 w 74"/>
                <a:gd name="T25" fmla="*/ 0 h 86"/>
                <a:gd name="T26" fmla="*/ 2147483646 w 74"/>
                <a:gd name="T27" fmla="*/ 2147483646 h 86"/>
                <a:gd name="T28" fmla="*/ 2147483646 w 74"/>
                <a:gd name="T29" fmla="*/ 2147483646 h 86"/>
                <a:gd name="T30" fmla="*/ 2147483646 w 74"/>
                <a:gd name="T31" fmla="*/ 2147483646 h 86"/>
                <a:gd name="T32" fmla="*/ 2147483646 w 74"/>
                <a:gd name="T33" fmla="*/ 2147483646 h 86"/>
                <a:gd name="T34" fmla="*/ 2147483646 w 74"/>
                <a:gd name="T35" fmla="*/ 2147483646 h 86"/>
                <a:gd name="T36" fmla="*/ 2147483646 w 74"/>
                <a:gd name="T37" fmla="*/ 2147483646 h 86"/>
                <a:gd name="T38" fmla="*/ 2147483646 w 74"/>
                <a:gd name="T39" fmla="*/ 2147483646 h 86"/>
                <a:gd name="T40" fmla="*/ 2147483646 w 74"/>
                <a:gd name="T41" fmla="*/ 214748364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86"/>
                <a:gd name="T65" fmla="*/ 74 w 74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86">
                  <a:moveTo>
                    <a:pt x="74" y="78"/>
                  </a:moveTo>
                  <a:lnTo>
                    <a:pt x="66" y="82"/>
                  </a:lnTo>
                  <a:lnTo>
                    <a:pt x="57" y="84"/>
                  </a:lnTo>
                  <a:lnTo>
                    <a:pt x="46" y="86"/>
                  </a:lnTo>
                  <a:lnTo>
                    <a:pt x="36" y="86"/>
                  </a:lnTo>
                  <a:lnTo>
                    <a:pt x="24" y="85"/>
                  </a:lnTo>
                  <a:lnTo>
                    <a:pt x="14" y="84"/>
                  </a:lnTo>
                  <a:lnTo>
                    <a:pt x="6" y="83"/>
                  </a:lnTo>
                  <a:lnTo>
                    <a:pt x="0" y="82"/>
                  </a:lnTo>
                  <a:lnTo>
                    <a:pt x="2" y="68"/>
                  </a:lnTo>
                  <a:lnTo>
                    <a:pt x="7" y="48"/>
                  </a:lnTo>
                  <a:lnTo>
                    <a:pt x="14" y="23"/>
                  </a:lnTo>
                  <a:lnTo>
                    <a:pt x="20" y="0"/>
                  </a:lnTo>
                  <a:lnTo>
                    <a:pt x="29" y="6"/>
                  </a:lnTo>
                  <a:lnTo>
                    <a:pt x="37" y="15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6" y="47"/>
                  </a:lnTo>
                  <a:lnTo>
                    <a:pt x="62" y="58"/>
                  </a:lnTo>
                  <a:lnTo>
                    <a:pt x="68" y="68"/>
                  </a:lnTo>
                  <a:lnTo>
                    <a:pt x="74" y="78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9" name="Freeform 42"/>
            <p:cNvSpPr>
              <a:spLocks/>
            </p:cNvSpPr>
            <p:nvPr/>
          </p:nvSpPr>
          <p:spPr bwMode="auto">
            <a:xfrm>
              <a:off x="3743325" y="4311650"/>
              <a:ext cx="12700" cy="19050"/>
            </a:xfrm>
            <a:custGeom>
              <a:avLst/>
              <a:gdLst>
                <a:gd name="T0" fmla="*/ 2147483646 w 17"/>
                <a:gd name="T1" fmla="*/ 2147483646 h 26"/>
                <a:gd name="T2" fmla="*/ 2147483646 w 17"/>
                <a:gd name="T3" fmla="*/ 2147483646 h 26"/>
                <a:gd name="T4" fmla="*/ 2147483646 w 17"/>
                <a:gd name="T5" fmla="*/ 2147483646 h 26"/>
                <a:gd name="T6" fmla="*/ 0 w 17"/>
                <a:gd name="T7" fmla="*/ 2147483646 h 26"/>
                <a:gd name="T8" fmla="*/ 2147483646 w 17"/>
                <a:gd name="T9" fmla="*/ 2147483646 h 26"/>
                <a:gd name="T10" fmla="*/ 2147483646 w 17"/>
                <a:gd name="T11" fmla="*/ 0 h 26"/>
                <a:gd name="T12" fmla="*/ 2147483646 w 17"/>
                <a:gd name="T13" fmla="*/ 2147483646 h 26"/>
                <a:gd name="T14" fmla="*/ 2147483646 w 17"/>
                <a:gd name="T15" fmla="*/ 2147483646 h 26"/>
                <a:gd name="T16" fmla="*/ 2147483646 w 17"/>
                <a:gd name="T17" fmla="*/ 2147483646 h 26"/>
                <a:gd name="T18" fmla="*/ 2147483646 w 17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6"/>
                <a:gd name="T32" fmla="*/ 17 w 17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6">
                  <a:moveTo>
                    <a:pt x="15" y="25"/>
                  </a:moveTo>
                  <a:lnTo>
                    <a:pt x="10" y="26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6" y="10"/>
                  </a:lnTo>
                  <a:lnTo>
                    <a:pt x="17" y="18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0" name="Freeform 43"/>
            <p:cNvSpPr>
              <a:spLocks/>
            </p:cNvSpPr>
            <p:nvPr/>
          </p:nvSpPr>
          <p:spPr bwMode="auto">
            <a:xfrm>
              <a:off x="3402013" y="4319588"/>
              <a:ext cx="23812" cy="44450"/>
            </a:xfrm>
            <a:custGeom>
              <a:avLst/>
              <a:gdLst>
                <a:gd name="T0" fmla="*/ 2147483646 w 31"/>
                <a:gd name="T1" fmla="*/ 2147483646 h 56"/>
                <a:gd name="T2" fmla="*/ 2147483646 w 31"/>
                <a:gd name="T3" fmla="*/ 2147483646 h 56"/>
                <a:gd name="T4" fmla="*/ 2147483646 w 31"/>
                <a:gd name="T5" fmla="*/ 2147483646 h 56"/>
                <a:gd name="T6" fmla="*/ 2147483646 w 31"/>
                <a:gd name="T7" fmla="*/ 2147483646 h 56"/>
                <a:gd name="T8" fmla="*/ 2147483646 w 31"/>
                <a:gd name="T9" fmla="*/ 2147483646 h 56"/>
                <a:gd name="T10" fmla="*/ 2147483646 w 31"/>
                <a:gd name="T11" fmla="*/ 2147483646 h 56"/>
                <a:gd name="T12" fmla="*/ 2147483646 w 31"/>
                <a:gd name="T13" fmla="*/ 2147483646 h 56"/>
                <a:gd name="T14" fmla="*/ 2147483646 w 31"/>
                <a:gd name="T15" fmla="*/ 2147483646 h 56"/>
                <a:gd name="T16" fmla="*/ 2147483646 w 31"/>
                <a:gd name="T17" fmla="*/ 2147483646 h 56"/>
                <a:gd name="T18" fmla="*/ 2147483646 w 31"/>
                <a:gd name="T19" fmla="*/ 2147483646 h 56"/>
                <a:gd name="T20" fmla="*/ 0 w 31"/>
                <a:gd name="T21" fmla="*/ 2147483646 h 56"/>
                <a:gd name="T22" fmla="*/ 2147483646 w 31"/>
                <a:gd name="T23" fmla="*/ 2147483646 h 56"/>
                <a:gd name="T24" fmla="*/ 2147483646 w 31"/>
                <a:gd name="T25" fmla="*/ 0 h 56"/>
                <a:gd name="T26" fmla="*/ 2147483646 w 31"/>
                <a:gd name="T27" fmla="*/ 2147483646 h 56"/>
                <a:gd name="T28" fmla="*/ 2147483646 w 31"/>
                <a:gd name="T29" fmla="*/ 2147483646 h 56"/>
                <a:gd name="T30" fmla="*/ 2147483646 w 31"/>
                <a:gd name="T31" fmla="*/ 2147483646 h 56"/>
                <a:gd name="T32" fmla="*/ 2147483646 w 31"/>
                <a:gd name="T33" fmla="*/ 214748364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56"/>
                <a:gd name="T53" fmla="*/ 31 w 3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56">
                  <a:moveTo>
                    <a:pt x="27" y="44"/>
                  </a:moveTo>
                  <a:lnTo>
                    <a:pt x="23" y="50"/>
                  </a:lnTo>
                  <a:lnTo>
                    <a:pt x="19" y="53"/>
                  </a:lnTo>
                  <a:lnTo>
                    <a:pt x="14" y="55"/>
                  </a:lnTo>
                  <a:lnTo>
                    <a:pt x="9" y="56"/>
                  </a:lnTo>
                  <a:lnTo>
                    <a:pt x="11" y="45"/>
                  </a:lnTo>
                  <a:lnTo>
                    <a:pt x="10" y="37"/>
                  </a:lnTo>
                  <a:lnTo>
                    <a:pt x="8" y="30"/>
                  </a:lnTo>
                  <a:lnTo>
                    <a:pt x="4" y="23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9" y="0"/>
                  </a:lnTo>
                  <a:lnTo>
                    <a:pt x="23" y="4"/>
                  </a:lnTo>
                  <a:lnTo>
                    <a:pt x="29" y="15"/>
                  </a:lnTo>
                  <a:lnTo>
                    <a:pt x="31" y="3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1" name="Freeform 44"/>
            <p:cNvSpPr>
              <a:spLocks/>
            </p:cNvSpPr>
            <p:nvPr/>
          </p:nvSpPr>
          <p:spPr bwMode="auto">
            <a:xfrm>
              <a:off x="3305175" y="4333875"/>
              <a:ext cx="68263" cy="12700"/>
            </a:xfrm>
            <a:custGeom>
              <a:avLst/>
              <a:gdLst>
                <a:gd name="T0" fmla="*/ 2147483646 w 85"/>
                <a:gd name="T1" fmla="*/ 2147483646 h 15"/>
                <a:gd name="T2" fmla="*/ 2147483646 w 85"/>
                <a:gd name="T3" fmla="*/ 2147483646 h 15"/>
                <a:gd name="T4" fmla="*/ 2147483646 w 85"/>
                <a:gd name="T5" fmla="*/ 2147483646 h 15"/>
                <a:gd name="T6" fmla="*/ 2147483646 w 85"/>
                <a:gd name="T7" fmla="*/ 2147483646 h 15"/>
                <a:gd name="T8" fmla="*/ 2147483646 w 85"/>
                <a:gd name="T9" fmla="*/ 2147483646 h 15"/>
                <a:gd name="T10" fmla="*/ 2147483646 w 85"/>
                <a:gd name="T11" fmla="*/ 2147483646 h 15"/>
                <a:gd name="T12" fmla="*/ 2147483646 w 85"/>
                <a:gd name="T13" fmla="*/ 2147483646 h 15"/>
                <a:gd name="T14" fmla="*/ 2147483646 w 85"/>
                <a:gd name="T15" fmla="*/ 2147483646 h 15"/>
                <a:gd name="T16" fmla="*/ 0 w 85"/>
                <a:gd name="T17" fmla="*/ 2147483646 h 15"/>
                <a:gd name="T18" fmla="*/ 2147483646 w 85"/>
                <a:gd name="T19" fmla="*/ 2147483646 h 15"/>
                <a:gd name="T20" fmla="*/ 2147483646 w 85"/>
                <a:gd name="T21" fmla="*/ 2147483646 h 15"/>
                <a:gd name="T22" fmla="*/ 2147483646 w 85"/>
                <a:gd name="T23" fmla="*/ 0 h 15"/>
                <a:gd name="T24" fmla="*/ 2147483646 w 85"/>
                <a:gd name="T25" fmla="*/ 0 h 15"/>
                <a:gd name="T26" fmla="*/ 2147483646 w 85"/>
                <a:gd name="T27" fmla="*/ 2147483646 h 15"/>
                <a:gd name="T28" fmla="*/ 2147483646 w 85"/>
                <a:gd name="T29" fmla="*/ 2147483646 h 15"/>
                <a:gd name="T30" fmla="*/ 2147483646 w 85"/>
                <a:gd name="T31" fmla="*/ 2147483646 h 15"/>
                <a:gd name="T32" fmla="*/ 2147483646 w 85"/>
                <a:gd name="T33" fmla="*/ 2147483646 h 15"/>
                <a:gd name="T34" fmla="*/ 2147483646 w 85"/>
                <a:gd name="T35" fmla="*/ 2147483646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5"/>
                <a:gd name="T56" fmla="*/ 85 w 8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5">
                  <a:moveTo>
                    <a:pt x="85" y="11"/>
                  </a:moveTo>
                  <a:lnTo>
                    <a:pt x="75" y="13"/>
                  </a:lnTo>
                  <a:lnTo>
                    <a:pt x="65" y="14"/>
                  </a:lnTo>
                  <a:lnTo>
                    <a:pt x="54" y="15"/>
                  </a:lnTo>
                  <a:lnTo>
                    <a:pt x="42" y="15"/>
                  </a:lnTo>
                  <a:lnTo>
                    <a:pt x="32" y="15"/>
                  </a:lnTo>
                  <a:lnTo>
                    <a:pt x="21" y="14"/>
                  </a:lnTo>
                  <a:lnTo>
                    <a:pt x="10" y="13"/>
                  </a:lnTo>
                  <a:lnTo>
                    <a:pt x="0" y="11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7" y="2"/>
                  </a:lnTo>
                  <a:lnTo>
                    <a:pt x="77" y="4"/>
                  </a:lnTo>
                  <a:lnTo>
                    <a:pt x="85" y="7"/>
                  </a:lnTo>
                  <a:lnTo>
                    <a:pt x="85" y="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2" name="Freeform 45"/>
            <p:cNvSpPr>
              <a:spLocks/>
            </p:cNvSpPr>
            <p:nvPr/>
          </p:nvSpPr>
          <p:spPr bwMode="auto">
            <a:xfrm>
              <a:off x="3890963" y="4343400"/>
              <a:ext cx="180975" cy="176213"/>
            </a:xfrm>
            <a:custGeom>
              <a:avLst/>
              <a:gdLst>
                <a:gd name="T0" fmla="*/ 2147483646 w 228"/>
                <a:gd name="T1" fmla="*/ 2147483646 h 222"/>
                <a:gd name="T2" fmla="*/ 2147483646 w 228"/>
                <a:gd name="T3" fmla="*/ 2147483646 h 222"/>
                <a:gd name="T4" fmla="*/ 2147483646 w 228"/>
                <a:gd name="T5" fmla="*/ 2147483646 h 222"/>
                <a:gd name="T6" fmla="*/ 2147483646 w 228"/>
                <a:gd name="T7" fmla="*/ 2147483646 h 222"/>
                <a:gd name="T8" fmla="*/ 2147483646 w 228"/>
                <a:gd name="T9" fmla="*/ 2147483646 h 222"/>
                <a:gd name="T10" fmla="*/ 2147483646 w 228"/>
                <a:gd name="T11" fmla="*/ 2147483646 h 222"/>
                <a:gd name="T12" fmla="*/ 2147483646 w 228"/>
                <a:gd name="T13" fmla="*/ 2147483646 h 222"/>
                <a:gd name="T14" fmla="*/ 2147483646 w 228"/>
                <a:gd name="T15" fmla="*/ 2147483646 h 222"/>
                <a:gd name="T16" fmla="*/ 2147483646 w 228"/>
                <a:gd name="T17" fmla="*/ 2147483646 h 222"/>
                <a:gd name="T18" fmla="*/ 2147483646 w 228"/>
                <a:gd name="T19" fmla="*/ 2147483646 h 222"/>
                <a:gd name="T20" fmla="*/ 2147483646 w 228"/>
                <a:gd name="T21" fmla="*/ 2147483646 h 222"/>
                <a:gd name="T22" fmla="*/ 2147483646 w 228"/>
                <a:gd name="T23" fmla="*/ 2147483646 h 222"/>
                <a:gd name="T24" fmla="*/ 2147483646 w 228"/>
                <a:gd name="T25" fmla="*/ 2147483646 h 222"/>
                <a:gd name="T26" fmla="*/ 2147483646 w 228"/>
                <a:gd name="T27" fmla="*/ 2147483646 h 222"/>
                <a:gd name="T28" fmla="*/ 2147483646 w 228"/>
                <a:gd name="T29" fmla="*/ 2147483646 h 222"/>
                <a:gd name="T30" fmla="*/ 2147483646 w 228"/>
                <a:gd name="T31" fmla="*/ 2147483646 h 222"/>
                <a:gd name="T32" fmla="*/ 2147483646 w 228"/>
                <a:gd name="T33" fmla="*/ 2147483646 h 222"/>
                <a:gd name="T34" fmla="*/ 0 w 228"/>
                <a:gd name="T35" fmla="*/ 2147483646 h 222"/>
                <a:gd name="T36" fmla="*/ 0 w 228"/>
                <a:gd name="T37" fmla="*/ 2147483646 h 222"/>
                <a:gd name="T38" fmla="*/ 0 w 228"/>
                <a:gd name="T39" fmla="*/ 2147483646 h 222"/>
                <a:gd name="T40" fmla="*/ 2147483646 w 228"/>
                <a:gd name="T41" fmla="*/ 2147483646 h 222"/>
                <a:gd name="T42" fmla="*/ 2147483646 w 228"/>
                <a:gd name="T43" fmla="*/ 2147483646 h 222"/>
                <a:gd name="T44" fmla="*/ 2147483646 w 228"/>
                <a:gd name="T45" fmla="*/ 2147483646 h 222"/>
                <a:gd name="T46" fmla="*/ 2147483646 w 228"/>
                <a:gd name="T47" fmla="*/ 2147483646 h 222"/>
                <a:gd name="T48" fmla="*/ 2147483646 w 228"/>
                <a:gd name="T49" fmla="*/ 2147483646 h 222"/>
                <a:gd name="T50" fmla="*/ 2147483646 w 228"/>
                <a:gd name="T51" fmla="*/ 2147483646 h 222"/>
                <a:gd name="T52" fmla="*/ 2147483646 w 228"/>
                <a:gd name="T53" fmla="*/ 2147483646 h 222"/>
                <a:gd name="T54" fmla="*/ 2147483646 w 228"/>
                <a:gd name="T55" fmla="*/ 2147483646 h 222"/>
                <a:gd name="T56" fmla="*/ 2147483646 w 228"/>
                <a:gd name="T57" fmla="*/ 2147483646 h 222"/>
                <a:gd name="T58" fmla="*/ 2147483646 w 228"/>
                <a:gd name="T59" fmla="*/ 2147483646 h 222"/>
                <a:gd name="T60" fmla="*/ 2147483646 w 228"/>
                <a:gd name="T61" fmla="*/ 2147483646 h 222"/>
                <a:gd name="T62" fmla="*/ 2147483646 w 228"/>
                <a:gd name="T63" fmla="*/ 2147483646 h 222"/>
                <a:gd name="T64" fmla="*/ 2147483646 w 228"/>
                <a:gd name="T65" fmla="*/ 2147483646 h 222"/>
                <a:gd name="T66" fmla="*/ 2147483646 w 228"/>
                <a:gd name="T67" fmla="*/ 2147483646 h 222"/>
                <a:gd name="T68" fmla="*/ 2147483646 w 228"/>
                <a:gd name="T69" fmla="*/ 2147483646 h 222"/>
                <a:gd name="T70" fmla="*/ 2147483646 w 228"/>
                <a:gd name="T71" fmla="*/ 2147483646 h 222"/>
                <a:gd name="T72" fmla="*/ 2147483646 w 228"/>
                <a:gd name="T73" fmla="*/ 0 h 222"/>
                <a:gd name="T74" fmla="*/ 2147483646 w 228"/>
                <a:gd name="T75" fmla="*/ 2147483646 h 222"/>
                <a:gd name="T76" fmla="*/ 2147483646 w 228"/>
                <a:gd name="T77" fmla="*/ 2147483646 h 222"/>
                <a:gd name="T78" fmla="*/ 2147483646 w 228"/>
                <a:gd name="T79" fmla="*/ 2147483646 h 222"/>
                <a:gd name="T80" fmla="*/ 2147483646 w 228"/>
                <a:gd name="T81" fmla="*/ 2147483646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8"/>
                <a:gd name="T124" fmla="*/ 0 h 222"/>
                <a:gd name="T125" fmla="*/ 228 w 228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8" h="222">
                  <a:moveTo>
                    <a:pt x="227" y="219"/>
                  </a:moveTo>
                  <a:lnTo>
                    <a:pt x="212" y="219"/>
                  </a:lnTo>
                  <a:lnTo>
                    <a:pt x="197" y="220"/>
                  </a:lnTo>
                  <a:lnTo>
                    <a:pt x="183" y="220"/>
                  </a:lnTo>
                  <a:lnTo>
                    <a:pt x="169" y="220"/>
                  </a:lnTo>
                  <a:lnTo>
                    <a:pt x="155" y="220"/>
                  </a:lnTo>
                  <a:lnTo>
                    <a:pt x="141" y="220"/>
                  </a:lnTo>
                  <a:lnTo>
                    <a:pt x="128" y="220"/>
                  </a:lnTo>
                  <a:lnTo>
                    <a:pt x="114" y="220"/>
                  </a:lnTo>
                  <a:lnTo>
                    <a:pt x="100" y="220"/>
                  </a:lnTo>
                  <a:lnTo>
                    <a:pt x="87" y="220"/>
                  </a:lnTo>
                  <a:lnTo>
                    <a:pt x="73" y="220"/>
                  </a:lnTo>
                  <a:lnTo>
                    <a:pt x="58" y="220"/>
                  </a:lnTo>
                  <a:lnTo>
                    <a:pt x="45" y="220"/>
                  </a:lnTo>
                  <a:lnTo>
                    <a:pt x="31" y="221"/>
                  </a:lnTo>
                  <a:lnTo>
                    <a:pt x="15" y="221"/>
                  </a:lnTo>
                  <a:lnTo>
                    <a:pt x="1" y="222"/>
                  </a:lnTo>
                  <a:lnTo>
                    <a:pt x="0" y="169"/>
                  </a:lnTo>
                  <a:lnTo>
                    <a:pt x="0" y="115"/>
                  </a:lnTo>
                  <a:lnTo>
                    <a:pt x="0" y="61"/>
                  </a:lnTo>
                  <a:lnTo>
                    <a:pt x="1" y="3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39" y="3"/>
                  </a:lnTo>
                  <a:lnTo>
                    <a:pt x="53" y="4"/>
                  </a:lnTo>
                  <a:lnTo>
                    <a:pt x="67" y="4"/>
                  </a:lnTo>
                  <a:lnTo>
                    <a:pt x="82" y="4"/>
                  </a:lnTo>
                  <a:lnTo>
                    <a:pt x="97" y="5"/>
                  </a:lnTo>
                  <a:lnTo>
                    <a:pt x="112" y="5"/>
                  </a:lnTo>
                  <a:lnTo>
                    <a:pt x="128" y="5"/>
                  </a:lnTo>
                  <a:lnTo>
                    <a:pt x="143" y="5"/>
                  </a:lnTo>
                  <a:lnTo>
                    <a:pt x="158" y="5"/>
                  </a:lnTo>
                  <a:lnTo>
                    <a:pt x="174" y="4"/>
                  </a:lnTo>
                  <a:lnTo>
                    <a:pt x="188" y="4"/>
                  </a:lnTo>
                  <a:lnTo>
                    <a:pt x="202" y="3"/>
                  </a:lnTo>
                  <a:lnTo>
                    <a:pt x="215" y="2"/>
                  </a:lnTo>
                  <a:lnTo>
                    <a:pt x="228" y="0"/>
                  </a:lnTo>
                  <a:lnTo>
                    <a:pt x="227" y="42"/>
                  </a:lnTo>
                  <a:lnTo>
                    <a:pt x="227" y="115"/>
                  </a:lnTo>
                  <a:lnTo>
                    <a:pt x="227" y="187"/>
                  </a:lnTo>
                  <a:lnTo>
                    <a:pt x="227" y="21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3" name="Freeform 46"/>
            <p:cNvSpPr>
              <a:spLocks/>
            </p:cNvSpPr>
            <p:nvPr/>
          </p:nvSpPr>
          <p:spPr bwMode="auto">
            <a:xfrm>
              <a:off x="4094163" y="4338638"/>
              <a:ext cx="169862" cy="180975"/>
            </a:xfrm>
            <a:custGeom>
              <a:avLst/>
              <a:gdLst>
                <a:gd name="T0" fmla="*/ 2147483646 w 214"/>
                <a:gd name="T1" fmla="*/ 2147483646 h 228"/>
                <a:gd name="T2" fmla="*/ 2147483646 w 214"/>
                <a:gd name="T3" fmla="*/ 2147483646 h 228"/>
                <a:gd name="T4" fmla="*/ 2147483646 w 214"/>
                <a:gd name="T5" fmla="*/ 2147483646 h 228"/>
                <a:gd name="T6" fmla="*/ 2147483646 w 214"/>
                <a:gd name="T7" fmla="*/ 2147483646 h 228"/>
                <a:gd name="T8" fmla="*/ 2147483646 w 214"/>
                <a:gd name="T9" fmla="*/ 2147483646 h 228"/>
                <a:gd name="T10" fmla="*/ 2147483646 w 214"/>
                <a:gd name="T11" fmla="*/ 2147483646 h 228"/>
                <a:gd name="T12" fmla="*/ 2147483646 w 214"/>
                <a:gd name="T13" fmla="*/ 2147483646 h 228"/>
                <a:gd name="T14" fmla="*/ 2147483646 w 214"/>
                <a:gd name="T15" fmla="*/ 2147483646 h 228"/>
                <a:gd name="T16" fmla="*/ 2147483646 w 214"/>
                <a:gd name="T17" fmla="*/ 2147483646 h 228"/>
                <a:gd name="T18" fmla="*/ 2147483646 w 214"/>
                <a:gd name="T19" fmla="*/ 2147483646 h 228"/>
                <a:gd name="T20" fmla="*/ 2147483646 w 214"/>
                <a:gd name="T21" fmla="*/ 2147483646 h 228"/>
                <a:gd name="T22" fmla="*/ 2147483646 w 214"/>
                <a:gd name="T23" fmla="*/ 2147483646 h 228"/>
                <a:gd name="T24" fmla="*/ 2147483646 w 214"/>
                <a:gd name="T25" fmla="*/ 2147483646 h 228"/>
                <a:gd name="T26" fmla="*/ 2147483646 w 214"/>
                <a:gd name="T27" fmla="*/ 2147483646 h 228"/>
                <a:gd name="T28" fmla="*/ 2147483646 w 214"/>
                <a:gd name="T29" fmla="*/ 2147483646 h 228"/>
                <a:gd name="T30" fmla="*/ 2147483646 w 214"/>
                <a:gd name="T31" fmla="*/ 2147483646 h 228"/>
                <a:gd name="T32" fmla="*/ 2147483646 w 214"/>
                <a:gd name="T33" fmla="*/ 2147483646 h 228"/>
                <a:gd name="T34" fmla="*/ 0 w 214"/>
                <a:gd name="T35" fmla="*/ 2147483646 h 228"/>
                <a:gd name="T36" fmla="*/ 0 w 214"/>
                <a:gd name="T37" fmla="*/ 2147483646 h 228"/>
                <a:gd name="T38" fmla="*/ 2147483646 w 214"/>
                <a:gd name="T39" fmla="*/ 2147483646 h 228"/>
                <a:gd name="T40" fmla="*/ 2147483646 w 214"/>
                <a:gd name="T41" fmla="*/ 2147483646 h 228"/>
                <a:gd name="T42" fmla="*/ 2147483646 w 214"/>
                <a:gd name="T43" fmla="*/ 2147483646 h 228"/>
                <a:gd name="T44" fmla="*/ 2147483646 w 214"/>
                <a:gd name="T45" fmla="*/ 0 h 228"/>
                <a:gd name="T46" fmla="*/ 2147483646 w 214"/>
                <a:gd name="T47" fmla="*/ 0 h 228"/>
                <a:gd name="T48" fmla="*/ 2147483646 w 214"/>
                <a:gd name="T49" fmla="*/ 0 h 228"/>
                <a:gd name="T50" fmla="*/ 2147483646 w 214"/>
                <a:gd name="T51" fmla="*/ 0 h 228"/>
                <a:gd name="T52" fmla="*/ 2147483646 w 214"/>
                <a:gd name="T53" fmla="*/ 0 h 228"/>
                <a:gd name="T54" fmla="*/ 2147483646 w 214"/>
                <a:gd name="T55" fmla="*/ 0 h 228"/>
                <a:gd name="T56" fmla="*/ 2147483646 w 214"/>
                <a:gd name="T57" fmla="*/ 2147483646 h 228"/>
                <a:gd name="T58" fmla="*/ 2147483646 w 214"/>
                <a:gd name="T59" fmla="*/ 2147483646 h 228"/>
                <a:gd name="T60" fmla="*/ 2147483646 w 214"/>
                <a:gd name="T61" fmla="*/ 2147483646 h 228"/>
                <a:gd name="T62" fmla="*/ 2147483646 w 214"/>
                <a:gd name="T63" fmla="*/ 2147483646 h 228"/>
                <a:gd name="T64" fmla="*/ 2147483646 w 214"/>
                <a:gd name="T65" fmla="*/ 2147483646 h 228"/>
                <a:gd name="T66" fmla="*/ 2147483646 w 214"/>
                <a:gd name="T67" fmla="*/ 2147483646 h 228"/>
                <a:gd name="T68" fmla="*/ 2147483646 w 214"/>
                <a:gd name="T69" fmla="*/ 2147483646 h 228"/>
                <a:gd name="T70" fmla="*/ 2147483646 w 214"/>
                <a:gd name="T71" fmla="*/ 2147483646 h 228"/>
                <a:gd name="T72" fmla="*/ 2147483646 w 214"/>
                <a:gd name="T73" fmla="*/ 2147483646 h 228"/>
                <a:gd name="T74" fmla="*/ 2147483646 w 214"/>
                <a:gd name="T75" fmla="*/ 2147483646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4"/>
                <a:gd name="T115" fmla="*/ 0 h 228"/>
                <a:gd name="T116" fmla="*/ 214 w 214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4" h="228">
                  <a:moveTo>
                    <a:pt x="212" y="3"/>
                  </a:moveTo>
                  <a:lnTo>
                    <a:pt x="214" y="223"/>
                  </a:lnTo>
                  <a:lnTo>
                    <a:pt x="201" y="224"/>
                  </a:lnTo>
                  <a:lnTo>
                    <a:pt x="188" y="224"/>
                  </a:lnTo>
                  <a:lnTo>
                    <a:pt x="175" y="225"/>
                  </a:lnTo>
                  <a:lnTo>
                    <a:pt x="160" y="225"/>
                  </a:lnTo>
                  <a:lnTo>
                    <a:pt x="147" y="225"/>
                  </a:lnTo>
                  <a:lnTo>
                    <a:pt x="134" y="225"/>
                  </a:lnTo>
                  <a:lnTo>
                    <a:pt x="120" y="225"/>
                  </a:lnTo>
                  <a:lnTo>
                    <a:pt x="106" y="225"/>
                  </a:lnTo>
                  <a:lnTo>
                    <a:pt x="93" y="226"/>
                  </a:lnTo>
                  <a:lnTo>
                    <a:pt x="79" y="226"/>
                  </a:lnTo>
                  <a:lnTo>
                    <a:pt x="65" y="226"/>
                  </a:lnTo>
                  <a:lnTo>
                    <a:pt x="52" y="226"/>
                  </a:lnTo>
                  <a:lnTo>
                    <a:pt x="39" y="226"/>
                  </a:lnTo>
                  <a:lnTo>
                    <a:pt x="26" y="227"/>
                  </a:lnTo>
                  <a:lnTo>
                    <a:pt x="12" y="227"/>
                  </a:lnTo>
                  <a:lnTo>
                    <a:pt x="0" y="228"/>
                  </a:lnTo>
                  <a:lnTo>
                    <a:pt x="0" y="203"/>
                  </a:lnTo>
                  <a:lnTo>
                    <a:pt x="1" y="144"/>
                  </a:lnTo>
                  <a:lnTo>
                    <a:pt x="2" y="69"/>
                  </a:lnTo>
                  <a:lnTo>
                    <a:pt x="4" y="1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5" y="1"/>
                  </a:lnTo>
                  <a:lnTo>
                    <a:pt x="119" y="2"/>
                  </a:lnTo>
                  <a:lnTo>
                    <a:pt x="132" y="2"/>
                  </a:lnTo>
                  <a:lnTo>
                    <a:pt x="146" y="3"/>
                  </a:lnTo>
                  <a:lnTo>
                    <a:pt x="159" y="3"/>
                  </a:lnTo>
                  <a:lnTo>
                    <a:pt x="173" y="3"/>
                  </a:lnTo>
                  <a:lnTo>
                    <a:pt x="186" y="3"/>
                  </a:lnTo>
                  <a:lnTo>
                    <a:pt x="199" y="3"/>
                  </a:lnTo>
                  <a:lnTo>
                    <a:pt x="212" y="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4" name="Freeform 47"/>
            <p:cNvSpPr>
              <a:spLocks/>
            </p:cNvSpPr>
            <p:nvPr/>
          </p:nvSpPr>
          <p:spPr bwMode="auto">
            <a:xfrm>
              <a:off x="3702050" y="4340225"/>
              <a:ext cx="166688" cy="180975"/>
            </a:xfrm>
            <a:custGeom>
              <a:avLst/>
              <a:gdLst>
                <a:gd name="T0" fmla="*/ 2147483646 w 210"/>
                <a:gd name="T1" fmla="*/ 2147483646 h 229"/>
                <a:gd name="T2" fmla="*/ 2147483646 w 210"/>
                <a:gd name="T3" fmla="*/ 2147483646 h 229"/>
                <a:gd name="T4" fmla="*/ 2147483646 w 210"/>
                <a:gd name="T5" fmla="*/ 2147483646 h 229"/>
                <a:gd name="T6" fmla="*/ 2147483646 w 210"/>
                <a:gd name="T7" fmla="*/ 2147483646 h 229"/>
                <a:gd name="T8" fmla="*/ 2147483646 w 210"/>
                <a:gd name="T9" fmla="*/ 2147483646 h 229"/>
                <a:gd name="T10" fmla="*/ 2147483646 w 210"/>
                <a:gd name="T11" fmla="*/ 2147483646 h 229"/>
                <a:gd name="T12" fmla="*/ 2147483646 w 210"/>
                <a:gd name="T13" fmla="*/ 2147483646 h 229"/>
                <a:gd name="T14" fmla="*/ 2147483646 w 210"/>
                <a:gd name="T15" fmla="*/ 2147483646 h 229"/>
                <a:gd name="T16" fmla="*/ 2147483646 w 210"/>
                <a:gd name="T17" fmla="*/ 2147483646 h 229"/>
                <a:gd name="T18" fmla="*/ 2147483646 w 210"/>
                <a:gd name="T19" fmla="*/ 2147483646 h 229"/>
                <a:gd name="T20" fmla="*/ 2147483646 w 210"/>
                <a:gd name="T21" fmla="*/ 2147483646 h 229"/>
                <a:gd name="T22" fmla="*/ 2147483646 w 210"/>
                <a:gd name="T23" fmla="*/ 2147483646 h 229"/>
                <a:gd name="T24" fmla="*/ 2147483646 w 210"/>
                <a:gd name="T25" fmla="*/ 2147483646 h 229"/>
                <a:gd name="T26" fmla="*/ 2147483646 w 210"/>
                <a:gd name="T27" fmla="*/ 2147483646 h 229"/>
                <a:gd name="T28" fmla="*/ 2147483646 w 210"/>
                <a:gd name="T29" fmla="*/ 2147483646 h 229"/>
                <a:gd name="T30" fmla="*/ 2147483646 w 210"/>
                <a:gd name="T31" fmla="*/ 2147483646 h 229"/>
                <a:gd name="T32" fmla="*/ 2147483646 w 210"/>
                <a:gd name="T33" fmla="*/ 2147483646 h 229"/>
                <a:gd name="T34" fmla="*/ 2147483646 w 210"/>
                <a:gd name="T35" fmla="*/ 2147483646 h 229"/>
                <a:gd name="T36" fmla="*/ 2147483646 w 210"/>
                <a:gd name="T37" fmla="*/ 2147483646 h 229"/>
                <a:gd name="T38" fmla="*/ 2147483646 w 210"/>
                <a:gd name="T39" fmla="*/ 2147483646 h 229"/>
                <a:gd name="T40" fmla="*/ 2147483646 w 210"/>
                <a:gd name="T41" fmla="*/ 2147483646 h 229"/>
                <a:gd name="T42" fmla="*/ 2147483646 w 210"/>
                <a:gd name="T43" fmla="*/ 2147483646 h 229"/>
                <a:gd name="T44" fmla="*/ 2147483646 w 210"/>
                <a:gd name="T45" fmla="*/ 2147483646 h 229"/>
                <a:gd name="T46" fmla="*/ 2147483646 w 210"/>
                <a:gd name="T47" fmla="*/ 2147483646 h 229"/>
                <a:gd name="T48" fmla="*/ 2147483646 w 210"/>
                <a:gd name="T49" fmla="*/ 2147483646 h 229"/>
                <a:gd name="T50" fmla="*/ 2147483646 w 210"/>
                <a:gd name="T51" fmla="*/ 2147483646 h 229"/>
                <a:gd name="T52" fmla="*/ 2147483646 w 210"/>
                <a:gd name="T53" fmla="*/ 2147483646 h 229"/>
                <a:gd name="T54" fmla="*/ 2147483646 w 210"/>
                <a:gd name="T55" fmla="*/ 2147483646 h 229"/>
                <a:gd name="T56" fmla="*/ 2147483646 w 210"/>
                <a:gd name="T57" fmla="*/ 2147483646 h 229"/>
                <a:gd name="T58" fmla="*/ 0 w 210"/>
                <a:gd name="T59" fmla="*/ 2147483646 h 229"/>
                <a:gd name="T60" fmla="*/ 0 w 210"/>
                <a:gd name="T61" fmla="*/ 2147483646 h 229"/>
                <a:gd name="T62" fmla="*/ 0 w 210"/>
                <a:gd name="T63" fmla="*/ 2147483646 h 229"/>
                <a:gd name="T64" fmla="*/ 2147483646 w 210"/>
                <a:gd name="T65" fmla="*/ 2147483646 h 229"/>
                <a:gd name="T66" fmla="*/ 2147483646 w 210"/>
                <a:gd name="T67" fmla="*/ 2147483646 h 229"/>
                <a:gd name="T68" fmla="*/ 2147483646 w 210"/>
                <a:gd name="T69" fmla="*/ 2147483646 h 229"/>
                <a:gd name="T70" fmla="*/ 2147483646 w 210"/>
                <a:gd name="T71" fmla="*/ 2147483646 h 229"/>
                <a:gd name="T72" fmla="*/ 2147483646 w 210"/>
                <a:gd name="T73" fmla="*/ 2147483646 h 229"/>
                <a:gd name="T74" fmla="*/ 2147483646 w 210"/>
                <a:gd name="T75" fmla="*/ 2147483646 h 229"/>
                <a:gd name="T76" fmla="*/ 2147483646 w 210"/>
                <a:gd name="T77" fmla="*/ 2147483646 h 229"/>
                <a:gd name="T78" fmla="*/ 2147483646 w 210"/>
                <a:gd name="T79" fmla="*/ 0 h 229"/>
                <a:gd name="T80" fmla="*/ 2147483646 w 210"/>
                <a:gd name="T81" fmla="*/ 2147483646 h 229"/>
                <a:gd name="T82" fmla="*/ 2147483646 w 210"/>
                <a:gd name="T83" fmla="*/ 2147483646 h 229"/>
                <a:gd name="T84" fmla="*/ 2147483646 w 210"/>
                <a:gd name="T85" fmla="*/ 2147483646 h 229"/>
                <a:gd name="T86" fmla="*/ 2147483646 w 210"/>
                <a:gd name="T87" fmla="*/ 2147483646 h 229"/>
                <a:gd name="T88" fmla="*/ 2147483646 w 210"/>
                <a:gd name="T89" fmla="*/ 2147483646 h 229"/>
                <a:gd name="T90" fmla="*/ 2147483646 w 210"/>
                <a:gd name="T91" fmla="*/ 2147483646 h 229"/>
                <a:gd name="T92" fmla="*/ 2147483646 w 210"/>
                <a:gd name="T93" fmla="*/ 2147483646 h 229"/>
                <a:gd name="T94" fmla="*/ 2147483646 w 210"/>
                <a:gd name="T95" fmla="*/ 2147483646 h 229"/>
                <a:gd name="T96" fmla="*/ 2147483646 w 210"/>
                <a:gd name="T97" fmla="*/ 2147483646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229"/>
                <a:gd name="T149" fmla="*/ 210 w 210"/>
                <a:gd name="T150" fmla="*/ 229 h 2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229">
                  <a:moveTo>
                    <a:pt x="114" y="32"/>
                  </a:moveTo>
                  <a:lnTo>
                    <a:pt x="116" y="15"/>
                  </a:lnTo>
                  <a:lnTo>
                    <a:pt x="124" y="6"/>
                  </a:lnTo>
                  <a:lnTo>
                    <a:pt x="136" y="2"/>
                  </a:lnTo>
                  <a:lnTo>
                    <a:pt x="150" y="2"/>
                  </a:lnTo>
                  <a:lnTo>
                    <a:pt x="167" y="4"/>
                  </a:lnTo>
                  <a:lnTo>
                    <a:pt x="182" y="5"/>
                  </a:lnTo>
                  <a:lnTo>
                    <a:pt x="196" y="5"/>
                  </a:lnTo>
                  <a:lnTo>
                    <a:pt x="208" y="1"/>
                  </a:lnTo>
                  <a:lnTo>
                    <a:pt x="210" y="45"/>
                  </a:lnTo>
                  <a:lnTo>
                    <a:pt x="209" y="109"/>
                  </a:lnTo>
                  <a:lnTo>
                    <a:pt x="209" y="177"/>
                  </a:lnTo>
                  <a:lnTo>
                    <a:pt x="210" y="227"/>
                  </a:lnTo>
                  <a:lnTo>
                    <a:pt x="197" y="227"/>
                  </a:lnTo>
                  <a:lnTo>
                    <a:pt x="184" y="228"/>
                  </a:lnTo>
                  <a:lnTo>
                    <a:pt x="172" y="228"/>
                  </a:lnTo>
                  <a:lnTo>
                    <a:pt x="161" y="228"/>
                  </a:lnTo>
                  <a:lnTo>
                    <a:pt x="148" y="228"/>
                  </a:lnTo>
                  <a:lnTo>
                    <a:pt x="136" y="228"/>
                  </a:lnTo>
                  <a:lnTo>
                    <a:pt x="124" y="228"/>
                  </a:lnTo>
                  <a:lnTo>
                    <a:pt x="112" y="228"/>
                  </a:lnTo>
                  <a:lnTo>
                    <a:pt x="99" y="228"/>
                  </a:lnTo>
                  <a:lnTo>
                    <a:pt x="86" y="228"/>
                  </a:lnTo>
                  <a:lnTo>
                    <a:pt x="74" y="228"/>
                  </a:lnTo>
                  <a:lnTo>
                    <a:pt x="60" y="228"/>
                  </a:lnTo>
                  <a:lnTo>
                    <a:pt x="46" y="228"/>
                  </a:lnTo>
                  <a:lnTo>
                    <a:pt x="32" y="228"/>
                  </a:lnTo>
                  <a:lnTo>
                    <a:pt x="17" y="229"/>
                  </a:lnTo>
                  <a:lnTo>
                    <a:pt x="1" y="229"/>
                  </a:lnTo>
                  <a:lnTo>
                    <a:pt x="0" y="203"/>
                  </a:lnTo>
                  <a:lnTo>
                    <a:pt x="0" y="173"/>
                  </a:lnTo>
                  <a:lnTo>
                    <a:pt x="0" y="140"/>
                  </a:lnTo>
                  <a:lnTo>
                    <a:pt x="3" y="110"/>
                  </a:lnTo>
                  <a:lnTo>
                    <a:pt x="15" y="95"/>
                  </a:lnTo>
                  <a:lnTo>
                    <a:pt x="21" y="76"/>
                  </a:lnTo>
                  <a:lnTo>
                    <a:pt x="24" y="54"/>
                  </a:lnTo>
                  <a:lnTo>
                    <a:pt x="27" y="33"/>
                  </a:lnTo>
                  <a:lnTo>
                    <a:pt x="32" y="15"/>
                  </a:lnTo>
                  <a:lnTo>
                    <a:pt x="41" y="3"/>
                  </a:lnTo>
                  <a:lnTo>
                    <a:pt x="58" y="0"/>
                  </a:lnTo>
                  <a:lnTo>
                    <a:pt x="82" y="7"/>
                  </a:lnTo>
                  <a:lnTo>
                    <a:pt x="85" y="11"/>
                  </a:lnTo>
                  <a:lnTo>
                    <a:pt x="87" y="16"/>
                  </a:lnTo>
                  <a:lnTo>
                    <a:pt x="90" y="21"/>
                  </a:lnTo>
                  <a:lnTo>
                    <a:pt x="93" y="27"/>
                  </a:lnTo>
                  <a:lnTo>
                    <a:pt x="97" y="31"/>
                  </a:lnTo>
                  <a:lnTo>
                    <a:pt x="101" y="34"/>
                  </a:lnTo>
                  <a:lnTo>
                    <a:pt x="108" y="34"/>
                  </a:lnTo>
                  <a:lnTo>
                    <a:pt x="114" y="3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5" name="Freeform 48"/>
            <p:cNvSpPr>
              <a:spLocks/>
            </p:cNvSpPr>
            <p:nvPr/>
          </p:nvSpPr>
          <p:spPr bwMode="auto">
            <a:xfrm>
              <a:off x="3436938" y="4352925"/>
              <a:ext cx="63500" cy="42863"/>
            </a:xfrm>
            <a:custGeom>
              <a:avLst/>
              <a:gdLst>
                <a:gd name="T0" fmla="*/ 2147483646 w 80"/>
                <a:gd name="T1" fmla="*/ 2147483646 h 54"/>
                <a:gd name="T2" fmla="*/ 2147483646 w 80"/>
                <a:gd name="T3" fmla="*/ 2147483646 h 54"/>
                <a:gd name="T4" fmla="*/ 2147483646 w 80"/>
                <a:gd name="T5" fmla="*/ 2147483646 h 54"/>
                <a:gd name="T6" fmla="*/ 2147483646 w 80"/>
                <a:gd name="T7" fmla="*/ 2147483646 h 54"/>
                <a:gd name="T8" fmla="*/ 2147483646 w 80"/>
                <a:gd name="T9" fmla="*/ 2147483646 h 54"/>
                <a:gd name="T10" fmla="*/ 2147483646 w 80"/>
                <a:gd name="T11" fmla="*/ 2147483646 h 54"/>
                <a:gd name="T12" fmla="*/ 2147483646 w 80"/>
                <a:gd name="T13" fmla="*/ 2147483646 h 54"/>
                <a:gd name="T14" fmla="*/ 2147483646 w 80"/>
                <a:gd name="T15" fmla="*/ 2147483646 h 54"/>
                <a:gd name="T16" fmla="*/ 0 w 80"/>
                <a:gd name="T17" fmla="*/ 2147483646 h 54"/>
                <a:gd name="T18" fmla="*/ 2147483646 w 80"/>
                <a:gd name="T19" fmla="*/ 2147483646 h 54"/>
                <a:gd name="T20" fmla="*/ 2147483646 w 80"/>
                <a:gd name="T21" fmla="*/ 2147483646 h 54"/>
                <a:gd name="T22" fmla="*/ 2147483646 w 80"/>
                <a:gd name="T23" fmla="*/ 2147483646 h 54"/>
                <a:gd name="T24" fmla="*/ 2147483646 w 80"/>
                <a:gd name="T25" fmla="*/ 2147483646 h 54"/>
                <a:gd name="T26" fmla="*/ 2147483646 w 80"/>
                <a:gd name="T27" fmla="*/ 2147483646 h 54"/>
                <a:gd name="T28" fmla="*/ 2147483646 w 80"/>
                <a:gd name="T29" fmla="*/ 2147483646 h 54"/>
                <a:gd name="T30" fmla="*/ 2147483646 w 80"/>
                <a:gd name="T31" fmla="*/ 0 h 54"/>
                <a:gd name="T32" fmla="*/ 2147483646 w 80"/>
                <a:gd name="T33" fmla="*/ 2147483646 h 54"/>
                <a:gd name="T34" fmla="*/ 2147483646 w 80"/>
                <a:gd name="T35" fmla="*/ 2147483646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54"/>
                <a:gd name="T56" fmla="*/ 80 w 80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54">
                  <a:moveTo>
                    <a:pt x="80" y="17"/>
                  </a:moveTo>
                  <a:lnTo>
                    <a:pt x="70" y="22"/>
                  </a:lnTo>
                  <a:lnTo>
                    <a:pt x="61" y="29"/>
                  </a:lnTo>
                  <a:lnTo>
                    <a:pt x="52" y="36"/>
                  </a:lnTo>
                  <a:lnTo>
                    <a:pt x="43" y="42"/>
                  </a:lnTo>
                  <a:lnTo>
                    <a:pt x="33" y="48"/>
                  </a:lnTo>
                  <a:lnTo>
                    <a:pt x="23" y="53"/>
                  </a:lnTo>
                  <a:lnTo>
                    <a:pt x="12" y="54"/>
                  </a:lnTo>
                  <a:lnTo>
                    <a:pt x="0" y="53"/>
                  </a:lnTo>
                  <a:lnTo>
                    <a:pt x="7" y="45"/>
                  </a:lnTo>
                  <a:lnTo>
                    <a:pt x="15" y="36"/>
                  </a:lnTo>
                  <a:lnTo>
                    <a:pt x="23" y="26"/>
                  </a:lnTo>
                  <a:lnTo>
                    <a:pt x="33" y="17"/>
                  </a:lnTo>
                  <a:lnTo>
                    <a:pt x="44" y="10"/>
                  </a:lnTo>
                  <a:lnTo>
                    <a:pt x="55" y="3"/>
                  </a:lnTo>
                  <a:lnTo>
                    <a:pt x="67" y="0"/>
                  </a:lnTo>
                  <a:lnTo>
                    <a:pt x="80" y="1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6" name="Freeform 49"/>
            <p:cNvSpPr>
              <a:spLocks/>
            </p:cNvSpPr>
            <p:nvPr/>
          </p:nvSpPr>
          <p:spPr bwMode="auto">
            <a:xfrm>
              <a:off x="3449638" y="4395788"/>
              <a:ext cx="47625" cy="26987"/>
            </a:xfrm>
            <a:custGeom>
              <a:avLst/>
              <a:gdLst>
                <a:gd name="T0" fmla="*/ 2147483646 w 61"/>
                <a:gd name="T1" fmla="*/ 2147483646 h 34"/>
                <a:gd name="T2" fmla="*/ 2147483646 w 61"/>
                <a:gd name="T3" fmla="*/ 2147483646 h 34"/>
                <a:gd name="T4" fmla="*/ 2147483646 w 61"/>
                <a:gd name="T5" fmla="*/ 2147483646 h 34"/>
                <a:gd name="T6" fmla="*/ 2147483646 w 61"/>
                <a:gd name="T7" fmla="*/ 2147483646 h 34"/>
                <a:gd name="T8" fmla="*/ 2147483646 w 61"/>
                <a:gd name="T9" fmla="*/ 2147483646 h 34"/>
                <a:gd name="T10" fmla="*/ 2147483646 w 61"/>
                <a:gd name="T11" fmla="*/ 2147483646 h 34"/>
                <a:gd name="T12" fmla="*/ 2147483646 w 61"/>
                <a:gd name="T13" fmla="*/ 2147483646 h 34"/>
                <a:gd name="T14" fmla="*/ 2147483646 w 61"/>
                <a:gd name="T15" fmla="*/ 2147483646 h 34"/>
                <a:gd name="T16" fmla="*/ 2147483646 w 61"/>
                <a:gd name="T17" fmla="*/ 2147483646 h 34"/>
                <a:gd name="T18" fmla="*/ 0 w 61"/>
                <a:gd name="T19" fmla="*/ 2147483646 h 34"/>
                <a:gd name="T20" fmla="*/ 2147483646 w 61"/>
                <a:gd name="T21" fmla="*/ 2147483646 h 34"/>
                <a:gd name="T22" fmla="*/ 2147483646 w 61"/>
                <a:gd name="T23" fmla="*/ 2147483646 h 34"/>
                <a:gd name="T24" fmla="*/ 2147483646 w 61"/>
                <a:gd name="T25" fmla="*/ 2147483646 h 34"/>
                <a:gd name="T26" fmla="*/ 2147483646 w 61"/>
                <a:gd name="T27" fmla="*/ 2147483646 h 34"/>
                <a:gd name="T28" fmla="*/ 2147483646 w 61"/>
                <a:gd name="T29" fmla="*/ 2147483646 h 34"/>
                <a:gd name="T30" fmla="*/ 2147483646 w 61"/>
                <a:gd name="T31" fmla="*/ 0 h 34"/>
                <a:gd name="T32" fmla="*/ 2147483646 w 61"/>
                <a:gd name="T33" fmla="*/ 2147483646 h 34"/>
                <a:gd name="T34" fmla="*/ 2147483646 w 61"/>
                <a:gd name="T35" fmla="*/ 2147483646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34"/>
                <a:gd name="T56" fmla="*/ 61 w 61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34">
                  <a:moveTo>
                    <a:pt x="61" y="12"/>
                  </a:moveTo>
                  <a:lnTo>
                    <a:pt x="57" y="18"/>
                  </a:lnTo>
                  <a:lnTo>
                    <a:pt x="52" y="23"/>
                  </a:lnTo>
                  <a:lnTo>
                    <a:pt x="46" y="26"/>
                  </a:lnTo>
                  <a:lnTo>
                    <a:pt x="39" y="28"/>
                  </a:lnTo>
                  <a:lnTo>
                    <a:pt x="32" y="29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9" y="34"/>
                  </a:lnTo>
                  <a:lnTo>
                    <a:pt x="0" y="25"/>
                  </a:lnTo>
                  <a:lnTo>
                    <a:pt x="7" y="21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1" y="0"/>
                  </a:lnTo>
                  <a:lnTo>
                    <a:pt x="57" y="4"/>
                  </a:lnTo>
                  <a:lnTo>
                    <a:pt x="61" y="1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7" name="Freeform 50"/>
            <p:cNvSpPr>
              <a:spLocks/>
            </p:cNvSpPr>
            <p:nvPr/>
          </p:nvSpPr>
          <p:spPr bwMode="auto">
            <a:xfrm>
              <a:off x="3386138" y="4403725"/>
              <a:ext cx="117475" cy="87313"/>
            </a:xfrm>
            <a:custGeom>
              <a:avLst/>
              <a:gdLst>
                <a:gd name="T0" fmla="*/ 2147483646 w 146"/>
                <a:gd name="T1" fmla="*/ 2147483646 h 110"/>
                <a:gd name="T2" fmla="*/ 2147483646 w 146"/>
                <a:gd name="T3" fmla="*/ 2147483646 h 110"/>
                <a:gd name="T4" fmla="*/ 2147483646 w 146"/>
                <a:gd name="T5" fmla="*/ 2147483646 h 110"/>
                <a:gd name="T6" fmla="*/ 2147483646 w 146"/>
                <a:gd name="T7" fmla="*/ 2147483646 h 110"/>
                <a:gd name="T8" fmla="*/ 2147483646 w 146"/>
                <a:gd name="T9" fmla="*/ 2147483646 h 110"/>
                <a:gd name="T10" fmla="*/ 2147483646 w 146"/>
                <a:gd name="T11" fmla="*/ 2147483646 h 110"/>
                <a:gd name="T12" fmla="*/ 2147483646 w 146"/>
                <a:gd name="T13" fmla="*/ 2147483646 h 110"/>
                <a:gd name="T14" fmla="*/ 2147483646 w 146"/>
                <a:gd name="T15" fmla="*/ 2147483646 h 110"/>
                <a:gd name="T16" fmla="*/ 2147483646 w 146"/>
                <a:gd name="T17" fmla="*/ 2147483646 h 110"/>
                <a:gd name="T18" fmla="*/ 2147483646 w 146"/>
                <a:gd name="T19" fmla="*/ 2147483646 h 110"/>
                <a:gd name="T20" fmla="*/ 2147483646 w 146"/>
                <a:gd name="T21" fmla="*/ 2147483646 h 110"/>
                <a:gd name="T22" fmla="*/ 2147483646 w 146"/>
                <a:gd name="T23" fmla="*/ 2147483646 h 110"/>
                <a:gd name="T24" fmla="*/ 2147483646 w 146"/>
                <a:gd name="T25" fmla="*/ 2147483646 h 110"/>
                <a:gd name="T26" fmla="*/ 2147483646 w 146"/>
                <a:gd name="T27" fmla="*/ 2147483646 h 110"/>
                <a:gd name="T28" fmla="*/ 2147483646 w 146"/>
                <a:gd name="T29" fmla="*/ 2147483646 h 110"/>
                <a:gd name="T30" fmla="*/ 2147483646 w 146"/>
                <a:gd name="T31" fmla="*/ 2147483646 h 110"/>
                <a:gd name="T32" fmla="*/ 2147483646 w 146"/>
                <a:gd name="T33" fmla="*/ 2147483646 h 110"/>
                <a:gd name="T34" fmla="*/ 2147483646 w 146"/>
                <a:gd name="T35" fmla="*/ 2147483646 h 110"/>
                <a:gd name="T36" fmla="*/ 2147483646 w 146"/>
                <a:gd name="T37" fmla="*/ 2147483646 h 110"/>
                <a:gd name="T38" fmla="*/ 2147483646 w 146"/>
                <a:gd name="T39" fmla="*/ 2147483646 h 110"/>
                <a:gd name="T40" fmla="*/ 2147483646 w 146"/>
                <a:gd name="T41" fmla="*/ 2147483646 h 110"/>
                <a:gd name="T42" fmla="*/ 2147483646 w 146"/>
                <a:gd name="T43" fmla="*/ 2147483646 h 110"/>
                <a:gd name="T44" fmla="*/ 2147483646 w 146"/>
                <a:gd name="T45" fmla="*/ 2147483646 h 110"/>
                <a:gd name="T46" fmla="*/ 2147483646 w 146"/>
                <a:gd name="T47" fmla="*/ 2147483646 h 110"/>
                <a:gd name="T48" fmla="*/ 2147483646 w 146"/>
                <a:gd name="T49" fmla="*/ 2147483646 h 110"/>
                <a:gd name="T50" fmla="*/ 2147483646 w 146"/>
                <a:gd name="T51" fmla="*/ 2147483646 h 110"/>
                <a:gd name="T52" fmla="*/ 2147483646 w 146"/>
                <a:gd name="T53" fmla="*/ 2147483646 h 110"/>
                <a:gd name="T54" fmla="*/ 2147483646 w 146"/>
                <a:gd name="T55" fmla="*/ 2147483646 h 110"/>
                <a:gd name="T56" fmla="*/ 2147483646 w 146"/>
                <a:gd name="T57" fmla="*/ 2147483646 h 110"/>
                <a:gd name="T58" fmla="*/ 2147483646 w 146"/>
                <a:gd name="T59" fmla="*/ 2147483646 h 110"/>
                <a:gd name="T60" fmla="*/ 2147483646 w 146"/>
                <a:gd name="T61" fmla="*/ 2147483646 h 110"/>
                <a:gd name="T62" fmla="*/ 2147483646 w 146"/>
                <a:gd name="T63" fmla="*/ 2147483646 h 110"/>
                <a:gd name="T64" fmla="*/ 2147483646 w 146"/>
                <a:gd name="T65" fmla="*/ 2147483646 h 110"/>
                <a:gd name="T66" fmla="*/ 2147483646 w 146"/>
                <a:gd name="T67" fmla="*/ 2147483646 h 110"/>
                <a:gd name="T68" fmla="*/ 2147483646 w 146"/>
                <a:gd name="T69" fmla="*/ 2147483646 h 110"/>
                <a:gd name="T70" fmla="*/ 2147483646 w 146"/>
                <a:gd name="T71" fmla="*/ 2147483646 h 110"/>
                <a:gd name="T72" fmla="*/ 0 w 146"/>
                <a:gd name="T73" fmla="*/ 2147483646 h 110"/>
                <a:gd name="T74" fmla="*/ 2147483646 w 146"/>
                <a:gd name="T75" fmla="*/ 2147483646 h 110"/>
                <a:gd name="T76" fmla="*/ 2147483646 w 146"/>
                <a:gd name="T77" fmla="*/ 2147483646 h 110"/>
                <a:gd name="T78" fmla="*/ 2147483646 w 146"/>
                <a:gd name="T79" fmla="*/ 2147483646 h 110"/>
                <a:gd name="T80" fmla="*/ 2147483646 w 146"/>
                <a:gd name="T81" fmla="*/ 2147483646 h 110"/>
                <a:gd name="T82" fmla="*/ 2147483646 w 146"/>
                <a:gd name="T83" fmla="*/ 2147483646 h 110"/>
                <a:gd name="T84" fmla="*/ 2147483646 w 146"/>
                <a:gd name="T85" fmla="*/ 2147483646 h 110"/>
                <a:gd name="T86" fmla="*/ 2147483646 w 146"/>
                <a:gd name="T87" fmla="*/ 2147483646 h 110"/>
                <a:gd name="T88" fmla="*/ 2147483646 w 146"/>
                <a:gd name="T89" fmla="*/ 0 h 110"/>
                <a:gd name="T90" fmla="*/ 2147483646 w 146"/>
                <a:gd name="T91" fmla="*/ 2147483646 h 110"/>
                <a:gd name="T92" fmla="*/ 2147483646 w 146"/>
                <a:gd name="T93" fmla="*/ 2147483646 h 110"/>
                <a:gd name="T94" fmla="*/ 2147483646 w 146"/>
                <a:gd name="T95" fmla="*/ 2147483646 h 110"/>
                <a:gd name="T96" fmla="*/ 2147483646 w 146"/>
                <a:gd name="T97" fmla="*/ 2147483646 h 110"/>
                <a:gd name="T98" fmla="*/ 2147483646 w 146"/>
                <a:gd name="T99" fmla="*/ 2147483646 h 110"/>
                <a:gd name="T100" fmla="*/ 2147483646 w 146"/>
                <a:gd name="T101" fmla="*/ 2147483646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110"/>
                <a:gd name="T155" fmla="*/ 146 w 146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110">
                  <a:moveTo>
                    <a:pt x="91" y="84"/>
                  </a:moveTo>
                  <a:lnTo>
                    <a:pt x="98" y="77"/>
                  </a:lnTo>
                  <a:lnTo>
                    <a:pt x="94" y="75"/>
                  </a:lnTo>
                  <a:lnTo>
                    <a:pt x="93" y="71"/>
                  </a:lnTo>
                  <a:lnTo>
                    <a:pt x="93" y="67"/>
                  </a:lnTo>
                  <a:lnTo>
                    <a:pt x="96" y="64"/>
                  </a:lnTo>
                  <a:lnTo>
                    <a:pt x="104" y="64"/>
                  </a:lnTo>
                  <a:lnTo>
                    <a:pt x="111" y="63"/>
                  </a:lnTo>
                  <a:lnTo>
                    <a:pt x="117" y="61"/>
                  </a:lnTo>
                  <a:lnTo>
                    <a:pt x="122" y="60"/>
                  </a:lnTo>
                  <a:lnTo>
                    <a:pt x="128" y="58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6" y="57"/>
                  </a:lnTo>
                  <a:lnTo>
                    <a:pt x="145" y="65"/>
                  </a:lnTo>
                  <a:lnTo>
                    <a:pt x="141" y="70"/>
                  </a:lnTo>
                  <a:lnTo>
                    <a:pt x="136" y="74"/>
                  </a:lnTo>
                  <a:lnTo>
                    <a:pt x="129" y="76"/>
                  </a:lnTo>
                  <a:lnTo>
                    <a:pt x="122" y="78"/>
                  </a:lnTo>
                  <a:lnTo>
                    <a:pt x="114" y="79"/>
                  </a:lnTo>
                  <a:lnTo>
                    <a:pt x="106" y="81"/>
                  </a:lnTo>
                  <a:lnTo>
                    <a:pt x="98" y="84"/>
                  </a:lnTo>
                  <a:lnTo>
                    <a:pt x="115" y="98"/>
                  </a:lnTo>
                  <a:lnTo>
                    <a:pt x="103" y="106"/>
                  </a:lnTo>
                  <a:lnTo>
                    <a:pt x="90" y="110"/>
                  </a:lnTo>
                  <a:lnTo>
                    <a:pt x="78" y="110"/>
                  </a:lnTo>
                  <a:lnTo>
                    <a:pt x="67" y="107"/>
                  </a:lnTo>
                  <a:lnTo>
                    <a:pt x="55" y="103"/>
                  </a:lnTo>
                  <a:lnTo>
                    <a:pt x="43" y="97"/>
                  </a:lnTo>
                  <a:lnTo>
                    <a:pt x="32" y="92"/>
                  </a:lnTo>
                  <a:lnTo>
                    <a:pt x="22" y="86"/>
                  </a:lnTo>
                  <a:lnTo>
                    <a:pt x="19" y="80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8" y="23"/>
                  </a:lnTo>
                  <a:lnTo>
                    <a:pt x="25" y="15"/>
                  </a:lnTo>
                  <a:lnTo>
                    <a:pt x="33" y="8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7" y="1"/>
                  </a:lnTo>
                  <a:lnTo>
                    <a:pt x="63" y="7"/>
                  </a:lnTo>
                  <a:lnTo>
                    <a:pt x="65" y="31"/>
                  </a:lnTo>
                  <a:lnTo>
                    <a:pt x="69" y="51"/>
                  </a:lnTo>
                  <a:lnTo>
                    <a:pt x="77" y="68"/>
                  </a:lnTo>
                  <a:lnTo>
                    <a:pt x="91" y="84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8" name="Freeform 51"/>
            <p:cNvSpPr>
              <a:spLocks/>
            </p:cNvSpPr>
            <p:nvPr/>
          </p:nvSpPr>
          <p:spPr bwMode="auto">
            <a:xfrm>
              <a:off x="3449638" y="4427538"/>
              <a:ext cx="53975" cy="19050"/>
            </a:xfrm>
            <a:custGeom>
              <a:avLst/>
              <a:gdLst>
                <a:gd name="T0" fmla="*/ 2147483646 w 67"/>
                <a:gd name="T1" fmla="*/ 2147483646 h 26"/>
                <a:gd name="T2" fmla="*/ 2147483646 w 67"/>
                <a:gd name="T3" fmla="*/ 2147483646 h 26"/>
                <a:gd name="T4" fmla="*/ 2147483646 w 67"/>
                <a:gd name="T5" fmla="*/ 2147483646 h 26"/>
                <a:gd name="T6" fmla="*/ 2147483646 w 67"/>
                <a:gd name="T7" fmla="*/ 2147483646 h 26"/>
                <a:gd name="T8" fmla="*/ 2147483646 w 67"/>
                <a:gd name="T9" fmla="*/ 2147483646 h 26"/>
                <a:gd name="T10" fmla="*/ 2147483646 w 67"/>
                <a:gd name="T11" fmla="*/ 2147483646 h 26"/>
                <a:gd name="T12" fmla="*/ 2147483646 w 67"/>
                <a:gd name="T13" fmla="*/ 2147483646 h 26"/>
                <a:gd name="T14" fmla="*/ 2147483646 w 67"/>
                <a:gd name="T15" fmla="*/ 2147483646 h 26"/>
                <a:gd name="T16" fmla="*/ 2147483646 w 67"/>
                <a:gd name="T17" fmla="*/ 2147483646 h 26"/>
                <a:gd name="T18" fmla="*/ 2147483646 w 67"/>
                <a:gd name="T19" fmla="*/ 2147483646 h 26"/>
                <a:gd name="T20" fmla="*/ 0 w 67"/>
                <a:gd name="T21" fmla="*/ 2147483646 h 26"/>
                <a:gd name="T22" fmla="*/ 2147483646 w 67"/>
                <a:gd name="T23" fmla="*/ 2147483646 h 26"/>
                <a:gd name="T24" fmla="*/ 2147483646 w 67"/>
                <a:gd name="T25" fmla="*/ 2147483646 h 26"/>
                <a:gd name="T26" fmla="*/ 2147483646 w 67"/>
                <a:gd name="T27" fmla="*/ 2147483646 h 26"/>
                <a:gd name="T28" fmla="*/ 2147483646 w 67"/>
                <a:gd name="T29" fmla="*/ 2147483646 h 26"/>
                <a:gd name="T30" fmla="*/ 2147483646 w 67"/>
                <a:gd name="T31" fmla="*/ 2147483646 h 26"/>
                <a:gd name="T32" fmla="*/ 2147483646 w 67"/>
                <a:gd name="T33" fmla="*/ 2147483646 h 26"/>
                <a:gd name="T34" fmla="*/ 2147483646 w 67"/>
                <a:gd name="T35" fmla="*/ 2147483646 h 26"/>
                <a:gd name="T36" fmla="*/ 2147483646 w 67"/>
                <a:gd name="T37" fmla="*/ 0 h 26"/>
                <a:gd name="T38" fmla="*/ 2147483646 w 67"/>
                <a:gd name="T39" fmla="*/ 0 h 26"/>
                <a:gd name="T40" fmla="*/ 2147483646 w 67"/>
                <a:gd name="T41" fmla="*/ 2147483646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26"/>
                <a:gd name="T65" fmla="*/ 67 w 67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26">
                  <a:moveTo>
                    <a:pt x="67" y="1"/>
                  </a:moveTo>
                  <a:lnTo>
                    <a:pt x="61" y="7"/>
                  </a:lnTo>
                  <a:lnTo>
                    <a:pt x="55" y="11"/>
                  </a:lnTo>
                  <a:lnTo>
                    <a:pt x="48" y="16"/>
                  </a:lnTo>
                  <a:lnTo>
                    <a:pt x="41" y="18"/>
                  </a:lnTo>
                  <a:lnTo>
                    <a:pt x="33" y="21"/>
                  </a:lnTo>
                  <a:lnTo>
                    <a:pt x="25" y="23"/>
                  </a:lnTo>
                  <a:lnTo>
                    <a:pt x="16" y="24"/>
                  </a:lnTo>
                  <a:lnTo>
                    <a:pt x="8" y="26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5"/>
                  </a:lnTo>
                  <a:lnTo>
                    <a:pt x="14" y="5"/>
                  </a:lnTo>
                  <a:lnTo>
                    <a:pt x="24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8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9" name="Freeform 52"/>
            <p:cNvSpPr>
              <a:spLocks/>
            </p:cNvSpPr>
            <p:nvPr/>
          </p:nvSpPr>
          <p:spPr bwMode="auto">
            <a:xfrm>
              <a:off x="3286125" y="4429125"/>
              <a:ext cx="11113" cy="95250"/>
            </a:xfrm>
            <a:custGeom>
              <a:avLst/>
              <a:gdLst>
                <a:gd name="T0" fmla="*/ 2147483646 w 13"/>
                <a:gd name="T1" fmla="*/ 2147483646 h 120"/>
                <a:gd name="T2" fmla="*/ 2147483646 w 13"/>
                <a:gd name="T3" fmla="*/ 2147483646 h 120"/>
                <a:gd name="T4" fmla="*/ 2147483646 w 13"/>
                <a:gd name="T5" fmla="*/ 2147483646 h 120"/>
                <a:gd name="T6" fmla="*/ 2147483646 w 13"/>
                <a:gd name="T7" fmla="*/ 2147483646 h 120"/>
                <a:gd name="T8" fmla="*/ 0 w 13"/>
                <a:gd name="T9" fmla="*/ 2147483646 h 120"/>
                <a:gd name="T10" fmla="*/ 0 w 13"/>
                <a:gd name="T11" fmla="*/ 0 h 120"/>
                <a:gd name="T12" fmla="*/ 2147483646 w 13"/>
                <a:gd name="T13" fmla="*/ 2147483646 h 120"/>
                <a:gd name="T14" fmla="*/ 2147483646 w 13"/>
                <a:gd name="T15" fmla="*/ 2147483646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20"/>
                <a:gd name="T26" fmla="*/ 13 w 13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20">
                  <a:moveTo>
                    <a:pt x="13" y="114"/>
                  </a:moveTo>
                  <a:lnTo>
                    <a:pt x="9" y="115"/>
                  </a:lnTo>
                  <a:lnTo>
                    <a:pt x="7" y="118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3" y="4"/>
                  </a:lnTo>
                  <a:lnTo>
                    <a:pt x="13" y="11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0" name="Freeform 53"/>
            <p:cNvSpPr>
              <a:spLocks/>
            </p:cNvSpPr>
            <p:nvPr/>
          </p:nvSpPr>
          <p:spPr bwMode="auto">
            <a:xfrm>
              <a:off x="3036888" y="4454525"/>
              <a:ext cx="111125" cy="60325"/>
            </a:xfrm>
            <a:custGeom>
              <a:avLst/>
              <a:gdLst>
                <a:gd name="T0" fmla="*/ 2147483646 w 140"/>
                <a:gd name="T1" fmla="*/ 2147483646 h 77"/>
                <a:gd name="T2" fmla="*/ 2147483646 w 140"/>
                <a:gd name="T3" fmla="*/ 2147483646 h 77"/>
                <a:gd name="T4" fmla="*/ 2147483646 w 140"/>
                <a:gd name="T5" fmla="*/ 2147483646 h 77"/>
                <a:gd name="T6" fmla="*/ 2147483646 w 140"/>
                <a:gd name="T7" fmla="*/ 2147483646 h 77"/>
                <a:gd name="T8" fmla="*/ 2147483646 w 140"/>
                <a:gd name="T9" fmla="*/ 2147483646 h 77"/>
                <a:gd name="T10" fmla="*/ 2147483646 w 140"/>
                <a:gd name="T11" fmla="*/ 2147483646 h 77"/>
                <a:gd name="T12" fmla="*/ 2147483646 w 140"/>
                <a:gd name="T13" fmla="*/ 2147483646 h 77"/>
                <a:gd name="T14" fmla="*/ 2147483646 w 140"/>
                <a:gd name="T15" fmla="*/ 2147483646 h 77"/>
                <a:gd name="T16" fmla="*/ 2147483646 w 140"/>
                <a:gd name="T17" fmla="*/ 2147483646 h 77"/>
                <a:gd name="T18" fmla="*/ 2147483646 w 140"/>
                <a:gd name="T19" fmla="*/ 2147483646 h 77"/>
                <a:gd name="T20" fmla="*/ 2147483646 w 140"/>
                <a:gd name="T21" fmla="*/ 2147483646 h 77"/>
                <a:gd name="T22" fmla="*/ 2147483646 w 140"/>
                <a:gd name="T23" fmla="*/ 2147483646 h 77"/>
                <a:gd name="T24" fmla="*/ 2147483646 w 140"/>
                <a:gd name="T25" fmla="*/ 2147483646 h 77"/>
                <a:gd name="T26" fmla="*/ 2147483646 w 140"/>
                <a:gd name="T27" fmla="*/ 2147483646 h 77"/>
                <a:gd name="T28" fmla="*/ 2147483646 w 140"/>
                <a:gd name="T29" fmla="*/ 2147483646 h 77"/>
                <a:gd name="T30" fmla="*/ 2147483646 w 140"/>
                <a:gd name="T31" fmla="*/ 2147483646 h 77"/>
                <a:gd name="T32" fmla="*/ 2147483646 w 140"/>
                <a:gd name="T33" fmla="*/ 2147483646 h 77"/>
                <a:gd name="T34" fmla="*/ 0 w 140"/>
                <a:gd name="T35" fmla="*/ 2147483646 h 77"/>
                <a:gd name="T36" fmla="*/ 2147483646 w 140"/>
                <a:gd name="T37" fmla="*/ 0 h 77"/>
                <a:gd name="T38" fmla="*/ 2147483646 w 140"/>
                <a:gd name="T39" fmla="*/ 2147483646 h 77"/>
                <a:gd name="T40" fmla="*/ 2147483646 w 140"/>
                <a:gd name="T41" fmla="*/ 2147483646 h 77"/>
                <a:gd name="T42" fmla="*/ 2147483646 w 140"/>
                <a:gd name="T43" fmla="*/ 2147483646 h 77"/>
                <a:gd name="T44" fmla="*/ 2147483646 w 140"/>
                <a:gd name="T45" fmla="*/ 2147483646 h 77"/>
                <a:gd name="T46" fmla="*/ 2147483646 w 140"/>
                <a:gd name="T47" fmla="*/ 2147483646 h 77"/>
                <a:gd name="T48" fmla="*/ 2147483646 w 140"/>
                <a:gd name="T49" fmla="*/ 2147483646 h 77"/>
                <a:gd name="T50" fmla="*/ 2147483646 w 140"/>
                <a:gd name="T51" fmla="*/ 2147483646 h 77"/>
                <a:gd name="T52" fmla="*/ 2147483646 w 140"/>
                <a:gd name="T53" fmla="*/ 2147483646 h 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0"/>
                <a:gd name="T82" fmla="*/ 0 h 77"/>
                <a:gd name="T83" fmla="*/ 140 w 140"/>
                <a:gd name="T84" fmla="*/ 77 h 7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0" h="77">
                  <a:moveTo>
                    <a:pt x="86" y="6"/>
                  </a:moveTo>
                  <a:lnTo>
                    <a:pt x="88" y="8"/>
                  </a:lnTo>
                  <a:lnTo>
                    <a:pt x="92" y="10"/>
                  </a:lnTo>
                  <a:lnTo>
                    <a:pt x="97" y="11"/>
                  </a:lnTo>
                  <a:lnTo>
                    <a:pt x="103" y="12"/>
                  </a:lnTo>
                  <a:lnTo>
                    <a:pt x="108" y="13"/>
                  </a:lnTo>
                  <a:lnTo>
                    <a:pt x="114" y="15"/>
                  </a:lnTo>
                  <a:lnTo>
                    <a:pt x="118" y="17"/>
                  </a:lnTo>
                  <a:lnTo>
                    <a:pt x="121" y="20"/>
                  </a:lnTo>
                  <a:lnTo>
                    <a:pt x="140" y="77"/>
                  </a:lnTo>
                  <a:lnTo>
                    <a:pt x="122" y="68"/>
                  </a:lnTo>
                  <a:lnTo>
                    <a:pt x="105" y="60"/>
                  </a:lnTo>
                  <a:lnTo>
                    <a:pt x="88" y="52"/>
                  </a:lnTo>
                  <a:lnTo>
                    <a:pt x="70" y="43"/>
                  </a:lnTo>
                  <a:lnTo>
                    <a:pt x="52" y="34"/>
                  </a:lnTo>
                  <a:lnTo>
                    <a:pt x="34" y="2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32" y="6"/>
                  </a:lnTo>
                  <a:lnTo>
                    <a:pt x="44" y="8"/>
                  </a:lnTo>
                  <a:lnTo>
                    <a:pt x="54" y="9"/>
                  </a:lnTo>
                  <a:lnTo>
                    <a:pt x="64" y="9"/>
                  </a:lnTo>
                  <a:lnTo>
                    <a:pt x="75" y="8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1" name="Freeform 54"/>
            <p:cNvSpPr>
              <a:spLocks/>
            </p:cNvSpPr>
            <p:nvPr/>
          </p:nvSpPr>
          <p:spPr bwMode="auto">
            <a:xfrm>
              <a:off x="3668713" y="4470400"/>
              <a:ext cx="12700" cy="46038"/>
            </a:xfrm>
            <a:custGeom>
              <a:avLst/>
              <a:gdLst>
                <a:gd name="T0" fmla="*/ 2147483646 w 15"/>
                <a:gd name="T1" fmla="*/ 2147483646 h 60"/>
                <a:gd name="T2" fmla="*/ 0 w 15"/>
                <a:gd name="T3" fmla="*/ 2147483646 h 60"/>
                <a:gd name="T4" fmla="*/ 2147483646 w 15"/>
                <a:gd name="T5" fmla="*/ 2147483646 h 60"/>
                <a:gd name="T6" fmla="*/ 2147483646 w 15"/>
                <a:gd name="T7" fmla="*/ 2147483646 h 60"/>
                <a:gd name="T8" fmla="*/ 2147483646 w 15"/>
                <a:gd name="T9" fmla="*/ 2147483646 h 60"/>
                <a:gd name="T10" fmla="*/ 2147483646 w 15"/>
                <a:gd name="T11" fmla="*/ 0 h 60"/>
                <a:gd name="T12" fmla="*/ 2147483646 w 15"/>
                <a:gd name="T13" fmla="*/ 2147483646 h 60"/>
                <a:gd name="T14" fmla="*/ 2147483646 w 15"/>
                <a:gd name="T15" fmla="*/ 2147483646 h 60"/>
                <a:gd name="T16" fmla="*/ 2147483646 w 15"/>
                <a:gd name="T17" fmla="*/ 2147483646 h 60"/>
                <a:gd name="T18" fmla="*/ 2147483646 w 15"/>
                <a:gd name="T19" fmla="*/ 2147483646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0"/>
                <a:gd name="T32" fmla="*/ 15 w 15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0">
                  <a:moveTo>
                    <a:pt x="12" y="60"/>
                  </a:moveTo>
                  <a:lnTo>
                    <a:pt x="0" y="60"/>
                  </a:lnTo>
                  <a:lnTo>
                    <a:pt x="2" y="49"/>
                  </a:lnTo>
                  <a:lnTo>
                    <a:pt x="6" y="34"/>
                  </a:lnTo>
                  <a:lnTo>
                    <a:pt x="11" y="17"/>
                  </a:lnTo>
                  <a:lnTo>
                    <a:pt x="14" y="0"/>
                  </a:lnTo>
                  <a:lnTo>
                    <a:pt x="15" y="17"/>
                  </a:lnTo>
                  <a:lnTo>
                    <a:pt x="14" y="36"/>
                  </a:lnTo>
                  <a:lnTo>
                    <a:pt x="13" y="5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2" name="Freeform 55"/>
            <p:cNvSpPr>
              <a:spLocks/>
            </p:cNvSpPr>
            <p:nvPr/>
          </p:nvSpPr>
          <p:spPr bwMode="auto">
            <a:xfrm>
              <a:off x="3157538" y="4500563"/>
              <a:ext cx="41275" cy="39687"/>
            </a:xfrm>
            <a:custGeom>
              <a:avLst/>
              <a:gdLst>
                <a:gd name="T0" fmla="*/ 2147483646 w 52"/>
                <a:gd name="T1" fmla="*/ 2147483646 h 51"/>
                <a:gd name="T2" fmla="*/ 2147483646 w 52"/>
                <a:gd name="T3" fmla="*/ 2147483646 h 51"/>
                <a:gd name="T4" fmla="*/ 2147483646 w 52"/>
                <a:gd name="T5" fmla="*/ 2147483646 h 51"/>
                <a:gd name="T6" fmla="*/ 2147483646 w 52"/>
                <a:gd name="T7" fmla="*/ 2147483646 h 51"/>
                <a:gd name="T8" fmla="*/ 2147483646 w 52"/>
                <a:gd name="T9" fmla="*/ 2147483646 h 51"/>
                <a:gd name="T10" fmla="*/ 2147483646 w 52"/>
                <a:gd name="T11" fmla="*/ 2147483646 h 51"/>
                <a:gd name="T12" fmla="*/ 2147483646 w 52"/>
                <a:gd name="T13" fmla="*/ 2147483646 h 51"/>
                <a:gd name="T14" fmla="*/ 2147483646 w 52"/>
                <a:gd name="T15" fmla="*/ 2147483646 h 51"/>
                <a:gd name="T16" fmla="*/ 0 w 52"/>
                <a:gd name="T17" fmla="*/ 2147483646 h 51"/>
                <a:gd name="T18" fmla="*/ 2147483646 w 52"/>
                <a:gd name="T19" fmla="*/ 0 h 51"/>
                <a:gd name="T20" fmla="*/ 2147483646 w 52"/>
                <a:gd name="T21" fmla="*/ 0 h 51"/>
                <a:gd name="T22" fmla="*/ 2147483646 w 52"/>
                <a:gd name="T23" fmla="*/ 2147483646 h 51"/>
                <a:gd name="T24" fmla="*/ 2147483646 w 52"/>
                <a:gd name="T25" fmla="*/ 2147483646 h 51"/>
                <a:gd name="T26" fmla="*/ 2147483646 w 52"/>
                <a:gd name="T27" fmla="*/ 2147483646 h 51"/>
                <a:gd name="T28" fmla="*/ 2147483646 w 52"/>
                <a:gd name="T29" fmla="*/ 2147483646 h 51"/>
                <a:gd name="T30" fmla="*/ 2147483646 w 52"/>
                <a:gd name="T31" fmla="*/ 2147483646 h 51"/>
                <a:gd name="T32" fmla="*/ 2147483646 w 52"/>
                <a:gd name="T33" fmla="*/ 2147483646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1"/>
                <a:gd name="T53" fmla="*/ 52 w 52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1">
                  <a:moveTo>
                    <a:pt x="52" y="51"/>
                  </a:moveTo>
                  <a:lnTo>
                    <a:pt x="43" y="50"/>
                  </a:lnTo>
                  <a:lnTo>
                    <a:pt x="35" y="47"/>
                  </a:lnTo>
                  <a:lnTo>
                    <a:pt x="26" y="43"/>
                  </a:lnTo>
                  <a:lnTo>
                    <a:pt x="19" y="38"/>
                  </a:lnTo>
                  <a:lnTo>
                    <a:pt x="13" y="32"/>
                  </a:lnTo>
                  <a:lnTo>
                    <a:pt x="8" y="25"/>
                  </a:lnTo>
                  <a:lnTo>
                    <a:pt x="3" y="15"/>
                  </a:lnTo>
                  <a:lnTo>
                    <a:pt x="0" y="6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7" y="6"/>
                  </a:lnTo>
                  <a:lnTo>
                    <a:pt x="33" y="14"/>
                  </a:lnTo>
                  <a:lnTo>
                    <a:pt x="38" y="25"/>
                  </a:lnTo>
                  <a:lnTo>
                    <a:pt x="42" y="35"/>
                  </a:lnTo>
                  <a:lnTo>
                    <a:pt x="47" y="44"/>
                  </a:lnTo>
                  <a:lnTo>
                    <a:pt x="52" y="5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3" name="Freeform 56"/>
            <p:cNvSpPr>
              <a:spLocks/>
            </p:cNvSpPr>
            <p:nvPr/>
          </p:nvSpPr>
          <p:spPr bwMode="auto">
            <a:xfrm>
              <a:off x="4090988" y="4537075"/>
              <a:ext cx="173037" cy="182563"/>
            </a:xfrm>
            <a:custGeom>
              <a:avLst/>
              <a:gdLst>
                <a:gd name="T0" fmla="*/ 2147483646 w 218"/>
                <a:gd name="T1" fmla="*/ 2147483646 h 231"/>
                <a:gd name="T2" fmla="*/ 2147483646 w 218"/>
                <a:gd name="T3" fmla="*/ 2147483646 h 231"/>
                <a:gd name="T4" fmla="*/ 2147483646 w 218"/>
                <a:gd name="T5" fmla="*/ 2147483646 h 231"/>
                <a:gd name="T6" fmla="*/ 2147483646 w 218"/>
                <a:gd name="T7" fmla="*/ 2147483646 h 231"/>
                <a:gd name="T8" fmla="*/ 2147483646 w 218"/>
                <a:gd name="T9" fmla="*/ 2147483646 h 231"/>
                <a:gd name="T10" fmla="*/ 2147483646 w 218"/>
                <a:gd name="T11" fmla="*/ 2147483646 h 231"/>
                <a:gd name="T12" fmla="*/ 2147483646 w 218"/>
                <a:gd name="T13" fmla="*/ 2147483646 h 231"/>
                <a:gd name="T14" fmla="*/ 2147483646 w 218"/>
                <a:gd name="T15" fmla="*/ 2147483646 h 231"/>
                <a:gd name="T16" fmla="*/ 2147483646 w 218"/>
                <a:gd name="T17" fmla="*/ 2147483646 h 231"/>
                <a:gd name="T18" fmla="*/ 2147483646 w 218"/>
                <a:gd name="T19" fmla="*/ 2147483646 h 231"/>
                <a:gd name="T20" fmla="*/ 2147483646 w 218"/>
                <a:gd name="T21" fmla="*/ 2147483646 h 231"/>
                <a:gd name="T22" fmla="*/ 2147483646 w 218"/>
                <a:gd name="T23" fmla="*/ 2147483646 h 231"/>
                <a:gd name="T24" fmla="*/ 2147483646 w 218"/>
                <a:gd name="T25" fmla="*/ 2147483646 h 231"/>
                <a:gd name="T26" fmla="*/ 2147483646 w 218"/>
                <a:gd name="T27" fmla="*/ 2147483646 h 231"/>
                <a:gd name="T28" fmla="*/ 2147483646 w 218"/>
                <a:gd name="T29" fmla="*/ 2147483646 h 231"/>
                <a:gd name="T30" fmla="*/ 2147483646 w 218"/>
                <a:gd name="T31" fmla="*/ 2147483646 h 231"/>
                <a:gd name="T32" fmla="*/ 2147483646 w 218"/>
                <a:gd name="T33" fmla="*/ 2147483646 h 231"/>
                <a:gd name="T34" fmla="*/ 2147483646 w 218"/>
                <a:gd name="T35" fmla="*/ 2147483646 h 231"/>
                <a:gd name="T36" fmla="*/ 2147483646 w 218"/>
                <a:gd name="T37" fmla="*/ 2147483646 h 231"/>
                <a:gd name="T38" fmla="*/ 2147483646 w 218"/>
                <a:gd name="T39" fmla="*/ 2147483646 h 231"/>
                <a:gd name="T40" fmla="*/ 2147483646 w 218"/>
                <a:gd name="T41" fmla="*/ 2147483646 h 231"/>
                <a:gd name="T42" fmla="*/ 0 w 218"/>
                <a:gd name="T43" fmla="*/ 2147483646 h 231"/>
                <a:gd name="T44" fmla="*/ 0 w 218"/>
                <a:gd name="T45" fmla="*/ 2147483646 h 231"/>
                <a:gd name="T46" fmla="*/ 2147483646 w 218"/>
                <a:gd name="T47" fmla="*/ 2147483646 h 231"/>
                <a:gd name="T48" fmla="*/ 2147483646 w 218"/>
                <a:gd name="T49" fmla="*/ 2147483646 h 231"/>
                <a:gd name="T50" fmla="*/ 2147483646 w 218"/>
                <a:gd name="T51" fmla="*/ 2147483646 h 231"/>
                <a:gd name="T52" fmla="*/ 2147483646 w 218"/>
                <a:gd name="T53" fmla="*/ 2147483646 h 231"/>
                <a:gd name="T54" fmla="*/ 2147483646 w 218"/>
                <a:gd name="T55" fmla="*/ 2147483646 h 231"/>
                <a:gd name="T56" fmla="*/ 2147483646 w 218"/>
                <a:gd name="T57" fmla="*/ 2147483646 h 231"/>
                <a:gd name="T58" fmla="*/ 2147483646 w 218"/>
                <a:gd name="T59" fmla="*/ 2147483646 h 231"/>
                <a:gd name="T60" fmla="*/ 2147483646 w 218"/>
                <a:gd name="T61" fmla="*/ 2147483646 h 231"/>
                <a:gd name="T62" fmla="*/ 2147483646 w 218"/>
                <a:gd name="T63" fmla="*/ 2147483646 h 231"/>
                <a:gd name="T64" fmla="*/ 2147483646 w 218"/>
                <a:gd name="T65" fmla="*/ 0 h 231"/>
                <a:gd name="T66" fmla="*/ 2147483646 w 218"/>
                <a:gd name="T67" fmla="*/ 0 h 231"/>
                <a:gd name="T68" fmla="*/ 2147483646 w 218"/>
                <a:gd name="T69" fmla="*/ 0 h 231"/>
                <a:gd name="T70" fmla="*/ 2147483646 w 218"/>
                <a:gd name="T71" fmla="*/ 0 h 231"/>
                <a:gd name="T72" fmla="*/ 2147483646 w 218"/>
                <a:gd name="T73" fmla="*/ 2147483646 h 231"/>
                <a:gd name="T74" fmla="*/ 2147483646 w 218"/>
                <a:gd name="T75" fmla="*/ 2147483646 h 231"/>
                <a:gd name="T76" fmla="*/ 2147483646 w 218"/>
                <a:gd name="T77" fmla="*/ 2147483646 h 231"/>
                <a:gd name="T78" fmla="*/ 2147483646 w 218"/>
                <a:gd name="T79" fmla="*/ 2147483646 h 231"/>
                <a:gd name="T80" fmla="*/ 2147483646 w 218"/>
                <a:gd name="T81" fmla="*/ 2147483646 h 2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8"/>
                <a:gd name="T124" fmla="*/ 0 h 231"/>
                <a:gd name="T125" fmla="*/ 218 w 218"/>
                <a:gd name="T126" fmla="*/ 231 h 2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8" h="231">
                  <a:moveTo>
                    <a:pt x="218" y="5"/>
                  </a:moveTo>
                  <a:lnTo>
                    <a:pt x="217" y="75"/>
                  </a:lnTo>
                  <a:lnTo>
                    <a:pt x="215" y="147"/>
                  </a:lnTo>
                  <a:lnTo>
                    <a:pt x="212" y="205"/>
                  </a:lnTo>
                  <a:lnTo>
                    <a:pt x="211" y="229"/>
                  </a:lnTo>
                  <a:lnTo>
                    <a:pt x="198" y="228"/>
                  </a:lnTo>
                  <a:lnTo>
                    <a:pt x="185" y="227"/>
                  </a:lnTo>
                  <a:lnTo>
                    <a:pt x="171" y="227"/>
                  </a:lnTo>
                  <a:lnTo>
                    <a:pt x="158" y="227"/>
                  </a:lnTo>
                  <a:lnTo>
                    <a:pt x="144" y="227"/>
                  </a:lnTo>
                  <a:lnTo>
                    <a:pt x="131" y="228"/>
                  </a:lnTo>
                  <a:lnTo>
                    <a:pt x="116" y="229"/>
                  </a:lnTo>
                  <a:lnTo>
                    <a:pt x="103" y="229"/>
                  </a:lnTo>
                  <a:lnTo>
                    <a:pt x="89" y="230"/>
                  </a:lnTo>
                  <a:lnTo>
                    <a:pt x="76" y="230"/>
                  </a:lnTo>
                  <a:lnTo>
                    <a:pt x="62" y="231"/>
                  </a:lnTo>
                  <a:lnTo>
                    <a:pt x="49" y="231"/>
                  </a:lnTo>
                  <a:lnTo>
                    <a:pt x="37" y="231"/>
                  </a:lnTo>
                  <a:lnTo>
                    <a:pt x="25" y="230"/>
                  </a:lnTo>
                  <a:lnTo>
                    <a:pt x="12" y="229"/>
                  </a:lnTo>
                  <a:lnTo>
                    <a:pt x="1" y="228"/>
                  </a:lnTo>
                  <a:lnTo>
                    <a:pt x="0" y="177"/>
                  </a:lnTo>
                  <a:lnTo>
                    <a:pt x="0" y="100"/>
                  </a:lnTo>
                  <a:lnTo>
                    <a:pt x="1" y="31"/>
                  </a:lnTo>
                  <a:lnTo>
                    <a:pt x="1" y="1"/>
                  </a:lnTo>
                  <a:lnTo>
                    <a:pt x="15" y="1"/>
                  </a:lnTo>
                  <a:lnTo>
                    <a:pt x="30" y="1"/>
                  </a:lnTo>
                  <a:lnTo>
                    <a:pt x="44" y="1"/>
                  </a:lnTo>
                  <a:lnTo>
                    <a:pt x="58" y="1"/>
                  </a:lnTo>
                  <a:lnTo>
                    <a:pt x="73" y="1"/>
                  </a:lnTo>
                  <a:lnTo>
                    <a:pt x="87" y="1"/>
                  </a:lnTo>
                  <a:lnTo>
                    <a:pt x="100" y="1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68" y="1"/>
                  </a:lnTo>
                  <a:lnTo>
                    <a:pt x="182" y="1"/>
                  </a:lnTo>
                  <a:lnTo>
                    <a:pt x="194" y="2"/>
                  </a:lnTo>
                  <a:lnTo>
                    <a:pt x="206" y="3"/>
                  </a:lnTo>
                  <a:lnTo>
                    <a:pt x="218" y="5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4" name="Freeform 57"/>
            <p:cNvSpPr>
              <a:spLocks/>
            </p:cNvSpPr>
            <p:nvPr/>
          </p:nvSpPr>
          <p:spPr bwMode="auto">
            <a:xfrm>
              <a:off x="3498850" y="4537075"/>
              <a:ext cx="177800" cy="185738"/>
            </a:xfrm>
            <a:custGeom>
              <a:avLst/>
              <a:gdLst>
                <a:gd name="T0" fmla="*/ 2147483646 w 225"/>
                <a:gd name="T1" fmla="*/ 2147483646 h 234"/>
                <a:gd name="T2" fmla="*/ 2147483646 w 225"/>
                <a:gd name="T3" fmla="*/ 2147483646 h 234"/>
                <a:gd name="T4" fmla="*/ 2147483646 w 225"/>
                <a:gd name="T5" fmla="*/ 2147483646 h 234"/>
                <a:gd name="T6" fmla="*/ 2147483646 w 225"/>
                <a:gd name="T7" fmla="*/ 2147483646 h 234"/>
                <a:gd name="T8" fmla="*/ 2147483646 w 225"/>
                <a:gd name="T9" fmla="*/ 2147483646 h 234"/>
                <a:gd name="T10" fmla="*/ 2147483646 w 225"/>
                <a:gd name="T11" fmla="*/ 2147483646 h 234"/>
                <a:gd name="T12" fmla="*/ 2147483646 w 225"/>
                <a:gd name="T13" fmla="*/ 2147483646 h 234"/>
                <a:gd name="T14" fmla="*/ 2147483646 w 225"/>
                <a:gd name="T15" fmla="*/ 2147483646 h 234"/>
                <a:gd name="T16" fmla="*/ 2147483646 w 225"/>
                <a:gd name="T17" fmla="*/ 2147483646 h 234"/>
                <a:gd name="T18" fmla="*/ 2147483646 w 225"/>
                <a:gd name="T19" fmla="*/ 2147483646 h 234"/>
                <a:gd name="T20" fmla="*/ 2147483646 w 225"/>
                <a:gd name="T21" fmla="*/ 2147483646 h 234"/>
                <a:gd name="T22" fmla="*/ 2147483646 w 225"/>
                <a:gd name="T23" fmla="*/ 2147483646 h 234"/>
                <a:gd name="T24" fmla="*/ 2147483646 w 225"/>
                <a:gd name="T25" fmla="*/ 2147483646 h 234"/>
                <a:gd name="T26" fmla="*/ 2147483646 w 225"/>
                <a:gd name="T27" fmla="*/ 2147483646 h 234"/>
                <a:gd name="T28" fmla="*/ 0 w 225"/>
                <a:gd name="T29" fmla="*/ 2147483646 h 234"/>
                <a:gd name="T30" fmla="*/ 2147483646 w 225"/>
                <a:gd name="T31" fmla="*/ 2147483646 h 234"/>
                <a:gd name="T32" fmla="*/ 2147483646 w 225"/>
                <a:gd name="T33" fmla="*/ 2147483646 h 234"/>
                <a:gd name="T34" fmla="*/ 2147483646 w 225"/>
                <a:gd name="T35" fmla="*/ 2147483646 h 234"/>
                <a:gd name="T36" fmla="*/ 2147483646 w 225"/>
                <a:gd name="T37" fmla="*/ 2147483646 h 234"/>
                <a:gd name="T38" fmla="*/ 2147483646 w 225"/>
                <a:gd name="T39" fmla="*/ 2147483646 h 234"/>
                <a:gd name="T40" fmla="*/ 2147483646 w 225"/>
                <a:gd name="T41" fmla="*/ 2147483646 h 234"/>
                <a:gd name="T42" fmla="*/ 2147483646 w 225"/>
                <a:gd name="T43" fmla="*/ 2147483646 h 234"/>
                <a:gd name="T44" fmla="*/ 2147483646 w 225"/>
                <a:gd name="T45" fmla="*/ 2147483646 h 234"/>
                <a:gd name="T46" fmla="*/ 2147483646 w 225"/>
                <a:gd name="T47" fmla="*/ 2147483646 h 234"/>
                <a:gd name="T48" fmla="*/ 2147483646 w 225"/>
                <a:gd name="T49" fmla="*/ 2147483646 h 234"/>
                <a:gd name="T50" fmla="*/ 2147483646 w 225"/>
                <a:gd name="T51" fmla="*/ 2147483646 h 234"/>
                <a:gd name="T52" fmla="*/ 2147483646 w 225"/>
                <a:gd name="T53" fmla="*/ 2147483646 h 234"/>
                <a:gd name="T54" fmla="*/ 2147483646 w 225"/>
                <a:gd name="T55" fmla="*/ 2147483646 h 234"/>
                <a:gd name="T56" fmla="*/ 2147483646 w 225"/>
                <a:gd name="T57" fmla="*/ 0 h 234"/>
                <a:gd name="T58" fmla="*/ 2147483646 w 225"/>
                <a:gd name="T59" fmla="*/ 0 h 234"/>
                <a:gd name="T60" fmla="*/ 2147483646 w 225"/>
                <a:gd name="T61" fmla="*/ 2147483646 h 234"/>
                <a:gd name="T62" fmla="*/ 2147483646 w 225"/>
                <a:gd name="T63" fmla="*/ 2147483646 h 234"/>
                <a:gd name="T64" fmla="*/ 2147483646 w 225"/>
                <a:gd name="T65" fmla="*/ 2147483646 h 234"/>
                <a:gd name="T66" fmla="*/ 2147483646 w 225"/>
                <a:gd name="T67" fmla="*/ 2147483646 h 234"/>
                <a:gd name="T68" fmla="*/ 2147483646 w 225"/>
                <a:gd name="T69" fmla="*/ 2147483646 h 234"/>
                <a:gd name="T70" fmla="*/ 2147483646 w 225"/>
                <a:gd name="T71" fmla="*/ 2147483646 h 234"/>
                <a:gd name="T72" fmla="*/ 2147483646 w 225"/>
                <a:gd name="T73" fmla="*/ 2147483646 h 234"/>
                <a:gd name="T74" fmla="*/ 2147483646 w 225"/>
                <a:gd name="T75" fmla="*/ 2147483646 h 234"/>
                <a:gd name="T76" fmla="*/ 2147483646 w 225"/>
                <a:gd name="T77" fmla="*/ 2147483646 h 234"/>
                <a:gd name="T78" fmla="*/ 2147483646 w 225"/>
                <a:gd name="T79" fmla="*/ 2147483646 h 234"/>
                <a:gd name="T80" fmla="*/ 2147483646 w 225"/>
                <a:gd name="T81" fmla="*/ 2147483646 h 234"/>
                <a:gd name="T82" fmla="*/ 2147483646 w 225"/>
                <a:gd name="T83" fmla="*/ 2147483646 h 234"/>
                <a:gd name="T84" fmla="*/ 2147483646 w 225"/>
                <a:gd name="T85" fmla="*/ 2147483646 h 2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"/>
                <a:gd name="T130" fmla="*/ 0 h 234"/>
                <a:gd name="T131" fmla="*/ 225 w 225"/>
                <a:gd name="T132" fmla="*/ 234 h 2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" h="234">
                  <a:moveTo>
                    <a:pt x="183" y="72"/>
                  </a:moveTo>
                  <a:lnTo>
                    <a:pt x="192" y="55"/>
                  </a:lnTo>
                  <a:lnTo>
                    <a:pt x="197" y="38"/>
                  </a:lnTo>
                  <a:lnTo>
                    <a:pt x="202" y="19"/>
                  </a:lnTo>
                  <a:lnTo>
                    <a:pt x="209" y="2"/>
                  </a:lnTo>
                  <a:lnTo>
                    <a:pt x="217" y="4"/>
                  </a:lnTo>
                  <a:lnTo>
                    <a:pt x="222" y="8"/>
                  </a:lnTo>
                  <a:lnTo>
                    <a:pt x="224" y="13"/>
                  </a:lnTo>
                  <a:lnTo>
                    <a:pt x="225" y="21"/>
                  </a:lnTo>
                  <a:lnTo>
                    <a:pt x="225" y="55"/>
                  </a:lnTo>
                  <a:lnTo>
                    <a:pt x="225" y="112"/>
                  </a:lnTo>
                  <a:lnTo>
                    <a:pt x="225" y="177"/>
                  </a:lnTo>
                  <a:lnTo>
                    <a:pt x="224" y="234"/>
                  </a:lnTo>
                  <a:lnTo>
                    <a:pt x="5" y="234"/>
                  </a:lnTo>
                  <a:lnTo>
                    <a:pt x="0" y="146"/>
                  </a:lnTo>
                  <a:lnTo>
                    <a:pt x="8" y="144"/>
                  </a:lnTo>
                  <a:lnTo>
                    <a:pt x="16" y="145"/>
                  </a:lnTo>
                  <a:lnTo>
                    <a:pt x="23" y="148"/>
                  </a:lnTo>
                  <a:lnTo>
                    <a:pt x="30" y="150"/>
                  </a:lnTo>
                  <a:lnTo>
                    <a:pt x="37" y="133"/>
                  </a:lnTo>
                  <a:lnTo>
                    <a:pt x="44" y="115"/>
                  </a:lnTo>
                  <a:lnTo>
                    <a:pt x="51" y="98"/>
                  </a:lnTo>
                  <a:lnTo>
                    <a:pt x="58" y="81"/>
                  </a:lnTo>
                  <a:lnTo>
                    <a:pt x="66" y="62"/>
                  </a:lnTo>
                  <a:lnTo>
                    <a:pt x="72" y="44"/>
                  </a:lnTo>
                  <a:lnTo>
                    <a:pt x="77" y="26"/>
                  </a:lnTo>
                  <a:lnTo>
                    <a:pt x="82" y="6"/>
                  </a:lnTo>
                  <a:lnTo>
                    <a:pt x="87" y="2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8" y="4"/>
                  </a:lnTo>
                  <a:lnTo>
                    <a:pt x="115" y="7"/>
                  </a:lnTo>
                  <a:lnTo>
                    <a:pt x="120" y="11"/>
                  </a:lnTo>
                  <a:lnTo>
                    <a:pt x="124" y="15"/>
                  </a:lnTo>
                  <a:lnTo>
                    <a:pt x="131" y="24"/>
                  </a:lnTo>
                  <a:lnTo>
                    <a:pt x="137" y="32"/>
                  </a:lnTo>
                  <a:lnTo>
                    <a:pt x="143" y="40"/>
                  </a:lnTo>
                  <a:lnTo>
                    <a:pt x="150" y="49"/>
                  </a:lnTo>
                  <a:lnTo>
                    <a:pt x="157" y="56"/>
                  </a:lnTo>
                  <a:lnTo>
                    <a:pt x="165" y="63"/>
                  </a:lnTo>
                  <a:lnTo>
                    <a:pt x="173" y="68"/>
                  </a:lnTo>
                  <a:lnTo>
                    <a:pt x="183" y="7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5" name="Freeform 58"/>
            <p:cNvSpPr>
              <a:spLocks/>
            </p:cNvSpPr>
            <p:nvPr/>
          </p:nvSpPr>
          <p:spPr bwMode="auto">
            <a:xfrm>
              <a:off x="3705225" y="4545013"/>
              <a:ext cx="163513" cy="176212"/>
            </a:xfrm>
            <a:custGeom>
              <a:avLst/>
              <a:gdLst>
                <a:gd name="T0" fmla="*/ 2147483646 w 208"/>
                <a:gd name="T1" fmla="*/ 0 h 223"/>
                <a:gd name="T2" fmla="*/ 2147483646 w 208"/>
                <a:gd name="T3" fmla="*/ 2147483646 h 223"/>
                <a:gd name="T4" fmla="*/ 2147483646 w 208"/>
                <a:gd name="T5" fmla="*/ 2147483646 h 223"/>
                <a:gd name="T6" fmla="*/ 2147483646 w 208"/>
                <a:gd name="T7" fmla="*/ 2147483646 h 223"/>
                <a:gd name="T8" fmla="*/ 2147483646 w 208"/>
                <a:gd name="T9" fmla="*/ 2147483646 h 223"/>
                <a:gd name="T10" fmla="*/ 2147483646 w 208"/>
                <a:gd name="T11" fmla="*/ 2147483646 h 223"/>
                <a:gd name="T12" fmla="*/ 2147483646 w 208"/>
                <a:gd name="T13" fmla="*/ 2147483646 h 223"/>
                <a:gd name="T14" fmla="*/ 2147483646 w 208"/>
                <a:gd name="T15" fmla="*/ 2147483646 h 223"/>
                <a:gd name="T16" fmla="*/ 0 w 208"/>
                <a:gd name="T17" fmla="*/ 2147483646 h 223"/>
                <a:gd name="T18" fmla="*/ 0 w 208"/>
                <a:gd name="T19" fmla="*/ 2147483646 h 223"/>
                <a:gd name="T20" fmla="*/ 2147483646 w 208"/>
                <a:gd name="T21" fmla="*/ 2147483646 h 223"/>
                <a:gd name="T22" fmla="*/ 2147483646 w 208"/>
                <a:gd name="T23" fmla="*/ 2147483646 h 223"/>
                <a:gd name="T24" fmla="*/ 2147483646 w 208"/>
                <a:gd name="T25" fmla="*/ 2147483646 h 223"/>
                <a:gd name="T26" fmla="*/ 2147483646 w 208"/>
                <a:gd name="T27" fmla="*/ 2147483646 h 223"/>
                <a:gd name="T28" fmla="*/ 2147483646 w 208"/>
                <a:gd name="T29" fmla="*/ 2147483646 h 223"/>
                <a:gd name="T30" fmla="*/ 2147483646 w 208"/>
                <a:gd name="T31" fmla="*/ 2147483646 h 223"/>
                <a:gd name="T32" fmla="*/ 2147483646 w 208"/>
                <a:gd name="T33" fmla="*/ 2147483646 h 223"/>
                <a:gd name="T34" fmla="*/ 2147483646 w 208"/>
                <a:gd name="T35" fmla="*/ 2147483646 h 223"/>
                <a:gd name="T36" fmla="*/ 2147483646 w 208"/>
                <a:gd name="T37" fmla="*/ 2147483646 h 223"/>
                <a:gd name="T38" fmla="*/ 2147483646 w 208"/>
                <a:gd name="T39" fmla="*/ 2147483646 h 223"/>
                <a:gd name="T40" fmla="*/ 2147483646 w 208"/>
                <a:gd name="T41" fmla="*/ 2147483646 h 223"/>
                <a:gd name="T42" fmla="*/ 2147483646 w 208"/>
                <a:gd name="T43" fmla="*/ 2147483646 h 223"/>
                <a:gd name="T44" fmla="*/ 2147483646 w 208"/>
                <a:gd name="T45" fmla="*/ 0 h 223"/>
                <a:gd name="T46" fmla="*/ 2147483646 w 208"/>
                <a:gd name="T47" fmla="*/ 0 h 223"/>
                <a:gd name="T48" fmla="*/ 2147483646 w 208"/>
                <a:gd name="T49" fmla="*/ 0 h 223"/>
                <a:gd name="T50" fmla="*/ 2147483646 w 208"/>
                <a:gd name="T51" fmla="*/ 0 h 2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8"/>
                <a:gd name="T79" fmla="*/ 0 h 223"/>
                <a:gd name="T80" fmla="*/ 208 w 208"/>
                <a:gd name="T81" fmla="*/ 223 h 2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8" h="223">
                  <a:moveTo>
                    <a:pt x="205" y="0"/>
                  </a:moveTo>
                  <a:lnTo>
                    <a:pt x="202" y="54"/>
                  </a:lnTo>
                  <a:lnTo>
                    <a:pt x="205" y="114"/>
                  </a:lnTo>
                  <a:lnTo>
                    <a:pt x="208" y="171"/>
                  </a:lnTo>
                  <a:lnTo>
                    <a:pt x="207" y="219"/>
                  </a:lnTo>
                  <a:lnTo>
                    <a:pt x="5" y="223"/>
                  </a:lnTo>
                  <a:lnTo>
                    <a:pt x="3" y="162"/>
                  </a:lnTo>
                  <a:lnTo>
                    <a:pt x="1" y="106"/>
                  </a:lnTo>
                  <a:lnTo>
                    <a:pt x="0" y="54"/>
                  </a:lnTo>
                  <a:lnTo>
                    <a:pt x="0" y="5"/>
                  </a:lnTo>
                  <a:lnTo>
                    <a:pt x="7" y="5"/>
                  </a:lnTo>
                  <a:lnTo>
                    <a:pt x="17" y="4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9" y="3"/>
                  </a:lnTo>
                  <a:lnTo>
                    <a:pt x="76" y="3"/>
                  </a:lnTo>
                  <a:lnTo>
                    <a:pt x="94" y="3"/>
                  </a:lnTo>
                  <a:lnTo>
                    <a:pt x="112" y="2"/>
                  </a:lnTo>
                  <a:lnTo>
                    <a:pt x="130" y="2"/>
                  </a:lnTo>
                  <a:lnTo>
                    <a:pt x="146" y="1"/>
                  </a:lnTo>
                  <a:lnTo>
                    <a:pt x="163" y="1"/>
                  </a:lnTo>
                  <a:lnTo>
                    <a:pt x="176" y="1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202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6" name="Freeform 59"/>
            <p:cNvSpPr>
              <a:spLocks/>
            </p:cNvSpPr>
            <p:nvPr/>
          </p:nvSpPr>
          <p:spPr bwMode="auto">
            <a:xfrm>
              <a:off x="3892550" y="4538663"/>
              <a:ext cx="177800" cy="177800"/>
            </a:xfrm>
            <a:custGeom>
              <a:avLst/>
              <a:gdLst>
                <a:gd name="T0" fmla="*/ 2147483646 w 226"/>
                <a:gd name="T1" fmla="*/ 2147483646 h 225"/>
                <a:gd name="T2" fmla="*/ 2147483646 w 226"/>
                <a:gd name="T3" fmla="*/ 2147483646 h 225"/>
                <a:gd name="T4" fmla="*/ 2147483646 w 226"/>
                <a:gd name="T5" fmla="*/ 2147483646 h 225"/>
                <a:gd name="T6" fmla="*/ 2147483646 w 226"/>
                <a:gd name="T7" fmla="*/ 2147483646 h 225"/>
                <a:gd name="T8" fmla="*/ 2147483646 w 226"/>
                <a:gd name="T9" fmla="*/ 2147483646 h 225"/>
                <a:gd name="T10" fmla="*/ 2147483646 w 226"/>
                <a:gd name="T11" fmla="*/ 2147483646 h 225"/>
                <a:gd name="T12" fmla="*/ 2147483646 w 226"/>
                <a:gd name="T13" fmla="*/ 2147483646 h 225"/>
                <a:gd name="T14" fmla="*/ 2147483646 w 226"/>
                <a:gd name="T15" fmla="*/ 2147483646 h 225"/>
                <a:gd name="T16" fmla="*/ 2147483646 w 226"/>
                <a:gd name="T17" fmla="*/ 2147483646 h 225"/>
                <a:gd name="T18" fmla="*/ 2147483646 w 226"/>
                <a:gd name="T19" fmla="*/ 2147483646 h 225"/>
                <a:gd name="T20" fmla="*/ 2147483646 w 226"/>
                <a:gd name="T21" fmla="*/ 2147483646 h 225"/>
                <a:gd name="T22" fmla="*/ 2147483646 w 226"/>
                <a:gd name="T23" fmla="*/ 2147483646 h 225"/>
                <a:gd name="T24" fmla="*/ 2147483646 w 226"/>
                <a:gd name="T25" fmla="*/ 2147483646 h 225"/>
                <a:gd name="T26" fmla="*/ 2147483646 w 226"/>
                <a:gd name="T27" fmla="*/ 2147483646 h 225"/>
                <a:gd name="T28" fmla="*/ 2147483646 w 226"/>
                <a:gd name="T29" fmla="*/ 2147483646 h 225"/>
                <a:gd name="T30" fmla="*/ 2147483646 w 226"/>
                <a:gd name="T31" fmla="*/ 2147483646 h 225"/>
                <a:gd name="T32" fmla="*/ 2147483646 w 226"/>
                <a:gd name="T33" fmla="*/ 2147483646 h 225"/>
                <a:gd name="T34" fmla="*/ 0 w 226"/>
                <a:gd name="T35" fmla="*/ 2147483646 h 225"/>
                <a:gd name="T36" fmla="*/ 2147483646 w 226"/>
                <a:gd name="T37" fmla="*/ 2147483646 h 225"/>
                <a:gd name="T38" fmla="*/ 2147483646 w 226"/>
                <a:gd name="T39" fmla="*/ 2147483646 h 225"/>
                <a:gd name="T40" fmla="*/ 2147483646 w 226"/>
                <a:gd name="T41" fmla="*/ 2147483646 h 225"/>
                <a:gd name="T42" fmla="*/ 2147483646 w 226"/>
                <a:gd name="T43" fmla="*/ 2147483646 h 225"/>
                <a:gd name="T44" fmla="*/ 2147483646 w 226"/>
                <a:gd name="T45" fmla="*/ 2147483646 h 225"/>
                <a:gd name="T46" fmla="*/ 2147483646 w 226"/>
                <a:gd name="T47" fmla="*/ 2147483646 h 225"/>
                <a:gd name="T48" fmla="*/ 2147483646 w 226"/>
                <a:gd name="T49" fmla="*/ 2147483646 h 225"/>
                <a:gd name="T50" fmla="*/ 2147483646 w 226"/>
                <a:gd name="T51" fmla="*/ 0 h 225"/>
                <a:gd name="T52" fmla="*/ 2147483646 w 226"/>
                <a:gd name="T53" fmla="*/ 0 h 225"/>
                <a:gd name="T54" fmla="*/ 2147483646 w 226"/>
                <a:gd name="T55" fmla="*/ 0 h 225"/>
                <a:gd name="T56" fmla="*/ 2147483646 w 226"/>
                <a:gd name="T57" fmla="*/ 0 h 225"/>
                <a:gd name="T58" fmla="*/ 2147483646 w 226"/>
                <a:gd name="T59" fmla="*/ 0 h 225"/>
                <a:gd name="T60" fmla="*/ 2147483646 w 226"/>
                <a:gd name="T61" fmla="*/ 2147483646 h 225"/>
                <a:gd name="T62" fmla="*/ 2147483646 w 226"/>
                <a:gd name="T63" fmla="*/ 2147483646 h 225"/>
                <a:gd name="T64" fmla="*/ 2147483646 w 226"/>
                <a:gd name="T65" fmla="*/ 2147483646 h 225"/>
                <a:gd name="T66" fmla="*/ 2147483646 w 226"/>
                <a:gd name="T67" fmla="*/ 2147483646 h 225"/>
                <a:gd name="T68" fmla="*/ 2147483646 w 226"/>
                <a:gd name="T69" fmla="*/ 2147483646 h 225"/>
                <a:gd name="T70" fmla="*/ 2147483646 w 226"/>
                <a:gd name="T71" fmla="*/ 2147483646 h 225"/>
                <a:gd name="T72" fmla="*/ 2147483646 w 226"/>
                <a:gd name="T73" fmla="*/ 2147483646 h 225"/>
                <a:gd name="T74" fmla="*/ 2147483646 w 226"/>
                <a:gd name="T75" fmla="*/ 2147483646 h 2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6"/>
                <a:gd name="T115" fmla="*/ 0 h 225"/>
                <a:gd name="T116" fmla="*/ 226 w 226"/>
                <a:gd name="T117" fmla="*/ 225 h 2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6" h="225">
                  <a:moveTo>
                    <a:pt x="226" y="2"/>
                  </a:moveTo>
                  <a:lnTo>
                    <a:pt x="222" y="225"/>
                  </a:lnTo>
                  <a:lnTo>
                    <a:pt x="215" y="225"/>
                  </a:lnTo>
                  <a:lnTo>
                    <a:pt x="205" y="225"/>
                  </a:lnTo>
                  <a:lnTo>
                    <a:pt x="192" y="225"/>
                  </a:lnTo>
                  <a:lnTo>
                    <a:pt x="177" y="225"/>
                  </a:lnTo>
                  <a:lnTo>
                    <a:pt x="159" y="225"/>
                  </a:lnTo>
                  <a:lnTo>
                    <a:pt x="141" y="225"/>
                  </a:lnTo>
                  <a:lnTo>
                    <a:pt x="122" y="225"/>
                  </a:lnTo>
                  <a:lnTo>
                    <a:pt x="102" y="225"/>
                  </a:lnTo>
                  <a:lnTo>
                    <a:pt x="83" y="225"/>
                  </a:lnTo>
                  <a:lnTo>
                    <a:pt x="63" y="225"/>
                  </a:lnTo>
                  <a:lnTo>
                    <a:pt x="46" y="225"/>
                  </a:lnTo>
                  <a:lnTo>
                    <a:pt x="32" y="225"/>
                  </a:lnTo>
                  <a:lnTo>
                    <a:pt x="18" y="225"/>
                  </a:lnTo>
                  <a:lnTo>
                    <a:pt x="8" y="225"/>
                  </a:lnTo>
                  <a:lnTo>
                    <a:pt x="2" y="225"/>
                  </a:lnTo>
                  <a:lnTo>
                    <a:pt x="0" y="225"/>
                  </a:lnTo>
                  <a:lnTo>
                    <a:pt x="2" y="178"/>
                  </a:lnTo>
                  <a:lnTo>
                    <a:pt x="4" y="117"/>
                  </a:lnTo>
                  <a:lnTo>
                    <a:pt x="5" y="53"/>
                  </a:lnTo>
                  <a:lnTo>
                    <a:pt x="4" y="2"/>
                  </a:lnTo>
                  <a:lnTo>
                    <a:pt x="10" y="1"/>
                  </a:lnTo>
                  <a:lnTo>
                    <a:pt x="20" y="1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2" y="1"/>
                  </a:lnTo>
                  <a:lnTo>
                    <a:pt x="160" y="1"/>
                  </a:lnTo>
                  <a:lnTo>
                    <a:pt x="178" y="1"/>
                  </a:lnTo>
                  <a:lnTo>
                    <a:pt x="194" y="1"/>
                  </a:lnTo>
                  <a:lnTo>
                    <a:pt x="207" y="2"/>
                  </a:lnTo>
                  <a:lnTo>
                    <a:pt x="216" y="2"/>
                  </a:lnTo>
                  <a:lnTo>
                    <a:pt x="224" y="2"/>
                  </a:lnTo>
                  <a:lnTo>
                    <a:pt x="226" y="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7" name="Freeform 60"/>
            <p:cNvSpPr>
              <a:spLocks/>
            </p:cNvSpPr>
            <p:nvPr/>
          </p:nvSpPr>
          <p:spPr bwMode="auto">
            <a:xfrm>
              <a:off x="3502025" y="4546600"/>
              <a:ext cx="28575" cy="65088"/>
            </a:xfrm>
            <a:custGeom>
              <a:avLst/>
              <a:gdLst>
                <a:gd name="T0" fmla="*/ 2147483646 w 36"/>
                <a:gd name="T1" fmla="*/ 2147483646 h 83"/>
                <a:gd name="T2" fmla="*/ 2147483646 w 36"/>
                <a:gd name="T3" fmla="*/ 2147483646 h 83"/>
                <a:gd name="T4" fmla="*/ 2147483646 w 36"/>
                <a:gd name="T5" fmla="*/ 2147483646 h 83"/>
                <a:gd name="T6" fmla="*/ 2147483646 w 36"/>
                <a:gd name="T7" fmla="*/ 2147483646 h 83"/>
                <a:gd name="T8" fmla="*/ 0 w 36"/>
                <a:gd name="T9" fmla="*/ 2147483646 h 83"/>
                <a:gd name="T10" fmla="*/ 2147483646 w 36"/>
                <a:gd name="T11" fmla="*/ 0 h 83"/>
                <a:gd name="T12" fmla="*/ 2147483646 w 36"/>
                <a:gd name="T13" fmla="*/ 214748364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3"/>
                <a:gd name="T23" fmla="*/ 36 w 3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3">
                  <a:moveTo>
                    <a:pt x="2" y="83"/>
                  </a:moveTo>
                  <a:lnTo>
                    <a:pt x="1" y="62"/>
                  </a:lnTo>
                  <a:lnTo>
                    <a:pt x="1" y="40"/>
                  </a:lnTo>
                  <a:lnTo>
                    <a:pt x="1" y="20"/>
                  </a:lnTo>
                  <a:lnTo>
                    <a:pt x="0" y="2"/>
                  </a:lnTo>
                  <a:lnTo>
                    <a:pt x="36" y="0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8" name="Freeform 61"/>
            <p:cNvSpPr>
              <a:spLocks/>
            </p:cNvSpPr>
            <p:nvPr/>
          </p:nvSpPr>
          <p:spPr bwMode="auto">
            <a:xfrm>
              <a:off x="2943225" y="4719638"/>
              <a:ext cx="95250" cy="73025"/>
            </a:xfrm>
            <a:custGeom>
              <a:avLst/>
              <a:gdLst>
                <a:gd name="T0" fmla="*/ 2147483646 w 121"/>
                <a:gd name="T1" fmla="*/ 2147483646 h 92"/>
                <a:gd name="T2" fmla="*/ 2147483646 w 121"/>
                <a:gd name="T3" fmla="*/ 2147483646 h 92"/>
                <a:gd name="T4" fmla="*/ 2147483646 w 121"/>
                <a:gd name="T5" fmla="*/ 2147483646 h 92"/>
                <a:gd name="T6" fmla="*/ 2147483646 w 121"/>
                <a:gd name="T7" fmla="*/ 2147483646 h 92"/>
                <a:gd name="T8" fmla="*/ 2147483646 w 121"/>
                <a:gd name="T9" fmla="*/ 2147483646 h 92"/>
                <a:gd name="T10" fmla="*/ 2147483646 w 121"/>
                <a:gd name="T11" fmla="*/ 2147483646 h 92"/>
                <a:gd name="T12" fmla="*/ 2147483646 w 121"/>
                <a:gd name="T13" fmla="*/ 2147483646 h 92"/>
                <a:gd name="T14" fmla="*/ 2147483646 w 121"/>
                <a:gd name="T15" fmla="*/ 2147483646 h 92"/>
                <a:gd name="T16" fmla="*/ 2147483646 w 121"/>
                <a:gd name="T17" fmla="*/ 2147483646 h 92"/>
                <a:gd name="T18" fmla="*/ 2147483646 w 121"/>
                <a:gd name="T19" fmla="*/ 2147483646 h 92"/>
                <a:gd name="T20" fmla="*/ 2147483646 w 121"/>
                <a:gd name="T21" fmla="*/ 2147483646 h 92"/>
                <a:gd name="T22" fmla="*/ 2147483646 w 121"/>
                <a:gd name="T23" fmla="*/ 2147483646 h 92"/>
                <a:gd name="T24" fmla="*/ 2147483646 w 121"/>
                <a:gd name="T25" fmla="*/ 2147483646 h 92"/>
                <a:gd name="T26" fmla="*/ 2147483646 w 121"/>
                <a:gd name="T27" fmla="*/ 2147483646 h 92"/>
                <a:gd name="T28" fmla="*/ 2147483646 w 121"/>
                <a:gd name="T29" fmla="*/ 2147483646 h 92"/>
                <a:gd name="T30" fmla="*/ 2147483646 w 121"/>
                <a:gd name="T31" fmla="*/ 2147483646 h 92"/>
                <a:gd name="T32" fmla="*/ 0 w 121"/>
                <a:gd name="T33" fmla="*/ 2147483646 h 92"/>
                <a:gd name="T34" fmla="*/ 2147483646 w 121"/>
                <a:gd name="T35" fmla="*/ 2147483646 h 92"/>
                <a:gd name="T36" fmla="*/ 2147483646 w 121"/>
                <a:gd name="T37" fmla="*/ 2147483646 h 92"/>
                <a:gd name="T38" fmla="*/ 2147483646 w 121"/>
                <a:gd name="T39" fmla="*/ 2147483646 h 92"/>
                <a:gd name="T40" fmla="*/ 2147483646 w 121"/>
                <a:gd name="T41" fmla="*/ 0 h 92"/>
                <a:gd name="T42" fmla="*/ 2147483646 w 121"/>
                <a:gd name="T43" fmla="*/ 2147483646 h 92"/>
                <a:gd name="T44" fmla="*/ 2147483646 w 121"/>
                <a:gd name="T45" fmla="*/ 2147483646 h 92"/>
                <a:gd name="T46" fmla="*/ 2147483646 w 121"/>
                <a:gd name="T47" fmla="*/ 2147483646 h 92"/>
                <a:gd name="T48" fmla="*/ 2147483646 w 121"/>
                <a:gd name="T49" fmla="*/ 2147483646 h 92"/>
                <a:gd name="T50" fmla="*/ 2147483646 w 121"/>
                <a:gd name="T51" fmla="*/ 2147483646 h 92"/>
                <a:gd name="T52" fmla="*/ 2147483646 w 121"/>
                <a:gd name="T53" fmla="*/ 2147483646 h 92"/>
                <a:gd name="T54" fmla="*/ 2147483646 w 121"/>
                <a:gd name="T55" fmla="*/ 2147483646 h 92"/>
                <a:gd name="T56" fmla="*/ 2147483646 w 121"/>
                <a:gd name="T57" fmla="*/ 2147483646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92"/>
                <a:gd name="T89" fmla="*/ 121 w 121"/>
                <a:gd name="T90" fmla="*/ 92 h 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92">
                  <a:moveTo>
                    <a:pt x="121" y="67"/>
                  </a:moveTo>
                  <a:lnTo>
                    <a:pt x="113" y="64"/>
                  </a:lnTo>
                  <a:lnTo>
                    <a:pt x="106" y="63"/>
                  </a:lnTo>
                  <a:lnTo>
                    <a:pt x="98" y="64"/>
                  </a:lnTo>
                  <a:lnTo>
                    <a:pt x="91" y="69"/>
                  </a:lnTo>
                  <a:lnTo>
                    <a:pt x="88" y="77"/>
                  </a:lnTo>
                  <a:lnTo>
                    <a:pt x="83" y="85"/>
                  </a:lnTo>
                  <a:lnTo>
                    <a:pt x="77" y="90"/>
                  </a:lnTo>
                  <a:lnTo>
                    <a:pt x="69" y="92"/>
                  </a:lnTo>
                  <a:lnTo>
                    <a:pt x="60" y="89"/>
                  </a:lnTo>
                  <a:lnTo>
                    <a:pt x="51" y="88"/>
                  </a:lnTo>
                  <a:lnTo>
                    <a:pt x="41" y="86"/>
                  </a:lnTo>
                  <a:lnTo>
                    <a:pt x="32" y="83"/>
                  </a:lnTo>
                  <a:lnTo>
                    <a:pt x="23" y="81"/>
                  </a:lnTo>
                  <a:lnTo>
                    <a:pt x="15" y="78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3" y="47"/>
                  </a:lnTo>
                  <a:lnTo>
                    <a:pt x="9" y="30"/>
                  </a:lnTo>
                  <a:lnTo>
                    <a:pt x="17" y="15"/>
                  </a:lnTo>
                  <a:lnTo>
                    <a:pt x="24" y="0"/>
                  </a:lnTo>
                  <a:lnTo>
                    <a:pt x="39" y="5"/>
                  </a:lnTo>
                  <a:lnTo>
                    <a:pt x="56" y="11"/>
                  </a:lnTo>
                  <a:lnTo>
                    <a:pt x="72" y="16"/>
                  </a:lnTo>
                  <a:lnTo>
                    <a:pt x="87" y="23"/>
                  </a:lnTo>
                  <a:lnTo>
                    <a:pt x="101" y="31"/>
                  </a:lnTo>
                  <a:lnTo>
                    <a:pt x="112" y="41"/>
                  </a:lnTo>
                  <a:lnTo>
                    <a:pt x="119" y="53"/>
                  </a:lnTo>
                  <a:lnTo>
                    <a:pt x="121" y="67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269" name="Picture 63" descr="http://www.bayareapt.com/images/whatis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965575"/>
            <a:ext cx="4305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5" descr="http://myphysio.com/images/physical-therap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822450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7" descr="http://static4.consumerreportscdn.org/content/dam/cro/news_articles/health/CRO_Health_Elderly_Physical_Therapy_09-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68538"/>
            <a:ext cx="33845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63"/>
          <p:cNvSpPr txBox="1">
            <a:spLocks noChangeArrowheads="1"/>
          </p:cNvSpPr>
          <p:nvPr/>
        </p:nvSpPr>
        <p:spPr bwMode="auto">
          <a:xfrm>
            <a:off x="339725" y="4911725"/>
            <a:ext cx="3975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1800" b="1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Tsung-Hsun Hsieh., PT,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謝宗勳 </a:t>
            </a:r>
            <a:r>
              <a:rPr lang="zh-TW" altLang="en-US" sz="2400" b="1" dirty="0">
                <a:latin typeface="+mj-ea"/>
                <a:ea typeface="+mj-ea"/>
              </a:rPr>
              <a:t>副</a:t>
            </a:r>
            <a:r>
              <a:rPr lang="zh-TW" altLang="en-US" sz="2400" b="1" dirty="0" smtClean="0">
                <a:latin typeface="+mj-ea"/>
                <a:ea typeface="+mj-ea"/>
              </a:rPr>
              <a:t>教授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 b="1" dirty="0" smtClean="0"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-234107" y="5819776"/>
            <a:ext cx="4893420" cy="10160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微軟正黑體" pitchFamily="34" charset="-12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chemeClr val="tx1"/>
                </a:solidFill>
                <a:latin typeface="+mj-ea"/>
              </a:rPr>
              <a:t>長庚大學 物理治療學系</a:t>
            </a:r>
            <a:r>
              <a:rPr kumimoji="0" lang="en-US" altLang="zh-TW" sz="28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0" lang="en-US" altLang="zh-TW" sz="2800" dirty="0" smtClean="0">
                <a:solidFill>
                  <a:schemeClr val="tx1"/>
                </a:solidFill>
                <a:latin typeface="+mj-ea"/>
              </a:rPr>
            </a:br>
            <a:r>
              <a:rPr kumimoji="0" lang="zh-TW" altLang="en-US" sz="2800" dirty="0" smtClean="0">
                <a:solidFill>
                  <a:schemeClr val="tx1"/>
                </a:solidFill>
                <a:latin typeface="+mj-ea"/>
              </a:rPr>
              <a:t>暨復健科學所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28" y="116632"/>
            <a:ext cx="8229600" cy="864096"/>
          </a:xfrm>
        </p:spPr>
        <p:txBody>
          <a:bodyPr/>
          <a:lstStyle/>
          <a:p>
            <a:pPr eaLnBrk="1" hangingPunct="1"/>
            <a:r>
              <a:rPr lang="zh-TW" altLang="en-US" sz="4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何謂物理治療</a:t>
            </a:r>
            <a:r>
              <a:rPr lang="zh-TW" altLang="en-US" sz="3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980728"/>
            <a:ext cx="8424862" cy="4997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物理治療係利用聲、光、冷、熱、水、電、力等物理因子</a:t>
            </a:r>
            <a:r>
              <a:rPr lang="zh-TW" altLang="en-US" dirty="0" smtClean="0">
                <a:latin typeface="+mj-ea"/>
                <a:ea typeface="+mj-ea"/>
              </a:rPr>
              <a:t>（</a:t>
            </a:r>
            <a:r>
              <a:rPr lang="en-US" altLang="zh-TW" dirty="0" smtClean="0">
                <a:latin typeface="+mj-ea"/>
                <a:ea typeface="+mj-ea"/>
              </a:rPr>
              <a:t>physical agents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  <a:r>
              <a:rPr lang="zh-TW" altLang="en-US" sz="2400" b="1" dirty="0" smtClean="0">
                <a:latin typeface="+mj-ea"/>
                <a:ea typeface="+mj-ea"/>
              </a:rPr>
              <a:t>來預防、鑑別、評估、治療病患的醫療專業，有別於藥物或手術治療。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dirty="0" smtClean="0"/>
              <a:t>治療</a:t>
            </a:r>
            <a:r>
              <a:rPr lang="zh-TW" altLang="en-US" sz="2400" dirty="0"/>
              <a:t>身體有障礙的人，以減輕病患身體所帶來的不適、恢復身體應有的</a:t>
            </a:r>
            <a:r>
              <a:rPr lang="zh-TW" altLang="en-US" sz="2400" dirty="0">
                <a:solidFill>
                  <a:srgbClr val="FF0000"/>
                </a:solidFill>
              </a:rPr>
              <a:t>功能</a:t>
            </a:r>
            <a:r>
              <a:rPr lang="zh-TW" altLang="en-US" sz="2400" dirty="0"/>
              <a:t>或發揮身體</a:t>
            </a:r>
            <a:r>
              <a:rPr lang="zh-TW" altLang="en-US" sz="2400" dirty="0">
                <a:solidFill>
                  <a:srgbClr val="FF0000"/>
                </a:solidFill>
              </a:rPr>
              <a:t>現有功能</a:t>
            </a:r>
            <a:r>
              <a:rPr lang="zh-TW" altLang="en-US" sz="2400" dirty="0"/>
              <a:t>至最大程度</a:t>
            </a:r>
            <a:endParaRPr lang="en-US" altLang="zh-TW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dirty="0"/>
              <a:t>促使病患重新學習獲得</a:t>
            </a:r>
            <a:r>
              <a:rPr lang="zh-TW" altLang="en-US" sz="2400" dirty="0">
                <a:solidFill>
                  <a:srgbClr val="FF0000"/>
                </a:solidFill>
              </a:rPr>
              <a:t>獨立生活的</a:t>
            </a:r>
            <a:r>
              <a:rPr lang="zh-TW" altLang="en-US" sz="2400" dirty="0" smtClean="0">
                <a:solidFill>
                  <a:srgbClr val="FF0000"/>
                </a:solidFill>
              </a:rPr>
              <a:t>能力</a:t>
            </a:r>
            <a:endParaRPr lang="zh-TW" altLang="en-US" sz="2400" b="1" dirty="0" smtClean="0"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物理治療的主要治療內容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	：功能訓練、運動治療、儀器治療、徒手治療與科技輔具。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dirty="0" smtClean="0">
              <a:latin typeface="+mj-ea"/>
              <a:ea typeface="+mj-ea"/>
            </a:endParaRPr>
          </a:p>
        </p:txBody>
      </p:sp>
      <p:pic>
        <p:nvPicPr>
          <p:cNvPr id="23556" name="Picture 4" descr="Show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0241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Show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68" y="4365625"/>
            <a:ext cx="2879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Show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28082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8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物理治療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7219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 smtClean="0"/>
              <a:t>美國</a:t>
            </a:r>
            <a:r>
              <a:rPr lang="zh-TW" altLang="en-US" sz="2800" dirty="0"/>
              <a:t>物理治療學會</a:t>
            </a:r>
            <a:r>
              <a:rPr lang="zh-TW" altLang="en-US" sz="2800" dirty="0" smtClean="0"/>
              <a:t>定義</a:t>
            </a:r>
            <a:endParaRPr lang="en-US" altLang="zh-TW" sz="2800" dirty="0" smtClean="0"/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藉由</a:t>
            </a:r>
            <a:r>
              <a:rPr lang="zh-TW" altLang="en-US" sz="2400" u="sng" dirty="0" smtClean="0"/>
              <a:t>科學原理</a:t>
            </a:r>
            <a:r>
              <a:rPr lang="zh-TW" altLang="en-US" sz="2400" dirty="0" smtClean="0"/>
              <a:t>的應用，以恢復</a:t>
            </a:r>
            <a:r>
              <a:rPr lang="zh-TW" altLang="en-US" sz="2400" dirty="0" smtClean="0">
                <a:solidFill>
                  <a:srgbClr val="FF0000"/>
                </a:solidFill>
              </a:rPr>
              <a:t>功能</a:t>
            </a:r>
            <a:r>
              <a:rPr lang="zh-TW" altLang="en-US" sz="2400" dirty="0" smtClean="0"/>
              <a:t>促進人類健康的專業</a:t>
            </a:r>
            <a:endParaRPr lang="en-US" altLang="zh-TW" sz="2400" dirty="0" smtClean="0"/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能</a:t>
            </a:r>
            <a:r>
              <a:rPr lang="zh-TW" altLang="en-US" sz="2400" u="sng" dirty="0" smtClean="0"/>
              <a:t>預防</a:t>
            </a:r>
            <a:r>
              <a:rPr lang="zh-TW" altLang="en-US" sz="2400" dirty="0" smtClean="0"/>
              <a:t>、</a:t>
            </a:r>
            <a:r>
              <a:rPr lang="zh-TW" altLang="en-US" sz="2400" u="sng" dirty="0" smtClean="0"/>
              <a:t>辨別</a:t>
            </a:r>
            <a:r>
              <a:rPr lang="zh-TW" altLang="en-US" sz="2400" dirty="0" smtClean="0"/>
              <a:t>、</a:t>
            </a:r>
            <a:r>
              <a:rPr lang="zh-TW" altLang="en-US" sz="2400" u="sng" dirty="0" smtClean="0"/>
              <a:t>評估</a:t>
            </a:r>
            <a:r>
              <a:rPr lang="zh-TW" altLang="en-US" sz="2400" dirty="0" smtClean="0"/>
              <a:t>、</a:t>
            </a:r>
            <a:r>
              <a:rPr lang="zh-TW" altLang="en-US" sz="2400" u="sng" dirty="0" smtClean="0"/>
              <a:t>矯正</a:t>
            </a:r>
            <a:r>
              <a:rPr lang="zh-TW" altLang="en-US" sz="2400" dirty="0" smtClean="0"/>
              <a:t>或</a:t>
            </a:r>
            <a:r>
              <a:rPr lang="zh-TW" altLang="en-US" sz="2400" u="sng" dirty="0" smtClean="0"/>
              <a:t>減輕</a:t>
            </a:r>
            <a:r>
              <a:rPr lang="zh-TW" altLang="en-US" sz="2400" dirty="0" smtClean="0"/>
              <a:t>急性或持續性的</a:t>
            </a:r>
            <a:r>
              <a:rPr lang="zh-TW" altLang="en-US" sz="2400" dirty="0" smtClean="0">
                <a:solidFill>
                  <a:srgbClr val="FF0000"/>
                </a:solidFill>
              </a:rPr>
              <a:t>動作功能</a:t>
            </a:r>
            <a:r>
              <a:rPr lang="zh-TW" altLang="en-US" sz="2400" dirty="0" smtClean="0"/>
              <a:t>失調</a:t>
            </a:r>
            <a:endParaRPr lang="en-US" altLang="zh-TW" sz="2400" dirty="0" smtClean="0"/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有能力發展</a:t>
            </a:r>
            <a:r>
              <a:rPr lang="zh-TW" altLang="en-US" sz="2400" u="sng" dirty="0" smtClean="0"/>
              <a:t>新的原則方法</a:t>
            </a:r>
            <a:r>
              <a:rPr lang="zh-TW" altLang="en-US" sz="2400" dirty="0" smtClean="0"/>
              <a:t>與</a:t>
            </a:r>
            <a:r>
              <a:rPr lang="zh-TW" altLang="en-US" sz="2400" u="sng" dirty="0" smtClean="0"/>
              <a:t>專業活動</a:t>
            </a:r>
            <a:r>
              <a:rPr lang="zh-TW" altLang="en-US" sz="2400" dirty="0" smtClean="0"/>
              <a:t>，包括學術研究、教育、諮詢和行政管理</a:t>
            </a:r>
            <a:endParaRPr lang="en-US" altLang="zh-TW" sz="2400" dirty="0" smtClean="0"/>
          </a:p>
          <a:p>
            <a:pPr eaLnBrk="1" hangingPunct="1"/>
            <a:r>
              <a:rPr lang="zh-TW" altLang="en-US" sz="2800" dirty="0">
                <a:solidFill>
                  <a:schemeClr val="accent2"/>
                </a:solidFill>
              </a:rPr>
              <a:t>今日物理治療師</a:t>
            </a:r>
          </a:p>
          <a:p>
            <a:pPr lvl="1"/>
            <a:r>
              <a:rPr lang="zh-TW" altLang="en-US" dirty="0"/>
              <a:t>熟悉各種物理性的治療方法</a:t>
            </a:r>
            <a:endParaRPr lang="en-US" altLang="zh-TW" dirty="0"/>
          </a:p>
          <a:p>
            <a:pPr lvl="1"/>
            <a:r>
              <a:rPr lang="zh-TW" altLang="en-US" dirty="0"/>
              <a:t>具備</a:t>
            </a:r>
            <a:r>
              <a:rPr lang="zh-TW" altLang="en-US" u="sng" dirty="0"/>
              <a:t>評估</a:t>
            </a:r>
            <a:r>
              <a:rPr lang="zh-TW" altLang="en-US" dirty="0">
                <a:solidFill>
                  <a:srgbClr val="FF0000"/>
                </a:solidFill>
              </a:rPr>
              <a:t>人體動作機能失調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FF0000"/>
                </a:solidFill>
              </a:rPr>
              <a:t>功能障礙</a:t>
            </a:r>
            <a:r>
              <a:rPr lang="zh-TW" altLang="en-US" dirty="0"/>
              <a:t>的能力</a:t>
            </a:r>
            <a:endParaRPr lang="en-US" altLang="zh-TW" dirty="0"/>
          </a:p>
          <a:p>
            <a:pPr lvl="1"/>
            <a:r>
              <a:rPr lang="zh-TW" altLang="en-US" dirty="0"/>
              <a:t>強調</a:t>
            </a:r>
            <a:r>
              <a:rPr lang="zh-TW" altLang="en-US" u="sng" dirty="0"/>
              <a:t>諮詢</a:t>
            </a:r>
            <a:r>
              <a:rPr lang="zh-TW" altLang="en-US" dirty="0"/>
              <a:t>、</a:t>
            </a:r>
            <a:r>
              <a:rPr lang="zh-TW" altLang="en-US" u="sng" dirty="0"/>
              <a:t>教育</a:t>
            </a:r>
            <a:r>
              <a:rPr lang="zh-TW" altLang="en-US" dirty="0"/>
              <a:t>病患以避免</a:t>
            </a:r>
            <a:r>
              <a:rPr lang="zh-TW" altLang="en-US" dirty="0">
                <a:solidFill>
                  <a:srgbClr val="FF0000"/>
                </a:solidFill>
              </a:rPr>
              <a:t>再度受傷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C00000"/>
                </a:solidFill>
              </a:rPr>
              <a:t>身體機能受損</a:t>
            </a:r>
            <a:r>
              <a:rPr lang="zh-TW" altLang="en-US" dirty="0"/>
              <a:t>或</a:t>
            </a:r>
            <a:r>
              <a:rPr lang="zh-TW" altLang="en-US" u="sng" dirty="0"/>
              <a:t>減緩</a:t>
            </a:r>
            <a:r>
              <a:rPr lang="zh-TW" altLang="en-US" dirty="0">
                <a:solidFill>
                  <a:srgbClr val="C00000"/>
                </a:solidFill>
              </a:rPr>
              <a:t>病情惡化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endParaRPr lang="en-US" altLang="zh-TW" sz="2800" dirty="0" smtClean="0"/>
          </a:p>
          <a:p>
            <a:pPr algn="r">
              <a:buFont typeface="Wingdings" panose="05000000000000000000" pitchFamily="2" charset="2"/>
              <a:buNone/>
            </a:pPr>
            <a:endParaRPr lang="en-US" altLang="zh-TW" sz="2800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9A0803-25D8-4ECC-9642-F55F0B8F83C7}" type="slidenum">
              <a:rPr kumimoji="0" lang="en-US" altLang="zh-TW">
                <a:solidFill>
                  <a:srgbClr val="000000"/>
                </a:solidFill>
              </a:rPr>
              <a:pPr/>
              <a:t>11</a:t>
            </a:fld>
            <a:endParaRPr kumimoji="0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-36513" y="1341438"/>
            <a:ext cx="4968876" cy="5124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99"/>
                </a:solidFill>
                <a:latin typeface="+mj-ea"/>
                <a:ea typeface="+mj-ea"/>
              </a:rPr>
              <a:t>急性病患：</a:t>
            </a:r>
            <a:r>
              <a:rPr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如開心或開胸手術後、骨科手術後、運動傷害或職業傷害、加護病房等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99"/>
                </a:solidFill>
                <a:latin typeface="+mj-ea"/>
                <a:ea typeface="+mj-ea"/>
              </a:rPr>
              <a:t>慢性病患：</a:t>
            </a:r>
            <a:r>
              <a:rPr lang="zh-TW" altLang="en-US" sz="2400" dirty="0">
                <a:latin typeface="+mj-ea"/>
                <a:ea typeface="+mj-ea"/>
              </a:rPr>
              <a:t>如復建科、骨科</a:t>
            </a:r>
            <a:r>
              <a:rPr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、神經科、整形外科、風濕科、疼痛科、小兒科、婦產科、腫瘤科等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99"/>
                </a:solidFill>
                <a:latin typeface="+mj-ea"/>
                <a:ea typeface="+mj-ea"/>
              </a:rPr>
              <a:t>長期復健者：</a:t>
            </a:r>
            <a:r>
              <a:rPr lang="zh-TW" altLang="en-US" sz="2400" dirty="0">
                <a:latin typeface="+mj-ea"/>
                <a:ea typeface="+mj-ea"/>
              </a:rPr>
              <a:t>如機能損傷者</a:t>
            </a:r>
            <a:r>
              <a:rPr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、失能者、身心障礙者等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zh-TW" altLang="en-US" sz="2400" b="1" dirty="0" smtClean="0">
                <a:solidFill>
                  <a:srgbClr val="000099"/>
                </a:solidFill>
                <a:latin typeface="+mj-ea"/>
                <a:ea typeface="+mj-ea"/>
              </a:rPr>
              <a:t>需疾病預防與保健者：</a:t>
            </a:r>
            <a:r>
              <a:rPr lang="zh-TW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如高齡人口、高危險群新生兒、運動員或高危險職業傷害工作者、孕婦及產婦等。 </a:t>
            </a:r>
            <a:endParaRPr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bg1"/>
                </a:solidFill>
                <a:ea typeface="標楷體" pitchFamily="65" charset="-120"/>
              </a:rPr>
              <a:t>治療對象</a:t>
            </a:r>
          </a:p>
        </p:txBody>
      </p:sp>
      <p:pic>
        <p:nvPicPr>
          <p:cNvPr id="24587" name="Picture 11" descr="Show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67188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7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標題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36712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Q1:</a:t>
            </a:r>
            <a:r>
              <a:rPr lang="zh-TW" altLang="en-US" sz="3600" dirty="0" smtClean="0"/>
              <a:t>物理治療與職能治療有何不同</a:t>
            </a:r>
            <a:r>
              <a:rPr lang="en-US" altLang="zh-TW" sz="3600" dirty="0" smtClean="0"/>
              <a:t>?</a:t>
            </a:r>
            <a:endParaRPr lang="zh-TW" altLang="en-US" sz="3600" dirty="0" smtClean="0"/>
          </a:p>
        </p:txBody>
      </p:sp>
      <p:sp>
        <p:nvSpPr>
          <p:cNvPr id="2" name="矩形 1"/>
          <p:cNvSpPr/>
          <p:nvPr/>
        </p:nvSpPr>
        <p:spPr>
          <a:xfrm>
            <a:off x="467544" y="881336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+mj-ea"/>
                <a:ea typeface="+mj-ea"/>
              </a:rPr>
              <a:t>Ans</a:t>
            </a:r>
            <a:r>
              <a:rPr lang="en-US" altLang="zh-TW" sz="2400" dirty="0">
                <a:latin typeface="+mj-ea"/>
                <a:ea typeface="+mj-ea"/>
              </a:rPr>
              <a:t>: </a:t>
            </a:r>
            <a:r>
              <a:rPr lang="zh-TW" altLang="zh-TW" sz="2400" dirty="0">
                <a:latin typeface="+mj-ea"/>
                <a:ea typeface="+mj-ea"/>
              </a:rPr>
              <a:t>物理治療與職能治療同屬於促進人類健康與功能之衛生專業，服務對象包含男女老少、健康、病痛與失能者；目標都是希望提升健康、減少疼痛、促進或恢復生活獨立自理，並提高人類生活品質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+mj-ea"/>
                <a:ea typeface="+mj-ea"/>
              </a:rPr>
              <a:t>服務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zh-TW" sz="2400" b="1" dirty="0" smtClean="0">
                <a:solidFill>
                  <a:srgbClr val="0000FF"/>
                </a:solidFill>
                <a:latin typeface="+mj-ea"/>
                <a:ea typeface="+mj-ea"/>
              </a:rPr>
              <a:t>相似</a:t>
            </a:r>
            <a:r>
              <a:rPr lang="zh-TW" altLang="zh-TW" sz="2400" dirty="0" smtClean="0">
                <a:latin typeface="+mj-ea"/>
                <a:ea typeface="+mj-ea"/>
              </a:rPr>
              <a:t>的</a:t>
            </a:r>
            <a:r>
              <a:rPr lang="zh-TW" altLang="en-US" sz="2400" dirty="0" smtClean="0">
                <a:latin typeface="+mj-ea"/>
                <a:ea typeface="+mj-ea"/>
              </a:rPr>
              <a:t>部份</a:t>
            </a:r>
            <a:r>
              <a:rPr lang="en-US" altLang="zh-TW" sz="2400" dirty="0" smtClean="0">
                <a:latin typeface="+mj-ea"/>
                <a:ea typeface="+mj-ea"/>
              </a:rPr>
              <a:t>: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zh-TW" altLang="zh-TW" sz="2400" dirty="0" smtClean="0">
                <a:latin typeface="+mj-ea"/>
                <a:ea typeface="+mj-ea"/>
              </a:rPr>
              <a:t>運動</a:t>
            </a:r>
            <a:r>
              <a:rPr lang="zh-TW" altLang="zh-TW" sz="2400" dirty="0">
                <a:latin typeface="+mj-ea"/>
                <a:ea typeface="+mj-ea"/>
              </a:rPr>
              <a:t>治療、功能訓練、輔具和環境改造</a:t>
            </a:r>
            <a:r>
              <a:rPr lang="zh-TW" altLang="zh-TW" sz="2400" dirty="0" smtClean="0">
                <a:latin typeface="+mj-ea"/>
                <a:ea typeface="+mj-ea"/>
              </a:rPr>
              <a:t>等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相</a:t>
            </a:r>
            <a:r>
              <a:rPr lang="zh-TW" altLang="zh-TW" sz="2400" b="1" dirty="0">
                <a:solidFill>
                  <a:srgbClr val="C00000"/>
                </a:solidFill>
                <a:latin typeface="+mj-ea"/>
                <a:ea typeface="+mj-ea"/>
              </a:rPr>
              <a:t>異</a:t>
            </a:r>
            <a:r>
              <a:rPr lang="zh-TW" altLang="zh-TW" sz="2400" dirty="0">
                <a:latin typeface="+mj-ea"/>
                <a:ea typeface="+mj-ea"/>
              </a:rPr>
              <a:t>處在於</a:t>
            </a:r>
            <a:r>
              <a:rPr lang="zh-TW" altLang="zh-TW" sz="2400" dirty="0" smtClean="0">
                <a:latin typeface="+mj-ea"/>
                <a:ea typeface="+mj-ea"/>
              </a:rPr>
              <a:t>：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+mj-ea"/>
                <a:ea typeface="+mj-ea"/>
              </a:rPr>
              <a:t>物理</a:t>
            </a:r>
            <a:r>
              <a:rPr lang="zh-TW" altLang="zh-TW" sz="2400" dirty="0">
                <a:latin typeface="+mj-ea"/>
                <a:ea typeface="+mj-ea"/>
              </a:rPr>
              <a:t>治療著重個案的姿勢控制、穩定、移動和行進等粗動作能力的訓練</a:t>
            </a:r>
            <a:r>
              <a:rPr lang="zh-TW" altLang="zh-TW" sz="2400" dirty="0" smtClean="0">
                <a:latin typeface="+mj-ea"/>
                <a:ea typeface="+mj-ea"/>
              </a:rPr>
              <a:t>，</a:t>
            </a:r>
            <a:r>
              <a:rPr lang="zh-TW" altLang="en-US" sz="2400" dirty="0" smtClean="0">
                <a:latin typeface="+mj-ea"/>
                <a:ea typeface="+mj-ea"/>
              </a:rPr>
              <a:t>另外，</a:t>
            </a:r>
            <a:r>
              <a:rPr lang="zh-TW" altLang="zh-TW" sz="2400" dirty="0" smtClean="0">
                <a:latin typeface="+mj-ea"/>
                <a:ea typeface="+mj-ea"/>
              </a:rPr>
              <a:t>強調</a:t>
            </a:r>
            <a:r>
              <a:rPr lang="zh-TW" altLang="zh-TW" sz="2400" dirty="0">
                <a:latin typeface="+mj-ea"/>
                <a:ea typeface="+mj-ea"/>
              </a:rPr>
              <a:t>徒手操作療法、儀器治療、心肺功能復健與促進等</a:t>
            </a:r>
            <a:endParaRPr lang="en-US" altLang="zh-TW" sz="2400" dirty="0">
              <a:latin typeface="+mj-ea"/>
              <a:ea typeface="+mj-ea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+mj-ea"/>
                <a:ea typeface="+mj-ea"/>
              </a:rPr>
              <a:t>職能</a:t>
            </a:r>
            <a:r>
              <a:rPr lang="zh-TW" altLang="zh-TW" sz="2400" dirty="0">
                <a:latin typeface="+mj-ea"/>
                <a:ea typeface="+mj-ea"/>
              </a:rPr>
              <a:t>治療藉由強調活動參與，著重於功能性操作等精細動作功能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r>
              <a:rPr lang="zh-TW" altLang="en-US" sz="2400" dirty="0" smtClean="0">
                <a:latin typeface="+mj-ea"/>
                <a:ea typeface="+mj-ea"/>
              </a:rPr>
              <a:t>另</a:t>
            </a:r>
            <a:r>
              <a:rPr lang="zh-TW" altLang="en-US" sz="2400" dirty="0">
                <a:latin typeface="+mj-ea"/>
                <a:ea typeface="+mj-ea"/>
              </a:rPr>
              <a:t>外</a:t>
            </a:r>
            <a:r>
              <a:rPr lang="zh-TW" altLang="zh-TW" sz="2400" dirty="0" smtClean="0">
                <a:latin typeface="+mj-ea"/>
                <a:ea typeface="+mj-ea"/>
              </a:rPr>
              <a:t>包含</a:t>
            </a:r>
            <a:r>
              <a:rPr lang="zh-TW" altLang="zh-TW" sz="2400" dirty="0">
                <a:latin typeface="+mj-ea"/>
                <a:ea typeface="+mj-ea"/>
              </a:rPr>
              <a:t>精神心理復建、副木製作、職業重建等領域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830781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481138"/>
            <a:ext cx="8363272" cy="4525962"/>
          </a:xfrm>
        </p:spPr>
        <p:txBody>
          <a:bodyPr/>
          <a:lstStyle/>
          <a:p>
            <a:r>
              <a:rPr lang="zh-TW" altLang="zh-TW" sz="3200" dirty="0"/>
              <a:t>二學系在專業養成的基礎醫學科目是很相似，但</a:t>
            </a:r>
            <a:r>
              <a:rPr lang="zh-TW" altLang="zh-TW" sz="3200" dirty="0" smtClean="0"/>
              <a:t>大三、四的專業科目修習和實習課程則完全不同</a:t>
            </a:r>
            <a:endParaRPr lang="en-US" altLang="zh-TW" sz="3200" dirty="0"/>
          </a:p>
          <a:p>
            <a:endParaRPr lang="en-US" altLang="zh-TW" sz="2800" dirty="0" smtClean="0">
              <a:latin typeface="+mj-ea"/>
            </a:endParaRPr>
          </a:p>
          <a:p>
            <a:r>
              <a:rPr lang="zh-TW" altLang="zh-TW" sz="2800" dirty="0" smtClean="0">
                <a:latin typeface="+mj-ea"/>
              </a:rPr>
              <a:t>例如</a:t>
            </a:r>
            <a:endParaRPr lang="en-US" altLang="zh-TW" sz="2800" dirty="0">
              <a:latin typeface="+mj-ea"/>
            </a:endParaRPr>
          </a:p>
          <a:p>
            <a:pPr lvl="1"/>
            <a:r>
              <a:rPr lang="zh-TW" altLang="zh-TW" sz="2400" dirty="0" smtClean="0">
                <a:latin typeface="+mj-ea"/>
              </a:rPr>
              <a:t>就</a:t>
            </a:r>
            <a:r>
              <a:rPr lang="zh-TW" altLang="zh-TW" sz="2400" dirty="0">
                <a:latin typeface="+mj-ea"/>
              </a:rPr>
              <a:t>一個中風個案，物理治療師可以協助個案重新回復行走的能力或居家的移動能力；而職能治療師可以協助獲得進食、穿衣和刷牙等功能性的能力</a:t>
            </a:r>
            <a:r>
              <a:rPr lang="zh-TW" altLang="zh-TW" sz="2400" dirty="0" smtClean="0">
                <a:latin typeface="+mj-ea"/>
              </a:rPr>
              <a:t>。</a:t>
            </a:r>
            <a:endParaRPr lang="en-US" altLang="zh-TW" sz="2400" dirty="0">
              <a:latin typeface="+mj-ea"/>
            </a:endParaRPr>
          </a:p>
          <a:p>
            <a:pPr lvl="1"/>
            <a:r>
              <a:rPr lang="zh-TW" altLang="zh-TW" sz="2400" dirty="0" smtClean="0">
                <a:latin typeface="+mj-ea"/>
              </a:rPr>
              <a:t>輔</a:t>
            </a:r>
            <a:r>
              <a:rPr lang="zh-TW" altLang="zh-TW" sz="2400" dirty="0">
                <a:latin typeface="+mj-ea"/>
              </a:rPr>
              <a:t>具方面，物理治療著重行動輔具（輪椅柺杖）的套量、處方和訓練；職能治療著重於各種生活輔具的使用。</a:t>
            </a:r>
            <a:endParaRPr lang="en-US" altLang="zh-TW" sz="2400" dirty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2A6DC-3140-4B66-AF89-17241EC7214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0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39688" y="1052513"/>
            <a:ext cx="8932863" cy="4533900"/>
          </a:xfrm>
        </p:spPr>
        <p:txBody>
          <a:bodyPr/>
          <a:lstStyle/>
          <a:p>
            <a:pPr lvl="1" eaLnBrk="1" hangingPunct="1"/>
            <a:r>
              <a:rPr lang="en-US" altLang="zh-TW" sz="2800" dirty="0" smtClean="0"/>
              <a:t>1956  </a:t>
            </a:r>
            <a:r>
              <a:rPr lang="zh-TW" altLang="en-US" sz="2800" dirty="0" smtClean="0"/>
              <a:t>物理治療在台灣</a:t>
            </a:r>
          </a:p>
          <a:p>
            <a:pPr lvl="2" eaLnBrk="1" hangingPunct="1"/>
            <a:r>
              <a:rPr lang="zh-TW" altLang="en-US" sz="2400" dirty="0" smtClean="0"/>
              <a:t>振興、軍方、基督教、台大等醫療機構設置</a:t>
            </a:r>
            <a:r>
              <a:rPr lang="zh-TW" altLang="en-US" sz="2400" dirty="0" smtClean="0">
                <a:solidFill>
                  <a:srgbClr val="FF0000"/>
                </a:solidFill>
              </a:rPr>
              <a:t>物理治療</a:t>
            </a:r>
            <a:r>
              <a:rPr lang="zh-TW" altLang="en-US" sz="2400" dirty="0" smtClean="0"/>
              <a:t>部門</a:t>
            </a:r>
          </a:p>
          <a:p>
            <a:pPr lvl="1" eaLnBrk="1" hangingPunct="1"/>
            <a:r>
              <a:rPr lang="en-US" altLang="zh-TW" sz="2800" dirty="0" smtClean="0"/>
              <a:t>1963  </a:t>
            </a:r>
            <a:r>
              <a:rPr lang="zh-TW" altLang="en-US" sz="2800" dirty="0" smtClean="0"/>
              <a:t>物理治療人員培訓，由聯合國世界衛生組織支援</a:t>
            </a:r>
          </a:p>
          <a:p>
            <a:pPr lvl="1" eaLnBrk="1" hangingPunct="1"/>
            <a:r>
              <a:rPr lang="en-US" altLang="zh-TW" sz="2800" dirty="0" smtClean="0"/>
              <a:t>1967  </a:t>
            </a:r>
            <a:r>
              <a:rPr lang="zh-TW" altLang="en-US" sz="2800" dirty="0" smtClean="0"/>
              <a:t>台大醫學院設立復健醫學系物理治療組</a:t>
            </a:r>
          </a:p>
          <a:p>
            <a:pPr lvl="1" eaLnBrk="1" hangingPunct="1"/>
            <a:r>
              <a:rPr lang="en-US" altLang="zh-TW" sz="2800" dirty="0" smtClean="0">
                <a:solidFill>
                  <a:srgbClr val="FF0000"/>
                </a:solidFill>
              </a:rPr>
              <a:t>1995 </a:t>
            </a:r>
            <a:r>
              <a:rPr lang="zh-TW" altLang="en-US" sz="2800" dirty="0" smtClean="0">
                <a:solidFill>
                  <a:srgbClr val="FF0000"/>
                </a:solidFill>
              </a:rPr>
              <a:t>「物理治療師法」三讀通過</a:t>
            </a:r>
            <a:r>
              <a:rPr lang="zh-TW" altLang="en-US" sz="2800" dirty="0" smtClean="0"/>
              <a:t>物理治療納入全民健保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zh-TW" sz="2800" dirty="0" smtClean="0"/>
              <a:t>1996</a:t>
            </a:r>
            <a:r>
              <a:rPr lang="zh-TW" altLang="en-US" sz="2800" dirty="0" smtClean="0"/>
              <a:t>  </a:t>
            </a:r>
            <a:r>
              <a:rPr lang="zh-TW" altLang="en-US" sz="2800" dirty="0" smtClean="0">
                <a:solidFill>
                  <a:srgbClr val="FF0000"/>
                </a:solidFill>
              </a:rPr>
              <a:t>物理治療師執照</a:t>
            </a:r>
            <a:r>
              <a:rPr lang="zh-TW" altLang="en-US" sz="2800" dirty="0" smtClean="0"/>
              <a:t>：物理治療師檢覈考</a:t>
            </a:r>
            <a:endParaRPr lang="en-US" altLang="zh-TW" sz="2800" dirty="0" smtClean="0"/>
          </a:p>
          <a:p>
            <a:pPr lvl="1" eaLnBrk="1" hangingPunct="1"/>
            <a:r>
              <a:rPr lang="en-US" altLang="zh-TW" sz="2800" dirty="0" smtClean="0"/>
              <a:t>2001</a:t>
            </a:r>
            <a:r>
              <a:rPr lang="zh-TW" altLang="en-US" sz="2800" dirty="0" smtClean="0"/>
              <a:t> 開辦全民健保特約物理治療所</a:t>
            </a:r>
            <a:endParaRPr lang="en-US" altLang="zh-TW" sz="2800" dirty="0" smtClean="0"/>
          </a:p>
          <a:p>
            <a:pPr lvl="1" eaLnBrk="1" hangingPunct="1"/>
            <a:r>
              <a:rPr lang="en-US" altLang="zh-TW" sz="2800" dirty="0" smtClean="0"/>
              <a:t>2001~</a:t>
            </a:r>
            <a:r>
              <a:rPr lang="zh-TW" altLang="en-US" sz="2800" dirty="0" smtClean="0"/>
              <a:t>迄今</a:t>
            </a:r>
            <a:endParaRPr lang="en-US" altLang="zh-TW" sz="2800" dirty="0" smtClean="0"/>
          </a:p>
          <a:p>
            <a:pPr lvl="2" eaLnBrk="1" hangingPunct="1"/>
            <a:r>
              <a:rPr lang="zh-TW" altLang="en-US" sz="2400" dirty="0" smtClean="0"/>
              <a:t>物理治療師執照：專門職業及技術人員高等考試</a:t>
            </a:r>
            <a:endParaRPr lang="en-US" altLang="zh-TW" sz="2400" dirty="0" smtClean="0"/>
          </a:p>
          <a:p>
            <a:pPr lvl="1" eaLnBrk="1" hangingPunct="1"/>
            <a:r>
              <a:rPr lang="zh-TW" altLang="en-US" b="1" dirty="0" smtClean="0"/>
              <a:t>六年制物理治療學士班成立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台大、陽明大學</a:t>
            </a:r>
            <a:r>
              <a:rPr lang="en-US" altLang="zh-TW" b="1" dirty="0" smtClean="0"/>
              <a:t>(2016)</a:t>
            </a:r>
            <a:endParaRPr lang="zh-TW" altLang="en-US" sz="2600" b="1" dirty="0" smtClean="0"/>
          </a:p>
          <a:p>
            <a:pPr lvl="2" eaLnBrk="1" hangingPunct="1"/>
            <a:endParaRPr lang="zh-TW" altLang="en-US" sz="2400" dirty="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61131F-8E7A-42BD-A0F6-4B96975F7497}" type="slidenum">
              <a:rPr kumimoji="0" lang="en-US" altLang="zh-TW" smtClean="0"/>
              <a:pPr/>
              <a:t>15</a:t>
            </a:fld>
            <a:endParaRPr kumimoji="0" lang="en-US" altLang="zh-TW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專業發展現況</a:t>
            </a:r>
          </a:p>
        </p:txBody>
      </p:sp>
    </p:spTree>
    <p:extLst>
      <p:ext uri="{BB962C8B-B14F-4D97-AF65-F5344CB8AC3E}">
        <p14:creationId xmlns:p14="http://schemas.microsoft.com/office/powerpoint/2010/main" val="4834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4E1A5CA-3E47-485A-9648-CEF49D95B9BF}" type="slidenum">
              <a:rPr kumimoji="0" lang="en-US" altLang="zh-TW" sz="1400">
                <a:solidFill>
                  <a:srgbClr val="FFFFFF"/>
                </a:solidFill>
              </a:rPr>
              <a:pPr algn="r" eaLnBrk="1" hangingPunct="1"/>
              <a:t>16</a:t>
            </a:fld>
            <a:endParaRPr kumimoji="0" lang="en-US" altLang="zh-TW" sz="140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chemeClr val="tx1"/>
                </a:solidFill>
              </a:rPr>
              <a:t>物理治療</a:t>
            </a:r>
            <a:r>
              <a:rPr lang="en-US" altLang="zh-TW" sz="4000" b="1" smtClean="0">
                <a:solidFill>
                  <a:schemeClr val="tx1"/>
                </a:solidFill>
              </a:rPr>
              <a:t>-</a:t>
            </a:r>
            <a:r>
              <a:rPr lang="zh-TW" altLang="en-US" sz="4000" b="1" smtClean="0">
                <a:solidFill>
                  <a:schemeClr val="tx1"/>
                </a:solidFill>
              </a:rPr>
              <a:t>養成訓練機構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9672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大學 </a:t>
            </a:r>
            <a:r>
              <a:rPr lang="en-US" altLang="zh-TW" sz="2800" dirty="0" smtClean="0">
                <a:latin typeface="+mj-ea"/>
                <a:ea typeface="+mj-ea"/>
              </a:rPr>
              <a:t>(9)</a:t>
            </a:r>
            <a:r>
              <a:rPr lang="zh-TW" altLang="en-US" sz="2800" dirty="0" smtClean="0">
                <a:latin typeface="+mj-ea"/>
                <a:ea typeface="+mj-ea"/>
              </a:rPr>
              <a:t>：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548640" lvl="1" indent="-274320" eaLnBrk="1" fontAlgn="auto" hangingPunct="1">
              <a:spcAft>
                <a:spcPts val="600"/>
              </a:spcAft>
              <a:buFont typeface="Wingdings"/>
              <a:buChar char=""/>
              <a:defRPr/>
            </a:pPr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台大、陽明、成大、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長庚</a:t>
            </a:r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、高醫、中國、中山 、義守、慈濟</a:t>
            </a:r>
            <a:endParaRPr lang="en-US" altLang="zh-TW" sz="24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科技大學 </a:t>
            </a:r>
            <a:r>
              <a:rPr lang="en-US" altLang="zh-TW" sz="2800" dirty="0" smtClean="0">
                <a:latin typeface="+mj-ea"/>
                <a:ea typeface="+mj-ea"/>
              </a:rPr>
              <a:t>(2)</a:t>
            </a:r>
            <a:r>
              <a:rPr lang="zh-TW" altLang="en-US" sz="2800" dirty="0" smtClean="0">
                <a:latin typeface="+mj-ea"/>
                <a:ea typeface="+mj-ea"/>
              </a:rPr>
              <a:t>：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548640" lvl="1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輔英、弘光</a:t>
            </a:r>
            <a:endParaRPr lang="en-US" altLang="zh-TW" sz="24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醫護管理專科學校 </a:t>
            </a:r>
            <a:r>
              <a:rPr lang="en-US" altLang="zh-TW" sz="2800" dirty="0" smtClean="0">
                <a:latin typeface="+mj-ea"/>
                <a:ea typeface="+mj-ea"/>
              </a:rPr>
              <a:t>(3)</a:t>
            </a:r>
            <a:r>
              <a:rPr lang="zh-TW" altLang="en-US" sz="2800" dirty="0" smtClean="0">
                <a:latin typeface="+mj-ea"/>
                <a:ea typeface="+mj-ea"/>
              </a:rPr>
              <a:t>：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仁德、樹人、慈惠</a:t>
            </a:r>
          </a:p>
        </p:txBody>
      </p:sp>
    </p:spTree>
    <p:extLst>
      <p:ext uri="{BB962C8B-B14F-4D97-AF65-F5344CB8AC3E}">
        <p14:creationId xmlns:p14="http://schemas.microsoft.com/office/powerpoint/2010/main" val="1571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62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12A8417-A158-45C2-9E03-B8F0D1057F8C}" type="slidenum">
              <a:rPr kumimoji="0" lang="en-US" altLang="zh-TW" smtClean="0"/>
              <a:pPr/>
              <a:t>17</a:t>
            </a:fld>
            <a:endParaRPr kumimoji="0" lang="en-US" altLang="zh-TW" smtClean="0"/>
          </a:p>
        </p:txBody>
      </p:sp>
      <p:pic>
        <p:nvPicPr>
          <p:cNvPr id="2663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425"/>
            <a:ext cx="77041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醫院物理治療單位</a:t>
            </a:r>
          </a:p>
          <a:p>
            <a:pPr lvl="1" eaLnBrk="1" hangingPunct="1"/>
            <a:r>
              <a:rPr lang="zh-TW" altLang="en-US" sz="2800" smtClean="0"/>
              <a:t>醫學中心、區域醫院、地區教學醫院</a:t>
            </a:r>
          </a:p>
          <a:p>
            <a:pPr eaLnBrk="1" hangingPunct="1"/>
            <a:r>
              <a:rPr lang="zh-TW" altLang="en-US" sz="3200" smtClean="0"/>
              <a:t>基層（專科）診所</a:t>
            </a:r>
          </a:p>
          <a:p>
            <a:pPr eaLnBrk="1" hangingPunct="1"/>
            <a:r>
              <a:rPr lang="zh-TW" altLang="en-US" sz="3200" smtClean="0">
                <a:solidFill>
                  <a:srgbClr val="FF0000"/>
                </a:solidFill>
              </a:rPr>
              <a:t>物理治療所</a:t>
            </a:r>
            <a:endParaRPr lang="en-US" altLang="zh-TW" sz="320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sz="3200" smtClean="0"/>
              <a:t>安養、教養機構</a:t>
            </a:r>
          </a:p>
          <a:p>
            <a:pPr eaLnBrk="1" hangingPunct="1"/>
            <a:r>
              <a:rPr lang="zh-TW" altLang="en-US" sz="3200" smtClean="0"/>
              <a:t>學校系統</a:t>
            </a:r>
          </a:p>
          <a:p>
            <a:pPr eaLnBrk="1" hangingPunct="1"/>
            <a:endParaRPr lang="en-US" altLang="zh-TW" sz="320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624F744-7A53-430F-A872-E7A17E2A2FA2}" type="slidenum">
              <a:rPr kumimoji="0" lang="en-US" altLang="zh-TW" smtClean="0"/>
              <a:pPr/>
              <a:t>18</a:t>
            </a:fld>
            <a:endParaRPr kumimoji="0" lang="en-US" altLang="zh-TW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執業場所</a:t>
            </a:r>
          </a:p>
        </p:txBody>
      </p:sp>
      <p:pic>
        <p:nvPicPr>
          <p:cNvPr id="378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141663"/>
            <a:ext cx="48275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41850"/>
            <a:ext cx="28416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4A94BFD-51DF-4C5B-ADF3-F8FA459691FB}" type="slidenum">
              <a:rPr kumimoji="0" lang="en-US" altLang="zh-TW" smtClean="0"/>
              <a:pPr/>
              <a:t>19</a:t>
            </a:fld>
            <a:endParaRPr kumimoji="0" lang="en-US" altLang="zh-TW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6250"/>
            <a:ext cx="7343775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民國</a:t>
            </a:r>
            <a:r>
              <a:rPr lang="en-US" altLang="zh-TW" sz="2800" dirty="0" smtClean="0"/>
              <a:t>86</a:t>
            </a:r>
            <a:r>
              <a:rPr lang="zh-TW" altLang="en-US" sz="2800" dirty="0" smtClean="0"/>
              <a:t>至</a:t>
            </a:r>
            <a:r>
              <a:rPr lang="en-US" altLang="zh-TW" sz="2800" dirty="0" smtClean="0"/>
              <a:t>103</a:t>
            </a:r>
            <a:r>
              <a:rPr lang="zh-TW" altLang="en-US" sz="2800" dirty="0" smtClean="0"/>
              <a:t>年醫療院所物理治療師人數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116013" y="5805488"/>
            <a:ext cx="77771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1" eaLnBrk="1" hangingPunct="1">
              <a:spcBef>
                <a:spcPct val="20000"/>
              </a:spcBef>
              <a:defRPr/>
            </a:pPr>
            <a:r>
              <a:rPr lang="zh-TW" alt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（資料來源：行政院衛福部，民國</a:t>
            </a:r>
            <a:r>
              <a:rPr lang="en-US" altLang="zh-TW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90-104</a:t>
            </a:r>
            <a:r>
              <a:rPr lang="zh-TW" alt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年衛生統計系列</a:t>
            </a:r>
            <a:r>
              <a:rPr lang="en-US" altLang="zh-TW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zh-TW" alt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zh-TW" altLang="en-US" sz="1400" b="1" dirty="0">
                <a:latin typeface="Arial" charset="0"/>
                <a:ea typeface="新細明體" charset="-120"/>
              </a:rPr>
              <a:t>歷年醫療院所執業醫事人員數</a:t>
            </a:r>
            <a:r>
              <a:rPr lang="zh-TW" alt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</a:p>
          <a:p>
            <a:pPr eaLnBrk="1" hangingPunct="1">
              <a:defRPr/>
            </a:pPr>
            <a:endParaRPr lang="en-US" altLang="zh-TW" sz="1400" b="1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0" y="1052736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885113" y="1700213"/>
            <a:ext cx="107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</a:rPr>
              <a:t>4769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</a:rPr>
              <a:t>人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</a:rPr>
              <a:t>(104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187450" y="0"/>
            <a:ext cx="9144000" cy="5084763"/>
          </a:xfrm>
          <a:prstGeom prst="rect">
            <a:avLst/>
          </a:prstGeom>
          <a:solidFill>
            <a:srgbClr val="2179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4100" name="Rectangle 381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solidFill>
                <a:srgbClr val="CC9900"/>
              </a:solidFill>
            </a:endParaRPr>
          </a:p>
        </p:txBody>
      </p: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323850" y="260350"/>
            <a:ext cx="8820150" cy="4679950"/>
            <a:chOff x="0" y="300"/>
            <a:chExt cx="5760" cy="3039"/>
          </a:xfrm>
        </p:grpSpPr>
        <p:sp>
          <p:nvSpPr>
            <p:cNvPr id="4204" name="Rectangle 18"/>
            <p:cNvSpPr>
              <a:spLocks noChangeArrowheads="1"/>
            </p:cNvSpPr>
            <p:nvPr/>
          </p:nvSpPr>
          <p:spPr bwMode="auto">
            <a:xfrm>
              <a:off x="0" y="300"/>
              <a:ext cx="5760" cy="3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grpSp>
          <p:nvGrpSpPr>
            <p:cNvPr id="4205" name="Group 76"/>
            <p:cNvGrpSpPr>
              <a:grpSpLocks/>
            </p:cNvGrpSpPr>
            <p:nvPr/>
          </p:nvGrpSpPr>
          <p:grpSpPr bwMode="auto">
            <a:xfrm>
              <a:off x="113" y="391"/>
              <a:ext cx="5534" cy="2858"/>
              <a:chOff x="113" y="391"/>
              <a:chExt cx="5534" cy="2858"/>
            </a:xfrm>
          </p:grpSpPr>
          <p:grpSp>
            <p:nvGrpSpPr>
              <p:cNvPr id="4206" name="Group 74"/>
              <p:cNvGrpSpPr>
                <a:grpSpLocks/>
              </p:cNvGrpSpPr>
              <p:nvPr/>
            </p:nvGrpSpPr>
            <p:grpSpPr bwMode="auto">
              <a:xfrm>
                <a:off x="113" y="391"/>
                <a:ext cx="5534" cy="136"/>
                <a:chOff x="113" y="391"/>
                <a:chExt cx="5534" cy="136"/>
              </a:xfrm>
            </p:grpSpPr>
            <p:sp>
              <p:nvSpPr>
                <p:cNvPr id="4227" name="Rectangle 19"/>
                <p:cNvSpPr>
                  <a:spLocks noChangeArrowheads="1"/>
                </p:cNvSpPr>
                <p:nvPr/>
              </p:nvSpPr>
              <p:spPr bwMode="auto">
                <a:xfrm>
                  <a:off x="11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8" name="Rectangle 20"/>
                <p:cNvSpPr>
                  <a:spLocks noChangeArrowheads="1"/>
                </p:cNvSpPr>
                <p:nvPr/>
              </p:nvSpPr>
              <p:spPr bwMode="auto">
                <a:xfrm>
                  <a:off x="40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70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0" name="Rectangle 22"/>
                <p:cNvSpPr>
                  <a:spLocks noChangeArrowheads="1"/>
                </p:cNvSpPr>
                <p:nvPr/>
              </p:nvSpPr>
              <p:spPr bwMode="auto">
                <a:xfrm>
                  <a:off x="99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1" name="Rectangle 23"/>
                <p:cNvSpPr>
                  <a:spLocks noChangeArrowheads="1"/>
                </p:cNvSpPr>
                <p:nvPr/>
              </p:nvSpPr>
              <p:spPr bwMode="auto">
                <a:xfrm>
                  <a:off x="129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2" name="Rectangle 24"/>
                <p:cNvSpPr>
                  <a:spLocks noChangeArrowheads="1"/>
                </p:cNvSpPr>
                <p:nvPr/>
              </p:nvSpPr>
              <p:spPr bwMode="auto">
                <a:xfrm>
                  <a:off x="158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8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4" name="Rectangle 26"/>
                <p:cNvSpPr>
                  <a:spLocks noChangeArrowheads="1"/>
                </p:cNvSpPr>
                <p:nvPr/>
              </p:nvSpPr>
              <p:spPr bwMode="auto">
                <a:xfrm>
                  <a:off x="217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5" name="Rectangle 27"/>
                <p:cNvSpPr>
                  <a:spLocks noChangeArrowheads="1"/>
                </p:cNvSpPr>
                <p:nvPr/>
              </p:nvSpPr>
              <p:spPr bwMode="auto">
                <a:xfrm>
                  <a:off x="247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6" name="Rectangle 28"/>
                <p:cNvSpPr>
                  <a:spLocks noChangeArrowheads="1"/>
                </p:cNvSpPr>
                <p:nvPr/>
              </p:nvSpPr>
              <p:spPr bwMode="auto">
                <a:xfrm>
                  <a:off x="276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7" name="Rectangle 29"/>
                <p:cNvSpPr>
                  <a:spLocks noChangeArrowheads="1"/>
                </p:cNvSpPr>
                <p:nvPr/>
              </p:nvSpPr>
              <p:spPr bwMode="auto">
                <a:xfrm>
                  <a:off x="306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8" name="Rectangle 30"/>
                <p:cNvSpPr>
                  <a:spLocks noChangeArrowheads="1"/>
                </p:cNvSpPr>
                <p:nvPr/>
              </p:nvSpPr>
              <p:spPr bwMode="auto">
                <a:xfrm>
                  <a:off x="335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39" name="Rectangle 31"/>
                <p:cNvSpPr>
                  <a:spLocks noChangeArrowheads="1"/>
                </p:cNvSpPr>
                <p:nvPr/>
              </p:nvSpPr>
              <p:spPr bwMode="auto">
                <a:xfrm>
                  <a:off x="3651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40" name="Rectangle 32"/>
                <p:cNvSpPr>
                  <a:spLocks noChangeArrowheads="1"/>
                </p:cNvSpPr>
                <p:nvPr/>
              </p:nvSpPr>
              <p:spPr bwMode="auto">
                <a:xfrm>
                  <a:off x="3946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41" name="Rectangle 33"/>
                <p:cNvSpPr>
                  <a:spLocks noChangeArrowheads="1"/>
                </p:cNvSpPr>
                <p:nvPr/>
              </p:nvSpPr>
              <p:spPr bwMode="auto">
                <a:xfrm>
                  <a:off x="4241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42" name="Rectangle 34"/>
                <p:cNvSpPr>
                  <a:spLocks noChangeArrowheads="1"/>
                </p:cNvSpPr>
                <p:nvPr/>
              </p:nvSpPr>
              <p:spPr bwMode="auto">
                <a:xfrm>
                  <a:off x="4536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43" name="Rectangle 51"/>
                <p:cNvSpPr>
                  <a:spLocks noChangeArrowheads="1"/>
                </p:cNvSpPr>
                <p:nvPr/>
              </p:nvSpPr>
              <p:spPr bwMode="auto">
                <a:xfrm>
                  <a:off x="485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44" name="Rectangle 52"/>
                <p:cNvSpPr>
                  <a:spLocks noChangeArrowheads="1"/>
                </p:cNvSpPr>
                <p:nvPr/>
              </p:nvSpPr>
              <p:spPr bwMode="auto">
                <a:xfrm>
                  <a:off x="514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544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</p:grpSp>
          <p:grpSp>
            <p:nvGrpSpPr>
              <p:cNvPr id="4207" name="Group 75"/>
              <p:cNvGrpSpPr>
                <a:grpSpLocks/>
              </p:cNvGrpSpPr>
              <p:nvPr/>
            </p:nvGrpSpPr>
            <p:grpSpPr bwMode="auto">
              <a:xfrm>
                <a:off x="113" y="3113"/>
                <a:ext cx="5534" cy="136"/>
                <a:chOff x="113" y="3113"/>
                <a:chExt cx="5534" cy="136"/>
              </a:xfrm>
            </p:grpSpPr>
            <p:sp>
              <p:nvSpPr>
                <p:cNvPr id="4208" name="Rectangle 55"/>
                <p:cNvSpPr>
                  <a:spLocks noChangeArrowheads="1"/>
                </p:cNvSpPr>
                <p:nvPr/>
              </p:nvSpPr>
              <p:spPr bwMode="auto">
                <a:xfrm>
                  <a:off x="11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09" name="Rectangle 56"/>
                <p:cNvSpPr>
                  <a:spLocks noChangeArrowheads="1"/>
                </p:cNvSpPr>
                <p:nvPr/>
              </p:nvSpPr>
              <p:spPr bwMode="auto">
                <a:xfrm>
                  <a:off x="40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0" name="Rectangle 57"/>
                <p:cNvSpPr>
                  <a:spLocks noChangeArrowheads="1"/>
                </p:cNvSpPr>
                <p:nvPr/>
              </p:nvSpPr>
              <p:spPr bwMode="auto">
                <a:xfrm>
                  <a:off x="70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1" name="Rectangle 58"/>
                <p:cNvSpPr>
                  <a:spLocks noChangeArrowheads="1"/>
                </p:cNvSpPr>
                <p:nvPr/>
              </p:nvSpPr>
              <p:spPr bwMode="auto">
                <a:xfrm>
                  <a:off x="99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2" name="Rectangle 59"/>
                <p:cNvSpPr>
                  <a:spLocks noChangeArrowheads="1"/>
                </p:cNvSpPr>
                <p:nvPr/>
              </p:nvSpPr>
              <p:spPr bwMode="auto">
                <a:xfrm>
                  <a:off x="129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3" name="Rectangle 60"/>
                <p:cNvSpPr>
                  <a:spLocks noChangeArrowheads="1"/>
                </p:cNvSpPr>
                <p:nvPr/>
              </p:nvSpPr>
              <p:spPr bwMode="auto">
                <a:xfrm>
                  <a:off x="158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4" name="Rectangle 61"/>
                <p:cNvSpPr>
                  <a:spLocks noChangeArrowheads="1"/>
                </p:cNvSpPr>
                <p:nvPr/>
              </p:nvSpPr>
              <p:spPr bwMode="auto">
                <a:xfrm>
                  <a:off x="188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5" name="Rectangle 62"/>
                <p:cNvSpPr>
                  <a:spLocks noChangeArrowheads="1"/>
                </p:cNvSpPr>
                <p:nvPr/>
              </p:nvSpPr>
              <p:spPr bwMode="auto">
                <a:xfrm>
                  <a:off x="217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6" name="Rectangle 63"/>
                <p:cNvSpPr>
                  <a:spLocks noChangeArrowheads="1"/>
                </p:cNvSpPr>
                <p:nvPr/>
              </p:nvSpPr>
              <p:spPr bwMode="auto">
                <a:xfrm>
                  <a:off x="247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7" name="Rectangle 64"/>
                <p:cNvSpPr>
                  <a:spLocks noChangeArrowheads="1"/>
                </p:cNvSpPr>
                <p:nvPr/>
              </p:nvSpPr>
              <p:spPr bwMode="auto">
                <a:xfrm>
                  <a:off x="276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8" name="Rectangle 65"/>
                <p:cNvSpPr>
                  <a:spLocks noChangeArrowheads="1"/>
                </p:cNvSpPr>
                <p:nvPr/>
              </p:nvSpPr>
              <p:spPr bwMode="auto">
                <a:xfrm>
                  <a:off x="306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19" name="Rectangle 66"/>
                <p:cNvSpPr>
                  <a:spLocks noChangeArrowheads="1"/>
                </p:cNvSpPr>
                <p:nvPr/>
              </p:nvSpPr>
              <p:spPr bwMode="auto">
                <a:xfrm>
                  <a:off x="335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0" name="Rectangle 67"/>
                <p:cNvSpPr>
                  <a:spLocks noChangeArrowheads="1"/>
                </p:cNvSpPr>
                <p:nvPr/>
              </p:nvSpPr>
              <p:spPr bwMode="auto">
                <a:xfrm>
                  <a:off x="3651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1" name="Rectangle 68"/>
                <p:cNvSpPr>
                  <a:spLocks noChangeArrowheads="1"/>
                </p:cNvSpPr>
                <p:nvPr/>
              </p:nvSpPr>
              <p:spPr bwMode="auto">
                <a:xfrm>
                  <a:off x="3946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2" name="Rectangle 69"/>
                <p:cNvSpPr>
                  <a:spLocks noChangeArrowheads="1"/>
                </p:cNvSpPr>
                <p:nvPr/>
              </p:nvSpPr>
              <p:spPr bwMode="auto">
                <a:xfrm>
                  <a:off x="4241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3" name="Rectangle 70"/>
                <p:cNvSpPr>
                  <a:spLocks noChangeArrowheads="1"/>
                </p:cNvSpPr>
                <p:nvPr/>
              </p:nvSpPr>
              <p:spPr bwMode="auto">
                <a:xfrm>
                  <a:off x="4536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4" name="Rectangle 71"/>
                <p:cNvSpPr>
                  <a:spLocks noChangeArrowheads="1"/>
                </p:cNvSpPr>
                <p:nvPr/>
              </p:nvSpPr>
              <p:spPr bwMode="auto">
                <a:xfrm>
                  <a:off x="485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5" name="Rectangle 72"/>
                <p:cNvSpPr>
                  <a:spLocks noChangeArrowheads="1"/>
                </p:cNvSpPr>
                <p:nvPr/>
              </p:nvSpPr>
              <p:spPr bwMode="auto">
                <a:xfrm>
                  <a:off x="514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26" name="Rectangle 73"/>
                <p:cNvSpPr>
                  <a:spLocks noChangeArrowheads="1"/>
                </p:cNvSpPr>
                <p:nvPr/>
              </p:nvSpPr>
              <p:spPr bwMode="auto">
                <a:xfrm>
                  <a:off x="544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</p:grpSp>
        </p:grpSp>
      </p:grpSp>
      <p:grpSp>
        <p:nvGrpSpPr>
          <p:cNvPr id="2342" name="Group 294"/>
          <p:cNvGrpSpPr>
            <a:grpSpLocks/>
          </p:cNvGrpSpPr>
          <p:nvPr/>
        </p:nvGrpSpPr>
        <p:grpSpPr bwMode="auto">
          <a:xfrm>
            <a:off x="1692275" y="908050"/>
            <a:ext cx="7451725" cy="4321175"/>
            <a:chOff x="0" y="300"/>
            <a:chExt cx="5760" cy="3039"/>
          </a:xfrm>
        </p:grpSpPr>
        <p:sp>
          <p:nvSpPr>
            <p:cNvPr id="4162" name="Rectangle 295"/>
            <p:cNvSpPr>
              <a:spLocks noChangeArrowheads="1"/>
            </p:cNvSpPr>
            <p:nvPr/>
          </p:nvSpPr>
          <p:spPr bwMode="auto">
            <a:xfrm>
              <a:off x="0" y="300"/>
              <a:ext cx="5760" cy="3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grpSp>
          <p:nvGrpSpPr>
            <p:cNvPr id="4163" name="Group 296"/>
            <p:cNvGrpSpPr>
              <a:grpSpLocks/>
            </p:cNvGrpSpPr>
            <p:nvPr/>
          </p:nvGrpSpPr>
          <p:grpSpPr bwMode="auto">
            <a:xfrm>
              <a:off x="113" y="391"/>
              <a:ext cx="5534" cy="2858"/>
              <a:chOff x="113" y="391"/>
              <a:chExt cx="5534" cy="2858"/>
            </a:xfrm>
          </p:grpSpPr>
          <p:grpSp>
            <p:nvGrpSpPr>
              <p:cNvPr id="4164" name="Group 297"/>
              <p:cNvGrpSpPr>
                <a:grpSpLocks/>
              </p:cNvGrpSpPr>
              <p:nvPr/>
            </p:nvGrpSpPr>
            <p:grpSpPr bwMode="auto">
              <a:xfrm>
                <a:off x="113" y="391"/>
                <a:ext cx="5534" cy="136"/>
                <a:chOff x="113" y="391"/>
                <a:chExt cx="5534" cy="136"/>
              </a:xfrm>
            </p:grpSpPr>
            <p:sp>
              <p:nvSpPr>
                <p:cNvPr id="4185" name="Rectangle 298"/>
                <p:cNvSpPr>
                  <a:spLocks noChangeArrowheads="1"/>
                </p:cNvSpPr>
                <p:nvPr/>
              </p:nvSpPr>
              <p:spPr bwMode="auto">
                <a:xfrm>
                  <a:off x="11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6" name="Rectangle 299"/>
                <p:cNvSpPr>
                  <a:spLocks noChangeArrowheads="1"/>
                </p:cNvSpPr>
                <p:nvPr/>
              </p:nvSpPr>
              <p:spPr bwMode="auto">
                <a:xfrm>
                  <a:off x="40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7" name="Rectangle 300"/>
                <p:cNvSpPr>
                  <a:spLocks noChangeArrowheads="1"/>
                </p:cNvSpPr>
                <p:nvPr/>
              </p:nvSpPr>
              <p:spPr bwMode="auto">
                <a:xfrm>
                  <a:off x="70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8" name="Rectangle 301"/>
                <p:cNvSpPr>
                  <a:spLocks noChangeArrowheads="1"/>
                </p:cNvSpPr>
                <p:nvPr/>
              </p:nvSpPr>
              <p:spPr bwMode="auto">
                <a:xfrm>
                  <a:off x="99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9" name="Rectangle 302"/>
                <p:cNvSpPr>
                  <a:spLocks noChangeArrowheads="1"/>
                </p:cNvSpPr>
                <p:nvPr/>
              </p:nvSpPr>
              <p:spPr bwMode="auto">
                <a:xfrm>
                  <a:off x="129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0" name="Rectangle 303"/>
                <p:cNvSpPr>
                  <a:spLocks noChangeArrowheads="1"/>
                </p:cNvSpPr>
                <p:nvPr/>
              </p:nvSpPr>
              <p:spPr bwMode="auto">
                <a:xfrm>
                  <a:off x="158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1" name="Rectangle 304"/>
                <p:cNvSpPr>
                  <a:spLocks noChangeArrowheads="1"/>
                </p:cNvSpPr>
                <p:nvPr/>
              </p:nvSpPr>
              <p:spPr bwMode="auto">
                <a:xfrm>
                  <a:off x="188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2" name="Rectangle 305"/>
                <p:cNvSpPr>
                  <a:spLocks noChangeArrowheads="1"/>
                </p:cNvSpPr>
                <p:nvPr/>
              </p:nvSpPr>
              <p:spPr bwMode="auto">
                <a:xfrm>
                  <a:off x="217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3" name="Rectangle 306"/>
                <p:cNvSpPr>
                  <a:spLocks noChangeArrowheads="1"/>
                </p:cNvSpPr>
                <p:nvPr/>
              </p:nvSpPr>
              <p:spPr bwMode="auto">
                <a:xfrm>
                  <a:off x="247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4" name="Rectangle 307"/>
                <p:cNvSpPr>
                  <a:spLocks noChangeArrowheads="1"/>
                </p:cNvSpPr>
                <p:nvPr/>
              </p:nvSpPr>
              <p:spPr bwMode="auto">
                <a:xfrm>
                  <a:off x="276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5" name="Rectangle 308"/>
                <p:cNvSpPr>
                  <a:spLocks noChangeArrowheads="1"/>
                </p:cNvSpPr>
                <p:nvPr/>
              </p:nvSpPr>
              <p:spPr bwMode="auto">
                <a:xfrm>
                  <a:off x="306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6" name="Rectangle 309"/>
                <p:cNvSpPr>
                  <a:spLocks noChangeArrowheads="1"/>
                </p:cNvSpPr>
                <p:nvPr/>
              </p:nvSpPr>
              <p:spPr bwMode="auto">
                <a:xfrm>
                  <a:off x="335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7" name="Rectangle 310"/>
                <p:cNvSpPr>
                  <a:spLocks noChangeArrowheads="1"/>
                </p:cNvSpPr>
                <p:nvPr/>
              </p:nvSpPr>
              <p:spPr bwMode="auto">
                <a:xfrm>
                  <a:off x="3651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8" name="Rectangle 311"/>
                <p:cNvSpPr>
                  <a:spLocks noChangeArrowheads="1"/>
                </p:cNvSpPr>
                <p:nvPr/>
              </p:nvSpPr>
              <p:spPr bwMode="auto">
                <a:xfrm>
                  <a:off x="3946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99" name="Rectangle 312"/>
                <p:cNvSpPr>
                  <a:spLocks noChangeArrowheads="1"/>
                </p:cNvSpPr>
                <p:nvPr/>
              </p:nvSpPr>
              <p:spPr bwMode="auto">
                <a:xfrm>
                  <a:off x="4241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00" name="Rectangle 313"/>
                <p:cNvSpPr>
                  <a:spLocks noChangeArrowheads="1"/>
                </p:cNvSpPr>
                <p:nvPr/>
              </p:nvSpPr>
              <p:spPr bwMode="auto">
                <a:xfrm>
                  <a:off x="4536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01" name="Rectangle 314"/>
                <p:cNvSpPr>
                  <a:spLocks noChangeArrowheads="1"/>
                </p:cNvSpPr>
                <p:nvPr/>
              </p:nvSpPr>
              <p:spPr bwMode="auto">
                <a:xfrm>
                  <a:off x="485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02" name="Rectangle 315"/>
                <p:cNvSpPr>
                  <a:spLocks noChangeArrowheads="1"/>
                </p:cNvSpPr>
                <p:nvPr/>
              </p:nvSpPr>
              <p:spPr bwMode="auto">
                <a:xfrm>
                  <a:off x="514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203" name="Rectangle 316"/>
                <p:cNvSpPr>
                  <a:spLocks noChangeArrowheads="1"/>
                </p:cNvSpPr>
                <p:nvPr/>
              </p:nvSpPr>
              <p:spPr bwMode="auto">
                <a:xfrm>
                  <a:off x="544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</p:grpSp>
          <p:grpSp>
            <p:nvGrpSpPr>
              <p:cNvPr id="4165" name="Group 317"/>
              <p:cNvGrpSpPr>
                <a:grpSpLocks/>
              </p:cNvGrpSpPr>
              <p:nvPr/>
            </p:nvGrpSpPr>
            <p:grpSpPr bwMode="auto">
              <a:xfrm>
                <a:off x="113" y="3113"/>
                <a:ext cx="5534" cy="136"/>
                <a:chOff x="113" y="3113"/>
                <a:chExt cx="5534" cy="136"/>
              </a:xfrm>
            </p:grpSpPr>
            <p:sp>
              <p:nvSpPr>
                <p:cNvPr id="4166" name="Rectangle 318"/>
                <p:cNvSpPr>
                  <a:spLocks noChangeArrowheads="1"/>
                </p:cNvSpPr>
                <p:nvPr/>
              </p:nvSpPr>
              <p:spPr bwMode="auto">
                <a:xfrm>
                  <a:off x="11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67" name="Rectangle 319"/>
                <p:cNvSpPr>
                  <a:spLocks noChangeArrowheads="1"/>
                </p:cNvSpPr>
                <p:nvPr/>
              </p:nvSpPr>
              <p:spPr bwMode="auto">
                <a:xfrm>
                  <a:off x="40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68" name="Rectangle 320"/>
                <p:cNvSpPr>
                  <a:spLocks noChangeArrowheads="1"/>
                </p:cNvSpPr>
                <p:nvPr/>
              </p:nvSpPr>
              <p:spPr bwMode="auto">
                <a:xfrm>
                  <a:off x="70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69" name="Rectangle 321"/>
                <p:cNvSpPr>
                  <a:spLocks noChangeArrowheads="1"/>
                </p:cNvSpPr>
                <p:nvPr/>
              </p:nvSpPr>
              <p:spPr bwMode="auto">
                <a:xfrm>
                  <a:off x="99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0" name="Rectangle 322"/>
                <p:cNvSpPr>
                  <a:spLocks noChangeArrowheads="1"/>
                </p:cNvSpPr>
                <p:nvPr/>
              </p:nvSpPr>
              <p:spPr bwMode="auto">
                <a:xfrm>
                  <a:off x="129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1" name="Rectangle 323"/>
                <p:cNvSpPr>
                  <a:spLocks noChangeArrowheads="1"/>
                </p:cNvSpPr>
                <p:nvPr/>
              </p:nvSpPr>
              <p:spPr bwMode="auto">
                <a:xfrm>
                  <a:off x="158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2" name="Rectangle 324"/>
                <p:cNvSpPr>
                  <a:spLocks noChangeArrowheads="1"/>
                </p:cNvSpPr>
                <p:nvPr/>
              </p:nvSpPr>
              <p:spPr bwMode="auto">
                <a:xfrm>
                  <a:off x="188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3" name="Rectangle 325"/>
                <p:cNvSpPr>
                  <a:spLocks noChangeArrowheads="1"/>
                </p:cNvSpPr>
                <p:nvPr/>
              </p:nvSpPr>
              <p:spPr bwMode="auto">
                <a:xfrm>
                  <a:off x="217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4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7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5" name="Rectangle 327"/>
                <p:cNvSpPr>
                  <a:spLocks noChangeArrowheads="1"/>
                </p:cNvSpPr>
                <p:nvPr/>
              </p:nvSpPr>
              <p:spPr bwMode="auto">
                <a:xfrm>
                  <a:off x="276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6" name="Rectangle 328"/>
                <p:cNvSpPr>
                  <a:spLocks noChangeArrowheads="1"/>
                </p:cNvSpPr>
                <p:nvPr/>
              </p:nvSpPr>
              <p:spPr bwMode="auto">
                <a:xfrm>
                  <a:off x="306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35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651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79" name="Rectangle 331"/>
                <p:cNvSpPr>
                  <a:spLocks noChangeArrowheads="1"/>
                </p:cNvSpPr>
                <p:nvPr/>
              </p:nvSpPr>
              <p:spPr bwMode="auto">
                <a:xfrm>
                  <a:off x="3946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41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1" name="Rectangle 333"/>
                <p:cNvSpPr>
                  <a:spLocks noChangeArrowheads="1"/>
                </p:cNvSpPr>
                <p:nvPr/>
              </p:nvSpPr>
              <p:spPr bwMode="auto">
                <a:xfrm>
                  <a:off x="4536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2" name="Rectangle 334"/>
                <p:cNvSpPr>
                  <a:spLocks noChangeArrowheads="1"/>
                </p:cNvSpPr>
                <p:nvPr/>
              </p:nvSpPr>
              <p:spPr bwMode="auto">
                <a:xfrm>
                  <a:off x="485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3" name="Rectangle 335"/>
                <p:cNvSpPr>
                  <a:spLocks noChangeArrowheads="1"/>
                </p:cNvSpPr>
                <p:nvPr/>
              </p:nvSpPr>
              <p:spPr bwMode="auto">
                <a:xfrm>
                  <a:off x="514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84" name="Rectangle 336"/>
                <p:cNvSpPr>
                  <a:spLocks noChangeArrowheads="1"/>
                </p:cNvSpPr>
                <p:nvPr/>
              </p:nvSpPr>
              <p:spPr bwMode="auto">
                <a:xfrm>
                  <a:off x="544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</p:grpSp>
        </p:grpSp>
      </p:grp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372225" y="2852738"/>
            <a:ext cx="946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ea typeface="標楷體" panose="03000509000000000000" pitchFamily="65" charset="-120"/>
              </a:rPr>
              <a:t>的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164388" y="2708275"/>
            <a:ext cx="946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ea typeface="標楷體" panose="03000509000000000000" pitchFamily="65" charset="-120"/>
              </a:rPr>
              <a:t>加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885113" y="3068638"/>
            <a:ext cx="946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ea typeface="標楷體" panose="03000509000000000000" pitchFamily="65" charset="-120"/>
              </a:rPr>
              <a:t>入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708400" y="2924175"/>
            <a:ext cx="946150" cy="1006475"/>
          </a:xfrm>
          <a:prstGeom prst="rect">
            <a:avLst/>
          </a:prstGeom>
          <a:solidFill>
            <a:srgbClr val="FDA3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ea typeface="標楷體" panose="03000509000000000000" pitchFamily="65" charset="-120"/>
              </a:rPr>
              <a:t>歡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643438" y="2492375"/>
            <a:ext cx="946150" cy="1006475"/>
          </a:xfrm>
          <a:prstGeom prst="rect">
            <a:avLst/>
          </a:prstGeom>
          <a:solidFill>
            <a:srgbClr val="F0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>
                <a:ea typeface="標楷體" panose="03000509000000000000" pitchFamily="65" charset="-120"/>
              </a:rPr>
              <a:t>迎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580063" y="3284538"/>
            <a:ext cx="869950" cy="914400"/>
          </a:xfrm>
          <a:prstGeom prst="rect">
            <a:avLst/>
          </a:prstGeom>
          <a:solidFill>
            <a:srgbClr val="A3A7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ea typeface="標楷體" panose="03000509000000000000" pitchFamily="65" charset="-120"/>
              </a:rPr>
              <a:t>你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3841750" cy="1189037"/>
          </a:xfrm>
          <a:prstGeom prst="rect">
            <a:avLst/>
          </a:prstGeom>
          <a:noFill/>
          <a:ln>
            <a:noFill/>
          </a:ln>
          <a:effectLst>
            <a:outerShdw dist="45791" dir="141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7200">
                <a:solidFill>
                  <a:schemeClr val="bg1"/>
                </a:solidFill>
                <a:ea typeface="標楷體" panose="03000509000000000000" pitchFamily="65" charset="-120"/>
              </a:rPr>
              <a:t>長庚大學</a:t>
            </a:r>
          </a:p>
        </p:txBody>
      </p:sp>
      <p:grpSp>
        <p:nvGrpSpPr>
          <p:cNvPr id="2385" name="Group 337"/>
          <p:cNvGrpSpPr>
            <a:grpSpLocks/>
          </p:cNvGrpSpPr>
          <p:nvPr/>
        </p:nvGrpSpPr>
        <p:grpSpPr bwMode="auto">
          <a:xfrm>
            <a:off x="0" y="765175"/>
            <a:ext cx="8820150" cy="5111750"/>
            <a:chOff x="0" y="300"/>
            <a:chExt cx="5760" cy="3039"/>
          </a:xfrm>
        </p:grpSpPr>
        <p:sp>
          <p:nvSpPr>
            <p:cNvPr id="4120" name="Rectangle 338"/>
            <p:cNvSpPr>
              <a:spLocks noChangeArrowheads="1"/>
            </p:cNvSpPr>
            <p:nvPr/>
          </p:nvSpPr>
          <p:spPr bwMode="auto">
            <a:xfrm>
              <a:off x="0" y="300"/>
              <a:ext cx="5760" cy="3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grpSp>
          <p:nvGrpSpPr>
            <p:cNvPr id="4121" name="Group 339"/>
            <p:cNvGrpSpPr>
              <a:grpSpLocks/>
            </p:cNvGrpSpPr>
            <p:nvPr/>
          </p:nvGrpSpPr>
          <p:grpSpPr bwMode="auto">
            <a:xfrm>
              <a:off x="113" y="391"/>
              <a:ext cx="5534" cy="2858"/>
              <a:chOff x="113" y="391"/>
              <a:chExt cx="5534" cy="2858"/>
            </a:xfrm>
          </p:grpSpPr>
          <p:grpSp>
            <p:nvGrpSpPr>
              <p:cNvPr id="4122" name="Group 340"/>
              <p:cNvGrpSpPr>
                <a:grpSpLocks/>
              </p:cNvGrpSpPr>
              <p:nvPr/>
            </p:nvGrpSpPr>
            <p:grpSpPr bwMode="auto">
              <a:xfrm>
                <a:off x="113" y="391"/>
                <a:ext cx="5534" cy="136"/>
                <a:chOff x="113" y="391"/>
                <a:chExt cx="5534" cy="136"/>
              </a:xfrm>
            </p:grpSpPr>
            <p:sp>
              <p:nvSpPr>
                <p:cNvPr id="4143" name="Rectangle 341"/>
                <p:cNvSpPr>
                  <a:spLocks noChangeArrowheads="1"/>
                </p:cNvSpPr>
                <p:nvPr/>
              </p:nvSpPr>
              <p:spPr bwMode="auto">
                <a:xfrm>
                  <a:off x="11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4" name="Rectangle 342"/>
                <p:cNvSpPr>
                  <a:spLocks noChangeArrowheads="1"/>
                </p:cNvSpPr>
                <p:nvPr/>
              </p:nvSpPr>
              <p:spPr bwMode="auto">
                <a:xfrm>
                  <a:off x="40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5" name="Rectangle 343"/>
                <p:cNvSpPr>
                  <a:spLocks noChangeArrowheads="1"/>
                </p:cNvSpPr>
                <p:nvPr/>
              </p:nvSpPr>
              <p:spPr bwMode="auto">
                <a:xfrm>
                  <a:off x="70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6" name="Rectangle 344"/>
                <p:cNvSpPr>
                  <a:spLocks noChangeArrowheads="1"/>
                </p:cNvSpPr>
                <p:nvPr/>
              </p:nvSpPr>
              <p:spPr bwMode="auto">
                <a:xfrm>
                  <a:off x="99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7" name="Rectangle 345"/>
                <p:cNvSpPr>
                  <a:spLocks noChangeArrowheads="1"/>
                </p:cNvSpPr>
                <p:nvPr/>
              </p:nvSpPr>
              <p:spPr bwMode="auto">
                <a:xfrm>
                  <a:off x="129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8" name="Rectangle 346"/>
                <p:cNvSpPr>
                  <a:spLocks noChangeArrowheads="1"/>
                </p:cNvSpPr>
                <p:nvPr/>
              </p:nvSpPr>
              <p:spPr bwMode="auto">
                <a:xfrm>
                  <a:off x="158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9" name="Rectangle 347"/>
                <p:cNvSpPr>
                  <a:spLocks noChangeArrowheads="1"/>
                </p:cNvSpPr>
                <p:nvPr/>
              </p:nvSpPr>
              <p:spPr bwMode="auto">
                <a:xfrm>
                  <a:off x="188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0" name="Rectangle 348"/>
                <p:cNvSpPr>
                  <a:spLocks noChangeArrowheads="1"/>
                </p:cNvSpPr>
                <p:nvPr/>
              </p:nvSpPr>
              <p:spPr bwMode="auto">
                <a:xfrm>
                  <a:off x="217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1" name="Rectangle 349"/>
                <p:cNvSpPr>
                  <a:spLocks noChangeArrowheads="1"/>
                </p:cNvSpPr>
                <p:nvPr/>
              </p:nvSpPr>
              <p:spPr bwMode="auto">
                <a:xfrm>
                  <a:off x="247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2" name="Rectangle 350"/>
                <p:cNvSpPr>
                  <a:spLocks noChangeArrowheads="1"/>
                </p:cNvSpPr>
                <p:nvPr/>
              </p:nvSpPr>
              <p:spPr bwMode="auto">
                <a:xfrm>
                  <a:off x="276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3" name="Rectangle 351"/>
                <p:cNvSpPr>
                  <a:spLocks noChangeArrowheads="1"/>
                </p:cNvSpPr>
                <p:nvPr/>
              </p:nvSpPr>
              <p:spPr bwMode="auto">
                <a:xfrm>
                  <a:off x="3062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4" name="Rectangle 352"/>
                <p:cNvSpPr>
                  <a:spLocks noChangeArrowheads="1"/>
                </p:cNvSpPr>
                <p:nvPr/>
              </p:nvSpPr>
              <p:spPr bwMode="auto">
                <a:xfrm>
                  <a:off x="3357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5" name="Rectangle 353"/>
                <p:cNvSpPr>
                  <a:spLocks noChangeArrowheads="1"/>
                </p:cNvSpPr>
                <p:nvPr/>
              </p:nvSpPr>
              <p:spPr bwMode="auto">
                <a:xfrm>
                  <a:off x="3651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6" name="Rectangle 354"/>
                <p:cNvSpPr>
                  <a:spLocks noChangeArrowheads="1"/>
                </p:cNvSpPr>
                <p:nvPr/>
              </p:nvSpPr>
              <p:spPr bwMode="auto">
                <a:xfrm>
                  <a:off x="3946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7" name="Rectangle 355"/>
                <p:cNvSpPr>
                  <a:spLocks noChangeArrowheads="1"/>
                </p:cNvSpPr>
                <p:nvPr/>
              </p:nvSpPr>
              <p:spPr bwMode="auto">
                <a:xfrm>
                  <a:off x="4241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8" name="Rectangle 356"/>
                <p:cNvSpPr>
                  <a:spLocks noChangeArrowheads="1"/>
                </p:cNvSpPr>
                <p:nvPr/>
              </p:nvSpPr>
              <p:spPr bwMode="auto">
                <a:xfrm>
                  <a:off x="4536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59" name="Rectangle 357"/>
                <p:cNvSpPr>
                  <a:spLocks noChangeArrowheads="1"/>
                </p:cNvSpPr>
                <p:nvPr/>
              </p:nvSpPr>
              <p:spPr bwMode="auto">
                <a:xfrm>
                  <a:off x="485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60" name="Rectangle 358"/>
                <p:cNvSpPr>
                  <a:spLocks noChangeArrowheads="1"/>
                </p:cNvSpPr>
                <p:nvPr/>
              </p:nvSpPr>
              <p:spPr bwMode="auto">
                <a:xfrm>
                  <a:off x="5148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61" name="Rectangle 359"/>
                <p:cNvSpPr>
                  <a:spLocks noChangeArrowheads="1"/>
                </p:cNvSpPr>
                <p:nvPr/>
              </p:nvSpPr>
              <p:spPr bwMode="auto">
                <a:xfrm>
                  <a:off x="5443" y="391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</p:grpSp>
          <p:grpSp>
            <p:nvGrpSpPr>
              <p:cNvPr id="4123" name="Group 360"/>
              <p:cNvGrpSpPr>
                <a:grpSpLocks/>
              </p:cNvGrpSpPr>
              <p:nvPr/>
            </p:nvGrpSpPr>
            <p:grpSpPr bwMode="auto">
              <a:xfrm>
                <a:off x="113" y="3113"/>
                <a:ext cx="5534" cy="136"/>
                <a:chOff x="113" y="3113"/>
                <a:chExt cx="5534" cy="136"/>
              </a:xfrm>
            </p:grpSpPr>
            <p:sp>
              <p:nvSpPr>
                <p:cNvPr id="4124" name="Rectangle 361"/>
                <p:cNvSpPr>
                  <a:spLocks noChangeArrowheads="1"/>
                </p:cNvSpPr>
                <p:nvPr/>
              </p:nvSpPr>
              <p:spPr bwMode="auto">
                <a:xfrm>
                  <a:off x="11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25" name="Rectangle 362"/>
                <p:cNvSpPr>
                  <a:spLocks noChangeArrowheads="1"/>
                </p:cNvSpPr>
                <p:nvPr/>
              </p:nvSpPr>
              <p:spPr bwMode="auto">
                <a:xfrm>
                  <a:off x="40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26" name="Rectangle 363"/>
                <p:cNvSpPr>
                  <a:spLocks noChangeArrowheads="1"/>
                </p:cNvSpPr>
                <p:nvPr/>
              </p:nvSpPr>
              <p:spPr bwMode="auto">
                <a:xfrm>
                  <a:off x="70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27" name="Rectangle 364"/>
                <p:cNvSpPr>
                  <a:spLocks noChangeArrowheads="1"/>
                </p:cNvSpPr>
                <p:nvPr/>
              </p:nvSpPr>
              <p:spPr bwMode="auto">
                <a:xfrm>
                  <a:off x="99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28" name="Rectangle 365"/>
                <p:cNvSpPr>
                  <a:spLocks noChangeArrowheads="1"/>
                </p:cNvSpPr>
                <p:nvPr/>
              </p:nvSpPr>
              <p:spPr bwMode="auto">
                <a:xfrm>
                  <a:off x="129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29" name="Rectangle 366"/>
                <p:cNvSpPr>
                  <a:spLocks noChangeArrowheads="1"/>
                </p:cNvSpPr>
                <p:nvPr/>
              </p:nvSpPr>
              <p:spPr bwMode="auto">
                <a:xfrm>
                  <a:off x="158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0" name="Rectangle 367"/>
                <p:cNvSpPr>
                  <a:spLocks noChangeArrowheads="1"/>
                </p:cNvSpPr>
                <p:nvPr/>
              </p:nvSpPr>
              <p:spPr bwMode="auto">
                <a:xfrm>
                  <a:off x="188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1" name="Rectangle 368"/>
                <p:cNvSpPr>
                  <a:spLocks noChangeArrowheads="1"/>
                </p:cNvSpPr>
                <p:nvPr/>
              </p:nvSpPr>
              <p:spPr bwMode="auto">
                <a:xfrm>
                  <a:off x="217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2" name="Rectangle 369"/>
                <p:cNvSpPr>
                  <a:spLocks noChangeArrowheads="1"/>
                </p:cNvSpPr>
                <p:nvPr/>
              </p:nvSpPr>
              <p:spPr bwMode="auto">
                <a:xfrm>
                  <a:off x="247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3" name="Rectangle 370"/>
                <p:cNvSpPr>
                  <a:spLocks noChangeArrowheads="1"/>
                </p:cNvSpPr>
                <p:nvPr/>
              </p:nvSpPr>
              <p:spPr bwMode="auto">
                <a:xfrm>
                  <a:off x="276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4" name="Rectangle 371"/>
                <p:cNvSpPr>
                  <a:spLocks noChangeArrowheads="1"/>
                </p:cNvSpPr>
                <p:nvPr/>
              </p:nvSpPr>
              <p:spPr bwMode="auto">
                <a:xfrm>
                  <a:off x="3062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5" name="Rectangle 372"/>
                <p:cNvSpPr>
                  <a:spLocks noChangeArrowheads="1"/>
                </p:cNvSpPr>
                <p:nvPr/>
              </p:nvSpPr>
              <p:spPr bwMode="auto">
                <a:xfrm>
                  <a:off x="3357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6" name="Rectangle 373"/>
                <p:cNvSpPr>
                  <a:spLocks noChangeArrowheads="1"/>
                </p:cNvSpPr>
                <p:nvPr/>
              </p:nvSpPr>
              <p:spPr bwMode="auto">
                <a:xfrm>
                  <a:off x="3651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7" name="Rectangle 374"/>
                <p:cNvSpPr>
                  <a:spLocks noChangeArrowheads="1"/>
                </p:cNvSpPr>
                <p:nvPr/>
              </p:nvSpPr>
              <p:spPr bwMode="auto">
                <a:xfrm>
                  <a:off x="3946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8" name="Rectangle 375"/>
                <p:cNvSpPr>
                  <a:spLocks noChangeArrowheads="1"/>
                </p:cNvSpPr>
                <p:nvPr/>
              </p:nvSpPr>
              <p:spPr bwMode="auto">
                <a:xfrm>
                  <a:off x="4241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39" name="Rectangle 376"/>
                <p:cNvSpPr>
                  <a:spLocks noChangeArrowheads="1"/>
                </p:cNvSpPr>
                <p:nvPr/>
              </p:nvSpPr>
              <p:spPr bwMode="auto">
                <a:xfrm>
                  <a:off x="4536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0" name="Rectangle 377"/>
                <p:cNvSpPr>
                  <a:spLocks noChangeArrowheads="1"/>
                </p:cNvSpPr>
                <p:nvPr/>
              </p:nvSpPr>
              <p:spPr bwMode="auto">
                <a:xfrm>
                  <a:off x="485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1" name="Rectangle 378"/>
                <p:cNvSpPr>
                  <a:spLocks noChangeArrowheads="1"/>
                </p:cNvSpPr>
                <p:nvPr/>
              </p:nvSpPr>
              <p:spPr bwMode="auto">
                <a:xfrm>
                  <a:off x="5148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  <p:sp>
              <p:nvSpPr>
                <p:cNvPr id="4142" name="Rectangle 379"/>
                <p:cNvSpPr>
                  <a:spLocks noChangeArrowheads="1"/>
                </p:cNvSpPr>
                <p:nvPr/>
              </p:nvSpPr>
              <p:spPr bwMode="auto">
                <a:xfrm>
                  <a:off x="5443" y="3113"/>
                  <a:ext cx="204" cy="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800"/>
                </a:p>
              </p:txBody>
            </p:sp>
          </p:grpSp>
        </p:grpSp>
      </p:grpSp>
      <p:pic>
        <p:nvPicPr>
          <p:cNvPr id="2428" name="Picture 38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1352550"/>
            <a:ext cx="5930901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5" name="Oval 387"/>
          <p:cNvSpPr>
            <a:spLocks noChangeArrowheads="1"/>
          </p:cNvSpPr>
          <p:nvPr/>
        </p:nvSpPr>
        <p:spPr bwMode="auto">
          <a:xfrm>
            <a:off x="6300788" y="476250"/>
            <a:ext cx="2808287" cy="2808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8650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32" name="Text Box 384"/>
          <p:cNvSpPr txBox="1">
            <a:spLocks noChangeArrowheads="1"/>
          </p:cNvSpPr>
          <p:nvPr/>
        </p:nvSpPr>
        <p:spPr bwMode="auto">
          <a:xfrm>
            <a:off x="7051675" y="908050"/>
            <a:ext cx="8540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躍動的</a:t>
            </a:r>
          </a:p>
        </p:txBody>
      </p:sp>
      <p:pic>
        <p:nvPicPr>
          <p:cNvPr id="2447" name="Picture 399" descr="14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67063"/>
            <a:ext cx="34559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6" name="Oval 388"/>
          <p:cNvSpPr>
            <a:spLocks noChangeArrowheads="1"/>
          </p:cNvSpPr>
          <p:nvPr/>
        </p:nvSpPr>
        <p:spPr bwMode="auto">
          <a:xfrm>
            <a:off x="5653088" y="2293938"/>
            <a:ext cx="1295400" cy="1370012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37" name="Oval 389"/>
          <p:cNvSpPr>
            <a:spLocks noChangeArrowheads="1"/>
          </p:cNvSpPr>
          <p:nvPr/>
        </p:nvSpPr>
        <p:spPr bwMode="auto">
          <a:xfrm>
            <a:off x="5867400" y="3375025"/>
            <a:ext cx="1296988" cy="12239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3399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39" name="Oval 391"/>
          <p:cNvSpPr>
            <a:spLocks noChangeArrowheads="1"/>
          </p:cNvSpPr>
          <p:nvPr/>
        </p:nvSpPr>
        <p:spPr bwMode="auto">
          <a:xfrm>
            <a:off x="5867400" y="4383088"/>
            <a:ext cx="360363" cy="3413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3399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33" name="Text Box 385"/>
          <p:cNvSpPr txBox="1">
            <a:spLocks noChangeArrowheads="1"/>
          </p:cNvSpPr>
          <p:nvPr/>
        </p:nvSpPr>
        <p:spPr bwMode="auto">
          <a:xfrm>
            <a:off x="6084888" y="2654300"/>
            <a:ext cx="10064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青春</a:t>
            </a:r>
          </a:p>
        </p:txBody>
      </p:sp>
      <p:sp>
        <p:nvSpPr>
          <p:cNvPr id="4119" name="Rectangle 401"/>
          <p:cNvSpPr>
            <a:spLocks noChangeArrowheads="1"/>
          </p:cNvSpPr>
          <p:nvPr/>
        </p:nvSpPr>
        <p:spPr bwMode="auto">
          <a:xfrm>
            <a:off x="2268538" y="4570413"/>
            <a:ext cx="4714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0743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6246E-6 L -0.0132 -0.579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2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8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6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8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8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6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6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8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9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85" decel="100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85" decel="100000"/>
                                        <p:tgtEl>
                                          <p:spTgt spid="2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385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10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85" decel="100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85" decel="100000"/>
                                        <p:tgtEl>
                                          <p:spTgt spid="2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385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385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92" decel="1000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92" decel="100000"/>
                                        <p:tgtEl>
                                          <p:spTgt spid="24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192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92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92" decel="100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92" decel="100000"/>
                                        <p:tgtEl>
                                          <p:spTgt spid="2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192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92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56" grpId="0" animBg="1"/>
      <p:bldP spid="3" grpId="0"/>
      <p:bldP spid="2435" grpId="0" animBg="1"/>
      <p:bldP spid="2436" grpId="0" animBg="1"/>
      <p:bldP spid="2437" grpId="0" animBg="1"/>
      <p:bldP spid="24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F4E9DB0-B577-474A-B6AB-1426FE064B97}" type="slidenum">
              <a:rPr kumimoji="0" lang="en-US" altLang="zh-TW" smtClean="0"/>
              <a:pPr/>
              <a:t>20</a:t>
            </a:fld>
            <a:endParaRPr kumimoji="0" lang="en-US" altLang="zh-TW" smtClean="0"/>
          </a:p>
        </p:txBody>
      </p:sp>
      <p:graphicFrame>
        <p:nvGraphicFramePr>
          <p:cNvPr id="3" name="圖表 2"/>
          <p:cNvGraphicFramePr/>
          <p:nvPr/>
        </p:nvGraphicFramePr>
        <p:xfrm>
          <a:off x="467544" y="764704"/>
          <a:ext cx="6624736" cy="43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235825" y="1484313"/>
          <a:ext cx="1619250" cy="30861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時間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年增率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91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94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95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96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97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98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99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100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101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102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103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民國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104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102475" y="4868863"/>
            <a:ext cx="2041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latin typeface="+mn-ea"/>
                <a:ea typeface="+mn-ea"/>
              </a:rPr>
              <a:t>每年約</a:t>
            </a:r>
            <a:r>
              <a:rPr lang="en-US" altLang="zh-TW" dirty="0">
                <a:latin typeface="+mn-ea"/>
                <a:ea typeface="+mn-ea"/>
              </a:rPr>
              <a:t>6-10%</a:t>
            </a:r>
            <a:r>
              <a:rPr lang="zh-TW" altLang="en-US" dirty="0">
                <a:latin typeface="+mn-ea"/>
                <a:ea typeface="+mn-ea"/>
              </a:rPr>
              <a:t>增加</a:t>
            </a:r>
          </a:p>
        </p:txBody>
      </p:sp>
    </p:spTree>
    <p:extLst>
      <p:ext uri="{BB962C8B-B14F-4D97-AF65-F5344CB8AC3E}">
        <p14:creationId xmlns:p14="http://schemas.microsoft.com/office/powerpoint/2010/main" val="7470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物理治療所</a:t>
            </a:r>
            <a:endParaRPr lang="en-US" altLang="zh-TW" sz="3200" smtClean="0"/>
          </a:p>
          <a:p>
            <a:pPr lvl="1" eaLnBrk="1" hangingPunct="1"/>
            <a:r>
              <a:rPr lang="en-US" altLang="zh-TW" sz="2800" smtClean="0"/>
              <a:t>2001</a:t>
            </a:r>
            <a:r>
              <a:rPr lang="zh-TW" altLang="en-US" sz="2800" smtClean="0"/>
              <a:t>「物理治療所」列入</a:t>
            </a:r>
            <a:r>
              <a:rPr lang="zh-TW" altLang="en-US" sz="2800" smtClean="0">
                <a:solidFill>
                  <a:srgbClr val="FF0000"/>
                </a:solidFill>
              </a:rPr>
              <a:t>全民健康</a:t>
            </a:r>
            <a:r>
              <a:rPr lang="zh-TW" altLang="en-US" sz="2800" smtClean="0"/>
              <a:t>保險醫事服務機構特約及管理辦法 </a:t>
            </a:r>
            <a:endParaRPr lang="en-US" altLang="zh-TW" sz="2800" smtClean="0"/>
          </a:p>
          <a:p>
            <a:pPr eaLnBrk="1" hangingPunct="1"/>
            <a:endParaRPr lang="en-US" altLang="zh-TW" sz="3200" smtClean="0"/>
          </a:p>
          <a:p>
            <a:pPr eaLnBrk="1" hangingPunct="1"/>
            <a:r>
              <a:rPr lang="zh-TW" altLang="en-US" sz="3200" smtClean="0"/>
              <a:t>使物理治療服務更均勻及</a:t>
            </a:r>
            <a:r>
              <a:rPr lang="zh-TW" altLang="en-US" sz="3200" smtClean="0">
                <a:solidFill>
                  <a:srgbClr val="FF0000"/>
                </a:solidFill>
              </a:rPr>
              <a:t>社區化</a:t>
            </a:r>
            <a:endParaRPr lang="en-US" altLang="zh-TW" sz="3200" smtClean="0">
              <a:solidFill>
                <a:srgbClr val="FF0000"/>
              </a:solidFill>
            </a:endParaRPr>
          </a:p>
        </p:txBody>
      </p:sp>
      <p:sp>
        <p:nvSpPr>
          <p:cNvPr id="3994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563780-7D56-4370-A90B-02B03C0F5290}" type="slidenum">
              <a:rPr kumimoji="0" lang="en-US" altLang="zh-TW" smtClean="0"/>
              <a:pPr/>
              <a:t>21</a:t>
            </a:fld>
            <a:endParaRPr kumimoji="0" lang="en-US" altLang="zh-TW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拓展執業市場</a:t>
            </a:r>
          </a:p>
        </p:txBody>
      </p:sp>
    </p:spTree>
    <p:extLst>
      <p:ext uri="{BB962C8B-B14F-4D97-AF65-F5344CB8AC3E}">
        <p14:creationId xmlns:p14="http://schemas.microsoft.com/office/powerpoint/2010/main" val="3785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881125"/>
            <a:ext cx="5017889" cy="5459995"/>
          </a:xfrm>
          <a:prstGeom prst="rect">
            <a:avLst/>
          </a:prstGeom>
        </p:spPr>
      </p:pic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413"/>
            <a:ext cx="4088568" cy="4525962"/>
          </a:xfrm>
        </p:spPr>
        <p:txBody>
          <a:bodyPr/>
          <a:lstStyle/>
          <a:p>
            <a:pPr eaLnBrk="1" hangingPunct="1"/>
            <a:r>
              <a:rPr lang="en-US" altLang="zh-TW" sz="2600" dirty="0" smtClean="0"/>
              <a:t>1998</a:t>
            </a:r>
            <a:r>
              <a:rPr lang="zh-TW" altLang="en-US" sz="2600" dirty="0" smtClean="0"/>
              <a:t> 第一家物理治療所 </a:t>
            </a:r>
            <a:endParaRPr lang="en-US" altLang="zh-TW" sz="2600" dirty="0" smtClean="0"/>
          </a:p>
          <a:p>
            <a:pPr lvl="1" eaLnBrk="1" hangingPunct="1"/>
            <a:r>
              <a:rPr lang="zh-TW" altLang="en-US" dirty="0" smtClean="0"/>
              <a:t>陽光基金會附設物理治療所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台北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en-US" altLang="zh-TW" dirty="0" smtClean="0"/>
              <a:t>2001</a:t>
            </a:r>
            <a:r>
              <a:rPr lang="zh-TW" altLang="en-US" dirty="0" smtClean="0"/>
              <a:t>第一所全民健保特約物理治療所  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李子謙物理治療所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台中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641EF3-FFB1-40D2-9E3F-66D6EFBC6BD8}" type="slidenum">
              <a:rPr kumimoji="0" lang="en-US" altLang="zh-TW" smtClean="0"/>
              <a:pPr/>
              <a:t>22</a:t>
            </a:fld>
            <a:endParaRPr kumimoji="0" lang="en-US" altLang="zh-TW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1849" y="2051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物理治療所之開辦</a:t>
            </a:r>
          </a:p>
        </p:txBody>
      </p:sp>
      <p:sp>
        <p:nvSpPr>
          <p:cNvPr id="6" name="矩形 5"/>
          <p:cNvSpPr/>
          <p:nvPr/>
        </p:nvSpPr>
        <p:spPr>
          <a:xfrm>
            <a:off x="5364163" y="6362700"/>
            <a:ext cx="3275012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sz="1050" dirty="0">
                <a:latin typeface="Arial" charset="0"/>
                <a:ea typeface="新細明體" charset="-120"/>
              </a:rPr>
              <a:t>http://www.ycpt.com.tw/page.php?menu_id=22</a:t>
            </a:r>
            <a:endParaRPr lang="zh-TW" altLang="en-US" sz="1050" dirty="0">
              <a:latin typeface="Arial" charset="0"/>
              <a:ea typeface="新細明體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25977"/>
              </p:ext>
            </p:extLst>
          </p:nvPr>
        </p:nvGraphicFramePr>
        <p:xfrm>
          <a:off x="301849" y="4181436"/>
          <a:ext cx="3805336" cy="487363"/>
        </p:xfrm>
        <a:graphic>
          <a:graphicData uri="http://schemas.openxmlformats.org/drawingml/2006/table">
            <a:tbl>
              <a:tblPr/>
              <a:tblGrid>
                <a:gridCol w="1162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全台灣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302</a:t>
                      </a:r>
                      <a:r>
                        <a:rPr lang="zh-TW" altLang="en-US" sz="2400" dirty="0" smtClean="0"/>
                        <a:t>家</a:t>
                      </a:r>
                      <a:r>
                        <a:rPr lang="en-US" altLang="zh-TW" sz="2400" dirty="0" smtClean="0"/>
                        <a:t>(2019/8)</a:t>
                      </a:r>
                      <a:endParaRPr lang="zh-TW" alt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95" name="文字方塊 7"/>
          <p:cNvSpPr txBox="1">
            <a:spLocks noChangeArrowheads="1"/>
          </p:cNvSpPr>
          <p:nvPr/>
        </p:nvSpPr>
        <p:spPr bwMode="auto">
          <a:xfrm>
            <a:off x="523664" y="4598289"/>
            <a:ext cx="36724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 smtClean="0"/>
              <a:t>機構式</a:t>
            </a:r>
            <a:r>
              <a:rPr lang="en-US" altLang="zh-TW" sz="2400" dirty="0" smtClean="0"/>
              <a:t>181</a:t>
            </a:r>
            <a:r>
              <a:rPr lang="zh-TW" altLang="en-US" sz="2400" dirty="0" smtClean="0"/>
              <a:t>家、居家式</a:t>
            </a:r>
            <a:r>
              <a:rPr lang="en-US" altLang="zh-TW" sz="2400" dirty="0" smtClean="0"/>
              <a:t>120</a:t>
            </a:r>
            <a:r>
              <a:rPr lang="zh-TW" altLang="en-US" sz="2400" dirty="0" smtClean="0"/>
              <a:t>家、聯合設置</a:t>
            </a:r>
            <a:r>
              <a:rPr lang="en-US" altLang="zh-TW" sz="2400" dirty="0" smtClean="0"/>
              <a:t>1</a:t>
            </a:r>
          </a:p>
          <a:p>
            <a:r>
              <a:rPr lang="zh-TW" altLang="en-US" sz="2400" dirty="0" smtClean="0"/>
              <a:t>自費 </a:t>
            </a:r>
            <a:r>
              <a:rPr lang="en-US" altLang="zh-TW" sz="2400" dirty="0" smtClean="0"/>
              <a:t>285</a:t>
            </a:r>
            <a:r>
              <a:rPr lang="zh-TW" altLang="en-US" sz="2400" dirty="0" smtClean="0"/>
              <a:t> 家 </a:t>
            </a:r>
            <a:r>
              <a:rPr lang="en-US" altLang="zh-TW" sz="2400" dirty="0" smtClean="0"/>
              <a:t>(94.3%)</a:t>
            </a:r>
          </a:p>
          <a:p>
            <a:r>
              <a:rPr lang="zh-TW" altLang="en-US" sz="2400" dirty="0" smtClean="0"/>
              <a:t>健保 </a:t>
            </a:r>
            <a:r>
              <a:rPr lang="en-US" altLang="zh-TW" sz="2400" dirty="0" smtClean="0"/>
              <a:t>17</a:t>
            </a:r>
            <a:r>
              <a:rPr lang="zh-TW" altLang="en-US" sz="2400" dirty="0" smtClean="0"/>
              <a:t>家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2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458200" cy="4876800"/>
          </a:xfrm>
        </p:spPr>
        <p:txBody>
          <a:bodyPr/>
          <a:lstStyle/>
          <a:p>
            <a:pPr marL="609600" indent="-609600" eaLnBrk="1" hangingPunct="1"/>
            <a:r>
              <a:rPr lang="zh-TW" altLang="en-US" sz="2400" smtClean="0"/>
              <a:t>九十年十二月五日中央健保局醫字第</a:t>
            </a:r>
            <a:r>
              <a:rPr lang="en-US" altLang="zh-TW" sz="2400" smtClean="0"/>
              <a:t>0900036101</a:t>
            </a:r>
            <a:r>
              <a:rPr lang="zh-TW" altLang="en-US" sz="2400" smtClean="0"/>
              <a:t>號函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腦血管意外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脊索</a:t>
            </a:r>
            <a:r>
              <a:rPr lang="en-US" altLang="zh-TW" sz="2400" smtClean="0"/>
              <a:t>(</a:t>
            </a:r>
            <a:r>
              <a:rPr lang="zh-TW" altLang="en-US" sz="2400" smtClean="0"/>
              <a:t>髓</a:t>
            </a:r>
            <a:r>
              <a:rPr lang="en-US" altLang="zh-TW" sz="2400" smtClean="0"/>
              <a:t>)</a:t>
            </a:r>
            <a:r>
              <a:rPr lang="zh-TW" altLang="en-US" sz="2400" smtClean="0"/>
              <a:t>傷害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截肢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骨折 </a:t>
            </a:r>
            <a:r>
              <a:rPr lang="en-US" altLang="zh-TW" sz="2400" smtClean="0"/>
              <a:t>(</a:t>
            </a:r>
            <a:r>
              <a:rPr lang="zh-TW" altLang="en-US" sz="2400" smtClean="0"/>
              <a:t>癒後不良</a:t>
            </a:r>
            <a:r>
              <a:rPr lang="en-US" altLang="zh-TW" sz="2400" smtClean="0"/>
              <a:t>)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腦性麻痺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頭部外傷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脊髓灰質炎 </a:t>
            </a:r>
            <a:r>
              <a:rPr lang="en-US" altLang="zh-TW" sz="2400" smtClean="0"/>
              <a:t>(</a:t>
            </a:r>
            <a:r>
              <a:rPr lang="zh-TW" altLang="en-US" sz="2400" smtClean="0"/>
              <a:t>小兒麻痺</a:t>
            </a:r>
            <a:r>
              <a:rPr lang="en-US" altLang="zh-TW" sz="2400" smtClean="0"/>
              <a:t>)</a:t>
            </a:r>
            <a:endParaRPr lang="zh-TW" altLang="en-US" sz="2400" smtClean="0"/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全人工膝股關節置換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胸腔復健</a:t>
            </a:r>
          </a:p>
          <a:p>
            <a:pPr marL="609600" indent="-609600" eaLnBrk="1" hangingPunct="1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zh-TW" altLang="en-US" sz="2400" smtClean="0"/>
              <a:t>燒燙傷急性期後之功能復健</a:t>
            </a: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6E2CB0A-2962-4277-A311-31BAD56889F9}" type="slidenum">
              <a:rPr kumimoji="0" lang="en-US" altLang="zh-TW" smtClean="0"/>
              <a:pPr/>
              <a:t>23</a:t>
            </a:fld>
            <a:endParaRPr kumimoji="0" lang="en-US" altLang="zh-TW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350838"/>
            <a:ext cx="77089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健保特約物理治療所執行之業務</a:t>
            </a:r>
          </a:p>
        </p:txBody>
      </p:sp>
    </p:spTree>
    <p:extLst>
      <p:ext uri="{BB962C8B-B14F-4D97-AF65-F5344CB8AC3E}">
        <p14:creationId xmlns:p14="http://schemas.microsoft.com/office/powerpoint/2010/main" val="4715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84825"/>
          </a:xfrm>
        </p:spPr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非</a:t>
            </a:r>
            <a:r>
              <a:rPr kumimoji="0" lang="zh-TW" altLang="en-US" smtClean="0"/>
              <a:t>健保特約物理治療所 </a:t>
            </a:r>
            <a:r>
              <a:rPr kumimoji="0" lang="en-US" altLang="zh-TW" smtClean="0"/>
              <a:t>(</a:t>
            </a:r>
            <a:r>
              <a:rPr kumimoji="0" lang="zh-TW" altLang="en-US" smtClean="0"/>
              <a:t>約</a:t>
            </a:r>
            <a:r>
              <a:rPr kumimoji="0" lang="en-US" altLang="zh-TW" smtClean="0"/>
              <a:t>76</a:t>
            </a:r>
            <a:r>
              <a:rPr kumimoji="0" lang="zh-TW" altLang="en-US" smtClean="0"/>
              <a:t>家</a:t>
            </a:r>
            <a:r>
              <a:rPr kumimoji="0" lang="en-US" altLang="zh-TW" smtClean="0"/>
              <a:t>)</a:t>
            </a:r>
          </a:p>
          <a:p>
            <a:pPr lvl="1"/>
            <a:r>
              <a:rPr kumimoji="0" lang="zh-TW" altLang="en-US" smtClean="0"/>
              <a:t>自費物理治療所</a:t>
            </a:r>
            <a:endParaRPr kumimoji="0" lang="en-US" altLang="zh-TW" smtClean="0"/>
          </a:p>
          <a:p>
            <a:pPr lvl="1"/>
            <a:r>
              <a:rPr kumimoji="0" lang="zh-TW" altLang="en-US" smtClean="0"/>
              <a:t>物理治療工作室</a:t>
            </a:r>
            <a:endParaRPr kumimoji="0" lang="en-US" altLang="zh-TW" smtClean="0"/>
          </a:p>
          <a:p>
            <a:pPr lvl="1">
              <a:buFont typeface="Wingdings" panose="05000000000000000000" pitchFamily="2" charset="2"/>
              <a:buNone/>
            </a:pPr>
            <a:endParaRPr kumimoji="0" lang="zh-TW" altLang="en-US" smtClean="0"/>
          </a:p>
          <a:p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F09D293-9879-4918-A015-B728CBA086FC}" type="slidenum">
              <a:rPr kumimoji="0" lang="en-US" altLang="zh-TW">
                <a:solidFill>
                  <a:srgbClr val="000000"/>
                </a:solidFill>
              </a:rPr>
              <a:pPr/>
              <a:t>24</a:t>
            </a:fld>
            <a:endParaRPr kumimoji="0"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56680"/>
              </p:ext>
            </p:extLst>
          </p:nvPr>
        </p:nvGraphicFramePr>
        <p:xfrm>
          <a:off x="684213" y="2420938"/>
          <a:ext cx="7993062" cy="3676650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80942223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35058573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306933288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3101176147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66629107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444768885"/>
                    </a:ext>
                  </a:extLst>
                </a:gridCol>
              </a:tblGrid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開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執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業類別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87023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物理治療所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76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3136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職能治療所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44659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心理治療所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30146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語言治療所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76270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國術損傷接骨技術員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1269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120000"/>
                        <a:buFont typeface="Wingdings" panose="05000000000000000000" pitchFamily="2" charset="2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40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3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Goudy Old Style" panose="02020502050305020303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1198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7931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779912" y="6223794"/>
            <a:ext cx="26209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資料來源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衛福部統計處</a:t>
            </a:r>
          </a:p>
        </p:txBody>
      </p:sp>
    </p:spTree>
    <p:extLst>
      <p:ext uri="{BB962C8B-B14F-4D97-AF65-F5344CB8AC3E}">
        <p14:creationId xmlns:p14="http://schemas.microsoft.com/office/powerpoint/2010/main" val="41881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內容版面配置區 6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健康照護與醫療體系</a:t>
            </a:r>
            <a:endParaRPr lang="en-US" altLang="zh-TW" smtClean="0">
              <a:solidFill>
                <a:schemeClr val="bg1"/>
              </a:solidFill>
            </a:endParaRPr>
          </a:p>
          <a:p>
            <a:pPr lvl="1" eaLnBrk="1" hangingPunct="1"/>
            <a:r>
              <a:rPr lang="zh-TW" altLang="en-US" smtClean="0">
                <a:solidFill>
                  <a:schemeClr val="bg1"/>
                </a:solidFill>
              </a:rPr>
              <a:t>高效用效率的技術</a:t>
            </a:r>
          </a:p>
          <a:p>
            <a:pPr lvl="1" eaLnBrk="1" hangingPunct="1"/>
            <a:r>
              <a:rPr lang="zh-TW" altLang="en-US" smtClean="0">
                <a:solidFill>
                  <a:schemeClr val="bg1"/>
                </a:solidFill>
              </a:rPr>
              <a:t>訓練、標準化流程、品質保證、財務控制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健康促進與預防醫學</a:t>
            </a:r>
            <a:endParaRPr lang="en-US" altLang="zh-TW" smtClean="0">
              <a:solidFill>
                <a:schemeClr val="bg1"/>
              </a:solidFill>
            </a:endParaRPr>
          </a:p>
          <a:p>
            <a:pPr lvl="1" eaLnBrk="1" hangingPunct="1"/>
            <a:r>
              <a:rPr lang="zh-TW" altLang="en-US" smtClean="0">
                <a:solidFill>
                  <a:schemeClr val="bg1"/>
                </a:solidFill>
              </a:rPr>
              <a:t>婦女健康</a:t>
            </a:r>
            <a:endParaRPr lang="en-US" altLang="zh-TW" smtClean="0">
              <a:solidFill>
                <a:schemeClr val="bg1"/>
              </a:solidFill>
            </a:endParaRPr>
          </a:p>
          <a:p>
            <a:pPr lvl="1" eaLnBrk="1" hangingPunct="1"/>
            <a:r>
              <a:rPr lang="zh-TW" altLang="en-US" smtClean="0">
                <a:solidFill>
                  <a:schemeClr val="bg1"/>
                </a:solidFill>
              </a:rPr>
              <a:t>職業傷害預防</a:t>
            </a:r>
            <a:endParaRPr lang="en-US" altLang="zh-TW" smtClean="0">
              <a:solidFill>
                <a:schemeClr val="bg1"/>
              </a:solidFill>
            </a:endParaRP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社區長期照護</a:t>
            </a:r>
            <a:endParaRPr lang="en-US" altLang="zh-TW" smtClean="0">
              <a:solidFill>
                <a:schemeClr val="bg1"/>
              </a:solidFill>
            </a:endParaRP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社區與居家物理治療</a:t>
            </a:r>
          </a:p>
          <a:p>
            <a:pPr eaLnBrk="1" hangingPunct="1"/>
            <a:endParaRPr lang="en-US" altLang="zh-TW" smtClean="0">
              <a:solidFill>
                <a:schemeClr val="bg1"/>
              </a:solidFill>
            </a:endParaRPr>
          </a:p>
          <a:p>
            <a:pPr eaLnBrk="1" hangingPunct="1"/>
            <a:endParaRPr lang="zh-TW" altLang="en-US" smtClean="0">
              <a:solidFill>
                <a:schemeClr val="bg1"/>
              </a:solidFill>
            </a:endParaRPr>
          </a:p>
        </p:txBody>
      </p:sp>
      <p:sp>
        <p:nvSpPr>
          <p:cNvPr id="45060" name="內容版面配置區 1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運動傷害治療防護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體適能訓練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教育研究系統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輔具設計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人因醫學工程</a:t>
            </a:r>
            <a:endParaRPr lang="en-US" altLang="zh-TW" smtClean="0">
              <a:solidFill>
                <a:schemeClr val="bg1"/>
              </a:solidFill>
            </a:endParaRP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</a:rPr>
              <a:t>物理治療儀器發展</a:t>
            </a:r>
          </a:p>
        </p:txBody>
      </p:sp>
      <p:sp>
        <p:nvSpPr>
          <p:cNvPr id="4506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8BE3CA6-EF2F-4D61-9C16-7107DC7F3E16}" type="slidenum">
              <a:rPr kumimoji="0" lang="en-US" altLang="zh-TW" smtClean="0"/>
              <a:pPr/>
              <a:t>25</a:t>
            </a:fld>
            <a:endParaRPr kumimoji="0" lang="en-US" altLang="zh-TW" smtClean="0"/>
          </a:p>
        </p:txBody>
      </p:sp>
      <p:sp>
        <p:nvSpPr>
          <p:cNvPr id="20482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solidFill>
                  <a:schemeClr val="bg1"/>
                </a:solidFill>
              </a:rPr>
              <a:t>物理治療人才多元化</a:t>
            </a:r>
          </a:p>
        </p:txBody>
      </p:sp>
    </p:spTree>
    <p:extLst>
      <p:ext uri="{BB962C8B-B14F-4D97-AF65-F5344CB8AC3E}">
        <p14:creationId xmlns:p14="http://schemas.microsoft.com/office/powerpoint/2010/main" val="12537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302125" y="1917700"/>
            <a:ext cx="4806950" cy="3887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/>
              <a:t>Established in 1994</a:t>
            </a:r>
          </a:p>
          <a:p>
            <a:pPr eaLnBrk="1" hangingPunct="1">
              <a:defRPr/>
            </a:pPr>
            <a:r>
              <a:rPr lang="en-US" altLang="zh-TW" sz="2400" dirty="0"/>
              <a:t>Undergraduate program in Physical Therapy</a:t>
            </a:r>
          </a:p>
          <a:p>
            <a:pPr lvl="1" eaLnBrk="1" hangingPunct="1">
              <a:defRPr/>
            </a:pPr>
            <a:r>
              <a:rPr lang="en-US" altLang="zh-TW" sz="2100" dirty="0"/>
              <a:t>Bachelor of Science since 1994</a:t>
            </a:r>
          </a:p>
          <a:p>
            <a:pPr lvl="2" eaLnBrk="1" hangingPunct="1">
              <a:defRPr/>
            </a:pPr>
            <a:r>
              <a:rPr lang="en-US" altLang="zh-TW" sz="1950" dirty="0"/>
              <a:t>44 students/year</a:t>
            </a:r>
          </a:p>
          <a:p>
            <a:pPr eaLnBrk="1" hangingPunct="1">
              <a:defRPr/>
            </a:pPr>
            <a:r>
              <a:rPr lang="en-US" altLang="zh-TW" sz="2400" dirty="0"/>
              <a:t>Postgraduate in Rehabilitation Sciences</a:t>
            </a:r>
          </a:p>
          <a:p>
            <a:pPr lvl="1" eaLnBrk="1" hangingPunct="1">
              <a:defRPr/>
            </a:pPr>
            <a:r>
              <a:rPr lang="en-US" altLang="zh-TW" sz="2100" dirty="0"/>
              <a:t>Master of Science since 2002</a:t>
            </a:r>
          </a:p>
          <a:p>
            <a:pPr lvl="2" eaLnBrk="1" hangingPunct="1">
              <a:defRPr/>
            </a:pPr>
            <a:r>
              <a:rPr lang="en-US" altLang="zh-TW" sz="1950" dirty="0"/>
              <a:t>14 students/year</a:t>
            </a:r>
          </a:p>
          <a:p>
            <a:pPr lvl="1" eaLnBrk="1" hangingPunct="1">
              <a:defRPr/>
            </a:pPr>
            <a:r>
              <a:rPr lang="en-US" altLang="zh-TW" sz="2100" dirty="0"/>
              <a:t>Doctor of Philosophy since 2009</a:t>
            </a:r>
          </a:p>
          <a:p>
            <a:pPr lvl="2" eaLnBrk="1" hangingPunct="1">
              <a:defRPr/>
            </a:pPr>
            <a:r>
              <a:rPr lang="en-US" altLang="zh-TW" sz="1950" dirty="0"/>
              <a:t>3 students/year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7906072" cy="6381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600" dirty="0">
                <a:latin typeface="+mn-lt"/>
              </a:rPr>
              <a:t>The School of Physical </a:t>
            </a:r>
            <a:r>
              <a:rPr lang="en-US" altLang="zh-TW" sz="3600" dirty="0" smtClean="0">
                <a:latin typeface="+mn-lt"/>
              </a:rPr>
              <a:t>Therapy</a:t>
            </a:r>
            <a:br>
              <a:rPr lang="en-US" altLang="zh-TW" sz="3600" dirty="0" smtClean="0">
                <a:latin typeface="+mn-lt"/>
              </a:rPr>
            </a:br>
            <a:r>
              <a:rPr lang="zh-TW" altLang="en-US" sz="3600" dirty="0" smtClean="0">
                <a:latin typeface="+mn-lt"/>
              </a:rPr>
              <a:t>長庚大學 物理治療系</a:t>
            </a:r>
            <a:r>
              <a:rPr lang="en-US" altLang="zh-TW" sz="3600" dirty="0" smtClean="0">
                <a:latin typeface="+mn-lt"/>
              </a:rPr>
              <a:t> </a:t>
            </a:r>
            <a:endParaRPr lang="en-US" altLang="zh-TW" sz="3600" dirty="0">
              <a:latin typeface="+mn-lt"/>
            </a:endParaRPr>
          </a:p>
        </p:txBody>
      </p:sp>
      <p:sp>
        <p:nvSpPr>
          <p:cNvPr id="1331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557213" indent="-214313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857250" indent="-17145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200150" indent="-17145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1543050" indent="-17145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32B383-6C14-45BF-B37C-8B27CDB6168F}" type="slidenum">
              <a:rPr kumimoji="1" lang="en-US" altLang="zh-TW" sz="1000" smtClean="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1" lang="en-US" altLang="zh-TW" sz="1000" smtClean="0">
              <a:solidFill>
                <a:srgbClr val="89898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Picture 380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3475" r="4855" b="7586"/>
          <a:stretch/>
        </p:blipFill>
        <p:spPr bwMode="auto">
          <a:xfrm>
            <a:off x="251520" y="2261236"/>
            <a:ext cx="4050606" cy="260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tx1"/>
                </a:solidFill>
                <a:ea typeface="標楷體" pitchFamily="65" charset="-120"/>
              </a:rPr>
              <a:t>系所沿革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9113" y="1412875"/>
            <a:ext cx="8229600" cy="48529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鑑於社會結構之轉型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dirty="0" smtClean="0">
                <a:latin typeface="+mj-ea"/>
                <a:ea typeface="+mj-ea"/>
              </a:rPr>
              <a:t>高齡化社會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dirty="0" smtClean="0">
                <a:latin typeface="+mj-ea"/>
                <a:ea typeface="+mj-ea"/>
              </a:rPr>
              <a:t>慢性疾病之醫療需要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dirty="0" smtClean="0">
                <a:latin typeface="+mj-ea"/>
                <a:ea typeface="+mj-ea"/>
              </a:rPr>
              <a:t>對健康品質要求的提昇</a:t>
            </a:r>
            <a:endParaRPr lang="en-US" altLang="zh-TW" dirty="0" smtClean="0">
              <a:latin typeface="+mj-ea"/>
              <a:ea typeface="+mj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zh-TW" altLang="en-US" dirty="0" smtClean="0"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培育優秀臨床物理治療師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zh-TW" dirty="0" smtClean="0">
                <a:latin typeface="+mj-ea"/>
                <a:ea typeface="+mj-ea"/>
              </a:rPr>
              <a:t>1994</a:t>
            </a:r>
            <a:r>
              <a:rPr lang="zh-TW" altLang="en-US" dirty="0">
                <a:latin typeface="+mj-ea"/>
                <a:ea typeface="+mj-ea"/>
              </a:rPr>
              <a:t>年</a:t>
            </a:r>
            <a:r>
              <a:rPr lang="zh-TW" altLang="en-US" dirty="0" smtClean="0">
                <a:latin typeface="+mj-ea"/>
                <a:ea typeface="+mj-ea"/>
              </a:rPr>
              <a:t> 設立物理治療學系</a:t>
            </a:r>
            <a:endParaRPr lang="en-US" altLang="zh-TW" dirty="0" smtClean="0">
              <a:latin typeface="+mj-ea"/>
              <a:ea typeface="+mj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zh-TW" altLang="en-US" dirty="0" smtClean="0"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拓展多元化物理治療專業學術研究風氣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zh-TW" dirty="0" smtClean="0">
                <a:latin typeface="+mj-ea"/>
                <a:ea typeface="+mj-ea"/>
              </a:rPr>
              <a:t>2002</a:t>
            </a:r>
            <a:r>
              <a:rPr lang="zh-TW" altLang="en-US" dirty="0">
                <a:latin typeface="+mj-ea"/>
                <a:ea typeface="+mj-ea"/>
              </a:rPr>
              <a:t>年</a:t>
            </a:r>
            <a:r>
              <a:rPr lang="zh-TW" altLang="en-US" dirty="0" smtClean="0">
                <a:latin typeface="+mj-ea"/>
                <a:ea typeface="+mj-ea"/>
              </a:rPr>
              <a:t>復健科學研究所碩士班成立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zh-TW" sz="2400" dirty="0" smtClean="0">
                <a:latin typeface="+mj-ea"/>
              </a:rPr>
              <a:t>2009</a:t>
            </a:r>
            <a:r>
              <a:rPr lang="zh-TW" altLang="en-US" sz="2400" dirty="0">
                <a:latin typeface="+mj-ea"/>
              </a:rPr>
              <a:t>年</a:t>
            </a:r>
            <a:r>
              <a:rPr lang="zh-TW" altLang="en-US" dirty="0" smtClean="0">
                <a:latin typeface="+mj-ea"/>
                <a:ea typeface="+mj-ea"/>
              </a:rPr>
              <a:t>復健科學研究所博士班招生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chemeClr val="tx1"/>
                </a:solidFill>
              </a:rPr>
              <a:t>系所教師 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大學部</a:t>
            </a:r>
            <a:r>
              <a:rPr lang="en-US" altLang="zh-TW" smtClean="0">
                <a:solidFill>
                  <a:schemeClr val="tx1"/>
                </a:solidFill>
              </a:rPr>
              <a:t>+</a:t>
            </a:r>
            <a:r>
              <a:rPr lang="zh-TW" altLang="en-US" smtClean="0">
                <a:solidFill>
                  <a:schemeClr val="tx1"/>
                </a:solidFill>
              </a:rPr>
              <a:t>研究所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07950" y="1484313"/>
            <a:ext cx="8891588" cy="453390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  <a:ea typeface="+mj-ea"/>
              </a:rPr>
              <a:t>11</a:t>
            </a:r>
            <a:r>
              <a:rPr lang="zh-TW" altLang="en-US" dirty="0" smtClean="0">
                <a:latin typeface="+mj-ea"/>
                <a:ea typeface="+mj-ea"/>
              </a:rPr>
              <a:t>位專任教師 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spcAft>
                <a:spcPts val="600"/>
              </a:spcAft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心肺科</a:t>
            </a: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(1)</a:t>
            </a:r>
          </a:p>
          <a:p>
            <a:pPr lvl="2">
              <a:spcAft>
                <a:spcPts val="600"/>
              </a:spcAft>
              <a:defRPr/>
            </a:pPr>
            <a:r>
              <a:rPr lang="zh-TW" altLang="en-US" dirty="0" smtClean="0">
                <a:latin typeface="+mj-ea"/>
                <a:ea typeface="+mj-ea"/>
              </a:rPr>
              <a:t>王鍾賢主任</a:t>
            </a:r>
            <a:endParaRPr lang="en-US" altLang="zh-TW" dirty="0">
              <a:latin typeface="+mj-ea"/>
              <a:ea typeface="+mj-ea"/>
            </a:endParaRPr>
          </a:p>
          <a:p>
            <a:pPr lvl="1">
              <a:spcAft>
                <a:spcPts val="600"/>
              </a:spcAft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骨科</a:t>
            </a: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(3)</a:t>
            </a:r>
          </a:p>
          <a:p>
            <a:pPr lvl="2">
              <a:spcAft>
                <a:spcPts val="600"/>
              </a:spcAft>
              <a:defRPr/>
            </a:pPr>
            <a:r>
              <a:rPr lang="zh-TW" altLang="en-US" dirty="0" smtClean="0">
                <a:latin typeface="+mj-ea"/>
                <a:ea typeface="+mj-ea"/>
              </a:rPr>
              <a:t>林燕慧老師、鄭智修老師、陳治中老師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神經科</a:t>
            </a: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(5)</a:t>
            </a:r>
          </a:p>
          <a:p>
            <a:pPr lvl="2">
              <a:spcAft>
                <a:spcPts val="600"/>
              </a:spcAft>
              <a:defRPr/>
            </a:pPr>
            <a:r>
              <a:rPr lang="zh-TW" altLang="en-US" dirty="0" smtClean="0">
                <a:latin typeface="+mj-ea"/>
                <a:ea typeface="+mj-ea"/>
              </a:rPr>
              <a:t>連恒裕老師、林佩欣老師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老人科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、張雅如老師、莊麗玲老師、謝宗勳老師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小兒科</a:t>
            </a: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(2)</a:t>
            </a:r>
          </a:p>
          <a:p>
            <a:pPr lvl="2">
              <a:spcAft>
                <a:spcPts val="600"/>
              </a:spcAft>
              <a:defRPr/>
            </a:pPr>
            <a:r>
              <a:rPr lang="zh-TW" altLang="en-US" dirty="0" smtClean="0">
                <a:latin typeface="+mj-ea"/>
                <a:ea typeface="+mj-ea"/>
              </a:rPr>
              <a:t>莊育芬老師、劉文瑜老師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163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252EF2-0BE1-492F-ADD2-C39BCA29FAF5}" type="slidenum">
              <a:rPr lang="en-US" altLang="zh-TW" sz="1400" smtClean="0">
                <a:solidFill>
                  <a:srgbClr val="FFFF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TW" sz="1400" smtClean="0">
              <a:solidFill>
                <a:srgbClr val="FFFF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390" name="Picture 2" descr="http://pt.cgu.edu.tw/ezfiles/32/1032/img/WJ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5659" r="14815" b="34906"/>
          <a:stretch>
            <a:fillRect/>
          </a:stretch>
        </p:blipFill>
        <p:spPr bwMode="auto">
          <a:xfrm>
            <a:off x="4284663" y="1628775"/>
            <a:ext cx="9255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pt.cgu.edu.tw/ezfiles/32/1032/img/yich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1" t="25066" r="4460"/>
          <a:stretch>
            <a:fillRect/>
          </a:stretch>
        </p:blipFill>
        <p:spPr bwMode="auto">
          <a:xfrm>
            <a:off x="6156325" y="4508500"/>
            <a:ext cx="863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://pt.cgu.edu.tw/ezfiles/32/1032/img/p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9191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pt.cgu.edu.tw/ezfiles/32/1032/img/im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74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http://pt.cgu.edu.tw/ezfiles/32/1032/img/Desktop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852738"/>
            <a:ext cx="765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http://pt.cgu.edu.tw/ezfiles/32/1032/img/p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08500"/>
            <a:ext cx="94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 descr="http://pt.cgu.edu.tw/ezfiles/32/1032/img/960310-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8096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 descr="http://pt.cgu.edu.tw/ezfiles/32/1032/img/Li-LingChuang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803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0" descr="http://pt.cgu.edu.tw/ezfiles/32/1032/img/DSC_043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7692" b="20882"/>
          <a:stretch>
            <a:fillRect/>
          </a:stretch>
        </p:blipFill>
        <p:spPr bwMode="auto">
          <a:xfrm>
            <a:off x="7956550" y="4508500"/>
            <a:ext cx="7921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2" descr="http://pt.cgu.edu.tw/ezfiles/32/1032/img/yfc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/>
          <a:stretch>
            <a:fillRect/>
          </a:stretch>
        </p:blipFill>
        <p:spPr bwMode="auto">
          <a:xfrm>
            <a:off x="4337050" y="5661025"/>
            <a:ext cx="882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4" descr="http://pt.cgu.edu.tw/ezfiles/32/1032/img/wy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/>
          <a:stretch>
            <a:fillRect/>
          </a:stretch>
        </p:blipFill>
        <p:spPr bwMode="auto">
          <a:xfrm>
            <a:off x="5292725" y="5661025"/>
            <a:ext cx="914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07950" y="5711825"/>
            <a:ext cx="2160588" cy="1101725"/>
            <a:chOff x="2476" y="3326"/>
            <a:chExt cx="1538" cy="784"/>
          </a:xfrm>
        </p:grpSpPr>
        <p:sp>
          <p:nvSpPr>
            <p:cNvPr id="24594" name="Oval 4"/>
            <p:cNvSpPr>
              <a:spLocks noChangeArrowheads="1"/>
            </p:cNvSpPr>
            <p:nvPr/>
          </p:nvSpPr>
          <p:spPr bwMode="auto">
            <a:xfrm>
              <a:off x="2476" y="3326"/>
              <a:ext cx="812" cy="7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86502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24595" name="Oval 5"/>
            <p:cNvSpPr>
              <a:spLocks noChangeArrowheads="1"/>
            </p:cNvSpPr>
            <p:nvPr/>
          </p:nvSpPr>
          <p:spPr bwMode="auto">
            <a:xfrm>
              <a:off x="3211" y="3507"/>
              <a:ext cx="455" cy="465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24596" name="Oval 6"/>
            <p:cNvSpPr>
              <a:spLocks noChangeArrowheads="1"/>
            </p:cNvSpPr>
            <p:nvPr/>
          </p:nvSpPr>
          <p:spPr bwMode="auto">
            <a:xfrm>
              <a:off x="3550" y="3658"/>
              <a:ext cx="426" cy="389"/>
            </a:xfrm>
            <a:prstGeom prst="ellipse">
              <a:avLst/>
            </a:prstGeom>
            <a:solidFill>
              <a:srgbClr val="3399FF"/>
            </a:solidFill>
            <a:ln w="76200">
              <a:solidFill>
                <a:srgbClr val="CC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24597" name="Oval 7"/>
            <p:cNvSpPr>
              <a:spLocks noChangeArrowheads="1"/>
            </p:cNvSpPr>
            <p:nvPr/>
          </p:nvSpPr>
          <p:spPr bwMode="auto">
            <a:xfrm>
              <a:off x="3860" y="3606"/>
              <a:ext cx="154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3399FF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24598" name="Text Box 8"/>
            <p:cNvSpPr txBox="1">
              <a:spLocks noChangeArrowheads="1"/>
            </p:cNvSpPr>
            <p:nvPr/>
          </p:nvSpPr>
          <p:spPr bwMode="auto">
            <a:xfrm>
              <a:off x="2542" y="3509"/>
              <a:ext cx="8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躍動的</a:t>
              </a:r>
            </a:p>
          </p:txBody>
        </p:sp>
        <p:sp>
          <p:nvSpPr>
            <p:cNvPr id="24599" name="Text Box 9"/>
            <p:cNvSpPr txBox="1">
              <a:spLocks noChangeArrowheads="1"/>
            </p:cNvSpPr>
            <p:nvPr/>
          </p:nvSpPr>
          <p:spPr bwMode="auto">
            <a:xfrm>
              <a:off x="3314" y="3619"/>
              <a:ext cx="63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青春</a:t>
              </a:r>
            </a:p>
          </p:txBody>
        </p:sp>
      </p:grpSp>
      <p:grpSp>
        <p:nvGrpSpPr>
          <p:cNvPr id="24580" name="Group 15"/>
          <p:cNvGrpSpPr>
            <a:grpSpLocks/>
          </p:cNvGrpSpPr>
          <p:nvPr/>
        </p:nvGrpSpPr>
        <p:grpSpPr bwMode="auto">
          <a:xfrm>
            <a:off x="6469063" y="119063"/>
            <a:ext cx="2447925" cy="2274887"/>
            <a:chOff x="3923" y="0"/>
            <a:chExt cx="1860" cy="1695"/>
          </a:xfrm>
        </p:grpSpPr>
        <p:grpSp>
          <p:nvGrpSpPr>
            <p:cNvPr id="24589" name="Group 16"/>
            <p:cNvGrpSpPr>
              <a:grpSpLocks/>
            </p:cNvGrpSpPr>
            <p:nvPr/>
          </p:nvGrpSpPr>
          <p:grpSpPr bwMode="auto">
            <a:xfrm rot="-868661">
              <a:off x="3923" y="0"/>
              <a:ext cx="1860" cy="1695"/>
              <a:chOff x="-2881" y="527"/>
              <a:chExt cx="2767" cy="2223"/>
            </a:xfrm>
          </p:grpSpPr>
          <p:sp>
            <p:nvSpPr>
              <p:cNvPr id="24591" name="AutoShape 17"/>
              <p:cNvSpPr>
                <a:spLocks noChangeArrowheads="1"/>
              </p:cNvSpPr>
              <p:nvPr/>
            </p:nvSpPr>
            <p:spPr bwMode="auto">
              <a:xfrm>
                <a:off x="-2881" y="527"/>
                <a:ext cx="2767" cy="2223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pic>
            <p:nvPicPr>
              <p:cNvPr id="24592" name="Picture 18" descr="5-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8" y="2355"/>
                <a:ext cx="96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3" name="Rectangle 19"/>
              <p:cNvSpPr>
                <a:spLocks noChangeArrowheads="1"/>
              </p:cNvSpPr>
              <p:nvPr/>
            </p:nvSpPr>
            <p:spPr bwMode="auto">
              <a:xfrm>
                <a:off x="-2486" y="725"/>
                <a:ext cx="1977" cy="14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/>
              </a:p>
            </p:txBody>
          </p:sp>
        </p:grpSp>
        <p:sp>
          <p:nvSpPr>
            <p:cNvPr id="24590" name="Text Box 20"/>
            <p:cNvSpPr txBox="1">
              <a:spLocks noChangeArrowheads="1"/>
            </p:cNvSpPr>
            <p:nvPr/>
          </p:nvSpPr>
          <p:spPr bwMode="auto">
            <a:xfrm>
              <a:off x="4258" y="308"/>
              <a:ext cx="1313" cy="802"/>
            </a:xfrm>
            <a:prstGeom prst="rect">
              <a:avLst/>
            </a:prstGeom>
            <a:noFill/>
            <a:ln>
              <a:noFill/>
            </a:ln>
            <a:effectLst>
              <a:outerShdw dist="40161" dir="11906097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rgbClr val="F8EF34"/>
                  </a:solidFill>
                  <a:ea typeface="標楷體" panose="03000509000000000000" pitchFamily="65" charset="-120"/>
                </a:rPr>
                <a:t>物理治療學系</a:t>
              </a: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11188" y="476250"/>
            <a:ext cx="1873250" cy="461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ebdings"/>
              </a:rPr>
              <a:t>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學系特色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779838" y="476250"/>
            <a:ext cx="1728787" cy="461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ebdings"/>
              </a:rPr>
              <a:t>畢業出路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83" name="文字方塊 17"/>
          <p:cNvSpPr txBox="1">
            <a:spLocks noChangeArrowheads="1"/>
          </p:cNvSpPr>
          <p:nvPr/>
        </p:nvSpPr>
        <p:spPr bwMode="auto">
          <a:xfrm>
            <a:off x="323528" y="947738"/>
            <a:ext cx="32959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+mj-ea"/>
                <a:ea typeface="+mj-ea"/>
              </a:rPr>
              <a:t>北部唯一</a:t>
            </a:r>
            <a:r>
              <a:rPr lang="zh-TW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四年制</a:t>
            </a:r>
            <a:r>
              <a:rPr lang="zh-TW" altLang="en-US" sz="2000" dirty="0" smtClean="0">
                <a:latin typeface="+mj-ea"/>
                <a:ea typeface="+mj-ea"/>
              </a:rPr>
              <a:t>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+mj-ea"/>
                <a:ea typeface="+mj-ea"/>
              </a:rPr>
              <a:t>設有</a:t>
            </a:r>
            <a:r>
              <a:rPr lang="zh-TW" altLang="en-US" sz="2000" u="sng" dirty="0">
                <a:latin typeface="+mj-ea"/>
                <a:ea typeface="+mj-ea"/>
              </a:rPr>
              <a:t>復健科學研究所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碩博士班</a:t>
            </a:r>
            <a:r>
              <a:rPr lang="zh-TW" altLang="en-US" sz="2000" dirty="0">
                <a:latin typeface="+mj-ea"/>
                <a:ea typeface="+mj-ea"/>
              </a:rPr>
              <a:t>，提供直接進修</a:t>
            </a:r>
            <a:r>
              <a:rPr lang="zh-TW" altLang="en-US" sz="2000" dirty="0" smtClean="0">
                <a:latin typeface="+mj-ea"/>
                <a:ea typeface="+mj-ea"/>
              </a:rPr>
              <a:t>機會</a:t>
            </a:r>
            <a:r>
              <a:rPr lang="zh-TW" altLang="zh-TW" sz="2000" dirty="0" smtClean="0">
                <a:latin typeface="+mj-ea"/>
                <a:ea typeface="+mj-ea"/>
              </a:rPr>
              <a:t>。</a:t>
            </a:r>
            <a:endParaRPr lang="zh-TW" altLang="zh-TW" sz="20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+mj-ea"/>
                <a:ea typeface="+mj-ea"/>
              </a:rPr>
              <a:t>堅實師資陣容，</a:t>
            </a:r>
            <a:r>
              <a:rPr lang="zh-TW" altLang="zh-TW" sz="2000" dirty="0" smtClean="0">
                <a:latin typeface="+mj-ea"/>
                <a:ea typeface="+mj-ea"/>
              </a:rPr>
              <a:t>以</a:t>
            </a:r>
            <a:r>
              <a:rPr lang="zh-TW" altLang="zh-TW" sz="2000" dirty="0">
                <a:latin typeface="+mj-ea"/>
                <a:ea typeface="+mj-ea"/>
              </a:rPr>
              <a:t>提供</a:t>
            </a:r>
            <a:r>
              <a:rPr lang="zh-TW" altLang="zh-TW" sz="2000" dirty="0" smtClean="0">
                <a:latin typeface="+mj-ea"/>
                <a:ea typeface="+mj-ea"/>
              </a:rPr>
              <a:t>學生</a:t>
            </a:r>
            <a:r>
              <a:rPr lang="zh-TW" altLang="en-US" sz="2000" dirty="0">
                <a:latin typeface="+mj-ea"/>
                <a:ea typeface="+mj-ea"/>
              </a:rPr>
              <a:t>各領域</a:t>
            </a:r>
            <a:r>
              <a:rPr lang="zh-TW" altLang="zh-TW" sz="2000" dirty="0" smtClean="0">
                <a:latin typeface="+mj-ea"/>
                <a:ea typeface="+mj-ea"/>
              </a:rPr>
              <a:t>全方位</a:t>
            </a:r>
            <a:r>
              <a:rPr lang="zh-TW" altLang="zh-TW" sz="2000" dirty="0">
                <a:latin typeface="+mj-ea"/>
                <a:ea typeface="+mj-ea"/>
              </a:rPr>
              <a:t>的學習。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000" dirty="0" smtClean="0">
                <a:latin typeface="+mj-ea"/>
                <a:ea typeface="+mj-ea"/>
              </a:rPr>
              <a:t>提供</a:t>
            </a:r>
            <a:r>
              <a:rPr lang="zh-TW" altLang="zh-TW" sz="2000" dirty="0">
                <a:latin typeface="+mj-ea"/>
                <a:ea typeface="+mj-ea"/>
              </a:rPr>
              <a:t>「運動傷害防護</a:t>
            </a:r>
            <a:r>
              <a:rPr lang="zh-TW" altLang="zh-TW" sz="2000" dirty="0">
                <a:solidFill>
                  <a:srgbClr val="FF0000"/>
                </a:solidFill>
                <a:latin typeface="+mj-ea"/>
                <a:ea typeface="+mj-ea"/>
              </a:rPr>
              <a:t>學程</a:t>
            </a:r>
            <a:r>
              <a:rPr lang="zh-TW" altLang="zh-TW" sz="2000" dirty="0">
                <a:latin typeface="+mj-ea"/>
                <a:ea typeface="+mj-ea"/>
              </a:rPr>
              <a:t>」及「健康老化與照護</a:t>
            </a:r>
            <a:r>
              <a:rPr lang="zh-TW" altLang="zh-TW" sz="2000" dirty="0">
                <a:solidFill>
                  <a:srgbClr val="FF0000"/>
                </a:solidFill>
                <a:latin typeface="+mj-ea"/>
                <a:ea typeface="+mj-ea"/>
              </a:rPr>
              <a:t>學程</a:t>
            </a:r>
            <a:r>
              <a:rPr lang="zh-TW" altLang="zh-TW" sz="2000" dirty="0">
                <a:latin typeface="+mj-ea"/>
                <a:ea typeface="+mj-ea"/>
              </a:rPr>
              <a:t>」供學生習修，以拓展學生未來就業機會。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+mj-ea"/>
                <a:ea typeface="+mj-ea"/>
              </a:rPr>
              <a:t>特色</a:t>
            </a:r>
            <a:r>
              <a:rPr lang="zh-TW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專題研究</a:t>
            </a:r>
            <a:r>
              <a:rPr lang="zh-TW" altLang="en-US" sz="2000" dirty="0" smtClean="0">
                <a:latin typeface="+mj-ea"/>
                <a:ea typeface="+mj-ea"/>
              </a:rPr>
              <a:t>課程，</a:t>
            </a:r>
            <a:r>
              <a:rPr lang="zh-TW" altLang="zh-TW" sz="2000" dirty="0" smtClean="0">
                <a:latin typeface="+mj-ea"/>
                <a:ea typeface="+mj-ea"/>
              </a:rPr>
              <a:t>鼓勵</a:t>
            </a:r>
            <a:r>
              <a:rPr lang="zh-TW" altLang="en-US" sz="2000" dirty="0">
                <a:latin typeface="+mj-ea"/>
                <a:ea typeface="+mj-ea"/>
              </a:rPr>
              <a:t>學</a:t>
            </a:r>
            <a:r>
              <a:rPr lang="zh-TW" altLang="zh-TW" sz="2000" dirty="0" smtClean="0">
                <a:latin typeface="+mj-ea"/>
                <a:ea typeface="+mj-ea"/>
              </a:rPr>
              <a:t>生</a:t>
            </a:r>
            <a:r>
              <a:rPr lang="zh-TW" altLang="zh-TW" sz="2000" dirty="0">
                <a:latin typeface="+mj-ea"/>
                <a:ea typeface="+mj-ea"/>
              </a:rPr>
              <a:t>參與研究及學術發表</a:t>
            </a:r>
            <a:r>
              <a:rPr lang="zh-TW" altLang="zh-TW" sz="2000" dirty="0" smtClean="0">
                <a:latin typeface="+mj-ea"/>
                <a:ea typeface="+mj-ea"/>
              </a:rPr>
              <a:t>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+mj-ea"/>
                <a:ea typeface="+mj-ea"/>
              </a:rPr>
              <a:t>目前與</a:t>
            </a:r>
            <a:r>
              <a:rPr lang="zh-TW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新加坡</a:t>
            </a:r>
            <a:r>
              <a:rPr lang="zh-TW" altLang="en-US" sz="2000" dirty="0" smtClean="0">
                <a:latin typeface="+mj-ea"/>
                <a:ea typeface="+mj-ea"/>
              </a:rPr>
              <a:t>醫院、美國知名大學合作，提供國際見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 smtClean="0">
                <a:latin typeface="+mj-ea"/>
                <a:ea typeface="+mj-ea"/>
              </a:rPr>
              <a:t>實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  <a:r>
              <a:rPr lang="zh-TW" altLang="en-US" sz="2000" dirty="0" smtClean="0">
                <a:latin typeface="+mj-ea"/>
                <a:ea typeface="+mj-ea"/>
              </a:rPr>
              <a:t>習機會。</a:t>
            </a:r>
            <a:endParaRPr lang="en-US" altLang="zh-TW" sz="2000" dirty="0">
              <a:latin typeface="+mj-ea"/>
              <a:ea typeface="+mj-ea"/>
            </a:endParaRPr>
          </a:p>
        </p:txBody>
      </p:sp>
      <p:sp>
        <p:nvSpPr>
          <p:cNvPr id="24584" name="文字方塊 2"/>
          <p:cNvSpPr txBox="1">
            <a:spLocks noChangeArrowheads="1"/>
          </p:cNvSpPr>
          <p:nvPr/>
        </p:nvSpPr>
        <p:spPr bwMode="auto">
          <a:xfrm>
            <a:off x="3760788" y="947738"/>
            <a:ext cx="25955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ea typeface="標楷體" panose="03000509000000000000" pitchFamily="65" charset="-120"/>
              </a:rPr>
              <a:t>可</a:t>
            </a:r>
            <a:r>
              <a:rPr lang="zh-TW" altLang="en-US" sz="1800" dirty="0" smtClean="0">
                <a:ea typeface="標楷體" panose="03000509000000000000" pitchFamily="65" charset="-120"/>
              </a:rPr>
              <a:t>擔任</a:t>
            </a:r>
            <a:r>
              <a:rPr lang="zh-TW" altLang="en-US" sz="1800" b="1" u="sng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臨床、特教、或</a:t>
            </a:r>
            <a:r>
              <a:rPr lang="zh-TW" altLang="en-US" sz="1800" b="1" u="sng" dirty="0">
                <a:solidFill>
                  <a:srgbClr val="0000FF"/>
                </a:solidFill>
                <a:ea typeface="標楷體" panose="03000509000000000000" pitchFamily="65" charset="-120"/>
              </a:rPr>
              <a:t>居家</a:t>
            </a:r>
            <a:r>
              <a:rPr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物理</a:t>
            </a:r>
            <a:r>
              <a:rPr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治療</a:t>
            </a:r>
            <a:r>
              <a:rPr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師</a:t>
            </a:r>
            <a:r>
              <a:rPr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、大專醫學院專業教師</a:t>
            </a:r>
            <a:r>
              <a:rPr lang="zh-TW" altLang="en-US" sz="1800" dirty="0" smtClean="0">
                <a:ea typeface="標楷體" panose="03000509000000000000" pitchFamily="65" charset="-120"/>
              </a:rPr>
              <a:t>、成立</a:t>
            </a:r>
            <a:r>
              <a:rPr lang="zh-TW" altLang="en-US" sz="1800" b="1" u="sng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個人物理</a:t>
            </a:r>
            <a:r>
              <a:rPr lang="zh-TW" altLang="en-US" sz="1800" b="1" u="sng" dirty="0">
                <a:solidFill>
                  <a:srgbClr val="0000FF"/>
                </a:solidFill>
                <a:ea typeface="標楷體" panose="03000509000000000000" pitchFamily="65" charset="-120"/>
              </a:rPr>
              <a:t>治療</a:t>
            </a:r>
            <a:r>
              <a:rPr lang="zh-TW" altLang="en-US" sz="1800" b="1" u="sng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所</a:t>
            </a:r>
            <a:r>
              <a:rPr lang="zh-TW" altLang="en-US" sz="1800" dirty="0" smtClean="0">
                <a:ea typeface="標楷體" panose="03000509000000000000" pitchFamily="65" charset="-120"/>
              </a:rPr>
              <a:t>、進行教學</a:t>
            </a:r>
            <a:r>
              <a:rPr lang="zh-TW" altLang="en-US" sz="1800" dirty="0">
                <a:ea typeface="標楷體" panose="03000509000000000000" pitchFamily="65" charset="-120"/>
              </a:rPr>
              <a:t>醫院</a:t>
            </a:r>
            <a:r>
              <a:rPr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研究人員</a:t>
            </a:r>
            <a:r>
              <a:rPr lang="zh-TW" altLang="en-US" sz="1800" dirty="0" smtClean="0">
                <a:ea typeface="標楷體" panose="03000509000000000000" pitchFamily="65" charset="-120"/>
              </a:rPr>
              <a:t>、</a:t>
            </a:r>
            <a:r>
              <a:rPr lang="zh-TW" altLang="en-US" sz="1800" dirty="0">
                <a:ea typeface="標楷體" panose="03000509000000000000" pitchFamily="65" charset="-120"/>
              </a:rPr>
              <a:t>從事</a:t>
            </a:r>
            <a:r>
              <a:rPr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物理治療儀器研發與行銷</a:t>
            </a:r>
            <a:r>
              <a:rPr lang="zh-TW" altLang="en-US" sz="1800" dirty="0">
                <a:ea typeface="標楷體" panose="03000509000000000000" pitchFamily="65" charset="-120"/>
              </a:rPr>
              <a:t>等工作。</a:t>
            </a:r>
          </a:p>
        </p:txBody>
      </p:sp>
      <p:sp>
        <p:nvSpPr>
          <p:cNvPr id="24585" name="文字方塊 3"/>
          <p:cNvSpPr txBox="1">
            <a:spLocks noChangeArrowheads="1"/>
          </p:cNvSpPr>
          <p:nvPr/>
        </p:nvSpPr>
        <p:spPr bwMode="auto">
          <a:xfrm>
            <a:off x="4018704" y="6384163"/>
            <a:ext cx="1747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solidFill>
                  <a:srgbClr val="FF0000"/>
                </a:solidFill>
              </a:rPr>
              <a:t>臨床治療實況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4588" name="文字方塊 24"/>
          <p:cNvSpPr txBox="1">
            <a:spLocks noChangeArrowheads="1"/>
          </p:cNvSpPr>
          <p:nvPr/>
        </p:nvSpPr>
        <p:spPr bwMode="auto">
          <a:xfrm>
            <a:off x="6642790" y="4927754"/>
            <a:ext cx="1747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復健實習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>
          <a:xfrm>
            <a:off x="6014556" y="2676586"/>
            <a:ext cx="3010689" cy="213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7338" b="8612"/>
          <a:stretch/>
        </p:blipFill>
        <p:spPr>
          <a:xfrm>
            <a:off x="3995738" y="3273108"/>
            <a:ext cx="1793771" cy="303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0650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3" name="圓角矩形 2"/>
          <p:cNvSpPr/>
          <p:nvPr/>
        </p:nvSpPr>
        <p:spPr>
          <a:xfrm>
            <a:off x="323528" y="2409974"/>
            <a:ext cx="8424936" cy="3827338"/>
          </a:xfrm>
          <a:prstGeom prst="roundRect">
            <a:avLst>
              <a:gd name="adj" fmla="val 50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550734"/>
              </p:ext>
            </p:extLst>
          </p:nvPr>
        </p:nvGraphicFramePr>
        <p:xfrm>
          <a:off x="2339752" y="1124268"/>
          <a:ext cx="3312368" cy="81123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1237"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Phone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smtClean="0">
                          <a:effectLst/>
                        </a:rPr>
                        <a:t>886-3-2118800-3860</a:t>
                      </a:r>
                      <a:endParaRPr lang="zh-TW" sz="1600" dirty="0">
                        <a:effectLst/>
                      </a:endParaRPr>
                    </a:p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Fax: 886-3-2118421</a:t>
                      </a:r>
                      <a:endParaRPr lang="zh-TW" sz="1600" dirty="0">
                        <a:effectLst/>
                      </a:endParaRPr>
                    </a:p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Email: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hsiehth@mail.cgu.edu.tw</a:t>
                      </a:r>
                      <a:endParaRPr lang="zh-TW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050" y="252274"/>
            <a:ext cx="367307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 smtClean="0">
                <a:solidFill>
                  <a:srgbClr val="DB9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謝宗勳</a:t>
            </a:r>
            <a:r>
              <a:rPr lang="en-US" altLang="zh-TW" sz="2400" b="1" dirty="0" smtClean="0">
                <a:solidFill>
                  <a:srgbClr val="DB9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dirty="0" err="1">
                <a:solidFill>
                  <a:srgbClr val="DB9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副教授</a:t>
            </a:r>
            <a:endParaRPr lang="zh-TW" altLang="zh-TW" sz="700" dirty="0">
              <a:solidFill>
                <a:srgbClr val="DB9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 pitchFamily="18" charset="-120"/>
            </a:endParaRPr>
          </a:p>
          <a:p>
            <a:pPr>
              <a:defRPr/>
            </a:pPr>
            <a:r>
              <a:rPr lang="en-US" altLang="zh-TW" b="1" dirty="0" smtClean="0">
                <a:solidFill>
                  <a:srgbClr val="DB9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Tsung-Hsun Hsieh, </a:t>
            </a:r>
            <a:r>
              <a:rPr lang="en-US" altLang="zh-TW" b="1" dirty="0">
                <a:solidFill>
                  <a:srgbClr val="DB9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PT, PhD</a:t>
            </a:r>
            <a:r>
              <a:rPr lang="en-US" altLang="zh-CN" b="1" dirty="0">
                <a:solidFill>
                  <a:srgbClr val="DB9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700" dirty="0">
              <a:solidFill>
                <a:srgbClr val="DB9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 pitchFamily="18" charset="-120"/>
            </a:endParaRPr>
          </a:p>
          <a:p>
            <a:pPr>
              <a:defRPr/>
            </a:pPr>
            <a:endParaRPr lang="en-US" altLang="zh-TW" sz="2000" dirty="0">
              <a:solidFill>
                <a:srgbClr val="DB9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029" y="2420889"/>
            <a:ext cx="7954411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現職</a:t>
            </a:r>
            <a:endParaRPr lang="en-US" altLang="zh-TW" sz="1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長庚大學 物理治療系 副教授</a:t>
            </a:r>
            <a:endParaRPr lang="en-US" altLang="zh-TW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zh-TW" sz="16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zh-TW" sz="1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TW" sz="1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1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zh-TW" sz="1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endParaRPr lang="en-US" altLang="zh-TW" sz="16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美國哈佛大學醫學院 博士後研究員</a:t>
            </a:r>
            <a:endParaRPr lang="en-US" altLang="zh-TW" sz="16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北醫學大學 神經再生醫學研究所 助理教授</a:t>
            </a:r>
            <a:endParaRPr lang="zh-TW" altLang="zh-TW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0070C0"/>
                </a:solidFill>
              </a:rPr>
              <a:t>國立成功大學生物醫學工程研究所</a:t>
            </a:r>
            <a:r>
              <a:rPr lang="zh-TW" altLang="en-US" sz="1600" dirty="0" smtClean="0">
                <a:solidFill>
                  <a:srgbClr val="0070C0"/>
                </a:solidFill>
              </a:rPr>
              <a:t>博士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rgbClr val="0070C0"/>
                </a:solidFill>
              </a:rPr>
              <a:t>長庚</a:t>
            </a:r>
            <a:r>
              <a:rPr lang="zh-TW" altLang="en-US" sz="1600" dirty="0">
                <a:solidFill>
                  <a:srgbClr val="0070C0"/>
                </a:solidFill>
              </a:rPr>
              <a:t>大學復健科學研究所所</a:t>
            </a:r>
            <a:r>
              <a:rPr lang="zh-TW" altLang="en-US" sz="1600" dirty="0" smtClean="0">
                <a:solidFill>
                  <a:srgbClr val="0070C0"/>
                </a:solidFill>
              </a:rPr>
              <a:t>碩士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rgbClr val="0070C0"/>
                </a:solidFill>
              </a:rPr>
              <a:t>中國</a:t>
            </a:r>
            <a:r>
              <a:rPr lang="zh-TW" altLang="en-US" sz="1600" dirty="0">
                <a:solidFill>
                  <a:srgbClr val="0070C0"/>
                </a:solidFill>
              </a:rPr>
              <a:t>醫藥大學物理治療系</a:t>
            </a:r>
            <a:r>
              <a:rPr lang="zh-TW" altLang="en-US" sz="1600" dirty="0" smtClean="0">
                <a:solidFill>
                  <a:srgbClr val="0070C0"/>
                </a:solidFill>
              </a:rPr>
              <a:t>學士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zh-TW" sz="16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zh-TW" sz="1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教學領域研究</a:t>
            </a:r>
            <a:endParaRPr lang="zh-TW" altLang="zh-TW" sz="16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/>
              <a:t>系統神經科學、生物電生理、神經工程、生醫訊號處理、動物行為科</a:t>
            </a:r>
            <a:endParaRPr lang="zh-TW" altLang="zh-TW" sz="16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zh-TW" sz="1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教授課程</a:t>
            </a:r>
            <a:endParaRPr lang="zh-TW" altLang="zh-TW" sz="16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物理因子治療學</a:t>
            </a:r>
            <a:r>
              <a:rPr lang="zh-TW" altLang="zh-TW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神經物理治療學、</a:t>
            </a:r>
            <a:r>
              <a:rPr lang="zh-TW" altLang="en-US" sz="1600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神經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解剖</a:t>
            </a:r>
            <a:r>
              <a:rPr lang="zh-TW" altLang="zh-TW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兒童發展學 </a:t>
            </a:r>
            <a:r>
              <a:rPr lang="zh-TW" altLang="zh-TW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物理治療倫理與行政管理學 </a:t>
            </a:r>
            <a:r>
              <a:rPr lang="zh-TW" altLang="zh-TW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物理治療專題討論 </a:t>
            </a:r>
            <a:r>
              <a:rPr lang="zh-TW" altLang="zh-TW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研究</a:t>
            </a:r>
            <a:r>
              <a:rPr lang="zh-TW" altLang="en-US" sz="1600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專題，復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</a:rPr>
              <a:t>健醫學統計應用</a:t>
            </a:r>
            <a:r>
              <a:rPr lang="zh-TW" altLang="zh-TW" sz="1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操作治療學</a:t>
            </a:r>
          </a:p>
        </p:txBody>
      </p:sp>
      <p:pic>
        <p:nvPicPr>
          <p:cNvPr id="5128" name="Picture 4" descr="D:\Dropbox\Backup\ma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41300"/>
            <a:ext cx="167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8656" b="41600"/>
          <a:stretch/>
        </p:blipFill>
        <p:spPr>
          <a:xfrm>
            <a:off x="185943" y="114211"/>
            <a:ext cx="179208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理論與實務合一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609600" indent="-609600" eaLnBrk="1" fontAlgn="ctr" hangingPunct="1">
              <a:spcAft>
                <a:spcPts val="0"/>
              </a:spcAft>
              <a:buFont typeface="Wingdings" pitchFamily="2" charset="2"/>
              <a:buAutoNum type="arabicParenBoth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本系實習場所包括林口、高雄、台北、桃園、基隆、及嘉義長庚紀念醫院等</a:t>
            </a:r>
            <a:r>
              <a:rPr lang="zh-TW" altLang="en-US" sz="2800" b="1" u="sng" dirty="0" smtClean="0">
                <a:latin typeface="+mj-ea"/>
                <a:ea typeface="+mj-ea"/>
              </a:rPr>
              <a:t>六個院區</a:t>
            </a:r>
            <a:r>
              <a:rPr lang="zh-TW" altLang="en-US" sz="2800" dirty="0" smtClean="0">
                <a:latin typeface="+mj-ea"/>
                <a:ea typeface="+mj-ea"/>
              </a:rPr>
              <a:t>，因此各種病例極為豐富，足可滿足學生臨床實務教學之需要。</a:t>
            </a:r>
          </a:p>
          <a:p>
            <a:pPr marL="609600" indent="-609600" eaLnBrk="1" fontAlgn="ctr" hangingPunct="1">
              <a:spcAft>
                <a:spcPts val="0"/>
              </a:spcAft>
              <a:buFont typeface="Wingdings" pitchFamily="2" charset="2"/>
              <a:buAutoNum type="arabicParenBoth"/>
              <a:defRPr/>
            </a:pPr>
            <a:endParaRPr lang="zh-TW" altLang="en-US" sz="2800" dirty="0" smtClean="0">
              <a:latin typeface="+mj-ea"/>
              <a:ea typeface="+mj-ea"/>
            </a:endParaRPr>
          </a:p>
          <a:p>
            <a:pPr marL="609600" indent="-609600" eaLnBrk="1" fontAlgn="ctr" hangingPunct="1">
              <a:spcAft>
                <a:spcPts val="0"/>
              </a:spcAft>
              <a:buFont typeface="Wingdings" pitchFamily="2" charset="2"/>
              <a:buAutoNum type="arabicParenBoth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學生於大三上下學期須修習臨床實習課程，使學生於臨床實習前瞭解並適應物理治療之醫療作業狀況。</a:t>
            </a:r>
          </a:p>
          <a:p>
            <a:pPr marL="609600" indent="-609600" eaLnBrk="1" fontAlgn="ctr" hangingPunct="1">
              <a:spcAft>
                <a:spcPts val="0"/>
              </a:spcAft>
              <a:buFont typeface="Wingdings" pitchFamily="2" charset="2"/>
              <a:buAutoNum type="arabicParenBoth"/>
              <a:defRPr/>
            </a:pPr>
            <a:endParaRPr lang="zh-TW" altLang="en-US" sz="2800" dirty="0" smtClean="0">
              <a:latin typeface="+mj-ea"/>
              <a:ea typeface="+mj-ea"/>
            </a:endParaRPr>
          </a:p>
          <a:p>
            <a:pPr marL="609600" indent="-609600" eaLnBrk="1" fontAlgn="ctr" hangingPunct="1">
              <a:spcAft>
                <a:spcPts val="0"/>
              </a:spcAft>
              <a:buFont typeface="Wingdings" pitchFamily="2" charset="2"/>
              <a:buAutoNum type="arabicParenBoth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本系大四臨床實習共三十六周，充分提供學生物理治療臨床實務經驗，以養成專業之物理治療人才。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500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smtClean="0">
                <a:latin typeface="Times New Roman" pitchFamily="18" charset="0"/>
                <a:ea typeface="標楷體" pitchFamily="65" charset="-120"/>
              </a:rPr>
              <a:t>小班制教學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00200"/>
            <a:ext cx="8893175" cy="4997450"/>
          </a:xfrm>
        </p:spPr>
        <p:txBody>
          <a:bodyPr>
            <a:normAutofit/>
          </a:bodyPr>
          <a:lstStyle/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dirty="0" smtClean="0">
                <a:latin typeface="+mj-ea"/>
                <a:ea typeface="+mj-ea"/>
              </a:rPr>
              <a:t>●</a:t>
            </a:r>
            <a:r>
              <a:rPr lang="zh-TW" altLang="en-US" dirty="0" smtClean="0">
                <a:latin typeface="+mj-ea"/>
                <a:ea typeface="+mj-ea"/>
              </a:rPr>
              <a:t>　每年招收 </a:t>
            </a:r>
            <a:r>
              <a:rPr lang="en-US" altLang="zh-TW" dirty="0" smtClean="0">
                <a:latin typeface="+mj-ea"/>
                <a:ea typeface="+mj-ea"/>
              </a:rPr>
              <a:t>35-45 </a:t>
            </a:r>
            <a:r>
              <a:rPr lang="zh-TW" altLang="en-US" dirty="0" smtClean="0">
                <a:latin typeface="+mj-ea"/>
                <a:ea typeface="+mj-ea"/>
              </a:rPr>
              <a:t>名學生</a:t>
            </a: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　　</a:t>
            </a:r>
            <a:r>
              <a:rPr lang="zh-TW" altLang="en-US" sz="2400" dirty="0" smtClean="0">
                <a:latin typeface="+mj-ea"/>
                <a:ea typeface="+mj-ea"/>
              </a:rPr>
              <a:t>繁星計畫、申請入學、學校推甄、一般考試、私醫聯招、校內轉系。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dirty="0" smtClean="0">
              <a:latin typeface="+mj-ea"/>
              <a:ea typeface="+mj-ea"/>
            </a:endParaRP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●　師資陣容</a:t>
            </a: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　　</a:t>
            </a:r>
            <a:r>
              <a:rPr lang="zh-TW" altLang="en-US" sz="2400" dirty="0" smtClean="0">
                <a:latin typeface="+mj-ea"/>
                <a:ea typeface="+mj-ea"/>
              </a:rPr>
              <a:t>專業教師：十一名，教授二人、副教授六人、助理教授三人。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	</a:t>
            </a: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●　生師比為 </a:t>
            </a:r>
            <a:r>
              <a:rPr lang="en-US" altLang="zh-TW" dirty="0" smtClean="0">
                <a:latin typeface="+mj-ea"/>
                <a:ea typeface="+mj-ea"/>
                <a:cs typeface="Arial Unicode MS" pitchFamily="34" charset="-120"/>
              </a:rPr>
              <a:t>11 : 1</a:t>
            </a:r>
            <a:r>
              <a:rPr lang="zh-TW" altLang="en-US" dirty="0" smtClean="0">
                <a:latin typeface="+mj-ea"/>
                <a:ea typeface="+mj-ea"/>
              </a:rPr>
              <a:t>，符合小班制教學目標，適切掌握教學品質</a:t>
            </a:r>
            <a:endParaRPr lang="en-US" altLang="zh-TW" dirty="0" smtClean="0">
              <a:latin typeface="+mj-ea"/>
              <a:ea typeface="+mj-ea"/>
            </a:endParaRP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dirty="0" smtClean="0">
              <a:latin typeface="+mj-ea"/>
              <a:ea typeface="+mj-ea"/>
            </a:endParaRPr>
          </a:p>
          <a:p>
            <a:pPr marL="631825" indent="-631825" eaLnBrk="1" fontAlgn="ctr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latin typeface="+mj-ea"/>
                <a:ea typeface="+mj-ea"/>
              </a:rPr>
              <a:t>●　物理治療師執照考通過率，全國前茅。</a:t>
            </a:r>
          </a:p>
        </p:txBody>
      </p:sp>
    </p:spTree>
    <p:extLst>
      <p:ext uri="{BB962C8B-B14F-4D97-AF65-F5344CB8AC3E}">
        <p14:creationId xmlns:p14="http://schemas.microsoft.com/office/powerpoint/2010/main" val="42041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標楷體" panose="03000509000000000000" pitchFamily="65" charset="-120"/>
              </a:rPr>
              <a:t>多元教育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775"/>
            <a:ext cx="8208962" cy="3384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運動傷害防護學程：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1800" dirty="0" smtClean="0">
                <a:latin typeface="+mj-ea"/>
                <a:ea typeface="+mj-ea"/>
              </a:rPr>
              <a:t>拓展學生投入職業運動醫療就業市場。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健康老化與照護學程：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1800" dirty="0" smtClean="0">
                <a:latin typeface="+mj-ea"/>
                <a:ea typeface="+mj-ea"/>
              </a:rPr>
              <a:t>拓展學生投入銀髮族健康市場。</a:t>
            </a:r>
            <a:endParaRPr lang="zh-TW" altLang="en-US" sz="2000" b="1" dirty="0" smtClean="0">
              <a:latin typeface="+mj-ea"/>
              <a:ea typeface="+mj-ea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專題研究：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1800" dirty="0" smtClean="0">
                <a:latin typeface="+mj-ea"/>
                <a:ea typeface="+mj-ea"/>
              </a:rPr>
              <a:t>啟發學生研究興趣與潛質，培育繼續進修能力。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學碩</a:t>
            </a:r>
            <a:r>
              <a:rPr lang="zh-TW" altLang="en-US" sz="2400" b="1" dirty="0">
                <a:latin typeface="+mj-ea"/>
                <a:ea typeface="+mj-ea"/>
              </a:rPr>
              <a:t>博</a:t>
            </a:r>
            <a:r>
              <a:rPr lang="zh-TW" altLang="en-US" sz="2400" b="1" dirty="0" smtClean="0">
                <a:latin typeface="+mj-ea"/>
                <a:ea typeface="+mj-ea"/>
              </a:rPr>
              <a:t>士一貫學位：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1800" dirty="0" smtClean="0">
                <a:latin typeface="+mj-ea"/>
                <a:ea typeface="+mj-ea"/>
              </a:rPr>
              <a:t>學碩士合一教育，暢通學生進修管道，培育學術研究人才。</a:t>
            </a:r>
          </a:p>
        </p:txBody>
      </p:sp>
      <p:pic>
        <p:nvPicPr>
          <p:cNvPr id="16389" name="Picture 5" descr="web4b-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8813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web4b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8082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web3b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28082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優良學術研究環境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28775"/>
            <a:ext cx="8281988" cy="496887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復健科學研究所碩士班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復健科學研究所博士班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健康老化中心（教育部五年五百億補助案）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2000" dirty="0" smtClean="0">
                <a:solidFill>
                  <a:srgbClr val="002060"/>
                </a:solidFill>
                <a:latin typeface="+mj-ea"/>
                <a:ea typeface="+mj-ea"/>
              </a:rPr>
              <a:t>結合復健科學研究所學術研究資源、共創復健醫療科技整合應用之新願景。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2000" dirty="0" smtClean="0">
                <a:solidFill>
                  <a:srgbClr val="002060"/>
                </a:solidFill>
                <a:latin typeface="+mj-ea"/>
                <a:ea typeface="+mj-ea"/>
              </a:rPr>
              <a:t>研究教學空間七百餘坪，設立骨科，神經科、小兒科、心肺科、及復健工程等研究室並及增擴相關研究設備。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zh-TW" altLang="en-US" sz="2000" dirty="0" smtClean="0">
                <a:solidFill>
                  <a:srgbClr val="002060"/>
                </a:solidFill>
                <a:latin typeface="+mj-ea"/>
                <a:ea typeface="+mj-ea"/>
              </a:rPr>
              <a:t>整合長庚大學醫、工、管學院與長庚醫院養生文化村之臨床、學術研究資源。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096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Picture 2" descr="https://upload.wikimedia.org/wikipedia/commons/c/c2/%E9%95%B7%E5%BA%9A%E5%A4%A7%E5%AD%B8%E6%A0%A1%E9%96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-230" r="6369"/>
          <a:stretch>
            <a:fillRect/>
          </a:stretch>
        </p:blipFill>
        <p:spPr bwMode="auto">
          <a:xfrm>
            <a:off x="0" y="0"/>
            <a:ext cx="9144000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9B53B01-91D5-436B-9A09-A6E8F8495EF6}" type="slidenum">
              <a:rPr kumimoji="0" lang="en-US" altLang="zh-TW" smtClean="0"/>
              <a:pPr/>
              <a:t>34</a:t>
            </a:fld>
            <a:endParaRPr kumimoji="0" lang="en-US" altLang="zh-TW" smtClean="0"/>
          </a:p>
        </p:txBody>
      </p:sp>
      <p:sp>
        <p:nvSpPr>
          <p:cNvPr id="23556" name="文字方塊 4"/>
          <p:cNvSpPr txBox="1">
            <a:spLocks noChangeArrowheads="1"/>
          </p:cNvSpPr>
          <p:nvPr/>
        </p:nvSpPr>
        <p:spPr bwMode="auto">
          <a:xfrm>
            <a:off x="684213" y="5805488"/>
            <a:ext cx="6786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400" b="1" dirty="0">
                <a:latin typeface="+mj-ea"/>
                <a:ea typeface="+mj-ea"/>
              </a:rPr>
              <a:t>感謝聆聽  敬請指教  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23528" y="332656"/>
            <a:ext cx="341632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en-US" altLang="zh-TW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新細明體" charset="-120"/>
              </a:rPr>
              <a:t>CGUPT</a:t>
            </a:r>
            <a:endParaRPr lang="zh-TW" alt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1257" y="260648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歡迎加入</a:t>
            </a:r>
            <a:br>
              <a:rPr lang="zh-TW" altLang="en-US" sz="3600" b="1" dirty="0" smtClean="0">
                <a:solidFill>
                  <a:srgbClr val="0070C0"/>
                </a:solidFill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長庚大學物理治療學系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000" smtClean="0"/>
              <a:t>物理治療數位博物館</a:t>
            </a:r>
            <a:endParaRPr lang="en-US" altLang="zh-TW" sz="2000" smtClean="0"/>
          </a:p>
          <a:p>
            <a:pPr lvl="1" eaLnBrk="1" hangingPunct="1"/>
            <a:r>
              <a:rPr lang="en-US" altLang="zh-TW" sz="1600" smtClean="0">
                <a:hlinkClick r:id="rId2"/>
              </a:rPr>
              <a:t>www.taiwanpt.net</a:t>
            </a:r>
            <a:r>
              <a:rPr lang="zh-TW" altLang="en-US" sz="1600" smtClean="0"/>
              <a:t> </a:t>
            </a:r>
            <a:r>
              <a:rPr lang="zh-TW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取得日期</a:t>
            </a:r>
            <a:r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201509</a:t>
            </a:r>
            <a:endParaRPr lang="en-US" altLang="zh-TW" sz="1600" smtClean="0"/>
          </a:p>
          <a:p>
            <a:pPr eaLnBrk="1" hangingPunct="1"/>
            <a:r>
              <a:rPr lang="zh-TW" altLang="en-US" sz="2000" smtClean="0"/>
              <a:t>廖華芳 （民</a:t>
            </a:r>
            <a:r>
              <a:rPr lang="en-US" altLang="zh-TW" sz="2000" smtClean="0"/>
              <a:t>99</a:t>
            </a:r>
            <a:r>
              <a:rPr lang="zh-TW" altLang="en-US" sz="2000" smtClean="0"/>
              <a:t>年）：物理治療導論。台北市，禾楓。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吳英黛（民</a:t>
            </a:r>
            <a:r>
              <a:rPr lang="en-US" altLang="zh-TW" sz="2000" smtClean="0"/>
              <a:t>101</a:t>
            </a:r>
            <a:r>
              <a:rPr lang="zh-TW" altLang="en-US" sz="2000" smtClean="0"/>
              <a:t>）：物理治療倫理－思維與實踐，第三版。台北市，金名。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吳英黛、胡名霞（民</a:t>
            </a:r>
            <a:r>
              <a:rPr lang="en-US" altLang="zh-TW" sz="2000" smtClean="0"/>
              <a:t>97</a:t>
            </a:r>
            <a:r>
              <a:rPr lang="zh-TW" altLang="en-US" sz="2000" smtClean="0"/>
              <a:t>）：物理治療行政管理，第五版</a:t>
            </a:r>
            <a:r>
              <a:rPr lang="en-US" altLang="zh-TW" sz="2000" smtClean="0"/>
              <a:t> </a:t>
            </a:r>
            <a:r>
              <a:rPr lang="zh-TW" altLang="en-US" sz="2000" smtClean="0"/>
              <a:t>。台北市，金名。</a:t>
            </a:r>
            <a:endParaRPr lang="en-US" altLang="zh-TW" sz="2000" smtClean="0"/>
          </a:p>
          <a:p>
            <a:pPr eaLnBrk="1" hangingPunct="1"/>
            <a:r>
              <a:rPr lang="zh-TW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行政院衛生福利部，統計公布欄，民國</a:t>
            </a:r>
            <a:r>
              <a:rPr lang="en-US" altLang="zh-TW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99-103</a:t>
            </a:r>
            <a:r>
              <a:rPr lang="zh-TW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年衛生統計系列</a:t>
            </a:r>
            <a:r>
              <a:rPr lang="en-US" altLang="zh-TW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en-US" altLang="zh-TW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醫療機構現況及醫院醫療服務量統計</a:t>
            </a:r>
            <a:endParaRPr lang="en-US" altLang="zh-TW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http://www.doh.gov.tw/CHT2006/DM/DM2_2.aspx?class_no=440&amp;level_no=1</a:t>
            </a:r>
            <a:r>
              <a:rPr lang="zh-TW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取得日期</a:t>
            </a:r>
            <a:r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201509</a:t>
            </a:r>
            <a:endParaRPr lang="en-US" altLang="zh-TW" sz="1600" smtClean="0"/>
          </a:p>
          <a:p>
            <a:pPr eaLnBrk="1" hangingPunct="1"/>
            <a:r>
              <a:rPr lang="zh-TW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行政院衛生福利部，中央健康保險局，全民健保特約醫事服務機構家數統計表</a:t>
            </a:r>
            <a:endParaRPr lang="en-US" altLang="zh-TW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TW" sz="1600" smtClean="0">
                <a:hlinkClick r:id="rId4"/>
              </a:rPr>
              <a:t>http://www.nhi.gov.tw/search/search.aspx</a:t>
            </a:r>
            <a:r>
              <a:rPr lang="zh-TW" altLang="en-US" sz="1600" smtClean="0"/>
              <a:t> </a:t>
            </a:r>
            <a:r>
              <a:rPr lang="zh-TW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取得日期</a:t>
            </a:r>
            <a:r>
              <a:rPr lang="en-US" altLang="zh-TW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2015209</a:t>
            </a:r>
            <a:endParaRPr lang="en-US" altLang="zh-TW" sz="1600" smtClean="0"/>
          </a:p>
          <a:p>
            <a:pPr lvl="1" eaLnBrk="1" hangingPunct="1"/>
            <a:endParaRPr lang="en-US" altLang="zh-TW" sz="1600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244D24-4B8F-4097-A9E4-D8A1057D4B27}" type="slidenum">
              <a:rPr kumimoji="0" lang="en-US" altLang="zh-TW" smtClean="0"/>
              <a:pPr/>
              <a:t>35</a:t>
            </a:fld>
            <a:endParaRPr kumimoji="0" lang="en-US" altLang="zh-TW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相關資料搜尋參考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07950" y="5711825"/>
            <a:ext cx="2160588" cy="1101725"/>
            <a:chOff x="2476" y="3326"/>
            <a:chExt cx="1538" cy="784"/>
          </a:xfrm>
        </p:grpSpPr>
        <p:sp>
          <p:nvSpPr>
            <p:cNvPr id="38920" name="Oval 4"/>
            <p:cNvSpPr>
              <a:spLocks noChangeArrowheads="1"/>
            </p:cNvSpPr>
            <p:nvPr/>
          </p:nvSpPr>
          <p:spPr bwMode="auto">
            <a:xfrm>
              <a:off x="2476" y="3326"/>
              <a:ext cx="812" cy="7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86502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38921" name="Oval 5"/>
            <p:cNvSpPr>
              <a:spLocks noChangeArrowheads="1"/>
            </p:cNvSpPr>
            <p:nvPr/>
          </p:nvSpPr>
          <p:spPr bwMode="auto">
            <a:xfrm>
              <a:off x="3211" y="3507"/>
              <a:ext cx="455" cy="465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38922" name="Oval 6"/>
            <p:cNvSpPr>
              <a:spLocks noChangeArrowheads="1"/>
            </p:cNvSpPr>
            <p:nvPr/>
          </p:nvSpPr>
          <p:spPr bwMode="auto">
            <a:xfrm>
              <a:off x="3550" y="3658"/>
              <a:ext cx="426" cy="389"/>
            </a:xfrm>
            <a:prstGeom prst="ellipse">
              <a:avLst/>
            </a:prstGeom>
            <a:solidFill>
              <a:srgbClr val="3399FF"/>
            </a:solidFill>
            <a:ln w="76200">
              <a:solidFill>
                <a:srgbClr val="CC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38923" name="Oval 7"/>
            <p:cNvSpPr>
              <a:spLocks noChangeArrowheads="1"/>
            </p:cNvSpPr>
            <p:nvPr/>
          </p:nvSpPr>
          <p:spPr bwMode="auto">
            <a:xfrm>
              <a:off x="3860" y="3606"/>
              <a:ext cx="154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3399FF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38924" name="Text Box 8"/>
            <p:cNvSpPr txBox="1">
              <a:spLocks noChangeArrowheads="1"/>
            </p:cNvSpPr>
            <p:nvPr/>
          </p:nvSpPr>
          <p:spPr bwMode="auto">
            <a:xfrm>
              <a:off x="2542" y="3509"/>
              <a:ext cx="8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躍動的</a:t>
              </a:r>
            </a:p>
          </p:txBody>
        </p:sp>
        <p:sp>
          <p:nvSpPr>
            <p:cNvPr id="38925" name="Text Box 9"/>
            <p:cNvSpPr txBox="1">
              <a:spLocks noChangeArrowheads="1"/>
            </p:cNvSpPr>
            <p:nvPr/>
          </p:nvSpPr>
          <p:spPr bwMode="auto">
            <a:xfrm>
              <a:off x="3314" y="3619"/>
              <a:ext cx="63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青春</a:t>
              </a:r>
            </a:p>
          </p:txBody>
        </p:sp>
      </p:grpSp>
      <p:sp>
        <p:nvSpPr>
          <p:cNvPr id="38916" name="文字方塊 3"/>
          <p:cNvSpPr txBox="1">
            <a:spLocks noChangeArrowheads="1"/>
          </p:cNvSpPr>
          <p:nvPr/>
        </p:nvSpPr>
        <p:spPr bwMode="auto">
          <a:xfrm>
            <a:off x="696913" y="1190625"/>
            <a:ext cx="5905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財務健全</a:t>
            </a:r>
            <a:endParaRPr lang="en-US" altLang="zh-TW" sz="6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學雜費私校最低</a:t>
            </a:r>
          </a:p>
        </p:txBody>
      </p:sp>
      <p:sp>
        <p:nvSpPr>
          <p:cNvPr id="25" name="Oval 387"/>
          <p:cNvSpPr>
            <a:spLocks noChangeArrowheads="1"/>
          </p:cNvSpPr>
          <p:nvPr/>
        </p:nvSpPr>
        <p:spPr bwMode="auto">
          <a:xfrm>
            <a:off x="6300788" y="476250"/>
            <a:ext cx="2808287" cy="2808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8650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 Box 384"/>
          <p:cNvSpPr txBox="1">
            <a:spLocks noChangeArrowheads="1"/>
          </p:cNvSpPr>
          <p:nvPr/>
        </p:nvSpPr>
        <p:spPr bwMode="auto">
          <a:xfrm>
            <a:off x="6800850" y="1190625"/>
            <a:ext cx="1538288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辦學</a:t>
            </a:r>
            <a:r>
              <a:rPr lang="en-US" altLang="zh-TW" sz="4400">
                <a:ea typeface="標楷體" panose="03000509000000000000" pitchFamily="65" charset="-12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特色</a:t>
            </a:r>
          </a:p>
        </p:txBody>
      </p:sp>
      <p:sp>
        <p:nvSpPr>
          <p:cNvPr id="29" name="Rectangle 18"/>
          <p:cNvSpPr txBox="1">
            <a:spLocks noChangeArrowheads="1"/>
          </p:cNvSpPr>
          <p:nvPr/>
        </p:nvSpPr>
        <p:spPr bwMode="auto">
          <a:xfrm>
            <a:off x="611560" y="3448050"/>
            <a:ext cx="6624736" cy="202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dirty="0"/>
              <a:t>全國私立大學收費最低之一，學雜費每學期平均較其他私校</a:t>
            </a:r>
            <a:r>
              <a:rPr lang="zh-TW" altLang="en-US" b="1" dirty="0">
                <a:solidFill>
                  <a:srgbClr val="FF0000"/>
                </a:solidFill>
              </a:rPr>
              <a:t>低一萬元</a:t>
            </a:r>
            <a:r>
              <a:rPr lang="zh-TW" altLang="en-US" dirty="0"/>
              <a:t>以上。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zh-TW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1150" r="58859" b="78349"/>
          <a:stretch>
            <a:fillRect/>
          </a:stretch>
        </p:blipFill>
        <p:spPr bwMode="auto">
          <a:xfrm>
            <a:off x="179388" y="115888"/>
            <a:ext cx="3024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423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068638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400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grpSp>
        <p:nvGrpSpPr>
          <p:cNvPr id="41990" name="Group 90"/>
          <p:cNvGrpSpPr>
            <a:grpSpLocks/>
          </p:cNvGrpSpPr>
          <p:nvPr/>
        </p:nvGrpSpPr>
        <p:grpSpPr bwMode="auto">
          <a:xfrm>
            <a:off x="827088" y="5613400"/>
            <a:ext cx="2441575" cy="1244600"/>
            <a:chOff x="2476" y="3326"/>
            <a:chExt cx="1538" cy="784"/>
          </a:xfrm>
        </p:grpSpPr>
        <p:sp>
          <p:nvSpPr>
            <p:cNvPr id="42038" name="Oval 91"/>
            <p:cNvSpPr>
              <a:spLocks noChangeArrowheads="1"/>
            </p:cNvSpPr>
            <p:nvPr/>
          </p:nvSpPr>
          <p:spPr bwMode="auto">
            <a:xfrm>
              <a:off x="2476" y="3326"/>
              <a:ext cx="812" cy="7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86502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42039" name="Oval 92"/>
            <p:cNvSpPr>
              <a:spLocks noChangeArrowheads="1"/>
            </p:cNvSpPr>
            <p:nvPr/>
          </p:nvSpPr>
          <p:spPr bwMode="auto">
            <a:xfrm>
              <a:off x="3211" y="3507"/>
              <a:ext cx="455" cy="465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2040" name="Oval 93"/>
            <p:cNvSpPr>
              <a:spLocks noChangeArrowheads="1"/>
            </p:cNvSpPr>
            <p:nvPr/>
          </p:nvSpPr>
          <p:spPr bwMode="auto">
            <a:xfrm>
              <a:off x="3550" y="3658"/>
              <a:ext cx="426" cy="389"/>
            </a:xfrm>
            <a:prstGeom prst="ellipse">
              <a:avLst/>
            </a:prstGeom>
            <a:solidFill>
              <a:srgbClr val="3399FF"/>
            </a:solidFill>
            <a:ln w="76200">
              <a:solidFill>
                <a:srgbClr val="CC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2041" name="Oval 94"/>
            <p:cNvSpPr>
              <a:spLocks noChangeArrowheads="1"/>
            </p:cNvSpPr>
            <p:nvPr/>
          </p:nvSpPr>
          <p:spPr bwMode="auto">
            <a:xfrm>
              <a:off x="3860" y="3606"/>
              <a:ext cx="154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3399FF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2042" name="Text Box 95"/>
            <p:cNvSpPr txBox="1">
              <a:spLocks noChangeArrowheads="1"/>
            </p:cNvSpPr>
            <p:nvPr/>
          </p:nvSpPr>
          <p:spPr bwMode="auto">
            <a:xfrm>
              <a:off x="2541" y="3509"/>
              <a:ext cx="8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ea typeface="標楷體" panose="03000509000000000000" pitchFamily="65" charset="-120"/>
                </a:rPr>
                <a:t>躍動的</a:t>
              </a:r>
            </a:p>
          </p:txBody>
        </p:sp>
        <p:sp>
          <p:nvSpPr>
            <p:cNvPr id="42043" name="Text Box 96"/>
            <p:cNvSpPr txBox="1">
              <a:spLocks noChangeArrowheads="1"/>
            </p:cNvSpPr>
            <p:nvPr/>
          </p:nvSpPr>
          <p:spPr bwMode="auto">
            <a:xfrm>
              <a:off x="3314" y="3619"/>
              <a:ext cx="5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青春</a:t>
              </a:r>
            </a:p>
          </p:txBody>
        </p:sp>
      </p:grpSp>
      <p:sp>
        <p:nvSpPr>
          <p:cNvPr id="41991" name="Text Box 97"/>
          <p:cNvSpPr txBox="1">
            <a:spLocks noChangeArrowheads="1"/>
          </p:cNvSpPr>
          <p:nvPr/>
        </p:nvSpPr>
        <p:spPr bwMode="auto">
          <a:xfrm>
            <a:off x="7019925" y="602773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ea typeface="標楷體" panose="03000509000000000000" pitchFamily="65" charset="-120"/>
              </a:rPr>
              <a:t>長庚大學</a:t>
            </a:r>
          </a:p>
        </p:txBody>
      </p:sp>
      <p:sp>
        <p:nvSpPr>
          <p:cNvPr id="41992" name="Text Box 98"/>
          <p:cNvSpPr txBox="1">
            <a:spLocks noChangeArrowheads="1"/>
          </p:cNvSpPr>
          <p:nvPr/>
        </p:nvSpPr>
        <p:spPr bwMode="auto">
          <a:xfrm>
            <a:off x="323850" y="188913"/>
            <a:ext cx="882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107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學年度公私立大學學雜費比較表</a:t>
            </a:r>
          </a:p>
        </p:txBody>
      </p:sp>
      <p:graphicFrame>
        <p:nvGraphicFramePr>
          <p:cNvPr id="218290" name="Group 178"/>
          <p:cNvGraphicFramePr>
            <a:graphicFrameLocks noGrp="1"/>
          </p:cNvGraphicFramePr>
          <p:nvPr>
            <p:ph/>
          </p:nvPr>
        </p:nvGraphicFramePr>
        <p:xfrm>
          <a:off x="900113" y="836613"/>
          <a:ext cx="7704137" cy="4445001"/>
        </p:xfrm>
        <a:graphic>
          <a:graphicData uri="http://schemas.openxmlformats.org/drawingml/2006/table">
            <a:tbl>
              <a:tblPr/>
              <a:tblGrid>
                <a:gridCol w="148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      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醫學系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醫學院其他系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工學院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商學院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公立最高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39560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台大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31050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台大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29490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成大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28740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交大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私立最高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72500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輔仁義守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58200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輔仁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56914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世新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50978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玄奘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私立最低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59317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長庚 馬偕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46577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長庚 馬偕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44307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長庚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38528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A908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長庚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與私立最高之差額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13183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11623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12607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與公立最高之差額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19757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15527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14817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全真楷書" pitchFamily="49" charset="-120"/>
                        </a:rPr>
                        <a:t>9788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37" name="Line 149"/>
          <p:cNvSpPr>
            <a:spLocks noChangeShapeType="1"/>
          </p:cNvSpPr>
          <p:nvPr/>
        </p:nvSpPr>
        <p:spPr bwMode="auto">
          <a:xfrm>
            <a:off x="971550" y="908050"/>
            <a:ext cx="12969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369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905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107950" y="5711825"/>
            <a:ext cx="2160588" cy="1101725"/>
            <a:chOff x="2476" y="3326"/>
            <a:chExt cx="1538" cy="784"/>
          </a:xfrm>
        </p:grpSpPr>
        <p:sp>
          <p:nvSpPr>
            <p:cNvPr id="44039" name="Oval 4"/>
            <p:cNvSpPr>
              <a:spLocks noChangeArrowheads="1"/>
            </p:cNvSpPr>
            <p:nvPr/>
          </p:nvSpPr>
          <p:spPr bwMode="auto">
            <a:xfrm>
              <a:off x="2476" y="3326"/>
              <a:ext cx="812" cy="7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86502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4040" name="Oval 5"/>
            <p:cNvSpPr>
              <a:spLocks noChangeArrowheads="1"/>
            </p:cNvSpPr>
            <p:nvPr/>
          </p:nvSpPr>
          <p:spPr bwMode="auto">
            <a:xfrm>
              <a:off x="3211" y="3507"/>
              <a:ext cx="455" cy="465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4041" name="Oval 6"/>
            <p:cNvSpPr>
              <a:spLocks noChangeArrowheads="1"/>
            </p:cNvSpPr>
            <p:nvPr/>
          </p:nvSpPr>
          <p:spPr bwMode="auto">
            <a:xfrm>
              <a:off x="3550" y="3658"/>
              <a:ext cx="426" cy="389"/>
            </a:xfrm>
            <a:prstGeom prst="ellipse">
              <a:avLst/>
            </a:prstGeom>
            <a:solidFill>
              <a:srgbClr val="3399FF"/>
            </a:solidFill>
            <a:ln w="76200">
              <a:solidFill>
                <a:srgbClr val="CC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4042" name="Oval 7"/>
            <p:cNvSpPr>
              <a:spLocks noChangeArrowheads="1"/>
            </p:cNvSpPr>
            <p:nvPr/>
          </p:nvSpPr>
          <p:spPr bwMode="auto">
            <a:xfrm>
              <a:off x="3860" y="3606"/>
              <a:ext cx="154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3399FF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44043" name="Text Box 8"/>
            <p:cNvSpPr txBox="1">
              <a:spLocks noChangeArrowheads="1"/>
            </p:cNvSpPr>
            <p:nvPr/>
          </p:nvSpPr>
          <p:spPr bwMode="auto">
            <a:xfrm>
              <a:off x="2542" y="3509"/>
              <a:ext cx="8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躍動的</a:t>
              </a:r>
            </a:p>
          </p:txBody>
        </p:sp>
        <p:sp>
          <p:nvSpPr>
            <p:cNvPr id="44044" name="Text Box 9"/>
            <p:cNvSpPr txBox="1">
              <a:spLocks noChangeArrowheads="1"/>
            </p:cNvSpPr>
            <p:nvPr/>
          </p:nvSpPr>
          <p:spPr bwMode="auto">
            <a:xfrm>
              <a:off x="3314" y="3619"/>
              <a:ext cx="63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青春</a:t>
              </a:r>
            </a:p>
          </p:txBody>
        </p:sp>
      </p:grpSp>
      <p:sp>
        <p:nvSpPr>
          <p:cNvPr id="44036" name="文字方塊 3"/>
          <p:cNvSpPr txBox="1">
            <a:spLocks noChangeArrowheads="1"/>
          </p:cNvSpPr>
          <p:nvPr/>
        </p:nvSpPr>
        <p:spPr bwMode="auto">
          <a:xfrm>
            <a:off x="1139825" y="2952750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卓越的研究成果</a:t>
            </a:r>
          </a:p>
        </p:txBody>
      </p:sp>
      <p:sp>
        <p:nvSpPr>
          <p:cNvPr id="25" name="Oval 387"/>
          <p:cNvSpPr>
            <a:spLocks noChangeArrowheads="1"/>
          </p:cNvSpPr>
          <p:nvPr/>
        </p:nvSpPr>
        <p:spPr bwMode="auto">
          <a:xfrm>
            <a:off x="6300788" y="476250"/>
            <a:ext cx="2808287" cy="2808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8650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 Box 384"/>
          <p:cNvSpPr txBox="1">
            <a:spLocks noChangeArrowheads="1"/>
          </p:cNvSpPr>
          <p:nvPr/>
        </p:nvSpPr>
        <p:spPr bwMode="auto">
          <a:xfrm>
            <a:off x="6800850" y="1190625"/>
            <a:ext cx="1538288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辦學</a:t>
            </a:r>
            <a:r>
              <a:rPr lang="en-US" altLang="zh-TW" sz="4400">
                <a:ea typeface="標楷體" panose="03000509000000000000" pitchFamily="65" charset="-12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5521987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4"/>
          <p:cNvSpPr>
            <a:spLocks noGrp="1"/>
          </p:cNvSpPr>
          <p:nvPr>
            <p:ph type="title"/>
          </p:nvPr>
        </p:nvSpPr>
        <p:spPr>
          <a:xfrm>
            <a:off x="3419872" y="115888"/>
            <a:ext cx="5724128" cy="9318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 smtClean="0">
                <a:ea typeface="標楷體" panose="03000509000000000000" pitchFamily="65" charset="-120"/>
              </a:rPr>
              <a:t>世界五百大</a:t>
            </a:r>
            <a:endParaRPr lang="zh-TW" altLang="en-US" sz="4400" dirty="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1150" r="58859" b="78349"/>
          <a:stretch>
            <a:fillRect/>
          </a:stretch>
        </p:blipFill>
        <p:spPr bwMode="auto">
          <a:xfrm>
            <a:off x="179388" y="115888"/>
            <a:ext cx="3024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1556792"/>
            <a:ext cx="84249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+mj-ea"/>
                <a:ea typeface="+mj-ea"/>
              </a:rPr>
              <a:t>上海交通大學</a:t>
            </a:r>
            <a:r>
              <a:rPr lang="en-US" altLang="zh-TW" sz="3200" dirty="0" smtClean="0">
                <a:latin typeface="+mj-ea"/>
                <a:ea typeface="+mj-ea"/>
              </a:rPr>
              <a:t>2018 </a:t>
            </a:r>
            <a:r>
              <a:rPr lang="zh-TW" altLang="en-US" sz="3200" dirty="0" smtClean="0">
                <a:latin typeface="+mj-ea"/>
                <a:ea typeface="+mj-ea"/>
              </a:rPr>
              <a:t>年世界大學學術排名 </a:t>
            </a:r>
            <a:r>
              <a:rPr lang="en-US" altLang="zh-TW" sz="3200" dirty="0" smtClean="0">
                <a:latin typeface="+mj-ea"/>
                <a:ea typeface="+mj-ea"/>
              </a:rPr>
              <a:t>(ARWU)</a:t>
            </a:r>
            <a:r>
              <a:rPr lang="zh-TW" altLang="en-US" sz="3200" dirty="0" smtClean="0">
                <a:latin typeface="+mj-ea"/>
                <a:ea typeface="+mj-ea"/>
              </a:rPr>
              <a:t>，本校連續 </a:t>
            </a:r>
            <a:r>
              <a:rPr lang="en-US" altLang="zh-TW" sz="3200" dirty="0" smtClean="0">
                <a:latin typeface="+mj-ea"/>
                <a:ea typeface="+mj-ea"/>
              </a:rPr>
              <a:t>11 </a:t>
            </a:r>
            <a:r>
              <a:rPr lang="zh-TW" altLang="en-US" sz="3200" dirty="0" smtClean="0">
                <a:latin typeface="+mj-ea"/>
                <a:ea typeface="+mj-ea"/>
              </a:rPr>
              <a:t>年入榜前 </a:t>
            </a:r>
            <a:r>
              <a:rPr lang="en-US" altLang="zh-TW" sz="3200" dirty="0" smtClean="0">
                <a:latin typeface="+mj-ea"/>
                <a:ea typeface="+mj-ea"/>
              </a:rPr>
              <a:t>500 </a:t>
            </a:r>
            <a:r>
              <a:rPr lang="zh-TW" altLang="en-US" sz="3200" dirty="0" smtClean="0">
                <a:latin typeface="+mj-ea"/>
                <a:ea typeface="+mj-ea"/>
              </a:rPr>
              <a:t>大</a:t>
            </a:r>
            <a:endParaRPr lang="en-US" altLang="zh-TW" sz="3200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latin typeface="+mj-ea"/>
                <a:ea typeface="+mj-ea"/>
              </a:rPr>
              <a:t>QS</a:t>
            </a:r>
            <a:r>
              <a:rPr lang="zh-TW" altLang="en-US" sz="3200" dirty="0" smtClean="0">
                <a:latin typeface="+mj-ea"/>
                <a:ea typeface="+mj-ea"/>
              </a:rPr>
              <a:t>學科排名，生科暨醫學領域表現優。醫學、藥學項目排名為國內前</a:t>
            </a:r>
            <a:r>
              <a:rPr lang="en-US" altLang="zh-TW" sz="3200" dirty="0" smtClean="0">
                <a:latin typeface="+mj-ea"/>
                <a:ea typeface="+mj-ea"/>
              </a:rPr>
              <a:t>5 </a:t>
            </a:r>
            <a:r>
              <a:rPr lang="zh-TW" altLang="en-US" sz="3200" dirty="0" smtClean="0">
                <a:latin typeface="+mj-ea"/>
                <a:ea typeface="+mj-ea"/>
              </a:rPr>
              <a:t>名，生物學為國內第 </a:t>
            </a:r>
            <a:r>
              <a:rPr lang="en-US" altLang="zh-TW" sz="3200" dirty="0" smtClean="0">
                <a:latin typeface="+mj-ea"/>
                <a:ea typeface="+mj-ea"/>
              </a:rPr>
              <a:t>6 </a:t>
            </a:r>
            <a:r>
              <a:rPr lang="zh-TW" altLang="en-US" sz="3200" dirty="0" smtClean="0">
                <a:latin typeface="+mj-ea"/>
                <a:ea typeface="+mj-ea"/>
              </a:rPr>
              <a:t>名（私校第一）。</a:t>
            </a:r>
            <a:endParaRPr lang="en-US" altLang="zh-TW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905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07950" y="5711825"/>
            <a:ext cx="2160588" cy="1101725"/>
            <a:chOff x="2476" y="3326"/>
            <a:chExt cx="1538" cy="784"/>
          </a:xfrm>
        </p:grpSpPr>
        <p:sp>
          <p:nvSpPr>
            <p:cNvPr id="50183" name="Oval 4"/>
            <p:cNvSpPr>
              <a:spLocks noChangeArrowheads="1"/>
            </p:cNvSpPr>
            <p:nvPr/>
          </p:nvSpPr>
          <p:spPr bwMode="auto">
            <a:xfrm>
              <a:off x="2476" y="3326"/>
              <a:ext cx="812" cy="7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86502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0184" name="Oval 5"/>
            <p:cNvSpPr>
              <a:spLocks noChangeArrowheads="1"/>
            </p:cNvSpPr>
            <p:nvPr/>
          </p:nvSpPr>
          <p:spPr bwMode="auto">
            <a:xfrm>
              <a:off x="3211" y="3507"/>
              <a:ext cx="455" cy="465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0185" name="Oval 6"/>
            <p:cNvSpPr>
              <a:spLocks noChangeArrowheads="1"/>
            </p:cNvSpPr>
            <p:nvPr/>
          </p:nvSpPr>
          <p:spPr bwMode="auto">
            <a:xfrm>
              <a:off x="3550" y="3658"/>
              <a:ext cx="426" cy="389"/>
            </a:xfrm>
            <a:prstGeom prst="ellipse">
              <a:avLst/>
            </a:prstGeom>
            <a:solidFill>
              <a:srgbClr val="3399FF"/>
            </a:solidFill>
            <a:ln w="76200">
              <a:solidFill>
                <a:srgbClr val="CC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0186" name="Oval 7"/>
            <p:cNvSpPr>
              <a:spLocks noChangeArrowheads="1"/>
            </p:cNvSpPr>
            <p:nvPr/>
          </p:nvSpPr>
          <p:spPr bwMode="auto">
            <a:xfrm>
              <a:off x="3860" y="3606"/>
              <a:ext cx="154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3399FF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0187" name="Text Box 8"/>
            <p:cNvSpPr txBox="1">
              <a:spLocks noChangeArrowheads="1"/>
            </p:cNvSpPr>
            <p:nvPr/>
          </p:nvSpPr>
          <p:spPr bwMode="auto">
            <a:xfrm>
              <a:off x="2542" y="3509"/>
              <a:ext cx="8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躍動的</a:t>
              </a:r>
            </a:p>
          </p:txBody>
        </p:sp>
        <p:sp>
          <p:nvSpPr>
            <p:cNvPr id="50188" name="Text Box 9"/>
            <p:cNvSpPr txBox="1">
              <a:spLocks noChangeArrowheads="1"/>
            </p:cNvSpPr>
            <p:nvPr/>
          </p:nvSpPr>
          <p:spPr bwMode="auto">
            <a:xfrm>
              <a:off x="3314" y="3619"/>
              <a:ext cx="63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青春</a:t>
              </a:r>
            </a:p>
          </p:txBody>
        </p:sp>
      </p:grpSp>
      <p:sp>
        <p:nvSpPr>
          <p:cNvPr id="50180" name="文字方塊 3"/>
          <p:cNvSpPr txBox="1">
            <a:spLocks noChangeArrowheads="1"/>
          </p:cNvSpPr>
          <p:nvPr/>
        </p:nvSpPr>
        <p:spPr bwMode="auto">
          <a:xfrm>
            <a:off x="1139825" y="2952750"/>
            <a:ext cx="5905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住宿床位百分百質優價廉</a:t>
            </a:r>
          </a:p>
        </p:txBody>
      </p:sp>
      <p:sp>
        <p:nvSpPr>
          <p:cNvPr id="25" name="Oval 387"/>
          <p:cNvSpPr>
            <a:spLocks noChangeArrowheads="1"/>
          </p:cNvSpPr>
          <p:nvPr/>
        </p:nvSpPr>
        <p:spPr bwMode="auto">
          <a:xfrm>
            <a:off x="6300788" y="476250"/>
            <a:ext cx="2808287" cy="2808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8650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Text Box 384"/>
          <p:cNvSpPr txBox="1">
            <a:spLocks noChangeArrowheads="1"/>
          </p:cNvSpPr>
          <p:nvPr/>
        </p:nvSpPr>
        <p:spPr bwMode="auto">
          <a:xfrm>
            <a:off x="6800850" y="1190625"/>
            <a:ext cx="1538288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辦學</a:t>
            </a:r>
            <a:r>
              <a:rPr lang="en-US" altLang="zh-TW" sz="4400">
                <a:ea typeface="標楷體" panose="03000509000000000000" pitchFamily="65" charset="-12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ea typeface="標楷體" panose="03000509000000000000" pitchFamily="65" charset="-120"/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3873973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1338" y="225425"/>
            <a:ext cx="8134350" cy="6156325"/>
          </a:xfrm>
          <a:prstGeom prst="rect">
            <a:avLst/>
          </a:prstGeom>
          <a:noFill/>
          <a:ln w="57150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pSp>
        <p:nvGrpSpPr>
          <p:cNvPr id="51204" name="Group 7"/>
          <p:cNvGrpSpPr>
            <a:grpSpLocks/>
          </p:cNvGrpSpPr>
          <p:nvPr/>
        </p:nvGrpSpPr>
        <p:grpSpPr bwMode="auto">
          <a:xfrm>
            <a:off x="2987675" y="620713"/>
            <a:ext cx="3240088" cy="2921000"/>
            <a:chOff x="1247" y="164"/>
            <a:chExt cx="2041" cy="1840"/>
          </a:xfrm>
        </p:grpSpPr>
        <p:pic>
          <p:nvPicPr>
            <p:cNvPr id="51229" name="Picture 8" descr="N13-N-0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64"/>
              <a:ext cx="2041" cy="15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30" name="Text Box 9"/>
            <p:cNvSpPr txBox="1">
              <a:spLocks noChangeArrowheads="1"/>
            </p:cNvSpPr>
            <p:nvPr/>
          </p:nvSpPr>
          <p:spPr bwMode="auto">
            <a:xfrm>
              <a:off x="1953" y="1677"/>
              <a:ext cx="5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宿舍</a:t>
              </a:r>
            </a:p>
          </p:txBody>
        </p:sp>
      </p:grp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6227763" y="0"/>
            <a:ext cx="2952750" cy="2690813"/>
            <a:chOff x="3923" y="0"/>
            <a:chExt cx="1860" cy="1695"/>
          </a:xfrm>
        </p:grpSpPr>
        <p:grpSp>
          <p:nvGrpSpPr>
            <p:cNvPr id="51224" name="Group 14"/>
            <p:cNvGrpSpPr>
              <a:grpSpLocks/>
            </p:cNvGrpSpPr>
            <p:nvPr/>
          </p:nvGrpSpPr>
          <p:grpSpPr bwMode="auto">
            <a:xfrm rot="-868661">
              <a:off x="3923" y="0"/>
              <a:ext cx="1860" cy="1695"/>
              <a:chOff x="-2881" y="527"/>
              <a:chExt cx="2767" cy="2223"/>
            </a:xfrm>
          </p:grpSpPr>
          <p:sp>
            <p:nvSpPr>
              <p:cNvPr id="51226" name="AutoShape 15"/>
              <p:cNvSpPr>
                <a:spLocks noChangeArrowheads="1"/>
              </p:cNvSpPr>
              <p:nvPr/>
            </p:nvSpPr>
            <p:spPr bwMode="auto">
              <a:xfrm>
                <a:off x="-2881" y="527"/>
                <a:ext cx="2767" cy="2223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pic>
            <p:nvPicPr>
              <p:cNvPr id="51227" name="Picture 16" descr="5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8" y="2355"/>
                <a:ext cx="96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8" name="Rectangle 17"/>
              <p:cNvSpPr>
                <a:spLocks noChangeArrowheads="1"/>
              </p:cNvSpPr>
              <p:nvPr/>
            </p:nvSpPr>
            <p:spPr bwMode="auto">
              <a:xfrm>
                <a:off x="-2486" y="725"/>
                <a:ext cx="1977" cy="14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/>
              </a:p>
            </p:txBody>
          </p:sp>
        </p:grpSp>
        <p:sp>
          <p:nvSpPr>
            <p:cNvPr id="51225" name="Text Box 18"/>
            <p:cNvSpPr txBox="1">
              <a:spLocks noChangeArrowheads="1"/>
            </p:cNvSpPr>
            <p:nvPr/>
          </p:nvSpPr>
          <p:spPr bwMode="auto">
            <a:xfrm>
              <a:off x="4150" y="482"/>
              <a:ext cx="1396" cy="442"/>
            </a:xfrm>
            <a:prstGeom prst="rect">
              <a:avLst/>
            </a:prstGeom>
            <a:noFill/>
            <a:ln>
              <a:noFill/>
            </a:ln>
            <a:effectLst>
              <a:outerShdw dist="40161" dir="11906097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000">
                  <a:solidFill>
                    <a:srgbClr val="F8EF34"/>
                  </a:solidFill>
                  <a:ea typeface="標楷體" panose="03000509000000000000" pitchFamily="65" charset="-120"/>
                </a:rPr>
                <a:t>住在長庚</a:t>
              </a:r>
            </a:p>
          </p:txBody>
        </p:sp>
      </p:grpSp>
      <p:grpSp>
        <p:nvGrpSpPr>
          <p:cNvPr id="51206" name="Group 19"/>
          <p:cNvGrpSpPr>
            <a:grpSpLocks/>
          </p:cNvGrpSpPr>
          <p:nvPr/>
        </p:nvGrpSpPr>
        <p:grpSpPr bwMode="auto">
          <a:xfrm>
            <a:off x="107950" y="5711825"/>
            <a:ext cx="2160588" cy="1101725"/>
            <a:chOff x="2476" y="3326"/>
            <a:chExt cx="1538" cy="784"/>
          </a:xfrm>
        </p:grpSpPr>
        <p:sp>
          <p:nvSpPr>
            <p:cNvPr id="51218" name="Oval 20"/>
            <p:cNvSpPr>
              <a:spLocks noChangeArrowheads="1"/>
            </p:cNvSpPr>
            <p:nvPr/>
          </p:nvSpPr>
          <p:spPr bwMode="auto">
            <a:xfrm>
              <a:off x="2476" y="3326"/>
              <a:ext cx="812" cy="7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86502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219" name="Oval 21"/>
            <p:cNvSpPr>
              <a:spLocks noChangeArrowheads="1"/>
            </p:cNvSpPr>
            <p:nvPr/>
          </p:nvSpPr>
          <p:spPr bwMode="auto">
            <a:xfrm>
              <a:off x="3211" y="3507"/>
              <a:ext cx="455" cy="465"/>
            </a:xfrm>
            <a:prstGeom prst="ellipse">
              <a:avLst/>
            </a:prstGeom>
            <a:solidFill>
              <a:srgbClr val="FFCC66"/>
            </a:solidFill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220" name="Oval 22"/>
            <p:cNvSpPr>
              <a:spLocks noChangeArrowheads="1"/>
            </p:cNvSpPr>
            <p:nvPr/>
          </p:nvSpPr>
          <p:spPr bwMode="auto">
            <a:xfrm>
              <a:off x="3550" y="3658"/>
              <a:ext cx="426" cy="389"/>
            </a:xfrm>
            <a:prstGeom prst="ellipse">
              <a:avLst/>
            </a:prstGeom>
            <a:solidFill>
              <a:srgbClr val="3399FF"/>
            </a:solidFill>
            <a:ln w="76200">
              <a:solidFill>
                <a:srgbClr val="CC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221" name="Oval 23"/>
            <p:cNvSpPr>
              <a:spLocks noChangeArrowheads="1"/>
            </p:cNvSpPr>
            <p:nvPr/>
          </p:nvSpPr>
          <p:spPr bwMode="auto">
            <a:xfrm>
              <a:off x="3860" y="3606"/>
              <a:ext cx="154" cy="1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3399FF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222" name="Text Box 24"/>
            <p:cNvSpPr txBox="1">
              <a:spLocks noChangeArrowheads="1"/>
            </p:cNvSpPr>
            <p:nvPr/>
          </p:nvSpPr>
          <p:spPr bwMode="auto">
            <a:xfrm>
              <a:off x="2542" y="3509"/>
              <a:ext cx="89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躍動的</a:t>
              </a:r>
            </a:p>
          </p:txBody>
        </p:sp>
        <p:sp>
          <p:nvSpPr>
            <p:cNvPr id="51223" name="Text Box 25"/>
            <p:cNvSpPr txBox="1">
              <a:spLocks noChangeArrowheads="1"/>
            </p:cNvSpPr>
            <p:nvPr/>
          </p:nvSpPr>
          <p:spPr bwMode="auto">
            <a:xfrm>
              <a:off x="3314" y="3619"/>
              <a:ext cx="63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青春</a:t>
              </a:r>
            </a:p>
          </p:txBody>
        </p:sp>
      </p:grpSp>
      <p:grpSp>
        <p:nvGrpSpPr>
          <p:cNvPr id="51207" name="Group 34"/>
          <p:cNvGrpSpPr>
            <a:grpSpLocks/>
          </p:cNvGrpSpPr>
          <p:nvPr/>
        </p:nvGrpSpPr>
        <p:grpSpPr bwMode="auto">
          <a:xfrm>
            <a:off x="684213" y="1700213"/>
            <a:ext cx="2133600" cy="3798887"/>
            <a:chOff x="385" y="799"/>
            <a:chExt cx="1344" cy="2393"/>
          </a:xfrm>
        </p:grpSpPr>
        <p:pic>
          <p:nvPicPr>
            <p:cNvPr id="51216" name="Picture 29" descr="好漢坡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99"/>
              <a:ext cx="1344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7" name="Text Box 33"/>
            <p:cNvSpPr txBox="1">
              <a:spLocks noChangeArrowheads="1"/>
            </p:cNvSpPr>
            <p:nvPr/>
          </p:nvSpPr>
          <p:spPr bwMode="auto">
            <a:xfrm>
              <a:off x="521" y="2750"/>
              <a:ext cx="11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通往宿舍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252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階好漢坡</a:t>
              </a:r>
            </a:p>
          </p:txBody>
        </p:sp>
      </p:grpSp>
      <p:grpSp>
        <p:nvGrpSpPr>
          <p:cNvPr id="51208" name="Group 46"/>
          <p:cNvGrpSpPr>
            <a:grpSpLocks/>
          </p:cNvGrpSpPr>
          <p:nvPr/>
        </p:nvGrpSpPr>
        <p:grpSpPr bwMode="auto">
          <a:xfrm>
            <a:off x="3635375" y="3500438"/>
            <a:ext cx="4030663" cy="2673350"/>
            <a:chOff x="1837" y="2205"/>
            <a:chExt cx="2539" cy="1684"/>
          </a:xfrm>
        </p:grpSpPr>
        <p:grpSp>
          <p:nvGrpSpPr>
            <p:cNvPr id="51211" name="Group 45"/>
            <p:cNvGrpSpPr>
              <a:grpSpLocks/>
            </p:cNvGrpSpPr>
            <p:nvPr/>
          </p:nvGrpSpPr>
          <p:grpSpPr bwMode="auto">
            <a:xfrm>
              <a:off x="1837" y="2205"/>
              <a:ext cx="2539" cy="1684"/>
              <a:chOff x="1837" y="2205"/>
              <a:chExt cx="2539" cy="1684"/>
            </a:xfrm>
          </p:grpSpPr>
          <p:pic>
            <p:nvPicPr>
              <p:cNvPr id="51214" name="Picture 41" descr="女生宿舍(蘊德樓)與操場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2205"/>
                <a:ext cx="1259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5" name="Picture 42" descr="明德樓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2205"/>
                <a:ext cx="1269" cy="1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12" name="Text Box 43"/>
            <p:cNvSpPr txBox="1">
              <a:spLocks noChangeArrowheads="1"/>
            </p:cNvSpPr>
            <p:nvPr/>
          </p:nvSpPr>
          <p:spPr bwMode="auto">
            <a:xfrm>
              <a:off x="2109" y="361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ea typeface="標楷體" panose="03000509000000000000" pitchFamily="65" charset="-120"/>
                </a:rPr>
                <a:t>蘊德樓</a:t>
              </a:r>
            </a:p>
          </p:txBody>
        </p:sp>
        <p:sp>
          <p:nvSpPr>
            <p:cNvPr id="51213" name="Text Box 44"/>
            <p:cNvSpPr txBox="1">
              <a:spLocks noChangeArrowheads="1"/>
            </p:cNvSpPr>
            <p:nvPr/>
          </p:nvSpPr>
          <p:spPr bwMode="auto">
            <a:xfrm>
              <a:off x="4043" y="2341"/>
              <a:ext cx="28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b="1">
                  <a:ea typeface="標楷體" panose="03000509000000000000" pitchFamily="65" charset="-120"/>
                </a:rPr>
                <a:t>明德樓</a:t>
              </a:r>
            </a:p>
          </p:txBody>
        </p:sp>
      </p:grpSp>
      <p:sp>
        <p:nvSpPr>
          <p:cNvPr id="2" name="橢圓形圖說文字 1"/>
          <p:cNvSpPr/>
          <p:nvPr/>
        </p:nvSpPr>
        <p:spPr>
          <a:xfrm>
            <a:off x="6373813" y="3017838"/>
            <a:ext cx="2319337" cy="642937"/>
          </a:xfrm>
          <a:prstGeom prst="wedgeEllipseCallout">
            <a:avLst>
              <a:gd name="adj1" fmla="val -28415"/>
              <a:gd name="adj2" fmla="val 1026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Century Gothic" panose="020B0502020202020204" pitchFamily="34" charset="0"/>
              </a:rPr>
              <a:t>NT</a:t>
            </a:r>
            <a:r>
              <a:rPr lang="zh-TW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Century Gothic" panose="020B0502020202020204" pitchFamily="34" charset="0"/>
              </a:rPr>
              <a:t>9050</a:t>
            </a:r>
            <a:r>
              <a:rPr lang="en-US" altLang="zh-TW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zh-TW" alt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學期</a:t>
            </a:r>
            <a:endParaRPr lang="zh-TW" alt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橢圓形圖說文字 29"/>
          <p:cNvSpPr/>
          <p:nvPr/>
        </p:nvSpPr>
        <p:spPr>
          <a:xfrm>
            <a:off x="1971675" y="5072063"/>
            <a:ext cx="2252663" cy="730250"/>
          </a:xfrm>
          <a:prstGeom prst="wedgeEllipseCallout">
            <a:avLst>
              <a:gd name="adj1" fmla="val 43719"/>
              <a:gd name="adj2" fmla="val 746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000000"/>
                </a:solidFill>
                <a:latin typeface="Century Gothic" panose="020B0502020202020204" pitchFamily="34" charset="0"/>
              </a:rPr>
              <a:t>NT</a:t>
            </a:r>
            <a:r>
              <a:rPr lang="zh-TW" alt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latin typeface="Century Gothic" panose="020B0502020202020204" pitchFamily="34" charset="0"/>
              </a:rPr>
              <a:t>7000</a:t>
            </a:r>
            <a:r>
              <a:rPr lang="en-US" altLang="zh-TW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學期</a:t>
            </a:r>
            <a:endParaRPr lang="zh-TW" altLang="en-US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819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匯合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匯合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匯合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匯合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2087</TotalTime>
  <Words>2680</Words>
  <Application>Microsoft Office PowerPoint</Application>
  <PresentationFormat>如螢幕大小 (4:3)</PresentationFormat>
  <Paragraphs>432</Paragraphs>
  <Slides>35</Slides>
  <Notes>17</Notes>
  <HiddenSlides>2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51" baseType="lpstr">
      <vt:lpstr>Arial Unicode MS</vt:lpstr>
      <vt:lpstr>全真楷書</vt:lpstr>
      <vt:lpstr>微軟正黑體</vt:lpstr>
      <vt:lpstr>新細明體</vt:lpstr>
      <vt:lpstr>標楷體</vt:lpstr>
      <vt:lpstr>Arial</vt:lpstr>
      <vt:lpstr>Book Antiqua</vt:lpstr>
      <vt:lpstr>Century Gothic</vt:lpstr>
      <vt:lpstr>Lucida Sans Unicode</vt:lpstr>
      <vt:lpstr>Times New Roman</vt:lpstr>
      <vt:lpstr>Verdana</vt:lpstr>
      <vt:lpstr>Webdings</vt:lpstr>
      <vt:lpstr>Wingdings</vt:lpstr>
      <vt:lpstr>Wingdings 2</vt:lpstr>
      <vt:lpstr>Wingdings 3</vt:lpstr>
      <vt:lpstr>匯合</vt:lpstr>
      <vt:lpstr>物理治療專業化發展與願景</vt:lpstr>
      <vt:lpstr>PowerPoint 簡報</vt:lpstr>
      <vt:lpstr>PowerPoint 簡報</vt:lpstr>
      <vt:lpstr>PowerPoint 簡報</vt:lpstr>
      <vt:lpstr>PowerPoint 簡報</vt:lpstr>
      <vt:lpstr>PowerPoint 簡報</vt:lpstr>
      <vt:lpstr>世界五百大</vt:lpstr>
      <vt:lpstr>PowerPoint 簡報</vt:lpstr>
      <vt:lpstr>PowerPoint 簡報</vt:lpstr>
      <vt:lpstr>何謂物理治療 </vt:lpstr>
      <vt:lpstr>物理治療</vt:lpstr>
      <vt:lpstr>治療對象</vt:lpstr>
      <vt:lpstr>Q1:物理治療與職能治療有何不同?</vt:lpstr>
      <vt:lpstr>PowerPoint 簡報</vt:lpstr>
      <vt:lpstr>專業發展現況</vt:lpstr>
      <vt:lpstr>物理治療-養成訓練機構</vt:lpstr>
      <vt:lpstr>PowerPoint 簡報</vt:lpstr>
      <vt:lpstr>執業場所</vt:lpstr>
      <vt:lpstr>PowerPoint 簡報</vt:lpstr>
      <vt:lpstr>PowerPoint 簡報</vt:lpstr>
      <vt:lpstr>拓展執業市場</vt:lpstr>
      <vt:lpstr>物理治療所之開辦</vt:lpstr>
      <vt:lpstr>健保特約物理治療所執行之業務</vt:lpstr>
      <vt:lpstr>PowerPoint 簡報</vt:lpstr>
      <vt:lpstr>物理治療人才多元化</vt:lpstr>
      <vt:lpstr>The School of Physical Therapy 長庚大學 物理治療系 </vt:lpstr>
      <vt:lpstr>系所沿革</vt:lpstr>
      <vt:lpstr>系所教師 (大學部+研究所)</vt:lpstr>
      <vt:lpstr>PowerPoint 簡報</vt:lpstr>
      <vt:lpstr>理論與實務合一</vt:lpstr>
      <vt:lpstr>小班制教學</vt:lpstr>
      <vt:lpstr>多元教育</vt:lpstr>
      <vt:lpstr>優良學術研究環境</vt:lpstr>
      <vt:lpstr>PowerPoint 簡報</vt:lpstr>
      <vt:lpstr>相關資料搜尋參考</vt:lpstr>
    </vt:vector>
  </TitlesOfParts>
  <Company>cgu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物理治療的發展現況與願景</dc:title>
  <dc:creator>cgu</dc:creator>
  <cp:lastModifiedBy>Tsung-Hsun Hsieh</cp:lastModifiedBy>
  <cp:revision>229</cp:revision>
  <cp:lastPrinted>1601-01-01T00:00:00Z</cp:lastPrinted>
  <dcterms:created xsi:type="dcterms:W3CDTF">2008-08-14T08:02:47Z</dcterms:created>
  <dcterms:modified xsi:type="dcterms:W3CDTF">2019-11-13T01:59:25Z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