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7" r:id="rId5"/>
    <p:sldId id="268" r:id="rId6"/>
    <p:sldId id="269" r:id="rId7"/>
    <p:sldId id="270" r:id="rId8"/>
    <p:sldId id="271" r:id="rId9"/>
    <p:sldId id="272" r:id="rId10"/>
    <p:sldId id="273" r:id="rId11"/>
    <p:sldId id="274" r:id="rId1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94227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12325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smtClean="0"/>
              <a:t>按一下以編輯母片標題樣式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964124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6333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smtClean="0"/>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270460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TW" altLang="en-US" smtClean="0"/>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36191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38655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36793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55113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98916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26428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02159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47335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68291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78788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6/6/2022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9794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6/6/2022</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a:t>
            </a:fld>
            <a:endParaRPr lang="en-US" dirty="0"/>
          </a:p>
        </p:txBody>
      </p:sp>
    </p:spTree>
    <p:extLst>
      <p:ext uri="{BB962C8B-B14F-4D97-AF65-F5344CB8AC3E}">
        <p14:creationId xmlns:p14="http://schemas.microsoft.com/office/powerpoint/2010/main" val="965871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75087" y="2436434"/>
            <a:ext cx="8911687" cy="1280890"/>
          </a:xfrm>
        </p:spPr>
        <p:txBody>
          <a:bodyPr/>
          <a:lstStyle/>
          <a:p>
            <a:r>
              <a:rPr lang="zh-TW" altLang="en-US" dirty="0" smtClean="0"/>
              <a:t>科技校院申請</a:t>
            </a:r>
            <a:r>
              <a:rPr lang="zh-TW" altLang="en-US" dirty="0" smtClean="0"/>
              <a:t>入學報到相關</a:t>
            </a:r>
            <a:r>
              <a:rPr lang="zh-TW" altLang="en-US" dirty="0" smtClean="0"/>
              <a:t>事宜</a:t>
            </a:r>
            <a:endParaRPr lang="zh-TW" altLang="en-US" dirty="0"/>
          </a:p>
        </p:txBody>
      </p:sp>
    </p:spTree>
    <p:extLst>
      <p:ext uri="{BB962C8B-B14F-4D97-AF65-F5344CB8AC3E}">
        <p14:creationId xmlns:p14="http://schemas.microsoft.com/office/powerpoint/2010/main" val="158178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zh-TW" altLang="en-US" sz="2400" dirty="0" smtClean="0"/>
              <a:t>第二</a:t>
            </a:r>
            <a:r>
              <a:rPr lang="zh-TW" altLang="en-US" sz="2400" dirty="0"/>
              <a:t>階段報到截止後，即結束本招生錄取報到作業，各校系（組）、學程雖有缺額， 亦不再辦理錄取報到或已報到後聲明放棄錄取資格作業；</a:t>
            </a:r>
            <a:r>
              <a:rPr lang="zh-TW" altLang="en-US" sz="2400" dirty="0">
                <a:solidFill>
                  <a:srgbClr val="FF0000"/>
                </a:solidFill>
              </a:rPr>
              <a:t>已完成報到之錄取生，一 律不得再參加</a:t>
            </a:r>
            <a:r>
              <a:rPr lang="en-US" altLang="zh-TW" sz="2400" dirty="0">
                <a:solidFill>
                  <a:srgbClr val="FF0000"/>
                </a:solidFill>
              </a:rPr>
              <a:t>111</a:t>
            </a:r>
            <a:r>
              <a:rPr lang="zh-TW" altLang="en-US" sz="2400" dirty="0">
                <a:solidFill>
                  <a:srgbClr val="FF0000"/>
                </a:solidFill>
              </a:rPr>
              <a:t>學年度之大學考試入學分發招生及四技二專各招生委員會之招生</a:t>
            </a:r>
            <a:r>
              <a:rPr lang="zh-TW" altLang="en-US" sz="2400" dirty="0" smtClean="0">
                <a:solidFill>
                  <a:srgbClr val="FF0000"/>
                </a:solidFill>
              </a:rPr>
              <a:t>。</a:t>
            </a:r>
            <a:endParaRPr lang="en-US" altLang="zh-TW" sz="2400" dirty="0" smtClean="0">
              <a:solidFill>
                <a:srgbClr val="FF0000"/>
              </a:solidFill>
            </a:endParaRPr>
          </a:p>
          <a:p>
            <a:r>
              <a:rPr lang="zh-TW" altLang="en-US" sz="2400" dirty="0" smtClean="0"/>
              <a:t> 申請</a:t>
            </a:r>
            <a:r>
              <a:rPr lang="zh-TW" altLang="en-US" sz="2400" dirty="0"/>
              <a:t>生如未接獲通知或有任何疑義及問題請逕洽各校，以免權益受損。</a:t>
            </a:r>
          </a:p>
        </p:txBody>
      </p:sp>
    </p:spTree>
    <p:extLst>
      <p:ext uri="{BB962C8B-B14F-4D97-AF65-F5344CB8AC3E}">
        <p14:creationId xmlns:p14="http://schemas.microsoft.com/office/powerpoint/2010/main" val="3798965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rotWithShape="1">
          <a:blip r:embed="rId2"/>
          <a:srcRect l="33648" t="19459" r="34527" b="12553"/>
          <a:stretch/>
        </p:blipFill>
        <p:spPr>
          <a:xfrm>
            <a:off x="5988907" y="0"/>
            <a:ext cx="5420498" cy="6513802"/>
          </a:xfrm>
          <a:prstGeom prst="rect">
            <a:avLst/>
          </a:prstGeom>
          <a:ln>
            <a:solidFill>
              <a:srgbClr val="FF0000"/>
            </a:solidFill>
          </a:ln>
        </p:spPr>
      </p:pic>
      <p:sp>
        <p:nvSpPr>
          <p:cNvPr id="7" name="矩形 6"/>
          <p:cNvSpPr/>
          <p:nvPr/>
        </p:nvSpPr>
        <p:spPr>
          <a:xfrm>
            <a:off x="1458097" y="1368676"/>
            <a:ext cx="4127157" cy="3970318"/>
          </a:xfrm>
          <a:prstGeom prst="rect">
            <a:avLst/>
          </a:prstGeom>
        </p:spPr>
        <p:txBody>
          <a:bodyPr wrap="square">
            <a:spAutoFit/>
          </a:bodyPr>
          <a:lstStyle/>
          <a:p>
            <a:r>
              <a:rPr lang="zh-TW" altLang="en-US" dirty="0" smtClean="0"/>
              <a:t>注意事項： </a:t>
            </a:r>
            <a:endParaRPr lang="en-US" altLang="zh-TW" dirty="0" smtClean="0"/>
          </a:p>
          <a:p>
            <a:pPr marL="342900" indent="-342900">
              <a:buAutoNum type="arabicPeriod"/>
            </a:pPr>
            <a:r>
              <a:rPr lang="zh-TW" altLang="en-US" dirty="0" smtClean="0"/>
              <a:t>自願放棄錄取資格不報到之錄取生或已報到錄取生欲放棄錄取資格者，請填妥本聲明書並經家長（或 監護人）簽名後，並檢附錄取通知或成績通知單，依各校規定日期、時間、方式及簡章規定向所錄取 科技校院辦理放棄錄取資格手續。 </a:t>
            </a:r>
            <a:endParaRPr lang="en-US" altLang="zh-TW" dirty="0" smtClean="0"/>
          </a:p>
          <a:p>
            <a:pPr marL="342900" indent="-342900">
              <a:buAutoNum type="arabicPeriod"/>
            </a:pPr>
            <a:r>
              <a:rPr lang="en-US" altLang="zh-TW" dirty="0" smtClean="0"/>
              <a:t> </a:t>
            </a:r>
            <a:r>
              <a:rPr lang="zh-TW" altLang="en-US" dirty="0" smtClean="0"/>
              <a:t>科技校院於聲明書蓋章後，將第一聯撕下由科技校院存查，第二聯交由申請生存查，始完成手續。 </a:t>
            </a:r>
            <a:endParaRPr lang="en-US" altLang="zh-TW" dirty="0" smtClean="0"/>
          </a:p>
          <a:p>
            <a:pPr marL="342900" indent="-342900">
              <a:buAutoNum type="arabicPeriod"/>
            </a:pPr>
            <a:r>
              <a:rPr lang="en-US" altLang="zh-TW" dirty="0" smtClean="0"/>
              <a:t> </a:t>
            </a:r>
            <a:r>
              <a:rPr lang="zh-TW" altLang="en-US" dirty="0" smtClean="0"/>
              <a:t>聲明放棄錄取資格手續完成後，不得以任何理由撤回，請申請生及家長慎重考慮。</a:t>
            </a:r>
            <a:endParaRPr lang="zh-TW" altLang="en-US" dirty="0"/>
          </a:p>
        </p:txBody>
      </p:sp>
    </p:spTree>
    <p:extLst>
      <p:ext uri="{BB962C8B-B14F-4D97-AF65-F5344CB8AC3E}">
        <p14:creationId xmlns:p14="http://schemas.microsoft.com/office/powerpoint/2010/main" val="790051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重要時程</a:t>
            </a:r>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2718617455"/>
              </p:ext>
            </p:extLst>
          </p:nvPr>
        </p:nvGraphicFramePr>
        <p:xfrm>
          <a:off x="1290595" y="1264555"/>
          <a:ext cx="9962292" cy="3356872"/>
        </p:xfrm>
        <a:graphic>
          <a:graphicData uri="http://schemas.openxmlformats.org/drawingml/2006/table">
            <a:tbl>
              <a:tblPr firstRow="1" bandRow="1">
                <a:tableStyleId>{5C22544A-7EE6-4342-B048-85BDC9FD1C3A}</a:tableStyleId>
              </a:tblPr>
              <a:tblGrid>
                <a:gridCol w="4846594"/>
                <a:gridCol w="5115698"/>
              </a:tblGrid>
              <a:tr h="782236">
                <a:tc>
                  <a:txBody>
                    <a:bodyPr/>
                    <a:lstStyle/>
                    <a:p>
                      <a:r>
                        <a:rPr lang="zh-TW" altLang="en-US" dirty="0" smtClean="0"/>
                        <a:t>日期</a:t>
                      </a:r>
                      <a:r>
                        <a:rPr lang="en-US" altLang="zh-TW" dirty="0" smtClean="0"/>
                        <a:t>/</a:t>
                      </a:r>
                      <a:r>
                        <a:rPr lang="zh-TW" altLang="en-US" dirty="0" smtClean="0"/>
                        <a:t>時間</a:t>
                      </a:r>
                      <a:endParaRPr lang="zh-TW" altLang="en-US" dirty="0"/>
                    </a:p>
                  </a:txBody>
                  <a:tcPr/>
                </a:tc>
                <a:tc>
                  <a:txBody>
                    <a:bodyPr/>
                    <a:lstStyle/>
                    <a:p>
                      <a:r>
                        <a:rPr lang="zh-TW" altLang="en-US" dirty="0" smtClean="0"/>
                        <a:t>重要事宜</a:t>
                      </a:r>
                      <a:endParaRPr lang="zh-TW" altLang="en-US" dirty="0"/>
                    </a:p>
                  </a:txBody>
                  <a:tcPr/>
                </a:tc>
              </a:tr>
              <a:tr h="1350160">
                <a:tc>
                  <a:txBody>
                    <a:bodyPr/>
                    <a:lstStyle/>
                    <a:p>
                      <a:r>
                        <a:rPr lang="zh-TW" altLang="en-US" sz="2000" dirty="0" smtClean="0"/>
                        <a:t>相關規定，請詳閱簡章第 </a:t>
                      </a:r>
                      <a:r>
                        <a:rPr lang="en-US" altLang="zh-TW" sz="2000" dirty="0" smtClean="0"/>
                        <a:t>15 </a:t>
                      </a:r>
                      <a:r>
                        <a:rPr lang="zh-TW" altLang="en-US" sz="2000" dirty="0" smtClean="0"/>
                        <a:t>頁 各校自訂起始日起至 </a:t>
                      </a:r>
                      <a:r>
                        <a:rPr lang="en-US" altLang="zh-TW" sz="2000" dirty="0" smtClean="0"/>
                        <a:t>111 </a:t>
                      </a:r>
                      <a:r>
                        <a:rPr lang="zh-TW" altLang="en-US" sz="2000" dirty="0" smtClean="0"/>
                        <a:t>年 </a:t>
                      </a:r>
                      <a:r>
                        <a:rPr lang="en-US" altLang="zh-TW" sz="2000" dirty="0" smtClean="0"/>
                        <a:t>6 </a:t>
                      </a:r>
                      <a:r>
                        <a:rPr lang="zh-TW" altLang="en-US" sz="2000" dirty="0" smtClean="0"/>
                        <a:t>月 </a:t>
                      </a:r>
                      <a:r>
                        <a:rPr lang="en-US" altLang="zh-TW" sz="2000" dirty="0" smtClean="0"/>
                        <a:t>16 </a:t>
                      </a:r>
                      <a:r>
                        <a:rPr lang="zh-TW" altLang="en-US" sz="2000" dirty="0" smtClean="0"/>
                        <a:t>日</a:t>
                      </a:r>
                      <a:r>
                        <a:rPr lang="en-US" altLang="zh-TW" sz="2000" dirty="0" smtClean="0"/>
                        <a:t>(</a:t>
                      </a:r>
                      <a:r>
                        <a:rPr lang="zh-TW" altLang="en-US" sz="2000" dirty="0" smtClean="0"/>
                        <a:t>星期四</a:t>
                      </a:r>
                      <a:r>
                        <a:rPr lang="en-US" altLang="zh-TW" sz="2000" dirty="0" smtClean="0"/>
                        <a:t>) </a:t>
                      </a:r>
                    </a:p>
                    <a:p>
                      <a:r>
                        <a:rPr lang="en-US" altLang="zh-TW" sz="2000" dirty="0" smtClean="0"/>
                        <a:t>12</a:t>
                      </a:r>
                      <a:r>
                        <a:rPr lang="zh-TW" altLang="en-US" sz="2000" dirty="0" smtClean="0"/>
                        <a:t>：</a:t>
                      </a:r>
                      <a:r>
                        <a:rPr lang="en-US" altLang="zh-TW" sz="2000" dirty="0" smtClean="0"/>
                        <a:t>00 </a:t>
                      </a:r>
                      <a:r>
                        <a:rPr lang="zh-TW" altLang="en-US" sz="2000" dirty="0" smtClean="0"/>
                        <a:t>止</a:t>
                      </a:r>
                      <a:endParaRPr lang="zh-TW" altLang="en-US" sz="2000" dirty="0"/>
                    </a:p>
                  </a:txBody>
                  <a:tcPr/>
                </a:tc>
                <a:tc>
                  <a:txBody>
                    <a:bodyPr/>
                    <a:lstStyle/>
                    <a:p>
                      <a:r>
                        <a:rPr lang="zh-TW" altLang="en-US" sz="2000" dirty="0" smtClean="0"/>
                        <a:t>第一階段：正取生及備取生 報到、聲明放棄錄取資格、遞補作業 </a:t>
                      </a:r>
                      <a:endParaRPr lang="zh-TW" altLang="en-US" sz="2000" dirty="0"/>
                    </a:p>
                  </a:txBody>
                  <a:tcPr/>
                </a:tc>
              </a:tr>
              <a:tr h="1224476">
                <a:tc>
                  <a:txBody>
                    <a:bodyPr/>
                    <a:lstStyle/>
                    <a:p>
                      <a:r>
                        <a:rPr lang="zh-TW" altLang="en-US" sz="2000" dirty="0" smtClean="0"/>
                        <a:t>相關規定，請詳閱簡章第 </a:t>
                      </a:r>
                      <a:r>
                        <a:rPr lang="en-US" altLang="zh-TW" sz="2000" dirty="0" smtClean="0"/>
                        <a:t>15~16 </a:t>
                      </a:r>
                      <a:r>
                        <a:rPr lang="zh-TW" altLang="en-US" sz="2000" dirty="0" smtClean="0"/>
                        <a:t>頁 </a:t>
                      </a:r>
                      <a:endParaRPr lang="en-US" altLang="zh-TW" sz="2000" dirty="0" smtClean="0"/>
                    </a:p>
                    <a:p>
                      <a:r>
                        <a:rPr lang="en-US" altLang="zh-TW" sz="2000" dirty="0" smtClean="0"/>
                        <a:t>111 </a:t>
                      </a:r>
                      <a:r>
                        <a:rPr lang="zh-TW" altLang="en-US" sz="2000" dirty="0" smtClean="0"/>
                        <a:t>年 </a:t>
                      </a:r>
                      <a:r>
                        <a:rPr lang="en-US" altLang="zh-TW" sz="2000" dirty="0" smtClean="0"/>
                        <a:t>6 </a:t>
                      </a:r>
                      <a:r>
                        <a:rPr lang="zh-TW" altLang="en-US" sz="2000" dirty="0" smtClean="0"/>
                        <a:t>月 </a:t>
                      </a:r>
                      <a:r>
                        <a:rPr lang="en-US" altLang="zh-TW" sz="2000" dirty="0" smtClean="0"/>
                        <a:t>16 </a:t>
                      </a:r>
                      <a:r>
                        <a:rPr lang="zh-TW" altLang="en-US" sz="2000" dirty="0" smtClean="0"/>
                        <a:t>日</a:t>
                      </a:r>
                      <a:r>
                        <a:rPr lang="en-US" altLang="zh-TW" sz="2000" dirty="0" smtClean="0"/>
                        <a:t>(</a:t>
                      </a:r>
                      <a:r>
                        <a:rPr lang="zh-TW" altLang="en-US" sz="2000" dirty="0" smtClean="0"/>
                        <a:t>星期四</a:t>
                      </a:r>
                      <a:r>
                        <a:rPr lang="en-US" altLang="zh-TW" sz="2000" dirty="0" smtClean="0"/>
                        <a:t>) 13</a:t>
                      </a:r>
                      <a:r>
                        <a:rPr lang="zh-TW" altLang="en-US" sz="2000" dirty="0" smtClean="0"/>
                        <a:t>：</a:t>
                      </a:r>
                      <a:r>
                        <a:rPr lang="en-US" altLang="zh-TW" sz="2000" dirty="0" smtClean="0"/>
                        <a:t>00 </a:t>
                      </a:r>
                      <a:r>
                        <a:rPr lang="zh-TW" altLang="en-US" sz="2000" dirty="0" smtClean="0"/>
                        <a:t>起至 </a:t>
                      </a:r>
                      <a:r>
                        <a:rPr lang="en-US" altLang="zh-TW" sz="2000" dirty="0" smtClean="0"/>
                        <a:t>111 </a:t>
                      </a:r>
                      <a:r>
                        <a:rPr lang="zh-TW" altLang="en-US" sz="2000" dirty="0" smtClean="0"/>
                        <a:t>年 </a:t>
                      </a:r>
                      <a:r>
                        <a:rPr lang="en-US" altLang="zh-TW" sz="2000" dirty="0" smtClean="0"/>
                        <a:t>6 </a:t>
                      </a:r>
                      <a:r>
                        <a:rPr lang="zh-TW" altLang="en-US" sz="2000" dirty="0" smtClean="0"/>
                        <a:t>月 </a:t>
                      </a:r>
                      <a:r>
                        <a:rPr lang="en-US" altLang="zh-TW" sz="2000" dirty="0" smtClean="0"/>
                        <a:t>18 </a:t>
                      </a:r>
                      <a:r>
                        <a:rPr lang="zh-TW" altLang="en-US" sz="2000" dirty="0" smtClean="0"/>
                        <a:t>日</a:t>
                      </a:r>
                      <a:r>
                        <a:rPr lang="en-US" altLang="zh-TW" sz="2000" dirty="0" smtClean="0"/>
                        <a:t>(</a:t>
                      </a:r>
                      <a:r>
                        <a:rPr lang="zh-TW" altLang="en-US" sz="2000" dirty="0" smtClean="0"/>
                        <a:t>星期六</a:t>
                      </a:r>
                      <a:r>
                        <a:rPr lang="en-US" altLang="zh-TW" sz="2000" dirty="0" smtClean="0"/>
                        <a:t>) 17</a:t>
                      </a:r>
                      <a:r>
                        <a:rPr lang="zh-TW" altLang="en-US" sz="2000" dirty="0" smtClean="0"/>
                        <a:t>：</a:t>
                      </a:r>
                      <a:r>
                        <a:rPr lang="en-US" altLang="zh-TW" sz="2000" dirty="0" smtClean="0"/>
                        <a:t>00 </a:t>
                      </a:r>
                      <a:r>
                        <a:rPr lang="zh-TW" altLang="en-US" sz="2000" dirty="0" smtClean="0"/>
                        <a:t>止 </a:t>
                      </a:r>
                      <a:endParaRPr lang="zh-TW" altLang="en-US" sz="2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sz="2000" dirty="0" smtClean="0"/>
                        <a:t>第二階段：備取生報到、聲明放棄錄取資格、遞補作業</a:t>
                      </a:r>
                      <a:endParaRPr lang="zh-TW" altLang="en-US" sz="2000" dirty="0"/>
                    </a:p>
                  </a:txBody>
                  <a:tcPr/>
                </a:tc>
              </a:tr>
            </a:tbl>
          </a:graphicData>
        </a:graphic>
      </p:graphicFrame>
    </p:spTree>
    <p:extLst>
      <p:ext uri="{BB962C8B-B14F-4D97-AF65-F5344CB8AC3E}">
        <p14:creationId xmlns:p14="http://schemas.microsoft.com/office/powerpoint/2010/main" val="1162613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36406" y="393450"/>
            <a:ext cx="8911687" cy="932842"/>
          </a:xfrm>
        </p:spPr>
        <p:txBody>
          <a:bodyPr/>
          <a:lstStyle/>
          <a:p>
            <a:r>
              <a:rPr lang="zh-TW" altLang="en-US" dirty="0" smtClean="0"/>
              <a:t>第一階段報到－</a:t>
            </a:r>
            <a:r>
              <a:rPr lang="zh-TW" altLang="en-US" dirty="0" smtClean="0"/>
              <a:t>－正</a:t>
            </a:r>
            <a:r>
              <a:rPr lang="zh-TW" altLang="en-US" dirty="0"/>
              <a:t>取生報到規定： </a:t>
            </a:r>
          </a:p>
        </p:txBody>
      </p:sp>
      <p:sp>
        <p:nvSpPr>
          <p:cNvPr id="3" name="內容版面配置區 2"/>
          <p:cNvSpPr>
            <a:spLocks noGrp="1"/>
          </p:cNvSpPr>
          <p:nvPr>
            <p:ph idx="1"/>
          </p:nvPr>
        </p:nvSpPr>
        <p:spPr>
          <a:xfrm>
            <a:off x="2572736" y="1507525"/>
            <a:ext cx="8915400" cy="4637902"/>
          </a:xfrm>
        </p:spPr>
        <p:txBody>
          <a:bodyPr>
            <a:normAutofit lnSpcReduction="10000"/>
          </a:bodyPr>
          <a:lstStyle/>
          <a:p>
            <a:r>
              <a:rPr lang="zh-TW" altLang="en-US" sz="2400" dirty="0" smtClean="0"/>
              <a:t>（</a:t>
            </a:r>
            <a:r>
              <a:rPr lang="en-US" altLang="zh-TW" sz="2400" dirty="0"/>
              <a:t>1</a:t>
            </a:r>
            <a:r>
              <a:rPr lang="zh-TW" altLang="en-US" sz="2400" dirty="0"/>
              <a:t>）正取生須於本階段報到規定期限內，</a:t>
            </a:r>
            <a:r>
              <a:rPr lang="zh-TW" altLang="en-US" sz="2400" b="1" dirty="0">
                <a:solidFill>
                  <a:srgbClr val="FF0000"/>
                </a:solidFill>
              </a:rPr>
              <a:t>依各所錄取學校規定時間及方式辦理</a:t>
            </a:r>
            <a:r>
              <a:rPr lang="zh-TW" altLang="en-US" sz="2400" b="1" dirty="0" smtClean="0">
                <a:solidFill>
                  <a:srgbClr val="FF0000"/>
                </a:solidFill>
              </a:rPr>
              <a:t>報到</a:t>
            </a:r>
            <a:r>
              <a:rPr lang="zh-TW" altLang="en-US" sz="2400" b="1" dirty="0">
                <a:solidFill>
                  <a:srgbClr val="FF0000"/>
                </a:solidFill>
              </a:rPr>
              <a:t>手續</a:t>
            </a:r>
            <a:r>
              <a:rPr lang="zh-TW" altLang="en-US" sz="2400" dirty="0"/>
              <a:t>，逾期或未依規定方式完成報到者，視為放棄錄取資格且不得異議， 其缺額即由備取生依序遞補</a:t>
            </a:r>
            <a:r>
              <a:rPr lang="en-US" altLang="zh-TW" sz="2400" dirty="0"/>
              <a:t>【</a:t>
            </a:r>
            <a:r>
              <a:rPr lang="zh-TW" altLang="en-US" sz="2400" dirty="0"/>
              <a:t>各校系（組）、學程得不列備取生</a:t>
            </a:r>
            <a:r>
              <a:rPr lang="en-US" altLang="zh-TW" sz="2400" dirty="0"/>
              <a:t>】</a:t>
            </a:r>
            <a:r>
              <a:rPr lang="zh-TW" altLang="en-US" sz="2400" dirty="0"/>
              <a:t>。 </a:t>
            </a:r>
            <a:endParaRPr lang="en-US" altLang="zh-TW" sz="2400" dirty="0" smtClean="0"/>
          </a:p>
          <a:p>
            <a:r>
              <a:rPr lang="zh-TW" altLang="en-US" sz="2400" dirty="0" smtClean="0"/>
              <a:t>（</a:t>
            </a:r>
            <a:r>
              <a:rPr lang="en-US" altLang="zh-TW" sz="2400" dirty="0"/>
              <a:t>2</a:t>
            </a:r>
            <a:r>
              <a:rPr lang="zh-TW" altLang="en-US" sz="2400" dirty="0"/>
              <a:t>）若獲多個校系（組）、學程正取資格時，</a:t>
            </a:r>
            <a:r>
              <a:rPr lang="zh-TW" altLang="en-US" sz="2400" b="1" dirty="0">
                <a:solidFill>
                  <a:srgbClr val="FF0000"/>
                </a:solidFill>
              </a:rPr>
              <a:t>最多限擇</a:t>
            </a:r>
            <a:r>
              <a:rPr lang="en-US" altLang="zh-TW" sz="2400" b="1" dirty="0">
                <a:solidFill>
                  <a:srgbClr val="FF0000"/>
                </a:solidFill>
              </a:rPr>
              <a:t>1</a:t>
            </a:r>
            <a:r>
              <a:rPr lang="zh-TW" altLang="en-US" sz="2400" b="1" dirty="0">
                <a:solidFill>
                  <a:srgbClr val="FF0000"/>
                </a:solidFill>
              </a:rPr>
              <a:t>校系（組）、學程報到</a:t>
            </a:r>
            <a:r>
              <a:rPr lang="zh-TW" altLang="en-US" sz="2400" dirty="0"/>
              <a:t>。 已先完成某校系（組）、學程報到後，如欲至另</a:t>
            </a:r>
            <a:r>
              <a:rPr lang="en-US" altLang="zh-TW" sz="2400" dirty="0"/>
              <a:t>1</a:t>
            </a:r>
            <a:r>
              <a:rPr lang="zh-TW" altLang="en-US" sz="2400" dirty="0"/>
              <a:t>校系（組）、學程辦理</a:t>
            </a:r>
            <a:r>
              <a:rPr lang="zh-TW" altLang="en-US" sz="2400" dirty="0" smtClean="0"/>
              <a:t>正取</a:t>
            </a:r>
            <a:r>
              <a:rPr lang="zh-TW" altLang="en-US" sz="2400" dirty="0"/>
              <a:t>生（或備取生遞補）報到者，應先辦理聲明放棄原先報到校系（組）、學 程之錄取資格後（表格如本簡章附錄八），方可至另</a:t>
            </a:r>
            <a:r>
              <a:rPr lang="en-US" altLang="zh-TW" sz="2400" dirty="0"/>
              <a:t>1</a:t>
            </a:r>
            <a:r>
              <a:rPr lang="zh-TW" altLang="en-US" sz="2400" dirty="0"/>
              <a:t>校系（組）、學程辦 理報到</a:t>
            </a:r>
            <a:r>
              <a:rPr lang="zh-TW" altLang="en-US" sz="2400" dirty="0" smtClean="0"/>
              <a:t>。</a:t>
            </a:r>
            <a:endParaRPr lang="en-US" altLang="zh-TW" sz="2400" dirty="0" smtClean="0"/>
          </a:p>
          <a:p>
            <a:r>
              <a:rPr lang="zh-TW" altLang="en-US" sz="2400" dirty="0" smtClean="0"/>
              <a:t>未</a:t>
            </a:r>
            <a:r>
              <a:rPr lang="zh-TW" altLang="en-US" sz="2400" dirty="0"/>
              <a:t>辦理聲明放棄者，不得辦理報到另</a:t>
            </a:r>
            <a:r>
              <a:rPr lang="en-US" altLang="zh-TW" sz="2400" dirty="0"/>
              <a:t>1</a:t>
            </a:r>
            <a:r>
              <a:rPr lang="zh-TW" altLang="en-US" sz="2400" dirty="0"/>
              <a:t>校系（組）、學程；辦理</a:t>
            </a:r>
            <a:r>
              <a:rPr lang="zh-TW" altLang="en-US" sz="2400" dirty="0" smtClean="0"/>
              <a:t>聲明</a:t>
            </a:r>
            <a:r>
              <a:rPr lang="zh-TW" altLang="en-US" sz="2400" dirty="0"/>
              <a:t>放棄後，不得再要求恢復已聲明放棄校系（組）、學程之錄取報到資格。</a:t>
            </a:r>
            <a:endParaRPr lang="zh-TW" altLang="en-US" sz="2400" dirty="0"/>
          </a:p>
        </p:txBody>
      </p:sp>
    </p:spTree>
    <p:extLst>
      <p:ext uri="{BB962C8B-B14F-4D97-AF65-F5344CB8AC3E}">
        <p14:creationId xmlns:p14="http://schemas.microsoft.com/office/powerpoint/2010/main" val="3331832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92925" y="624110"/>
            <a:ext cx="8911687" cy="842225"/>
          </a:xfrm>
        </p:spPr>
        <p:txBody>
          <a:bodyPr/>
          <a:lstStyle/>
          <a:p>
            <a:r>
              <a:rPr lang="zh-TW" altLang="en-US" dirty="0"/>
              <a:t>第一階段報到－</a:t>
            </a:r>
            <a:r>
              <a:rPr lang="zh-TW" altLang="en-US" dirty="0" smtClean="0"/>
              <a:t>－備取</a:t>
            </a:r>
            <a:r>
              <a:rPr lang="zh-TW" altLang="en-US" dirty="0"/>
              <a:t>生報到規定： </a:t>
            </a:r>
          </a:p>
        </p:txBody>
      </p:sp>
      <p:sp>
        <p:nvSpPr>
          <p:cNvPr id="3" name="內容版面配置區 2"/>
          <p:cNvSpPr>
            <a:spLocks noGrp="1"/>
          </p:cNvSpPr>
          <p:nvPr>
            <p:ph idx="1"/>
          </p:nvPr>
        </p:nvSpPr>
        <p:spPr>
          <a:xfrm>
            <a:off x="2589212" y="1466335"/>
            <a:ext cx="8915400" cy="4975653"/>
          </a:xfrm>
        </p:spPr>
        <p:txBody>
          <a:bodyPr>
            <a:normAutofit/>
          </a:bodyPr>
          <a:lstStyle/>
          <a:p>
            <a:r>
              <a:rPr lang="zh-TW" altLang="en-US" sz="2000" dirty="0"/>
              <a:t>（</a:t>
            </a:r>
            <a:r>
              <a:rPr lang="en-US" altLang="zh-TW" sz="2000" dirty="0"/>
              <a:t>1</a:t>
            </a:r>
            <a:r>
              <a:rPr lang="zh-TW" altLang="en-US" sz="2000" dirty="0"/>
              <a:t>）各校系（組）、學程正取生未報到或聲明放棄錄取資格之缺額，即由各校辦 理備取生遞補。獲錄取學校備取遞補報到通知之備取生，</a:t>
            </a:r>
            <a:r>
              <a:rPr lang="zh-TW" altLang="en-US" sz="2000" dirty="0">
                <a:solidFill>
                  <a:srgbClr val="FF0000"/>
                </a:solidFill>
              </a:rPr>
              <a:t>應依所錄取學校</a:t>
            </a:r>
            <a:r>
              <a:rPr lang="zh-TW" altLang="en-US" sz="2000" dirty="0" smtClean="0">
                <a:solidFill>
                  <a:srgbClr val="FF0000"/>
                </a:solidFill>
              </a:rPr>
              <a:t>規定</a:t>
            </a:r>
            <a:r>
              <a:rPr lang="zh-TW" altLang="en-US" sz="2000" dirty="0">
                <a:solidFill>
                  <a:srgbClr val="FF0000"/>
                </a:solidFill>
              </a:rPr>
              <a:t>時間及方式辦理報到手續</a:t>
            </a:r>
            <a:r>
              <a:rPr lang="zh-TW" altLang="en-US" sz="2000" dirty="0"/>
              <a:t>；逾期或未依規定方式完成報到者，視為放棄備 取遞補錄取資格且不得異議，其缺額由其後之備取生依序遞補。 </a:t>
            </a:r>
            <a:endParaRPr lang="en-US" altLang="zh-TW" sz="2000" dirty="0" smtClean="0"/>
          </a:p>
          <a:p>
            <a:r>
              <a:rPr lang="zh-TW" altLang="en-US" sz="2000" dirty="0" smtClean="0"/>
              <a:t>（</a:t>
            </a:r>
            <a:r>
              <a:rPr lang="en-US" altLang="zh-TW" sz="2000" dirty="0"/>
              <a:t>2</a:t>
            </a:r>
            <a:r>
              <a:rPr lang="zh-TW" altLang="en-US" sz="2000" dirty="0"/>
              <a:t>）若獲多個校系（組）、學程備取遞補資格時，</a:t>
            </a:r>
            <a:r>
              <a:rPr lang="zh-TW" altLang="en-US" sz="2000" dirty="0">
                <a:solidFill>
                  <a:srgbClr val="FF0000"/>
                </a:solidFill>
              </a:rPr>
              <a:t>最多限擇</a:t>
            </a:r>
            <a:r>
              <a:rPr lang="en-US" altLang="zh-TW" sz="2000" dirty="0">
                <a:solidFill>
                  <a:srgbClr val="FF0000"/>
                </a:solidFill>
              </a:rPr>
              <a:t>1</a:t>
            </a:r>
            <a:r>
              <a:rPr lang="zh-TW" altLang="en-US" sz="2000" dirty="0">
                <a:solidFill>
                  <a:srgbClr val="FF0000"/>
                </a:solidFill>
              </a:rPr>
              <a:t>校系（組）、學</a:t>
            </a:r>
            <a:r>
              <a:rPr lang="zh-TW" altLang="en-US" sz="2000" dirty="0" smtClean="0">
                <a:solidFill>
                  <a:srgbClr val="FF0000"/>
                </a:solidFill>
              </a:rPr>
              <a:t>程遞補</a:t>
            </a:r>
            <a:r>
              <a:rPr lang="zh-TW" altLang="en-US" sz="2000" dirty="0">
                <a:solidFill>
                  <a:srgbClr val="FF0000"/>
                </a:solidFill>
              </a:rPr>
              <a:t>報到。</a:t>
            </a:r>
            <a:r>
              <a:rPr lang="zh-TW" altLang="en-US" sz="2000" dirty="0"/>
              <a:t>已先完成某校系（組）、學程報到，如後欲至另</a:t>
            </a:r>
            <a:r>
              <a:rPr lang="en-US" altLang="zh-TW" sz="2000" dirty="0"/>
              <a:t>1</a:t>
            </a:r>
            <a:r>
              <a:rPr lang="zh-TW" altLang="en-US" sz="2000" dirty="0"/>
              <a:t>校系（組）、 學程辦理報到者，應先辦理聲明放棄原先報到校系（組）、學程之錄取</a:t>
            </a:r>
            <a:r>
              <a:rPr lang="zh-TW" altLang="en-US" sz="2000" dirty="0" smtClean="0"/>
              <a:t>資格後</a:t>
            </a:r>
            <a:r>
              <a:rPr lang="zh-TW" altLang="en-US" sz="2000" dirty="0"/>
              <a:t>（表格如本簡章附錄八），方可至另</a:t>
            </a:r>
            <a:r>
              <a:rPr lang="en-US" altLang="zh-TW" sz="2000" dirty="0"/>
              <a:t>1</a:t>
            </a:r>
            <a:r>
              <a:rPr lang="zh-TW" altLang="en-US" sz="2000" dirty="0"/>
              <a:t>校系（組）、學程辦理報到。未</a:t>
            </a:r>
            <a:r>
              <a:rPr lang="zh-TW" altLang="en-US" sz="2000" dirty="0" smtClean="0"/>
              <a:t>辦理</a:t>
            </a:r>
            <a:r>
              <a:rPr lang="zh-TW" altLang="en-US" sz="2000" dirty="0"/>
              <a:t>聲明放棄者，不得辦理報到另</a:t>
            </a:r>
            <a:r>
              <a:rPr lang="en-US" altLang="zh-TW" sz="2000" dirty="0"/>
              <a:t>1</a:t>
            </a:r>
            <a:r>
              <a:rPr lang="zh-TW" altLang="en-US" sz="2000" dirty="0"/>
              <a:t>校系（組）、學程；辦理聲明放棄後，</a:t>
            </a:r>
            <a:r>
              <a:rPr lang="zh-TW" altLang="en-US" sz="2000" dirty="0" smtClean="0"/>
              <a:t>不得</a:t>
            </a:r>
            <a:r>
              <a:rPr lang="zh-TW" altLang="en-US" sz="2000" dirty="0"/>
              <a:t>再要求恢復已聲明放棄校系（組）、學程之錄取報到資格</a:t>
            </a:r>
            <a:r>
              <a:rPr lang="zh-TW" altLang="en-US" sz="2000" dirty="0" smtClean="0"/>
              <a:t>。</a:t>
            </a:r>
            <a:endParaRPr lang="en-US" altLang="zh-TW" sz="2000" dirty="0" smtClean="0"/>
          </a:p>
          <a:p>
            <a:r>
              <a:rPr lang="zh-TW" altLang="en-US" sz="2000" dirty="0" smtClean="0"/>
              <a:t> </a:t>
            </a:r>
            <a:r>
              <a:rPr lang="zh-TW" altLang="en-US" sz="2000" dirty="0"/>
              <a:t>（</a:t>
            </a:r>
            <a:r>
              <a:rPr lang="en-US" altLang="zh-TW" sz="2000" dirty="0"/>
              <a:t>3</a:t>
            </a:r>
            <a:r>
              <a:rPr lang="zh-TW" altLang="en-US" sz="2000" dirty="0"/>
              <a:t>）</a:t>
            </a:r>
            <a:r>
              <a:rPr lang="zh-TW" altLang="en-US" sz="2000" dirty="0">
                <a:solidFill>
                  <a:srgbClr val="FF0000"/>
                </a:solidFill>
              </a:rPr>
              <a:t>備取生應密切注意各所錄取學校之遞補報到通知與網站公告之備取遞補名單 及報到時間</a:t>
            </a:r>
            <a:r>
              <a:rPr lang="zh-TW" altLang="en-US" sz="2000" dirty="0"/>
              <a:t>，</a:t>
            </a:r>
            <a:r>
              <a:rPr lang="zh-TW" altLang="en-US" sz="2000" dirty="0">
                <a:solidFill>
                  <a:srgbClr val="FF0000"/>
                </a:solidFill>
              </a:rPr>
              <a:t>並依各校規定時間及方式辦理遞補報到手續</a:t>
            </a:r>
            <a:r>
              <a:rPr lang="zh-TW" altLang="en-US" sz="2000" dirty="0"/>
              <a:t>，以免影響入學權益。</a:t>
            </a:r>
          </a:p>
        </p:txBody>
      </p:sp>
    </p:spTree>
    <p:extLst>
      <p:ext uri="{BB962C8B-B14F-4D97-AF65-F5344CB8AC3E}">
        <p14:creationId xmlns:p14="http://schemas.microsoft.com/office/powerpoint/2010/main" val="342136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92925" y="624110"/>
            <a:ext cx="8911687" cy="949317"/>
          </a:xfrm>
        </p:spPr>
        <p:txBody>
          <a:bodyPr/>
          <a:lstStyle/>
          <a:p>
            <a:r>
              <a:rPr lang="zh-TW" altLang="en-US" dirty="0"/>
              <a:t>第一階段報到－</a:t>
            </a:r>
            <a:r>
              <a:rPr lang="zh-TW" altLang="en-US" dirty="0" smtClean="0"/>
              <a:t>－</a:t>
            </a:r>
            <a:r>
              <a:rPr lang="zh-TW" altLang="en-US" dirty="0"/>
              <a:t>聲明放棄錄取資格規定</a:t>
            </a:r>
          </a:p>
        </p:txBody>
      </p:sp>
      <p:sp>
        <p:nvSpPr>
          <p:cNvPr id="3" name="內容版面配置區 2"/>
          <p:cNvSpPr>
            <a:spLocks noGrp="1"/>
          </p:cNvSpPr>
          <p:nvPr>
            <p:ph idx="1"/>
          </p:nvPr>
        </p:nvSpPr>
        <p:spPr/>
        <p:txBody>
          <a:bodyPr>
            <a:normAutofit/>
          </a:bodyPr>
          <a:lstStyle/>
          <a:p>
            <a:r>
              <a:rPr lang="zh-TW" altLang="en-US" sz="2400" dirty="0" smtClean="0"/>
              <a:t>（</a:t>
            </a:r>
            <a:r>
              <a:rPr lang="en-US" altLang="zh-TW" sz="2400" dirty="0"/>
              <a:t>1</a:t>
            </a:r>
            <a:r>
              <a:rPr lang="zh-TW" altLang="en-US" sz="2400" dirty="0"/>
              <a:t>）本階段報到截止後，已完成所選擇</a:t>
            </a:r>
            <a:r>
              <a:rPr lang="en-US" altLang="zh-TW" sz="2400" dirty="0"/>
              <a:t>1</a:t>
            </a:r>
            <a:r>
              <a:rPr lang="zh-TW" altLang="en-US" sz="2400" dirty="0"/>
              <a:t>校系（組）、學程辦理報到之錄取生，</a:t>
            </a:r>
            <a:r>
              <a:rPr lang="zh-TW" altLang="en-US" sz="2400" dirty="0" smtClean="0"/>
              <a:t>除因</a:t>
            </a:r>
            <a:r>
              <a:rPr lang="zh-TW" altLang="en-US" sz="2400" dirty="0"/>
              <a:t>須辦理科技校院之第二階段其他校系（組）、學程備取遞補報到者，得</a:t>
            </a:r>
            <a:r>
              <a:rPr lang="zh-TW" altLang="en-US" sz="2400" dirty="0" smtClean="0"/>
              <a:t>於各</a:t>
            </a:r>
            <a:r>
              <a:rPr lang="zh-TW" altLang="en-US" sz="2400" dirty="0"/>
              <a:t>校規定之第二階段錄取報到截止時間前，向已報到之校系（組）、學程聲 明放棄錄取資格，否則不得聲明放棄已報到校系（組）、學程之錄取資格</a:t>
            </a:r>
            <a:r>
              <a:rPr lang="zh-TW" altLang="en-US" sz="2400" dirty="0" smtClean="0"/>
              <a:t>。</a:t>
            </a:r>
            <a:endParaRPr lang="en-US" altLang="zh-TW" sz="2400" dirty="0" smtClean="0"/>
          </a:p>
          <a:p>
            <a:r>
              <a:rPr lang="zh-TW" altLang="en-US" sz="2400" dirty="0" smtClean="0"/>
              <a:t>（</a:t>
            </a:r>
            <a:r>
              <a:rPr lang="en-US" altLang="zh-TW" sz="2400" dirty="0"/>
              <a:t>2</a:t>
            </a:r>
            <a:r>
              <a:rPr lang="zh-TW" altLang="en-US" sz="2400" dirty="0"/>
              <a:t>）欲辦理本階段報到之正、備取生，報到前請慎重考慮，以免影響錄取及入學權益。</a:t>
            </a:r>
          </a:p>
        </p:txBody>
      </p:sp>
    </p:spTree>
    <p:extLst>
      <p:ext uri="{BB962C8B-B14F-4D97-AF65-F5344CB8AC3E}">
        <p14:creationId xmlns:p14="http://schemas.microsoft.com/office/powerpoint/2010/main" val="282023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400" dirty="0"/>
              <a:t>第二階段報到</a:t>
            </a:r>
          </a:p>
        </p:txBody>
      </p:sp>
      <p:sp>
        <p:nvSpPr>
          <p:cNvPr id="3" name="內容版面配置區 2"/>
          <p:cNvSpPr>
            <a:spLocks noGrp="1"/>
          </p:cNvSpPr>
          <p:nvPr>
            <p:ph idx="1"/>
          </p:nvPr>
        </p:nvSpPr>
        <p:spPr/>
        <p:txBody>
          <a:bodyPr>
            <a:normAutofit/>
          </a:bodyPr>
          <a:lstStyle/>
          <a:p>
            <a:r>
              <a:rPr lang="zh-TW" altLang="en-US" sz="2400" dirty="0" smtClean="0"/>
              <a:t>：本</a:t>
            </a:r>
            <a:r>
              <a:rPr lang="zh-TW" altLang="en-US" sz="2400" dirty="0"/>
              <a:t>階段報到期限為 </a:t>
            </a:r>
            <a:r>
              <a:rPr lang="en-US" altLang="zh-TW" sz="2400" dirty="0"/>
              <a:t>111 </a:t>
            </a:r>
            <a:r>
              <a:rPr lang="zh-TW" altLang="en-US" sz="2400" dirty="0"/>
              <a:t>年 </a:t>
            </a:r>
            <a:r>
              <a:rPr lang="en-US" altLang="zh-TW" sz="2400" dirty="0"/>
              <a:t>6 </a:t>
            </a:r>
            <a:r>
              <a:rPr lang="zh-TW" altLang="en-US" sz="2400" dirty="0"/>
              <a:t>月 </a:t>
            </a:r>
            <a:r>
              <a:rPr lang="en-US" altLang="zh-TW" sz="2400" dirty="0"/>
              <a:t>16 </a:t>
            </a:r>
            <a:r>
              <a:rPr lang="zh-TW" altLang="en-US" sz="2400" dirty="0"/>
              <a:t>日（星期四）</a:t>
            </a:r>
            <a:r>
              <a:rPr lang="en-US" altLang="zh-TW" sz="2400" dirty="0"/>
              <a:t>13</a:t>
            </a:r>
            <a:r>
              <a:rPr lang="zh-TW" altLang="en-US" sz="2400" dirty="0"/>
              <a:t>：</a:t>
            </a:r>
            <a:r>
              <a:rPr lang="en-US" altLang="zh-TW" sz="2400" dirty="0"/>
              <a:t>00 </a:t>
            </a:r>
            <a:r>
              <a:rPr lang="zh-TW" altLang="en-US" sz="2400" dirty="0"/>
              <a:t>起至 </a:t>
            </a:r>
            <a:r>
              <a:rPr lang="en-US" altLang="zh-TW" sz="2400" dirty="0"/>
              <a:t>111 </a:t>
            </a:r>
            <a:r>
              <a:rPr lang="zh-TW" altLang="en-US" sz="2400" dirty="0"/>
              <a:t>年 </a:t>
            </a:r>
            <a:r>
              <a:rPr lang="en-US" altLang="zh-TW" sz="2400" dirty="0"/>
              <a:t>6 </a:t>
            </a:r>
            <a:r>
              <a:rPr lang="zh-TW" altLang="en-US" sz="2400" dirty="0"/>
              <a:t>月 </a:t>
            </a:r>
            <a:r>
              <a:rPr lang="en-US" altLang="zh-TW" sz="2400" dirty="0"/>
              <a:t>18 </a:t>
            </a:r>
            <a:r>
              <a:rPr lang="zh-TW" altLang="en-US" sz="2400" dirty="0"/>
              <a:t>日（星期 六）</a:t>
            </a:r>
            <a:r>
              <a:rPr lang="en-US" altLang="zh-TW" sz="2400" dirty="0"/>
              <a:t>17</a:t>
            </a:r>
            <a:r>
              <a:rPr lang="zh-TW" altLang="en-US" sz="2400" dirty="0"/>
              <a:t>：</a:t>
            </a:r>
            <a:r>
              <a:rPr lang="en-US" altLang="zh-TW" sz="2400" dirty="0"/>
              <a:t>00 </a:t>
            </a:r>
            <a:r>
              <a:rPr lang="zh-TW" altLang="en-US" sz="2400" dirty="0"/>
              <a:t>止，共分 </a:t>
            </a:r>
            <a:r>
              <a:rPr lang="en-US" altLang="zh-TW" sz="2400" dirty="0"/>
              <a:t>7 </a:t>
            </a:r>
            <a:r>
              <a:rPr lang="zh-TW" altLang="en-US" sz="2400" dirty="0"/>
              <a:t>梯次統一時段。依第一階段「備取生報到規定」、「聲明</a:t>
            </a:r>
            <a:r>
              <a:rPr lang="zh-TW" altLang="en-US" sz="2400" dirty="0" smtClean="0"/>
              <a:t>放棄</a:t>
            </a:r>
            <a:r>
              <a:rPr lang="zh-TW" altLang="en-US" sz="2400" dirty="0"/>
              <a:t>錄取資格規定」及各所錄取學校規定時間及方式，僅辦理備取生遞補報到及</a:t>
            </a:r>
            <a:r>
              <a:rPr lang="zh-TW" altLang="en-US" sz="2400" dirty="0" smtClean="0"/>
              <a:t>聲明放棄</a:t>
            </a:r>
            <a:r>
              <a:rPr lang="zh-TW" altLang="en-US" sz="2400" dirty="0"/>
              <a:t>錄取資格。</a:t>
            </a:r>
          </a:p>
        </p:txBody>
      </p:sp>
    </p:spTree>
    <p:extLst>
      <p:ext uri="{BB962C8B-B14F-4D97-AF65-F5344CB8AC3E}">
        <p14:creationId xmlns:p14="http://schemas.microsoft.com/office/powerpoint/2010/main" val="1070510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400" dirty="0"/>
              <a:t>第二階段報到</a:t>
            </a:r>
          </a:p>
        </p:txBody>
      </p:sp>
      <p:sp>
        <p:nvSpPr>
          <p:cNvPr id="3" name="內容版面配置區 2"/>
          <p:cNvSpPr>
            <a:spLocks noGrp="1"/>
          </p:cNvSpPr>
          <p:nvPr>
            <p:ph idx="1"/>
          </p:nvPr>
        </p:nvSpPr>
        <p:spPr>
          <a:xfrm>
            <a:off x="2589212" y="2133599"/>
            <a:ext cx="8915400" cy="4415481"/>
          </a:xfrm>
        </p:spPr>
        <p:txBody>
          <a:bodyPr>
            <a:noAutofit/>
          </a:bodyPr>
          <a:lstStyle/>
          <a:p>
            <a:r>
              <a:rPr lang="en-US" altLang="zh-TW" sz="2400" dirty="0"/>
              <a:t>1.</a:t>
            </a:r>
            <a:r>
              <a:rPr lang="zh-TW" altLang="en-US" sz="2400" dirty="0"/>
              <a:t>第二階段備取生遞補名單公告及遞補報到梯次時間表</a:t>
            </a:r>
            <a:r>
              <a:rPr lang="zh-TW" altLang="en-US" sz="2400" dirty="0" smtClean="0"/>
              <a:t>：</a:t>
            </a:r>
            <a:endParaRPr lang="en-US" altLang="zh-TW" sz="2400" dirty="0" smtClean="0"/>
          </a:p>
          <a:p>
            <a:r>
              <a:rPr lang="zh-TW" altLang="en-US" sz="2400" dirty="0" smtClean="0"/>
              <a:t> </a:t>
            </a:r>
            <a:r>
              <a:rPr lang="zh-TW" altLang="en-US" sz="2400" dirty="0"/>
              <a:t>第 </a:t>
            </a:r>
            <a:r>
              <a:rPr lang="en-US" altLang="zh-TW" sz="2400" dirty="0"/>
              <a:t>1 </a:t>
            </a:r>
            <a:r>
              <a:rPr lang="zh-TW" altLang="en-US" sz="2400" dirty="0"/>
              <a:t>梯次： </a:t>
            </a:r>
            <a:r>
              <a:rPr lang="en-US" altLang="zh-TW" sz="2400" dirty="0"/>
              <a:t>111 </a:t>
            </a:r>
            <a:r>
              <a:rPr lang="zh-TW" altLang="en-US" sz="2400" dirty="0"/>
              <a:t>年 </a:t>
            </a:r>
            <a:r>
              <a:rPr lang="en-US" altLang="zh-TW" sz="2400" dirty="0"/>
              <a:t>6 </a:t>
            </a:r>
            <a:r>
              <a:rPr lang="zh-TW" altLang="en-US" sz="2400" dirty="0"/>
              <a:t>月 </a:t>
            </a:r>
            <a:r>
              <a:rPr lang="en-US" altLang="zh-TW" sz="2400" dirty="0"/>
              <a:t>16 </a:t>
            </a:r>
            <a:r>
              <a:rPr lang="zh-TW" altLang="en-US" sz="2400" dirty="0"/>
              <a:t>日（星期四） </a:t>
            </a:r>
            <a:r>
              <a:rPr lang="en-US" altLang="zh-TW" sz="2400" dirty="0"/>
              <a:t>13</a:t>
            </a:r>
            <a:r>
              <a:rPr lang="zh-TW" altLang="en-US" sz="2400" dirty="0"/>
              <a:t>：</a:t>
            </a:r>
            <a:r>
              <a:rPr lang="en-US" altLang="zh-TW" sz="2400" dirty="0"/>
              <a:t>00</a:t>
            </a:r>
            <a:r>
              <a:rPr lang="zh-TW" altLang="en-US" sz="2400" dirty="0"/>
              <a:t>～</a:t>
            </a:r>
            <a:r>
              <a:rPr lang="en-US" altLang="zh-TW" sz="2400" dirty="0"/>
              <a:t>17</a:t>
            </a:r>
            <a:r>
              <a:rPr lang="zh-TW" altLang="en-US" sz="2400" dirty="0"/>
              <a:t>：</a:t>
            </a:r>
            <a:r>
              <a:rPr lang="en-US" altLang="zh-TW" sz="2400" dirty="0"/>
              <a:t>00 </a:t>
            </a:r>
            <a:endParaRPr lang="en-US" altLang="zh-TW" sz="2400" dirty="0" smtClean="0"/>
          </a:p>
          <a:p>
            <a:r>
              <a:rPr lang="zh-TW" altLang="en-US" sz="2400" dirty="0" smtClean="0"/>
              <a:t>第 </a:t>
            </a:r>
            <a:r>
              <a:rPr lang="en-US" altLang="zh-TW" sz="2400" dirty="0"/>
              <a:t>2 </a:t>
            </a:r>
            <a:r>
              <a:rPr lang="zh-TW" altLang="en-US" sz="2400" dirty="0"/>
              <a:t>梯次： </a:t>
            </a:r>
            <a:r>
              <a:rPr lang="en-US" altLang="zh-TW" sz="2400" dirty="0"/>
              <a:t>111 </a:t>
            </a:r>
            <a:r>
              <a:rPr lang="zh-TW" altLang="en-US" sz="2400" dirty="0"/>
              <a:t>年 </a:t>
            </a:r>
            <a:r>
              <a:rPr lang="en-US" altLang="zh-TW" sz="2400" dirty="0"/>
              <a:t>6 </a:t>
            </a:r>
            <a:r>
              <a:rPr lang="zh-TW" altLang="en-US" sz="2400" dirty="0"/>
              <a:t>月 </a:t>
            </a:r>
            <a:r>
              <a:rPr lang="en-US" altLang="zh-TW" sz="2400" dirty="0"/>
              <a:t>16 </a:t>
            </a:r>
            <a:r>
              <a:rPr lang="zh-TW" altLang="en-US" sz="2400" dirty="0"/>
              <a:t>日（星期四） </a:t>
            </a:r>
            <a:r>
              <a:rPr lang="en-US" altLang="zh-TW" sz="2400" dirty="0"/>
              <a:t>18</a:t>
            </a:r>
            <a:r>
              <a:rPr lang="zh-TW" altLang="en-US" sz="2400" dirty="0"/>
              <a:t>：</a:t>
            </a:r>
            <a:r>
              <a:rPr lang="en-US" altLang="zh-TW" sz="2400" dirty="0"/>
              <a:t>00</a:t>
            </a:r>
            <a:r>
              <a:rPr lang="zh-TW" altLang="en-US" sz="2400" dirty="0"/>
              <a:t>～</a:t>
            </a:r>
            <a:r>
              <a:rPr lang="en-US" altLang="zh-TW" sz="2400" dirty="0"/>
              <a:t>21</a:t>
            </a:r>
            <a:r>
              <a:rPr lang="zh-TW" altLang="en-US" sz="2400" dirty="0"/>
              <a:t>：</a:t>
            </a:r>
            <a:r>
              <a:rPr lang="en-US" altLang="zh-TW" sz="2400" dirty="0"/>
              <a:t>00 </a:t>
            </a:r>
            <a:endParaRPr lang="en-US" altLang="zh-TW" sz="2400" dirty="0" smtClean="0"/>
          </a:p>
          <a:p>
            <a:r>
              <a:rPr lang="zh-TW" altLang="en-US" sz="2400" dirty="0" smtClean="0"/>
              <a:t>第 </a:t>
            </a:r>
            <a:r>
              <a:rPr lang="en-US" altLang="zh-TW" sz="2400" dirty="0"/>
              <a:t>3 </a:t>
            </a:r>
            <a:r>
              <a:rPr lang="zh-TW" altLang="en-US" sz="2400" dirty="0"/>
              <a:t>梯次： </a:t>
            </a:r>
            <a:r>
              <a:rPr lang="en-US" altLang="zh-TW" sz="2400" dirty="0"/>
              <a:t>111 </a:t>
            </a:r>
            <a:r>
              <a:rPr lang="zh-TW" altLang="en-US" sz="2400" dirty="0"/>
              <a:t>年 </a:t>
            </a:r>
            <a:r>
              <a:rPr lang="en-US" altLang="zh-TW" sz="2400" dirty="0"/>
              <a:t>6 </a:t>
            </a:r>
            <a:r>
              <a:rPr lang="zh-TW" altLang="en-US" sz="2400" dirty="0"/>
              <a:t>月 </a:t>
            </a:r>
            <a:r>
              <a:rPr lang="en-US" altLang="zh-TW" sz="2400" dirty="0"/>
              <a:t>17 </a:t>
            </a:r>
            <a:r>
              <a:rPr lang="zh-TW" altLang="en-US" sz="2400" dirty="0"/>
              <a:t>日（星期五） </a:t>
            </a:r>
            <a:r>
              <a:rPr lang="en-US" altLang="zh-TW" sz="2400" dirty="0"/>
              <a:t>08</a:t>
            </a:r>
            <a:r>
              <a:rPr lang="zh-TW" altLang="en-US" sz="2400" dirty="0"/>
              <a:t>：</a:t>
            </a:r>
            <a:r>
              <a:rPr lang="en-US" altLang="zh-TW" sz="2400" dirty="0"/>
              <a:t>00</a:t>
            </a:r>
            <a:r>
              <a:rPr lang="zh-TW" altLang="en-US" sz="2400" dirty="0"/>
              <a:t>～</a:t>
            </a:r>
            <a:r>
              <a:rPr lang="en-US" altLang="zh-TW" sz="2400" dirty="0"/>
              <a:t>12</a:t>
            </a:r>
            <a:r>
              <a:rPr lang="zh-TW" altLang="en-US" sz="2400" dirty="0"/>
              <a:t>：</a:t>
            </a:r>
            <a:r>
              <a:rPr lang="en-US" altLang="zh-TW" sz="2400" dirty="0" smtClean="0"/>
              <a:t>00</a:t>
            </a:r>
          </a:p>
          <a:p>
            <a:r>
              <a:rPr lang="en-US" altLang="zh-TW" sz="2400" dirty="0" smtClean="0"/>
              <a:t> </a:t>
            </a:r>
            <a:r>
              <a:rPr lang="zh-TW" altLang="en-US" sz="2400" dirty="0"/>
              <a:t>第 </a:t>
            </a:r>
            <a:r>
              <a:rPr lang="en-US" altLang="zh-TW" sz="2400" dirty="0"/>
              <a:t>4 </a:t>
            </a:r>
            <a:r>
              <a:rPr lang="zh-TW" altLang="en-US" sz="2400" dirty="0"/>
              <a:t>梯次： </a:t>
            </a:r>
            <a:r>
              <a:rPr lang="en-US" altLang="zh-TW" sz="2400" dirty="0"/>
              <a:t>111 </a:t>
            </a:r>
            <a:r>
              <a:rPr lang="zh-TW" altLang="en-US" sz="2400" dirty="0"/>
              <a:t>年 </a:t>
            </a:r>
            <a:r>
              <a:rPr lang="en-US" altLang="zh-TW" sz="2400" dirty="0"/>
              <a:t>6 </a:t>
            </a:r>
            <a:r>
              <a:rPr lang="zh-TW" altLang="en-US" sz="2400" dirty="0"/>
              <a:t>月 </a:t>
            </a:r>
            <a:r>
              <a:rPr lang="en-US" altLang="zh-TW" sz="2400" dirty="0"/>
              <a:t>17 </a:t>
            </a:r>
            <a:r>
              <a:rPr lang="zh-TW" altLang="en-US" sz="2400" dirty="0"/>
              <a:t>日（星期五） </a:t>
            </a:r>
            <a:r>
              <a:rPr lang="en-US" altLang="zh-TW" sz="2400" dirty="0"/>
              <a:t>13</a:t>
            </a:r>
            <a:r>
              <a:rPr lang="zh-TW" altLang="en-US" sz="2400" dirty="0"/>
              <a:t>：</a:t>
            </a:r>
            <a:r>
              <a:rPr lang="en-US" altLang="zh-TW" sz="2400" dirty="0"/>
              <a:t>00</a:t>
            </a:r>
            <a:r>
              <a:rPr lang="zh-TW" altLang="en-US" sz="2400" dirty="0"/>
              <a:t>～</a:t>
            </a:r>
            <a:r>
              <a:rPr lang="en-US" altLang="zh-TW" sz="2400" dirty="0"/>
              <a:t>17</a:t>
            </a:r>
            <a:r>
              <a:rPr lang="zh-TW" altLang="en-US" sz="2400" dirty="0"/>
              <a:t>：</a:t>
            </a:r>
            <a:r>
              <a:rPr lang="en-US" altLang="zh-TW" sz="2400" dirty="0"/>
              <a:t>00 </a:t>
            </a:r>
            <a:endParaRPr lang="en-US" altLang="zh-TW" sz="2400" dirty="0" smtClean="0"/>
          </a:p>
          <a:p>
            <a:r>
              <a:rPr lang="zh-TW" altLang="en-US" sz="2400" dirty="0" smtClean="0"/>
              <a:t>第 </a:t>
            </a:r>
            <a:r>
              <a:rPr lang="en-US" altLang="zh-TW" sz="2400" dirty="0"/>
              <a:t>5 </a:t>
            </a:r>
            <a:r>
              <a:rPr lang="zh-TW" altLang="en-US" sz="2400" dirty="0"/>
              <a:t>梯次： </a:t>
            </a:r>
            <a:r>
              <a:rPr lang="en-US" altLang="zh-TW" sz="2400" dirty="0"/>
              <a:t>111 </a:t>
            </a:r>
            <a:r>
              <a:rPr lang="zh-TW" altLang="en-US" sz="2400" dirty="0"/>
              <a:t>年 </a:t>
            </a:r>
            <a:r>
              <a:rPr lang="en-US" altLang="zh-TW" sz="2400" dirty="0"/>
              <a:t>6 </a:t>
            </a:r>
            <a:r>
              <a:rPr lang="zh-TW" altLang="en-US" sz="2400" dirty="0"/>
              <a:t>月 </a:t>
            </a:r>
            <a:r>
              <a:rPr lang="en-US" altLang="zh-TW" sz="2400" dirty="0"/>
              <a:t>17 </a:t>
            </a:r>
            <a:r>
              <a:rPr lang="zh-TW" altLang="en-US" sz="2400" dirty="0"/>
              <a:t>日（星期五） </a:t>
            </a:r>
            <a:r>
              <a:rPr lang="en-US" altLang="zh-TW" sz="2400" dirty="0"/>
              <a:t>18</a:t>
            </a:r>
            <a:r>
              <a:rPr lang="zh-TW" altLang="en-US" sz="2400" dirty="0"/>
              <a:t>：</a:t>
            </a:r>
            <a:r>
              <a:rPr lang="en-US" altLang="zh-TW" sz="2400" dirty="0"/>
              <a:t>00</a:t>
            </a:r>
            <a:r>
              <a:rPr lang="zh-TW" altLang="en-US" sz="2400" dirty="0"/>
              <a:t>～</a:t>
            </a:r>
            <a:r>
              <a:rPr lang="en-US" altLang="zh-TW" sz="2400" dirty="0"/>
              <a:t>21</a:t>
            </a:r>
            <a:r>
              <a:rPr lang="zh-TW" altLang="en-US" sz="2400" dirty="0"/>
              <a:t>：</a:t>
            </a:r>
            <a:r>
              <a:rPr lang="en-US" altLang="zh-TW" sz="2400" dirty="0"/>
              <a:t>00 </a:t>
            </a:r>
            <a:endParaRPr lang="en-US" altLang="zh-TW" sz="2400" dirty="0" smtClean="0"/>
          </a:p>
          <a:p>
            <a:r>
              <a:rPr lang="zh-TW" altLang="en-US" sz="2400" dirty="0" smtClean="0"/>
              <a:t>第 </a:t>
            </a:r>
            <a:r>
              <a:rPr lang="en-US" altLang="zh-TW" sz="2400" dirty="0"/>
              <a:t>6 </a:t>
            </a:r>
            <a:r>
              <a:rPr lang="zh-TW" altLang="en-US" sz="2400" dirty="0"/>
              <a:t>梯次： </a:t>
            </a:r>
            <a:r>
              <a:rPr lang="en-US" altLang="zh-TW" sz="2400" dirty="0"/>
              <a:t>111 </a:t>
            </a:r>
            <a:r>
              <a:rPr lang="zh-TW" altLang="en-US" sz="2400" dirty="0"/>
              <a:t>年 </a:t>
            </a:r>
            <a:r>
              <a:rPr lang="en-US" altLang="zh-TW" sz="2400" dirty="0"/>
              <a:t>6 </a:t>
            </a:r>
            <a:r>
              <a:rPr lang="zh-TW" altLang="en-US" sz="2400" dirty="0"/>
              <a:t>月 </a:t>
            </a:r>
            <a:r>
              <a:rPr lang="en-US" altLang="zh-TW" sz="2400" dirty="0"/>
              <a:t>18 </a:t>
            </a:r>
            <a:r>
              <a:rPr lang="zh-TW" altLang="en-US" sz="2400" dirty="0"/>
              <a:t>日（星期六） </a:t>
            </a:r>
            <a:r>
              <a:rPr lang="en-US" altLang="zh-TW" sz="2400" dirty="0"/>
              <a:t>08</a:t>
            </a:r>
            <a:r>
              <a:rPr lang="zh-TW" altLang="en-US" sz="2400" dirty="0"/>
              <a:t>：</a:t>
            </a:r>
            <a:r>
              <a:rPr lang="en-US" altLang="zh-TW" sz="2400" dirty="0"/>
              <a:t>00</a:t>
            </a:r>
            <a:r>
              <a:rPr lang="zh-TW" altLang="en-US" sz="2400" dirty="0"/>
              <a:t>～</a:t>
            </a:r>
            <a:r>
              <a:rPr lang="en-US" altLang="zh-TW" sz="2400" dirty="0"/>
              <a:t>12</a:t>
            </a:r>
            <a:r>
              <a:rPr lang="zh-TW" altLang="en-US" sz="2400" dirty="0"/>
              <a:t>：</a:t>
            </a:r>
            <a:r>
              <a:rPr lang="en-US" altLang="zh-TW" sz="2400" dirty="0"/>
              <a:t>00 </a:t>
            </a:r>
            <a:endParaRPr lang="en-US" altLang="zh-TW" sz="2400" dirty="0" smtClean="0"/>
          </a:p>
          <a:p>
            <a:r>
              <a:rPr lang="zh-TW" altLang="en-US" sz="2400" dirty="0" smtClean="0"/>
              <a:t>第 </a:t>
            </a:r>
            <a:r>
              <a:rPr lang="en-US" altLang="zh-TW" sz="2400" dirty="0"/>
              <a:t>7 </a:t>
            </a:r>
            <a:r>
              <a:rPr lang="zh-TW" altLang="en-US" sz="2400" dirty="0"/>
              <a:t>梯次： </a:t>
            </a:r>
            <a:r>
              <a:rPr lang="en-US" altLang="zh-TW" sz="2400" dirty="0"/>
              <a:t>111 </a:t>
            </a:r>
            <a:r>
              <a:rPr lang="zh-TW" altLang="en-US" sz="2400" dirty="0"/>
              <a:t>年 </a:t>
            </a:r>
            <a:r>
              <a:rPr lang="en-US" altLang="zh-TW" sz="2400" dirty="0"/>
              <a:t>6 </a:t>
            </a:r>
            <a:r>
              <a:rPr lang="zh-TW" altLang="en-US" sz="2400" dirty="0"/>
              <a:t>月 </a:t>
            </a:r>
            <a:r>
              <a:rPr lang="en-US" altLang="zh-TW" sz="2400" dirty="0"/>
              <a:t>18 </a:t>
            </a:r>
            <a:r>
              <a:rPr lang="zh-TW" altLang="en-US" sz="2400" dirty="0"/>
              <a:t>日（星期六） </a:t>
            </a:r>
            <a:r>
              <a:rPr lang="en-US" altLang="zh-TW" sz="2400" dirty="0"/>
              <a:t>13</a:t>
            </a:r>
            <a:r>
              <a:rPr lang="zh-TW" altLang="en-US" sz="2400" dirty="0"/>
              <a:t>：</a:t>
            </a:r>
            <a:r>
              <a:rPr lang="en-US" altLang="zh-TW" sz="2400" dirty="0"/>
              <a:t>00</a:t>
            </a:r>
            <a:r>
              <a:rPr lang="zh-TW" altLang="en-US" sz="2400" dirty="0"/>
              <a:t>～</a:t>
            </a:r>
            <a:r>
              <a:rPr lang="en-US" altLang="zh-TW" sz="2400" dirty="0"/>
              <a:t>17</a:t>
            </a:r>
            <a:r>
              <a:rPr lang="zh-TW" altLang="en-US" sz="2400" dirty="0"/>
              <a:t>：</a:t>
            </a:r>
            <a:r>
              <a:rPr lang="en-US" altLang="zh-TW" sz="2400" dirty="0"/>
              <a:t>00</a:t>
            </a:r>
            <a:endParaRPr lang="zh-TW" altLang="en-US" sz="2400" dirty="0"/>
          </a:p>
        </p:txBody>
      </p:sp>
    </p:spTree>
    <p:extLst>
      <p:ext uri="{BB962C8B-B14F-4D97-AF65-F5344CB8AC3E}">
        <p14:creationId xmlns:p14="http://schemas.microsoft.com/office/powerpoint/2010/main" val="2259228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第二階段</a:t>
            </a:r>
            <a:r>
              <a:rPr lang="zh-TW" altLang="en-US" dirty="0" smtClean="0"/>
              <a:t>報到－－</a:t>
            </a:r>
            <a:endParaRPr lang="zh-TW" altLang="en-US" dirty="0"/>
          </a:p>
        </p:txBody>
      </p:sp>
      <p:sp>
        <p:nvSpPr>
          <p:cNvPr id="3" name="內容版面配置區 2"/>
          <p:cNvSpPr>
            <a:spLocks noGrp="1"/>
          </p:cNvSpPr>
          <p:nvPr>
            <p:ph idx="1"/>
          </p:nvPr>
        </p:nvSpPr>
        <p:spPr/>
        <p:txBody>
          <a:bodyPr>
            <a:normAutofit/>
          </a:bodyPr>
          <a:lstStyle/>
          <a:p>
            <a:r>
              <a:rPr lang="en-US" altLang="zh-TW" sz="2400" dirty="0"/>
              <a:t>2.</a:t>
            </a:r>
            <a:r>
              <a:rPr lang="zh-TW" altLang="en-US" sz="2400" dirty="0"/>
              <a:t>聲明放棄錄取資格規定： </a:t>
            </a:r>
            <a:endParaRPr lang="en-US" altLang="zh-TW" sz="2400" dirty="0" smtClean="0"/>
          </a:p>
          <a:p>
            <a:r>
              <a:rPr lang="zh-TW" altLang="en-US" sz="2400" dirty="0" smtClean="0"/>
              <a:t>第一</a:t>
            </a:r>
            <a:r>
              <a:rPr lang="zh-TW" altLang="en-US" sz="2400" dirty="0"/>
              <a:t>階段及本階段已完成所選擇</a:t>
            </a:r>
            <a:r>
              <a:rPr lang="en-US" altLang="zh-TW" sz="2400" dirty="0"/>
              <a:t>1</a:t>
            </a:r>
            <a:r>
              <a:rPr lang="zh-TW" altLang="en-US" sz="2400" dirty="0"/>
              <a:t>校系（組）、學程辦理報到之錄取生，除因須</a:t>
            </a:r>
            <a:r>
              <a:rPr lang="zh-TW" altLang="en-US" sz="2400" dirty="0" smtClean="0"/>
              <a:t>辦理</a:t>
            </a:r>
            <a:r>
              <a:rPr lang="zh-TW" altLang="en-US" sz="2400" dirty="0"/>
              <a:t>科技校院之本階段其他校系（組）、學程備取遞補報到者，得於各校規定之第 二階段錄取報到截止時間前，向已報到之校系（組）、學程聲明放棄錄取資格， 否則不得聲明放棄已報到校系（組）、學程之錄取資格。欲辦理本階段報到之備 取生，報到前請慎重考慮，以免影響錄取及入學權益。</a:t>
            </a:r>
          </a:p>
        </p:txBody>
      </p:sp>
    </p:spTree>
    <p:extLst>
      <p:ext uri="{BB962C8B-B14F-4D97-AF65-F5344CB8AC3E}">
        <p14:creationId xmlns:p14="http://schemas.microsoft.com/office/powerpoint/2010/main" val="4255579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獲大學個人申請入學招生就讀志願序統一分發錄取之申請生報到規定</a:t>
            </a:r>
          </a:p>
        </p:txBody>
      </p:sp>
      <p:sp>
        <p:nvSpPr>
          <p:cNvPr id="3" name="內容版面配置區 2"/>
          <p:cNvSpPr>
            <a:spLocks noGrp="1"/>
          </p:cNvSpPr>
          <p:nvPr>
            <p:ph idx="1"/>
          </p:nvPr>
        </p:nvSpPr>
        <p:spPr/>
        <p:txBody>
          <a:bodyPr/>
          <a:lstStyle/>
          <a:p>
            <a:r>
              <a:rPr lang="zh-TW" altLang="en-US" dirty="0" smtClean="0"/>
              <a:t> </a:t>
            </a:r>
            <a:r>
              <a:rPr lang="zh-TW" altLang="en-US" sz="2400" dirty="0"/>
              <a:t>獲 </a:t>
            </a:r>
            <a:r>
              <a:rPr lang="en-US" altLang="zh-TW" sz="2400" dirty="0"/>
              <a:t>111 </a:t>
            </a:r>
            <a:r>
              <a:rPr lang="zh-TW" altLang="en-US" sz="2400" dirty="0"/>
              <a:t>學年度大學個人申請入學招生分發錄取之申請生，欲辦理科技校院四技</a:t>
            </a:r>
            <a:r>
              <a:rPr lang="zh-TW" altLang="en-US" sz="2400" dirty="0" smtClean="0"/>
              <a:t>申請入學</a:t>
            </a:r>
            <a:r>
              <a:rPr lang="zh-TW" altLang="en-US" sz="2400" dirty="0"/>
              <a:t>招生錄取報到者，須於 </a:t>
            </a:r>
            <a:r>
              <a:rPr lang="en-US" altLang="zh-TW" sz="2400" dirty="0"/>
              <a:t>111 </a:t>
            </a:r>
            <a:r>
              <a:rPr lang="zh-TW" altLang="en-US" sz="2400" dirty="0"/>
              <a:t>年 </a:t>
            </a:r>
            <a:r>
              <a:rPr lang="en-US" altLang="zh-TW" sz="2400" dirty="0"/>
              <a:t>6 </a:t>
            </a:r>
            <a:r>
              <a:rPr lang="zh-TW" altLang="en-US" sz="2400" dirty="0"/>
              <a:t>月 </a:t>
            </a:r>
            <a:r>
              <a:rPr lang="en-US" altLang="zh-TW" sz="2400" dirty="0"/>
              <a:t>18 </a:t>
            </a:r>
            <a:r>
              <a:rPr lang="zh-TW" altLang="en-US" sz="2400" dirty="0"/>
              <a:t>日（星期六）前，依 </a:t>
            </a:r>
            <a:r>
              <a:rPr lang="en-US" altLang="zh-TW" sz="2400" dirty="0"/>
              <a:t>111 </a:t>
            </a:r>
            <a:r>
              <a:rPr lang="zh-TW" altLang="en-US" sz="2400" dirty="0"/>
              <a:t>學年度大學</a:t>
            </a:r>
            <a:r>
              <a:rPr lang="zh-TW" altLang="en-US" sz="2400" dirty="0" smtClean="0"/>
              <a:t>個人申請</a:t>
            </a:r>
            <a:r>
              <a:rPr lang="zh-TW" altLang="en-US" sz="2400" dirty="0"/>
              <a:t>入學招生簡章放棄入學資格之處理規定，向分發錄取之大學聲明放棄「大學個 人申請入學招生」之入學資格，並依錄取之科技校院規定報到時間及方式辦理本招 生之報到</a:t>
            </a:r>
            <a:r>
              <a:rPr lang="zh-TW" altLang="en-US" sz="2400" dirty="0" smtClean="0"/>
              <a:t>。</a:t>
            </a:r>
            <a:endParaRPr lang="en-US" altLang="zh-TW" sz="2400" dirty="0" smtClean="0"/>
          </a:p>
          <a:p>
            <a:r>
              <a:rPr lang="zh-TW" altLang="en-US" sz="2400" dirty="0" smtClean="0"/>
              <a:t>如</a:t>
            </a:r>
            <a:r>
              <a:rPr lang="zh-TW" altLang="en-US" sz="2400" dirty="0"/>
              <a:t>經所報到之科技校院發現違反此規定者，即由報到之科技校院取消</a:t>
            </a:r>
            <a:r>
              <a:rPr lang="zh-TW" altLang="en-US" sz="2400" dirty="0" smtClean="0"/>
              <a:t>申請</a:t>
            </a:r>
            <a:r>
              <a:rPr lang="zh-TW" altLang="en-US" sz="2400" dirty="0"/>
              <a:t>生於本招生該校系（組）、學程之錄取資格，申請生不得異議。</a:t>
            </a:r>
          </a:p>
        </p:txBody>
      </p:sp>
    </p:spTree>
    <p:extLst>
      <p:ext uri="{BB962C8B-B14F-4D97-AF65-F5344CB8AC3E}">
        <p14:creationId xmlns:p14="http://schemas.microsoft.com/office/powerpoint/2010/main" val="3752048952"/>
      </p:ext>
    </p:extLst>
  </p:cSld>
  <p:clrMapOvr>
    <a:masterClrMapping/>
  </p:clrMapOvr>
</p:sld>
</file>

<file path=ppt/theme/theme1.xml><?xml version="1.0" encoding="utf-8"?>
<a:theme xmlns:a="http://schemas.openxmlformats.org/drawingml/2006/main" name="絲縷">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94</TotalTime>
  <Words>1577</Words>
  <Application>Microsoft Office PowerPoint</Application>
  <PresentationFormat>寬螢幕</PresentationFormat>
  <Paragraphs>44</Paragraphs>
  <Slides>11</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11</vt:i4>
      </vt:variant>
    </vt:vector>
  </HeadingPairs>
  <TitlesOfParts>
    <vt:vector size="16" baseType="lpstr">
      <vt:lpstr>微軟正黑體</vt:lpstr>
      <vt:lpstr>Arial</vt:lpstr>
      <vt:lpstr>Century Gothic</vt:lpstr>
      <vt:lpstr>Wingdings 3</vt:lpstr>
      <vt:lpstr>絲縷</vt:lpstr>
      <vt:lpstr>科技校院申請入學報到相關事宜</vt:lpstr>
      <vt:lpstr>重要時程</vt:lpstr>
      <vt:lpstr>第一階段報到－－正取生報到規定： </vt:lpstr>
      <vt:lpstr>第一階段報到－－備取生報到規定： </vt:lpstr>
      <vt:lpstr>第一階段報到－－聲明放棄錄取資格規定</vt:lpstr>
      <vt:lpstr>第二階段報到</vt:lpstr>
      <vt:lpstr>第二階段報到</vt:lpstr>
      <vt:lpstr>第二階段報到－－</vt:lpstr>
      <vt:lpstr>獲大學個人申請入學招生就讀志願序統一分發錄取之申請生報到規定</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科技校院申請入學相關事宜</dc:title>
  <dc:creator>admin</dc:creator>
  <cp:lastModifiedBy>admin</cp:lastModifiedBy>
  <cp:revision>8</cp:revision>
  <dcterms:created xsi:type="dcterms:W3CDTF">2022-06-06T05:38:33Z</dcterms:created>
  <dcterms:modified xsi:type="dcterms:W3CDTF">2022-06-06T07:12:41Z</dcterms:modified>
</cp:coreProperties>
</file>