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21" r:id="rId20"/>
    <p:sldId id="308" r:id="rId21"/>
    <p:sldId id="309" r:id="rId22"/>
    <p:sldId id="310" r:id="rId23"/>
    <p:sldId id="311" r:id="rId24"/>
    <p:sldId id="322" r:id="rId25"/>
    <p:sldId id="267" r:id="rId26"/>
    <p:sldId id="268" r:id="rId27"/>
    <p:sldId id="269" r:id="rId28"/>
    <p:sldId id="270" r:id="rId29"/>
    <p:sldId id="283" r:id="rId30"/>
    <p:sldId id="284" r:id="rId31"/>
    <p:sldId id="271" r:id="rId32"/>
    <p:sldId id="323" r:id="rId33"/>
    <p:sldId id="32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個人申請網路登記志願注意事項</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6952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a:t>6. </a:t>
            </a:r>
            <a:r>
              <a:rPr lang="zh-TW" altLang="en-US" sz="2800" dirty="0"/>
              <a:t>錄取生登記就讀志願序時，須憑學測應試號碼、身分證號碼</a:t>
            </a:r>
            <a:r>
              <a:rPr lang="en-US" altLang="zh-TW" sz="2800" dirty="0"/>
              <a:t>(</a:t>
            </a:r>
            <a:r>
              <a:rPr lang="zh-TW" altLang="en-US" sz="2800" dirty="0"/>
              <a:t>或居留證號 碼</a:t>
            </a:r>
            <a:r>
              <a:rPr lang="en-US" altLang="zh-TW" sz="2800" dirty="0"/>
              <a:t>)</a:t>
            </a:r>
            <a:r>
              <a:rPr lang="zh-TW" altLang="en-US" sz="2800" dirty="0"/>
              <a:t>及自行設定之個人密碼登入系統；身分證號碼</a:t>
            </a:r>
            <a:r>
              <a:rPr lang="en-US" altLang="zh-TW" sz="2800" dirty="0"/>
              <a:t>(</a:t>
            </a:r>
            <a:r>
              <a:rPr lang="zh-TW" altLang="en-US" sz="2800" dirty="0"/>
              <a:t>或居留證號碼</a:t>
            </a:r>
            <a:r>
              <a:rPr lang="en-US" altLang="zh-TW" sz="2800" dirty="0"/>
              <a:t>)</a:t>
            </a:r>
            <a:r>
              <a:rPr lang="zh-TW" altLang="en-US" sz="2800" dirty="0"/>
              <a:t>及學測 應試號碼，必須與報名 </a:t>
            </a:r>
            <a:r>
              <a:rPr lang="en-US" altLang="zh-TW" sz="2800" dirty="0"/>
              <a:t>111 </a:t>
            </a:r>
            <a:r>
              <a:rPr lang="zh-TW" altLang="en-US" sz="2800" dirty="0"/>
              <a:t>學年度學科能力測驗的號碼</a:t>
            </a:r>
            <a:r>
              <a:rPr lang="zh-TW" altLang="en-US" sz="2800" dirty="0" smtClean="0"/>
              <a:t>相同。</a:t>
            </a:r>
            <a:endParaRPr lang="zh-TW" altLang="en-US" sz="2800" dirty="0"/>
          </a:p>
        </p:txBody>
      </p:sp>
    </p:spTree>
    <p:extLst>
      <p:ext uri="{BB962C8B-B14F-4D97-AF65-F5344CB8AC3E}">
        <p14:creationId xmlns:p14="http://schemas.microsoft.com/office/powerpoint/2010/main" val="201632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smtClean="0"/>
              <a:t>7.</a:t>
            </a:r>
            <a:r>
              <a:rPr lang="zh-TW" altLang="en-US" sz="2800" dirty="0" smtClean="0"/>
              <a:t>師資</a:t>
            </a:r>
            <a:r>
              <a:rPr lang="zh-TW" altLang="en-US" sz="2800" dirty="0"/>
              <a:t>保送甄試錄取生及醫事人員養成計畫錄取生，需完成個人密碼之設 定，始得進入就讀志願序登記。請先至「個人密碼設定」系統完成密碼 之設定；同時錄取「申請入學」者，若於登記前已完成個人密碼之設定， 請輸入該密碼後進行登記</a:t>
            </a:r>
            <a:r>
              <a:rPr lang="zh-TW" altLang="en-US" sz="2800" dirty="0" smtClean="0"/>
              <a:t>。</a:t>
            </a:r>
            <a:endParaRPr lang="en-US" altLang="zh-TW" sz="2800" dirty="0" smtClean="0"/>
          </a:p>
          <a:p>
            <a:r>
              <a:rPr lang="en-US" altLang="zh-TW" sz="2800" dirty="0" smtClean="0"/>
              <a:t>8.</a:t>
            </a:r>
            <a:r>
              <a:rPr lang="zh-TW" altLang="en-US" sz="2800" dirty="0"/>
              <a:t>考生姓名如有造字部分，須先安裝造字檔後，電腦畫面才能正確顯示。</a:t>
            </a:r>
          </a:p>
        </p:txBody>
      </p:sp>
    </p:spTree>
    <p:extLst>
      <p:ext uri="{BB962C8B-B14F-4D97-AF65-F5344CB8AC3E}">
        <p14:creationId xmlns:p14="http://schemas.microsoft.com/office/powerpoint/2010/main" val="94460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smtClean="0"/>
              <a:t>9.</a:t>
            </a:r>
            <a:r>
              <a:rPr lang="zh-TW" altLang="en-US" sz="2800" dirty="0"/>
              <a:t>以「原住民生」、「離島生」或「願景計畫生」身分報名參加「申請入學」 招生者，於同一校系招生名額及外加名額皆獲錄取</a:t>
            </a:r>
            <a:r>
              <a:rPr lang="en-US" altLang="zh-TW" sz="2800" dirty="0"/>
              <a:t>(</a:t>
            </a:r>
            <a:r>
              <a:rPr lang="zh-TW" altLang="en-US" sz="2800" dirty="0"/>
              <a:t>含正、備取</a:t>
            </a:r>
            <a:r>
              <a:rPr lang="en-US" altLang="zh-TW" sz="2800" dirty="0"/>
              <a:t>)</a:t>
            </a:r>
            <a:r>
              <a:rPr lang="zh-TW" altLang="en-US" sz="2800" dirty="0"/>
              <a:t>，</a:t>
            </a:r>
            <a:r>
              <a:rPr lang="zh-TW" altLang="en-US" sz="2800" b="1" dirty="0">
                <a:solidFill>
                  <a:srgbClr val="FF0000"/>
                </a:solidFill>
              </a:rPr>
              <a:t>於</a:t>
            </a:r>
            <a:r>
              <a:rPr lang="zh-TW" altLang="en-US" sz="2800" b="1" dirty="0" smtClean="0">
                <a:solidFill>
                  <a:srgbClr val="FF0000"/>
                </a:solidFill>
              </a:rPr>
              <a:t>登記就讀</a:t>
            </a:r>
            <a:r>
              <a:rPr lang="zh-TW" altLang="en-US" sz="2800" b="1" dirty="0">
                <a:solidFill>
                  <a:srgbClr val="FF0000"/>
                </a:solidFill>
              </a:rPr>
              <a:t>志願序時，須先將該校系招生名額志願序登記於外加名額志願序之 前</a:t>
            </a:r>
            <a:r>
              <a:rPr lang="zh-TW" altLang="en-US" sz="2800" dirty="0"/>
              <a:t>；若將該校系招生名額志願序選填為放棄，該校系外加名額志願序</a:t>
            </a:r>
            <a:r>
              <a:rPr lang="zh-TW" altLang="en-US" sz="2800" dirty="0" smtClean="0"/>
              <a:t>一律須</a:t>
            </a:r>
            <a:r>
              <a:rPr lang="zh-TW" altLang="en-US" sz="2800" dirty="0"/>
              <a:t>選填為放棄，考生不得異議。 </a:t>
            </a:r>
          </a:p>
        </p:txBody>
      </p:sp>
    </p:spTree>
    <p:extLst>
      <p:ext uri="{BB962C8B-B14F-4D97-AF65-F5344CB8AC3E}">
        <p14:creationId xmlns:p14="http://schemas.microsoft.com/office/powerpoint/2010/main" val="99288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a:t>10. </a:t>
            </a:r>
            <a:r>
              <a:rPr lang="zh-TW" altLang="en-US" sz="2800" dirty="0"/>
              <a:t>錄取生進入網路就讀志願序登記系統進行登記時，未按下「送出資料」 鍵完成網路登記作業前，於網路登記期間內皆可進行就讀志願序之修 改，惟完成就讀志願序登記作業後，一律不得以任何理由要求修改，</a:t>
            </a:r>
            <a:r>
              <a:rPr lang="zh-TW" altLang="en-US" sz="2800" b="1" dirty="0" smtClean="0">
                <a:solidFill>
                  <a:srgbClr val="FF0000"/>
                </a:solidFill>
              </a:rPr>
              <a:t>請務必</a:t>
            </a:r>
            <a:r>
              <a:rPr lang="zh-TW" altLang="en-US" sz="2800" b="1" dirty="0">
                <a:solidFill>
                  <a:srgbClr val="FF0000"/>
                </a:solidFill>
              </a:rPr>
              <a:t>審慎考量後再行送出資料</a:t>
            </a:r>
            <a:r>
              <a:rPr lang="zh-TW" altLang="en-US" sz="2800" dirty="0"/>
              <a:t>。</a:t>
            </a:r>
          </a:p>
        </p:txBody>
      </p:sp>
    </p:spTree>
    <p:extLst>
      <p:ext uri="{BB962C8B-B14F-4D97-AF65-F5344CB8AC3E}">
        <p14:creationId xmlns:p14="http://schemas.microsoft.com/office/powerpoint/2010/main" val="365851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a:t>11. </a:t>
            </a:r>
            <a:r>
              <a:rPr lang="zh-TW" altLang="en-US" sz="2800" dirty="0"/>
              <a:t>完成網路登記就讀志願序後，網路就讀志願序登記系統隨即產生</a:t>
            </a:r>
            <a:r>
              <a:rPr lang="zh-TW" altLang="en-US" sz="2800" dirty="0">
                <a:solidFill>
                  <a:srgbClr val="FF0000"/>
                </a:solidFill>
              </a:rPr>
              <a:t>「就讀 志願表」，考生應自行存檔</a:t>
            </a:r>
            <a:r>
              <a:rPr lang="zh-TW" altLang="en-US" sz="2800" dirty="0"/>
              <a:t>或列印，嗣後考生對就讀志願序登記相關事 項提出疑義申請時，應提示「就讀志願表」，未提示者一律不予受理。</a:t>
            </a:r>
          </a:p>
        </p:txBody>
      </p:sp>
    </p:spTree>
    <p:extLst>
      <p:ext uri="{BB962C8B-B14F-4D97-AF65-F5344CB8AC3E}">
        <p14:creationId xmlns:p14="http://schemas.microsoft.com/office/powerpoint/2010/main" val="89292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a:t>12. </a:t>
            </a:r>
            <a:r>
              <a:rPr lang="zh-TW" altLang="en-US" sz="2800" dirty="0"/>
              <a:t>完成網路登記就讀志願序後，考生可使用「登記狀態查詢」功能，再次 確認登記狀態及個人登記之就讀志願序資料</a:t>
            </a:r>
            <a:r>
              <a:rPr lang="zh-TW" altLang="en-US" sz="2800" dirty="0" smtClean="0"/>
              <a:t>。</a:t>
            </a:r>
            <a:endParaRPr lang="en-US" altLang="zh-TW" sz="2800" dirty="0" smtClean="0"/>
          </a:p>
          <a:p>
            <a:r>
              <a:rPr lang="zh-TW" altLang="en-US" sz="2800" dirty="0" smtClean="0"/>
              <a:t> </a:t>
            </a:r>
            <a:r>
              <a:rPr lang="en-US" altLang="zh-TW" sz="2800" dirty="0"/>
              <a:t>13. </a:t>
            </a:r>
            <a:r>
              <a:rPr lang="zh-TW" altLang="en-US" sz="2800" dirty="0"/>
              <a:t>網路登記期間若遇任何問題請電洽甄選委員會：</a:t>
            </a:r>
            <a:r>
              <a:rPr lang="en-US" altLang="zh-TW" sz="2800" dirty="0"/>
              <a:t>(05)2721799</a:t>
            </a:r>
            <a:r>
              <a:rPr lang="zh-TW" altLang="en-US" sz="2800" dirty="0"/>
              <a:t>。</a:t>
            </a:r>
          </a:p>
        </p:txBody>
      </p:sp>
    </p:spTree>
    <p:extLst>
      <p:ext uri="{BB962C8B-B14F-4D97-AF65-F5344CB8AC3E}">
        <p14:creationId xmlns:p14="http://schemas.microsoft.com/office/powerpoint/2010/main" val="190820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31352" t="16817" r="29054" b="12072"/>
          <a:stretch/>
        </p:blipFill>
        <p:spPr>
          <a:xfrm>
            <a:off x="4661560" y="-25513"/>
            <a:ext cx="6813748" cy="6883513"/>
          </a:xfrm>
          <a:prstGeom prst="rect">
            <a:avLst/>
          </a:prstGeom>
        </p:spPr>
      </p:pic>
      <p:sp>
        <p:nvSpPr>
          <p:cNvPr id="5" name="矩形 4"/>
          <p:cNvSpPr/>
          <p:nvPr/>
        </p:nvSpPr>
        <p:spPr>
          <a:xfrm>
            <a:off x="469556" y="1444879"/>
            <a:ext cx="3995351" cy="2677656"/>
          </a:xfrm>
          <a:prstGeom prst="rect">
            <a:avLst/>
          </a:prstGeom>
        </p:spPr>
        <p:txBody>
          <a:bodyPr wrap="square">
            <a:spAutoFit/>
          </a:bodyPr>
          <a:lstStyle/>
          <a:p>
            <a:r>
              <a:rPr lang="zh-TW" altLang="en-US" sz="2400" dirty="0"/>
              <a:t>二、網路登記就讀志願序</a:t>
            </a:r>
            <a:r>
              <a:rPr lang="zh-TW" altLang="en-US" sz="2400" dirty="0" smtClean="0"/>
              <a:t>路徑請</a:t>
            </a:r>
            <a:r>
              <a:rPr lang="zh-TW" altLang="en-US" sz="2400" dirty="0"/>
              <a:t>至甄選委員會網址 </a:t>
            </a:r>
            <a:r>
              <a:rPr lang="en-US" altLang="zh-TW" sz="2400" dirty="0"/>
              <a:t>https://www.cac.edu.tw/</a:t>
            </a:r>
            <a:r>
              <a:rPr lang="zh-TW" altLang="en-US" sz="2400" dirty="0"/>
              <a:t>，選擇「申請入學」，進入 「網路登記志願」後，</a:t>
            </a:r>
            <a:r>
              <a:rPr lang="zh-TW" altLang="en-US" sz="2400" dirty="0">
                <a:solidFill>
                  <a:srgbClr val="FF0000"/>
                </a:solidFill>
              </a:rPr>
              <a:t>選擇「就讀志願序登記」</a:t>
            </a:r>
            <a:r>
              <a:rPr lang="zh-TW" altLang="en-US" sz="2400" dirty="0"/>
              <a:t>選項即可開始進行</a:t>
            </a:r>
            <a:r>
              <a:rPr lang="zh-TW" altLang="en-US" sz="2400" dirty="0" smtClean="0"/>
              <a:t>登記</a:t>
            </a:r>
            <a:r>
              <a:rPr lang="zh-TW" altLang="en-US" sz="2400" dirty="0"/>
              <a:t>。</a:t>
            </a:r>
          </a:p>
        </p:txBody>
      </p:sp>
    </p:spTree>
    <p:extLst>
      <p:ext uri="{BB962C8B-B14F-4D97-AF65-F5344CB8AC3E}">
        <p14:creationId xmlns:p14="http://schemas.microsoft.com/office/powerpoint/2010/main" val="50515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7836" y="1557635"/>
            <a:ext cx="3435179" cy="2308324"/>
          </a:xfrm>
          <a:prstGeom prst="rect">
            <a:avLst/>
          </a:prstGeom>
        </p:spPr>
        <p:txBody>
          <a:bodyPr wrap="square">
            <a:spAutoFit/>
          </a:bodyPr>
          <a:lstStyle/>
          <a:p>
            <a:r>
              <a:rPr lang="zh-TW" altLang="en-US" sz="2400" dirty="0"/>
              <a:t>三、網路登記就讀志願序作業流程 </a:t>
            </a:r>
            <a:r>
              <a:rPr lang="en-US" altLang="zh-TW" sz="2400" dirty="0"/>
              <a:t>1. </a:t>
            </a:r>
            <a:r>
              <a:rPr lang="zh-TW" altLang="en-US" sz="2400" dirty="0"/>
              <a:t>進入系統後，螢幕將出現「登記注意事項」，請詳閱相關說明後， </a:t>
            </a:r>
            <a:r>
              <a:rPr lang="zh-TW" altLang="en-US" sz="2400" dirty="0">
                <a:solidFill>
                  <a:srgbClr val="FF0000"/>
                </a:solidFill>
              </a:rPr>
              <a:t>點選「閱畢，馬上進行登記」</a:t>
            </a:r>
            <a:r>
              <a:rPr lang="zh-TW" altLang="en-US" sz="2400" dirty="0"/>
              <a:t>。</a:t>
            </a:r>
          </a:p>
        </p:txBody>
      </p:sp>
      <p:pic>
        <p:nvPicPr>
          <p:cNvPr id="5" name="圖片 4"/>
          <p:cNvPicPr>
            <a:picLocks noChangeAspect="1"/>
          </p:cNvPicPr>
          <p:nvPr/>
        </p:nvPicPr>
        <p:blipFill rotWithShape="1">
          <a:blip r:embed="rId2"/>
          <a:srcRect l="36419" t="16576" r="34795" b="10150"/>
          <a:stretch/>
        </p:blipFill>
        <p:spPr>
          <a:xfrm>
            <a:off x="4885036" y="116538"/>
            <a:ext cx="5461687" cy="6432543"/>
          </a:xfrm>
          <a:prstGeom prst="rect">
            <a:avLst/>
          </a:prstGeom>
        </p:spPr>
      </p:pic>
    </p:spTree>
    <p:extLst>
      <p:ext uri="{BB962C8B-B14F-4D97-AF65-F5344CB8AC3E}">
        <p14:creationId xmlns:p14="http://schemas.microsoft.com/office/powerpoint/2010/main" val="153430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4930" y="1410898"/>
            <a:ext cx="3525794" cy="3785652"/>
          </a:xfrm>
          <a:prstGeom prst="rect">
            <a:avLst/>
          </a:prstGeom>
        </p:spPr>
        <p:txBody>
          <a:bodyPr wrap="square">
            <a:spAutoFit/>
          </a:bodyPr>
          <a:lstStyle/>
          <a:p>
            <a:r>
              <a:rPr lang="en-US" altLang="zh-TW" dirty="0"/>
              <a:t>2. </a:t>
            </a:r>
            <a:r>
              <a:rPr lang="zh-TW" altLang="en-US" sz="2400" dirty="0"/>
              <a:t>請仔細閱讀「網路登記就讀志願序同意書」、「網站資訊安全及隱私 權政策聲明」，閱讀後，請輸入與報名 </a:t>
            </a:r>
            <a:r>
              <a:rPr lang="en-US" altLang="zh-TW" sz="2400" dirty="0"/>
              <a:t>111 </a:t>
            </a:r>
            <a:r>
              <a:rPr lang="zh-TW" altLang="en-US" sz="2400" dirty="0"/>
              <a:t>學年度學科能力測驗相 同的學科能力測驗應試號碼、身分證號碼</a:t>
            </a:r>
            <a:r>
              <a:rPr lang="en-US" altLang="zh-TW" sz="2400" dirty="0"/>
              <a:t>(</a:t>
            </a:r>
            <a:r>
              <a:rPr lang="zh-TW" altLang="en-US" sz="2400" dirty="0"/>
              <a:t>或居留證號碼</a:t>
            </a:r>
            <a:r>
              <a:rPr lang="en-US" altLang="zh-TW" sz="2400" dirty="0"/>
              <a:t>) </a:t>
            </a:r>
            <a:r>
              <a:rPr lang="zh-TW" altLang="en-US" sz="2400" dirty="0"/>
              <a:t>及自行設 定的個人密碼、驗證號碼。</a:t>
            </a:r>
          </a:p>
        </p:txBody>
      </p:sp>
      <p:pic>
        <p:nvPicPr>
          <p:cNvPr id="5" name="圖片 4"/>
          <p:cNvPicPr>
            <a:picLocks noChangeAspect="1"/>
          </p:cNvPicPr>
          <p:nvPr/>
        </p:nvPicPr>
        <p:blipFill rotWithShape="1">
          <a:blip r:embed="rId2"/>
          <a:srcRect l="36081" t="22102" r="35473" b="9189"/>
          <a:stretch/>
        </p:blipFill>
        <p:spPr>
          <a:xfrm>
            <a:off x="4366052" y="0"/>
            <a:ext cx="6079526" cy="6961736"/>
          </a:xfrm>
          <a:prstGeom prst="rect">
            <a:avLst/>
          </a:prstGeom>
        </p:spPr>
      </p:pic>
    </p:spTree>
    <p:extLst>
      <p:ext uri="{BB962C8B-B14F-4D97-AF65-F5344CB8AC3E}">
        <p14:creationId xmlns:p14="http://schemas.microsoft.com/office/powerpoint/2010/main" val="354863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5460" y="1320795"/>
            <a:ext cx="3229232" cy="5262979"/>
          </a:xfrm>
          <a:prstGeom prst="rect">
            <a:avLst/>
          </a:prstGeom>
        </p:spPr>
        <p:txBody>
          <a:bodyPr wrap="square">
            <a:spAutoFit/>
          </a:bodyPr>
          <a:lstStyle/>
          <a:p>
            <a:r>
              <a:rPr lang="en-US" altLang="zh-TW" sz="2400" dirty="0"/>
              <a:t>3. Step1</a:t>
            </a:r>
            <a:r>
              <a:rPr lang="zh-TW" altLang="en-US" sz="2400" dirty="0"/>
              <a:t>：就讀志願登記</a:t>
            </a:r>
            <a:r>
              <a:rPr lang="zh-TW" altLang="en-US" sz="2400" dirty="0" smtClean="0"/>
              <a:t>表</a:t>
            </a:r>
            <a:r>
              <a:rPr lang="zh-TW" altLang="en-US" sz="2400" dirty="0" smtClean="0">
                <a:solidFill>
                  <a:srgbClr val="FF0000"/>
                </a:solidFill>
              </a:rPr>
              <a:t>請</a:t>
            </a:r>
            <a:r>
              <a:rPr lang="zh-TW" altLang="en-US" sz="2400" dirty="0">
                <a:solidFill>
                  <a:srgbClr val="FF0000"/>
                </a:solidFill>
              </a:rPr>
              <a:t>檢查各項基本資料是否正確</a:t>
            </a:r>
            <a:r>
              <a:rPr lang="zh-TW" altLang="en-US" sz="2400" dirty="0"/>
              <a:t>，確認無誤後，請於「就讀順序」欄 以阿拉伯數字表示</a:t>
            </a:r>
            <a:r>
              <a:rPr lang="zh-TW" altLang="en-US" sz="2400" dirty="0">
                <a:solidFill>
                  <a:srgbClr val="FF0000"/>
                </a:solidFill>
              </a:rPr>
              <a:t>就讀優先順序，第 </a:t>
            </a:r>
            <a:r>
              <a:rPr lang="en-US" altLang="zh-TW" sz="2400" dirty="0">
                <a:solidFill>
                  <a:srgbClr val="FF0000"/>
                </a:solidFill>
              </a:rPr>
              <a:t>1 </a:t>
            </a:r>
            <a:r>
              <a:rPr lang="zh-TW" altLang="en-US" sz="2400" dirty="0">
                <a:solidFill>
                  <a:srgbClr val="FF0000"/>
                </a:solidFill>
              </a:rPr>
              <a:t>優先就讀順序，請選擇「</a:t>
            </a:r>
            <a:r>
              <a:rPr lang="en-US" altLang="zh-TW" sz="2400" dirty="0">
                <a:solidFill>
                  <a:srgbClr val="FF0000"/>
                </a:solidFill>
              </a:rPr>
              <a:t>1</a:t>
            </a:r>
            <a:r>
              <a:rPr lang="zh-TW" altLang="en-US" sz="2400" dirty="0">
                <a:solidFill>
                  <a:srgbClr val="FF0000"/>
                </a:solidFill>
              </a:rPr>
              <a:t>」 </a:t>
            </a:r>
            <a:r>
              <a:rPr lang="zh-TW" altLang="en-US" sz="2400" dirty="0"/>
              <a:t>選項，依此類推；放棄就讀之校系請選擇「</a:t>
            </a:r>
            <a:r>
              <a:rPr lang="en-US" altLang="zh-TW" sz="2400" dirty="0"/>
              <a:t>0(</a:t>
            </a:r>
            <a:r>
              <a:rPr lang="zh-TW" altLang="en-US" sz="2400" dirty="0"/>
              <a:t>放棄</a:t>
            </a:r>
            <a:r>
              <a:rPr lang="en-US" altLang="zh-TW" sz="2400" dirty="0"/>
              <a:t>)</a:t>
            </a:r>
            <a:r>
              <a:rPr lang="zh-TW" altLang="en-US" sz="2400" dirty="0"/>
              <a:t>」選項，完成就 讀順序排序後，點選「排序完畢，預覽看看」鍵，進行預覽。</a:t>
            </a:r>
          </a:p>
        </p:txBody>
      </p:sp>
      <p:pic>
        <p:nvPicPr>
          <p:cNvPr id="5" name="圖片 4"/>
          <p:cNvPicPr>
            <a:picLocks noChangeAspect="1"/>
          </p:cNvPicPr>
          <p:nvPr/>
        </p:nvPicPr>
        <p:blipFill rotWithShape="1">
          <a:blip r:embed="rId2"/>
          <a:srcRect l="34121" t="20781" r="31487" b="8589"/>
          <a:stretch/>
        </p:blipFill>
        <p:spPr>
          <a:xfrm>
            <a:off x="4085966" y="173977"/>
            <a:ext cx="6763265" cy="6566317"/>
          </a:xfrm>
          <a:prstGeom prst="rect">
            <a:avLst/>
          </a:prstGeom>
        </p:spPr>
      </p:pic>
    </p:spTree>
    <p:extLst>
      <p:ext uri="{BB962C8B-B14F-4D97-AF65-F5344CB8AC3E}">
        <p14:creationId xmlns:p14="http://schemas.microsoft.com/office/powerpoint/2010/main" val="73713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重要時程</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989147226"/>
              </p:ext>
            </p:extLst>
          </p:nvPr>
        </p:nvGraphicFramePr>
        <p:xfrm>
          <a:off x="1232930" y="1518736"/>
          <a:ext cx="9962292" cy="3890215"/>
        </p:xfrm>
        <a:graphic>
          <a:graphicData uri="http://schemas.openxmlformats.org/drawingml/2006/table">
            <a:tbl>
              <a:tblPr firstRow="1" bandRow="1">
                <a:tableStyleId>{5C22544A-7EE6-4342-B048-85BDC9FD1C3A}</a:tableStyleId>
              </a:tblPr>
              <a:tblGrid>
                <a:gridCol w="2391719"/>
                <a:gridCol w="7570573"/>
              </a:tblGrid>
              <a:tr h="642564">
                <a:tc>
                  <a:txBody>
                    <a:bodyPr/>
                    <a:lstStyle/>
                    <a:p>
                      <a:r>
                        <a:rPr lang="zh-TW" altLang="en-US" dirty="0" smtClean="0"/>
                        <a:t>日期</a:t>
                      </a:r>
                      <a:r>
                        <a:rPr lang="en-US" altLang="zh-TW" dirty="0" smtClean="0"/>
                        <a:t>/</a:t>
                      </a:r>
                      <a:r>
                        <a:rPr lang="zh-TW" altLang="en-US" dirty="0" smtClean="0"/>
                        <a:t>時間</a:t>
                      </a:r>
                      <a:endParaRPr lang="zh-TW" altLang="en-US" dirty="0"/>
                    </a:p>
                  </a:txBody>
                  <a:tcPr/>
                </a:tc>
                <a:tc>
                  <a:txBody>
                    <a:bodyPr/>
                    <a:lstStyle/>
                    <a:p>
                      <a:r>
                        <a:rPr lang="zh-TW" altLang="en-US" dirty="0" smtClean="0"/>
                        <a:t>重要事宜</a:t>
                      </a:r>
                      <a:endParaRPr lang="zh-TW" altLang="en-US" dirty="0"/>
                    </a:p>
                  </a:txBody>
                  <a:tcPr/>
                </a:tc>
              </a:tr>
              <a:tr h="1109083">
                <a:tc>
                  <a:txBody>
                    <a:bodyPr/>
                    <a:lstStyle/>
                    <a:p>
                      <a:r>
                        <a:rPr lang="en-US" altLang="zh-TW" dirty="0" smtClean="0"/>
                        <a:t>6/9(</a:t>
                      </a:r>
                      <a:r>
                        <a:rPr lang="zh-TW" altLang="en-US" dirty="0" smtClean="0"/>
                        <a:t>四</a:t>
                      </a:r>
                      <a:r>
                        <a:rPr lang="en-US" altLang="zh-TW" dirty="0" smtClean="0"/>
                        <a:t>)</a:t>
                      </a:r>
                      <a:r>
                        <a:rPr lang="zh-TW" altLang="en-US" dirty="0" smtClean="0"/>
                        <a:t>－</a:t>
                      </a:r>
                      <a:r>
                        <a:rPr lang="en-US" altLang="zh-TW" dirty="0" smtClean="0"/>
                        <a:t>6/10(</a:t>
                      </a:r>
                      <a:r>
                        <a:rPr lang="zh-TW" altLang="en-US" dirty="0" smtClean="0"/>
                        <a:t>五</a:t>
                      </a:r>
                      <a:r>
                        <a:rPr lang="en-US" altLang="zh-TW" dirty="0" smtClean="0"/>
                        <a:t>)</a:t>
                      </a:r>
                    </a:p>
                    <a:p>
                      <a:r>
                        <a:rPr lang="zh-TW" altLang="en-US" sz="1400" dirty="0" smtClean="0"/>
                        <a:t>９：００－２１：００止</a:t>
                      </a:r>
                      <a:endParaRPr lang="zh-TW" altLang="en-US" sz="1400" dirty="0"/>
                    </a:p>
                  </a:txBody>
                  <a:tcPr/>
                </a:tc>
                <a:tc>
                  <a:txBody>
                    <a:bodyPr/>
                    <a:lstStyle/>
                    <a:p>
                      <a:r>
                        <a:rPr lang="zh-TW" altLang="en-US" dirty="0" smtClean="0"/>
                        <a:t>錄取生（含正</a:t>
                      </a:r>
                      <a:r>
                        <a:rPr lang="zh-TW" altLang="en-US" dirty="0" smtClean="0">
                          <a:latin typeface="新細明體" panose="02020500000000000000" pitchFamily="18" charset="-120"/>
                          <a:ea typeface="新細明體" panose="02020500000000000000" pitchFamily="18" charset="-120"/>
                        </a:rPr>
                        <a:t>、備取生）皆須到甄選委員會網站</a:t>
                      </a:r>
                      <a:r>
                        <a:rPr lang="en-US" altLang="zh-TW" dirty="0" smtClean="0">
                          <a:latin typeface="新細明體" panose="02020500000000000000" pitchFamily="18" charset="-120"/>
                          <a:ea typeface="新細明體" panose="02020500000000000000" pitchFamily="18" charset="-120"/>
                        </a:rPr>
                        <a:t>https://www.cac.edu.tw/apply111/rank.php</a:t>
                      </a:r>
                      <a:r>
                        <a:rPr lang="zh-TW" altLang="en-US" dirty="0" smtClean="0">
                          <a:latin typeface="新細明體" panose="02020500000000000000" pitchFamily="18" charset="-120"/>
                          <a:ea typeface="新細明體" panose="02020500000000000000" pitchFamily="18" charset="-120"/>
                        </a:rPr>
                        <a:t>　完成志願序登記，並接受統一分發。</a:t>
                      </a:r>
                      <a:endParaRPr lang="zh-TW" altLang="en-US" dirty="0"/>
                    </a:p>
                  </a:txBody>
                  <a:tcPr/>
                </a:tc>
              </a:tr>
              <a:tr h="642564">
                <a:tc>
                  <a:txBody>
                    <a:bodyPr/>
                    <a:lstStyle/>
                    <a:p>
                      <a:r>
                        <a:rPr lang="en-US" altLang="zh-TW" dirty="0" smtClean="0"/>
                        <a:t>6/15(</a:t>
                      </a:r>
                      <a:r>
                        <a:rPr lang="zh-TW" altLang="en-US" dirty="0" smtClean="0"/>
                        <a:t>三</a:t>
                      </a:r>
                      <a:r>
                        <a:rPr lang="en-US" altLang="zh-TW" dirty="0" smtClean="0"/>
                        <a:t>)</a:t>
                      </a:r>
                      <a:r>
                        <a:rPr lang="zh-TW" altLang="en-US" dirty="0" smtClean="0"/>
                        <a:t>上午</a:t>
                      </a:r>
                      <a:r>
                        <a:rPr lang="en-US" altLang="zh-TW" dirty="0" smtClean="0"/>
                        <a:t>9:00</a:t>
                      </a:r>
                      <a:endParaRPr lang="zh-TW" altLang="en-US" dirty="0"/>
                    </a:p>
                  </a:txBody>
                  <a:tcPr/>
                </a:tc>
                <a:tc>
                  <a:txBody>
                    <a:bodyPr/>
                    <a:lstStyle/>
                    <a:p>
                      <a:r>
                        <a:rPr lang="zh-TW" altLang="en-US" dirty="0" smtClean="0"/>
                        <a:t>甄選委員會公告統一分發結果</a:t>
                      </a:r>
                      <a:endParaRPr lang="zh-TW" altLang="en-US" dirty="0"/>
                    </a:p>
                  </a:txBody>
                  <a:tcPr/>
                </a:tc>
              </a:tr>
              <a:tr h="642564">
                <a:tc>
                  <a:txBody>
                    <a:bodyPr/>
                    <a:lstStyle/>
                    <a:p>
                      <a:r>
                        <a:rPr lang="en-US" altLang="zh-TW" dirty="0" smtClean="0"/>
                        <a:t>6/16(</a:t>
                      </a:r>
                      <a:r>
                        <a:rPr lang="zh-TW" altLang="en-US" dirty="0" smtClean="0"/>
                        <a:t>五</a:t>
                      </a:r>
                      <a:r>
                        <a:rPr lang="en-US" altLang="zh-TW" dirty="0" smtClean="0"/>
                        <a:t>)</a:t>
                      </a:r>
                      <a:r>
                        <a:rPr lang="zh-TW" altLang="en-US" dirty="0" smtClean="0"/>
                        <a:t> 中午</a:t>
                      </a:r>
                      <a:r>
                        <a:rPr lang="en-US" altLang="zh-TW" dirty="0" smtClean="0"/>
                        <a:t>12</a:t>
                      </a:r>
                      <a:r>
                        <a:rPr lang="zh-TW" altLang="en-US" dirty="0" smtClean="0"/>
                        <a:t>時前</a:t>
                      </a:r>
                      <a:endParaRPr lang="zh-TW" altLang="en-US" dirty="0"/>
                    </a:p>
                  </a:txBody>
                  <a:tcPr/>
                </a:tc>
                <a:tc>
                  <a:txBody>
                    <a:bodyPr/>
                    <a:lstStyle/>
                    <a:p>
                      <a:r>
                        <a:rPr lang="zh-TW" altLang="en-US" dirty="0" smtClean="0"/>
                        <a:t>統一分發結果複查截止</a:t>
                      </a:r>
                      <a:endParaRPr lang="zh-TW" altLang="en-US" dirty="0"/>
                    </a:p>
                  </a:txBody>
                  <a:tcPr/>
                </a:tc>
              </a:tr>
              <a:tr h="642564">
                <a:tc>
                  <a:txBody>
                    <a:bodyPr/>
                    <a:lstStyle/>
                    <a:p>
                      <a:r>
                        <a:rPr lang="en-US" altLang="zh-TW" dirty="0" smtClean="0"/>
                        <a:t>6/15(</a:t>
                      </a:r>
                      <a:r>
                        <a:rPr lang="zh-TW" altLang="en-US" dirty="0" smtClean="0"/>
                        <a:t>三</a:t>
                      </a:r>
                      <a:r>
                        <a:rPr lang="en-US" altLang="zh-TW" dirty="0" smtClean="0"/>
                        <a:t>)-6/18(</a:t>
                      </a:r>
                      <a:r>
                        <a:rPr lang="zh-TW" altLang="en-US" dirty="0" smtClean="0"/>
                        <a:t>六</a:t>
                      </a:r>
                      <a:r>
                        <a:rPr lang="en-US" altLang="zh-TW"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400" dirty="0" smtClean="0"/>
                        <a:t>９：００－２１：００止</a:t>
                      </a:r>
                    </a:p>
                    <a:p>
                      <a:endParaRPr lang="zh-TW" altLang="en-US" dirty="0"/>
                    </a:p>
                  </a:txBody>
                  <a:tcPr/>
                </a:tc>
                <a:tc>
                  <a:txBody>
                    <a:bodyPr/>
                    <a:lstStyle/>
                    <a:p>
                      <a:r>
                        <a:rPr lang="zh-TW" altLang="en-US" dirty="0" smtClean="0"/>
                        <a:t>錄取生網路聲明放棄入學資格</a:t>
                      </a:r>
                      <a:r>
                        <a:rPr lang="en-US" altLang="zh-TW" dirty="0" smtClean="0"/>
                        <a:t>https://www.cac.edu.tw/apply111/abandon.php</a:t>
                      </a:r>
                      <a:endParaRPr lang="zh-TW" altLang="en-US" dirty="0"/>
                    </a:p>
                  </a:txBody>
                  <a:tcPr/>
                </a:tc>
              </a:tr>
            </a:tbl>
          </a:graphicData>
        </a:graphic>
      </p:graphicFrame>
    </p:spTree>
    <p:extLst>
      <p:ext uri="{BB962C8B-B14F-4D97-AF65-F5344CB8AC3E}">
        <p14:creationId xmlns:p14="http://schemas.microsoft.com/office/powerpoint/2010/main" val="83514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l="32635" t="18258" r="32702" b="6787"/>
          <a:stretch/>
        </p:blipFill>
        <p:spPr>
          <a:xfrm>
            <a:off x="2949145" y="65901"/>
            <a:ext cx="7471719" cy="6792099"/>
          </a:xfrm>
          <a:prstGeom prst="rect">
            <a:avLst/>
          </a:prstGeom>
        </p:spPr>
      </p:pic>
      <p:sp>
        <p:nvSpPr>
          <p:cNvPr id="4" name="矩形 3"/>
          <p:cNvSpPr/>
          <p:nvPr/>
        </p:nvSpPr>
        <p:spPr>
          <a:xfrm>
            <a:off x="420129" y="1170970"/>
            <a:ext cx="2529016" cy="4524315"/>
          </a:xfrm>
          <a:prstGeom prst="rect">
            <a:avLst/>
          </a:prstGeom>
        </p:spPr>
        <p:txBody>
          <a:bodyPr wrap="square">
            <a:spAutoFit/>
          </a:bodyPr>
          <a:lstStyle/>
          <a:p>
            <a:r>
              <a:rPr lang="en-US" altLang="zh-TW" sz="2400" dirty="0"/>
              <a:t>4. Step2</a:t>
            </a:r>
            <a:r>
              <a:rPr lang="zh-TW" altLang="en-US" sz="2400" dirty="0"/>
              <a:t>：就讀志願登記表預覽 </a:t>
            </a:r>
            <a:r>
              <a:rPr lang="zh-TW" altLang="en-US" sz="2400" dirty="0">
                <a:solidFill>
                  <a:srgbClr val="FF0000"/>
                </a:solidFill>
              </a:rPr>
              <a:t>請詳細檢查考生登記資料是否正確</a:t>
            </a:r>
            <a:r>
              <a:rPr lang="zh-TW" altLang="en-US" sz="2400" dirty="0"/>
              <a:t>（各校系就讀順序務請審慎核 對），若資料錯誤可回上頁進行修改，若資料正確且不再進行修改 者，請按「確定」鍵。</a:t>
            </a:r>
          </a:p>
        </p:txBody>
      </p:sp>
    </p:spTree>
    <p:extLst>
      <p:ext uri="{BB962C8B-B14F-4D97-AF65-F5344CB8AC3E}">
        <p14:creationId xmlns:p14="http://schemas.microsoft.com/office/powerpoint/2010/main" val="401340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35270" t="30631" r="33514" b="8109"/>
          <a:stretch/>
        </p:blipFill>
        <p:spPr>
          <a:xfrm>
            <a:off x="4020063" y="-91578"/>
            <a:ext cx="6812693" cy="6657134"/>
          </a:xfrm>
          <a:prstGeom prst="rect">
            <a:avLst/>
          </a:prstGeom>
        </p:spPr>
      </p:pic>
      <p:sp>
        <p:nvSpPr>
          <p:cNvPr id="5" name="矩形 4"/>
          <p:cNvSpPr/>
          <p:nvPr/>
        </p:nvSpPr>
        <p:spPr>
          <a:xfrm>
            <a:off x="362465" y="1277132"/>
            <a:ext cx="3204519" cy="2800767"/>
          </a:xfrm>
          <a:prstGeom prst="rect">
            <a:avLst/>
          </a:prstGeom>
        </p:spPr>
        <p:txBody>
          <a:bodyPr wrap="square">
            <a:spAutoFit/>
          </a:bodyPr>
          <a:lstStyle/>
          <a:p>
            <a:r>
              <a:rPr lang="en-US" altLang="zh-TW" sz="2200" dirty="0"/>
              <a:t>5. Step3</a:t>
            </a:r>
            <a:r>
              <a:rPr lang="zh-TW" altLang="en-US" sz="2200" dirty="0"/>
              <a:t>：就讀志願登記完成。 按下「送出資料」鍵後，系統會再次顯示您登記完成的資料，供您 檢閱！</a:t>
            </a:r>
            <a:r>
              <a:rPr lang="zh-TW" altLang="en-US" sz="2200" dirty="0">
                <a:solidFill>
                  <a:srgbClr val="FF0000"/>
                </a:solidFill>
              </a:rPr>
              <a:t>請您務必選擇「儲存就讀志願表」按鍵</a:t>
            </a:r>
            <a:r>
              <a:rPr lang="zh-TW" altLang="en-US" sz="2200" dirty="0"/>
              <a:t>，將「就讀志願表」 儲存或自行列印。</a:t>
            </a:r>
          </a:p>
        </p:txBody>
      </p:sp>
      <p:sp>
        <p:nvSpPr>
          <p:cNvPr id="6" name="矩形 5"/>
          <p:cNvSpPr/>
          <p:nvPr/>
        </p:nvSpPr>
        <p:spPr>
          <a:xfrm>
            <a:off x="560172" y="4077899"/>
            <a:ext cx="3204519" cy="2308324"/>
          </a:xfrm>
          <a:prstGeom prst="rect">
            <a:avLst/>
          </a:prstGeom>
        </p:spPr>
        <p:txBody>
          <a:bodyPr wrap="square">
            <a:spAutoFit/>
          </a:bodyPr>
          <a:lstStyle/>
          <a:p>
            <a:r>
              <a:rPr lang="en-US" altLang="zh-TW" sz="2400" dirty="0"/>
              <a:t>※</a:t>
            </a:r>
            <a:r>
              <a:rPr lang="zh-TW" altLang="en-US" sz="2400" dirty="0">
                <a:solidFill>
                  <a:srgbClr val="FF0000"/>
                </a:solidFill>
              </a:rPr>
              <a:t>畫面有出現「您已完成網路登記就讀志願序作業！！」之文字 時，才算完成網路登記就讀志願序，</a:t>
            </a:r>
            <a:r>
              <a:rPr lang="zh-TW" altLang="en-US" sz="2400" dirty="0"/>
              <a:t>請考生留意！</a:t>
            </a:r>
          </a:p>
        </p:txBody>
      </p:sp>
    </p:spTree>
    <p:extLst>
      <p:ext uri="{BB962C8B-B14F-4D97-AF65-F5344CB8AC3E}">
        <p14:creationId xmlns:p14="http://schemas.microsoft.com/office/powerpoint/2010/main" val="53731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6032" y="1799106"/>
            <a:ext cx="3064476" cy="3785652"/>
          </a:xfrm>
          <a:prstGeom prst="rect">
            <a:avLst/>
          </a:prstGeom>
        </p:spPr>
        <p:txBody>
          <a:bodyPr wrap="square">
            <a:spAutoFit/>
          </a:bodyPr>
          <a:lstStyle/>
          <a:p>
            <a:r>
              <a:rPr lang="en-US" altLang="zh-TW" sz="2400" dirty="0"/>
              <a:t>6. </a:t>
            </a:r>
            <a:r>
              <a:rPr lang="zh-TW" altLang="en-US" sz="2400" dirty="0"/>
              <a:t>儲存或列印「就讀志願表」，留存備用。 完成網路登記就讀志願序後，系統隨即產生</a:t>
            </a:r>
            <a:r>
              <a:rPr lang="zh-TW" altLang="en-US" sz="2400" dirty="0">
                <a:solidFill>
                  <a:srgbClr val="FF0000"/>
                </a:solidFill>
              </a:rPr>
              <a:t>「就讀志願表」可供</a:t>
            </a:r>
            <a:r>
              <a:rPr lang="zh-TW" altLang="en-US" sz="2400" dirty="0" smtClean="0">
                <a:solidFill>
                  <a:srgbClr val="FF0000"/>
                </a:solidFill>
              </a:rPr>
              <a:t>儲存</a:t>
            </a:r>
            <a:r>
              <a:rPr lang="zh-TW" altLang="en-US" sz="2400" dirty="0">
                <a:solidFill>
                  <a:srgbClr val="FF0000"/>
                </a:solidFill>
              </a:rPr>
              <a:t>或自行列印</a:t>
            </a:r>
            <a:r>
              <a:rPr lang="zh-TW" altLang="en-US" sz="2400" dirty="0"/>
              <a:t>；「就讀志願表」採 </a:t>
            </a:r>
            <a:r>
              <a:rPr lang="en-US" altLang="zh-TW" sz="2400" dirty="0"/>
              <a:t>PDF </a:t>
            </a:r>
            <a:r>
              <a:rPr lang="zh-TW" altLang="en-US" sz="2400" dirty="0"/>
              <a:t>格式，電腦須安裝 </a:t>
            </a:r>
            <a:r>
              <a:rPr lang="en-US" altLang="zh-TW" sz="2400" dirty="0"/>
              <a:t>Adobe Reader</a:t>
            </a:r>
            <a:r>
              <a:rPr lang="zh-TW" altLang="en-US" sz="2400" dirty="0"/>
              <a:t>，才能正確顯示。</a:t>
            </a:r>
          </a:p>
        </p:txBody>
      </p:sp>
      <p:pic>
        <p:nvPicPr>
          <p:cNvPr id="5" name="圖片 4"/>
          <p:cNvPicPr>
            <a:picLocks noChangeAspect="1"/>
          </p:cNvPicPr>
          <p:nvPr/>
        </p:nvPicPr>
        <p:blipFill rotWithShape="1">
          <a:blip r:embed="rId2"/>
          <a:srcRect l="35135" t="15375" r="34460" b="16637"/>
          <a:stretch/>
        </p:blipFill>
        <p:spPr>
          <a:xfrm>
            <a:off x="3608173" y="123566"/>
            <a:ext cx="6672649" cy="6479581"/>
          </a:xfrm>
          <a:prstGeom prst="rect">
            <a:avLst/>
          </a:prstGeom>
        </p:spPr>
      </p:pic>
    </p:spTree>
    <p:extLst>
      <p:ext uri="{BB962C8B-B14F-4D97-AF65-F5344CB8AC3E}">
        <p14:creationId xmlns:p14="http://schemas.microsoft.com/office/powerpoint/2010/main" val="382519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129" y="1533435"/>
            <a:ext cx="3014382" cy="3785652"/>
          </a:xfrm>
          <a:prstGeom prst="rect">
            <a:avLst/>
          </a:prstGeom>
        </p:spPr>
        <p:txBody>
          <a:bodyPr wrap="square">
            <a:spAutoFit/>
          </a:bodyPr>
          <a:lstStyle/>
          <a:p>
            <a:r>
              <a:rPr lang="en-US" altLang="zh-TW" sz="2400" dirty="0"/>
              <a:t>7. </a:t>
            </a:r>
            <a:r>
              <a:rPr lang="zh-TW" altLang="en-US" sz="2400" dirty="0"/>
              <a:t>完成登記後，您可再至甄選委員會網址</a:t>
            </a:r>
            <a:r>
              <a:rPr lang="en-US" altLang="zh-TW" sz="2400" dirty="0"/>
              <a:t>https://www.cac.edu.tw/</a:t>
            </a:r>
            <a:r>
              <a:rPr lang="zh-TW" altLang="en-US" sz="2400" dirty="0"/>
              <a:t>，選 擇「申請入學」，進入「網路登記志願」後，選擇「登記狀態查詢」 功能，再次確認及查詢您所完成之網路登記就讀志願序資料。</a:t>
            </a:r>
          </a:p>
        </p:txBody>
      </p:sp>
      <p:pic>
        <p:nvPicPr>
          <p:cNvPr id="5" name="圖片 4"/>
          <p:cNvPicPr>
            <a:picLocks noChangeAspect="1"/>
          </p:cNvPicPr>
          <p:nvPr/>
        </p:nvPicPr>
        <p:blipFill rotWithShape="1">
          <a:blip r:embed="rId2"/>
          <a:srcRect l="34932" t="18618" r="32973" b="36937"/>
          <a:stretch/>
        </p:blipFill>
        <p:spPr>
          <a:xfrm>
            <a:off x="3434511" y="461319"/>
            <a:ext cx="7751915" cy="6038335"/>
          </a:xfrm>
          <a:prstGeom prst="rect">
            <a:avLst/>
          </a:prstGeom>
        </p:spPr>
      </p:pic>
    </p:spTree>
    <p:extLst>
      <p:ext uri="{BB962C8B-B14F-4D97-AF65-F5344CB8AC3E}">
        <p14:creationId xmlns:p14="http://schemas.microsoft.com/office/powerpoint/2010/main" val="143438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46436" y="319310"/>
            <a:ext cx="8911687" cy="1280890"/>
          </a:xfrm>
        </p:spPr>
        <p:txBody>
          <a:bodyPr>
            <a:normAutofit/>
          </a:bodyPr>
          <a:lstStyle/>
          <a:p>
            <a:r>
              <a:rPr lang="zh-TW" altLang="en-US" sz="4000" b="1" dirty="0"/>
              <a:t>統一分發原則</a:t>
            </a:r>
          </a:p>
        </p:txBody>
      </p:sp>
      <p:sp>
        <p:nvSpPr>
          <p:cNvPr id="3" name="內容版面配置區 2"/>
          <p:cNvSpPr>
            <a:spLocks noGrp="1"/>
          </p:cNvSpPr>
          <p:nvPr>
            <p:ph idx="1"/>
          </p:nvPr>
        </p:nvSpPr>
        <p:spPr>
          <a:xfrm>
            <a:off x="2589211" y="1186249"/>
            <a:ext cx="9026139" cy="5263978"/>
          </a:xfrm>
        </p:spPr>
        <p:txBody>
          <a:bodyPr>
            <a:normAutofit fontScale="85000" lnSpcReduction="10000"/>
          </a:bodyPr>
          <a:lstStyle/>
          <a:p>
            <a:pPr>
              <a:lnSpc>
                <a:spcPts val="3000"/>
              </a:lnSpc>
            </a:pPr>
            <a:r>
              <a:rPr lang="zh-TW" altLang="en-US" sz="2400" dirty="0" smtClean="0">
                <a:solidFill>
                  <a:srgbClr val="FF0000"/>
                </a:solidFill>
              </a:rPr>
              <a:t>錄取</a:t>
            </a:r>
            <a:r>
              <a:rPr lang="zh-TW" altLang="en-US" sz="2400" dirty="0">
                <a:solidFill>
                  <a:srgbClr val="FF0000"/>
                </a:solidFill>
              </a:rPr>
              <a:t>單一校系之錄取</a:t>
            </a:r>
            <a:r>
              <a:rPr lang="zh-TW" altLang="en-US" sz="2400" dirty="0" smtClean="0">
                <a:solidFill>
                  <a:srgbClr val="FF0000"/>
                </a:solidFill>
              </a:rPr>
              <a:t>生</a:t>
            </a:r>
            <a:r>
              <a:rPr lang="zh-TW" altLang="en-US" sz="2400" dirty="0" smtClean="0">
                <a:solidFill>
                  <a:srgbClr val="FF0000"/>
                </a:solidFill>
              </a:rPr>
              <a:t>：</a:t>
            </a:r>
            <a:endParaRPr lang="en-US" altLang="zh-TW" sz="2400" dirty="0" smtClean="0">
              <a:solidFill>
                <a:srgbClr val="FF0000"/>
              </a:solidFill>
            </a:endParaRPr>
          </a:p>
          <a:p>
            <a:pPr marL="0" indent="0">
              <a:lnSpc>
                <a:spcPts val="3000"/>
              </a:lnSpc>
              <a:buNone/>
            </a:pPr>
            <a:r>
              <a:rPr lang="zh-TW" altLang="en-US" sz="2400" dirty="0" smtClean="0">
                <a:solidFill>
                  <a:srgbClr val="FF0000"/>
                </a:solidFill>
              </a:rPr>
              <a:t>仍</a:t>
            </a:r>
            <a:r>
              <a:rPr lang="zh-TW" altLang="en-US" sz="2400" dirty="0">
                <a:solidFill>
                  <a:srgbClr val="FF0000"/>
                </a:solidFill>
              </a:rPr>
              <a:t>須完成就讀志願序登記</a:t>
            </a:r>
            <a:r>
              <a:rPr lang="zh-TW" altLang="en-US" sz="2400" dirty="0"/>
              <a:t>，正取生確定可分發至該校系；備取</a:t>
            </a:r>
            <a:r>
              <a:rPr lang="zh-TW" altLang="en-US" sz="2400" dirty="0" smtClean="0"/>
              <a:t>生則</a:t>
            </a:r>
            <a:r>
              <a:rPr lang="zh-TW" altLang="en-US" sz="2400" dirty="0"/>
              <a:t>待該校系正取生分發後之缺額進行遞補分發，若無缺額則不予分發。 </a:t>
            </a:r>
            <a:endParaRPr lang="en-US" altLang="zh-TW" sz="2400" dirty="0" smtClean="0"/>
          </a:p>
          <a:p>
            <a:pPr>
              <a:lnSpc>
                <a:spcPts val="3000"/>
              </a:lnSpc>
            </a:pPr>
            <a:r>
              <a:rPr lang="zh-TW" altLang="en-US" sz="2400" dirty="0" smtClean="0">
                <a:solidFill>
                  <a:srgbClr val="FF0000"/>
                </a:solidFill>
              </a:rPr>
              <a:t>錄取</a:t>
            </a:r>
            <a:r>
              <a:rPr lang="zh-TW" altLang="en-US" sz="2400" dirty="0">
                <a:solidFill>
                  <a:srgbClr val="FF0000"/>
                </a:solidFill>
              </a:rPr>
              <a:t>生如同時錄取多個校</a:t>
            </a:r>
            <a:r>
              <a:rPr lang="zh-TW" altLang="en-US" sz="2400" dirty="0" smtClean="0">
                <a:solidFill>
                  <a:srgbClr val="FF0000"/>
                </a:solidFill>
              </a:rPr>
              <a:t>系</a:t>
            </a:r>
            <a:r>
              <a:rPr lang="zh-TW" altLang="en-US" sz="2400" dirty="0">
                <a:solidFill>
                  <a:srgbClr val="FF0000"/>
                </a:solidFill>
              </a:rPr>
              <a:t>：</a:t>
            </a:r>
            <a:r>
              <a:rPr lang="zh-TW" altLang="en-US" sz="2400" dirty="0" smtClean="0"/>
              <a:t>甄選</a:t>
            </a:r>
            <a:r>
              <a:rPr lang="zh-TW" altLang="en-US" sz="2400" dirty="0"/>
              <a:t>委員會</a:t>
            </a:r>
            <a:r>
              <a:rPr lang="zh-TW" altLang="en-US" sz="2400" dirty="0">
                <a:solidFill>
                  <a:srgbClr val="FF0000"/>
                </a:solidFill>
              </a:rPr>
              <a:t>依其登記就讀志願序進行統一</a:t>
            </a:r>
            <a:r>
              <a:rPr lang="zh-TW" altLang="en-US" sz="2400" dirty="0" smtClean="0">
                <a:solidFill>
                  <a:srgbClr val="FF0000"/>
                </a:solidFill>
              </a:rPr>
              <a:t>分發</a:t>
            </a:r>
            <a:endParaRPr lang="en-US" altLang="zh-TW" sz="2400" dirty="0"/>
          </a:p>
          <a:p>
            <a:pPr>
              <a:lnSpc>
                <a:spcPts val="3000"/>
              </a:lnSpc>
              <a:buFont typeface="Arial" panose="020B0604020202020204" pitchFamily="34" charset="0"/>
              <a:buChar char="•"/>
            </a:pPr>
            <a:r>
              <a:rPr lang="zh-TW" altLang="en-US" sz="2400" dirty="0" smtClean="0"/>
              <a:t>如</a:t>
            </a:r>
            <a:r>
              <a:rPr lang="zh-TW" altLang="en-US" sz="2400" u="sng" dirty="0">
                <a:solidFill>
                  <a:srgbClr val="7030A0"/>
                </a:solidFill>
              </a:rPr>
              <a:t>正取</a:t>
            </a:r>
            <a:r>
              <a:rPr lang="zh-TW" altLang="en-US" sz="2400" u="sng" dirty="0" smtClean="0">
                <a:solidFill>
                  <a:srgbClr val="7030A0"/>
                </a:solidFill>
              </a:rPr>
              <a:t>校系</a:t>
            </a:r>
            <a:r>
              <a:rPr lang="zh-TW" altLang="en-US" sz="2400" u="sng" dirty="0">
                <a:solidFill>
                  <a:srgbClr val="7030A0"/>
                </a:solidFill>
              </a:rPr>
              <a:t>志願序於備取校系之前</a:t>
            </a:r>
            <a:r>
              <a:rPr lang="zh-TW" altLang="en-US" sz="2400" dirty="0"/>
              <a:t>，則取其正取校系最優先志願</a:t>
            </a:r>
            <a:r>
              <a:rPr lang="zh-TW" altLang="en-US" sz="2400" dirty="0" smtClean="0"/>
              <a:t>分發。</a:t>
            </a:r>
            <a:endParaRPr lang="en-US" altLang="zh-TW" sz="2400" dirty="0" smtClean="0"/>
          </a:p>
          <a:p>
            <a:pPr>
              <a:lnSpc>
                <a:spcPts val="3000"/>
              </a:lnSpc>
              <a:buFont typeface="Arial" panose="020B0604020202020204" pitchFamily="34" charset="0"/>
              <a:buChar char="•"/>
            </a:pPr>
            <a:r>
              <a:rPr lang="zh-TW" altLang="en-US" sz="2400" dirty="0" smtClean="0"/>
              <a:t>如</a:t>
            </a:r>
            <a:r>
              <a:rPr lang="zh-TW" altLang="en-US" sz="2400" u="sng" dirty="0">
                <a:solidFill>
                  <a:srgbClr val="7030A0"/>
                </a:solidFill>
              </a:rPr>
              <a:t>備取校系志願序於正</a:t>
            </a:r>
            <a:r>
              <a:rPr lang="zh-TW" altLang="en-US" sz="2400" u="sng" dirty="0" smtClean="0">
                <a:solidFill>
                  <a:srgbClr val="7030A0"/>
                </a:solidFill>
              </a:rPr>
              <a:t>取校</a:t>
            </a:r>
            <a:r>
              <a:rPr lang="zh-TW" altLang="en-US" sz="2400" u="sng" dirty="0">
                <a:solidFill>
                  <a:srgbClr val="7030A0"/>
                </a:solidFill>
              </a:rPr>
              <a:t>系之前</a:t>
            </a:r>
            <a:r>
              <a:rPr lang="zh-TW" altLang="en-US" sz="2400" dirty="0"/>
              <a:t>，當該備取校系之正取生分發後尚有缺額時，即進行遞補分發；若該校系分發 人數達招生名額，則不予分發至該校系。 </a:t>
            </a:r>
            <a:endParaRPr lang="en-US" altLang="zh-TW" sz="2400" dirty="0" smtClean="0"/>
          </a:p>
          <a:p>
            <a:pPr>
              <a:lnSpc>
                <a:spcPts val="3000"/>
              </a:lnSpc>
              <a:buFont typeface="Arial" panose="020B0604020202020204" pitchFamily="34" charset="0"/>
              <a:buChar char="•"/>
            </a:pPr>
            <a:r>
              <a:rPr lang="zh-TW" altLang="en-US" sz="2400" dirty="0" smtClean="0"/>
              <a:t>遇</a:t>
            </a:r>
            <a:r>
              <a:rPr lang="zh-TW" altLang="en-US" sz="2400" dirty="0"/>
              <a:t>備取名次相同致分發結果超過原招生名額時，則一併增額分發至該校系。增額之名額 如屬教育部核定當學年度各系組之新生招生名額者，應由當學年度大學分發入學招生名 額調整流用。 獲分發錄取生即取得該校系之入學資格。</a:t>
            </a:r>
          </a:p>
        </p:txBody>
      </p:sp>
    </p:spTree>
    <p:extLst>
      <p:ext uri="{BB962C8B-B14F-4D97-AF65-F5344CB8AC3E}">
        <p14:creationId xmlns:p14="http://schemas.microsoft.com/office/powerpoint/2010/main" val="270924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統一分發的範例</a:t>
            </a:r>
            <a:endParaRPr lang="zh-TW" altLang="en-US" dirty="0"/>
          </a:p>
        </p:txBody>
      </p:sp>
      <p:sp>
        <p:nvSpPr>
          <p:cNvPr id="3" name="內容版面配置區 2"/>
          <p:cNvSpPr>
            <a:spLocks noGrp="1"/>
          </p:cNvSpPr>
          <p:nvPr>
            <p:ph idx="1"/>
          </p:nvPr>
        </p:nvSpPr>
        <p:spPr>
          <a:xfrm>
            <a:off x="2366789" y="1711960"/>
            <a:ext cx="8915400" cy="3777622"/>
          </a:xfrm>
        </p:spPr>
        <p:txBody>
          <a:bodyPr/>
          <a:lstStyle/>
          <a:p>
            <a:r>
              <a:rPr lang="zh-TW" altLang="en-US" dirty="0"/>
              <a:t>例 </a:t>
            </a:r>
            <a:r>
              <a:rPr lang="en-US" altLang="zh-TW" dirty="0"/>
              <a:t>1</a:t>
            </a:r>
            <a:r>
              <a:rPr lang="zh-TW" altLang="en-US" dirty="0"/>
              <a:t>：甲生共錄取 </a:t>
            </a:r>
            <a:r>
              <a:rPr lang="en-US" altLang="zh-TW" dirty="0"/>
              <a:t>3 </a:t>
            </a:r>
            <a:r>
              <a:rPr lang="zh-TW" altLang="en-US" dirty="0"/>
              <a:t>個校系，完成網路登記就讀志願序後，係以 </a:t>
            </a:r>
            <a:r>
              <a:rPr lang="en-US" altLang="zh-TW" dirty="0"/>
              <a:t>D </a:t>
            </a:r>
            <a:r>
              <a:rPr lang="zh-TW" altLang="en-US" dirty="0"/>
              <a:t>校數學系為就讀第一志願、</a:t>
            </a:r>
            <a:r>
              <a:rPr lang="en-US" altLang="zh-TW" dirty="0"/>
              <a:t>A </a:t>
            </a:r>
            <a:r>
              <a:rPr lang="zh-TW" altLang="en-US" dirty="0"/>
              <a:t>校電機工程學 系為就讀第二志願、</a:t>
            </a:r>
            <a:r>
              <a:rPr lang="en-US" altLang="zh-TW" dirty="0"/>
              <a:t>B </a:t>
            </a:r>
            <a:r>
              <a:rPr lang="zh-TW" altLang="en-US" dirty="0"/>
              <a:t>校資訊工程學系為就讀第三志願</a:t>
            </a:r>
            <a:r>
              <a:rPr lang="zh-TW" altLang="en-US" dirty="0" smtClean="0"/>
              <a:t>：</a:t>
            </a:r>
            <a:endParaRPr lang="en-US" altLang="zh-TW" dirty="0" smtClean="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672786325"/>
              </p:ext>
            </p:extLst>
          </p:nvPr>
        </p:nvGraphicFramePr>
        <p:xfrm>
          <a:off x="2834630" y="2630494"/>
          <a:ext cx="8128000" cy="138176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zh-TW" altLang="en-US" dirty="0" smtClean="0"/>
                        <a:t>就讀志願序</a:t>
                      </a:r>
                      <a:endParaRPr lang="zh-TW" altLang="en-US" dirty="0"/>
                    </a:p>
                  </a:txBody>
                  <a:tcPr/>
                </a:tc>
                <a:tc>
                  <a:txBody>
                    <a:bodyPr/>
                    <a:lstStyle/>
                    <a:p>
                      <a:r>
                        <a:rPr lang="zh-TW" altLang="en-US" dirty="0" smtClean="0"/>
                        <a:t>第一志願</a:t>
                      </a:r>
                      <a:endParaRPr lang="zh-TW" altLang="en-US" dirty="0"/>
                    </a:p>
                  </a:txBody>
                  <a:tcPr/>
                </a:tc>
                <a:tc>
                  <a:txBody>
                    <a:bodyPr/>
                    <a:lstStyle/>
                    <a:p>
                      <a:r>
                        <a:rPr lang="zh-TW" altLang="en-US" dirty="0" smtClean="0"/>
                        <a:t>第二志願 </a:t>
                      </a:r>
                      <a:endParaRPr lang="zh-TW" altLang="en-US" dirty="0"/>
                    </a:p>
                  </a:txBody>
                  <a:tcPr/>
                </a:tc>
                <a:tc>
                  <a:txBody>
                    <a:bodyPr/>
                    <a:lstStyle/>
                    <a:p>
                      <a:r>
                        <a:rPr lang="zh-TW" altLang="en-US" dirty="0" smtClean="0"/>
                        <a:t>第三志願 </a:t>
                      </a:r>
                      <a:endParaRPr lang="zh-TW" altLang="en-US" dirty="0"/>
                    </a:p>
                  </a:txBody>
                  <a:tcPr/>
                </a:tc>
              </a:tr>
              <a:tr h="370840">
                <a:tc>
                  <a:txBody>
                    <a:bodyPr/>
                    <a:lstStyle/>
                    <a:p>
                      <a:r>
                        <a:rPr lang="zh-TW" altLang="en-US" dirty="0" smtClean="0"/>
                        <a:t>錄取校系 </a:t>
                      </a:r>
                      <a:endParaRPr lang="zh-TW" altLang="en-US" dirty="0"/>
                    </a:p>
                  </a:txBody>
                  <a:tcPr/>
                </a:tc>
                <a:tc>
                  <a:txBody>
                    <a:bodyPr/>
                    <a:lstStyle/>
                    <a:p>
                      <a:r>
                        <a:rPr lang="en-US" altLang="zh-TW" dirty="0" smtClean="0"/>
                        <a:t>D </a:t>
                      </a:r>
                      <a:r>
                        <a:rPr lang="zh-TW" altLang="en-US" dirty="0" smtClean="0"/>
                        <a:t>校 數學系 </a:t>
                      </a:r>
                      <a:endParaRPr lang="zh-TW" altLang="en-US" dirty="0"/>
                    </a:p>
                  </a:txBody>
                  <a:tcPr/>
                </a:tc>
                <a:tc>
                  <a:txBody>
                    <a:bodyPr/>
                    <a:lstStyle/>
                    <a:p>
                      <a:r>
                        <a:rPr lang="en-US" altLang="zh-TW" dirty="0" smtClean="0"/>
                        <a:t>A </a:t>
                      </a:r>
                      <a:r>
                        <a:rPr lang="zh-TW" altLang="en-US" dirty="0" smtClean="0"/>
                        <a:t>校 電機工程學系 </a:t>
                      </a:r>
                      <a:endParaRPr lang="zh-TW" altLang="en-US" dirty="0"/>
                    </a:p>
                  </a:txBody>
                  <a:tcPr/>
                </a:tc>
                <a:tc>
                  <a:txBody>
                    <a:bodyPr/>
                    <a:lstStyle/>
                    <a:p>
                      <a:r>
                        <a:rPr lang="en-US" altLang="zh-TW" dirty="0" smtClean="0"/>
                        <a:t>B </a:t>
                      </a:r>
                      <a:r>
                        <a:rPr lang="zh-TW" altLang="en-US" dirty="0" smtClean="0"/>
                        <a:t>校 資訊工程學系</a:t>
                      </a:r>
                      <a:endParaRPr lang="zh-TW" altLang="en-US" dirty="0"/>
                    </a:p>
                  </a:txBody>
                  <a:tcPr/>
                </a:tc>
              </a:tr>
              <a:tr h="370840">
                <a:tc>
                  <a:txBody>
                    <a:bodyPr/>
                    <a:lstStyle/>
                    <a:p>
                      <a:r>
                        <a:rPr lang="zh-TW" altLang="en-US" dirty="0" smtClean="0"/>
                        <a:t>錄取名次 </a:t>
                      </a:r>
                      <a:endParaRPr lang="zh-TW" altLang="en-US" dirty="0"/>
                    </a:p>
                  </a:txBody>
                  <a:tcPr/>
                </a:tc>
                <a:tc>
                  <a:txBody>
                    <a:bodyPr/>
                    <a:lstStyle/>
                    <a:p>
                      <a:r>
                        <a:rPr lang="zh-TW" altLang="en-US" dirty="0" smtClean="0"/>
                        <a:t>序 正取第 </a:t>
                      </a:r>
                      <a:r>
                        <a:rPr lang="en-US" altLang="zh-TW" dirty="0" smtClean="0"/>
                        <a:t>5 </a:t>
                      </a:r>
                      <a:r>
                        <a:rPr lang="zh-TW" altLang="en-US" dirty="0" smtClean="0"/>
                        <a:t>名</a:t>
                      </a:r>
                      <a:endParaRPr lang="zh-TW" altLang="en-US" dirty="0"/>
                    </a:p>
                  </a:txBody>
                  <a:tcPr/>
                </a:tc>
                <a:tc>
                  <a:txBody>
                    <a:bodyPr/>
                    <a:lstStyle/>
                    <a:p>
                      <a:r>
                        <a:rPr lang="zh-TW" altLang="en-US" dirty="0" smtClean="0"/>
                        <a:t>備取第 </a:t>
                      </a:r>
                      <a:r>
                        <a:rPr lang="en-US" altLang="zh-TW" dirty="0" smtClean="0"/>
                        <a:t>1 </a:t>
                      </a:r>
                      <a:r>
                        <a:rPr lang="zh-TW" altLang="en-US" dirty="0" smtClean="0"/>
                        <a:t>名</a:t>
                      </a:r>
                      <a:endParaRPr lang="zh-TW" altLang="en-US" dirty="0"/>
                    </a:p>
                  </a:txBody>
                  <a:tcPr/>
                </a:tc>
                <a:tc>
                  <a:txBody>
                    <a:bodyPr/>
                    <a:lstStyle/>
                    <a:p>
                      <a:r>
                        <a:rPr lang="zh-TW" altLang="en-US" dirty="0" smtClean="0"/>
                        <a:t>正取第 </a:t>
                      </a:r>
                      <a:r>
                        <a:rPr lang="en-US" altLang="zh-TW" dirty="0" smtClean="0"/>
                        <a:t>3 </a:t>
                      </a:r>
                      <a:r>
                        <a:rPr lang="zh-TW" altLang="en-US" dirty="0" smtClean="0"/>
                        <a:t>名</a:t>
                      </a:r>
                      <a:endParaRPr lang="zh-TW" altLang="en-US" dirty="0"/>
                    </a:p>
                  </a:txBody>
                  <a:tcPr/>
                </a:tc>
              </a:tr>
            </a:tbl>
          </a:graphicData>
        </a:graphic>
      </p:graphicFrame>
      <p:sp>
        <p:nvSpPr>
          <p:cNvPr id="5" name="矩形 4"/>
          <p:cNvSpPr/>
          <p:nvPr/>
        </p:nvSpPr>
        <p:spPr>
          <a:xfrm>
            <a:off x="2710248" y="4528918"/>
            <a:ext cx="8571941" cy="1477328"/>
          </a:xfrm>
          <a:prstGeom prst="rect">
            <a:avLst/>
          </a:prstGeom>
        </p:spPr>
        <p:txBody>
          <a:bodyPr wrap="square">
            <a:spAutoFit/>
          </a:bodyPr>
          <a:lstStyle/>
          <a:p>
            <a:r>
              <a:rPr lang="zh-TW" altLang="en-US" dirty="0"/>
              <a:t>其統一分發程序為： 以甲生第一志願進行分發作業，因甲生於 </a:t>
            </a:r>
            <a:r>
              <a:rPr lang="en-US" altLang="zh-TW" dirty="0"/>
              <a:t>D </a:t>
            </a:r>
            <a:r>
              <a:rPr lang="zh-TW" altLang="en-US" dirty="0"/>
              <a:t>校數學系錄取為正取第 </a:t>
            </a:r>
            <a:r>
              <a:rPr lang="en-US" altLang="zh-TW" dirty="0"/>
              <a:t>5 </a:t>
            </a:r>
            <a:r>
              <a:rPr lang="zh-TW" altLang="en-US" dirty="0"/>
              <a:t>名</a:t>
            </a:r>
            <a:r>
              <a:rPr lang="en-US" altLang="zh-TW" dirty="0"/>
              <a:t>(</a:t>
            </a:r>
            <a:r>
              <a:rPr lang="zh-TW" altLang="en-US" dirty="0"/>
              <a:t>正取生為確定分發</a:t>
            </a:r>
            <a:r>
              <a:rPr lang="en-US" altLang="zh-TW" dirty="0"/>
              <a:t>)</a:t>
            </a:r>
            <a:r>
              <a:rPr lang="zh-TW" altLang="en-US" dirty="0"/>
              <a:t>，故</a:t>
            </a:r>
            <a:r>
              <a:rPr lang="zh-TW" altLang="en-US" dirty="0">
                <a:solidFill>
                  <a:srgbClr val="FF0000"/>
                </a:solidFill>
              </a:rPr>
              <a:t>甲生分 發至第一志願</a:t>
            </a:r>
            <a:r>
              <a:rPr lang="en-US" altLang="zh-TW" dirty="0">
                <a:solidFill>
                  <a:srgbClr val="FF0000"/>
                </a:solidFill>
              </a:rPr>
              <a:t>-D </a:t>
            </a:r>
            <a:r>
              <a:rPr lang="zh-TW" altLang="en-US" dirty="0">
                <a:solidFill>
                  <a:srgbClr val="FF0000"/>
                </a:solidFill>
              </a:rPr>
              <a:t>校數學系</a:t>
            </a:r>
            <a:r>
              <a:rPr lang="zh-TW" altLang="en-US" dirty="0"/>
              <a:t>。</a:t>
            </a:r>
            <a:r>
              <a:rPr lang="en-US" altLang="zh-TW" dirty="0"/>
              <a:t>(</a:t>
            </a:r>
            <a:r>
              <a:rPr lang="zh-TW" altLang="en-US" dirty="0"/>
              <a:t>註：錄取生所有正取校系取其最優先志願分發，排序於最優先志願後之所有 正取志願即為無效志願；備取校系排序於正取志願之後者亦為無效志願，故甲生第二、三志願為無效志 願。</a:t>
            </a:r>
            <a:r>
              <a:rPr lang="en-US" altLang="zh-TW" dirty="0"/>
              <a:t>)</a:t>
            </a:r>
            <a:endParaRPr lang="zh-TW" altLang="en-US" dirty="0"/>
          </a:p>
        </p:txBody>
      </p:sp>
    </p:spTree>
    <p:extLst>
      <p:ext uri="{BB962C8B-B14F-4D97-AF65-F5344CB8AC3E}">
        <p14:creationId xmlns:p14="http://schemas.microsoft.com/office/powerpoint/2010/main" val="4035382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23093" y="562642"/>
            <a:ext cx="8915400" cy="3777622"/>
          </a:xfrm>
        </p:spPr>
        <p:txBody>
          <a:bodyPr/>
          <a:lstStyle/>
          <a:p>
            <a:r>
              <a:rPr lang="zh-TW" altLang="en-US" dirty="0" smtClean="0"/>
              <a:t>例２：乙</a:t>
            </a:r>
            <a:r>
              <a:rPr lang="zh-TW" altLang="en-US" dirty="0"/>
              <a:t>生共錄取 </a:t>
            </a:r>
            <a:r>
              <a:rPr lang="en-US" altLang="zh-TW" dirty="0"/>
              <a:t>5 </a:t>
            </a:r>
            <a:r>
              <a:rPr lang="zh-TW" altLang="en-US" dirty="0"/>
              <a:t>個校系，完成網路登記就讀志願序後，係以 </a:t>
            </a:r>
            <a:r>
              <a:rPr lang="en-US" altLang="zh-TW" dirty="0"/>
              <a:t>B </a:t>
            </a:r>
            <a:r>
              <a:rPr lang="zh-TW" altLang="en-US" dirty="0"/>
              <a:t>校資訊工程學系為就讀之第一志願、</a:t>
            </a:r>
            <a:r>
              <a:rPr lang="en-US" altLang="zh-TW" dirty="0"/>
              <a:t>D </a:t>
            </a:r>
            <a:r>
              <a:rPr lang="zh-TW" altLang="en-US" dirty="0"/>
              <a:t>校</a:t>
            </a:r>
            <a:r>
              <a:rPr lang="zh-TW" altLang="en-US" dirty="0" smtClean="0"/>
              <a:t>數學</a:t>
            </a:r>
            <a:r>
              <a:rPr lang="zh-TW" altLang="en-US" dirty="0"/>
              <a:t>系為就讀之第二志願、</a:t>
            </a:r>
            <a:r>
              <a:rPr lang="en-US" altLang="zh-TW" dirty="0"/>
              <a:t>A </a:t>
            </a:r>
            <a:r>
              <a:rPr lang="zh-TW" altLang="en-US" dirty="0"/>
              <a:t>校電機工程學系為就讀之第三志願、</a:t>
            </a:r>
            <a:r>
              <a:rPr lang="en-US" altLang="zh-TW" dirty="0"/>
              <a:t>B </a:t>
            </a:r>
            <a:r>
              <a:rPr lang="zh-TW" altLang="en-US" dirty="0"/>
              <a:t>校機械工程學系為就讀之第四志願、</a:t>
            </a:r>
            <a:r>
              <a:rPr lang="en-US" altLang="zh-TW" dirty="0"/>
              <a:t>C </a:t>
            </a:r>
            <a:r>
              <a:rPr lang="zh-TW" altLang="en-US" dirty="0"/>
              <a:t>校英文學系為就讀之第五志願</a:t>
            </a:r>
            <a:r>
              <a:rPr lang="zh-TW" altLang="en-US" dirty="0" smtClean="0"/>
              <a:t>：</a:t>
            </a:r>
            <a:endParaRPr lang="en-US" altLang="zh-TW" dirty="0" smtClean="0"/>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522922438"/>
              </p:ext>
            </p:extLst>
          </p:nvPr>
        </p:nvGraphicFramePr>
        <p:xfrm>
          <a:off x="2216792" y="1592877"/>
          <a:ext cx="8128002" cy="219964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r>
                        <a:rPr lang="zh-TW" altLang="en-US" dirty="0" smtClean="0"/>
                        <a:t>就讀志願序</a:t>
                      </a:r>
                      <a:endParaRPr lang="zh-TW" altLang="en-US" dirty="0"/>
                    </a:p>
                  </a:txBody>
                  <a:tcPr/>
                </a:tc>
                <a:tc>
                  <a:txBody>
                    <a:bodyPr/>
                    <a:lstStyle/>
                    <a:p>
                      <a:r>
                        <a:rPr lang="zh-TW" altLang="en-US" dirty="0" smtClean="0"/>
                        <a:t>第一志願</a:t>
                      </a:r>
                      <a:endParaRPr lang="zh-TW" altLang="en-US" dirty="0"/>
                    </a:p>
                  </a:txBody>
                  <a:tcPr/>
                </a:tc>
                <a:tc>
                  <a:txBody>
                    <a:bodyPr/>
                    <a:lstStyle/>
                    <a:p>
                      <a:r>
                        <a:rPr lang="zh-TW" altLang="en-US" dirty="0" smtClean="0"/>
                        <a:t>第二志願 </a:t>
                      </a:r>
                      <a:endParaRPr lang="zh-TW" altLang="en-US" dirty="0"/>
                    </a:p>
                  </a:txBody>
                  <a:tcPr/>
                </a:tc>
                <a:tc>
                  <a:txBody>
                    <a:bodyPr/>
                    <a:lstStyle/>
                    <a:p>
                      <a:r>
                        <a:rPr lang="zh-TW" altLang="en-US" dirty="0" smtClean="0"/>
                        <a:t>第三志願 </a:t>
                      </a:r>
                      <a:endParaRPr lang="zh-TW" altLang="en-US" dirty="0"/>
                    </a:p>
                  </a:txBody>
                  <a:tcPr/>
                </a:tc>
                <a:tc>
                  <a:txBody>
                    <a:bodyPr/>
                    <a:lstStyle/>
                    <a:p>
                      <a:r>
                        <a:rPr lang="zh-TW" altLang="en-US" dirty="0" smtClean="0"/>
                        <a:t>第四志願</a:t>
                      </a:r>
                      <a:endParaRPr lang="zh-TW" altLang="en-US" dirty="0"/>
                    </a:p>
                  </a:txBody>
                  <a:tcPr/>
                </a:tc>
                <a:tc>
                  <a:txBody>
                    <a:bodyPr/>
                    <a:lstStyle/>
                    <a:p>
                      <a:r>
                        <a:rPr lang="zh-TW" altLang="en-US" dirty="0" smtClean="0"/>
                        <a:t>第五志願</a:t>
                      </a:r>
                      <a:endParaRPr lang="zh-TW" altLang="en-US" dirty="0"/>
                    </a:p>
                  </a:txBody>
                  <a:tcPr/>
                </a:tc>
              </a:tr>
              <a:tr h="370840">
                <a:tc>
                  <a:txBody>
                    <a:bodyPr/>
                    <a:lstStyle/>
                    <a:p>
                      <a:r>
                        <a:rPr lang="zh-TW" altLang="en-US" dirty="0" smtClean="0"/>
                        <a:t>錄取校系 </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smtClean="0"/>
                        <a:t>B </a:t>
                      </a:r>
                      <a:r>
                        <a:rPr lang="zh-TW" altLang="en-US" dirty="0" smtClean="0"/>
                        <a:t>校 資訊工程學系</a:t>
                      </a:r>
                    </a:p>
                    <a:p>
                      <a:endParaRPr lang="zh-TW" altLang="en-US" dirty="0" smtClean="0"/>
                    </a:p>
                    <a:p>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smtClean="0"/>
                        <a:t>D </a:t>
                      </a:r>
                      <a:r>
                        <a:rPr lang="zh-TW" altLang="en-US" dirty="0" smtClean="0"/>
                        <a:t>校 數學系 </a:t>
                      </a:r>
                    </a:p>
                    <a:p>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smtClean="0"/>
                        <a:t>A </a:t>
                      </a:r>
                      <a:r>
                        <a:rPr lang="zh-TW" altLang="en-US" dirty="0" smtClean="0"/>
                        <a:t>校 電機工程學系 </a:t>
                      </a:r>
                    </a:p>
                    <a:p>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smtClean="0"/>
                        <a:t>B </a:t>
                      </a:r>
                      <a:r>
                        <a:rPr lang="zh-TW" altLang="en-US" dirty="0" smtClean="0"/>
                        <a:t>校 機械工程學系</a:t>
                      </a:r>
                    </a:p>
                    <a:p>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smtClean="0"/>
                        <a:t>Ｃ</a:t>
                      </a:r>
                      <a:r>
                        <a:rPr lang="en-US" altLang="zh-TW" dirty="0" smtClean="0"/>
                        <a:t> </a:t>
                      </a:r>
                      <a:r>
                        <a:rPr lang="zh-TW" altLang="en-US" dirty="0" smtClean="0"/>
                        <a:t>校英文學系 </a:t>
                      </a:r>
                    </a:p>
                    <a:p>
                      <a:endParaRPr lang="zh-TW" altLang="en-US" dirty="0"/>
                    </a:p>
                  </a:txBody>
                  <a:tcPr/>
                </a:tc>
              </a:tr>
              <a:tr h="370840">
                <a:tc>
                  <a:txBody>
                    <a:bodyPr/>
                    <a:lstStyle/>
                    <a:p>
                      <a:r>
                        <a:rPr lang="zh-TW" altLang="en-US" dirty="0" smtClean="0"/>
                        <a:t>錄取名次 </a:t>
                      </a:r>
                      <a:endParaRPr lang="zh-TW" altLang="en-US" dirty="0"/>
                    </a:p>
                  </a:txBody>
                  <a:tcPr/>
                </a:tc>
                <a:tc>
                  <a:txBody>
                    <a:bodyPr/>
                    <a:lstStyle/>
                    <a:p>
                      <a:r>
                        <a:rPr lang="zh-TW" altLang="en-US" dirty="0" smtClean="0"/>
                        <a:t>備取第</a:t>
                      </a:r>
                      <a:r>
                        <a:rPr lang="en-US" altLang="zh-TW" dirty="0" smtClean="0"/>
                        <a:t>2 </a:t>
                      </a:r>
                      <a:r>
                        <a:rPr lang="zh-TW" altLang="en-US" dirty="0" smtClean="0"/>
                        <a:t>名</a:t>
                      </a:r>
                      <a:endParaRPr lang="zh-TW" altLang="en-US" dirty="0"/>
                    </a:p>
                  </a:txBody>
                  <a:tcPr/>
                </a:tc>
                <a:tc>
                  <a:txBody>
                    <a:bodyPr/>
                    <a:lstStyle/>
                    <a:p>
                      <a:r>
                        <a:rPr lang="zh-TW" altLang="en-US" dirty="0" smtClean="0"/>
                        <a:t>正取第 </a:t>
                      </a:r>
                      <a:r>
                        <a:rPr lang="en-US" altLang="zh-TW" dirty="0" smtClean="0"/>
                        <a:t>4 </a:t>
                      </a:r>
                      <a:r>
                        <a:rPr lang="zh-TW" altLang="en-US" dirty="0" smtClean="0"/>
                        <a:t>名</a:t>
                      </a:r>
                      <a:endParaRPr lang="zh-TW" altLang="en-US" dirty="0"/>
                    </a:p>
                  </a:txBody>
                  <a:tcPr/>
                </a:tc>
                <a:tc>
                  <a:txBody>
                    <a:bodyPr/>
                    <a:lstStyle/>
                    <a:p>
                      <a:r>
                        <a:rPr lang="zh-TW" altLang="en-US" dirty="0" smtClean="0"/>
                        <a:t>正取第 </a:t>
                      </a:r>
                      <a:r>
                        <a:rPr lang="en-US" altLang="zh-TW" dirty="0" smtClean="0"/>
                        <a:t>3 </a:t>
                      </a:r>
                      <a:r>
                        <a:rPr lang="zh-TW" altLang="en-US" dirty="0" smtClean="0"/>
                        <a:t>名</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smtClean="0"/>
                        <a:t>正取第 </a:t>
                      </a:r>
                      <a:r>
                        <a:rPr lang="en-US" altLang="zh-TW" dirty="0" smtClean="0"/>
                        <a:t>1 </a:t>
                      </a:r>
                      <a:r>
                        <a:rPr lang="zh-TW" altLang="en-US" dirty="0" smtClean="0"/>
                        <a:t>名</a:t>
                      </a:r>
                    </a:p>
                    <a:p>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smtClean="0"/>
                        <a:t>正取第 </a:t>
                      </a:r>
                      <a:r>
                        <a:rPr lang="en-US" altLang="zh-TW" dirty="0" smtClean="0"/>
                        <a:t>2 </a:t>
                      </a:r>
                      <a:r>
                        <a:rPr lang="zh-TW" altLang="en-US" dirty="0" smtClean="0"/>
                        <a:t>名</a:t>
                      </a:r>
                      <a:endParaRPr lang="zh-TW" altLang="en-US" dirty="0"/>
                    </a:p>
                  </a:txBody>
                  <a:tcPr/>
                </a:tc>
              </a:tr>
            </a:tbl>
          </a:graphicData>
        </a:graphic>
      </p:graphicFrame>
      <p:sp>
        <p:nvSpPr>
          <p:cNvPr id="5" name="矩形 4"/>
          <p:cNvSpPr/>
          <p:nvPr/>
        </p:nvSpPr>
        <p:spPr>
          <a:xfrm>
            <a:off x="1169772" y="3792517"/>
            <a:ext cx="10495006" cy="2585323"/>
          </a:xfrm>
          <a:prstGeom prst="rect">
            <a:avLst/>
          </a:prstGeom>
        </p:spPr>
        <p:txBody>
          <a:bodyPr wrap="square">
            <a:spAutoFit/>
          </a:bodyPr>
          <a:lstStyle/>
          <a:p>
            <a:r>
              <a:rPr lang="zh-TW" altLang="en-US" dirty="0"/>
              <a:t>其統一分發程序為： </a:t>
            </a:r>
            <a:endParaRPr lang="en-US" altLang="zh-TW" dirty="0" smtClean="0"/>
          </a:p>
          <a:p>
            <a:r>
              <a:rPr lang="zh-TW" altLang="en-US" dirty="0" smtClean="0"/>
              <a:t>以</a:t>
            </a:r>
            <a:r>
              <a:rPr lang="zh-TW" altLang="en-US" dirty="0"/>
              <a:t>乙生第一志願進行分發作業，因乙生於 </a:t>
            </a:r>
            <a:r>
              <a:rPr lang="en-US" altLang="zh-TW" dirty="0"/>
              <a:t>B </a:t>
            </a:r>
            <a:r>
              <a:rPr lang="zh-TW" altLang="en-US" dirty="0"/>
              <a:t>校資訊工程學系錄取為備取第 </a:t>
            </a:r>
            <a:r>
              <a:rPr lang="en-US" altLang="zh-TW" dirty="0"/>
              <a:t>2 </a:t>
            </a:r>
            <a:r>
              <a:rPr lang="zh-TW" altLang="en-US" dirty="0"/>
              <a:t>名，若該校系正取生分發</a:t>
            </a:r>
            <a:r>
              <a:rPr lang="zh-TW" altLang="en-US" dirty="0" smtClean="0"/>
              <a:t>後</a:t>
            </a:r>
            <a:r>
              <a:rPr lang="zh-TW" altLang="en-US" dirty="0" smtClean="0">
                <a:solidFill>
                  <a:srgbClr val="7030A0"/>
                </a:solidFill>
              </a:rPr>
              <a:t>有</a:t>
            </a:r>
            <a:r>
              <a:rPr lang="zh-TW" altLang="en-US" dirty="0">
                <a:solidFill>
                  <a:srgbClr val="7030A0"/>
                </a:solidFill>
              </a:rPr>
              <a:t>無缺額，將產生下列不同分發結果</a:t>
            </a:r>
            <a:r>
              <a:rPr lang="zh-TW" altLang="en-US" dirty="0"/>
              <a:t>： </a:t>
            </a:r>
            <a:endParaRPr lang="en-US" altLang="zh-TW" dirty="0" smtClean="0"/>
          </a:p>
          <a:p>
            <a:r>
              <a:rPr lang="en-US" altLang="zh-TW" b="1" u="sng" dirty="0" smtClean="0">
                <a:solidFill>
                  <a:srgbClr val="FF0000"/>
                </a:solidFill>
              </a:rPr>
              <a:t>(</a:t>
            </a:r>
            <a:r>
              <a:rPr lang="en-US" altLang="zh-TW" b="1" u="sng" dirty="0">
                <a:solidFill>
                  <a:srgbClr val="FF0000"/>
                </a:solidFill>
              </a:rPr>
              <a:t>1)</a:t>
            </a:r>
            <a:r>
              <a:rPr lang="zh-TW" altLang="en-US" b="1" u="sng" dirty="0">
                <a:solidFill>
                  <a:srgbClr val="FF0000"/>
                </a:solidFill>
              </a:rPr>
              <a:t>有缺額：</a:t>
            </a:r>
            <a:r>
              <a:rPr lang="zh-TW" altLang="en-US" dirty="0"/>
              <a:t>若戊生</a:t>
            </a:r>
            <a:r>
              <a:rPr lang="en-US" altLang="zh-TW" dirty="0"/>
              <a:t>(</a:t>
            </a:r>
            <a:r>
              <a:rPr lang="zh-TW" altLang="en-US" dirty="0"/>
              <a:t>備取第一名</a:t>
            </a:r>
            <a:r>
              <a:rPr lang="en-US" altLang="zh-TW" dirty="0"/>
              <a:t>)</a:t>
            </a:r>
            <a:r>
              <a:rPr lang="zh-TW" altLang="en-US" dirty="0"/>
              <a:t>已分發至其他校系，則乙生可依備取生遞補程序，分發至第一志願</a:t>
            </a:r>
            <a:r>
              <a:rPr lang="en-US" altLang="zh-TW" dirty="0"/>
              <a:t>-B </a:t>
            </a:r>
            <a:r>
              <a:rPr lang="zh-TW" altLang="en-US" dirty="0"/>
              <a:t>校 資訊工程學</a:t>
            </a:r>
            <a:r>
              <a:rPr lang="zh-TW" altLang="en-US" dirty="0" smtClean="0"/>
              <a:t>系</a:t>
            </a:r>
            <a:r>
              <a:rPr lang="zh-TW" altLang="en-US" dirty="0"/>
              <a:t>。</a:t>
            </a:r>
            <a:endParaRPr lang="en-US" altLang="zh-TW" dirty="0" smtClean="0"/>
          </a:p>
          <a:p>
            <a:r>
              <a:rPr lang="en-US" altLang="zh-TW" b="1" u="sng" dirty="0" smtClean="0">
                <a:solidFill>
                  <a:srgbClr val="FF0000"/>
                </a:solidFill>
              </a:rPr>
              <a:t>(</a:t>
            </a:r>
            <a:r>
              <a:rPr lang="en-US" altLang="zh-TW" b="1" u="sng" dirty="0">
                <a:solidFill>
                  <a:srgbClr val="FF0000"/>
                </a:solidFill>
              </a:rPr>
              <a:t>2)</a:t>
            </a:r>
            <a:r>
              <a:rPr lang="zh-TW" altLang="en-US" b="1" u="sng" dirty="0">
                <a:solidFill>
                  <a:srgbClr val="FF0000"/>
                </a:solidFill>
              </a:rPr>
              <a:t>無缺額：</a:t>
            </a:r>
            <a:r>
              <a:rPr lang="zh-TW" altLang="en-US" dirty="0"/>
              <a:t>乙生第一志願將無法獲得分發，則繼續進行第二志願分發作業。因乙生於 </a:t>
            </a:r>
            <a:r>
              <a:rPr lang="en-US" altLang="zh-TW" dirty="0"/>
              <a:t>D </a:t>
            </a:r>
            <a:r>
              <a:rPr lang="zh-TW" altLang="en-US" dirty="0"/>
              <a:t>校數學系錄取為 正取第 </a:t>
            </a:r>
            <a:r>
              <a:rPr lang="en-US" altLang="zh-TW" dirty="0"/>
              <a:t>4 </a:t>
            </a:r>
            <a:r>
              <a:rPr lang="zh-TW" altLang="en-US" dirty="0"/>
              <a:t>名，故乙生確定分發至第二志願</a:t>
            </a:r>
            <a:r>
              <a:rPr lang="en-US" altLang="zh-TW" dirty="0"/>
              <a:t>-D </a:t>
            </a:r>
            <a:r>
              <a:rPr lang="zh-TW" altLang="en-US" dirty="0"/>
              <a:t>校數學系</a:t>
            </a:r>
            <a:r>
              <a:rPr lang="zh-TW" altLang="en-US" dirty="0" smtClean="0"/>
              <a:t>。</a:t>
            </a:r>
            <a:endParaRPr lang="en-US" altLang="zh-TW" dirty="0" smtClean="0"/>
          </a:p>
          <a:p>
            <a:r>
              <a:rPr lang="en-US" altLang="zh-TW" dirty="0" smtClean="0"/>
              <a:t>(</a:t>
            </a:r>
            <a:r>
              <a:rPr lang="zh-TW" altLang="en-US" dirty="0"/>
              <a:t>註</a:t>
            </a:r>
            <a:r>
              <a:rPr lang="en-US" altLang="zh-TW" dirty="0"/>
              <a:t>:</a:t>
            </a:r>
            <a:r>
              <a:rPr lang="zh-TW" altLang="en-US" dirty="0">
                <a:solidFill>
                  <a:srgbClr val="FF0000"/>
                </a:solidFill>
              </a:rPr>
              <a:t>錄取生備取校系排序於正取志願之前者， 若該備取校系正取生分發後尚有缺額，即獲得遞補分發機會。</a:t>
            </a:r>
            <a:r>
              <a:rPr lang="en-US" altLang="zh-TW" dirty="0"/>
              <a:t>)</a:t>
            </a:r>
            <a:endParaRPr lang="zh-TW" altLang="en-US" dirty="0"/>
          </a:p>
        </p:txBody>
      </p:sp>
    </p:spTree>
    <p:extLst>
      <p:ext uri="{BB962C8B-B14F-4D97-AF65-F5344CB8AC3E}">
        <p14:creationId xmlns:p14="http://schemas.microsoft.com/office/powerpoint/2010/main" val="317183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選填志願Ｑ＆Ａ</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Q1</a:t>
            </a:r>
            <a:r>
              <a:rPr lang="zh-TW" altLang="en-US" sz="2400" dirty="0" smtClean="0"/>
              <a:t>：如果最想就讀的是</a:t>
            </a:r>
            <a:r>
              <a:rPr lang="en-US" altLang="zh-TW" sz="2400" dirty="0" smtClean="0"/>
              <a:t>A</a:t>
            </a:r>
            <a:r>
              <a:rPr lang="zh-TW" altLang="en-US" sz="2400" dirty="0" smtClean="0"/>
              <a:t>校系（備取），而Ｂ及Ｃ校系均是正取，那麼該怎麼選填？</a:t>
            </a:r>
            <a:endParaRPr lang="en-US" altLang="zh-TW" sz="2400" dirty="0" smtClean="0"/>
          </a:p>
          <a:p>
            <a:r>
              <a:rPr lang="en-US" altLang="zh-TW" sz="2400" dirty="0" smtClean="0"/>
              <a:t>A1</a:t>
            </a:r>
            <a:r>
              <a:rPr lang="zh-TW" altLang="en-US" sz="2400" dirty="0" smtClean="0"/>
              <a:t>：</a:t>
            </a:r>
            <a:r>
              <a:rPr lang="zh-TW" altLang="en-US" sz="2400" dirty="0" smtClean="0">
                <a:solidFill>
                  <a:srgbClr val="FF0000"/>
                </a:solidFill>
              </a:rPr>
              <a:t>將自己最想讀的</a:t>
            </a:r>
            <a:r>
              <a:rPr lang="en-US" altLang="zh-TW" sz="2400" dirty="0" smtClean="0">
                <a:solidFill>
                  <a:srgbClr val="FF0000"/>
                </a:solidFill>
              </a:rPr>
              <a:t>A</a:t>
            </a:r>
            <a:r>
              <a:rPr lang="zh-TW" altLang="en-US" sz="2400" dirty="0" smtClean="0">
                <a:solidFill>
                  <a:srgbClr val="FF0000"/>
                </a:solidFill>
              </a:rPr>
              <a:t>填在第一志願</a:t>
            </a:r>
            <a:r>
              <a:rPr lang="zh-TW" altLang="en-US" sz="2400" dirty="0" smtClean="0"/>
              <a:t>，雖然</a:t>
            </a:r>
            <a:r>
              <a:rPr lang="en-US" altLang="zh-TW" sz="2400" dirty="0" smtClean="0"/>
              <a:t>A</a:t>
            </a:r>
            <a:r>
              <a:rPr lang="zh-TW" altLang="en-US" sz="2400" dirty="0" smtClean="0"/>
              <a:t>是備取，但仍能試試看排到</a:t>
            </a:r>
            <a:r>
              <a:rPr lang="zh-TW" altLang="en-US" sz="2400" dirty="0" smtClean="0">
                <a:solidFill>
                  <a:schemeClr val="tx1"/>
                </a:solidFill>
              </a:rPr>
              <a:t>遞補的機會。</a:t>
            </a:r>
            <a:r>
              <a:rPr lang="zh-TW" altLang="en-US" sz="2400" dirty="0"/>
              <a:t>至於</a:t>
            </a:r>
            <a:r>
              <a:rPr lang="en-US" altLang="zh-TW" sz="2400" dirty="0"/>
              <a:t>B</a:t>
            </a:r>
            <a:r>
              <a:rPr lang="zh-TW" altLang="en-US" sz="2400" dirty="0"/>
              <a:t>和</a:t>
            </a:r>
            <a:r>
              <a:rPr lang="en-US" altLang="zh-TW" sz="2400" dirty="0" smtClean="0"/>
              <a:t>C</a:t>
            </a:r>
            <a:r>
              <a:rPr lang="zh-TW" altLang="en-US" sz="2400" dirty="0" smtClean="0"/>
              <a:t>兩個志願也須審慎考量自己的就讀意願來決定何者排在第二及第三志願。</a:t>
            </a:r>
            <a:endParaRPr lang="en-US" altLang="zh-TW" sz="2400" dirty="0" smtClean="0"/>
          </a:p>
          <a:p>
            <a:r>
              <a:rPr lang="zh-TW" altLang="en-US" sz="2400" dirty="0" smtClean="0"/>
              <a:t>即便是將正取志願填在所有備取校系之後，</a:t>
            </a:r>
            <a:r>
              <a:rPr lang="zh-TW" altLang="en-US" sz="2400" b="1" dirty="0" smtClean="0">
                <a:solidFill>
                  <a:srgbClr val="FF0000"/>
                </a:solidFill>
              </a:rPr>
              <a:t>正取資格仍受到完整保障</a:t>
            </a:r>
            <a:r>
              <a:rPr lang="zh-TW" altLang="en-US" sz="2400" dirty="0" smtClean="0"/>
              <a:t>，故請同學務必仔細考量自己的意願，</a:t>
            </a:r>
            <a:r>
              <a:rPr lang="zh-TW" altLang="en-US" sz="2400" dirty="0" smtClean="0">
                <a:solidFill>
                  <a:srgbClr val="FF0000"/>
                </a:solidFill>
              </a:rPr>
              <a:t>將最想就讀的校系填在最前面</a:t>
            </a:r>
            <a:r>
              <a:rPr lang="zh-TW" altLang="en-US" sz="2400" dirty="0" smtClean="0"/>
              <a:t>，以免錯失機會。</a:t>
            </a:r>
            <a:endParaRPr lang="zh-TW" altLang="en-US" sz="2400" dirty="0"/>
          </a:p>
        </p:txBody>
      </p:sp>
    </p:spTree>
    <p:extLst>
      <p:ext uri="{BB962C8B-B14F-4D97-AF65-F5344CB8AC3E}">
        <p14:creationId xmlns:p14="http://schemas.microsoft.com/office/powerpoint/2010/main" val="197586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88995" y="873209"/>
            <a:ext cx="8915400" cy="5387547"/>
          </a:xfrm>
        </p:spPr>
        <p:txBody>
          <a:bodyPr>
            <a:normAutofit lnSpcReduction="10000"/>
          </a:bodyPr>
          <a:lstStyle/>
          <a:p>
            <a:r>
              <a:rPr lang="en-US" altLang="zh-TW" sz="2400" dirty="0" smtClean="0"/>
              <a:t>Q2</a:t>
            </a:r>
            <a:r>
              <a:rPr lang="zh-TW" altLang="en-US" sz="2400" dirty="0" smtClean="0"/>
              <a:t>：如果</a:t>
            </a:r>
            <a:r>
              <a:rPr lang="en-US" altLang="zh-TW" sz="2400" dirty="0" smtClean="0"/>
              <a:t>A</a:t>
            </a:r>
            <a:r>
              <a:rPr lang="zh-TW" altLang="en-US" sz="2400" dirty="0" smtClean="0"/>
              <a:t>生</a:t>
            </a:r>
            <a:r>
              <a:rPr lang="zh-TW" altLang="en-US" sz="2400" dirty="0"/>
              <a:t>錄</a:t>
            </a:r>
            <a:r>
              <a:rPr lang="zh-TW" altLang="en-US" sz="2400" dirty="0" smtClean="0"/>
              <a:t>取甲校系的順序是備</a:t>
            </a:r>
            <a:r>
              <a:rPr lang="en-US" altLang="zh-TW" sz="2400" dirty="0" smtClean="0"/>
              <a:t>1</a:t>
            </a:r>
            <a:r>
              <a:rPr lang="zh-TW" altLang="en-US" sz="2400" dirty="0" smtClean="0"/>
              <a:t>，而</a:t>
            </a:r>
            <a:r>
              <a:rPr lang="en-US" altLang="zh-TW" sz="2400" dirty="0" smtClean="0"/>
              <a:t>B</a:t>
            </a:r>
            <a:r>
              <a:rPr lang="zh-TW" altLang="en-US" sz="2400" dirty="0"/>
              <a:t>生</a:t>
            </a:r>
            <a:r>
              <a:rPr lang="zh-TW" altLang="en-US" sz="2400" dirty="0" smtClean="0"/>
              <a:t>是備</a:t>
            </a:r>
            <a:r>
              <a:rPr lang="en-US" altLang="zh-TW" sz="2400" dirty="0" smtClean="0"/>
              <a:t>2</a:t>
            </a:r>
            <a:r>
              <a:rPr lang="zh-TW" altLang="en-US" sz="2400" dirty="0" smtClean="0"/>
              <a:t>，但</a:t>
            </a:r>
            <a:r>
              <a:rPr lang="en-US" altLang="zh-TW" sz="2400" dirty="0" smtClean="0"/>
              <a:t>A</a:t>
            </a:r>
            <a:r>
              <a:rPr lang="zh-TW" altLang="en-US" sz="2400" dirty="0"/>
              <a:t>生</a:t>
            </a:r>
            <a:r>
              <a:rPr lang="zh-TW" altLang="en-US" sz="2400" dirty="0" smtClean="0"/>
              <a:t>將此校系填在第</a:t>
            </a:r>
            <a:r>
              <a:rPr lang="en-US" altLang="zh-TW" sz="2400" dirty="0"/>
              <a:t>2</a:t>
            </a:r>
            <a:r>
              <a:rPr lang="zh-TW" altLang="en-US" sz="2400" dirty="0" smtClean="0"/>
              <a:t>個志願，而</a:t>
            </a:r>
            <a:r>
              <a:rPr lang="en-US" altLang="zh-TW" sz="2400" dirty="0" smtClean="0"/>
              <a:t>B</a:t>
            </a:r>
            <a:r>
              <a:rPr lang="zh-TW" altLang="en-US" sz="2400" dirty="0" smtClean="0"/>
              <a:t>將其填在第</a:t>
            </a:r>
            <a:r>
              <a:rPr lang="en-US" altLang="zh-TW" sz="2400" dirty="0" smtClean="0"/>
              <a:t>1</a:t>
            </a:r>
            <a:r>
              <a:rPr lang="zh-TW" altLang="en-US" sz="2400" dirty="0" smtClean="0"/>
              <a:t>志願，請問這樣是</a:t>
            </a:r>
            <a:r>
              <a:rPr lang="en-US" altLang="zh-TW" sz="2400" dirty="0" smtClean="0"/>
              <a:t>A</a:t>
            </a:r>
            <a:r>
              <a:rPr lang="zh-TW" altLang="en-US" sz="2400" dirty="0" smtClean="0"/>
              <a:t>生還是</a:t>
            </a:r>
            <a:r>
              <a:rPr lang="en-US" altLang="zh-TW" sz="2400" dirty="0" smtClean="0"/>
              <a:t>B</a:t>
            </a:r>
            <a:r>
              <a:rPr lang="zh-TW" altLang="en-US" sz="2400" dirty="0" smtClean="0"/>
              <a:t>生可以先獲得分發至甲校系？</a:t>
            </a:r>
            <a:endParaRPr lang="en-US" altLang="zh-TW" sz="2400" dirty="0" smtClean="0"/>
          </a:p>
          <a:p>
            <a:r>
              <a:rPr lang="en-US" altLang="zh-TW" sz="2400" dirty="0" smtClean="0"/>
              <a:t>A2</a:t>
            </a:r>
            <a:r>
              <a:rPr lang="zh-TW" altLang="en-US" sz="2400" dirty="0" smtClean="0"/>
              <a:t>：</a:t>
            </a:r>
            <a:r>
              <a:rPr lang="zh-TW" altLang="en-US" sz="2400" u="sng" dirty="0" smtClean="0">
                <a:solidFill>
                  <a:srgbClr val="C00000"/>
                </a:solidFill>
              </a:rPr>
              <a:t>備取的遞補順序是依照備取</a:t>
            </a:r>
            <a:r>
              <a:rPr lang="zh-TW" altLang="en-US" sz="2400" u="sng" dirty="0">
                <a:solidFill>
                  <a:srgbClr val="C00000"/>
                </a:solidFill>
              </a:rPr>
              <a:t>名次進行</a:t>
            </a:r>
            <a:r>
              <a:rPr lang="zh-TW" altLang="en-US" sz="2400" u="sng" dirty="0" smtClean="0">
                <a:solidFill>
                  <a:srgbClr val="C00000"/>
                </a:solidFill>
              </a:rPr>
              <a:t>遞補</a:t>
            </a:r>
            <a:r>
              <a:rPr lang="zh-TW" altLang="en-US" sz="2400" dirty="0" smtClean="0">
                <a:solidFill>
                  <a:schemeClr val="tx1"/>
                </a:solidFill>
              </a:rPr>
              <a:t>，所以並不會因為</a:t>
            </a:r>
            <a:r>
              <a:rPr lang="en-US" altLang="zh-TW" sz="2400" dirty="0" smtClean="0">
                <a:solidFill>
                  <a:schemeClr val="tx1"/>
                </a:solidFill>
              </a:rPr>
              <a:t>B</a:t>
            </a:r>
            <a:r>
              <a:rPr lang="zh-TW" altLang="en-US" sz="2400" dirty="0">
                <a:solidFill>
                  <a:schemeClr val="tx1"/>
                </a:solidFill>
              </a:rPr>
              <a:t>生</a:t>
            </a:r>
            <a:r>
              <a:rPr lang="zh-TW" altLang="en-US" sz="2400" dirty="0" smtClean="0">
                <a:solidFill>
                  <a:schemeClr val="tx1"/>
                </a:solidFill>
              </a:rPr>
              <a:t>將甲校系填為第</a:t>
            </a:r>
            <a:r>
              <a:rPr lang="en-US" altLang="zh-TW" sz="2400" dirty="0" smtClean="0">
                <a:solidFill>
                  <a:schemeClr val="tx1"/>
                </a:solidFill>
              </a:rPr>
              <a:t>1</a:t>
            </a:r>
            <a:r>
              <a:rPr lang="zh-TW" altLang="en-US" sz="2400" dirty="0" smtClean="0">
                <a:solidFill>
                  <a:schemeClr val="tx1"/>
                </a:solidFill>
              </a:rPr>
              <a:t>志願就先獲得分發。</a:t>
            </a:r>
            <a:endParaRPr lang="en-US" altLang="zh-TW" sz="2400" dirty="0" smtClean="0">
              <a:solidFill>
                <a:schemeClr val="tx1"/>
              </a:solidFill>
            </a:endParaRPr>
          </a:p>
          <a:p>
            <a:r>
              <a:rPr lang="en-US" altLang="zh-TW" sz="2400" dirty="0" smtClean="0">
                <a:solidFill>
                  <a:schemeClr val="tx1"/>
                </a:solidFill>
              </a:rPr>
              <a:t>A</a:t>
            </a:r>
            <a:r>
              <a:rPr lang="zh-TW" altLang="en-US" sz="2400" dirty="0" smtClean="0">
                <a:solidFill>
                  <a:schemeClr val="tx1"/>
                </a:solidFill>
              </a:rPr>
              <a:t>生的分發情況如下：</a:t>
            </a:r>
            <a:endParaRPr lang="en-US" altLang="zh-TW" sz="2400" dirty="0" smtClean="0">
              <a:solidFill>
                <a:schemeClr val="tx1"/>
              </a:solidFill>
            </a:endParaRPr>
          </a:p>
          <a:p>
            <a:pPr>
              <a:buFont typeface="Wingdings" panose="05000000000000000000" pitchFamily="2" charset="2"/>
              <a:buChar char="l"/>
            </a:pPr>
            <a:r>
              <a:rPr lang="zh-TW" altLang="en-US" sz="2400" dirty="0" smtClean="0">
                <a:solidFill>
                  <a:schemeClr val="tx1"/>
                </a:solidFill>
              </a:rPr>
              <a:t>若Ａ生的第一志願獲得分發，而</a:t>
            </a:r>
            <a:r>
              <a:rPr lang="en-US" altLang="zh-TW" sz="2400" dirty="0" smtClean="0">
                <a:solidFill>
                  <a:schemeClr val="tx1"/>
                </a:solidFill>
              </a:rPr>
              <a:t>A</a:t>
            </a:r>
            <a:r>
              <a:rPr lang="zh-TW" altLang="en-US" sz="2400" dirty="0" smtClean="0">
                <a:solidFill>
                  <a:schemeClr val="tx1"/>
                </a:solidFill>
              </a:rPr>
              <a:t>就到他的第一志願就讀。若</a:t>
            </a:r>
            <a:r>
              <a:rPr lang="en-US" altLang="zh-TW" sz="2400" dirty="0" smtClean="0">
                <a:solidFill>
                  <a:schemeClr val="tx1"/>
                </a:solidFill>
              </a:rPr>
              <a:t>A</a:t>
            </a:r>
            <a:r>
              <a:rPr lang="zh-TW" altLang="en-US" sz="2400" dirty="0" smtClean="0">
                <a:solidFill>
                  <a:schemeClr val="tx1"/>
                </a:solidFill>
              </a:rPr>
              <a:t>生的第一志願未獲得分發，則繼續進行</a:t>
            </a:r>
            <a:r>
              <a:rPr lang="en-US" altLang="zh-TW" sz="2400" dirty="0" smtClean="0">
                <a:solidFill>
                  <a:schemeClr val="tx1"/>
                </a:solidFill>
              </a:rPr>
              <a:t>A</a:t>
            </a:r>
            <a:r>
              <a:rPr lang="zh-TW" altLang="en-US" sz="2400" dirty="0" smtClean="0">
                <a:solidFill>
                  <a:schemeClr val="tx1"/>
                </a:solidFill>
              </a:rPr>
              <a:t>所填的第</a:t>
            </a:r>
            <a:r>
              <a:rPr lang="en-US" altLang="zh-TW" sz="2400" dirty="0" smtClean="0">
                <a:solidFill>
                  <a:schemeClr val="tx1"/>
                </a:solidFill>
              </a:rPr>
              <a:t>2</a:t>
            </a:r>
            <a:r>
              <a:rPr lang="zh-TW" altLang="en-US" sz="2400" dirty="0" smtClean="0">
                <a:solidFill>
                  <a:schemeClr val="tx1"/>
                </a:solidFill>
              </a:rPr>
              <a:t>個志願</a:t>
            </a:r>
            <a:r>
              <a:rPr lang="en-US" altLang="zh-TW" sz="2400" dirty="0" smtClean="0">
                <a:solidFill>
                  <a:schemeClr val="tx1"/>
                </a:solidFill>
              </a:rPr>
              <a:t>(</a:t>
            </a:r>
            <a:r>
              <a:rPr lang="zh-TW" altLang="en-US" sz="2400" dirty="0" smtClean="0">
                <a:solidFill>
                  <a:schemeClr val="tx1"/>
                </a:solidFill>
              </a:rPr>
              <a:t>甲校系</a:t>
            </a:r>
            <a:r>
              <a:rPr lang="en-US" altLang="zh-TW" sz="2400" dirty="0" smtClean="0">
                <a:solidFill>
                  <a:schemeClr val="tx1"/>
                </a:solidFill>
              </a:rPr>
              <a:t>)</a:t>
            </a:r>
            <a:r>
              <a:rPr lang="zh-TW" altLang="en-US" sz="2400" dirty="0" smtClean="0">
                <a:solidFill>
                  <a:schemeClr val="tx1"/>
                </a:solidFill>
              </a:rPr>
              <a:t>的分發：</a:t>
            </a:r>
            <a:endParaRPr lang="en-US" altLang="zh-TW" sz="2400" dirty="0" smtClean="0">
              <a:solidFill>
                <a:schemeClr val="tx1"/>
              </a:solidFill>
            </a:endParaRPr>
          </a:p>
          <a:p>
            <a:r>
              <a:rPr lang="en-US" altLang="zh-TW" sz="2400" b="1" u="sng" dirty="0">
                <a:solidFill>
                  <a:srgbClr val="FF0000"/>
                </a:solidFill>
              </a:rPr>
              <a:t>(1</a:t>
            </a:r>
            <a:r>
              <a:rPr lang="en-US" altLang="zh-TW" sz="2400" b="1" u="sng" dirty="0" smtClean="0">
                <a:solidFill>
                  <a:srgbClr val="FF0000"/>
                </a:solidFill>
              </a:rPr>
              <a:t>)</a:t>
            </a:r>
            <a:r>
              <a:rPr lang="zh-TW" altLang="en-US" sz="2400" b="1" u="sng" dirty="0" smtClean="0">
                <a:solidFill>
                  <a:srgbClr val="FF0000"/>
                </a:solidFill>
              </a:rPr>
              <a:t>甲校系有</a:t>
            </a:r>
            <a:r>
              <a:rPr lang="zh-TW" altLang="en-US" sz="2400" b="1" u="sng" dirty="0">
                <a:solidFill>
                  <a:srgbClr val="FF0000"/>
                </a:solidFill>
              </a:rPr>
              <a:t>缺額</a:t>
            </a:r>
            <a:r>
              <a:rPr lang="zh-TW" altLang="en-US" sz="2400" b="1" u="sng" dirty="0" smtClean="0">
                <a:solidFill>
                  <a:srgbClr val="FF0000"/>
                </a:solidFill>
              </a:rPr>
              <a:t>：</a:t>
            </a:r>
            <a:r>
              <a:rPr lang="zh-TW" altLang="en-US" sz="2400" dirty="0" smtClean="0"/>
              <a:t>因</a:t>
            </a:r>
            <a:r>
              <a:rPr lang="en-US" altLang="zh-TW" sz="2400" dirty="0" smtClean="0"/>
              <a:t>A</a:t>
            </a:r>
            <a:r>
              <a:rPr lang="zh-TW" altLang="en-US" sz="2400" dirty="0"/>
              <a:t>生</a:t>
            </a:r>
            <a:r>
              <a:rPr lang="zh-TW" altLang="en-US" sz="2400" dirty="0" smtClean="0"/>
              <a:t>是甲校系的備</a:t>
            </a:r>
            <a:r>
              <a:rPr lang="en-US" altLang="zh-TW" sz="2400" dirty="0" smtClean="0"/>
              <a:t>1</a:t>
            </a:r>
            <a:r>
              <a:rPr lang="zh-TW" altLang="en-US" sz="2400" dirty="0" smtClean="0"/>
              <a:t>，故</a:t>
            </a:r>
            <a:r>
              <a:rPr lang="en-US" altLang="zh-TW" sz="2400" dirty="0" smtClean="0"/>
              <a:t>A</a:t>
            </a:r>
            <a:r>
              <a:rPr lang="zh-TW" altLang="en-US" sz="2400" dirty="0" smtClean="0"/>
              <a:t>得依備取</a:t>
            </a:r>
            <a:r>
              <a:rPr lang="zh-TW" altLang="en-US" sz="2400" dirty="0"/>
              <a:t>生遞補</a:t>
            </a:r>
            <a:r>
              <a:rPr lang="zh-TW" altLang="en-US" sz="2400" dirty="0" smtClean="0"/>
              <a:t>程序分發至甲校系。</a:t>
            </a:r>
            <a:endParaRPr lang="en-US" altLang="zh-TW" sz="2400" dirty="0"/>
          </a:p>
          <a:p>
            <a:r>
              <a:rPr lang="en-US" altLang="zh-TW" sz="2400" b="1" u="sng" dirty="0">
                <a:solidFill>
                  <a:srgbClr val="FF0000"/>
                </a:solidFill>
              </a:rPr>
              <a:t>(2</a:t>
            </a:r>
            <a:r>
              <a:rPr lang="en-US" altLang="zh-TW" sz="2400" b="1" u="sng" dirty="0" smtClean="0">
                <a:solidFill>
                  <a:srgbClr val="FF0000"/>
                </a:solidFill>
              </a:rPr>
              <a:t>)</a:t>
            </a:r>
            <a:r>
              <a:rPr lang="zh-TW" altLang="en-US" sz="2400" b="1" u="sng" dirty="0" smtClean="0">
                <a:solidFill>
                  <a:srgbClr val="FF0000"/>
                </a:solidFill>
              </a:rPr>
              <a:t>甲校系無</a:t>
            </a:r>
            <a:r>
              <a:rPr lang="zh-TW" altLang="en-US" sz="2400" b="1" u="sng" dirty="0">
                <a:solidFill>
                  <a:srgbClr val="FF0000"/>
                </a:solidFill>
              </a:rPr>
              <a:t>缺額</a:t>
            </a:r>
            <a:r>
              <a:rPr lang="zh-TW" altLang="en-US" sz="2400" b="1" u="sng" dirty="0" smtClean="0">
                <a:solidFill>
                  <a:srgbClr val="FF0000"/>
                </a:solidFill>
              </a:rPr>
              <a:t>：</a:t>
            </a:r>
            <a:r>
              <a:rPr lang="en-US" altLang="zh-TW" sz="2400" dirty="0"/>
              <a:t>A</a:t>
            </a:r>
            <a:r>
              <a:rPr lang="zh-TW" altLang="en-US" sz="2400" dirty="0" smtClean="0"/>
              <a:t>無法分發至甲校系，</a:t>
            </a:r>
            <a:r>
              <a:rPr lang="zh-TW" altLang="en-US" sz="2400" dirty="0"/>
              <a:t>則</a:t>
            </a:r>
            <a:r>
              <a:rPr lang="zh-TW" altLang="en-US" sz="2400" dirty="0" smtClean="0"/>
              <a:t>繼續</a:t>
            </a:r>
            <a:r>
              <a:rPr lang="en-US" altLang="zh-TW" sz="2400" dirty="0" smtClean="0"/>
              <a:t>A</a:t>
            </a:r>
            <a:r>
              <a:rPr lang="zh-TW" altLang="en-US" sz="2400" dirty="0" smtClean="0"/>
              <a:t>生進行第三志願</a:t>
            </a:r>
            <a:r>
              <a:rPr lang="zh-TW" altLang="en-US" sz="2400" dirty="0"/>
              <a:t>分發</a:t>
            </a:r>
            <a:r>
              <a:rPr lang="zh-TW" altLang="en-US" sz="2400" dirty="0" smtClean="0"/>
              <a:t>作業。</a:t>
            </a:r>
            <a:endParaRPr lang="en-US" altLang="zh-TW" sz="2400" dirty="0"/>
          </a:p>
          <a:p>
            <a:endParaRPr lang="zh-TW" altLang="en-US" dirty="0"/>
          </a:p>
        </p:txBody>
      </p:sp>
    </p:spTree>
    <p:extLst>
      <p:ext uri="{BB962C8B-B14F-4D97-AF65-F5344CB8AC3E}">
        <p14:creationId xmlns:p14="http://schemas.microsoft.com/office/powerpoint/2010/main" val="122072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9212" y="387178"/>
            <a:ext cx="8915400" cy="5524044"/>
          </a:xfrm>
        </p:spPr>
        <p:txBody>
          <a:bodyPr>
            <a:normAutofit/>
          </a:bodyPr>
          <a:lstStyle/>
          <a:p>
            <a:r>
              <a:rPr lang="en-US" altLang="zh-TW" sz="2400" dirty="0" smtClean="0"/>
              <a:t>Q3</a:t>
            </a:r>
            <a:r>
              <a:rPr lang="zh-TW" altLang="en-US" sz="2400" dirty="0" smtClean="0"/>
              <a:t>：若科大已獲正取且確定要去就讀科大，</a:t>
            </a:r>
            <a:r>
              <a:rPr lang="zh-TW" altLang="en-US" sz="2400" dirty="0" smtClean="0"/>
              <a:t>這樣</a:t>
            </a:r>
            <a:r>
              <a:rPr lang="en-US" altLang="zh-TW" sz="2400" dirty="0" smtClean="0"/>
              <a:t>6/9</a:t>
            </a:r>
            <a:r>
              <a:rPr lang="zh-TW" altLang="en-US" sz="2400" dirty="0" smtClean="0"/>
              <a:t>還需要上網選填志願序嗎？</a:t>
            </a:r>
            <a:endParaRPr lang="en-US" altLang="zh-TW" sz="2400" dirty="0" smtClean="0"/>
          </a:p>
          <a:p>
            <a:r>
              <a:rPr lang="en-US" altLang="zh-TW" sz="2400" dirty="0" smtClean="0"/>
              <a:t>A3</a:t>
            </a:r>
            <a:r>
              <a:rPr lang="zh-TW" altLang="en-US" sz="2400" dirty="0" smtClean="0"/>
              <a:t>：</a:t>
            </a:r>
            <a:endParaRPr lang="en-US" altLang="zh-TW" sz="2400" dirty="0" smtClean="0"/>
          </a:p>
          <a:p>
            <a:pPr>
              <a:buFont typeface="Wingdings" panose="05000000000000000000" pitchFamily="2" charset="2"/>
              <a:buChar char="l"/>
            </a:pPr>
            <a:r>
              <a:rPr lang="zh-TW" altLang="en-US" sz="2400" dirty="0" smtClean="0"/>
              <a:t>科</a:t>
            </a:r>
            <a:r>
              <a:rPr lang="zh-TW" altLang="en-US" sz="2400" dirty="0"/>
              <a:t>大校系除網路放榜外，常以文件或電話</a:t>
            </a:r>
            <a:r>
              <a:rPr lang="zh-TW" altLang="en-US" sz="2400" dirty="0" smtClean="0"/>
              <a:t>通知上榜</a:t>
            </a:r>
            <a:r>
              <a:rPr lang="zh-TW" altLang="en-US" sz="2400" dirty="0"/>
              <a:t>，並要求上該校系之網站或書信回覆</a:t>
            </a:r>
            <a:r>
              <a:rPr lang="zh-TW" altLang="en-US" sz="2400" dirty="0" smtClean="0"/>
              <a:t>方式來</a:t>
            </a:r>
            <a:r>
              <a:rPr lang="zh-TW" altLang="en-US" sz="2400" dirty="0"/>
              <a:t>表示就讀意願，故</a:t>
            </a:r>
            <a:r>
              <a:rPr lang="zh-TW" altLang="en-US" sz="2400" dirty="0">
                <a:solidFill>
                  <a:srgbClr val="FF0000"/>
                </a:solidFill>
              </a:rPr>
              <a:t>請同學依據各科大校系</a:t>
            </a:r>
            <a:r>
              <a:rPr lang="zh-TW" altLang="en-US" sz="2400" dirty="0" smtClean="0">
                <a:solidFill>
                  <a:srgbClr val="FF0000"/>
                </a:solidFill>
              </a:rPr>
              <a:t>之要求</a:t>
            </a:r>
            <a:r>
              <a:rPr lang="zh-TW" altLang="en-US" sz="2400" dirty="0">
                <a:solidFill>
                  <a:srgbClr val="FF0000"/>
                </a:solidFill>
              </a:rPr>
              <a:t>及規定，於指定時限前給予回覆，方能</a:t>
            </a:r>
            <a:r>
              <a:rPr lang="zh-TW" altLang="en-US" sz="2400" dirty="0" smtClean="0">
                <a:solidFill>
                  <a:srgbClr val="FF0000"/>
                </a:solidFill>
              </a:rPr>
              <a:t>把握</a:t>
            </a:r>
            <a:r>
              <a:rPr lang="zh-TW" altLang="en-US" sz="2400" dirty="0">
                <a:solidFill>
                  <a:srgbClr val="FF0000"/>
                </a:solidFill>
              </a:rPr>
              <a:t>就讀權益</a:t>
            </a:r>
            <a:r>
              <a:rPr lang="zh-TW" altLang="en-US" sz="2400" dirty="0" smtClean="0">
                <a:solidFill>
                  <a:srgbClr val="FF0000"/>
                </a:solidFill>
              </a:rPr>
              <a:t>。</a:t>
            </a:r>
            <a:endParaRPr lang="en-US" altLang="zh-TW" sz="2400" dirty="0" smtClean="0">
              <a:solidFill>
                <a:srgbClr val="FF0000"/>
              </a:solidFill>
            </a:endParaRPr>
          </a:p>
          <a:p>
            <a:pPr>
              <a:buFont typeface="Wingdings" panose="05000000000000000000" pitchFamily="2" charset="2"/>
              <a:buChar char="l"/>
            </a:pPr>
            <a:r>
              <a:rPr lang="zh-TW" altLang="en-US" sz="2400" dirty="0" smtClean="0">
                <a:solidFill>
                  <a:srgbClr val="FF0000"/>
                </a:solidFill>
              </a:rPr>
              <a:t>若科</a:t>
            </a:r>
            <a:r>
              <a:rPr lang="zh-TW" altLang="en-US" sz="2400" dirty="0">
                <a:solidFill>
                  <a:srgbClr val="FF0000"/>
                </a:solidFill>
              </a:rPr>
              <a:t>大</a:t>
            </a:r>
            <a:r>
              <a:rPr lang="zh-TW" altLang="en-US" sz="2400" dirty="0" smtClean="0">
                <a:solidFill>
                  <a:srgbClr val="FF0000"/>
                </a:solidFill>
              </a:rPr>
              <a:t>已獲正</a:t>
            </a:r>
            <a:r>
              <a:rPr lang="zh-TW" altLang="en-US" sz="2400" dirty="0" smtClean="0">
                <a:solidFill>
                  <a:srgbClr val="FF0000"/>
                </a:solidFill>
              </a:rPr>
              <a:t>取而且你也確定</a:t>
            </a:r>
            <a:r>
              <a:rPr lang="zh-TW" altLang="en-US" sz="2400" dirty="0" smtClean="0">
                <a:solidFill>
                  <a:srgbClr val="FF0000"/>
                </a:solidFill>
              </a:rPr>
              <a:t>要就讀</a:t>
            </a:r>
            <a:r>
              <a:rPr lang="zh-TW" altLang="en-US" sz="2400" dirty="0" smtClean="0"/>
              <a:t>，並且</a:t>
            </a:r>
            <a:r>
              <a:rPr lang="zh-TW" altLang="en-US" sz="2400" dirty="0" smtClean="0"/>
              <a:t>也依錄取</a:t>
            </a:r>
            <a:r>
              <a:rPr lang="zh-TW" altLang="en-US" sz="2400" dirty="0"/>
              <a:t>學校</a:t>
            </a:r>
            <a:r>
              <a:rPr lang="zh-TW" altLang="en-US" sz="2400" dirty="0" smtClean="0"/>
              <a:t>規定</a:t>
            </a:r>
            <a:r>
              <a:rPr lang="zh-TW" altLang="en-US" sz="2400" dirty="0"/>
              <a:t>時間及方式進行報到，</a:t>
            </a:r>
            <a:r>
              <a:rPr lang="zh-TW" altLang="en-US" sz="2400" dirty="0" smtClean="0"/>
              <a:t>則</a:t>
            </a:r>
            <a:r>
              <a:rPr lang="zh-TW" altLang="en-US" sz="2400" dirty="0" smtClean="0">
                <a:solidFill>
                  <a:srgbClr val="FF0000"/>
                </a:solidFill>
              </a:rPr>
              <a:t>可不需要上大學甄選委員會</a:t>
            </a:r>
            <a:r>
              <a:rPr lang="zh-TW" altLang="en-US" sz="2400" dirty="0" smtClean="0">
                <a:solidFill>
                  <a:srgbClr val="FF0000"/>
                </a:solidFill>
              </a:rPr>
              <a:t>網站選</a:t>
            </a:r>
            <a:r>
              <a:rPr lang="zh-TW" altLang="en-US" sz="2400" dirty="0" smtClean="0">
                <a:solidFill>
                  <a:srgbClr val="FF0000"/>
                </a:solidFill>
              </a:rPr>
              <a:t>填</a:t>
            </a:r>
            <a:r>
              <a:rPr lang="zh-TW" altLang="en-US" sz="2400" dirty="0" smtClean="0">
                <a:solidFill>
                  <a:srgbClr val="FF0000"/>
                </a:solidFill>
              </a:rPr>
              <a:t>志願</a:t>
            </a:r>
            <a:r>
              <a:rPr lang="zh-TW" altLang="en-US" sz="2400" dirty="0" smtClean="0"/>
              <a:t>。</a:t>
            </a:r>
            <a:endParaRPr lang="en-US" altLang="zh-TW" sz="2400" dirty="0" smtClean="0"/>
          </a:p>
          <a:p>
            <a:pPr>
              <a:buFont typeface="Wingdings" panose="05000000000000000000" pitchFamily="2" charset="2"/>
              <a:buChar char="l"/>
            </a:pPr>
            <a:r>
              <a:rPr lang="zh-TW" altLang="en-US" sz="2400" dirty="0" smtClean="0">
                <a:solidFill>
                  <a:srgbClr val="FF0000"/>
                </a:solidFill>
              </a:rPr>
              <a:t>未上網選填志願序者將無法獲得大學分發</a:t>
            </a:r>
            <a:r>
              <a:rPr lang="zh-TW" altLang="en-US" sz="2400" dirty="0" smtClean="0"/>
              <a:t>，</a:t>
            </a:r>
            <a:r>
              <a:rPr lang="zh-TW" altLang="en-US" sz="2400" dirty="0" smtClean="0">
                <a:solidFill>
                  <a:srgbClr val="FF0000"/>
                </a:solidFill>
              </a:rPr>
              <a:t>請務必考慮清楚</a:t>
            </a:r>
            <a:r>
              <a:rPr lang="zh-TW" altLang="en-US" sz="2400" dirty="0" smtClean="0"/>
              <a:t>。</a:t>
            </a:r>
            <a:endParaRPr lang="en-US" altLang="zh-TW" sz="2400" dirty="0" smtClean="0"/>
          </a:p>
          <a:p>
            <a:pPr>
              <a:buFont typeface="Wingdings" panose="05000000000000000000" pitchFamily="2" charset="2"/>
              <a:buChar char="l"/>
            </a:pPr>
            <a:r>
              <a:rPr lang="zh-TW" altLang="en-US" sz="2400" dirty="0" smtClean="0"/>
              <a:t>未上網</a:t>
            </a:r>
            <a:r>
              <a:rPr lang="zh-TW" altLang="en-US" sz="2400" dirty="0"/>
              <a:t>選</a:t>
            </a:r>
            <a:r>
              <a:rPr lang="zh-TW" altLang="en-US" sz="2400" dirty="0" smtClean="0"/>
              <a:t>填志願序者因未獲分發，故也不須進行放棄入學的作業程序</a:t>
            </a:r>
            <a:r>
              <a:rPr lang="zh-TW" altLang="en-US" sz="2400" dirty="0" smtClean="0"/>
              <a:t>。</a:t>
            </a:r>
            <a:endParaRPr lang="zh-TW" altLang="en-US" sz="2400" dirty="0"/>
          </a:p>
        </p:txBody>
      </p:sp>
    </p:spTree>
    <p:extLst>
      <p:ext uri="{BB962C8B-B14F-4D97-AF65-F5344CB8AC3E}">
        <p14:creationId xmlns:p14="http://schemas.microsoft.com/office/powerpoint/2010/main" val="108563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l="14460" t="11052" r="16824" b="4865"/>
          <a:stretch/>
        </p:blipFill>
        <p:spPr>
          <a:xfrm>
            <a:off x="1672282" y="95542"/>
            <a:ext cx="9824884" cy="6762458"/>
          </a:xfrm>
          <a:prstGeom prst="rect">
            <a:avLst/>
          </a:prstGeom>
          <a:ln>
            <a:solidFill>
              <a:srgbClr val="FF0000"/>
            </a:solidFill>
          </a:ln>
        </p:spPr>
      </p:pic>
      <p:sp>
        <p:nvSpPr>
          <p:cNvPr id="6" name="矩形 5"/>
          <p:cNvSpPr/>
          <p:nvPr/>
        </p:nvSpPr>
        <p:spPr>
          <a:xfrm>
            <a:off x="3336324" y="5766486"/>
            <a:ext cx="3739979" cy="109151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25794" y="3789405"/>
            <a:ext cx="7971372" cy="82378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27443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08909" y="1243914"/>
            <a:ext cx="8915400" cy="4712043"/>
          </a:xfrm>
        </p:spPr>
        <p:txBody>
          <a:bodyPr>
            <a:normAutofit lnSpcReduction="10000"/>
          </a:bodyPr>
          <a:lstStyle/>
          <a:p>
            <a:pPr>
              <a:lnSpc>
                <a:spcPct val="160000"/>
              </a:lnSpc>
            </a:pPr>
            <a:r>
              <a:rPr lang="en-US" altLang="zh-TW" sz="2400" dirty="0" smtClean="0">
                <a:latin typeface="+mn-ea"/>
              </a:rPr>
              <a:t>Q4</a:t>
            </a:r>
            <a:r>
              <a:rPr lang="zh-TW" altLang="en-US" sz="2400" dirty="0" smtClean="0">
                <a:latin typeface="+mn-ea"/>
              </a:rPr>
              <a:t>：科大目前備取且較想去讀科大，那還要去大學系統選填志願序嗎？若之後又接到科大通知，該怎麼做？</a:t>
            </a:r>
            <a:endParaRPr lang="en-US" altLang="zh-TW" sz="2400" dirty="0" smtClean="0">
              <a:latin typeface="+mn-ea"/>
            </a:endParaRPr>
          </a:p>
          <a:p>
            <a:pPr>
              <a:lnSpc>
                <a:spcPct val="160000"/>
              </a:lnSpc>
            </a:pPr>
            <a:r>
              <a:rPr lang="en-US" altLang="zh-TW" sz="2400" dirty="0" smtClean="0">
                <a:latin typeface="+mn-ea"/>
              </a:rPr>
              <a:t>A4</a:t>
            </a:r>
            <a:r>
              <a:rPr lang="zh-TW" altLang="en-US" sz="2400" dirty="0" smtClean="0">
                <a:latin typeface="+mn-ea"/>
              </a:rPr>
              <a:t>：</a:t>
            </a:r>
            <a:r>
              <a:rPr lang="zh-TW" altLang="en-US" sz="2400" dirty="0">
                <a:latin typeface="+mn-ea"/>
              </a:rPr>
              <a:t>若科大是</a:t>
            </a:r>
            <a:r>
              <a:rPr lang="zh-TW" altLang="en-US" sz="2400" dirty="0" smtClean="0">
                <a:latin typeface="+mn-ea"/>
              </a:rPr>
              <a:t>備取</a:t>
            </a:r>
            <a:r>
              <a:rPr lang="zh-TW" altLang="en-US" sz="2400" dirty="0" smtClean="0">
                <a:latin typeface="+mn-ea"/>
              </a:rPr>
              <a:t>且自身想就讀科大，建議密切注意科大的備取資訊即時回應科大就讀意願。若在</a:t>
            </a:r>
            <a:r>
              <a:rPr lang="en-US" altLang="zh-TW" sz="2400" dirty="0" smtClean="0">
                <a:latin typeface="+mn-ea"/>
              </a:rPr>
              <a:t>6/9</a:t>
            </a:r>
            <a:r>
              <a:rPr lang="zh-TW" altLang="en-US" sz="2400" dirty="0" smtClean="0">
                <a:latin typeface="+mn-ea"/>
              </a:rPr>
              <a:t>前仍不確定能否備取上科大，則</a:t>
            </a:r>
            <a:r>
              <a:rPr lang="zh-TW" altLang="en-US" sz="2400" dirty="0" smtClean="0">
                <a:latin typeface="+mn-ea"/>
              </a:rPr>
              <a:t>建議</a:t>
            </a:r>
            <a:r>
              <a:rPr lang="zh-TW" altLang="en-US" sz="2400" dirty="0">
                <a:latin typeface="+mn-ea"/>
              </a:rPr>
              <a:t>先</a:t>
            </a:r>
            <a:r>
              <a:rPr lang="zh-TW" altLang="en-US" sz="2400" dirty="0" smtClean="0">
                <a:latin typeface="+mn-ea"/>
              </a:rPr>
              <a:t>上大學甄選委員會網站選</a:t>
            </a:r>
            <a:r>
              <a:rPr lang="zh-TW" altLang="en-US" sz="2400" dirty="0" smtClean="0">
                <a:latin typeface="+mn-ea"/>
              </a:rPr>
              <a:t>填大學</a:t>
            </a:r>
            <a:r>
              <a:rPr lang="zh-TW" altLang="en-US" sz="2400" dirty="0" smtClean="0">
                <a:latin typeface="+mn-ea"/>
              </a:rPr>
              <a:t>申請志願，</a:t>
            </a:r>
            <a:r>
              <a:rPr lang="zh-TW" altLang="en-US" sz="2400" dirty="0">
                <a:latin typeface="+mn-ea"/>
              </a:rPr>
              <a:t>以保障確定取得大學</a:t>
            </a:r>
            <a:r>
              <a:rPr lang="zh-TW" altLang="en-US" sz="2400" dirty="0" smtClean="0">
                <a:latin typeface="+mn-ea"/>
              </a:rPr>
              <a:t>錄取</a:t>
            </a:r>
            <a:r>
              <a:rPr lang="zh-TW" altLang="en-US" sz="2400" dirty="0">
                <a:latin typeface="+mn-ea"/>
              </a:rPr>
              <a:t>之資格。如果後續又接到科</a:t>
            </a:r>
            <a:r>
              <a:rPr lang="zh-TW" altLang="en-US" sz="2400" dirty="0" smtClean="0">
                <a:latin typeface="+mn-ea"/>
              </a:rPr>
              <a:t>大錄取通知後，則在時限內</a:t>
            </a:r>
            <a:r>
              <a:rPr lang="en-US" altLang="zh-TW" sz="2400" dirty="0" smtClean="0">
                <a:latin typeface="+mn-ea"/>
              </a:rPr>
              <a:t>(6/18</a:t>
            </a:r>
            <a:r>
              <a:rPr lang="zh-TW" altLang="en-US" sz="2400" dirty="0" smtClean="0">
                <a:latin typeface="+mn-ea"/>
              </a:rPr>
              <a:t>晚上</a:t>
            </a:r>
            <a:r>
              <a:rPr lang="en-US" altLang="zh-TW" sz="2400" dirty="0" smtClean="0">
                <a:latin typeface="+mn-ea"/>
              </a:rPr>
              <a:t>9</a:t>
            </a:r>
            <a:r>
              <a:rPr lang="zh-TW" altLang="en-US" sz="2400" dirty="0" smtClean="0">
                <a:latin typeface="+mn-ea"/>
              </a:rPr>
              <a:t>點前</a:t>
            </a:r>
            <a:r>
              <a:rPr lang="en-US" altLang="zh-TW" sz="2400" dirty="0" smtClean="0">
                <a:latin typeface="+mn-ea"/>
              </a:rPr>
              <a:t>)</a:t>
            </a:r>
            <a:r>
              <a:rPr lang="zh-TW" altLang="en-US" sz="2400" dirty="0" smtClean="0">
                <a:latin typeface="+mn-ea"/>
              </a:rPr>
              <a:t>上甄選會網站進行「網路聲明放棄」，</a:t>
            </a:r>
            <a:r>
              <a:rPr lang="zh-TW" altLang="en-US" sz="2400" dirty="0" smtClean="0">
                <a:latin typeface="+mn-ea"/>
              </a:rPr>
              <a:t>並於</a:t>
            </a:r>
            <a:r>
              <a:rPr lang="zh-TW" altLang="en-US" sz="2400" dirty="0">
                <a:latin typeface="+mn-ea"/>
              </a:rPr>
              <a:t>規定時間內向科</a:t>
            </a:r>
            <a:r>
              <a:rPr lang="zh-TW" altLang="en-US" sz="2400" dirty="0" smtClean="0">
                <a:latin typeface="+mn-ea"/>
              </a:rPr>
              <a:t>大完成報到程序即可</a:t>
            </a:r>
            <a:r>
              <a:rPr lang="zh-TW" altLang="en-US" sz="2400" dirty="0" smtClean="0">
                <a:latin typeface="+mn-ea"/>
              </a:rPr>
              <a:t>。</a:t>
            </a:r>
            <a:endParaRPr lang="zh-TW" altLang="en-US" sz="2400" dirty="0">
              <a:latin typeface="+mn-ea"/>
            </a:endParaRPr>
          </a:p>
        </p:txBody>
      </p:sp>
    </p:spTree>
    <p:extLst>
      <p:ext uri="{BB962C8B-B14F-4D97-AF65-F5344CB8AC3E}">
        <p14:creationId xmlns:p14="http://schemas.microsoft.com/office/powerpoint/2010/main" val="1733009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放棄入學資格之處理</a:t>
            </a:r>
            <a:endParaRPr lang="zh-TW" altLang="en-US" dirty="0"/>
          </a:p>
        </p:txBody>
      </p:sp>
      <p:sp>
        <p:nvSpPr>
          <p:cNvPr id="3" name="內容版面配置區 2"/>
          <p:cNvSpPr>
            <a:spLocks noGrp="1"/>
          </p:cNvSpPr>
          <p:nvPr>
            <p:ph idx="1"/>
          </p:nvPr>
        </p:nvSpPr>
        <p:spPr>
          <a:xfrm>
            <a:off x="2592925" y="1622854"/>
            <a:ext cx="8915400" cy="3777622"/>
          </a:xfrm>
        </p:spPr>
        <p:txBody>
          <a:bodyPr>
            <a:normAutofit/>
          </a:bodyPr>
          <a:lstStyle/>
          <a:p>
            <a:r>
              <a:rPr lang="zh-TW" altLang="en-US" sz="2400" dirty="0" smtClean="0"/>
              <a:t>獲</a:t>
            </a:r>
            <a:r>
              <a:rPr lang="zh-TW" altLang="en-US" sz="2400" dirty="0"/>
              <a:t>分發錄取生即取得該校系之入學資格，如欲放棄入學資格者，應於 </a:t>
            </a:r>
            <a:r>
              <a:rPr lang="en-US" altLang="zh-TW" sz="2400" dirty="0">
                <a:solidFill>
                  <a:srgbClr val="FF0000"/>
                </a:solidFill>
              </a:rPr>
              <a:t>111 </a:t>
            </a:r>
            <a:r>
              <a:rPr lang="zh-TW" altLang="en-US" sz="2400" dirty="0">
                <a:solidFill>
                  <a:srgbClr val="FF0000"/>
                </a:solidFill>
              </a:rPr>
              <a:t>年 </a:t>
            </a:r>
            <a:r>
              <a:rPr lang="en-US" altLang="zh-TW" sz="2400" dirty="0" smtClean="0">
                <a:solidFill>
                  <a:srgbClr val="FF0000"/>
                </a:solidFill>
              </a:rPr>
              <a:t>6 </a:t>
            </a:r>
            <a:r>
              <a:rPr lang="zh-TW" altLang="en-US" sz="2400" dirty="0">
                <a:solidFill>
                  <a:srgbClr val="FF0000"/>
                </a:solidFill>
              </a:rPr>
              <a:t>月 </a:t>
            </a:r>
            <a:r>
              <a:rPr lang="en-US" altLang="zh-TW" sz="2400" dirty="0">
                <a:solidFill>
                  <a:srgbClr val="FF0000"/>
                </a:solidFill>
              </a:rPr>
              <a:t>15 </a:t>
            </a:r>
            <a:r>
              <a:rPr lang="zh-TW" altLang="en-US" sz="2400" dirty="0">
                <a:solidFill>
                  <a:srgbClr val="FF0000"/>
                </a:solidFill>
              </a:rPr>
              <a:t>日 至 </a:t>
            </a:r>
            <a:r>
              <a:rPr lang="en-US" altLang="zh-TW" sz="2400" dirty="0">
                <a:solidFill>
                  <a:srgbClr val="FF0000"/>
                </a:solidFill>
              </a:rPr>
              <a:t>111 </a:t>
            </a:r>
            <a:r>
              <a:rPr lang="zh-TW" altLang="en-US" sz="2400" dirty="0">
                <a:solidFill>
                  <a:srgbClr val="FF0000"/>
                </a:solidFill>
              </a:rPr>
              <a:t>年 </a:t>
            </a:r>
            <a:r>
              <a:rPr lang="en-US" altLang="zh-TW" sz="2400" dirty="0">
                <a:solidFill>
                  <a:srgbClr val="FF0000"/>
                </a:solidFill>
              </a:rPr>
              <a:t>6 </a:t>
            </a:r>
            <a:r>
              <a:rPr lang="zh-TW" altLang="en-US" sz="2400" dirty="0">
                <a:solidFill>
                  <a:srgbClr val="FF0000"/>
                </a:solidFill>
              </a:rPr>
              <a:t>月 </a:t>
            </a:r>
            <a:r>
              <a:rPr lang="en-US" altLang="zh-TW" sz="2400" dirty="0">
                <a:solidFill>
                  <a:srgbClr val="FF0000"/>
                </a:solidFill>
              </a:rPr>
              <a:t>18 </a:t>
            </a:r>
            <a:r>
              <a:rPr lang="zh-TW" altLang="en-US" sz="2400" dirty="0">
                <a:solidFill>
                  <a:srgbClr val="FF0000"/>
                </a:solidFill>
              </a:rPr>
              <a:t>日每日上午 </a:t>
            </a:r>
            <a:r>
              <a:rPr lang="en-US" altLang="zh-TW" sz="2400" dirty="0">
                <a:solidFill>
                  <a:srgbClr val="FF0000"/>
                </a:solidFill>
              </a:rPr>
              <a:t>9 </a:t>
            </a:r>
            <a:r>
              <a:rPr lang="zh-TW" altLang="en-US" sz="2400" dirty="0">
                <a:solidFill>
                  <a:srgbClr val="FF0000"/>
                </a:solidFill>
              </a:rPr>
              <a:t>時至下午 </a:t>
            </a:r>
            <a:r>
              <a:rPr lang="en-US" altLang="zh-TW" sz="2400" dirty="0">
                <a:solidFill>
                  <a:srgbClr val="FF0000"/>
                </a:solidFill>
              </a:rPr>
              <a:t>9 </a:t>
            </a:r>
            <a:r>
              <a:rPr lang="zh-TW" altLang="en-US" sz="2400" dirty="0">
                <a:solidFill>
                  <a:srgbClr val="FF0000"/>
                </a:solidFill>
              </a:rPr>
              <a:t>時止</a:t>
            </a:r>
            <a:r>
              <a:rPr lang="zh-TW" altLang="en-US" sz="2400" dirty="0"/>
              <a:t>，至甄選委員會網址</a:t>
            </a:r>
            <a:r>
              <a:rPr lang="en-US" altLang="zh-TW" sz="2400" dirty="0"/>
              <a:t>(https://www.cac.edu. </a:t>
            </a:r>
            <a:r>
              <a:rPr lang="en-US" altLang="zh-TW" sz="2400" dirty="0" err="1"/>
              <a:t>tw</a:t>
            </a:r>
            <a:r>
              <a:rPr lang="en-US" altLang="zh-TW" sz="2400" dirty="0"/>
              <a:t>/)</a:t>
            </a:r>
            <a:r>
              <a:rPr lang="zh-TW" altLang="en-US" sz="2400" dirty="0"/>
              <a:t>，選擇「申請入學」，進入「網路聲明放棄」後，點選「聲明放棄入學資格登錄作 業」選項，輸入個人證號後，完成網路聲明放棄入學資格</a:t>
            </a:r>
            <a:r>
              <a:rPr lang="zh-TW" altLang="en-US" sz="2400" dirty="0" smtClean="0"/>
              <a:t>作業，</a:t>
            </a:r>
            <a:r>
              <a:rPr lang="zh-TW" altLang="en-US" sz="2400" dirty="0" smtClean="0">
                <a:solidFill>
                  <a:srgbClr val="FF0000"/>
                </a:solidFill>
              </a:rPr>
              <a:t>否則</a:t>
            </a:r>
            <a:r>
              <a:rPr lang="zh-TW" altLang="en-US" sz="2400" dirty="0">
                <a:solidFill>
                  <a:srgbClr val="FF0000"/>
                </a:solidFill>
              </a:rPr>
              <a:t>不得參加當學年度 「大學分發入學招生</a:t>
            </a:r>
            <a:r>
              <a:rPr lang="zh-TW" altLang="en-US" sz="2400" dirty="0" smtClean="0">
                <a:solidFill>
                  <a:srgbClr val="FF0000"/>
                </a:solidFill>
              </a:rPr>
              <a:t>」（即分科測驗的考試分發）</a:t>
            </a:r>
            <a:r>
              <a:rPr lang="zh-TW" altLang="en-US" sz="2400" dirty="0" smtClean="0"/>
              <a:t>、</a:t>
            </a:r>
            <a:r>
              <a:rPr lang="zh-TW" altLang="en-US" sz="2400" dirty="0"/>
              <a:t>「科技校院四年制及專科學校二年制甄選入學招生」及「科技 校院四年制及專科學校二年制日間部聯合登記分發入學招生」</a:t>
            </a:r>
            <a:r>
              <a:rPr lang="zh-TW" altLang="en-US" sz="2400" dirty="0" smtClean="0"/>
              <a:t>。</a:t>
            </a:r>
            <a:endParaRPr lang="en-US" altLang="zh-TW" sz="2400" dirty="0" smtClean="0"/>
          </a:p>
        </p:txBody>
      </p:sp>
    </p:spTree>
    <p:extLst>
      <p:ext uri="{BB962C8B-B14F-4D97-AF65-F5344CB8AC3E}">
        <p14:creationId xmlns:p14="http://schemas.microsoft.com/office/powerpoint/2010/main" val="1142365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899890"/>
          </a:xfrm>
        </p:spPr>
        <p:txBody>
          <a:bodyPr/>
          <a:lstStyle/>
          <a:p>
            <a:r>
              <a:rPr lang="zh-TW" altLang="en-US" dirty="0"/>
              <a:t>放棄入學資格之處理</a:t>
            </a:r>
          </a:p>
        </p:txBody>
      </p:sp>
      <p:sp>
        <p:nvSpPr>
          <p:cNvPr id="3" name="內容版面配置區 2"/>
          <p:cNvSpPr>
            <a:spLocks noGrp="1"/>
          </p:cNvSpPr>
          <p:nvPr>
            <p:ph idx="1"/>
          </p:nvPr>
        </p:nvSpPr>
        <p:spPr>
          <a:xfrm>
            <a:off x="2375029" y="1309815"/>
            <a:ext cx="8915400" cy="5132173"/>
          </a:xfrm>
        </p:spPr>
        <p:txBody>
          <a:bodyPr>
            <a:noAutofit/>
          </a:bodyPr>
          <a:lstStyle/>
          <a:p>
            <a:r>
              <a:rPr lang="en-US" altLang="zh-TW" sz="2200" dirty="0"/>
              <a:t>※</a:t>
            </a:r>
            <a:r>
              <a:rPr lang="zh-TW" altLang="en-US" sz="2200" dirty="0"/>
              <a:t>獲分發錄取生完成網路聲明放棄入學資格後，應自行存檔或列印「完成聲明放棄入學 資格確認表」，以免延誤自身權益。嗣後，獲分發錄取生對放棄入學資格相關事宜提 出疑義申請時，應提示「完成聲明放棄入學資格確認表」，未提示者一律不予受理。 此外，考生亦可透過「放棄狀態查詢」選項查詢是否完成放棄作業。 </a:t>
            </a:r>
            <a:endParaRPr lang="en-US" altLang="zh-TW" sz="2200" dirty="0" smtClean="0"/>
          </a:p>
          <a:p>
            <a:r>
              <a:rPr lang="en-US" altLang="zh-TW" sz="2200" dirty="0" smtClean="0"/>
              <a:t>(</a:t>
            </a:r>
            <a:r>
              <a:rPr lang="zh-TW" altLang="en-US" sz="2200" dirty="0"/>
              <a:t>二</a:t>
            </a:r>
            <a:r>
              <a:rPr lang="en-US" altLang="zh-TW" sz="2200" dirty="0"/>
              <a:t>)111 </a:t>
            </a:r>
            <a:r>
              <a:rPr lang="zh-TW" altLang="en-US" sz="2200" dirty="0"/>
              <a:t>年 </a:t>
            </a:r>
            <a:r>
              <a:rPr lang="en-US" altLang="zh-TW" sz="2200" dirty="0"/>
              <a:t>6 </a:t>
            </a:r>
            <a:r>
              <a:rPr lang="zh-TW" altLang="en-US" sz="2200" dirty="0"/>
              <a:t>月 </a:t>
            </a:r>
            <a:r>
              <a:rPr lang="en-US" altLang="zh-TW" sz="2200" dirty="0"/>
              <a:t>19 </a:t>
            </a:r>
            <a:r>
              <a:rPr lang="zh-TW" altLang="en-US" sz="2200" dirty="0"/>
              <a:t>日起，獲分發錄取生因特殊事由欲放棄入學資格者，應逕向分發大學聲明 放棄入學資格，惟一律不得參加當學年度「大學分發入學招生」、「科技校院四年制及 專科學校二年制甄選入學招生」及「科技校院四年制及專科學校二年制日間部聯合登記 分發入學招生」。另得否報名參加其他入學管道招生，悉依該入學管道之招生簡章規定 辦理</a:t>
            </a:r>
            <a:r>
              <a:rPr lang="zh-TW" altLang="en-US" sz="2200" dirty="0" smtClean="0"/>
              <a:t>。</a:t>
            </a:r>
            <a:endParaRPr lang="en-US" altLang="zh-TW" sz="2200" dirty="0" smtClean="0"/>
          </a:p>
          <a:p>
            <a:r>
              <a:rPr lang="zh-TW" altLang="en-US" sz="2200" dirty="0" smtClean="0"/>
              <a:t> </a:t>
            </a:r>
            <a:r>
              <a:rPr lang="en-US" altLang="zh-TW" sz="2200" dirty="0"/>
              <a:t>(</a:t>
            </a:r>
            <a:r>
              <a:rPr lang="zh-TW" altLang="en-US" sz="2200" dirty="0"/>
              <a:t>三</a:t>
            </a:r>
            <a:r>
              <a:rPr lang="en-US" altLang="zh-TW" sz="2200" dirty="0"/>
              <a:t>)</a:t>
            </a:r>
            <a:r>
              <a:rPr lang="zh-TW" altLang="en-US" sz="2200" dirty="0"/>
              <a:t>獲分發錄取生</a:t>
            </a:r>
            <a:r>
              <a:rPr lang="zh-TW" altLang="en-US" sz="2200" dirty="0">
                <a:solidFill>
                  <a:srgbClr val="FF0000"/>
                </a:solidFill>
              </a:rPr>
              <a:t>完成聲明放棄入學資格作業後，一律不得以任何理由撤回，請錄取生審慎 考量</a:t>
            </a:r>
            <a:r>
              <a:rPr lang="zh-TW" altLang="en-US" sz="2200" dirty="0" smtClean="0">
                <a:solidFill>
                  <a:srgbClr val="FF0000"/>
                </a:solidFill>
              </a:rPr>
              <a:t>。</a:t>
            </a:r>
            <a:endParaRPr lang="zh-TW" altLang="en-US" sz="2200" dirty="0">
              <a:solidFill>
                <a:srgbClr val="FF0000"/>
              </a:solidFill>
            </a:endParaRPr>
          </a:p>
        </p:txBody>
      </p:sp>
    </p:spTree>
    <p:extLst>
      <p:ext uri="{BB962C8B-B14F-4D97-AF65-F5344CB8AC3E}">
        <p14:creationId xmlns:p14="http://schemas.microsoft.com/office/powerpoint/2010/main" val="2802786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srcRect l="9594" t="13093" r="10405" b="13754"/>
          <a:stretch/>
        </p:blipFill>
        <p:spPr>
          <a:xfrm>
            <a:off x="1141082" y="955588"/>
            <a:ext cx="10762593" cy="5535827"/>
          </a:xfrm>
          <a:prstGeom prst="rect">
            <a:avLst/>
          </a:prstGeom>
        </p:spPr>
      </p:pic>
      <p:sp>
        <p:nvSpPr>
          <p:cNvPr id="5" name="圓角矩形 4"/>
          <p:cNvSpPr/>
          <p:nvPr/>
        </p:nvSpPr>
        <p:spPr>
          <a:xfrm>
            <a:off x="10750377" y="560173"/>
            <a:ext cx="1285103" cy="9391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3608173" y="5659395"/>
            <a:ext cx="3772930" cy="9720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8192529" y="5692347"/>
            <a:ext cx="2899719" cy="830997"/>
          </a:xfrm>
          <a:prstGeom prst="rect">
            <a:avLst/>
          </a:prstGeom>
          <a:solidFill>
            <a:srgbClr val="FFFF00"/>
          </a:solidFill>
        </p:spPr>
        <p:txBody>
          <a:bodyPr wrap="square" rtlCol="0">
            <a:spAutoFit/>
          </a:bodyPr>
          <a:lstStyle/>
          <a:p>
            <a:r>
              <a:rPr lang="zh-TW" altLang="en-US" sz="2400" b="1" dirty="0" smtClean="0"/>
              <a:t>欲聲明放棄者請詳閱操作說明</a:t>
            </a:r>
            <a:endParaRPr lang="zh-TW" altLang="en-US" sz="2400" b="1" dirty="0"/>
          </a:p>
        </p:txBody>
      </p:sp>
      <p:cxnSp>
        <p:nvCxnSpPr>
          <p:cNvPr id="12" name="直線單箭頭接點 11"/>
          <p:cNvCxnSpPr/>
          <p:nvPr/>
        </p:nvCxnSpPr>
        <p:spPr>
          <a:xfrm flipH="1">
            <a:off x="7479957" y="6145427"/>
            <a:ext cx="7125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30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4342" y="2535288"/>
            <a:ext cx="8911687" cy="1280890"/>
          </a:xfrm>
        </p:spPr>
        <p:txBody>
          <a:bodyPr>
            <a:noAutofit/>
          </a:bodyPr>
          <a:lstStyle/>
          <a:p>
            <a:r>
              <a:rPr lang="en-US" altLang="zh-TW" sz="4000" b="1" dirty="0"/>
              <a:t>111 </a:t>
            </a:r>
            <a:r>
              <a:rPr lang="zh-TW" altLang="en-US" sz="4000" b="1" dirty="0"/>
              <a:t>學年度大學申請入學招生網路</a:t>
            </a:r>
            <a:r>
              <a:rPr lang="zh-TW" altLang="en-US" sz="4000" b="1" dirty="0" smtClean="0"/>
              <a:t>登記</a:t>
            </a:r>
            <a:r>
              <a:rPr lang="en-US" altLang="zh-TW" sz="4000" b="1" dirty="0" smtClean="0"/>
              <a:t/>
            </a:r>
            <a:br>
              <a:rPr lang="en-US" altLang="zh-TW" sz="4000" b="1" dirty="0" smtClean="0"/>
            </a:br>
            <a:r>
              <a:rPr lang="zh-TW" altLang="en-US" sz="4000" b="1" dirty="0" smtClean="0"/>
              <a:t>就讀</a:t>
            </a:r>
            <a:r>
              <a:rPr lang="zh-TW" altLang="en-US" sz="4000" b="1" dirty="0"/>
              <a:t>志願序作業流程</a:t>
            </a:r>
            <a:br>
              <a:rPr lang="zh-TW" altLang="en-US" sz="4000" b="1" dirty="0"/>
            </a:br>
            <a:endParaRPr lang="zh-TW" altLang="en-US" sz="4000" b="1" dirty="0"/>
          </a:p>
        </p:txBody>
      </p:sp>
    </p:spTree>
    <p:extLst>
      <p:ext uri="{BB962C8B-B14F-4D97-AF65-F5344CB8AC3E}">
        <p14:creationId xmlns:p14="http://schemas.microsoft.com/office/powerpoint/2010/main" val="18219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重要事項說明</a:t>
            </a:r>
            <a:endParaRPr lang="zh-TW" altLang="en-US" dirty="0"/>
          </a:p>
        </p:txBody>
      </p:sp>
      <p:sp>
        <p:nvSpPr>
          <p:cNvPr id="3" name="內容版面配置區 2"/>
          <p:cNvSpPr>
            <a:spLocks noGrp="1"/>
          </p:cNvSpPr>
          <p:nvPr>
            <p:ph idx="1"/>
          </p:nvPr>
        </p:nvSpPr>
        <p:spPr/>
        <p:txBody>
          <a:bodyPr>
            <a:normAutofit/>
          </a:bodyPr>
          <a:lstStyle/>
          <a:p>
            <a:r>
              <a:rPr lang="en-US" altLang="zh-TW" sz="3200" dirty="0" smtClean="0"/>
              <a:t>1.</a:t>
            </a:r>
            <a:r>
              <a:rPr lang="zh-TW" altLang="en-US" sz="3200" dirty="0" smtClean="0"/>
              <a:t>登記</a:t>
            </a:r>
            <a:r>
              <a:rPr lang="zh-TW" altLang="en-US" sz="3200" dirty="0"/>
              <a:t>期間：</a:t>
            </a:r>
            <a:r>
              <a:rPr lang="en-US" altLang="zh-TW" sz="3200" dirty="0"/>
              <a:t>111 </a:t>
            </a:r>
            <a:r>
              <a:rPr lang="zh-TW" altLang="en-US" sz="3200" dirty="0"/>
              <a:t>年 </a:t>
            </a:r>
            <a:r>
              <a:rPr lang="en-US" altLang="zh-TW" sz="3200" dirty="0"/>
              <a:t>6 </a:t>
            </a:r>
            <a:r>
              <a:rPr lang="zh-TW" altLang="en-US" sz="3200" dirty="0"/>
              <a:t>月 </a:t>
            </a:r>
            <a:r>
              <a:rPr lang="en-US" altLang="zh-TW" sz="3200" dirty="0"/>
              <a:t>9 </a:t>
            </a:r>
            <a:r>
              <a:rPr lang="zh-TW" altLang="en-US" sz="3200" dirty="0"/>
              <a:t>日至 </a:t>
            </a:r>
            <a:r>
              <a:rPr lang="en-US" altLang="zh-TW" sz="3200" dirty="0"/>
              <a:t>111 </a:t>
            </a:r>
            <a:r>
              <a:rPr lang="zh-TW" altLang="en-US" sz="3200" dirty="0"/>
              <a:t>年 </a:t>
            </a:r>
            <a:r>
              <a:rPr lang="en-US" altLang="zh-TW" sz="3200" dirty="0"/>
              <a:t>6 </a:t>
            </a:r>
            <a:r>
              <a:rPr lang="zh-TW" altLang="en-US" sz="3200" dirty="0"/>
              <a:t>月 </a:t>
            </a:r>
            <a:r>
              <a:rPr lang="en-US" altLang="zh-TW" sz="3200" dirty="0"/>
              <a:t>10 </a:t>
            </a:r>
            <a:r>
              <a:rPr lang="zh-TW" altLang="en-US" sz="3200" dirty="0"/>
              <a:t>日每日上午 </a:t>
            </a:r>
            <a:r>
              <a:rPr lang="en-US" altLang="zh-TW" sz="3200" dirty="0"/>
              <a:t>9 </a:t>
            </a:r>
            <a:r>
              <a:rPr lang="zh-TW" altLang="en-US" sz="3200" dirty="0"/>
              <a:t>時起至下午 </a:t>
            </a:r>
            <a:r>
              <a:rPr lang="en-US" altLang="zh-TW" sz="3200" dirty="0"/>
              <a:t>9 </a:t>
            </a:r>
            <a:r>
              <a:rPr lang="zh-TW" altLang="en-US" sz="3200" dirty="0"/>
              <a:t>時止，未於登記期間內完成網路就讀志願序登記，一律不得以任何</a:t>
            </a:r>
            <a:r>
              <a:rPr lang="zh-TW" altLang="en-US" sz="3200" dirty="0" smtClean="0"/>
              <a:t>理由要求</a:t>
            </a:r>
            <a:r>
              <a:rPr lang="zh-TW" altLang="en-US" sz="3200" dirty="0"/>
              <a:t>補救措施。為避免網路塞車，</a:t>
            </a:r>
            <a:r>
              <a:rPr lang="zh-TW" altLang="en-US" sz="3200" b="1" dirty="0">
                <a:solidFill>
                  <a:srgbClr val="FF0000"/>
                </a:solidFill>
              </a:rPr>
              <a:t>請儘早上網登記，逾期概不受理。 </a:t>
            </a:r>
          </a:p>
        </p:txBody>
      </p:sp>
    </p:spTree>
    <p:extLst>
      <p:ext uri="{BB962C8B-B14F-4D97-AF65-F5344CB8AC3E}">
        <p14:creationId xmlns:p14="http://schemas.microsoft.com/office/powerpoint/2010/main" val="361671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25601" y="1243914"/>
            <a:ext cx="8915400" cy="3777622"/>
          </a:xfrm>
        </p:spPr>
        <p:txBody>
          <a:bodyPr>
            <a:normAutofit lnSpcReduction="10000"/>
          </a:bodyPr>
          <a:lstStyle/>
          <a:p>
            <a:r>
              <a:rPr lang="en-US" altLang="zh-TW" sz="2400" dirty="0" smtClean="0"/>
              <a:t>2.</a:t>
            </a:r>
            <a:r>
              <a:rPr lang="zh-TW" altLang="en-US" sz="2800" dirty="0"/>
              <a:t>登記方式：一律採用</a:t>
            </a:r>
            <a:r>
              <a:rPr lang="zh-TW" altLang="en-US" sz="2800" b="1" dirty="0">
                <a:solidFill>
                  <a:srgbClr val="FF0000"/>
                </a:solidFill>
              </a:rPr>
              <a:t>網路登記</a:t>
            </a:r>
            <a:r>
              <a:rPr lang="zh-TW" altLang="en-US" sz="2800" dirty="0"/>
              <a:t>就讀志願序。 </a:t>
            </a:r>
            <a:endParaRPr lang="en-US" altLang="zh-TW" sz="2800" dirty="0" smtClean="0"/>
          </a:p>
          <a:p>
            <a:r>
              <a:rPr lang="en-US" altLang="zh-TW" sz="2800" dirty="0" smtClean="0"/>
              <a:t>3</a:t>
            </a:r>
            <a:r>
              <a:rPr lang="en-US" altLang="zh-TW" sz="2800" dirty="0"/>
              <a:t>. 111 </a:t>
            </a:r>
            <a:r>
              <a:rPr lang="zh-TW" altLang="en-US" sz="2800" dirty="0"/>
              <a:t>學年度「申請入學」錄取生、「</a:t>
            </a:r>
            <a:r>
              <a:rPr lang="en-US" altLang="zh-TW" sz="2800" dirty="0"/>
              <a:t>111 </a:t>
            </a:r>
            <a:r>
              <a:rPr lang="zh-TW" altLang="en-US" sz="2800" dirty="0"/>
              <a:t>學年度離島地區及原住民籍高級 中等學校應屆畢業生升學國</a:t>
            </a:r>
            <a:r>
              <a:rPr lang="en-US" altLang="zh-TW" sz="2800" dirty="0"/>
              <a:t>(</a:t>
            </a:r>
            <a:r>
              <a:rPr lang="zh-TW" altLang="en-US" sz="2800" dirty="0"/>
              <a:t>市</a:t>
            </a:r>
            <a:r>
              <a:rPr lang="en-US" altLang="zh-TW" sz="2800" dirty="0"/>
              <a:t>)</a:t>
            </a:r>
            <a:r>
              <a:rPr lang="zh-TW" altLang="en-US" sz="2800" dirty="0"/>
              <a:t>立師範及教育大學聯合保送甄試」</a:t>
            </a:r>
            <a:r>
              <a:rPr lang="en-US" altLang="zh-TW" sz="2800" dirty="0"/>
              <a:t>(</a:t>
            </a:r>
            <a:r>
              <a:rPr lang="zh-TW" altLang="en-US" sz="2800" dirty="0"/>
              <a:t>以下 簡稱師資保送甄試</a:t>
            </a:r>
            <a:r>
              <a:rPr lang="en-US" altLang="zh-TW" sz="2800" dirty="0"/>
              <a:t>)</a:t>
            </a:r>
            <a:r>
              <a:rPr lang="zh-TW" altLang="en-US" sz="2800" dirty="0"/>
              <a:t>錄取生及「</a:t>
            </a:r>
            <a:r>
              <a:rPr lang="en-US" altLang="zh-TW" sz="2800" dirty="0"/>
              <a:t>111 </a:t>
            </a:r>
            <a:r>
              <a:rPr lang="zh-TW" altLang="en-US" sz="2800" dirty="0"/>
              <a:t>學年度原住民族及離島地區醫事人員 養成計畫公費生甄試」</a:t>
            </a:r>
            <a:r>
              <a:rPr lang="en-US" altLang="zh-TW" sz="2800" dirty="0"/>
              <a:t>(</a:t>
            </a:r>
            <a:r>
              <a:rPr lang="zh-TW" altLang="en-US" sz="2800" dirty="0"/>
              <a:t>以下簡稱醫事人員養成計畫</a:t>
            </a:r>
            <a:r>
              <a:rPr lang="en-US" altLang="zh-TW" sz="2800" dirty="0"/>
              <a:t>)</a:t>
            </a:r>
            <a:r>
              <a:rPr lang="zh-TW" altLang="en-US" sz="2800" dirty="0"/>
              <a:t>錄取生，應同時於 登記期間內完成網路就讀志願序登記，參加統一分發，否則視同放棄錄 取資格，不予分發。 </a:t>
            </a:r>
          </a:p>
        </p:txBody>
      </p:sp>
    </p:spTree>
    <p:extLst>
      <p:ext uri="{BB962C8B-B14F-4D97-AF65-F5344CB8AC3E}">
        <p14:creationId xmlns:p14="http://schemas.microsoft.com/office/powerpoint/2010/main" val="85284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589212" y="2133599"/>
            <a:ext cx="8915400" cy="4407243"/>
          </a:xfrm>
        </p:spPr>
        <p:txBody>
          <a:bodyPr>
            <a:normAutofit/>
          </a:bodyPr>
          <a:lstStyle/>
          <a:p>
            <a:r>
              <a:rPr lang="en-US" altLang="zh-TW" sz="2800" dirty="0" smtClean="0"/>
              <a:t>4.</a:t>
            </a:r>
            <a:r>
              <a:rPr lang="zh-TW" altLang="en-US" sz="2800" dirty="0" smtClean="0"/>
              <a:t>錄取</a:t>
            </a:r>
            <a:r>
              <a:rPr lang="zh-TW" altLang="en-US" sz="2800" dirty="0"/>
              <a:t>生</a:t>
            </a:r>
            <a:r>
              <a:rPr lang="zh-TW" altLang="en-US" sz="2800" dirty="0">
                <a:solidFill>
                  <a:srgbClr val="FF0000"/>
                </a:solidFill>
              </a:rPr>
              <a:t>無論錄取單一校系或多個校系</a:t>
            </a:r>
            <a:r>
              <a:rPr lang="zh-TW" altLang="en-US" sz="2800" dirty="0"/>
              <a:t>，</a:t>
            </a:r>
            <a:r>
              <a:rPr lang="zh-TW" altLang="en-US" sz="2800" dirty="0">
                <a:solidFill>
                  <a:srgbClr val="FF0000"/>
                </a:solidFill>
              </a:rPr>
              <a:t>均須於登記期間內完成網路就讀 志願序登記</a:t>
            </a:r>
            <a:r>
              <a:rPr lang="zh-TW" altLang="en-US" sz="2800" dirty="0"/>
              <a:t>，否則視同放棄錄取資格，不予分發。 </a:t>
            </a:r>
            <a:endParaRPr lang="en-US" altLang="zh-TW" sz="2800" dirty="0" smtClean="0"/>
          </a:p>
          <a:p>
            <a:pPr>
              <a:buFont typeface="Wingdings" panose="05000000000000000000" pitchFamily="2" charset="2"/>
              <a:buChar char="Ø"/>
            </a:pPr>
            <a:r>
              <a:rPr lang="zh-TW" altLang="en-US" sz="2800" dirty="0" smtClean="0"/>
              <a:t>註 </a:t>
            </a:r>
            <a:r>
              <a:rPr lang="en-US" altLang="zh-TW" sz="2800" dirty="0"/>
              <a:t>1</a:t>
            </a:r>
            <a:r>
              <a:rPr lang="zh-TW" altLang="en-US" sz="2800" dirty="0"/>
              <a:t>：僅錄取一校系之錄取生仍須完成網路就讀志願序登記。 </a:t>
            </a:r>
            <a:endParaRPr lang="en-US" altLang="zh-TW" sz="2800" dirty="0" smtClean="0"/>
          </a:p>
          <a:p>
            <a:pPr>
              <a:buFont typeface="Wingdings" panose="05000000000000000000" pitchFamily="2" charset="2"/>
              <a:buChar char="Ø"/>
            </a:pPr>
            <a:r>
              <a:rPr lang="zh-TW" altLang="en-US" sz="2800" dirty="0" smtClean="0"/>
              <a:t>註 </a:t>
            </a:r>
            <a:r>
              <a:rPr lang="en-US" altLang="zh-TW" sz="2800" dirty="0"/>
              <a:t>2</a:t>
            </a:r>
            <a:r>
              <a:rPr lang="zh-TW" altLang="en-US" sz="2800" dirty="0"/>
              <a:t>：錄取生含以防疫外加名額錄取之正、備取生。 </a:t>
            </a:r>
          </a:p>
        </p:txBody>
      </p:sp>
    </p:spTree>
    <p:extLst>
      <p:ext uri="{BB962C8B-B14F-4D97-AF65-F5344CB8AC3E}">
        <p14:creationId xmlns:p14="http://schemas.microsoft.com/office/powerpoint/2010/main" val="15946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3200" dirty="0" smtClean="0"/>
              <a:t>5.</a:t>
            </a:r>
            <a:r>
              <a:rPr lang="zh-TW" altLang="en-US" sz="3200" dirty="0" smtClean="0"/>
              <a:t>錄取</a:t>
            </a:r>
            <a:r>
              <a:rPr lang="zh-TW" altLang="en-US" sz="3200" dirty="0"/>
              <a:t>生（含正、備取生）應依其錄取校系及就讀意願辦理網路登記，由 甄選委員會進行統一分發，</a:t>
            </a:r>
            <a:r>
              <a:rPr lang="zh-TW" altLang="en-US" sz="3200" dirty="0">
                <a:solidFill>
                  <a:srgbClr val="FF0000"/>
                </a:solidFill>
              </a:rPr>
              <a:t>每一錄取生至多以分發一校系</a:t>
            </a:r>
            <a:r>
              <a:rPr lang="zh-TW" altLang="en-US" sz="3200" dirty="0"/>
              <a:t>為限。凡未</a:t>
            </a:r>
            <a:r>
              <a:rPr lang="zh-TW" altLang="en-US" sz="3200" dirty="0" smtClean="0"/>
              <a:t>依規定</a:t>
            </a:r>
            <a:r>
              <a:rPr lang="zh-TW" altLang="en-US" sz="3200" dirty="0"/>
              <a:t>期間及方式登記就讀志願序者，一律視同放棄錄取資格，不予分發</a:t>
            </a:r>
            <a:r>
              <a:rPr lang="zh-TW" altLang="en-US" sz="3200" dirty="0" smtClean="0"/>
              <a:t>。</a:t>
            </a:r>
            <a:endParaRPr lang="en-US" altLang="zh-TW" sz="3200" dirty="0" smtClean="0"/>
          </a:p>
          <a:p>
            <a:endParaRPr lang="zh-TW" altLang="en-US" sz="3200" dirty="0"/>
          </a:p>
        </p:txBody>
      </p:sp>
    </p:spTree>
    <p:extLst>
      <p:ext uri="{BB962C8B-B14F-4D97-AF65-F5344CB8AC3E}">
        <p14:creationId xmlns:p14="http://schemas.microsoft.com/office/powerpoint/2010/main" val="367634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800" dirty="0" smtClean="0"/>
              <a:t>5</a:t>
            </a:r>
            <a:r>
              <a:rPr lang="zh-TW" altLang="en-US" sz="2800" dirty="0" smtClean="0"/>
              <a:t>註 </a:t>
            </a:r>
            <a:r>
              <a:rPr lang="en-US" altLang="zh-TW" sz="2800" dirty="0"/>
              <a:t>1</a:t>
            </a:r>
            <a:r>
              <a:rPr lang="zh-TW" altLang="en-US" sz="2800" dirty="0"/>
              <a:t>：「申請入學」錄取生若同時經本學年度大學「繁星推薦」第八類學 群錄取者，不得再參加網路就讀志願序登記，接受統一分發。 </a:t>
            </a:r>
            <a:endParaRPr lang="en-US" altLang="zh-TW" sz="2800" dirty="0" smtClean="0"/>
          </a:p>
          <a:p>
            <a:r>
              <a:rPr lang="en-US" altLang="zh-TW" sz="2800" dirty="0" smtClean="0"/>
              <a:t>5</a:t>
            </a:r>
            <a:r>
              <a:rPr lang="zh-TW" altLang="en-US" sz="2800" dirty="0" smtClean="0"/>
              <a:t>註 </a:t>
            </a:r>
            <a:r>
              <a:rPr lang="en-US" altLang="zh-TW" sz="2800" dirty="0"/>
              <a:t>2</a:t>
            </a:r>
            <a:r>
              <a:rPr lang="zh-TW" altLang="en-US" sz="2800" dirty="0"/>
              <a:t>：「申請入學」錄取生若同時經本學年度國立臺北藝術大學音樂學系 及美術學系錄取並完成報到者，不得再參加網路就讀志願序登 記，接受統一分發。 </a:t>
            </a:r>
          </a:p>
        </p:txBody>
      </p:sp>
    </p:spTree>
    <p:extLst>
      <p:ext uri="{BB962C8B-B14F-4D97-AF65-F5344CB8AC3E}">
        <p14:creationId xmlns:p14="http://schemas.microsoft.com/office/powerpoint/2010/main" val="4196076327"/>
      </p:ext>
    </p:extLst>
  </p:cSld>
  <p:clrMapOvr>
    <a:masterClrMapping/>
  </p:clrMapOvr>
</p:sld>
</file>

<file path=ppt/theme/theme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847</TotalTime>
  <Words>3259</Words>
  <Application>Microsoft Office PowerPoint</Application>
  <PresentationFormat>寬螢幕</PresentationFormat>
  <Paragraphs>113</Paragraphs>
  <Slides>33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33</vt:i4>
      </vt:variant>
    </vt:vector>
  </HeadingPairs>
  <TitlesOfParts>
    <vt:vector size="40" baseType="lpstr">
      <vt:lpstr>微軟正黑體</vt:lpstr>
      <vt:lpstr>新細明體</vt:lpstr>
      <vt:lpstr>Arial</vt:lpstr>
      <vt:lpstr>Century Gothic</vt:lpstr>
      <vt:lpstr>Wingdings</vt:lpstr>
      <vt:lpstr>Wingdings 3</vt:lpstr>
      <vt:lpstr>絲縷</vt:lpstr>
      <vt:lpstr>個人申請網路登記志願注意事項</vt:lpstr>
      <vt:lpstr>重要時程</vt:lpstr>
      <vt:lpstr>PowerPoint 簡報</vt:lpstr>
      <vt:lpstr>111 學年度大學申請入學招生網路登記 就讀志願序作業流程 </vt:lpstr>
      <vt:lpstr>重要事項說明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統一分發原則</vt:lpstr>
      <vt:lpstr>統一分發的範例</vt:lpstr>
      <vt:lpstr>PowerPoint 簡報</vt:lpstr>
      <vt:lpstr>選填志願Ｑ＆Ａ</vt:lpstr>
      <vt:lpstr>PowerPoint 簡報</vt:lpstr>
      <vt:lpstr>PowerPoint 簡報</vt:lpstr>
      <vt:lpstr>PowerPoint 簡報</vt:lpstr>
      <vt:lpstr>放棄入學資格之處理</vt:lpstr>
      <vt:lpstr>放棄入學資格之處理</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個人申請網路登記志願注意事項</dc:title>
  <dc:creator>admin</dc:creator>
  <cp:lastModifiedBy>admin</cp:lastModifiedBy>
  <cp:revision>74</cp:revision>
  <dcterms:created xsi:type="dcterms:W3CDTF">2019-05-07T00:37:17Z</dcterms:created>
  <dcterms:modified xsi:type="dcterms:W3CDTF">2022-06-06T07:12:57Z</dcterms:modified>
</cp:coreProperties>
</file>