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4"/>
  </p:notesMasterIdLst>
  <p:sldIdLst>
    <p:sldId id="256" r:id="rId2"/>
    <p:sldId id="261" r:id="rId3"/>
    <p:sldId id="257" r:id="rId4"/>
    <p:sldId id="259" r:id="rId5"/>
    <p:sldId id="265" r:id="rId6"/>
    <p:sldId id="266" r:id="rId7"/>
    <p:sldId id="291" r:id="rId8"/>
    <p:sldId id="260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2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14BA56-47AA-A257-F737-E1D845736369}" name="賴 秀琴" initials="賴秀" userId="df7905aebac870d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90522-8234-4FF7-9471-B36AD0FCA029}" v="144" dt="2023-01-18T03:14:29.973"/>
    <p1510:client id="{02507441-1AE5-4D35-BF33-5647A029419A}" v="1130" dt="2023-02-13T16:10:15.503"/>
    <p1510:client id="{081C4250-8E3E-40A9-9B2D-BBA0060C0A13}" v="59" dt="2023-02-13T14:30:19.255"/>
    <p1510:client id="{9FB7566A-96F2-4286-B634-ED8A9CC60DDA}" v="628" dt="2023-02-14T00:29:14.369"/>
    <p1510:client id="{E27D8CBD-3389-4841-A8A9-B0E007E8AE31}" v="517" dt="2023-02-03T07:45:56.248"/>
    <p1510:client id="{E6E78251-2AA5-42C1-876F-691FCD435B9C}" v="163" dt="2023-02-13T21:37:21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83F33-22CC-4863-A2E2-7E1F98839ADA}" type="doc">
      <dgm:prSet loTypeId="urn:microsoft.com/office/officeart/2005/8/layout/chart3" loCatId="cycle" qsTypeId="urn:microsoft.com/office/officeart/2005/8/quickstyle/3d2" qsCatId="3D" csTypeId="urn:microsoft.com/office/officeart/2005/8/colors/accent1_2" csCatId="accent1" phldr="1"/>
      <dgm:spPr/>
    </dgm:pt>
    <dgm:pt modelId="{5ECA150C-0E32-4F5F-8D37-7CDB86E54A2E}">
      <dgm:prSet phldrT="[文字]"/>
      <dgm:spPr>
        <a:gradFill rotWithShape="0">
          <a:gsLst>
            <a:gs pos="39000">
              <a:srgbClr val="FFC000"/>
            </a:gs>
            <a:gs pos="81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zh-TW" altLang="en-US" dirty="0"/>
            <a:t>彈性學習</a:t>
          </a:r>
        </a:p>
      </dgm:t>
    </dgm:pt>
    <dgm:pt modelId="{D3C76712-1CA9-44AD-962D-AEDBDE06DAB4}" type="parTrans" cxnId="{70BEBA65-2C6B-4047-8D5E-83F86F15C12C}">
      <dgm:prSet/>
      <dgm:spPr/>
      <dgm:t>
        <a:bodyPr/>
        <a:lstStyle/>
        <a:p>
          <a:endParaRPr lang="zh-TW" altLang="en-US"/>
        </a:p>
      </dgm:t>
    </dgm:pt>
    <dgm:pt modelId="{25A82000-29E7-44FB-8818-C8271A940820}" type="sibTrans" cxnId="{70BEBA65-2C6B-4047-8D5E-83F86F15C12C}">
      <dgm:prSet/>
      <dgm:spPr/>
      <dgm:t>
        <a:bodyPr/>
        <a:lstStyle/>
        <a:p>
          <a:endParaRPr lang="zh-TW" altLang="en-US"/>
        </a:p>
      </dgm:t>
    </dgm:pt>
    <dgm:pt modelId="{FD98D357-D2A0-497D-A49E-35119D3E0CED}">
      <dgm:prSet phldrT="[文字]" custT="1"/>
      <dgm:spPr/>
      <dgm:t>
        <a:bodyPr/>
        <a:lstStyle/>
        <a:p>
          <a:r>
            <a:rPr lang="zh-TW" altLang="en-US" sz="2000" dirty="0"/>
            <a:t>校定必修</a:t>
          </a:r>
          <a:r>
            <a:rPr lang="en-US" altLang="zh-TW" sz="2600" dirty="0"/>
            <a:t/>
          </a:r>
          <a:br>
            <a:rPr lang="en-US" altLang="zh-TW" sz="2600" dirty="0"/>
          </a:br>
          <a:r>
            <a:rPr lang="zh-TW" altLang="en-US" sz="2600" dirty="0"/>
            <a:t>表達力</a:t>
          </a:r>
        </a:p>
      </dgm:t>
    </dgm:pt>
    <dgm:pt modelId="{35DC0395-DB1E-4119-8A2E-C8F8053CAC49}" type="parTrans" cxnId="{D6E31D0B-9599-4203-B453-3DDA68C72C4D}">
      <dgm:prSet/>
      <dgm:spPr/>
      <dgm:t>
        <a:bodyPr/>
        <a:lstStyle/>
        <a:p>
          <a:endParaRPr lang="zh-TW" altLang="en-US"/>
        </a:p>
      </dgm:t>
    </dgm:pt>
    <dgm:pt modelId="{7CD273F5-D7EE-4C20-944D-524CB1C01C9D}" type="sibTrans" cxnId="{D6E31D0B-9599-4203-B453-3DDA68C72C4D}">
      <dgm:prSet/>
      <dgm:spPr/>
      <dgm:t>
        <a:bodyPr/>
        <a:lstStyle/>
        <a:p>
          <a:endParaRPr lang="zh-TW" altLang="en-US"/>
        </a:p>
      </dgm:t>
    </dgm:pt>
    <dgm:pt modelId="{5706A8FF-28D9-41C9-91F8-1ABC54DEEAB5}">
      <dgm:prSet phldrT="[文字]"/>
      <dgm:spPr/>
      <dgm:t>
        <a:bodyPr/>
        <a:lstStyle/>
        <a:p>
          <a:r>
            <a:rPr lang="zh-TW" altLang="en-US" dirty="0"/>
            <a:t>加深加廣選修</a:t>
          </a:r>
        </a:p>
      </dgm:t>
    </dgm:pt>
    <dgm:pt modelId="{A7253A18-E499-4619-AF66-E5EEDC4E76D0}" type="parTrans" cxnId="{EDB31D2A-F6D1-4677-BED5-383B843C3001}">
      <dgm:prSet/>
      <dgm:spPr/>
      <dgm:t>
        <a:bodyPr/>
        <a:lstStyle/>
        <a:p>
          <a:endParaRPr lang="zh-TW" altLang="en-US"/>
        </a:p>
      </dgm:t>
    </dgm:pt>
    <dgm:pt modelId="{3826A057-64C5-4F26-813B-525BE4F4786A}" type="sibTrans" cxnId="{EDB31D2A-F6D1-4677-BED5-383B843C3001}">
      <dgm:prSet/>
      <dgm:spPr/>
      <dgm:t>
        <a:bodyPr/>
        <a:lstStyle/>
        <a:p>
          <a:endParaRPr lang="zh-TW" altLang="en-US"/>
        </a:p>
      </dgm:t>
    </dgm:pt>
    <dgm:pt modelId="{0ECFE711-5571-462A-B681-D5469E44F825}">
      <dgm:prSet phldrT="[文字]"/>
      <dgm:spPr/>
      <dgm:t>
        <a:bodyPr/>
        <a:lstStyle/>
        <a:p>
          <a:r>
            <a:rPr lang="zh-TW" altLang="en-US" dirty="0"/>
            <a:t>多元選修</a:t>
          </a:r>
        </a:p>
      </dgm:t>
    </dgm:pt>
    <dgm:pt modelId="{A7309EDA-4266-44BB-9159-1951C0E94451}" type="parTrans" cxnId="{FB560E61-C1D5-4D26-98F1-1F05FDC4CAEB}">
      <dgm:prSet/>
      <dgm:spPr/>
      <dgm:t>
        <a:bodyPr/>
        <a:lstStyle/>
        <a:p>
          <a:endParaRPr lang="zh-TW" altLang="en-US"/>
        </a:p>
      </dgm:t>
    </dgm:pt>
    <dgm:pt modelId="{35EEEF85-969F-4B58-9812-E3E8FD302139}" type="sibTrans" cxnId="{FB560E61-C1D5-4D26-98F1-1F05FDC4CAEB}">
      <dgm:prSet/>
      <dgm:spPr/>
      <dgm:t>
        <a:bodyPr/>
        <a:lstStyle/>
        <a:p>
          <a:endParaRPr lang="zh-TW" altLang="en-US"/>
        </a:p>
      </dgm:t>
    </dgm:pt>
    <dgm:pt modelId="{6C27C176-0E76-4BD3-BE8A-B758F2B2FDD9}">
      <dgm:prSet phldrT="[文字]" custT="1"/>
      <dgm:spPr/>
      <dgm:t>
        <a:bodyPr/>
        <a:lstStyle/>
        <a:p>
          <a:r>
            <a:rPr lang="zh-TW" altLang="en-US" sz="2400" dirty="0"/>
            <a:t>部定必修</a:t>
          </a:r>
          <a:r>
            <a:rPr lang="en-US" altLang="zh-TW" sz="2400" dirty="0"/>
            <a:t/>
          </a:r>
          <a:br>
            <a:rPr lang="en-US" altLang="zh-TW" sz="2400" dirty="0"/>
          </a:br>
          <a:r>
            <a:rPr lang="zh-TW" altLang="en-US" sz="2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體育、音樂、藝術生活</a:t>
          </a:r>
        </a:p>
      </dgm:t>
    </dgm:pt>
    <dgm:pt modelId="{2DD2AD91-99EF-4439-A421-A12D25293B6C}" type="parTrans" cxnId="{AF37815C-3C55-41C8-947B-3057C9B3B731}">
      <dgm:prSet/>
      <dgm:spPr/>
      <dgm:t>
        <a:bodyPr/>
        <a:lstStyle/>
        <a:p>
          <a:endParaRPr lang="zh-TW" altLang="en-US"/>
        </a:p>
      </dgm:t>
    </dgm:pt>
    <dgm:pt modelId="{91C75B1F-F7E8-46B3-82C6-5B8455CD5821}" type="sibTrans" cxnId="{AF37815C-3C55-41C8-947B-3057C9B3B731}">
      <dgm:prSet/>
      <dgm:spPr/>
      <dgm:t>
        <a:bodyPr/>
        <a:lstStyle/>
        <a:p>
          <a:endParaRPr lang="zh-TW" altLang="en-US"/>
        </a:p>
      </dgm:t>
    </dgm:pt>
    <dgm:pt modelId="{14F10DCC-46F2-4F17-8C66-9D1FE055792C}" type="pres">
      <dgm:prSet presAssocID="{9CD83F33-22CC-4863-A2E2-7E1F98839ADA}" presName="compositeShape" presStyleCnt="0">
        <dgm:presLayoutVars>
          <dgm:chMax val="7"/>
          <dgm:dir/>
          <dgm:resizeHandles val="exact"/>
        </dgm:presLayoutVars>
      </dgm:prSet>
      <dgm:spPr/>
    </dgm:pt>
    <dgm:pt modelId="{58F2CC8B-FBFF-4725-A4D9-ACE924B2ECBB}" type="pres">
      <dgm:prSet presAssocID="{9CD83F33-22CC-4863-A2E2-7E1F98839ADA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0D0A5B92-FBBD-435F-B025-0A010947EC7B}" type="pres">
      <dgm:prSet presAssocID="{9CD83F33-22CC-4863-A2E2-7E1F98839AD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086F55-D8C1-4BC4-A739-B2D13B4CEACF}" type="pres">
      <dgm:prSet presAssocID="{9CD83F33-22CC-4863-A2E2-7E1F98839ADA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5EEE2033-1CAF-4E12-9FFE-DE4866598AAB}" type="pres">
      <dgm:prSet presAssocID="{9CD83F33-22CC-4863-A2E2-7E1F98839AD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08B3A9-67F2-4C4F-B31B-863736262E3C}" type="pres">
      <dgm:prSet presAssocID="{9CD83F33-22CC-4863-A2E2-7E1F98839ADA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1169549F-98C0-4B01-B5DD-AB946318BD06}" type="pres">
      <dgm:prSet presAssocID="{9CD83F33-22CC-4863-A2E2-7E1F98839AD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C04FB1-4D3A-4B5A-A22D-A87C005530C7}" type="pres">
      <dgm:prSet presAssocID="{9CD83F33-22CC-4863-A2E2-7E1F98839ADA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7337DB11-9ACC-4DE7-A353-EE60E7280507}" type="pres">
      <dgm:prSet presAssocID="{9CD83F33-22CC-4863-A2E2-7E1F98839AD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229FF4-37DF-4A54-8AC6-F33CA5521938}" type="pres">
      <dgm:prSet presAssocID="{9CD83F33-22CC-4863-A2E2-7E1F98839ADA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5165DA77-FF42-42B0-AA1B-786837BEE467}" type="pres">
      <dgm:prSet presAssocID="{9CD83F33-22CC-4863-A2E2-7E1F98839AD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E98BB36-E74A-4120-9FB6-E18958FA5B2B}" type="presOf" srcId="{FD98D357-D2A0-497D-A49E-35119D3E0CED}" destId="{5EEE2033-1CAF-4E12-9FFE-DE4866598AAB}" srcOrd="1" destOrd="0" presId="urn:microsoft.com/office/officeart/2005/8/layout/chart3"/>
    <dgm:cxn modelId="{C19E38D6-D90C-4C6D-B0CB-09239E8FB497}" type="presOf" srcId="{6C27C176-0E76-4BD3-BE8A-B758F2B2FDD9}" destId="{5165DA77-FF42-42B0-AA1B-786837BEE467}" srcOrd="1" destOrd="0" presId="urn:microsoft.com/office/officeart/2005/8/layout/chart3"/>
    <dgm:cxn modelId="{EDB31D2A-F6D1-4677-BED5-383B843C3001}" srcId="{9CD83F33-22CC-4863-A2E2-7E1F98839ADA}" destId="{5706A8FF-28D9-41C9-91F8-1ABC54DEEAB5}" srcOrd="3" destOrd="0" parTransId="{A7253A18-E499-4619-AF66-E5EEDC4E76D0}" sibTransId="{3826A057-64C5-4F26-813B-525BE4F4786A}"/>
    <dgm:cxn modelId="{FCF41F4E-8F97-4AF5-9139-1C9121E0512E}" type="presOf" srcId="{9CD83F33-22CC-4863-A2E2-7E1F98839ADA}" destId="{14F10DCC-46F2-4F17-8C66-9D1FE055792C}" srcOrd="0" destOrd="0" presId="urn:microsoft.com/office/officeart/2005/8/layout/chart3"/>
    <dgm:cxn modelId="{D6E31D0B-9599-4203-B453-3DDA68C72C4D}" srcId="{9CD83F33-22CC-4863-A2E2-7E1F98839ADA}" destId="{FD98D357-D2A0-497D-A49E-35119D3E0CED}" srcOrd="1" destOrd="0" parTransId="{35DC0395-DB1E-4119-8A2E-C8F8053CAC49}" sibTransId="{7CD273F5-D7EE-4C20-944D-524CB1C01C9D}"/>
    <dgm:cxn modelId="{00364C20-468C-4625-B846-427C4EF94332}" type="presOf" srcId="{5ECA150C-0E32-4F5F-8D37-7CDB86E54A2E}" destId="{58F2CC8B-FBFF-4725-A4D9-ACE924B2ECBB}" srcOrd="0" destOrd="0" presId="urn:microsoft.com/office/officeart/2005/8/layout/chart3"/>
    <dgm:cxn modelId="{19BDF529-A4AE-476B-B562-29ADDFC3308F}" type="presOf" srcId="{0ECFE711-5571-462A-B681-D5469E44F825}" destId="{5A08B3A9-67F2-4C4F-B31B-863736262E3C}" srcOrd="0" destOrd="0" presId="urn:microsoft.com/office/officeart/2005/8/layout/chart3"/>
    <dgm:cxn modelId="{70BEBA65-2C6B-4047-8D5E-83F86F15C12C}" srcId="{9CD83F33-22CC-4863-A2E2-7E1F98839ADA}" destId="{5ECA150C-0E32-4F5F-8D37-7CDB86E54A2E}" srcOrd="0" destOrd="0" parTransId="{D3C76712-1CA9-44AD-962D-AEDBDE06DAB4}" sibTransId="{25A82000-29E7-44FB-8818-C8271A940820}"/>
    <dgm:cxn modelId="{9F9532CB-94D7-4071-9691-29027A16565A}" type="presOf" srcId="{5706A8FF-28D9-41C9-91F8-1ABC54DEEAB5}" destId="{91C04FB1-4D3A-4B5A-A22D-A87C005530C7}" srcOrd="0" destOrd="0" presId="urn:microsoft.com/office/officeart/2005/8/layout/chart3"/>
    <dgm:cxn modelId="{DF0C2B83-6083-4B47-918A-DD429AA4895D}" type="presOf" srcId="{5ECA150C-0E32-4F5F-8D37-7CDB86E54A2E}" destId="{0D0A5B92-FBBD-435F-B025-0A010947EC7B}" srcOrd="1" destOrd="0" presId="urn:microsoft.com/office/officeart/2005/8/layout/chart3"/>
    <dgm:cxn modelId="{AF37815C-3C55-41C8-947B-3057C9B3B731}" srcId="{9CD83F33-22CC-4863-A2E2-7E1F98839ADA}" destId="{6C27C176-0E76-4BD3-BE8A-B758F2B2FDD9}" srcOrd="4" destOrd="0" parTransId="{2DD2AD91-99EF-4439-A421-A12D25293B6C}" sibTransId="{91C75B1F-F7E8-46B3-82C6-5B8455CD5821}"/>
    <dgm:cxn modelId="{5F7E66E9-ACEB-4B51-916D-5F425FBF890B}" type="presOf" srcId="{0ECFE711-5571-462A-B681-D5469E44F825}" destId="{1169549F-98C0-4B01-B5DD-AB946318BD06}" srcOrd="1" destOrd="0" presId="urn:microsoft.com/office/officeart/2005/8/layout/chart3"/>
    <dgm:cxn modelId="{C64E3E39-05B5-4C3E-8E88-2FBDF62A1DB8}" type="presOf" srcId="{5706A8FF-28D9-41C9-91F8-1ABC54DEEAB5}" destId="{7337DB11-9ACC-4DE7-A353-EE60E7280507}" srcOrd="1" destOrd="0" presId="urn:microsoft.com/office/officeart/2005/8/layout/chart3"/>
    <dgm:cxn modelId="{FB560E61-C1D5-4D26-98F1-1F05FDC4CAEB}" srcId="{9CD83F33-22CC-4863-A2E2-7E1F98839ADA}" destId="{0ECFE711-5571-462A-B681-D5469E44F825}" srcOrd="2" destOrd="0" parTransId="{A7309EDA-4266-44BB-9159-1951C0E94451}" sibTransId="{35EEEF85-969F-4B58-9812-E3E8FD302139}"/>
    <dgm:cxn modelId="{829A8501-18E8-4FEA-B835-58F4A6FFF1A7}" type="presOf" srcId="{6C27C176-0E76-4BD3-BE8A-B758F2B2FDD9}" destId="{46229FF4-37DF-4A54-8AC6-F33CA5521938}" srcOrd="0" destOrd="0" presId="urn:microsoft.com/office/officeart/2005/8/layout/chart3"/>
    <dgm:cxn modelId="{87FE47CD-2736-4589-97B1-95C7D8CDFA00}" type="presOf" srcId="{FD98D357-D2A0-497D-A49E-35119D3E0CED}" destId="{93086F55-D8C1-4BC4-A739-B2D13B4CEACF}" srcOrd="0" destOrd="0" presId="urn:microsoft.com/office/officeart/2005/8/layout/chart3"/>
    <dgm:cxn modelId="{89E518D6-C6C7-4A7D-89FB-74CF13BE5FA1}" type="presParOf" srcId="{14F10DCC-46F2-4F17-8C66-9D1FE055792C}" destId="{58F2CC8B-FBFF-4725-A4D9-ACE924B2ECBB}" srcOrd="0" destOrd="0" presId="urn:microsoft.com/office/officeart/2005/8/layout/chart3"/>
    <dgm:cxn modelId="{01C7F000-C468-4FBB-80FC-C4CF26EA8D1D}" type="presParOf" srcId="{14F10DCC-46F2-4F17-8C66-9D1FE055792C}" destId="{0D0A5B92-FBBD-435F-B025-0A010947EC7B}" srcOrd="1" destOrd="0" presId="urn:microsoft.com/office/officeart/2005/8/layout/chart3"/>
    <dgm:cxn modelId="{681C81E6-B792-4D74-B246-A7934CF9378F}" type="presParOf" srcId="{14F10DCC-46F2-4F17-8C66-9D1FE055792C}" destId="{93086F55-D8C1-4BC4-A739-B2D13B4CEACF}" srcOrd="2" destOrd="0" presId="urn:microsoft.com/office/officeart/2005/8/layout/chart3"/>
    <dgm:cxn modelId="{F141F048-74AA-46F9-91C7-4F338F204E7A}" type="presParOf" srcId="{14F10DCC-46F2-4F17-8C66-9D1FE055792C}" destId="{5EEE2033-1CAF-4E12-9FFE-DE4866598AAB}" srcOrd="3" destOrd="0" presId="urn:microsoft.com/office/officeart/2005/8/layout/chart3"/>
    <dgm:cxn modelId="{6B619DB9-015B-466F-AC6D-368191F55563}" type="presParOf" srcId="{14F10DCC-46F2-4F17-8C66-9D1FE055792C}" destId="{5A08B3A9-67F2-4C4F-B31B-863736262E3C}" srcOrd="4" destOrd="0" presId="urn:microsoft.com/office/officeart/2005/8/layout/chart3"/>
    <dgm:cxn modelId="{A8AC2752-4AD6-45CF-8927-4E0746DCDE29}" type="presParOf" srcId="{14F10DCC-46F2-4F17-8C66-9D1FE055792C}" destId="{1169549F-98C0-4B01-B5DD-AB946318BD06}" srcOrd="5" destOrd="0" presId="urn:microsoft.com/office/officeart/2005/8/layout/chart3"/>
    <dgm:cxn modelId="{69F8446A-3C38-4BD1-85E5-06E6E6BADAA7}" type="presParOf" srcId="{14F10DCC-46F2-4F17-8C66-9D1FE055792C}" destId="{91C04FB1-4D3A-4B5A-A22D-A87C005530C7}" srcOrd="6" destOrd="0" presId="urn:microsoft.com/office/officeart/2005/8/layout/chart3"/>
    <dgm:cxn modelId="{BB638D3D-9589-4C06-B545-8A854756822E}" type="presParOf" srcId="{14F10DCC-46F2-4F17-8C66-9D1FE055792C}" destId="{7337DB11-9ACC-4DE7-A353-EE60E7280507}" srcOrd="7" destOrd="0" presId="urn:microsoft.com/office/officeart/2005/8/layout/chart3"/>
    <dgm:cxn modelId="{631AE866-1FC5-46E3-A701-314ED66FCEC3}" type="presParOf" srcId="{14F10DCC-46F2-4F17-8C66-9D1FE055792C}" destId="{46229FF4-37DF-4A54-8AC6-F33CA5521938}" srcOrd="8" destOrd="0" presId="urn:microsoft.com/office/officeart/2005/8/layout/chart3"/>
    <dgm:cxn modelId="{3B7E956E-0D5B-48D7-912D-9A4AF372F8AC}" type="presParOf" srcId="{14F10DCC-46F2-4F17-8C66-9D1FE055792C}" destId="{5165DA77-FF42-42B0-AA1B-786837BEE467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B0EF4E-4DD5-43C0-B969-265818BBC35C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D246D0C3-92EF-43C2-929A-E61B85EE91E8}">
      <dgm:prSet phldrT="[文字]" custT="1"/>
      <dgm:spPr/>
      <dgm:t>
        <a:bodyPr vert="vert" anchor="b"/>
        <a:lstStyle/>
        <a:p>
          <a:r>
            <a:rPr lang="zh-TW" altLang="en-US" sz="1600" b="1" dirty="0">
              <a:solidFill>
                <a:srgbClr val="FF0000"/>
              </a:solidFill>
            </a:rPr>
            <a:t>分科測驗</a:t>
          </a:r>
        </a:p>
      </dgm:t>
    </dgm:pt>
    <dgm:pt modelId="{F916C8C7-07E0-47DF-BE84-E6B6A076FFA7}" type="parTrans" cxnId="{67AA2246-342A-4E70-9E2B-7E7FFEA515FF}">
      <dgm:prSet/>
      <dgm:spPr/>
      <dgm:t>
        <a:bodyPr/>
        <a:lstStyle/>
        <a:p>
          <a:endParaRPr lang="zh-TW" altLang="en-US"/>
        </a:p>
      </dgm:t>
    </dgm:pt>
    <dgm:pt modelId="{AC17A2A8-DE44-4BA1-8D6E-22E70CFC67BC}" type="sibTrans" cxnId="{67AA2246-342A-4E70-9E2B-7E7FFEA515FF}">
      <dgm:prSet/>
      <dgm:spPr/>
      <dgm:t>
        <a:bodyPr/>
        <a:lstStyle/>
        <a:p>
          <a:endParaRPr lang="zh-TW" altLang="en-US"/>
        </a:p>
      </dgm:t>
    </dgm:pt>
    <dgm:pt modelId="{2BBFAA38-DE32-44F2-BBE8-240F15D27A1C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bg1"/>
              </a:solidFill>
            </a:rPr>
            <a:t>彈性充補</a:t>
          </a:r>
          <a:r>
            <a:rPr lang="en-US" altLang="zh-TW" sz="2800" dirty="0">
              <a:solidFill>
                <a:schemeClr val="bg1"/>
              </a:solidFill>
            </a:rPr>
            <a:t/>
          </a:r>
          <a:br>
            <a:rPr lang="en-US" altLang="zh-TW" sz="2800" dirty="0">
              <a:solidFill>
                <a:schemeClr val="bg1"/>
              </a:solidFill>
            </a:rPr>
          </a:br>
          <a:r>
            <a:rPr lang="zh-TW" altLang="en-US" sz="2400" dirty="0">
              <a:solidFill>
                <a:schemeClr val="bg1"/>
              </a:solidFill>
            </a:rPr>
            <a:t>週二</a:t>
          </a:r>
          <a:r>
            <a:rPr lang="en-US" altLang="zh-TW" sz="2400" dirty="0">
              <a:solidFill>
                <a:schemeClr val="bg1"/>
              </a:solidFill>
            </a:rPr>
            <a:t> 3</a:t>
          </a:r>
          <a:r>
            <a:rPr lang="zh-TW" altLang="en-US" sz="2400" dirty="0">
              <a:solidFill>
                <a:schemeClr val="bg1"/>
              </a:solidFill>
            </a:rPr>
            <a:t>、</a:t>
          </a:r>
          <a:r>
            <a:rPr lang="en-US" altLang="zh-TW" sz="2400" dirty="0">
              <a:solidFill>
                <a:schemeClr val="bg1"/>
              </a:solidFill>
            </a:rPr>
            <a:t>4</a:t>
          </a:r>
          <a:br>
            <a:rPr lang="en-US" altLang="zh-TW" sz="2400" dirty="0">
              <a:solidFill>
                <a:schemeClr val="bg1"/>
              </a:solidFill>
            </a:rPr>
          </a:br>
          <a:r>
            <a:rPr lang="zh-TW" altLang="en-US" sz="2400" dirty="0">
              <a:solidFill>
                <a:schemeClr val="bg1"/>
              </a:solidFill>
            </a:rPr>
            <a:t>週五３</a:t>
          </a:r>
          <a:r>
            <a:rPr lang="en-US" altLang="zh-TW" sz="2400" dirty="0">
              <a:solidFill>
                <a:schemeClr val="bg1"/>
              </a:solidFill>
            </a:rPr>
            <a:t/>
          </a:r>
          <a:br>
            <a:rPr lang="en-US" altLang="zh-TW" sz="2400" dirty="0">
              <a:solidFill>
                <a:schemeClr val="bg1"/>
              </a:solidFill>
            </a:rPr>
          </a:br>
          <a:r>
            <a:rPr lang="en-US" altLang="zh-TW" sz="2400" dirty="0">
              <a:solidFill>
                <a:schemeClr val="bg1"/>
              </a:solidFill>
            </a:rPr>
            <a:t/>
          </a:r>
          <a:br>
            <a:rPr lang="en-US" altLang="zh-TW" sz="2400" dirty="0">
              <a:solidFill>
                <a:schemeClr val="bg1"/>
              </a:solidFill>
            </a:rPr>
          </a:br>
          <a:r>
            <a:rPr lang="zh-TW" altLang="en-US" sz="2400" dirty="0">
              <a:solidFill>
                <a:srgbClr val="FFFF00"/>
              </a:solidFill>
            </a:rPr>
            <a:t>週五 </a:t>
          </a:r>
          <a:r>
            <a:rPr lang="en-US" altLang="zh-TW" sz="2400" dirty="0">
              <a:solidFill>
                <a:srgbClr val="FFFF00"/>
              </a:solidFill>
            </a:rPr>
            <a:t>4 </a:t>
          </a:r>
          <a:r>
            <a:rPr lang="zh-TW" altLang="en-US" sz="2400" dirty="0">
              <a:solidFill>
                <a:srgbClr val="FFFF00"/>
              </a:solidFill>
            </a:rPr>
            <a:t>社團</a:t>
          </a:r>
        </a:p>
      </dgm:t>
    </dgm:pt>
    <dgm:pt modelId="{EE74EF2E-5155-4EE9-AA22-B1B364E58CCF}" type="parTrans" cxnId="{99229A21-FA60-4B1C-8178-CA92A15A9502}">
      <dgm:prSet/>
      <dgm:spPr/>
      <dgm:t>
        <a:bodyPr/>
        <a:lstStyle/>
        <a:p>
          <a:endParaRPr lang="zh-TW" altLang="en-US"/>
        </a:p>
      </dgm:t>
    </dgm:pt>
    <dgm:pt modelId="{5FED727A-E480-49E4-804E-EC015DD0512F}" type="sibTrans" cxnId="{99229A21-FA60-4B1C-8178-CA92A15A9502}">
      <dgm:prSet/>
      <dgm:spPr/>
      <dgm:t>
        <a:bodyPr/>
        <a:lstStyle/>
        <a:p>
          <a:endParaRPr lang="zh-TW" altLang="en-US"/>
        </a:p>
      </dgm:t>
    </dgm:pt>
    <dgm:pt modelId="{B5F437CD-6727-4F96-A75B-38D34AF992A5}">
      <dgm:prSet phldrT="[文字]" custT="1"/>
      <dgm:spPr/>
      <dgm:t>
        <a:bodyPr vert="vert270"/>
        <a:lstStyle/>
        <a:p>
          <a:r>
            <a:rPr lang="zh-TW" altLang="en-US" sz="1600" b="1" dirty="0">
              <a:solidFill>
                <a:srgbClr val="FF0000"/>
              </a:solidFill>
            </a:rPr>
            <a:t>申請入學</a:t>
          </a:r>
        </a:p>
      </dgm:t>
    </dgm:pt>
    <dgm:pt modelId="{9ECA589D-9A4B-4C37-815E-60613F82DFC6}" type="parTrans" cxnId="{AC535E58-98A1-49BD-A754-7884FACA81C4}">
      <dgm:prSet/>
      <dgm:spPr/>
      <dgm:t>
        <a:bodyPr/>
        <a:lstStyle/>
        <a:p>
          <a:endParaRPr lang="zh-TW" altLang="en-US"/>
        </a:p>
      </dgm:t>
    </dgm:pt>
    <dgm:pt modelId="{CD56B3E9-0052-4CD7-80C0-0A304CAF2719}" type="sibTrans" cxnId="{AC535E58-98A1-49BD-A754-7884FACA81C4}">
      <dgm:prSet/>
      <dgm:spPr/>
      <dgm:t>
        <a:bodyPr/>
        <a:lstStyle/>
        <a:p>
          <a:endParaRPr lang="zh-TW" altLang="en-US"/>
        </a:p>
      </dgm:t>
    </dgm:pt>
    <dgm:pt modelId="{0906BA00-1F10-4320-80F2-616098BB4830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bg1"/>
              </a:solidFill>
            </a:rPr>
            <a:t>微課程（大學開課</a:t>
          </a:r>
          <a:r>
            <a:rPr lang="en-US" altLang="zh-TW" sz="2800" b="1" dirty="0">
              <a:solidFill>
                <a:schemeClr val="bg1"/>
              </a:solidFill>
            </a:rPr>
            <a:t>)</a:t>
          </a:r>
          <a:r>
            <a:rPr lang="en-US" altLang="zh-TW" sz="2800" dirty="0">
              <a:solidFill>
                <a:schemeClr val="bg1"/>
              </a:solidFill>
            </a:rPr>
            <a:t> </a:t>
          </a:r>
        </a:p>
        <a:p>
          <a:r>
            <a:rPr lang="zh-TW" altLang="en-US" sz="2400" dirty="0">
              <a:solidFill>
                <a:schemeClr val="bg1"/>
              </a:solidFill>
            </a:rPr>
            <a:t>週二</a:t>
          </a:r>
          <a:r>
            <a:rPr lang="en-US" altLang="zh-TW" sz="2400" dirty="0">
              <a:solidFill>
                <a:schemeClr val="bg1"/>
              </a:solidFill>
            </a:rPr>
            <a:t> 3</a:t>
          </a:r>
          <a:r>
            <a:rPr lang="zh-TW" altLang="en-US" sz="2400" dirty="0">
              <a:solidFill>
                <a:schemeClr val="bg1"/>
              </a:solidFill>
            </a:rPr>
            <a:t>、</a:t>
          </a:r>
          <a:r>
            <a:rPr lang="en-US" altLang="zh-TW" sz="2400" dirty="0">
              <a:solidFill>
                <a:schemeClr val="bg1"/>
              </a:solidFill>
            </a:rPr>
            <a:t>4  </a:t>
          </a:r>
          <a:br>
            <a:rPr lang="en-US" altLang="zh-TW" sz="2400" dirty="0">
              <a:solidFill>
                <a:schemeClr val="bg1"/>
              </a:solidFill>
            </a:rPr>
          </a:br>
          <a:r>
            <a:rPr lang="zh-TW" altLang="en-US" sz="2400" dirty="0">
              <a:solidFill>
                <a:schemeClr val="bg1"/>
              </a:solidFill>
            </a:rPr>
            <a:t>線上選課　抽離上課</a:t>
          </a:r>
          <a:endParaRPr lang="en-US" altLang="zh-TW" sz="2400" dirty="0">
            <a:solidFill>
              <a:schemeClr val="bg1"/>
            </a:solidFill>
          </a:endParaRPr>
        </a:p>
        <a:p>
          <a:r>
            <a:rPr lang="en-US" altLang="zh-TW" sz="2400" dirty="0">
              <a:solidFill>
                <a:schemeClr val="bg1"/>
              </a:solidFill>
            </a:rPr>
            <a:t>2</a:t>
          </a:r>
          <a:r>
            <a:rPr lang="zh-TW" altLang="en-US" sz="2400" dirty="0">
              <a:solidFill>
                <a:schemeClr val="bg1"/>
              </a:solidFill>
            </a:rPr>
            <a:t>梯次共</a:t>
          </a:r>
          <a:r>
            <a:rPr lang="en-US" altLang="zh-TW" sz="2400" dirty="0">
              <a:solidFill>
                <a:srgbClr val="FFFF00"/>
              </a:solidFill>
            </a:rPr>
            <a:t>16</a:t>
          </a:r>
          <a:r>
            <a:rPr lang="zh-TW" altLang="en-US" sz="2400" dirty="0">
              <a:solidFill>
                <a:schemeClr val="bg1"/>
              </a:solidFill>
            </a:rPr>
            <a:t>門課</a:t>
          </a:r>
          <a:endParaRPr lang="en-US" altLang="zh-TW" sz="2400" dirty="0">
            <a:solidFill>
              <a:schemeClr val="bg1"/>
            </a:solidFill>
          </a:endParaRPr>
        </a:p>
        <a:p>
          <a:r>
            <a:rPr lang="en-US" altLang="zh-TW" sz="2400" dirty="0">
              <a:solidFill>
                <a:schemeClr val="bg1"/>
              </a:solidFill>
            </a:rPr>
            <a:t>(1)3/7</a:t>
          </a:r>
          <a:r>
            <a:rPr lang="zh-TW" altLang="en-US" sz="2400" dirty="0">
              <a:solidFill>
                <a:schemeClr val="bg1"/>
              </a:solidFill>
            </a:rPr>
            <a:t>、</a:t>
          </a:r>
          <a:r>
            <a:rPr lang="en-US" altLang="zh-TW" sz="2400" dirty="0">
              <a:solidFill>
                <a:schemeClr val="bg1"/>
              </a:solidFill>
            </a:rPr>
            <a:t>3/14</a:t>
          </a:r>
          <a:r>
            <a:rPr lang="zh-TW" altLang="en-US" sz="2400" dirty="0">
              <a:solidFill>
                <a:schemeClr val="bg1"/>
              </a:solidFill>
            </a:rPr>
            <a:t>、</a:t>
          </a:r>
          <a:r>
            <a:rPr lang="en-US" altLang="zh-TW" sz="2400" dirty="0">
              <a:solidFill>
                <a:schemeClr val="bg1"/>
              </a:solidFill>
            </a:rPr>
            <a:t>3/21</a:t>
          </a:r>
          <a:br>
            <a:rPr lang="en-US" altLang="zh-TW" sz="2400" dirty="0">
              <a:solidFill>
                <a:schemeClr val="bg1"/>
              </a:solidFill>
            </a:rPr>
          </a:br>
          <a:r>
            <a:rPr lang="en-US" altLang="zh-TW" sz="2400" dirty="0">
              <a:solidFill>
                <a:schemeClr val="bg1"/>
              </a:solidFill>
            </a:rPr>
            <a:t>(2)4/11</a:t>
          </a:r>
          <a:r>
            <a:rPr lang="zh-TW" altLang="en-US" sz="2400" dirty="0">
              <a:solidFill>
                <a:schemeClr val="bg1"/>
              </a:solidFill>
            </a:rPr>
            <a:t>、</a:t>
          </a:r>
          <a:r>
            <a:rPr lang="en-US" altLang="zh-TW" sz="2400" dirty="0">
              <a:solidFill>
                <a:schemeClr val="bg1"/>
              </a:solidFill>
            </a:rPr>
            <a:t>4/18</a:t>
          </a:r>
          <a:r>
            <a:rPr lang="zh-TW" altLang="en-US" sz="2400" dirty="0">
              <a:solidFill>
                <a:schemeClr val="bg1"/>
              </a:solidFill>
            </a:rPr>
            <a:t>、</a:t>
          </a:r>
          <a:r>
            <a:rPr lang="en-US" altLang="zh-TW" sz="2400" dirty="0">
              <a:solidFill>
                <a:schemeClr val="bg1"/>
              </a:solidFill>
            </a:rPr>
            <a:t>4/25</a:t>
          </a:r>
          <a:endParaRPr lang="zh-TW" altLang="en-US" sz="2400" b="1" dirty="0">
            <a:solidFill>
              <a:schemeClr val="bg1"/>
            </a:solidFill>
          </a:endParaRPr>
        </a:p>
      </dgm:t>
    </dgm:pt>
    <dgm:pt modelId="{4BEE1A96-0801-4394-92AC-965600DE3372}" type="parTrans" cxnId="{ECF677AB-D7CB-45D5-A4B6-91EF019417E7}">
      <dgm:prSet/>
      <dgm:spPr/>
      <dgm:t>
        <a:bodyPr/>
        <a:lstStyle/>
        <a:p>
          <a:endParaRPr lang="zh-TW" altLang="en-US"/>
        </a:p>
      </dgm:t>
    </dgm:pt>
    <dgm:pt modelId="{0AF6128E-E230-4684-8E4A-AEB1DCFBDEBD}" type="sibTrans" cxnId="{ECF677AB-D7CB-45D5-A4B6-91EF019417E7}">
      <dgm:prSet/>
      <dgm:spPr/>
      <dgm:t>
        <a:bodyPr/>
        <a:lstStyle/>
        <a:p>
          <a:endParaRPr lang="zh-TW" altLang="en-US"/>
        </a:p>
      </dgm:t>
    </dgm:pt>
    <dgm:pt modelId="{F6871284-8E1E-4C13-B5F6-4D42AF11213E}" type="pres">
      <dgm:prSet presAssocID="{81B0EF4E-4DD5-43C0-B969-265818BBC35C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9367BB-AF40-4882-88C2-9B19034D44FB}" type="pres">
      <dgm:prSet presAssocID="{81B0EF4E-4DD5-43C0-B969-265818BBC35C}" presName="Background" presStyleLbl="node1" presStyleIdx="0" presStyleCnt="1" custScaleX="120228" custScaleY="130526" custLinFactNeighborX="3339" custLinFactNeighborY="-10494"/>
      <dgm:spPr/>
    </dgm:pt>
    <dgm:pt modelId="{4BCBCC3D-AA98-4AC4-825C-C7E7474C2AB7}" type="pres">
      <dgm:prSet presAssocID="{81B0EF4E-4DD5-43C0-B969-265818BBC35C}" presName="Divider" presStyleLbl="callout" presStyleIdx="0" presStyleCnt="1"/>
      <dgm:spPr/>
    </dgm:pt>
    <dgm:pt modelId="{CEF173AE-0AA1-4B42-A7CA-82FBA2ED21EF}" type="pres">
      <dgm:prSet presAssocID="{81B0EF4E-4DD5-43C0-B969-265818BBC35C}" presName="ChildText1" presStyleLbl="revTx" presStyleIdx="0" presStyleCnt="0" custScaleX="96741" custScaleY="139476" custLinFactNeighborX="-9453" custLinFactNeighborY="-12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A20B75-6B8F-4A23-ABD1-C78BC24447E5}" type="pres">
      <dgm:prSet presAssocID="{81B0EF4E-4DD5-43C0-B969-265818BBC35C}" presName="ChildText2" presStyleLbl="revTx" presStyleIdx="0" presStyleCnt="0" custScaleX="144734" custScaleY="161747" custLinFactNeighborX="20950" custLinFactNeighborY="-1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C9841C-8117-470E-B8AB-F2ABDF7D6302}" type="pres">
      <dgm:prSet presAssocID="{81B0EF4E-4DD5-43C0-B969-265818BBC35C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8479A1F8-0470-448D-94FF-79022CCB1610}" type="pres">
      <dgm:prSet presAssocID="{81B0EF4E-4DD5-43C0-B969-265818BBC35C}" presName="ParentShape1" presStyleLbl="alignImgPlace1" presStyleIdx="0" presStyleCnt="2" custScaleX="73963" custScaleY="51785" custLinFactNeighborX="-32341" custLinFactNeighborY="-8605">
        <dgm:presLayoutVars/>
      </dgm:prSet>
      <dgm:spPr/>
      <dgm:t>
        <a:bodyPr/>
        <a:lstStyle/>
        <a:p>
          <a:endParaRPr lang="zh-TW" altLang="en-US"/>
        </a:p>
      </dgm:t>
    </dgm:pt>
    <dgm:pt modelId="{11956C93-6770-4582-8A34-B821C7590280}" type="pres">
      <dgm:prSet presAssocID="{81B0EF4E-4DD5-43C0-B969-265818BBC35C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5EB6310F-CA55-4E3E-A41A-0D6A6AC012EE}" type="pres">
      <dgm:prSet presAssocID="{81B0EF4E-4DD5-43C0-B969-265818BBC35C}" presName="ParentShape2" presStyleLbl="alignImgPlace1" presStyleIdx="1" presStyleCnt="2" custScaleX="80039" custScaleY="61154" custLinFactNeighborX="49587" custLinFactNeighborY="3665">
        <dgm:presLayoutVars/>
      </dgm:prSet>
      <dgm:spPr/>
      <dgm:t>
        <a:bodyPr/>
        <a:lstStyle/>
        <a:p>
          <a:endParaRPr lang="zh-TW" altLang="en-US"/>
        </a:p>
      </dgm:t>
    </dgm:pt>
  </dgm:ptLst>
  <dgm:cxnLst>
    <dgm:cxn modelId="{6A3360EC-77FA-4565-AC4F-D7149AF47F34}" type="presOf" srcId="{2BBFAA38-DE32-44F2-BBE8-240F15D27A1C}" destId="{CEF173AE-0AA1-4B42-A7CA-82FBA2ED21EF}" srcOrd="0" destOrd="0" presId="urn:microsoft.com/office/officeart/2009/3/layout/OpposingIdeas"/>
    <dgm:cxn modelId="{E9121371-3AE3-46BD-83D1-A7D6A87C66F9}" type="presOf" srcId="{0906BA00-1F10-4320-80F2-616098BB4830}" destId="{51A20B75-6B8F-4A23-ABD1-C78BC24447E5}" srcOrd="0" destOrd="0" presId="urn:microsoft.com/office/officeart/2009/3/layout/OpposingIdeas"/>
    <dgm:cxn modelId="{99229A21-FA60-4B1C-8178-CA92A15A9502}" srcId="{D246D0C3-92EF-43C2-929A-E61B85EE91E8}" destId="{2BBFAA38-DE32-44F2-BBE8-240F15D27A1C}" srcOrd="0" destOrd="0" parTransId="{EE74EF2E-5155-4EE9-AA22-B1B364E58CCF}" sibTransId="{5FED727A-E480-49E4-804E-EC015DD0512F}"/>
    <dgm:cxn modelId="{1FABAA85-E64B-4834-82EB-91DCD586BFA2}" type="presOf" srcId="{D246D0C3-92EF-43C2-929A-E61B85EE91E8}" destId="{8479A1F8-0470-448D-94FF-79022CCB1610}" srcOrd="1" destOrd="0" presId="urn:microsoft.com/office/officeart/2009/3/layout/OpposingIdeas"/>
    <dgm:cxn modelId="{AC535E58-98A1-49BD-A754-7884FACA81C4}" srcId="{81B0EF4E-4DD5-43C0-B969-265818BBC35C}" destId="{B5F437CD-6727-4F96-A75B-38D34AF992A5}" srcOrd="1" destOrd="0" parTransId="{9ECA589D-9A4B-4C37-815E-60613F82DFC6}" sibTransId="{CD56B3E9-0052-4CD7-80C0-0A304CAF2719}"/>
    <dgm:cxn modelId="{ECF677AB-D7CB-45D5-A4B6-91EF019417E7}" srcId="{B5F437CD-6727-4F96-A75B-38D34AF992A5}" destId="{0906BA00-1F10-4320-80F2-616098BB4830}" srcOrd="0" destOrd="0" parTransId="{4BEE1A96-0801-4394-92AC-965600DE3372}" sibTransId="{0AF6128E-E230-4684-8E4A-AEB1DCFBDEBD}"/>
    <dgm:cxn modelId="{847FDD3E-BC35-4C0B-942B-6CB89F487DE7}" type="presOf" srcId="{81B0EF4E-4DD5-43C0-B969-265818BBC35C}" destId="{F6871284-8E1E-4C13-B5F6-4D42AF11213E}" srcOrd="0" destOrd="0" presId="urn:microsoft.com/office/officeart/2009/3/layout/OpposingIdeas"/>
    <dgm:cxn modelId="{67AA2246-342A-4E70-9E2B-7E7FFEA515FF}" srcId="{81B0EF4E-4DD5-43C0-B969-265818BBC35C}" destId="{D246D0C3-92EF-43C2-929A-E61B85EE91E8}" srcOrd="0" destOrd="0" parTransId="{F916C8C7-07E0-47DF-BE84-E6B6A076FFA7}" sibTransId="{AC17A2A8-DE44-4BA1-8D6E-22E70CFC67BC}"/>
    <dgm:cxn modelId="{D8C9F74B-1630-4942-B452-C1A1FA726777}" type="presOf" srcId="{B5F437CD-6727-4F96-A75B-38D34AF992A5}" destId="{11956C93-6770-4582-8A34-B821C7590280}" srcOrd="0" destOrd="0" presId="urn:microsoft.com/office/officeart/2009/3/layout/OpposingIdeas"/>
    <dgm:cxn modelId="{59562355-F57F-4ED0-8B1C-87BBFE6427CB}" type="presOf" srcId="{B5F437CD-6727-4F96-A75B-38D34AF992A5}" destId="{5EB6310F-CA55-4E3E-A41A-0D6A6AC012EE}" srcOrd="1" destOrd="0" presId="urn:microsoft.com/office/officeart/2009/3/layout/OpposingIdeas"/>
    <dgm:cxn modelId="{D9C13675-E356-418C-BE2C-030D4AC32C94}" type="presOf" srcId="{D246D0C3-92EF-43C2-929A-E61B85EE91E8}" destId="{5AC9841C-8117-470E-B8AB-F2ABDF7D6302}" srcOrd="0" destOrd="0" presId="urn:microsoft.com/office/officeart/2009/3/layout/OpposingIdeas"/>
    <dgm:cxn modelId="{FF205CD0-82B3-4F43-AE27-AC8AC58C4FA8}" type="presParOf" srcId="{F6871284-8E1E-4C13-B5F6-4D42AF11213E}" destId="{C29367BB-AF40-4882-88C2-9B19034D44FB}" srcOrd="0" destOrd="0" presId="urn:microsoft.com/office/officeart/2009/3/layout/OpposingIdeas"/>
    <dgm:cxn modelId="{20F164BC-10CC-48CC-B3B4-AF3492DCEBBB}" type="presParOf" srcId="{F6871284-8E1E-4C13-B5F6-4D42AF11213E}" destId="{4BCBCC3D-AA98-4AC4-825C-C7E7474C2AB7}" srcOrd="1" destOrd="0" presId="urn:microsoft.com/office/officeart/2009/3/layout/OpposingIdeas"/>
    <dgm:cxn modelId="{6C581D3C-6465-4998-83DE-5D59C77B11E9}" type="presParOf" srcId="{F6871284-8E1E-4C13-B5F6-4D42AF11213E}" destId="{CEF173AE-0AA1-4B42-A7CA-82FBA2ED21EF}" srcOrd="2" destOrd="0" presId="urn:microsoft.com/office/officeart/2009/3/layout/OpposingIdeas"/>
    <dgm:cxn modelId="{373D4EDA-81A0-4581-8964-2538E0941BF3}" type="presParOf" srcId="{F6871284-8E1E-4C13-B5F6-4D42AF11213E}" destId="{51A20B75-6B8F-4A23-ABD1-C78BC24447E5}" srcOrd="3" destOrd="0" presId="urn:microsoft.com/office/officeart/2009/3/layout/OpposingIdeas"/>
    <dgm:cxn modelId="{24B428E9-792F-4FE3-B2B2-982511BFAFAF}" type="presParOf" srcId="{F6871284-8E1E-4C13-B5F6-4D42AF11213E}" destId="{5AC9841C-8117-470E-B8AB-F2ABDF7D6302}" srcOrd="4" destOrd="0" presId="urn:microsoft.com/office/officeart/2009/3/layout/OpposingIdeas"/>
    <dgm:cxn modelId="{DCE26C39-AF6D-4DFF-992B-A37930233E83}" type="presParOf" srcId="{F6871284-8E1E-4C13-B5F6-4D42AF11213E}" destId="{8479A1F8-0470-448D-94FF-79022CCB1610}" srcOrd="5" destOrd="0" presId="urn:microsoft.com/office/officeart/2009/3/layout/OpposingIdeas"/>
    <dgm:cxn modelId="{B56C90DE-AAFC-4D9E-80E2-46D22410092B}" type="presParOf" srcId="{F6871284-8E1E-4C13-B5F6-4D42AF11213E}" destId="{11956C93-6770-4582-8A34-B821C7590280}" srcOrd="6" destOrd="0" presId="urn:microsoft.com/office/officeart/2009/3/layout/OpposingIdeas"/>
    <dgm:cxn modelId="{957926F0-DB47-43C1-B3E2-24A24EC15DB3}" type="presParOf" srcId="{F6871284-8E1E-4C13-B5F6-4D42AF11213E}" destId="{5EB6310F-CA55-4E3E-A41A-0D6A6AC012EE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096B88-2D34-4F47-8840-EDC46244D1D6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F2C1491E-8E11-42D8-A356-736D57673494}">
      <dgm:prSet phldrT="[文字]" phldr="0"/>
      <dgm:spPr/>
      <dgm:t>
        <a:bodyPr/>
        <a:lstStyle/>
        <a:p>
          <a:r>
            <a:rPr lang="zh-TW" altLang="en-US"/>
            <a:t>理工類</a:t>
          </a:r>
        </a:p>
      </dgm:t>
    </dgm:pt>
    <dgm:pt modelId="{BF38BAC1-31AF-4158-850C-1DE7DF54E291}" type="parTrans" cxnId="{524ACB94-FBA9-4616-BAB8-F161D0E8B168}">
      <dgm:prSet/>
      <dgm:spPr/>
      <dgm:t>
        <a:bodyPr/>
        <a:lstStyle/>
        <a:p>
          <a:endParaRPr lang="zh-TW" altLang="en-US"/>
        </a:p>
      </dgm:t>
    </dgm:pt>
    <dgm:pt modelId="{C68B95F9-3DBB-46C4-82AD-4589DA4A8E06}" type="sibTrans" cxnId="{524ACB94-FBA9-4616-BAB8-F161D0E8B168}">
      <dgm:prSet/>
      <dgm:spPr/>
      <dgm:t>
        <a:bodyPr/>
        <a:lstStyle/>
        <a:p>
          <a:endParaRPr lang="zh-TW" altLang="en-US"/>
        </a:p>
      </dgm:t>
    </dgm:pt>
    <dgm:pt modelId="{0BBE0C38-582E-4437-BACB-A6B03641C14A}">
      <dgm:prSet phldrT="[文字]" phldr="0"/>
      <dgm:spPr/>
      <dgm:t>
        <a:bodyPr/>
        <a:lstStyle/>
        <a:p>
          <a:r>
            <a:rPr lang="zh-TW" altLang="en-US" dirty="0"/>
            <a:t>模擬與人生</a:t>
          </a:r>
        </a:p>
      </dgm:t>
    </dgm:pt>
    <dgm:pt modelId="{391D8824-E484-4CB6-AADD-074F91498C84}" type="parTrans" cxnId="{E02A6200-EEAE-4890-8CB4-0977D0C5B635}">
      <dgm:prSet/>
      <dgm:spPr/>
      <dgm:t>
        <a:bodyPr/>
        <a:lstStyle/>
        <a:p>
          <a:endParaRPr lang="zh-TW" altLang="en-US"/>
        </a:p>
      </dgm:t>
    </dgm:pt>
    <dgm:pt modelId="{B55AADEA-B50F-4D5B-8281-962A540075ED}" type="sibTrans" cxnId="{E02A6200-EEAE-4890-8CB4-0977D0C5B635}">
      <dgm:prSet/>
      <dgm:spPr/>
      <dgm:t>
        <a:bodyPr/>
        <a:lstStyle/>
        <a:p>
          <a:endParaRPr lang="zh-TW" altLang="en-US"/>
        </a:p>
      </dgm:t>
    </dgm:pt>
    <dgm:pt modelId="{5E0E90C1-9B62-47D8-B605-82D1980A94F6}">
      <dgm:prSet phldrT="[文字]" phldr="0"/>
      <dgm:spPr/>
      <dgm:t>
        <a:bodyPr/>
        <a:lstStyle/>
        <a:p>
          <a:pPr rtl="0"/>
          <a:r>
            <a:rPr lang="zh-TW" altLang="en-US"/>
            <a:t>動手玩</a:t>
          </a:r>
          <a:r>
            <a:rPr lang="en-US" altLang="zh-TW" dirty="0"/>
            <a:t>AI— </a:t>
          </a:r>
          <a:r>
            <a:rPr lang="zh-TW" altLang="en-US"/>
            <a:t>使用</a:t>
          </a:r>
          <a:r>
            <a:rPr lang="en-US" altLang="zh-TW" dirty="0"/>
            <a:t>Teachable Machine</a:t>
          </a:r>
          <a:r>
            <a:rPr lang="zh-TW" altLang="en-US"/>
            <a:t>進行辨識</a:t>
          </a:r>
        </a:p>
      </dgm:t>
    </dgm:pt>
    <dgm:pt modelId="{156E7C99-9AED-4A1D-9832-3A3E4D0FA69D}" type="parTrans" cxnId="{790AD25A-204F-45CA-BF05-26BA4457B8A6}">
      <dgm:prSet/>
      <dgm:spPr/>
      <dgm:t>
        <a:bodyPr/>
        <a:lstStyle/>
        <a:p>
          <a:endParaRPr lang="zh-TW" altLang="en-US"/>
        </a:p>
      </dgm:t>
    </dgm:pt>
    <dgm:pt modelId="{273BADB8-2202-4465-BA6C-68D3B0A834E4}" type="sibTrans" cxnId="{790AD25A-204F-45CA-BF05-26BA4457B8A6}">
      <dgm:prSet/>
      <dgm:spPr/>
      <dgm:t>
        <a:bodyPr/>
        <a:lstStyle/>
        <a:p>
          <a:endParaRPr lang="zh-TW" altLang="en-US"/>
        </a:p>
      </dgm:t>
    </dgm:pt>
    <dgm:pt modelId="{0F2617AC-8F53-4A1D-9D83-6EB1A2BC3F2A}">
      <dgm:prSet phldrT="[文字]" phldr="0"/>
      <dgm:spPr/>
      <dgm:t>
        <a:bodyPr/>
        <a:lstStyle/>
        <a:p>
          <a:r>
            <a:rPr lang="zh-TW" altLang="en-US"/>
            <a:t>生醫類</a:t>
          </a:r>
        </a:p>
      </dgm:t>
    </dgm:pt>
    <dgm:pt modelId="{39D015CE-329F-428C-B92D-2A8CC8647955}" type="parTrans" cxnId="{38A5DE79-C31D-4B3A-94F7-6F55F42A10E4}">
      <dgm:prSet/>
      <dgm:spPr/>
      <dgm:t>
        <a:bodyPr/>
        <a:lstStyle/>
        <a:p>
          <a:endParaRPr lang="zh-TW" altLang="en-US"/>
        </a:p>
      </dgm:t>
    </dgm:pt>
    <dgm:pt modelId="{56095D4F-2111-4095-94CA-B8165ABED86B}" type="sibTrans" cxnId="{38A5DE79-C31D-4B3A-94F7-6F55F42A10E4}">
      <dgm:prSet/>
      <dgm:spPr/>
      <dgm:t>
        <a:bodyPr/>
        <a:lstStyle/>
        <a:p>
          <a:endParaRPr lang="zh-TW" altLang="en-US"/>
        </a:p>
      </dgm:t>
    </dgm:pt>
    <dgm:pt modelId="{5AAA9783-D589-4BBC-B5B5-E481E09B1722}">
      <dgm:prSet phldrT="[文字]" phldr="0"/>
      <dgm:spPr/>
      <dgm:t>
        <a:bodyPr/>
        <a:lstStyle/>
        <a:p>
          <a:r>
            <a:rPr lang="zh-TW" altLang="en-US" dirty="0"/>
            <a:t>視覺探索</a:t>
          </a:r>
        </a:p>
      </dgm:t>
    </dgm:pt>
    <dgm:pt modelId="{CE051B17-827A-4A1B-AC3D-11A33359D400}" type="parTrans" cxnId="{98C5F71C-BED8-4B2F-875F-6D4E7F3413A6}">
      <dgm:prSet/>
      <dgm:spPr/>
      <dgm:t>
        <a:bodyPr/>
        <a:lstStyle/>
        <a:p>
          <a:endParaRPr lang="zh-TW" altLang="en-US"/>
        </a:p>
      </dgm:t>
    </dgm:pt>
    <dgm:pt modelId="{38719DAB-873E-4A28-912F-C7355CA2CA1E}" type="sibTrans" cxnId="{98C5F71C-BED8-4B2F-875F-6D4E7F3413A6}">
      <dgm:prSet/>
      <dgm:spPr/>
      <dgm:t>
        <a:bodyPr/>
        <a:lstStyle/>
        <a:p>
          <a:endParaRPr lang="zh-TW" altLang="en-US"/>
        </a:p>
      </dgm:t>
    </dgm:pt>
    <dgm:pt modelId="{79E9DB4B-DF21-4F2F-A474-626102B5BEDC}">
      <dgm:prSet phldrT="[文字]" phldr="0"/>
      <dgm:spPr/>
      <dgm:t>
        <a:bodyPr/>
        <a:lstStyle/>
        <a:p>
          <a:r>
            <a:rPr lang="zh-TW" altLang="en-US"/>
            <a:t>生醫探索</a:t>
          </a:r>
        </a:p>
      </dgm:t>
    </dgm:pt>
    <dgm:pt modelId="{4CFC7288-EF26-4321-825D-E1A88A648302}" type="parTrans" cxnId="{81F7C24F-F941-4F29-9E43-50C4D59BF1C2}">
      <dgm:prSet/>
      <dgm:spPr/>
      <dgm:t>
        <a:bodyPr/>
        <a:lstStyle/>
        <a:p>
          <a:endParaRPr lang="zh-TW" altLang="en-US"/>
        </a:p>
      </dgm:t>
    </dgm:pt>
    <dgm:pt modelId="{6A0C00B4-4F28-4F1B-B0B3-4FD6C2996D4E}" type="sibTrans" cxnId="{81F7C24F-F941-4F29-9E43-50C4D59BF1C2}">
      <dgm:prSet/>
      <dgm:spPr/>
      <dgm:t>
        <a:bodyPr/>
        <a:lstStyle/>
        <a:p>
          <a:endParaRPr lang="zh-TW" altLang="en-US"/>
        </a:p>
      </dgm:t>
    </dgm:pt>
    <dgm:pt modelId="{FCA4C0BF-11D1-4040-81B4-8E5B54C4554C}">
      <dgm:prSet phldrT="[文字]" phldr="0"/>
      <dgm:spPr/>
      <dgm:t>
        <a:bodyPr/>
        <a:lstStyle/>
        <a:p>
          <a:r>
            <a:rPr lang="zh-TW" altLang="en-US"/>
            <a:t>商管</a:t>
          </a:r>
          <a:r>
            <a:rPr lang="zh-TW" altLang="en-US">
              <a:latin typeface="Neue Haas Grotesk Text Pro"/>
            </a:rPr>
            <a:t>法政類</a:t>
          </a:r>
          <a:endParaRPr lang="zh-TW" altLang="en-US"/>
        </a:p>
      </dgm:t>
    </dgm:pt>
    <dgm:pt modelId="{204FDD84-C61B-4074-9D58-9F8FDA4E2779}" type="parTrans" cxnId="{7C37A5EE-6067-47B5-A535-9A7AA25B82D4}">
      <dgm:prSet/>
      <dgm:spPr/>
      <dgm:t>
        <a:bodyPr/>
        <a:lstStyle/>
        <a:p>
          <a:endParaRPr lang="zh-TW" altLang="en-US"/>
        </a:p>
      </dgm:t>
    </dgm:pt>
    <dgm:pt modelId="{9B6DA47D-DA58-4A1C-9B58-712E5A9E05AB}" type="sibTrans" cxnId="{7C37A5EE-6067-47B5-A535-9A7AA25B82D4}">
      <dgm:prSet/>
      <dgm:spPr/>
      <dgm:t>
        <a:bodyPr/>
        <a:lstStyle/>
        <a:p>
          <a:endParaRPr lang="zh-TW" altLang="en-US"/>
        </a:p>
      </dgm:t>
    </dgm:pt>
    <dgm:pt modelId="{9A9D7402-461E-4BE7-8ABE-1C31CEB3FAD2}">
      <dgm:prSet phldrT="[文字]" phldr="0"/>
      <dgm:spPr/>
      <dgm:t>
        <a:bodyPr/>
        <a:lstStyle/>
        <a:p>
          <a:r>
            <a:rPr lang="zh-TW" altLang="en-US"/>
            <a:t>生產與作業管理</a:t>
          </a:r>
        </a:p>
      </dgm:t>
    </dgm:pt>
    <dgm:pt modelId="{49933036-221E-48A7-B4E7-643AE758D8DA}" type="parTrans" cxnId="{9A33647D-8110-4585-AAF4-58B9181A66F0}">
      <dgm:prSet/>
      <dgm:spPr/>
      <dgm:t>
        <a:bodyPr/>
        <a:lstStyle/>
        <a:p>
          <a:endParaRPr lang="zh-TW" altLang="en-US"/>
        </a:p>
      </dgm:t>
    </dgm:pt>
    <dgm:pt modelId="{9BCE9913-E21F-439E-93EB-A3FA1E3F8C0E}" type="sibTrans" cxnId="{9A33647D-8110-4585-AAF4-58B9181A66F0}">
      <dgm:prSet/>
      <dgm:spPr/>
      <dgm:t>
        <a:bodyPr/>
        <a:lstStyle/>
        <a:p>
          <a:endParaRPr lang="zh-TW" altLang="en-US"/>
        </a:p>
      </dgm:t>
    </dgm:pt>
    <dgm:pt modelId="{82F88A9F-6D7A-41E3-9B7C-DC2A8F2354E9}">
      <dgm:prSet phldrT="[文字]" phldr="0"/>
      <dgm:spPr/>
      <dgm:t>
        <a:bodyPr/>
        <a:lstStyle/>
        <a:p>
          <a:r>
            <a:rPr lang="zh-TW" altLang="en-US"/>
            <a:t>知己知彼</a:t>
          </a:r>
          <a:r>
            <a:rPr lang="en-US" altLang="zh-TW" dirty="0"/>
            <a:t>-</a:t>
          </a:r>
          <a:r>
            <a:rPr lang="zh-TW" altLang="en-US"/>
            <a:t>行為管理力</a:t>
          </a:r>
        </a:p>
      </dgm:t>
    </dgm:pt>
    <dgm:pt modelId="{E0884A97-4141-4E7E-853A-0E82D6CEBC8D}" type="parTrans" cxnId="{0D5EBE37-6FA5-4417-9FB4-B8D17B606EAF}">
      <dgm:prSet/>
      <dgm:spPr/>
      <dgm:t>
        <a:bodyPr/>
        <a:lstStyle/>
        <a:p>
          <a:endParaRPr lang="zh-TW" altLang="en-US"/>
        </a:p>
      </dgm:t>
    </dgm:pt>
    <dgm:pt modelId="{64037BA2-4108-4FCF-8071-ADDB21FE3F25}" type="sibTrans" cxnId="{0D5EBE37-6FA5-4417-9FB4-B8D17B606EAF}">
      <dgm:prSet/>
      <dgm:spPr/>
      <dgm:t>
        <a:bodyPr/>
        <a:lstStyle/>
        <a:p>
          <a:endParaRPr lang="zh-TW" altLang="en-US"/>
        </a:p>
      </dgm:t>
    </dgm:pt>
    <dgm:pt modelId="{AF57E106-05C0-4BC5-BEDE-F9764F1628FD}">
      <dgm:prSet phldr="0"/>
      <dgm:spPr/>
      <dgm:t>
        <a:bodyPr/>
        <a:lstStyle/>
        <a:p>
          <a:r>
            <a:rPr lang="zh-TW" altLang="en-US" dirty="0"/>
            <a:t>民法生活案例一點通</a:t>
          </a:r>
        </a:p>
      </dgm:t>
    </dgm:pt>
    <dgm:pt modelId="{CE40D4C3-E88B-4C3C-A3E7-663144FE4B4F}" type="parTrans" cxnId="{1AC6E530-7203-447D-A5EE-3B0AD1B6FD15}">
      <dgm:prSet/>
      <dgm:spPr/>
      <dgm:t>
        <a:bodyPr/>
        <a:lstStyle/>
        <a:p>
          <a:endParaRPr lang="zh-TW" altLang="en-US"/>
        </a:p>
      </dgm:t>
    </dgm:pt>
    <dgm:pt modelId="{C8A8B1D6-44BE-4CC6-99D8-676948197105}" type="sibTrans" cxnId="{1AC6E530-7203-447D-A5EE-3B0AD1B6FD15}">
      <dgm:prSet/>
      <dgm:spPr/>
      <dgm:t>
        <a:bodyPr/>
        <a:lstStyle/>
        <a:p>
          <a:endParaRPr lang="zh-TW" altLang="en-US"/>
        </a:p>
      </dgm:t>
    </dgm:pt>
    <dgm:pt modelId="{A961BA38-32BF-4DBA-9E6E-6CE57ECDDDA7}">
      <dgm:prSet phldr="0"/>
      <dgm:spPr/>
      <dgm:t>
        <a:bodyPr/>
        <a:lstStyle/>
        <a:p>
          <a:pPr rtl="0"/>
          <a:r>
            <a:rPr lang="zh-TW" altLang="en-US"/>
            <a:t>讓他聽得見</a:t>
          </a:r>
        </a:p>
      </dgm:t>
    </dgm:pt>
    <dgm:pt modelId="{DAA1C494-8073-44B0-B8AB-E6DAF459641C}" type="parTrans" cxnId="{EB2BD854-E32E-4B04-ADF6-7A9BD2008EF1}">
      <dgm:prSet/>
      <dgm:spPr/>
      <dgm:t>
        <a:bodyPr/>
        <a:lstStyle/>
        <a:p>
          <a:endParaRPr lang="zh-TW" altLang="en-US"/>
        </a:p>
      </dgm:t>
    </dgm:pt>
    <dgm:pt modelId="{8CFC0A01-A063-4F51-8988-BE2FF69871AA}" type="sibTrans" cxnId="{EB2BD854-E32E-4B04-ADF6-7A9BD2008EF1}">
      <dgm:prSet/>
      <dgm:spPr/>
      <dgm:t>
        <a:bodyPr/>
        <a:lstStyle/>
        <a:p>
          <a:endParaRPr lang="zh-TW" altLang="en-US"/>
        </a:p>
      </dgm:t>
    </dgm:pt>
    <dgm:pt modelId="{79F8DE09-6481-4511-8ADF-82BE2B9C6100}">
      <dgm:prSet phldr="0"/>
      <dgm:spPr/>
      <dgm:t>
        <a:bodyPr/>
        <a:lstStyle/>
        <a:p>
          <a:r>
            <a:rPr lang="zh-TW" altLang="en-US" dirty="0"/>
            <a:t>超級英雄的物理學</a:t>
          </a:r>
        </a:p>
      </dgm:t>
    </dgm:pt>
    <dgm:pt modelId="{1A88E736-21E8-4619-AEB5-1EDF433886CE}" type="parTrans" cxnId="{FFE448A7-EBE1-4658-953E-499506134688}">
      <dgm:prSet/>
      <dgm:spPr/>
      <dgm:t>
        <a:bodyPr/>
        <a:lstStyle/>
        <a:p>
          <a:endParaRPr lang="zh-TW" altLang="en-US"/>
        </a:p>
      </dgm:t>
    </dgm:pt>
    <dgm:pt modelId="{BD2080A0-E251-48E5-85D5-6A4151EE7C85}" type="sibTrans" cxnId="{FFE448A7-EBE1-4658-953E-499506134688}">
      <dgm:prSet/>
      <dgm:spPr/>
      <dgm:t>
        <a:bodyPr/>
        <a:lstStyle/>
        <a:p>
          <a:endParaRPr lang="zh-TW" altLang="en-US"/>
        </a:p>
      </dgm:t>
    </dgm:pt>
    <dgm:pt modelId="{68615123-288A-4F06-A2E4-34E07B74C640}">
      <dgm:prSet phldr="0"/>
      <dgm:spPr/>
      <dgm:t>
        <a:bodyPr/>
        <a:lstStyle/>
        <a:p>
          <a:pPr rtl="0"/>
          <a:r>
            <a:rPr lang="zh-TW" altLang="en-US"/>
            <a:t>人體器官導覽</a:t>
          </a:r>
        </a:p>
      </dgm:t>
    </dgm:pt>
    <dgm:pt modelId="{14E5B2F5-24A5-4C3F-845C-89DA17617D8D}" type="parTrans" cxnId="{45A73B0E-1D08-42D5-BADD-CDB4EFD12EBC}">
      <dgm:prSet/>
      <dgm:spPr/>
      <dgm:t>
        <a:bodyPr/>
        <a:lstStyle/>
        <a:p>
          <a:endParaRPr lang="zh-TW" altLang="en-US"/>
        </a:p>
      </dgm:t>
    </dgm:pt>
    <dgm:pt modelId="{39345E8C-B856-4845-81C9-41FB6CC75580}" type="sibTrans" cxnId="{45A73B0E-1D08-42D5-BADD-CDB4EFD12EBC}">
      <dgm:prSet/>
      <dgm:spPr/>
      <dgm:t>
        <a:bodyPr/>
        <a:lstStyle/>
        <a:p>
          <a:endParaRPr lang="zh-TW" altLang="en-US"/>
        </a:p>
      </dgm:t>
    </dgm:pt>
    <dgm:pt modelId="{6BA43052-73A4-4520-96BE-30E67D174509}">
      <dgm:prSet phldr="0"/>
      <dgm:spPr/>
      <dgm:t>
        <a:bodyPr/>
        <a:lstStyle/>
        <a:p>
          <a:pPr rtl="0"/>
          <a:r>
            <a:rPr lang="zh-TW" altLang="en-US" dirty="0"/>
            <a:t>文史</a:t>
          </a:r>
          <a:r>
            <a:rPr lang="zh-TW" altLang="en-US" dirty="0">
              <a:latin typeface="Neue Haas Grotesk Text Pro"/>
            </a:rPr>
            <a:t>藝術</a:t>
          </a:r>
          <a:r>
            <a:rPr lang="zh-TW" altLang="en-US" dirty="0"/>
            <a:t>類</a:t>
          </a:r>
        </a:p>
      </dgm:t>
    </dgm:pt>
    <dgm:pt modelId="{5DAE5701-F829-44E5-9A7E-1B91E796BD82}" type="parTrans" cxnId="{B0CF787D-5F6A-44B0-B2B0-122EFF3CFCAE}">
      <dgm:prSet/>
      <dgm:spPr/>
      <dgm:t>
        <a:bodyPr/>
        <a:lstStyle/>
        <a:p>
          <a:endParaRPr lang="zh-TW" altLang="en-US"/>
        </a:p>
      </dgm:t>
    </dgm:pt>
    <dgm:pt modelId="{BDA4C40D-B61F-4411-BB0B-0E4377ED6F2E}" type="sibTrans" cxnId="{B0CF787D-5F6A-44B0-B2B0-122EFF3CFCAE}">
      <dgm:prSet/>
      <dgm:spPr/>
      <dgm:t>
        <a:bodyPr/>
        <a:lstStyle/>
        <a:p>
          <a:endParaRPr lang="zh-TW" altLang="en-US"/>
        </a:p>
      </dgm:t>
    </dgm:pt>
    <dgm:pt modelId="{90A7D2EE-2CA4-403E-BB64-EBBCB0CD05FA}">
      <dgm:prSet phldr="0"/>
      <dgm:spPr/>
      <dgm:t>
        <a:bodyPr/>
        <a:lstStyle/>
        <a:p>
          <a:r>
            <a:rPr lang="zh-TW" altLang="en-US" dirty="0"/>
            <a:t>多語</a:t>
          </a:r>
          <a:r>
            <a:rPr lang="en-US" altLang="zh-TW" dirty="0"/>
            <a:t>/</a:t>
          </a:r>
          <a:r>
            <a:rPr lang="zh-TW" altLang="en-US" dirty="0"/>
            <a:t>跨語</a:t>
          </a:r>
          <a:r>
            <a:rPr lang="en-US" altLang="zh-TW" dirty="0"/>
            <a:t>(</a:t>
          </a:r>
          <a:r>
            <a:rPr lang="zh-TW" altLang="en-US" dirty="0"/>
            <a:t>數位</a:t>
          </a:r>
          <a:r>
            <a:rPr lang="en-US" altLang="zh-TW" dirty="0"/>
            <a:t>)</a:t>
          </a:r>
          <a:r>
            <a:rPr lang="zh-TW" altLang="en-US" dirty="0"/>
            <a:t>應用學習類</a:t>
          </a:r>
        </a:p>
      </dgm:t>
    </dgm:pt>
    <dgm:pt modelId="{C8837CA5-1202-4897-B773-28297F153569}" type="parTrans" cxnId="{9D76DB22-9320-44BE-9BA3-01A35ED935B6}">
      <dgm:prSet/>
      <dgm:spPr/>
      <dgm:t>
        <a:bodyPr/>
        <a:lstStyle/>
        <a:p>
          <a:endParaRPr lang="zh-TW" altLang="en-US"/>
        </a:p>
      </dgm:t>
    </dgm:pt>
    <dgm:pt modelId="{67D38E40-B219-4D5B-9BA1-0CA142BE9240}" type="sibTrans" cxnId="{9D76DB22-9320-44BE-9BA3-01A35ED935B6}">
      <dgm:prSet/>
      <dgm:spPr/>
      <dgm:t>
        <a:bodyPr/>
        <a:lstStyle/>
        <a:p>
          <a:endParaRPr lang="zh-TW" altLang="en-US"/>
        </a:p>
      </dgm:t>
    </dgm:pt>
    <dgm:pt modelId="{E9964C33-074B-4A6A-9E4A-3754AAB38204}">
      <dgm:prSet phldr="0"/>
      <dgm:spPr/>
      <dgm:t>
        <a:bodyPr/>
        <a:lstStyle/>
        <a:p>
          <a:pPr rtl="0"/>
          <a:r>
            <a:rPr lang="zh-TW" altLang="en-US" dirty="0"/>
            <a:t>打開建築</a:t>
          </a:r>
          <a:r>
            <a:rPr lang="en-US" altLang="zh-TW" dirty="0"/>
            <a:t>–</a:t>
          </a:r>
          <a:r>
            <a:rPr lang="zh-TW" altLang="en-US" dirty="0"/>
            <a:t>建築玩什麼？</a:t>
          </a:r>
        </a:p>
      </dgm:t>
    </dgm:pt>
    <dgm:pt modelId="{C9757922-AFE7-4D49-A290-2109B47B6A65}" type="parTrans" cxnId="{DC666E0C-A43C-4EED-89B8-3A08648CD5E6}">
      <dgm:prSet/>
      <dgm:spPr/>
      <dgm:t>
        <a:bodyPr/>
        <a:lstStyle/>
        <a:p>
          <a:endParaRPr lang="zh-TW" altLang="en-US"/>
        </a:p>
      </dgm:t>
    </dgm:pt>
    <dgm:pt modelId="{62F2963A-503A-4DE7-AFC9-DB65397805F2}" type="sibTrans" cxnId="{DC666E0C-A43C-4EED-89B8-3A08648CD5E6}">
      <dgm:prSet/>
      <dgm:spPr/>
      <dgm:t>
        <a:bodyPr/>
        <a:lstStyle/>
        <a:p>
          <a:endParaRPr lang="zh-TW" altLang="en-US"/>
        </a:p>
      </dgm:t>
    </dgm:pt>
    <dgm:pt modelId="{34D80470-D8BB-43E4-88D5-127DD44F3CF6}" type="pres">
      <dgm:prSet presAssocID="{29096B88-2D34-4F47-8840-EDC46244D1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8FD6F64-4F86-4864-867F-A66653ADB253}" type="pres">
      <dgm:prSet presAssocID="{F2C1491E-8E11-42D8-A356-736D5767349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11DDD5-0F95-4CCD-99E1-CED93FAA1E4A}" type="pres">
      <dgm:prSet presAssocID="{C68B95F9-3DBB-46C4-82AD-4589DA4A8E06}" presName="sibTrans" presStyleCnt="0"/>
      <dgm:spPr/>
    </dgm:pt>
    <dgm:pt modelId="{944DA99B-F4B0-4434-819B-21C2385B5FCE}" type="pres">
      <dgm:prSet presAssocID="{0F2617AC-8F53-4A1D-9D83-6EB1A2BC3F2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014E48-C942-4D03-B45D-DC810C7517F4}" type="pres">
      <dgm:prSet presAssocID="{56095D4F-2111-4095-94CA-B8165ABED86B}" presName="sibTrans" presStyleCnt="0"/>
      <dgm:spPr/>
    </dgm:pt>
    <dgm:pt modelId="{5ACC7030-65FE-481E-8053-ADC0779057F1}" type="pres">
      <dgm:prSet presAssocID="{FCA4C0BF-11D1-4040-81B4-8E5B54C455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15FECA-D9DF-4C8B-AAA2-197CA558D1B6}" type="pres">
      <dgm:prSet presAssocID="{9B6DA47D-DA58-4A1C-9B58-712E5A9E05AB}" presName="sibTrans" presStyleCnt="0"/>
      <dgm:spPr/>
    </dgm:pt>
    <dgm:pt modelId="{8048D359-6470-41E8-84BC-C633CDAFBDF6}" type="pres">
      <dgm:prSet presAssocID="{6BA43052-73A4-4520-96BE-30E67D1745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9CCCC00-6D5F-42D1-9167-2DD5195D14A3}" type="presOf" srcId="{9A9D7402-461E-4BE7-8ABE-1C31CEB3FAD2}" destId="{5ACC7030-65FE-481E-8053-ADC0779057F1}" srcOrd="0" destOrd="1" presId="urn:microsoft.com/office/officeart/2005/8/layout/default"/>
    <dgm:cxn modelId="{5D336082-B57A-4440-8B5F-C4D0E7812AF0}" type="presOf" srcId="{0BBE0C38-582E-4437-BACB-A6B03641C14A}" destId="{D8FD6F64-4F86-4864-867F-A66653ADB253}" srcOrd="0" destOrd="2" presId="urn:microsoft.com/office/officeart/2005/8/layout/default"/>
    <dgm:cxn modelId="{FA46B468-8741-402E-8637-5A2D6FD06692}" type="presOf" srcId="{5E0E90C1-9B62-47D8-B605-82D1980A94F6}" destId="{D8FD6F64-4F86-4864-867F-A66653ADB253}" srcOrd="0" destOrd="3" presId="urn:microsoft.com/office/officeart/2005/8/layout/default"/>
    <dgm:cxn modelId="{1AC6E530-7203-447D-A5EE-3B0AD1B6FD15}" srcId="{FCA4C0BF-11D1-4040-81B4-8E5B54C4554C}" destId="{AF57E106-05C0-4BC5-BEDE-F9764F1628FD}" srcOrd="2" destOrd="0" parTransId="{CE40D4C3-E88B-4C3C-A3E7-663144FE4B4F}" sibTransId="{C8A8B1D6-44BE-4CC6-99D8-676948197105}"/>
    <dgm:cxn modelId="{6427DEEB-C0FF-4436-85A9-791FA5474F79}" type="presOf" srcId="{90A7D2EE-2CA4-403E-BB64-EBBCB0CD05FA}" destId="{8048D359-6470-41E8-84BC-C633CDAFBDF6}" srcOrd="0" destOrd="1" presId="urn:microsoft.com/office/officeart/2005/8/layout/default"/>
    <dgm:cxn modelId="{EB2BD854-E32E-4B04-ADF6-7A9BD2008EF1}" srcId="{F2C1491E-8E11-42D8-A356-736D57673494}" destId="{A961BA38-32BF-4DBA-9E6E-6CE57ECDDDA7}" srcOrd="0" destOrd="0" parTransId="{DAA1C494-8073-44B0-B8AB-E6DAF459641C}" sibTransId="{8CFC0A01-A063-4F51-8988-BE2FF69871AA}"/>
    <dgm:cxn modelId="{98C5F71C-BED8-4B2F-875F-6D4E7F3413A6}" srcId="{0F2617AC-8F53-4A1D-9D83-6EB1A2BC3F2A}" destId="{5AAA9783-D589-4BBC-B5B5-E481E09B1722}" srcOrd="1" destOrd="0" parTransId="{CE051B17-827A-4A1B-AC3D-11A33359D400}" sibTransId="{38719DAB-873E-4A28-912F-C7355CA2CA1E}"/>
    <dgm:cxn modelId="{813E5843-4819-44D3-88A2-BB68D185474F}" type="presOf" srcId="{FCA4C0BF-11D1-4040-81B4-8E5B54C4554C}" destId="{5ACC7030-65FE-481E-8053-ADC0779057F1}" srcOrd="0" destOrd="0" presId="urn:microsoft.com/office/officeart/2005/8/layout/default"/>
    <dgm:cxn modelId="{90AF74DD-1F5D-4EFA-A09A-B1C36FE9B78A}" type="presOf" srcId="{79F8DE09-6481-4511-8ADF-82BE2B9C6100}" destId="{D8FD6F64-4F86-4864-867F-A66653ADB253}" srcOrd="0" destOrd="4" presId="urn:microsoft.com/office/officeart/2005/8/layout/default"/>
    <dgm:cxn modelId="{45A73B0E-1D08-42D5-BADD-CDB4EFD12EBC}" srcId="{0F2617AC-8F53-4A1D-9D83-6EB1A2BC3F2A}" destId="{68615123-288A-4F06-A2E4-34E07B74C640}" srcOrd="0" destOrd="0" parTransId="{14E5B2F5-24A5-4C3F-845C-89DA17617D8D}" sibTransId="{39345E8C-B856-4845-81C9-41FB6CC75580}"/>
    <dgm:cxn modelId="{792E7D0F-5F0B-47E0-AB64-A45179464B82}" type="presOf" srcId="{68615123-288A-4F06-A2E4-34E07B74C640}" destId="{944DA99B-F4B0-4434-819B-21C2385B5FCE}" srcOrd="0" destOrd="1" presId="urn:microsoft.com/office/officeart/2005/8/layout/default"/>
    <dgm:cxn modelId="{FFE448A7-EBE1-4658-953E-499506134688}" srcId="{F2C1491E-8E11-42D8-A356-736D57673494}" destId="{79F8DE09-6481-4511-8ADF-82BE2B9C6100}" srcOrd="3" destOrd="0" parTransId="{1A88E736-21E8-4619-AEB5-1EDF433886CE}" sibTransId="{BD2080A0-E251-48E5-85D5-6A4151EE7C85}"/>
    <dgm:cxn modelId="{9A33647D-8110-4585-AAF4-58B9181A66F0}" srcId="{FCA4C0BF-11D1-4040-81B4-8E5B54C4554C}" destId="{9A9D7402-461E-4BE7-8ABE-1C31CEB3FAD2}" srcOrd="0" destOrd="0" parTransId="{49933036-221E-48A7-B4E7-643AE758D8DA}" sibTransId="{9BCE9913-E21F-439E-93EB-A3FA1E3F8C0E}"/>
    <dgm:cxn modelId="{9D76DB22-9320-44BE-9BA3-01A35ED935B6}" srcId="{6BA43052-73A4-4520-96BE-30E67D174509}" destId="{90A7D2EE-2CA4-403E-BB64-EBBCB0CD05FA}" srcOrd="0" destOrd="0" parTransId="{C8837CA5-1202-4897-B773-28297F153569}" sibTransId="{67D38E40-B219-4D5B-9BA1-0CA142BE9240}"/>
    <dgm:cxn modelId="{38A5DE79-C31D-4B3A-94F7-6F55F42A10E4}" srcId="{29096B88-2D34-4F47-8840-EDC46244D1D6}" destId="{0F2617AC-8F53-4A1D-9D83-6EB1A2BC3F2A}" srcOrd="1" destOrd="0" parTransId="{39D015CE-329F-428C-B92D-2A8CC8647955}" sibTransId="{56095D4F-2111-4095-94CA-B8165ABED86B}"/>
    <dgm:cxn modelId="{FD1416F3-BFEF-4014-84D3-B63EA8E5DBBD}" type="presOf" srcId="{6BA43052-73A4-4520-96BE-30E67D174509}" destId="{8048D359-6470-41E8-84BC-C633CDAFBDF6}" srcOrd="0" destOrd="0" presId="urn:microsoft.com/office/officeart/2005/8/layout/default"/>
    <dgm:cxn modelId="{AE30FF34-755F-4BBE-8DB0-FFBB04EE3BE0}" type="presOf" srcId="{E9964C33-074B-4A6A-9E4A-3754AAB38204}" destId="{8048D359-6470-41E8-84BC-C633CDAFBDF6}" srcOrd="0" destOrd="2" presId="urn:microsoft.com/office/officeart/2005/8/layout/default"/>
    <dgm:cxn modelId="{0337A4ED-EB04-4350-B1A6-5990AC11A635}" type="presOf" srcId="{A961BA38-32BF-4DBA-9E6E-6CE57ECDDDA7}" destId="{D8FD6F64-4F86-4864-867F-A66653ADB253}" srcOrd="0" destOrd="1" presId="urn:microsoft.com/office/officeart/2005/8/layout/default"/>
    <dgm:cxn modelId="{9C6362A8-C65A-49DC-A919-A9EF40F1B8A2}" type="presOf" srcId="{AF57E106-05C0-4BC5-BEDE-F9764F1628FD}" destId="{5ACC7030-65FE-481E-8053-ADC0779057F1}" srcOrd="0" destOrd="3" presId="urn:microsoft.com/office/officeart/2005/8/layout/default"/>
    <dgm:cxn modelId="{F2D7DB4F-DC16-41DB-8548-0D6931444E10}" type="presOf" srcId="{82F88A9F-6D7A-41E3-9B7C-DC2A8F2354E9}" destId="{5ACC7030-65FE-481E-8053-ADC0779057F1}" srcOrd="0" destOrd="2" presId="urn:microsoft.com/office/officeart/2005/8/layout/default"/>
    <dgm:cxn modelId="{524ACB94-FBA9-4616-BAB8-F161D0E8B168}" srcId="{29096B88-2D34-4F47-8840-EDC46244D1D6}" destId="{F2C1491E-8E11-42D8-A356-736D57673494}" srcOrd="0" destOrd="0" parTransId="{BF38BAC1-31AF-4158-850C-1DE7DF54E291}" sibTransId="{C68B95F9-3DBB-46C4-82AD-4589DA4A8E06}"/>
    <dgm:cxn modelId="{E02A6200-EEAE-4890-8CB4-0977D0C5B635}" srcId="{F2C1491E-8E11-42D8-A356-736D57673494}" destId="{0BBE0C38-582E-4437-BACB-A6B03641C14A}" srcOrd="1" destOrd="0" parTransId="{391D8824-E484-4CB6-AADD-074F91498C84}" sibTransId="{B55AADEA-B50F-4D5B-8281-962A540075ED}"/>
    <dgm:cxn modelId="{4B50E9AE-489E-4E24-8C35-9DA97CB76F17}" type="presOf" srcId="{F2C1491E-8E11-42D8-A356-736D57673494}" destId="{D8FD6F64-4F86-4864-867F-A66653ADB253}" srcOrd="0" destOrd="0" presId="urn:microsoft.com/office/officeart/2005/8/layout/default"/>
    <dgm:cxn modelId="{6CE19DDE-37A8-406E-8E65-A8ACA40CE3CC}" type="presOf" srcId="{0F2617AC-8F53-4A1D-9D83-6EB1A2BC3F2A}" destId="{944DA99B-F4B0-4434-819B-21C2385B5FCE}" srcOrd="0" destOrd="0" presId="urn:microsoft.com/office/officeart/2005/8/layout/default"/>
    <dgm:cxn modelId="{DC666E0C-A43C-4EED-89B8-3A08648CD5E6}" srcId="{6BA43052-73A4-4520-96BE-30E67D174509}" destId="{E9964C33-074B-4A6A-9E4A-3754AAB38204}" srcOrd="1" destOrd="0" parTransId="{C9757922-AFE7-4D49-A290-2109B47B6A65}" sibTransId="{62F2963A-503A-4DE7-AFC9-DB65397805F2}"/>
    <dgm:cxn modelId="{9C8E8723-104D-4DF7-BD59-76E51861C691}" type="presOf" srcId="{5AAA9783-D589-4BBC-B5B5-E481E09B1722}" destId="{944DA99B-F4B0-4434-819B-21C2385B5FCE}" srcOrd="0" destOrd="2" presId="urn:microsoft.com/office/officeart/2005/8/layout/default"/>
    <dgm:cxn modelId="{790AD25A-204F-45CA-BF05-26BA4457B8A6}" srcId="{F2C1491E-8E11-42D8-A356-736D57673494}" destId="{5E0E90C1-9B62-47D8-B605-82D1980A94F6}" srcOrd="2" destOrd="0" parTransId="{156E7C99-9AED-4A1D-9832-3A3E4D0FA69D}" sibTransId="{273BADB8-2202-4465-BA6C-68D3B0A834E4}"/>
    <dgm:cxn modelId="{0D5EBE37-6FA5-4417-9FB4-B8D17B606EAF}" srcId="{FCA4C0BF-11D1-4040-81B4-8E5B54C4554C}" destId="{82F88A9F-6D7A-41E3-9B7C-DC2A8F2354E9}" srcOrd="1" destOrd="0" parTransId="{E0884A97-4141-4E7E-853A-0E82D6CEBC8D}" sibTransId="{64037BA2-4108-4FCF-8071-ADDB21FE3F25}"/>
    <dgm:cxn modelId="{81F7C24F-F941-4F29-9E43-50C4D59BF1C2}" srcId="{0F2617AC-8F53-4A1D-9D83-6EB1A2BC3F2A}" destId="{79E9DB4B-DF21-4F2F-A474-626102B5BEDC}" srcOrd="2" destOrd="0" parTransId="{4CFC7288-EF26-4321-825D-E1A88A648302}" sibTransId="{6A0C00B4-4F28-4F1B-B0B3-4FD6C2996D4E}"/>
    <dgm:cxn modelId="{5C762823-E352-4EAB-87DD-E26646F36F6D}" type="presOf" srcId="{29096B88-2D34-4F47-8840-EDC46244D1D6}" destId="{34D80470-D8BB-43E4-88D5-127DD44F3CF6}" srcOrd="0" destOrd="0" presId="urn:microsoft.com/office/officeart/2005/8/layout/default"/>
    <dgm:cxn modelId="{B0CF787D-5F6A-44B0-B2B0-122EFF3CFCAE}" srcId="{29096B88-2D34-4F47-8840-EDC46244D1D6}" destId="{6BA43052-73A4-4520-96BE-30E67D174509}" srcOrd="3" destOrd="0" parTransId="{5DAE5701-F829-44E5-9A7E-1B91E796BD82}" sibTransId="{BDA4C40D-B61F-4411-BB0B-0E4377ED6F2E}"/>
    <dgm:cxn modelId="{7C37A5EE-6067-47B5-A535-9A7AA25B82D4}" srcId="{29096B88-2D34-4F47-8840-EDC46244D1D6}" destId="{FCA4C0BF-11D1-4040-81B4-8E5B54C4554C}" srcOrd="2" destOrd="0" parTransId="{204FDD84-C61B-4074-9D58-9F8FDA4E2779}" sibTransId="{9B6DA47D-DA58-4A1C-9B58-712E5A9E05AB}"/>
    <dgm:cxn modelId="{177CABF3-A0D0-402E-AFDD-EB36ADA15660}" type="presOf" srcId="{79E9DB4B-DF21-4F2F-A474-626102B5BEDC}" destId="{944DA99B-F4B0-4434-819B-21C2385B5FCE}" srcOrd="0" destOrd="3" presId="urn:microsoft.com/office/officeart/2005/8/layout/default"/>
    <dgm:cxn modelId="{292D3027-DE70-487D-B7B4-0D375204FE8E}" type="presParOf" srcId="{34D80470-D8BB-43E4-88D5-127DD44F3CF6}" destId="{D8FD6F64-4F86-4864-867F-A66653ADB253}" srcOrd="0" destOrd="0" presId="urn:microsoft.com/office/officeart/2005/8/layout/default"/>
    <dgm:cxn modelId="{AAE1CCF7-6BEC-4B79-88C2-46CC2F571842}" type="presParOf" srcId="{34D80470-D8BB-43E4-88D5-127DD44F3CF6}" destId="{7C11DDD5-0F95-4CCD-99E1-CED93FAA1E4A}" srcOrd="1" destOrd="0" presId="urn:microsoft.com/office/officeart/2005/8/layout/default"/>
    <dgm:cxn modelId="{050B8D32-C84A-4A15-943B-9D6628E7E3C1}" type="presParOf" srcId="{34D80470-D8BB-43E4-88D5-127DD44F3CF6}" destId="{944DA99B-F4B0-4434-819B-21C2385B5FCE}" srcOrd="2" destOrd="0" presId="urn:microsoft.com/office/officeart/2005/8/layout/default"/>
    <dgm:cxn modelId="{1965A3F5-95C8-49D8-AEFE-3F026841F777}" type="presParOf" srcId="{34D80470-D8BB-43E4-88D5-127DD44F3CF6}" destId="{E6014E48-C942-4D03-B45D-DC810C7517F4}" srcOrd="3" destOrd="0" presId="urn:microsoft.com/office/officeart/2005/8/layout/default"/>
    <dgm:cxn modelId="{B8CC6F96-4686-4C3B-8DCF-6539D8FF224C}" type="presParOf" srcId="{34D80470-D8BB-43E4-88D5-127DD44F3CF6}" destId="{5ACC7030-65FE-481E-8053-ADC0779057F1}" srcOrd="4" destOrd="0" presId="urn:microsoft.com/office/officeart/2005/8/layout/default"/>
    <dgm:cxn modelId="{A77CD7E8-9FBF-4EF5-B10D-7E07C89D9D98}" type="presParOf" srcId="{34D80470-D8BB-43E4-88D5-127DD44F3CF6}" destId="{3615FECA-D9DF-4C8B-AAA2-197CA558D1B6}" srcOrd="5" destOrd="0" presId="urn:microsoft.com/office/officeart/2005/8/layout/default"/>
    <dgm:cxn modelId="{AC147010-C140-4AC5-BE53-3361E951FDF0}" type="presParOf" srcId="{34D80470-D8BB-43E4-88D5-127DD44F3CF6}" destId="{8048D359-6470-41E8-84BC-C633CDAFBD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096B88-2D34-4F47-8840-EDC46244D1D6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2C1491E-8E11-42D8-A356-736D57673494}">
      <dgm:prSet phldrT="[文字]" phldr="0"/>
      <dgm:spPr/>
      <dgm:t>
        <a:bodyPr/>
        <a:lstStyle/>
        <a:p>
          <a:r>
            <a:rPr lang="zh-TW" altLang="en-US"/>
            <a:t>理工類</a:t>
          </a:r>
        </a:p>
      </dgm:t>
    </dgm:pt>
    <dgm:pt modelId="{BF38BAC1-31AF-4158-850C-1DE7DF54E291}" type="parTrans" cxnId="{524ACB94-FBA9-4616-BAB8-F161D0E8B168}">
      <dgm:prSet/>
      <dgm:spPr/>
      <dgm:t>
        <a:bodyPr/>
        <a:lstStyle/>
        <a:p>
          <a:endParaRPr lang="zh-TW" altLang="en-US"/>
        </a:p>
      </dgm:t>
    </dgm:pt>
    <dgm:pt modelId="{C68B95F9-3DBB-46C4-82AD-4589DA4A8E06}" type="sibTrans" cxnId="{524ACB94-FBA9-4616-BAB8-F161D0E8B168}">
      <dgm:prSet/>
      <dgm:spPr/>
      <dgm:t>
        <a:bodyPr/>
        <a:lstStyle/>
        <a:p>
          <a:endParaRPr lang="zh-TW" altLang="en-US"/>
        </a:p>
      </dgm:t>
    </dgm:pt>
    <dgm:pt modelId="{0BBE0C38-582E-4437-BACB-A6B03641C14A}">
      <dgm:prSet phldrT="[文字]" phldr="0"/>
      <dgm:spPr/>
      <dgm:t>
        <a:bodyPr/>
        <a:lstStyle/>
        <a:p>
          <a:r>
            <a:rPr lang="zh-TW" dirty="0"/>
            <a:t>元宇宙世界</a:t>
          </a:r>
        </a:p>
      </dgm:t>
    </dgm:pt>
    <dgm:pt modelId="{391D8824-E484-4CB6-AADD-074F91498C84}" type="parTrans" cxnId="{E02A6200-EEAE-4890-8CB4-0977D0C5B635}">
      <dgm:prSet/>
      <dgm:spPr/>
      <dgm:t>
        <a:bodyPr/>
        <a:lstStyle/>
        <a:p>
          <a:endParaRPr lang="zh-TW" altLang="en-US"/>
        </a:p>
      </dgm:t>
    </dgm:pt>
    <dgm:pt modelId="{B55AADEA-B50F-4D5B-8281-962A540075ED}" type="sibTrans" cxnId="{E02A6200-EEAE-4890-8CB4-0977D0C5B635}">
      <dgm:prSet/>
      <dgm:spPr/>
      <dgm:t>
        <a:bodyPr/>
        <a:lstStyle/>
        <a:p>
          <a:endParaRPr lang="zh-TW" altLang="en-US"/>
        </a:p>
      </dgm:t>
    </dgm:pt>
    <dgm:pt modelId="{0F2617AC-8F53-4A1D-9D83-6EB1A2BC3F2A}">
      <dgm:prSet phldrT="[文字]" phldr="0"/>
      <dgm:spPr/>
      <dgm:t>
        <a:bodyPr/>
        <a:lstStyle/>
        <a:p>
          <a:r>
            <a:rPr lang="zh-TW" altLang="en-US"/>
            <a:t>生醫類</a:t>
          </a:r>
        </a:p>
      </dgm:t>
    </dgm:pt>
    <dgm:pt modelId="{39D015CE-329F-428C-B92D-2A8CC8647955}" type="parTrans" cxnId="{38A5DE79-C31D-4B3A-94F7-6F55F42A10E4}">
      <dgm:prSet/>
      <dgm:spPr/>
      <dgm:t>
        <a:bodyPr/>
        <a:lstStyle/>
        <a:p>
          <a:endParaRPr lang="zh-TW" altLang="en-US"/>
        </a:p>
      </dgm:t>
    </dgm:pt>
    <dgm:pt modelId="{56095D4F-2111-4095-94CA-B8165ABED86B}" type="sibTrans" cxnId="{38A5DE79-C31D-4B3A-94F7-6F55F42A10E4}">
      <dgm:prSet/>
      <dgm:spPr/>
      <dgm:t>
        <a:bodyPr/>
        <a:lstStyle/>
        <a:p>
          <a:endParaRPr lang="zh-TW" altLang="en-US"/>
        </a:p>
      </dgm:t>
    </dgm:pt>
    <dgm:pt modelId="{5AAA9783-D589-4BBC-B5B5-E481E09B1722}">
      <dgm:prSet phldrT="[文字]" phldr="0"/>
      <dgm:spPr/>
      <dgm:t>
        <a:bodyPr/>
        <a:lstStyle/>
        <a:p>
          <a:r>
            <a:rPr lang="zh-TW" altLang="en-US" dirty="0"/>
            <a:t>視覺探索</a:t>
          </a:r>
        </a:p>
      </dgm:t>
    </dgm:pt>
    <dgm:pt modelId="{CE051B17-827A-4A1B-AC3D-11A33359D400}" type="parTrans" cxnId="{98C5F71C-BED8-4B2F-875F-6D4E7F3413A6}">
      <dgm:prSet/>
      <dgm:spPr/>
      <dgm:t>
        <a:bodyPr/>
        <a:lstStyle/>
        <a:p>
          <a:endParaRPr lang="zh-TW" altLang="en-US"/>
        </a:p>
      </dgm:t>
    </dgm:pt>
    <dgm:pt modelId="{38719DAB-873E-4A28-912F-C7355CA2CA1E}" type="sibTrans" cxnId="{98C5F71C-BED8-4B2F-875F-6D4E7F3413A6}">
      <dgm:prSet/>
      <dgm:spPr/>
      <dgm:t>
        <a:bodyPr/>
        <a:lstStyle/>
        <a:p>
          <a:endParaRPr lang="zh-TW" altLang="en-US"/>
        </a:p>
      </dgm:t>
    </dgm:pt>
    <dgm:pt modelId="{79E9DB4B-DF21-4F2F-A474-626102B5BEDC}">
      <dgm:prSet phldrT="[文字]" phldr="0"/>
      <dgm:spPr/>
      <dgm:t>
        <a:bodyPr/>
        <a:lstStyle/>
        <a:p>
          <a:r>
            <a:rPr lang="zh-TW" altLang="en-US"/>
            <a:t>生醫探索</a:t>
          </a:r>
        </a:p>
      </dgm:t>
    </dgm:pt>
    <dgm:pt modelId="{4CFC7288-EF26-4321-825D-E1A88A648302}" type="parTrans" cxnId="{81F7C24F-F941-4F29-9E43-50C4D59BF1C2}">
      <dgm:prSet/>
      <dgm:spPr/>
      <dgm:t>
        <a:bodyPr/>
        <a:lstStyle/>
        <a:p>
          <a:endParaRPr lang="zh-TW" altLang="en-US"/>
        </a:p>
      </dgm:t>
    </dgm:pt>
    <dgm:pt modelId="{6A0C00B4-4F28-4F1B-B0B3-4FD6C2996D4E}" type="sibTrans" cxnId="{81F7C24F-F941-4F29-9E43-50C4D59BF1C2}">
      <dgm:prSet/>
      <dgm:spPr/>
      <dgm:t>
        <a:bodyPr/>
        <a:lstStyle/>
        <a:p>
          <a:endParaRPr lang="zh-TW" altLang="en-US"/>
        </a:p>
      </dgm:t>
    </dgm:pt>
    <dgm:pt modelId="{FCA4C0BF-11D1-4040-81B4-8E5B54C4554C}">
      <dgm:prSet phldrT="[文字]" phldr="0"/>
      <dgm:spPr/>
      <dgm:t>
        <a:bodyPr/>
        <a:lstStyle/>
        <a:p>
          <a:r>
            <a:rPr lang="zh-TW" altLang="en-US"/>
            <a:t>商管</a:t>
          </a:r>
          <a:r>
            <a:rPr lang="zh-TW" altLang="en-US">
              <a:latin typeface="Neue Haas Grotesk Text Pro"/>
            </a:rPr>
            <a:t>法政類</a:t>
          </a:r>
          <a:endParaRPr lang="zh-TW" altLang="en-US"/>
        </a:p>
      </dgm:t>
    </dgm:pt>
    <dgm:pt modelId="{204FDD84-C61B-4074-9D58-9F8FDA4E2779}" type="parTrans" cxnId="{7C37A5EE-6067-47B5-A535-9A7AA25B82D4}">
      <dgm:prSet/>
      <dgm:spPr/>
      <dgm:t>
        <a:bodyPr/>
        <a:lstStyle/>
        <a:p>
          <a:endParaRPr lang="zh-TW" altLang="en-US"/>
        </a:p>
      </dgm:t>
    </dgm:pt>
    <dgm:pt modelId="{9B6DA47D-DA58-4A1C-9B58-712E5A9E05AB}" type="sibTrans" cxnId="{7C37A5EE-6067-47B5-A535-9A7AA25B82D4}">
      <dgm:prSet/>
      <dgm:spPr/>
      <dgm:t>
        <a:bodyPr/>
        <a:lstStyle/>
        <a:p>
          <a:endParaRPr lang="zh-TW" altLang="en-US"/>
        </a:p>
      </dgm:t>
    </dgm:pt>
    <dgm:pt modelId="{9A9D7402-461E-4BE7-8ABE-1C31CEB3FAD2}">
      <dgm:prSet phldrT="[文字]" phldr="0"/>
      <dgm:spPr/>
      <dgm:t>
        <a:bodyPr/>
        <a:lstStyle/>
        <a:p>
          <a:r>
            <a:rPr lang="zh-TW"/>
            <a:t>物流管理</a:t>
          </a:r>
        </a:p>
      </dgm:t>
    </dgm:pt>
    <dgm:pt modelId="{49933036-221E-48A7-B4E7-643AE758D8DA}" type="parTrans" cxnId="{9A33647D-8110-4585-AAF4-58B9181A66F0}">
      <dgm:prSet/>
      <dgm:spPr/>
      <dgm:t>
        <a:bodyPr/>
        <a:lstStyle/>
        <a:p>
          <a:endParaRPr lang="zh-TW" altLang="en-US"/>
        </a:p>
      </dgm:t>
    </dgm:pt>
    <dgm:pt modelId="{9BCE9913-E21F-439E-93EB-A3FA1E3F8C0E}" type="sibTrans" cxnId="{9A33647D-8110-4585-AAF4-58B9181A66F0}">
      <dgm:prSet/>
      <dgm:spPr/>
      <dgm:t>
        <a:bodyPr/>
        <a:lstStyle/>
        <a:p>
          <a:endParaRPr lang="zh-TW" altLang="en-US"/>
        </a:p>
      </dgm:t>
    </dgm:pt>
    <dgm:pt modelId="{82F88A9F-6D7A-41E3-9B7C-DC2A8F2354E9}">
      <dgm:prSet phldrT="[文字]" phldr="0"/>
      <dgm:spPr/>
      <dgm:t>
        <a:bodyPr/>
        <a:lstStyle/>
        <a:p>
          <a:r>
            <a:rPr lang="zh-TW"/>
            <a:t>生</a:t>
          </a:r>
          <a:r>
            <a:rPr lang="zh-TW" altLang="en-US" dirty="0"/>
            <a:t>活</a:t>
          </a:r>
          <a:r>
            <a:rPr lang="zh-TW"/>
            <a:t>經濟與金融</a:t>
          </a:r>
        </a:p>
      </dgm:t>
    </dgm:pt>
    <dgm:pt modelId="{E0884A97-4141-4E7E-853A-0E82D6CEBC8D}" type="parTrans" cxnId="{0D5EBE37-6FA5-4417-9FB4-B8D17B606EAF}">
      <dgm:prSet/>
      <dgm:spPr/>
      <dgm:t>
        <a:bodyPr/>
        <a:lstStyle/>
        <a:p>
          <a:endParaRPr lang="zh-TW" altLang="en-US"/>
        </a:p>
      </dgm:t>
    </dgm:pt>
    <dgm:pt modelId="{64037BA2-4108-4FCF-8071-ADDB21FE3F25}" type="sibTrans" cxnId="{0D5EBE37-6FA5-4417-9FB4-B8D17B606EAF}">
      <dgm:prSet/>
      <dgm:spPr/>
      <dgm:t>
        <a:bodyPr/>
        <a:lstStyle/>
        <a:p>
          <a:endParaRPr lang="zh-TW" altLang="en-US"/>
        </a:p>
      </dgm:t>
    </dgm:pt>
    <dgm:pt modelId="{AF57E106-05C0-4BC5-BEDE-F9764F1628FD}">
      <dgm:prSet phldr="0"/>
      <dgm:spPr/>
      <dgm:t>
        <a:bodyPr/>
        <a:lstStyle/>
        <a:p>
          <a:r>
            <a:rPr lang="zh-TW" dirty="0"/>
            <a:t>立委換你做做看－國會實況與桌遊</a:t>
          </a:r>
        </a:p>
      </dgm:t>
    </dgm:pt>
    <dgm:pt modelId="{CE40D4C3-E88B-4C3C-A3E7-663144FE4B4F}" type="parTrans" cxnId="{1AC6E530-7203-447D-A5EE-3B0AD1B6FD15}">
      <dgm:prSet/>
      <dgm:spPr/>
      <dgm:t>
        <a:bodyPr/>
        <a:lstStyle/>
        <a:p>
          <a:endParaRPr lang="zh-TW" altLang="en-US"/>
        </a:p>
      </dgm:t>
    </dgm:pt>
    <dgm:pt modelId="{C8A8B1D6-44BE-4CC6-99D8-676948197105}" type="sibTrans" cxnId="{1AC6E530-7203-447D-A5EE-3B0AD1B6FD15}">
      <dgm:prSet/>
      <dgm:spPr/>
      <dgm:t>
        <a:bodyPr/>
        <a:lstStyle/>
        <a:p>
          <a:endParaRPr lang="zh-TW" altLang="en-US"/>
        </a:p>
      </dgm:t>
    </dgm:pt>
    <dgm:pt modelId="{A961BA38-32BF-4DBA-9E6E-6CE57ECDDDA7}">
      <dgm:prSet phldr="0"/>
      <dgm:spPr/>
      <dgm:t>
        <a:bodyPr/>
        <a:lstStyle/>
        <a:p>
          <a:pPr rtl="0"/>
          <a:r>
            <a:rPr lang="zh-TW"/>
            <a:t>人工智慧與音樂</a:t>
          </a:r>
        </a:p>
      </dgm:t>
    </dgm:pt>
    <dgm:pt modelId="{DAA1C494-8073-44B0-B8AB-E6DAF459641C}" type="parTrans" cxnId="{EB2BD854-E32E-4B04-ADF6-7A9BD2008EF1}">
      <dgm:prSet/>
      <dgm:spPr/>
      <dgm:t>
        <a:bodyPr/>
        <a:lstStyle/>
        <a:p>
          <a:endParaRPr lang="zh-TW" altLang="en-US"/>
        </a:p>
      </dgm:t>
    </dgm:pt>
    <dgm:pt modelId="{8CFC0A01-A063-4F51-8988-BE2FF69871AA}" type="sibTrans" cxnId="{EB2BD854-E32E-4B04-ADF6-7A9BD2008EF1}">
      <dgm:prSet/>
      <dgm:spPr/>
      <dgm:t>
        <a:bodyPr/>
        <a:lstStyle/>
        <a:p>
          <a:endParaRPr lang="zh-TW" altLang="en-US"/>
        </a:p>
      </dgm:t>
    </dgm:pt>
    <dgm:pt modelId="{79F8DE09-6481-4511-8ADF-82BE2B9C6100}">
      <dgm:prSet phldr="0"/>
      <dgm:spPr/>
      <dgm:t>
        <a:bodyPr/>
        <a:lstStyle/>
        <a:p>
          <a:r>
            <a:rPr lang="zh-TW" dirty="0"/>
            <a:t>基礎物理概論</a:t>
          </a:r>
        </a:p>
      </dgm:t>
    </dgm:pt>
    <dgm:pt modelId="{1A88E736-21E8-4619-AEB5-1EDF433886CE}" type="parTrans" cxnId="{FFE448A7-EBE1-4658-953E-499506134688}">
      <dgm:prSet/>
      <dgm:spPr/>
      <dgm:t>
        <a:bodyPr/>
        <a:lstStyle/>
        <a:p>
          <a:endParaRPr lang="zh-TW" altLang="en-US"/>
        </a:p>
      </dgm:t>
    </dgm:pt>
    <dgm:pt modelId="{BD2080A0-E251-48E5-85D5-6A4151EE7C85}" type="sibTrans" cxnId="{FFE448A7-EBE1-4658-953E-499506134688}">
      <dgm:prSet/>
      <dgm:spPr/>
      <dgm:t>
        <a:bodyPr/>
        <a:lstStyle/>
        <a:p>
          <a:endParaRPr lang="zh-TW" altLang="en-US"/>
        </a:p>
      </dgm:t>
    </dgm:pt>
    <dgm:pt modelId="{68615123-288A-4F06-A2E4-34E07B74C640}">
      <dgm:prSet phldr="0"/>
      <dgm:spPr/>
      <dgm:t>
        <a:bodyPr/>
        <a:lstStyle/>
        <a:p>
          <a:pPr rtl="0"/>
          <a:r>
            <a:rPr lang="zh-TW" altLang="en-US"/>
            <a:t>人體器官導覽</a:t>
          </a:r>
        </a:p>
      </dgm:t>
    </dgm:pt>
    <dgm:pt modelId="{14E5B2F5-24A5-4C3F-845C-89DA17617D8D}" type="parTrans" cxnId="{45A73B0E-1D08-42D5-BADD-CDB4EFD12EBC}">
      <dgm:prSet/>
      <dgm:spPr/>
      <dgm:t>
        <a:bodyPr/>
        <a:lstStyle/>
        <a:p>
          <a:endParaRPr lang="zh-TW" altLang="en-US"/>
        </a:p>
      </dgm:t>
    </dgm:pt>
    <dgm:pt modelId="{39345E8C-B856-4845-81C9-41FB6CC75580}" type="sibTrans" cxnId="{45A73B0E-1D08-42D5-BADD-CDB4EFD12EBC}">
      <dgm:prSet/>
      <dgm:spPr/>
      <dgm:t>
        <a:bodyPr/>
        <a:lstStyle/>
        <a:p>
          <a:endParaRPr lang="zh-TW" altLang="en-US"/>
        </a:p>
      </dgm:t>
    </dgm:pt>
    <dgm:pt modelId="{6BA43052-73A4-4520-96BE-30E67D174509}">
      <dgm:prSet phldr="0"/>
      <dgm:spPr/>
      <dgm:t>
        <a:bodyPr/>
        <a:lstStyle/>
        <a:p>
          <a:pPr rtl="0"/>
          <a:r>
            <a:rPr lang="zh-TW" altLang="en-US" dirty="0"/>
            <a:t>文史</a:t>
          </a:r>
          <a:r>
            <a:rPr lang="zh-TW" altLang="en-US" dirty="0">
              <a:latin typeface="Neue Haas Grotesk Text Pro"/>
            </a:rPr>
            <a:t>藝術</a:t>
          </a:r>
          <a:r>
            <a:rPr lang="zh-TW" altLang="en-US" dirty="0"/>
            <a:t>類</a:t>
          </a:r>
        </a:p>
      </dgm:t>
    </dgm:pt>
    <dgm:pt modelId="{5DAE5701-F829-44E5-9A7E-1B91E796BD82}" type="parTrans" cxnId="{B0CF787D-5F6A-44B0-B2B0-122EFF3CFCAE}">
      <dgm:prSet/>
      <dgm:spPr/>
      <dgm:t>
        <a:bodyPr/>
        <a:lstStyle/>
        <a:p>
          <a:endParaRPr lang="zh-TW" altLang="en-US"/>
        </a:p>
      </dgm:t>
    </dgm:pt>
    <dgm:pt modelId="{BDA4C40D-B61F-4411-BB0B-0E4377ED6F2E}" type="sibTrans" cxnId="{B0CF787D-5F6A-44B0-B2B0-122EFF3CFCAE}">
      <dgm:prSet/>
      <dgm:spPr/>
      <dgm:t>
        <a:bodyPr/>
        <a:lstStyle/>
        <a:p>
          <a:endParaRPr lang="zh-TW" altLang="en-US"/>
        </a:p>
      </dgm:t>
    </dgm:pt>
    <dgm:pt modelId="{90A7D2EE-2CA4-403E-BB64-EBBCB0CD05FA}">
      <dgm:prSet phldr="0"/>
      <dgm:spPr/>
      <dgm:t>
        <a:bodyPr/>
        <a:lstStyle/>
        <a:p>
          <a:r>
            <a:rPr lang="zh-TW" dirty="0"/>
            <a:t>桌遊學英文</a:t>
          </a:r>
        </a:p>
      </dgm:t>
    </dgm:pt>
    <dgm:pt modelId="{C8837CA5-1202-4897-B773-28297F153569}" type="parTrans" cxnId="{9D76DB22-9320-44BE-9BA3-01A35ED935B6}">
      <dgm:prSet/>
      <dgm:spPr/>
      <dgm:t>
        <a:bodyPr/>
        <a:lstStyle/>
        <a:p>
          <a:endParaRPr lang="zh-TW" altLang="en-US"/>
        </a:p>
      </dgm:t>
    </dgm:pt>
    <dgm:pt modelId="{67D38E40-B219-4D5B-9BA1-0CA142BE9240}" type="sibTrans" cxnId="{9D76DB22-9320-44BE-9BA3-01A35ED935B6}">
      <dgm:prSet/>
      <dgm:spPr/>
      <dgm:t>
        <a:bodyPr/>
        <a:lstStyle/>
        <a:p>
          <a:endParaRPr lang="zh-TW" altLang="en-US"/>
        </a:p>
      </dgm:t>
    </dgm:pt>
    <dgm:pt modelId="{E9964C33-074B-4A6A-9E4A-3754AAB38204}">
      <dgm:prSet phldr="0"/>
      <dgm:spPr/>
      <dgm:t>
        <a:bodyPr/>
        <a:lstStyle/>
        <a:p>
          <a:r>
            <a:rPr lang="zh-TW" dirty="0"/>
            <a:t>立體造形</a:t>
          </a:r>
        </a:p>
      </dgm:t>
    </dgm:pt>
    <dgm:pt modelId="{C9757922-AFE7-4D49-A290-2109B47B6A65}" type="parTrans" cxnId="{DC666E0C-A43C-4EED-89B8-3A08648CD5E6}">
      <dgm:prSet/>
      <dgm:spPr/>
      <dgm:t>
        <a:bodyPr/>
        <a:lstStyle/>
        <a:p>
          <a:endParaRPr lang="zh-TW" altLang="en-US"/>
        </a:p>
      </dgm:t>
    </dgm:pt>
    <dgm:pt modelId="{62F2963A-503A-4DE7-AFC9-DB65397805F2}" type="sibTrans" cxnId="{DC666E0C-A43C-4EED-89B8-3A08648CD5E6}">
      <dgm:prSet/>
      <dgm:spPr/>
      <dgm:t>
        <a:bodyPr/>
        <a:lstStyle/>
        <a:p>
          <a:endParaRPr lang="zh-TW" altLang="en-US"/>
        </a:p>
      </dgm:t>
    </dgm:pt>
    <dgm:pt modelId="{B8EC2E01-F9E2-44B8-B373-0A9ED34B9882}">
      <dgm:prSet phldr="0"/>
      <dgm:spPr/>
      <dgm:t>
        <a:bodyPr/>
        <a:lstStyle/>
        <a:p>
          <a:r>
            <a:rPr lang="zh-TW" dirty="0"/>
            <a:t>一粒沙見世界，一細胞見生命</a:t>
          </a:r>
          <a:endParaRPr lang="zh-TW" altLang="en-US" dirty="0">
            <a:latin typeface="Neue Haas Grotesk Text Pro"/>
          </a:endParaRPr>
        </a:p>
      </dgm:t>
    </dgm:pt>
    <dgm:pt modelId="{327D2ABC-2CDA-46DE-9F59-D78BDE9CDDD3}" type="parTrans" cxnId="{88EB5DEE-A94C-460F-BC9A-B0988429A166}">
      <dgm:prSet/>
      <dgm:spPr/>
    </dgm:pt>
    <dgm:pt modelId="{54F1006C-3739-4945-863E-DE7066DF6B06}" type="sibTrans" cxnId="{88EB5DEE-A94C-460F-BC9A-B0988429A166}">
      <dgm:prSet/>
      <dgm:spPr/>
    </dgm:pt>
    <dgm:pt modelId="{34D80470-D8BB-43E4-88D5-127DD44F3CF6}" type="pres">
      <dgm:prSet presAssocID="{29096B88-2D34-4F47-8840-EDC46244D1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8FD6F64-4F86-4864-867F-A66653ADB253}" type="pres">
      <dgm:prSet presAssocID="{F2C1491E-8E11-42D8-A356-736D5767349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11DDD5-0F95-4CCD-99E1-CED93FAA1E4A}" type="pres">
      <dgm:prSet presAssocID="{C68B95F9-3DBB-46C4-82AD-4589DA4A8E06}" presName="sibTrans" presStyleCnt="0"/>
      <dgm:spPr/>
    </dgm:pt>
    <dgm:pt modelId="{944DA99B-F4B0-4434-819B-21C2385B5FCE}" type="pres">
      <dgm:prSet presAssocID="{0F2617AC-8F53-4A1D-9D83-6EB1A2BC3F2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014E48-C942-4D03-B45D-DC810C7517F4}" type="pres">
      <dgm:prSet presAssocID="{56095D4F-2111-4095-94CA-B8165ABED86B}" presName="sibTrans" presStyleCnt="0"/>
      <dgm:spPr/>
    </dgm:pt>
    <dgm:pt modelId="{5ACC7030-65FE-481E-8053-ADC0779057F1}" type="pres">
      <dgm:prSet presAssocID="{FCA4C0BF-11D1-4040-81B4-8E5B54C455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15FECA-D9DF-4C8B-AAA2-197CA558D1B6}" type="pres">
      <dgm:prSet presAssocID="{9B6DA47D-DA58-4A1C-9B58-712E5A9E05AB}" presName="sibTrans" presStyleCnt="0"/>
      <dgm:spPr/>
    </dgm:pt>
    <dgm:pt modelId="{8048D359-6470-41E8-84BC-C633CDAFBDF6}" type="pres">
      <dgm:prSet presAssocID="{6BA43052-73A4-4520-96BE-30E67D1745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C6E530-7203-447D-A5EE-3B0AD1B6FD15}" srcId="{FCA4C0BF-11D1-4040-81B4-8E5B54C4554C}" destId="{AF57E106-05C0-4BC5-BEDE-F9764F1628FD}" srcOrd="2" destOrd="0" parTransId="{CE40D4C3-E88B-4C3C-A3E7-663144FE4B4F}" sibTransId="{C8A8B1D6-44BE-4CC6-99D8-676948197105}"/>
    <dgm:cxn modelId="{7FC3FC3B-1A93-46F0-B37C-0B5DE449D345}" type="presOf" srcId="{6BA43052-73A4-4520-96BE-30E67D174509}" destId="{8048D359-6470-41E8-84BC-C633CDAFBDF6}" srcOrd="0" destOrd="0" presId="urn:microsoft.com/office/officeart/2005/8/layout/default"/>
    <dgm:cxn modelId="{87965460-EFC7-4A60-8248-36F88EFDC7DA}" type="presOf" srcId="{0BBE0C38-582E-4437-BACB-A6B03641C14A}" destId="{D8FD6F64-4F86-4864-867F-A66653ADB253}" srcOrd="0" destOrd="2" presId="urn:microsoft.com/office/officeart/2005/8/layout/default"/>
    <dgm:cxn modelId="{EB2BD854-E32E-4B04-ADF6-7A9BD2008EF1}" srcId="{F2C1491E-8E11-42D8-A356-736D57673494}" destId="{A961BA38-32BF-4DBA-9E6E-6CE57ECDDDA7}" srcOrd="0" destOrd="0" parTransId="{DAA1C494-8073-44B0-B8AB-E6DAF459641C}" sibTransId="{8CFC0A01-A063-4F51-8988-BE2FF69871AA}"/>
    <dgm:cxn modelId="{4BF002D3-727B-4CD3-BB38-BE4C009BA162}" type="presOf" srcId="{A961BA38-32BF-4DBA-9E6E-6CE57ECDDDA7}" destId="{D8FD6F64-4F86-4864-867F-A66653ADB253}" srcOrd="0" destOrd="1" presId="urn:microsoft.com/office/officeart/2005/8/layout/default"/>
    <dgm:cxn modelId="{ED6F5E8F-862C-46F9-8D04-E8404B1D2935}" type="presOf" srcId="{79F8DE09-6481-4511-8ADF-82BE2B9C6100}" destId="{D8FD6F64-4F86-4864-867F-A66653ADB253}" srcOrd="0" destOrd="3" presId="urn:microsoft.com/office/officeart/2005/8/layout/default"/>
    <dgm:cxn modelId="{98C5F71C-BED8-4B2F-875F-6D4E7F3413A6}" srcId="{0F2617AC-8F53-4A1D-9D83-6EB1A2BC3F2A}" destId="{5AAA9783-D589-4BBC-B5B5-E481E09B1722}" srcOrd="1" destOrd="0" parTransId="{CE051B17-827A-4A1B-AC3D-11A33359D400}" sibTransId="{38719DAB-873E-4A28-912F-C7355CA2CA1E}"/>
    <dgm:cxn modelId="{ADA22503-F280-4AA6-ADE3-0597DF4B4D30}" type="presOf" srcId="{0F2617AC-8F53-4A1D-9D83-6EB1A2BC3F2A}" destId="{944DA99B-F4B0-4434-819B-21C2385B5FCE}" srcOrd="0" destOrd="0" presId="urn:microsoft.com/office/officeart/2005/8/layout/default"/>
    <dgm:cxn modelId="{45A73B0E-1D08-42D5-BADD-CDB4EFD12EBC}" srcId="{0F2617AC-8F53-4A1D-9D83-6EB1A2BC3F2A}" destId="{68615123-288A-4F06-A2E4-34E07B74C640}" srcOrd="0" destOrd="0" parTransId="{14E5B2F5-24A5-4C3F-845C-89DA17617D8D}" sibTransId="{39345E8C-B856-4845-81C9-41FB6CC75580}"/>
    <dgm:cxn modelId="{FFE448A7-EBE1-4658-953E-499506134688}" srcId="{F2C1491E-8E11-42D8-A356-736D57673494}" destId="{79F8DE09-6481-4511-8ADF-82BE2B9C6100}" srcOrd="2" destOrd="0" parTransId="{1A88E736-21E8-4619-AEB5-1EDF433886CE}" sibTransId="{BD2080A0-E251-48E5-85D5-6A4151EE7C85}"/>
    <dgm:cxn modelId="{9A33647D-8110-4585-AAF4-58B9181A66F0}" srcId="{FCA4C0BF-11D1-4040-81B4-8E5B54C4554C}" destId="{9A9D7402-461E-4BE7-8ABE-1C31CEB3FAD2}" srcOrd="0" destOrd="0" parTransId="{49933036-221E-48A7-B4E7-643AE758D8DA}" sibTransId="{9BCE9913-E21F-439E-93EB-A3FA1E3F8C0E}"/>
    <dgm:cxn modelId="{9D76DB22-9320-44BE-9BA3-01A35ED935B6}" srcId="{6BA43052-73A4-4520-96BE-30E67D174509}" destId="{90A7D2EE-2CA4-403E-BB64-EBBCB0CD05FA}" srcOrd="0" destOrd="0" parTransId="{C8837CA5-1202-4897-B773-28297F153569}" sibTransId="{67D38E40-B219-4D5B-9BA1-0CA142BE9240}"/>
    <dgm:cxn modelId="{A7DB2C5D-8AD2-4755-AEAC-A0DA0CF8F797}" type="presOf" srcId="{79E9DB4B-DF21-4F2F-A474-626102B5BEDC}" destId="{944DA99B-F4B0-4434-819B-21C2385B5FCE}" srcOrd="0" destOrd="3" presId="urn:microsoft.com/office/officeart/2005/8/layout/default"/>
    <dgm:cxn modelId="{4F0B18E0-6F24-4EFE-ABAE-A95E63DC4E16}" type="presOf" srcId="{82F88A9F-6D7A-41E3-9B7C-DC2A8F2354E9}" destId="{5ACC7030-65FE-481E-8053-ADC0779057F1}" srcOrd="0" destOrd="2" presId="urn:microsoft.com/office/officeart/2005/8/layout/default"/>
    <dgm:cxn modelId="{38A5DE79-C31D-4B3A-94F7-6F55F42A10E4}" srcId="{29096B88-2D34-4F47-8840-EDC46244D1D6}" destId="{0F2617AC-8F53-4A1D-9D83-6EB1A2BC3F2A}" srcOrd="1" destOrd="0" parTransId="{39D015CE-329F-428C-B92D-2A8CC8647955}" sibTransId="{56095D4F-2111-4095-94CA-B8165ABED86B}"/>
    <dgm:cxn modelId="{33D31002-C661-4B6A-A330-DCF28454675C}" type="presOf" srcId="{68615123-288A-4F06-A2E4-34E07B74C640}" destId="{944DA99B-F4B0-4434-819B-21C2385B5FCE}" srcOrd="0" destOrd="1" presId="urn:microsoft.com/office/officeart/2005/8/layout/default"/>
    <dgm:cxn modelId="{3C58591C-0E8C-4B74-B1A6-0A599370621C}" type="presOf" srcId="{AF57E106-05C0-4BC5-BEDE-F9764F1628FD}" destId="{5ACC7030-65FE-481E-8053-ADC0779057F1}" srcOrd="0" destOrd="3" presId="urn:microsoft.com/office/officeart/2005/8/layout/default"/>
    <dgm:cxn modelId="{8D327090-1F9C-48BC-A3F4-96E8744C29FA}" type="presOf" srcId="{9A9D7402-461E-4BE7-8ABE-1C31CEB3FAD2}" destId="{5ACC7030-65FE-481E-8053-ADC0779057F1}" srcOrd="0" destOrd="1" presId="urn:microsoft.com/office/officeart/2005/8/layout/default"/>
    <dgm:cxn modelId="{524ACB94-FBA9-4616-BAB8-F161D0E8B168}" srcId="{29096B88-2D34-4F47-8840-EDC46244D1D6}" destId="{F2C1491E-8E11-42D8-A356-736D57673494}" srcOrd="0" destOrd="0" parTransId="{BF38BAC1-31AF-4158-850C-1DE7DF54E291}" sibTransId="{C68B95F9-3DBB-46C4-82AD-4589DA4A8E06}"/>
    <dgm:cxn modelId="{E223FCDD-18AD-49EF-B103-2BE94EE6EE36}" type="presOf" srcId="{F2C1491E-8E11-42D8-A356-736D57673494}" destId="{D8FD6F64-4F86-4864-867F-A66653ADB253}" srcOrd="0" destOrd="0" presId="urn:microsoft.com/office/officeart/2005/8/layout/default"/>
    <dgm:cxn modelId="{CAD0A543-10B0-47B6-9179-E5FC34C723A9}" type="presOf" srcId="{5AAA9783-D589-4BBC-B5B5-E481E09B1722}" destId="{944DA99B-F4B0-4434-819B-21C2385B5FCE}" srcOrd="0" destOrd="2" presId="urn:microsoft.com/office/officeart/2005/8/layout/default"/>
    <dgm:cxn modelId="{E02A6200-EEAE-4890-8CB4-0977D0C5B635}" srcId="{F2C1491E-8E11-42D8-A356-736D57673494}" destId="{0BBE0C38-582E-4437-BACB-A6B03641C14A}" srcOrd="1" destOrd="0" parTransId="{391D8824-E484-4CB6-AADD-074F91498C84}" sibTransId="{B55AADEA-B50F-4D5B-8281-962A540075ED}"/>
    <dgm:cxn modelId="{DC666E0C-A43C-4EED-89B8-3A08648CD5E6}" srcId="{6BA43052-73A4-4520-96BE-30E67D174509}" destId="{E9964C33-074B-4A6A-9E4A-3754AAB38204}" srcOrd="1" destOrd="0" parTransId="{C9757922-AFE7-4D49-A290-2109B47B6A65}" sibTransId="{62F2963A-503A-4DE7-AFC9-DB65397805F2}"/>
    <dgm:cxn modelId="{F2F0A8E1-5323-4F24-843F-BFD162D464F7}" type="presOf" srcId="{E9964C33-074B-4A6A-9E4A-3754AAB38204}" destId="{8048D359-6470-41E8-84BC-C633CDAFBDF6}" srcOrd="0" destOrd="2" presId="urn:microsoft.com/office/officeart/2005/8/layout/default"/>
    <dgm:cxn modelId="{0D5EBE37-6FA5-4417-9FB4-B8D17B606EAF}" srcId="{FCA4C0BF-11D1-4040-81B4-8E5B54C4554C}" destId="{82F88A9F-6D7A-41E3-9B7C-DC2A8F2354E9}" srcOrd="1" destOrd="0" parTransId="{E0884A97-4141-4E7E-853A-0E82D6CEBC8D}" sibTransId="{64037BA2-4108-4FCF-8071-ADDB21FE3F25}"/>
    <dgm:cxn modelId="{88EB5DEE-A94C-460F-BC9A-B0988429A166}" srcId="{0F2617AC-8F53-4A1D-9D83-6EB1A2BC3F2A}" destId="{B8EC2E01-F9E2-44B8-B373-0A9ED34B9882}" srcOrd="3" destOrd="0" parTransId="{327D2ABC-2CDA-46DE-9F59-D78BDE9CDDD3}" sibTransId="{54F1006C-3739-4945-863E-DE7066DF6B06}"/>
    <dgm:cxn modelId="{81F7C24F-F941-4F29-9E43-50C4D59BF1C2}" srcId="{0F2617AC-8F53-4A1D-9D83-6EB1A2BC3F2A}" destId="{79E9DB4B-DF21-4F2F-A474-626102B5BEDC}" srcOrd="2" destOrd="0" parTransId="{4CFC7288-EF26-4321-825D-E1A88A648302}" sibTransId="{6A0C00B4-4F28-4F1B-B0B3-4FD6C2996D4E}"/>
    <dgm:cxn modelId="{5C762823-E352-4EAB-87DD-E26646F36F6D}" type="presOf" srcId="{29096B88-2D34-4F47-8840-EDC46244D1D6}" destId="{34D80470-D8BB-43E4-88D5-127DD44F3CF6}" srcOrd="0" destOrd="0" presId="urn:microsoft.com/office/officeart/2005/8/layout/default"/>
    <dgm:cxn modelId="{2B382234-7282-4120-9163-DDBC3492D3ED}" type="presOf" srcId="{B8EC2E01-F9E2-44B8-B373-0A9ED34B9882}" destId="{944DA99B-F4B0-4434-819B-21C2385B5FCE}" srcOrd="0" destOrd="4" presId="urn:microsoft.com/office/officeart/2005/8/layout/default"/>
    <dgm:cxn modelId="{B0CF787D-5F6A-44B0-B2B0-122EFF3CFCAE}" srcId="{29096B88-2D34-4F47-8840-EDC46244D1D6}" destId="{6BA43052-73A4-4520-96BE-30E67D174509}" srcOrd="3" destOrd="0" parTransId="{5DAE5701-F829-44E5-9A7E-1B91E796BD82}" sibTransId="{BDA4C40D-B61F-4411-BB0B-0E4377ED6F2E}"/>
    <dgm:cxn modelId="{834CE523-F318-4550-961D-A228B941CAD5}" type="presOf" srcId="{FCA4C0BF-11D1-4040-81B4-8E5B54C4554C}" destId="{5ACC7030-65FE-481E-8053-ADC0779057F1}" srcOrd="0" destOrd="0" presId="urn:microsoft.com/office/officeart/2005/8/layout/default"/>
    <dgm:cxn modelId="{7C37A5EE-6067-47B5-A535-9A7AA25B82D4}" srcId="{29096B88-2D34-4F47-8840-EDC46244D1D6}" destId="{FCA4C0BF-11D1-4040-81B4-8E5B54C4554C}" srcOrd="2" destOrd="0" parTransId="{204FDD84-C61B-4074-9D58-9F8FDA4E2779}" sibTransId="{9B6DA47D-DA58-4A1C-9B58-712E5A9E05AB}"/>
    <dgm:cxn modelId="{A49FA437-7F7A-438D-A837-0046EBC81ABE}" type="presOf" srcId="{90A7D2EE-2CA4-403E-BB64-EBBCB0CD05FA}" destId="{8048D359-6470-41E8-84BC-C633CDAFBDF6}" srcOrd="0" destOrd="1" presId="urn:microsoft.com/office/officeart/2005/8/layout/default"/>
    <dgm:cxn modelId="{FBD39E89-254C-4B74-92E8-9C7FB2F44019}" type="presParOf" srcId="{34D80470-D8BB-43E4-88D5-127DD44F3CF6}" destId="{D8FD6F64-4F86-4864-867F-A66653ADB253}" srcOrd="0" destOrd="0" presId="urn:microsoft.com/office/officeart/2005/8/layout/default"/>
    <dgm:cxn modelId="{A1714CF1-9452-4457-91DA-E3994460E2B8}" type="presParOf" srcId="{34D80470-D8BB-43E4-88D5-127DD44F3CF6}" destId="{7C11DDD5-0F95-4CCD-99E1-CED93FAA1E4A}" srcOrd="1" destOrd="0" presId="urn:microsoft.com/office/officeart/2005/8/layout/default"/>
    <dgm:cxn modelId="{69F4240C-EDD7-4E28-B1CF-F077B9E05FBD}" type="presParOf" srcId="{34D80470-D8BB-43E4-88D5-127DD44F3CF6}" destId="{944DA99B-F4B0-4434-819B-21C2385B5FCE}" srcOrd="2" destOrd="0" presId="urn:microsoft.com/office/officeart/2005/8/layout/default"/>
    <dgm:cxn modelId="{C6D4ADB3-D051-4C70-BEF9-2C223F6AC224}" type="presParOf" srcId="{34D80470-D8BB-43E4-88D5-127DD44F3CF6}" destId="{E6014E48-C942-4D03-B45D-DC810C7517F4}" srcOrd="3" destOrd="0" presId="urn:microsoft.com/office/officeart/2005/8/layout/default"/>
    <dgm:cxn modelId="{F84BAE97-95C5-4822-9B7C-90AF55C999E6}" type="presParOf" srcId="{34D80470-D8BB-43E4-88D5-127DD44F3CF6}" destId="{5ACC7030-65FE-481E-8053-ADC0779057F1}" srcOrd="4" destOrd="0" presId="urn:microsoft.com/office/officeart/2005/8/layout/default"/>
    <dgm:cxn modelId="{B9AF7CC1-19F8-4682-95BF-2270917422CD}" type="presParOf" srcId="{34D80470-D8BB-43E4-88D5-127DD44F3CF6}" destId="{3615FECA-D9DF-4C8B-AAA2-197CA558D1B6}" srcOrd="5" destOrd="0" presId="urn:microsoft.com/office/officeart/2005/8/layout/default"/>
    <dgm:cxn modelId="{12E3CCD9-024E-47AF-A2EB-2F5A3DF22D7E}" type="presParOf" srcId="{34D80470-D8BB-43E4-88D5-127DD44F3CF6}" destId="{8048D359-6470-41E8-84BC-C633CDAFBD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2CC8B-FBFF-4725-A4D9-ACE924B2ECBB}">
      <dsp:nvSpPr>
        <dsp:cNvPr id="0" name=""/>
        <dsp:cNvSpPr/>
      </dsp:nvSpPr>
      <dsp:spPr>
        <a:xfrm>
          <a:off x="2159974" y="323765"/>
          <a:ext cx="4551680" cy="455168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39000">
              <a:srgbClr val="FFC000"/>
            </a:gs>
            <a:gs pos="81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彈性學習</a:t>
          </a:r>
        </a:p>
      </dsp:txBody>
      <dsp:txXfrm>
        <a:off x="4493252" y="1003808"/>
        <a:ext cx="1544320" cy="1056640"/>
      </dsp:txXfrm>
    </dsp:sp>
    <dsp:sp modelId="{93086F55-D8C1-4BC4-A739-B2D13B4CEACF}">
      <dsp:nvSpPr>
        <dsp:cNvPr id="0" name=""/>
        <dsp:cNvSpPr/>
      </dsp:nvSpPr>
      <dsp:spPr>
        <a:xfrm>
          <a:off x="2000665" y="543221"/>
          <a:ext cx="4551680" cy="4551680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校定必修</a:t>
          </a:r>
          <a:r>
            <a:rPr lang="en-US" altLang="zh-TW" sz="2600" kern="1200" dirty="0"/>
            <a:t/>
          </a:r>
          <a:br>
            <a:rPr lang="en-US" altLang="zh-TW" sz="2600" kern="1200" dirty="0"/>
          </a:br>
          <a:r>
            <a:rPr lang="zh-TW" altLang="en-US" sz="2600" kern="1200" dirty="0"/>
            <a:t>表達力</a:t>
          </a:r>
        </a:p>
      </dsp:txBody>
      <dsp:txXfrm>
        <a:off x="4975514" y="2602314"/>
        <a:ext cx="1354666" cy="1143338"/>
      </dsp:txXfrm>
    </dsp:sp>
    <dsp:sp modelId="{5A08B3A9-67F2-4C4F-B31B-863736262E3C}">
      <dsp:nvSpPr>
        <dsp:cNvPr id="0" name=""/>
        <dsp:cNvSpPr/>
      </dsp:nvSpPr>
      <dsp:spPr>
        <a:xfrm>
          <a:off x="2000665" y="543221"/>
          <a:ext cx="4551680" cy="4551680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多元選修</a:t>
          </a:r>
        </a:p>
      </dsp:txBody>
      <dsp:txXfrm>
        <a:off x="3463706" y="3956981"/>
        <a:ext cx="1625600" cy="975360"/>
      </dsp:txXfrm>
    </dsp:sp>
    <dsp:sp modelId="{91C04FB1-4D3A-4B5A-A22D-A87C005530C7}">
      <dsp:nvSpPr>
        <dsp:cNvPr id="0" name=""/>
        <dsp:cNvSpPr/>
      </dsp:nvSpPr>
      <dsp:spPr>
        <a:xfrm>
          <a:off x="2000665" y="543221"/>
          <a:ext cx="4551680" cy="4551680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加深加廣選修</a:t>
          </a:r>
        </a:p>
      </dsp:txBody>
      <dsp:txXfrm>
        <a:off x="2217412" y="2602314"/>
        <a:ext cx="1354666" cy="1143338"/>
      </dsp:txXfrm>
    </dsp:sp>
    <dsp:sp modelId="{46229FF4-37DF-4A54-8AC6-F33CA5521938}">
      <dsp:nvSpPr>
        <dsp:cNvPr id="0" name=""/>
        <dsp:cNvSpPr/>
      </dsp:nvSpPr>
      <dsp:spPr>
        <a:xfrm>
          <a:off x="2000665" y="543221"/>
          <a:ext cx="4551680" cy="4551680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部定必修</a:t>
          </a:r>
          <a:r>
            <a:rPr lang="en-US" altLang="zh-TW" sz="2400" kern="1200" dirty="0"/>
            <a:t/>
          </a:r>
          <a:br>
            <a:rPr lang="en-US" altLang="zh-TW" sz="2400" kern="1200" dirty="0"/>
          </a:br>
          <a:r>
            <a:rPr lang="zh-TW" altLang="en-US" sz="2000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體育、音樂、藝術生活</a:t>
          </a:r>
        </a:p>
      </dsp:txBody>
      <dsp:txXfrm>
        <a:off x="2664452" y="1236810"/>
        <a:ext cx="1544320" cy="1056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367BB-AF40-4882-88C2-9B19034D44FB}">
      <dsp:nvSpPr>
        <dsp:cNvPr id="0" name=""/>
        <dsp:cNvSpPr/>
      </dsp:nvSpPr>
      <dsp:spPr>
        <a:xfrm>
          <a:off x="885397" y="17"/>
          <a:ext cx="6660762" cy="3888737"/>
        </a:xfrm>
        <a:prstGeom prst="round2DiagRect">
          <a:avLst>
            <a:gd name="adj1" fmla="val 0"/>
            <a:gd name="adj2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BCC3D-AA98-4AC4-825C-C7E7474C2AB7}">
      <dsp:nvSpPr>
        <dsp:cNvPr id="0" name=""/>
        <dsp:cNvSpPr/>
      </dsp:nvSpPr>
      <dsp:spPr>
        <a:xfrm>
          <a:off x="4030794" y="1083375"/>
          <a:ext cx="738" cy="2347312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173AE-0AA1-4B42-A7CA-82FBA2ED21EF}">
      <dsp:nvSpPr>
        <dsp:cNvPr id="0" name=""/>
        <dsp:cNvSpPr/>
      </dsp:nvSpPr>
      <dsp:spPr>
        <a:xfrm>
          <a:off x="1257589" y="166074"/>
          <a:ext cx="2322474" cy="35257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bg1"/>
              </a:solidFill>
            </a:rPr>
            <a:t>彈性充補</a:t>
          </a:r>
          <a:r>
            <a:rPr lang="en-US" altLang="zh-TW" sz="2800" kern="1200" dirty="0">
              <a:solidFill>
                <a:schemeClr val="bg1"/>
              </a:solidFill>
            </a:rPr>
            <a:t/>
          </a:r>
          <a:br>
            <a:rPr lang="en-US" altLang="zh-TW" sz="2800" kern="1200" dirty="0">
              <a:solidFill>
                <a:schemeClr val="bg1"/>
              </a:solidFill>
            </a:rPr>
          </a:br>
          <a:r>
            <a:rPr lang="zh-TW" altLang="en-US" sz="2400" kern="1200" dirty="0">
              <a:solidFill>
                <a:schemeClr val="bg1"/>
              </a:solidFill>
            </a:rPr>
            <a:t>週二</a:t>
          </a:r>
          <a:r>
            <a:rPr lang="en-US" altLang="zh-TW" sz="2400" kern="1200" dirty="0">
              <a:solidFill>
                <a:schemeClr val="bg1"/>
              </a:solidFill>
            </a:rPr>
            <a:t> 3</a:t>
          </a:r>
          <a:r>
            <a:rPr lang="zh-TW" altLang="en-US" sz="2400" kern="1200" dirty="0">
              <a:solidFill>
                <a:schemeClr val="bg1"/>
              </a:solidFill>
            </a:rPr>
            <a:t>、</a:t>
          </a:r>
          <a:r>
            <a:rPr lang="en-US" altLang="zh-TW" sz="2400" kern="1200" dirty="0">
              <a:solidFill>
                <a:schemeClr val="bg1"/>
              </a:solidFill>
            </a:rPr>
            <a:t>4</a:t>
          </a:r>
          <a:br>
            <a:rPr lang="en-US" altLang="zh-TW" sz="2400" kern="1200" dirty="0">
              <a:solidFill>
                <a:schemeClr val="bg1"/>
              </a:solidFill>
            </a:rPr>
          </a:br>
          <a:r>
            <a:rPr lang="zh-TW" altLang="en-US" sz="2400" kern="1200" dirty="0">
              <a:solidFill>
                <a:schemeClr val="bg1"/>
              </a:solidFill>
            </a:rPr>
            <a:t>週五３</a:t>
          </a:r>
          <a:r>
            <a:rPr lang="en-US" altLang="zh-TW" sz="2400" kern="1200" dirty="0">
              <a:solidFill>
                <a:schemeClr val="bg1"/>
              </a:solidFill>
            </a:rPr>
            <a:t/>
          </a:r>
          <a:br>
            <a:rPr lang="en-US" altLang="zh-TW" sz="2400" kern="1200" dirty="0">
              <a:solidFill>
                <a:schemeClr val="bg1"/>
              </a:solidFill>
            </a:rPr>
          </a:br>
          <a:r>
            <a:rPr lang="en-US" altLang="zh-TW" sz="2400" kern="1200" dirty="0">
              <a:solidFill>
                <a:schemeClr val="bg1"/>
              </a:solidFill>
            </a:rPr>
            <a:t/>
          </a:r>
          <a:br>
            <a:rPr lang="en-US" altLang="zh-TW" sz="2400" kern="1200" dirty="0">
              <a:solidFill>
                <a:schemeClr val="bg1"/>
              </a:solidFill>
            </a:rPr>
          </a:br>
          <a:r>
            <a:rPr lang="zh-TW" altLang="en-US" sz="2400" kern="1200" dirty="0">
              <a:solidFill>
                <a:srgbClr val="FFFF00"/>
              </a:solidFill>
            </a:rPr>
            <a:t>週五 </a:t>
          </a:r>
          <a:r>
            <a:rPr lang="en-US" altLang="zh-TW" sz="2400" kern="1200" dirty="0">
              <a:solidFill>
                <a:srgbClr val="FFFF00"/>
              </a:solidFill>
            </a:rPr>
            <a:t>4 </a:t>
          </a:r>
          <a:r>
            <a:rPr lang="zh-TW" altLang="en-US" sz="2400" kern="1200" dirty="0">
              <a:solidFill>
                <a:srgbClr val="FFFF00"/>
              </a:solidFill>
            </a:rPr>
            <a:t>社團</a:t>
          </a:r>
        </a:p>
      </dsp:txBody>
      <dsp:txXfrm>
        <a:off x="1257589" y="166074"/>
        <a:ext cx="2322474" cy="3525779"/>
      </dsp:txXfrm>
    </dsp:sp>
    <dsp:sp modelId="{51A20B75-6B8F-4A23-ABD1-C78BC24447E5}">
      <dsp:nvSpPr>
        <dsp:cNvPr id="0" name=""/>
        <dsp:cNvSpPr/>
      </dsp:nvSpPr>
      <dsp:spPr>
        <a:xfrm>
          <a:off x="4181446" y="166086"/>
          <a:ext cx="3474649" cy="40887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bg1"/>
              </a:solidFill>
            </a:rPr>
            <a:t>微課程（大學開課</a:t>
          </a:r>
          <a:r>
            <a:rPr lang="en-US" altLang="zh-TW" sz="2800" b="1" kern="1200" dirty="0">
              <a:solidFill>
                <a:schemeClr val="bg1"/>
              </a:solidFill>
            </a:rPr>
            <a:t>)</a:t>
          </a:r>
          <a:r>
            <a:rPr lang="en-US" altLang="zh-TW" sz="2800" kern="1200" dirty="0">
              <a:solidFill>
                <a:schemeClr val="bg1"/>
              </a:solidFill>
            </a:rPr>
            <a:t>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solidFill>
                <a:schemeClr val="bg1"/>
              </a:solidFill>
            </a:rPr>
            <a:t>週二</a:t>
          </a:r>
          <a:r>
            <a:rPr lang="en-US" altLang="zh-TW" sz="2400" kern="1200" dirty="0">
              <a:solidFill>
                <a:schemeClr val="bg1"/>
              </a:solidFill>
            </a:rPr>
            <a:t> 3</a:t>
          </a:r>
          <a:r>
            <a:rPr lang="zh-TW" altLang="en-US" sz="2400" kern="1200" dirty="0">
              <a:solidFill>
                <a:schemeClr val="bg1"/>
              </a:solidFill>
            </a:rPr>
            <a:t>、</a:t>
          </a:r>
          <a:r>
            <a:rPr lang="en-US" altLang="zh-TW" sz="2400" kern="1200" dirty="0">
              <a:solidFill>
                <a:schemeClr val="bg1"/>
              </a:solidFill>
            </a:rPr>
            <a:t>4  </a:t>
          </a:r>
          <a:br>
            <a:rPr lang="en-US" altLang="zh-TW" sz="2400" kern="1200" dirty="0">
              <a:solidFill>
                <a:schemeClr val="bg1"/>
              </a:solidFill>
            </a:rPr>
          </a:br>
          <a:r>
            <a:rPr lang="zh-TW" altLang="en-US" sz="2400" kern="1200" dirty="0">
              <a:solidFill>
                <a:schemeClr val="bg1"/>
              </a:solidFill>
            </a:rPr>
            <a:t>線上選課　抽離上課</a:t>
          </a:r>
          <a:endParaRPr lang="en-US" altLang="zh-TW" sz="2400" kern="1200" dirty="0">
            <a:solidFill>
              <a:schemeClr val="bg1"/>
            </a:solidFill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bg1"/>
              </a:solidFill>
            </a:rPr>
            <a:t>2</a:t>
          </a:r>
          <a:r>
            <a:rPr lang="zh-TW" altLang="en-US" sz="2400" kern="1200" dirty="0">
              <a:solidFill>
                <a:schemeClr val="bg1"/>
              </a:solidFill>
            </a:rPr>
            <a:t>梯次共</a:t>
          </a:r>
          <a:r>
            <a:rPr lang="en-US" altLang="zh-TW" sz="2400" kern="1200" dirty="0">
              <a:solidFill>
                <a:srgbClr val="FFFF00"/>
              </a:solidFill>
            </a:rPr>
            <a:t>16</a:t>
          </a:r>
          <a:r>
            <a:rPr lang="zh-TW" altLang="en-US" sz="2400" kern="1200" dirty="0">
              <a:solidFill>
                <a:schemeClr val="bg1"/>
              </a:solidFill>
            </a:rPr>
            <a:t>門課</a:t>
          </a:r>
          <a:endParaRPr lang="en-US" altLang="zh-TW" sz="2400" kern="1200" dirty="0">
            <a:solidFill>
              <a:schemeClr val="bg1"/>
            </a:solidFill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bg1"/>
              </a:solidFill>
            </a:rPr>
            <a:t>(1)3/7</a:t>
          </a:r>
          <a:r>
            <a:rPr lang="zh-TW" altLang="en-US" sz="2400" kern="1200" dirty="0">
              <a:solidFill>
                <a:schemeClr val="bg1"/>
              </a:solidFill>
            </a:rPr>
            <a:t>、</a:t>
          </a:r>
          <a:r>
            <a:rPr lang="en-US" altLang="zh-TW" sz="2400" kern="1200" dirty="0">
              <a:solidFill>
                <a:schemeClr val="bg1"/>
              </a:solidFill>
            </a:rPr>
            <a:t>3/14</a:t>
          </a:r>
          <a:r>
            <a:rPr lang="zh-TW" altLang="en-US" sz="2400" kern="1200" dirty="0">
              <a:solidFill>
                <a:schemeClr val="bg1"/>
              </a:solidFill>
            </a:rPr>
            <a:t>、</a:t>
          </a:r>
          <a:r>
            <a:rPr lang="en-US" altLang="zh-TW" sz="2400" kern="1200" dirty="0">
              <a:solidFill>
                <a:schemeClr val="bg1"/>
              </a:solidFill>
            </a:rPr>
            <a:t>3/21</a:t>
          </a:r>
          <a:br>
            <a:rPr lang="en-US" altLang="zh-TW" sz="2400" kern="1200" dirty="0">
              <a:solidFill>
                <a:schemeClr val="bg1"/>
              </a:solidFill>
            </a:rPr>
          </a:br>
          <a:r>
            <a:rPr lang="en-US" altLang="zh-TW" sz="2400" kern="1200" dirty="0">
              <a:solidFill>
                <a:schemeClr val="bg1"/>
              </a:solidFill>
            </a:rPr>
            <a:t>(2)4/11</a:t>
          </a:r>
          <a:r>
            <a:rPr lang="zh-TW" altLang="en-US" sz="2400" kern="1200" dirty="0">
              <a:solidFill>
                <a:schemeClr val="bg1"/>
              </a:solidFill>
            </a:rPr>
            <a:t>、</a:t>
          </a:r>
          <a:r>
            <a:rPr lang="en-US" altLang="zh-TW" sz="2400" kern="1200" dirty="0">
              <a:solidFill>
                <a:schemeClr val="bg1"/>
              </a:solidFill>
            </a:rPr>
            <a:t>4/18</a:t>
          </a:r>
          <a:r>
            <a:rPr lang="zh-TW" altLang="en-US" sz="2400" kern="1200" dirty="0">
              <a:solidFill>
                <a:schemeClr val="bg1"/>
              </a:solidFill>
            </a:rPr>
            <a:t>、</a:t>
          </a:r>
          <a:r>
            <a:rPr lang="en-US" altLang="zh-TW" sz="2400" kern="1200" dirty="0">
              <a:solidFill>
                <a:schemeClr val="bg1"/>
              </a:solidFill>
            </a:rPr>
            <a:t>4/25</a:t>
          </a:r>
          <a:endParaRPr lang="zh-TW" altLang="en-US" sz="2400" b="1" kern="1200" dirty="0">
            <a:solidFill>
              <a:schemeClr val="bg1"/>
            </a:solidFill>
          </a:endParaRPr>
        </a:p>
      </dsp:txBody>
      <dsp:txXfrm>
        <a:off x="4181446" y="166086"/>
        <a:ext cx="3474649" cy="4088762"/>
      </dsp:txXfrm>
    </dsp:sp>
    <dsp:sp modelId="{8479A1F8-0470-448D-94FF-79022CCB1610}">
      <dsp:nvSpPr>
        <dsp:cNvPr id="0" name=""/>
        <dsp:cNvSpPr/>
      </dsp:nvSpPr>
      <dsp:spPr>
        <a:xfrm rot="16200000">
          <a:off x="-341096" y="1003920"/>
          <a:ext cx="1683077" cy="682938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60960" tIns="60960" rIns="60960" bIns="6096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rgbClr val="FF0000"/>
              </a:solidFill>
            </a:rPr>
            <a:t>分科測驗</a:t>
          </a:r>
        </a:p>
      </dsp:txBody>
      <dsp:txXfrm>
        <a:off x="-237881" y="1278451"/>
        <a:ext cx="1476646" cy="340308"/>
      </dsp:txXfrm>
    </dsp:sp>
    <dsp:sp modelId="{5EB6310F-CA55-4E3E-A41A-0D6A6AC012EE}">
      <dsp:nvSpPr>
        <dsp:cNvPr id="0" name=""/>
        <dsp:cNvSpPr/>
      </dsp:nvSpPr>
      <dsp:spPr>
        <a:xfrm rot="5400000">
          <a:off x="6726328" y="2638596"/>
          <a:ext cx="1987581" cy="739041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rgbClr val="FF0000"/>
              </a:solidFill>
            </a:rPr>
            <a:t>申請入學</a:t>
          </a:r>
        </a:p>
      </dsp:txBody>
      <dsp:txXfrm>
        <a:off x="6838023" y="2712290"/>
        <a:ext cx="1764192" cy="368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D6F64-4F86-4864-867F-A66653ADB253}">
      <dsp:nvSpPr>
        <dsp:cNvPr id="0" name=""/>
        <dsp:cNvSpPr/>
      </dsp:nvSpPr>
      <dsp:spPr>
        <a:xfrm>
          <a:off x="1729633" y="571"/>
          <a:ext cx="3668010" cy="22008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理工類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讓他聽得見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模擬與人生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動手玩</a:t>
          </a:r>
          <a:r>
            <a:rPr lang="en-US" altLang="zh-TW" sz="2000" kern="1200" dirty="0"/>
            <a:t>AI— </a:t>
          </a:r>
          <a:r>
            <a:rPr lang="zh-TW" altLang="en-US" sz="2000" kern="1200"/>
            <a:t>使用</a:t>
          </a:r>
          <a:r>
            <a:rPr lang="en-US" altLang="zh-TW" sz="2000" kern="1200" dirty="0"/>
            <a:t>Teachable Machine</a:t>
          </a:r>
          <a:r>
            <a:rPr lang="zh-TW" altLang="en-US" sz="2000" kern="1200"/>
            <a:t>進行辨識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超級英雄的物理學</a:t>
          </a:r>
        </a:p>
      </dsp:txBody>
      <dsp:txXfrm>
        <a:off x="1729633" y="571"/>
        <a:ext cx="3668010" cy="2200806"/>
      </dsp:txXfrm>
    </dsp:sp>
    <dsp:sp modelId="{944DA99B-F4B0-4434-819B-21C2385B5FCE}">
      <dsp:nvSpPr>
        <dsp:cNvPr id="0" name=""/>
        <dsp:cNvSpPr/>
      </dsp:nvSpPr>
      <dsp:spPr>
        <a:xfrm>
          <a:off x="5764444" y="571"/>
          <a:ext cx="3668010" cy="2200806"/>
        </a:xfrm>
        <a:prstGeom prst="rect">
          <a:avLst/>
        </a:prstGeom>
        <a:gradFill rotWithShape="0">
          <a:gsLst>
            <a:gs pos="0">
              <a:schemeClr val="accent2">
                <a:hueOff val="504254"/>
                <a:satOff val="-247"/>
                <a:lumOff val="43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04254"/>
                <a:satOff val="-247"/>
                <a:lumOff val="43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04254"/>
                <a:satOff val="-247"/>
                <a:lumOff val="43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生醫類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人體器官導覽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視覺探索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生醫探索</a:t>
          </a:r>
        </a:p>
      </dsp:txBody>
      <dsp:txXfrm>
        <a:off x="5764444" y="571"/>
        <a:ext cx="3668010" cy="2200806"/>
      </dsp:txXfrm>
    </dsp:sp>
    <dsp:sp modelId="{5ACC7030-65FE-481E-8053-ADC0779057F1}">
      <dsp:nvSpPr>
        <dsp:cNvPr id="0" name=""/>
        <dsp:cNvSpPr/>
      </dsp:nvSpPr>
      <dsp:spPr>
        <a:xfrm>
          <a:off x="1729633" y="2568178"/>
          <a:ext cx="3668010" cy="2200806"/>
        </a:xfrm>
        <a:prstGeom prst="rect">
          <a:avLst/>
        </a:prstGeom>
        <a:gradFill rotWithShape="0">
          <a:gsLst>
            <a:gs pos="0">
              <a:schemeClr val="accent2">
                <a:hueOff val="1008508"/>
                <a:satOff val="-495"/>
                <a:lumOff val="86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08508"/>
                <a:satOff val="-495"/>
                <a:lumOff val="86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08508"/>
                <a:satOff val="-495"/>
                <a:lumOff val="86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商管</a:t>
          </a:r>
          <a:r>
            <a:rPr lang="zh-TW" altLang="en-US" sz="2500" kern="1200">
              <a:latin typeface="Neue Haas Grotesk Text Pro"/>
            </a:rPr>
            <a:t>法政類</a:t>
          </a:r>
          <a:endParaRPr lang="zh-TW" altLang="en-US" sz="25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生產與作業管理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知己知彼</a:t>
          </a:r>
          <a:r>
            <a:rPr lang="en-US" altLang="zh-TW" sz="2000" kern="1200" dirty="0"/>
            <a:t>-</a:t>
          </a:r>
          <a:r>
            <a:rPr lang="zh-TW" altLang="en-US" sz="2000" kern="1200"/>
            <a:t>行為管理力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民法生活案例一點通</a:t>
          </a:r>
        </a:p>
      </dsp:txBody>
      <dsp:txXfrm>
        <a:off x="1729633" y="2568178"/>
        <a:ext cx="3668010" cy="2200806"/>
      </dsp:txXfrm>
    </dsp:sp>
    <dsp:sp modelId="{8048D359-6470-41E8-84BC-C633CDAFBDF6}">
      <dsp:nvSpPr>
        <dsp:cNvPr id="0" name=""/>
        <dsp:cNvSpPr/>
      </dsp:nvSpPr>
      <dsp:spPr>
        <a:xfrm>
          <a:off x="5764444" y="2568178"/>
          <a:ext cx="3668010" cy="2200806"/>
        </a:xfrm>
        <a:prstGeom prst="rect">
          <a:avLst/>
        </a:prstGeom>
        <a:gradFill rotWithShape="0">
          <a:gsLst>
            <a:gs pos="0">
              <a:schemeClr val="accent2">
                <a:hueOff val="1512762"/>
                <a:satOff val="-742"/>
                <a:lumOff val="129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12762"/>
                <a:satOff val="-742"/>
                <a:lumOff val="129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12762"/>
                <a:satOff val="-742"/>
                <a:lumOff val="129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文史</a:t>
          </a:r>
          <a:r>
            <a:rPr lang="zh-TW" altLang="en-US" sz="2500" kern="1200" dirty="0">
              <a:latin typeface="Neue Haas Grotesk Text Pro"/>
            </a:rPr>
            <a:t>藝術</a:t>
          </a:r>
          <a:r>
            <a:rPr lang="zh-TW" altLang="en-US" sz="2500" kern="1200" dirty="0"/>
            <a:t>類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多語</a:t>
          </a:r>
          <a:r>
            <a:rPr lang="en-US" altLang="zh-TW" sz="2000" kern="1200" dirty="0"/>
            <a:t>/</a:t>
          </a:r>
          <a:r>
            <a:rPr lang="zh-TW" altLang="en-US" sz="2000" kern="1200" dirty="0"/>
            <a:t>跨語</a:t>
          </a:r>
          <a:r>
            <a:rPr lang="en-US" altLang="zh-TW" sz="2000" kern="1200" dirty="0"/>
            <a:t>(</a:t>
          </a:r>
          <a:r>
            <a:rPr lang="zh-TW" altLang="en-US" sz="2000" kern="1200" dirty="0"/>
            <a:t>數位</a:t>
          </a:r>
          <a:r>
            <a:rPr lang="en-US" altLang="zh-TW" sz="2000" kern="1200" dirty="0"/>
            <a:t>)</a:t>
          </a:r>
          <a:r>
            <a:rPr lang="zh-TW" altLang="en-US" sz="2000" kern="1200" dirty="0"/>
            <a:t>應用學習類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打開建築</a:t>
          </a:r>
          <a:r>
            <a:rPr lang="en-US" altLang="zh-TW" sz="2000" kern="1200" dirty="0"/>
            <a:t>–</a:t>
          </a:r>
          <a:r>
            <a:rPr lang="zh-TW" altLang="en-US" sz="2000" kern="1200" dirty="0"/>
            <a:t>建築玩什麼？</a:t>
          </a:r>
        </a:p>
      </dsp:txBody>
      <dsp:txXfrm>
        <a:off x="5764444" y="2568178"/>
        <a:ext cx="3668010" cy="2200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D6F64-4F86-4864-867F-A66653ADB253}">
      <dsp:nvSpPr>
        <dsp:cNvPr id="0" name=""/>
        <dsp:cNvSpPr/>
      </dsp:nvSpPr>
      <dsp:spPr>
        <a:xfrm>
          <a:off x="1729633" y="571"/>
          <a:ext cx="3668010" cy="2200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理工類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/>
            <a:t>人工智慧與音樂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 dirty="0"/>
            <a:t>元宇宙世界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 dirty="0"/>
            <a:t>基礎物理概論</a:t>
          </a:r>
        </a:p>
      </dsp:txBody>
      <dsp:txXfrm>
        <a:off x="1729633" y="571"/>
        <a:ext cx="3668010" cy="2200806"/>
      </dsp:txXfrm>
    </dsp:sp>
    <dsp:sp modelId="{944DA99B-F4B0-4434-819B-21C2385B5FCE}">
      <dsp:nvSpPr>
        <dsp:cNvPr id="0" name=""/>
        <dsp:cNvSpPr/>
      </dsp:nvSpPr>
      <dsp:spPr>
        <a:xfrm>
          <a:off x="5764444" y="571"/>
          <a:ext cx="3668010" cy="2200806"/>
        </a:xfrm>
        <a:prstGeom prst="rect">
          <a:avLst/>
        </a:prstGeom>
        <a:gradFill rotWithShape="0">
          <a:gsLst>
            <a:gs pos="0">
              <a:schemeClr val="accent4">
                <a:hueOff val="498734"/>
                <a:satOff val="3452"/>
                <a:lumOff val="7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8734"/>
                <a:satOff val="3452"/>
                <a:lumOff val="7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8734"/>
                <a:satOff val="3452"/>
                <a:lumOff val="7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生醫類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人體器官導覽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/>
            <a:t>視覺探索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/>
            <a:t>生醫探索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 dirty="0"/>
            <a:t>一粒沙見世界，一細胞見生命</a:t>
          </a:r>
          <a:endParaRPr lang="zh-TW" altLang="en-US" sz="2000" kern="1200" dirty="0">
            <a:latin typeface="Neue Haas Grotesk Text Pro"/>
          </a:endParaRPr>
        </a:p>
      </dsp:txBody>
      <dsp:txXfrm>
        <a:off x="5764444" y="571"/>
        <a:ext cx="3668010" cy="2200806"/>
      </dsp:txXfrm>
    </dsp:sp>
    <dsp:sp modelId="{5ACC7030-65FE-481E-8053-ADC0779057F1}">
      <dsp:nvSpPr>
        <dsp:cNvPr id="0" name=""/>
        <dsp:cNvSpPr/>
      </dsp:nvSpPr>
      <dsp:spPr>
        <a:xfrm>
          <a:off x="1729633" y="2568178"/>
          <a:ext cx="3668010" cy="2200806"/>
        </a:xfrm>
        <a:prstGeom prst="rect">
          <a:avLst/>
        </a:prstGeom>
        <a:gradFill rotWithShape="0">
          <a:gsLst>
            <a:gs pos="0">
              <a:schemeClr val="accent4">
                <a:hueOff val="997469"/>
                <a:satOff val="6903"/>
                <a:lumOff val="14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97469"/>
                <a:satOff val="6903"/>
                <a:lumOff val="14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97469"/>
                <a:satOff val="6903"/>
                <a:lumOff val="14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/>
            <a:t>商管</a:t>
          </a:r>
          <a:r>
            <a:rPr lang="zh-TW" altLang="en-US" sz="2500" kern="1200">
              <a:latin typeface="Neue Haas Grotesk Text Pro"/>
            </a:rPr>
            <a:t>法政類</a:t>
          </a:r>
          <a:endParaRPr lang="zh-TW" altLang="en-US" sz="25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/>
            <a:t>物流管理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/>
            <a:t>生</a:t>
          </a:r>
          <a:r>
            <a:rPr lang="zh-TW" altLang="en-US" sz="2000" kern="1200" dirty="0"/>
            <a:t>活</a:t>
          </a:r>
          <a:r>
            <a:rPr lang="zh-TW" sz="2000" kern="1200"/>
            <a:t>經濟與金融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 dirty="0"/>
            <a:t>立委換你做做看－國會實況與桌遊</a:t>
          </a:r>
        </a:p>
      </dsp:txBody>
      <dsp:txXfrm>
        <a:off x="1729633" y="2568178"/>
        <a:ext cx="3668010" cy="2200806"/>
      </dsp:txXfrm>
    </dsp:sp>
    <dsp:sp modelId="{8048D359-6470-41E8-84BC-C633CDAFBDF6}">
      <dsp:nvSpPr>
        <dsp:cNvPr id="0" name=""/>
        <dsp:cNvSpPr/>
      </dsp:nvSpPr>
      <dsp:spPr>
        <a:xfrm>
          <a:off x="5764444" y="2568178"/>
          <a:ext cx="3668010" cy="2200806"/>
        </a:xfrm>
        <a:prstGeom prst="rect">
          <a:avLst/>
        </a:prstGeom>
        <a:gradFill rotWithShape="0">
          <a:gsLst>
            <a:gs pos="0">
              <a:schemeClr val="accent4">
                <a:hueOff val="1496203"/>
                <a:satOff val="10355"/>
                <a:lumOff val="21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96203"/>
                <a:satOff val="10355"/>
                <a:lumOff val="21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96203"/>
                <a:satOff val="10355"/>
                <a:lumOff val="21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文史</a:t>
          </a:r>
          <a:r>
            <a:rPr lang="zh-TW" altLang="en-US" sz="2500" kern="1200" dirty="0">
              <a:latin typeface="Neue Haas Grotesk Text Pro"/>
            </a:rPr>
            <a:t>藝術</a:t>
          </a:r>
          <a:r>
            <a:rPr lang="zh-TW" altLang="en-US" sz="2500" kern="1200" dirty="0"/>
            <a:t>類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 dirty="0"/>
            <a:t>桌遊學英文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kern="1200" dirty="0"/>
            <a:t>立體造形</a:t>
          </a:r>
        </a:p>
      </dsp:txBody>
      <dsp:txXfrm>
        <a:off x="5764444" y="2568178"/>
        <a:ext cx="3668010" cy="2200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824B-0E64-44E0-916E-90A932D225DD}" type="datetimeFigureOut">
              <a:rPr lang="zh-TW" altLang="en-US" smtClean="0"/>
              <a:t>2023/2/14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199E9-8F7D-44E6-947F-6C374F19CA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247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3C768-9BA8-4929-9CA7-B76233D9ADB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98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8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8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8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3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1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5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鮮豔色彩潑灑出的向量背景">
            <a:extLst>
              <a:ext uri="{FF2B5EF4-FFF2-40B4-BE49-F238E27FC236}">
                <a16:creationId xmlns:a16="http://schemas.microsoft.com/office/drawing/2014/main" id="{355A0C1F-CCAC-28B9-3222-AD97D123D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3" r="5094" b="-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zh-TW" altLang="en-US" sz="4800" dirty="0"/>
              <a:t>111-2</a:t>
            </a:r>
            <a:br>
              <a:rPr lang="zh-TW" altLang="en-US" sz="4800" dirty="0"/>
            </a:br>
            <a:r>
              <a:rPr lang="zh-TW" altLang="en-US" sz="4800"/>
              <a:t>高三彈性學習微課程說明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 dirty="0"/>
              <a:t>112.02.13</a:t>
            </a:r>
          </a:p>
          <a:p>
            <a:endParaRPr lang="zh-TW" alt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06" y="160006"/>
            <a:ext cx="11153243" cy="1852863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1-3  </a:t>
            </a:r>
            <a:r>
              <a:rPr lang="en-US" altLang="zh-TW" sz="5400" dirty="0" err="1"/>
              <a:t>動手玩AI</a:t>
            </a:r>
            <a:r>
              <a:rPr lang="en-US" altLang="zh-TW" sz="5400" dirty="0"/>
              <a:t>— </a:t>
            </a:r>
            <a:br>
              <a:rPr lang="en-US" altLang="zh-TW" sz="5400" dirty="0"/>
            </a:br>
            <a:r>
              <a:rPr lang="en-US" altLang="zh-TW" sz="5400" dirty="0" err="1"/>
              <a:t>使用Teachable</a:t>
            </a:r>
            <a:r>
              <a:rPr lang="en-US" altLang="zh-TW" sz="5400" dirty="0"/>
              <a:t> </a:t>
            </a:r>
            <a:r>
              <a:rPr lang="en-US" altLang="zh-TW" sz="5400" dirty="0" err="1"/>
              <a:t>Machine進行辨識</a:t>
            </a:r>
            <a:endParaRPr lang="en-US" altLang="zh-TW" sz="5400"/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逢甲大學 </a:t>
            </a:r>
            <a:endParaRPr lang="zh-TW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林子煒、蔡國裕老師</a:t>
            </a: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169434" y="2300112"/>
            <a:ext cx="8079008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zh-TW" sz="3200">
                <a:ea typeface="+mn-lt"/>
                <a:cs typeface="+mn-lt"/>
              </a:rPr>
              <a:t>人工智慧</a:t>
            </a:r>
            <a:r>
              <a:rPr lang="zh-TW" altLang="en-US" sz="3200">
                <a:ea typeface="+mn-lt"/>
                <a:cs typeface="+mn-lt"/>
              </a:rPr>
              <a:t>技術中最為普及的圖像辨識、影像辨識與</a:t>
            </a:r>
            <a:r>
              <a:rPr lang="zh-TW" sz="3200">
                <a:ea typeface="+mn-lt"/>
                <a:cs typeface="+mn-lt"/>
              </a:rPr>
              <a:t>聲音</a:t>
            </a:r>
            <a:r>
              <a:rPr lang="zh-TW" altLang="en-US" sz="3200">
                <a:ea typeface="+mn-lt"/>
                <a:cs typeface="+mn-lt"/>
              </a:rPr>
              <a:t>辨識技術，這門課不僅讓你瞭解這些的原理，還利用</a:t>
            </a:r>
            <a:r>
              <a:rPr lang="en-US" altLang="zh-TW" sz="3200" dirty="0">
                <a:ea typeface="+mn-lt"/>
                <a:cs typeface="+mn-lt"/>
              </a:rPr>
              <a:t>Teachable</a:t>
            </a:r>
            <a:r>
              <a:rPr lang="zh-TW" altLang="en-US" sz="3200" dirty="0">
                <a:ea typeface="+mn-lt"/>
                <a:cs typeface="+mn-lt"/>
              </a:rPr>
              <a:t> </a:t>
            </a:r>
            <a:r>
              <a:rPr lang="en-US" altLang="zh-TW" sz="3200" dirty="0">
                <a:ea typeface="+mn-lt"/>
                <a:cs typeface="+mn-lt"/>
              </a:rPr>
              <a:t>Machine</a:t>
            </a:r>
            <a:r>
              <a:rPr lang="zh-TW" altLang="en-US" sz="3200">
                <a:ea typeface="+mn-lt"/>
                <a:cs typeface="+mn-lt"/>
              </a:rPr>
              <a:t> 進行模型訓練與調整，打造一支屬於你的辨識程式。</a:t>
            </a:r>
            <a:endParaRPr lang="en-US" altLang="zh-TW" sz="3200">
              <a:ea typeface="+mn-lt"/>
              <a:cs typeface="+mn-lt"/>
            </a:endParaRPr>
          </a:p>
        </p:txBody>
      </p:sp>
      <p:pic>
        <p:nvPicPr>
          <p:cNvPr id="5" name="圖片 5" descr="CPU 與二進位數字和藍圖">
            <a:extLst>
              <a:ext uri="{FF2B5EF4-FFF2-40B4-BE49-F238E27FC236}">
                <a16:creationId xmlns:a16="http://schemas.microsoft.com/office/drawing/2014/main" id="{336565D7-94E5-CEEB-A21C-A9F418C6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4716935"/>
            <a:ext cx="3680253" cy="19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14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1-4  </a:t>
            </a:r>
            <a:r>
              <a:rPr lang="en-US" altLang="zh-TW" sz="6600" dirty="0" err="1"/>
              <a:t>超級英雄的物理學</a:t>
            </a:r>
            <a:endParaRPr lang="en-US" altLang="zh-TW" sz="6600" b="0" dirty="0" err="1"/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中原大學物理系 院繼祖、許經夌、吳啟彬老師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72000" y="2300112"/>
            <a:ext cx="7676442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zh-TW" altLang="en-US" sz="3200">
                <a:ea typeface="+mn-lt"/>
                <a:cs typeface="+mn-lt"/>
              </a:rPr>
              <a:t>瞭解數位光</a:t>
            </a:r>
            <a:r>
              <a:rPr lang="zh-TW" sz="3200">
                <a:ea typeface="+mn-lt"/>
                <a:cs typeface="+mn-lt"/>
              </a:rPr>
              <a:t>學的</a:t>
            </a:r>
            <a:r>
              <a:rPr lang="zh-TW" altLang="en-US" sz="3200">
                <a:ea typeface="+mn-lt"/>
                <a:cs typeface="+mn-lt"/>
              </a:rPr>
              <a:t>原</a:t>
            </a:r>
            <a:r>
              <a:rPr lang="zh-TW" sz="3200">
                <a:ea typeface="+mn-lt"/>
                <a:cs typeface="+mn-lt"/>
              </a:rPr>
              <a:t>理</a:t>
            </a:r>
            <a:r>
              <a:rPr lang="zh-TW" altLang="en-US" sz="3200">
                <a:ea typeface="+mn-lt"/>
                <a:cs typeface="+mn-lt"/>
              </a:rPr>
              <a:t>與應用。 </a:t>
            </a:r>
          </a:p>
          <a:p>
            <a:pPr>
              <a:spcBef>
                <a:spcPts val="100"/>
              </a:spcBef>
            </a:pPr>
            <a:r>
              <a:rPr lang="zh-TW" altLang="en-US" sz="3200">
                <a:ea typeface="+mn-lt"/>
                <a:cs typeface="+mn-lt"/>
              </a:rPr>
              <a:t>從動漫畫及科幻電影內容中的議題出發，以物</a:t>
            </a:r>
            <a:r>
              <a:rPr lang="zh-TW" sz="3200">
                <a:ea typeface="+mn-lt"/>
                <a:cs typeface="+mn-lt"/>
              </a:rPr>
              <a:t>理</a:t>
            </a:r>
            <a:r>
              <a:rPr lang="zh-TW" altLang="en-US" sz="3200">
                <a:ea typeface="+mn-lt"/>
                <a:cs typeface="+mn-lt"/>
              </a:rPr>
              <a:t>的角度來解析故事</a:t>
            </a:r>
            <a:r>
              <a:rPr lang="zh-TW" sz="3200">
                <a:ea typeface="+mn-lt"/>
                <a:cs typeface="+mn-lt"/>
              </a:rPr>
              <a:t>中</a:t>
            </a:r>
            <a:r>
              <a:rPr lang="zh-TW" altLang="en-US" sz="3200">
                <a:ea typeface="+mn-lt"/>
                <a:cs typeface="+mn-lt"/>
              </a:rPr>
              <a:t>的科學問題。 </a:t>
            </a:r>
            <a:endParaRPr lang="zh-TW" altLang="en-US" sz="3200" dirty="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3200">
                <a:ea typeface="+mn-lt"/>
                <a:cs typeface="+mn-lt"/>
              </a:rPr>
              <a:t>學習使</a:t>
            </a:r>
            <a:r>
              <a:rPr lang="zh-TW" sz="3200">
                <a:ea typeface="+mn-lt"/>
                <a:cs typeface="+mn-lt"/>
              </a:rPr>
              <a:t>用</a:t>
            </a:r>
            <a:r>
              <a:rPr lang="zh-TW" altLang="en-US" sz="3200">
                <a:ea typeface="+mn-lt"/>
                <a:cs typeface="+mn-lt"/>
              </a:rPr>
              <a:t> </a:t>
            </a:r>
            <a:r>
              <a:rPr lang="en-US" altLang="zh-TW" sz="3200" dirty="0" err="1">
                <a:ea typeface="+mn-lt"/>
                <a:cs typeface="+mn-lt"/>
              </a:rPr>
              <a:t>VPython</a:t>
            </a:r>
            <a:r>
              <a:rPr lang="zh-TW" altLang="en-US" sz="3200">
                <a:ea typeface="+mn-lt"/>
                <a:cs typeface="+mn-lt"/>
              </a:rPr>
              <a:t> 程式模擬簡單</a:t>
            </a:r>
            <a:r>
              <a:rPr lang="zh-TW" sz="3200">
                <a:ea typeface="+mn-lt"/>
                <a:cs typeface="+mn-lt"/>
              </a:rPr>
              <a:t>的</a:t>
            </a:r>
            <a:r>
              <a:rPr lang="zh-TW" altLang="en-US" sz="3200">
                <a:ea typeface="+mn-lt"/>
                <a:cs typeface="+mn-lt"/>
              </a:rPr>
              <a:t>一維與二維</a:t>
            </a:r>
            <a:r>
              <a:rPr lang="zh-TW" sz="3200">
                <a:ea typeface="+mn-lt"/>
                <a:cs typeface="+mn-lt"/>
              </a:rPr>
              <a:t>運</a:t>
            </a:r>
            <a:r>
              <a:rPr lang="zh-TW" altLang="en-US" sz="3200">
                <a:ea typeface="+mn-lt"/>
                <a:cs typeface="+mn-lt"/>
              </a:rPr>
              <a:t>動</a:t>
            </a:r>
            <a:endParaRPr lang="zh-TW" altLang="en-US" sz="3200"/>
          </a:p>
        </p:txBody>
      </p:sp>
    </p:spTree>
    <p:extLst>
      <p:ext uri="{BB962C8B-B14F-4D97-AF65-F5344CB8AC3E}">
        <p14:creationId xmlns:p14="http://schemas.microsoft.com/office/powerpoint/2010/main" val="210372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1-5  </a:t>
            </a:r>
            <a:r>
              <a:rPr lang="en-US" altLang="zh-TW" sz="6600" dirty="0" err="1"/>
              <a:t>人體器官導覽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長庚科大護理系 林自勇老師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701396" y="2242603"/>
            <a:ext cx="7676442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zh-TW" sz="3600">
                <a:ea typeface="+mn-lt"/>
                <a:cs typeface="+mn-lt"/>
              </a:rPr>
              <a:t>認識人體立體結構及重要器官之功能 </a:t>
            </a:r>
            <a:endParaRPr lang="zh-TW" altLang="en-US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sz="3600">
                <a:ea typeface="+mn-lt"/>
                <a:cs typeface="+mn-lt"/>
              </a:rPr>
              <a:t>提升 學生 對生物醫學 之學習興趣 </a:t>
            </a:r>
            <a:endParaRPr lang="zh-TW" altLang="en-US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sz="3600">
                <a:ea typeface="+mn-lt"/>
                <a:cs typeface="+mn-lt"/>
              </a:rPr>
              <a:t>加強 人體重要器官 原文 辨識能力 </a:t>
            </a:r>
            <a:endParaRPr lang="zh-TW" altLang="en-US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sz="3600">
                <a:ea typeface="+mn-lt"/>
                <a:cs typeface="+mn-lt"/>
              </a:rPr>
              <a:t>增進溝通合作、批</a:t>
            </a:r>
            <a:r>
              <a:rPr lang="zh-TW" altLang="en-US" sz="3600">
                <a:ea typeface="+mn-lt"/>
                <a:cs typeface="+mn-lt"/>
              </a:rPr>
              <a:t>判</a:t>
            </a:r>
            <a:r>
              <a:rPr lang="zh-TW" sz="3600">
                <a:ea typeface="+mn-lt"/>
                <a:cs typeface="+mn-lt"/>
              </a:rPr>
              <a:t>思考等核心能力</a:t>
            </a:r>
            <a:endParaRPr lang="zh-TW"/>
          </a:p>
        </p:txBody>
      </p:sp>
      <p:pic>
        <p:nvPicPr>
          <p:cNvPr id="4" name="圖片 4" descr="白色背景上的聽診器">
            <a:extLst>
              <a:ext uri="{FF2B5EF4-FFF2-40B4-BE49-F238E27FC236}">
                <a16:creationId xmlns:a16="http://schemas.microsoft.com/office/drawing/2014/main" id="{FDABCE1B-3381-07A7-1BCE-173077F1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56" y="3962473"/>
            <a:ext cx="3896496" cy="25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1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1-6  </a:t>
            </a:r>
            <a:r>
              <a:rPr lang="en-US" altLang="zh-TW" sz="6600" dirty="0" err="1"/>
              <a:t>視覺探索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元培醫大視光系 </a:t>
            </a:r>
            <a:endParaRPr lang="zh-TW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姚辰姍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00114" y="2300112"/>
            <a:ext cx="7748328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3600" dirty="0">
                <a:ea typeface="+mn-lt"/>
                <a:cs typeface="+mn-lt"/>
              </a:rPr>
              <a:t>1.</a:t>
            </a:r>
            <a:r>
              <a:rPr lang="zh-TW" altLang="en-US" sz="3600">
                <a:ea typeface="+mn-lt"/>
                <a:cs typeface="+mn-lt"/>
              </a:rPr>
              <a:t> 視覺色彩檢測與評估</a:t>
            </a:r>
            <a:endParaRPr lang="zh-TW" sz="3600" dirty="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3600" dirty="0">
                <a:ea typeface="+mn-lt"/>
                <a:cs typeface="+mn-lt"/>
              </a:rPr>
              <a:t> </a:t>
            </a:r>
            <a:r>
              <a:rPr lang="en-US" altLang="zh-TW" sz="3600" dirty="0">
                <a:ea typeface="+mn-lt"/>
                <a:cs typeface="+mn-lt"/>
              </a:rPr>
              <a:t>2.</a:t>
            </a:r>
            <a:r>
              <a:rPr lang="zh-TW" sz="3600" dirty="0">
                <a:ea typeface="+mn-lt"/>
                <a:cs typeface="+mn-lt"/>
              </a:rPr>
              <a:t> 眼疾病與色覺的關係</a:t>
            </a:r>
            <a:r>
              <a:rPr lang="zh-TW" altLang="en-US" sz="3600" dirty="0">
                <a:ea typeface="+mn-lt"/>
                <a:cs typeface="+mn-lt"/>
              </a:rPr>
              <a:t> </a:t>
            </a:r>
          </a:p>
          <a:p>
            <a:pPr>
              <a:spcBef>
                <a:spcPts val="100"/>
              </a:spcBef>
            </a:pPr>
            <a:r>
              <a:rPr lang="en-US" altLang="zh-TW" sz="3600" dirty="0">
                <a:ea typeface="+mn-lt"/>
                <a:cs typeface="+mn-lt"/>
              </a:rPr>
              <a:t>3.</a:t>
            </a:r>
            <a:r>
              <a:rPr lang="zh-TW" sz="3600" dirty="0">
                <a:ea typeface="+mn-lt"/>
                <a:cs typeface="+mn-lt"/>
              </a:rPr>
              <a:t> 全色盲的視界如何去辨識一切</a:t>
            </a:r>
            <a:endParaRPr lang="zh-TW" sz="3600"/>
          </a:p>
        </p:txBody>
      </p:sp>
    </p:spTree>
    <p:extLst>
      <p:ext uri="{BB962C8B-B14F-4D97-AF65-F5344CB8AC3E}">
        <p14:creationId xmlns:p14="http://schemas.microsoft.com/office/powerpoint/2010/main" val="1653189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1-7  </a:t>
            </a:r>
            <a:r>
              <a:rPr lang="en-US" altLang="zh-TW" sz="6600" dirty="0" err="1"/>
              <a:t>生醫探索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元培醫大醫檢系 徐治平</a:t>
            </a:r>
            <a:endParaRPr lang="zh-TW"/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72000" y="1437471"/>
            <a:ext cx="7676442" cy="533586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2800" dirty="0">
                <a:ea typeface="+mn-lt"/>
                <a:cs typeface="+mn-lt"/>
              </a:rPr>
              <a:t>1.</a:t>
            </a:r>
            <a:r>
              <a:rPr lang="zh-TW" altLang="en-US" sz="2800">
                <a:ea typeface="+mn-lt"/>
                <a:cs typeface="+mn-lt"/>
              </a:rPr>
              <a:t> 什麼是精準醫</a:t>
            </a:r>
            <a:r>
              <a:rPr lang="zh-TW" sz="2800">
                <a:ea typeface="+mn-lt"/>
                <a:cs typeface="+mn-lt"/>
              </a:rPr>
              <a:t>學</a:t>
            </a:r>
            <a:r>
              <a:rPr lang="en-US" altLang="zh-TW" sz="2800" dirty="0">
                <a:ea typeface="+mn-lt"/>
                <a:cs typeface="+mn-lt"/>
              </a:rPr>
              <a:t>?</a:t>
            </a:r>
            <a:r>
              <a:rPr lang="zh-TW" altLang="en-US" sz="2800">
                <a:ea typeface="+mn-lt"/>
                <a:cs typeface="+mn-lt"/>
              </a:rPr>
              <a:t> 防未病的新概念 </a:t>
            </a:r>
            <a:endParaRPr lang="zh-TW" altLang="en-US" sz="2800"/>
          </a:p>
          <a:p>
            <a:pPr>
              <a:spcBef>
                <a:spcPts val="100"/>
              </a:spcBef>
            </a:pPr>
            <a:r>
              <a:rPr lang="en-US" altLang="zh-TW" sz="2800" dirty="0">
                <a:ea typeface="+mn-lt"/>
                <a:cs typeface="+mn-lt"/>
              </a:rPr>
              <a:t>2.</a:t>
            </a:r>
            <a:r>
              <a:rPr lang="zh-TW" altLang="en-US" sz="2800">
                <a:ea typeface="+mn-lt"/>
                <a:cs typeface="+mn-lt"/>
              </a:rPr>
              <a:t> 基因</a:t>
            </a:r>
            <a:r>
              <a:rPr lang="zh-TW" sz="2800">
                <a:ea typeface="+mn-lt"/>
                <a:cs typeface="+mn-lt"/>
              </a:rPr>
              <a:t>的</a:t>
            </a:r>
            <a:r>
              <a:rPr lang="zh-TW" altLang="en-US" sz="2800">
                <a:ea typeface="+mn-lt"/>
                <a:cs typeface="+mn-lt"/>
              </a:rPr>
              <a:t>構造 </a:t>
            </a:r>
            <a:r>
              <a:rPr lang="en-US" altLang="zh-TW" sz="2800" dirty="0">
                <a:ea typeface="+mn-lt"/>
                <a:cs typeface="+mn-lt"/>
              </a:rPr>
              <a:t>(</a:t>
            </a:r>
            <a:r>
              <a:rPr lang="zh-TW" altLang="en-US" sz="2800">
                <a:ea typeface="+mn-lt"/>
                <a:cs typeface="+mn-lt"/>
              </a:rPr>
              <a:t>模型組裝操作</a:t>
            </a:r>
            <a:r>
              <a:rPr lang="en-US" altLang="zh-TW" sz="2800" dirty="0">
                <a:ea typeface="+mn-lt"/>
                <a:cs typeface="+mn-lt"/>
              </a:rPr>
              <a:t>)</a:t>
            </a:r>
          </a:p>
          <a:p>
            <a:pPr>
              <a:spcBef>
                <a:spcPts val="100"/>
              </a:spcBef>
            </a:pPr>
            <a:r>
              <a:rPr lang="en-US" altLang="zh-TW" sz="2800" dirty="0">
                <a:ea typeface="+mn-lt"/>
                <a:cs typeface="+mn-lt"/>
              </a:rPr>
              <a:t>3.</a:t>
            </a:r>
            <a:r>
              <a:rPr lang="zh-TW" altLang="en-US" sz="2800">
                <a:ea typeface="+mn-lt"/>
                <a:cs typeface="+mn-lt"/>
              </a:rPr>
              <a:t> </a:t>
            </a:r>
            <a:r>
              <a:rPr lang="zh-TW" sz="2800">
                <a:ea typeface="+mn-lt"/>
                <a:cs typeface="+mn-lt"/>
              </a:rPr>
              <a:t>常</a:t>
            </a:r>
            <a:r>
              <a:rPr lang="zh-TW" altLang="en-US" sz="2800">
                <a:ea typeface="+mn-lt"/>
                <a:cs typeface="+mn-lt"/>
              </a:rPr>
              <a:t>見</a:t>
            </a:r>
            <a:r>
              <a:rPr lang="zh-TW" sz="2800">
                <a:ea typeface="+mn-lt"/>
                <a:cs typeface="+mn-lt"/>
              </a:rPr>
              <a:t>的基</a:t>
            </a:r>
            <a:r>
              <a:rPr lang="zh-TW" altLang="en-US" sz="2800">
                <a:ea typeface="+mn-lt"/>
                <a:cs typeface="+mn-lt"/>
              </a:rPr>
              <a:t>因檢查方式介紹 </a:t>
            </a:r>
            <a:endParaRPr lang="en-US" sz="280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2800" dirty="0">
                <a:ea typeface="+mn-lt"/>
                <a:cs typeface="+mn-lt"/>
              </a:rPr>
              <a:t>4.</a:t>
            </a:r>
            <a:r>
              <a:rPr lang="zh-TW" altLang="en-US" sz="2800">
                <a:ea typeface="+mn-lt"/>
                <a:cs typeface="+mn-lt"/>
              </a:rPr>
              <a:t> 了解基因為什麼會發生突變</a:t>
            </a:r>
            <a:endParaRPr lang="en-US" altLang="zh-TW" sz="2800" dirty="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2800" dirty="0">
                <a:ea typeface="+mn-lt"/>
                <a:cs typeface="+mn-lt"/>
              </a:rPr>
              <a:t>5.</a:t>
            </a:r>
            <a:r>
              <a:rPr lang="zh-TW" altLang="en-US" sz="2800">
                <a:ea typeface="+mn-lt"/>
                <a:cs typeface="+mn-lt"/>
              </a:rPr>
              <a:t> 突變後果之一</a:t>
            </a:r>
            <a:r>
              <a:rPr lang="en-US" altLang="zh-TW" sz="2800" dirty="0">
                <a:ea typeface="+mn-lt"/>
                <a:cs typeface="+mn-lt"/>
              </a:rPr>
              <a:t>-</a:t>
            </a:r>
            <a:r>
              <a:rPr lang="zh-TW" altLang="en-US" sz="2800">
                <a:ea typeface="+mn-lt"/>
                <a:cs typeface="+mn-lt"/>
              </a:rPr>
              <a:t>癌症 </a:t>
            </a:r>
            <a:endParaRPr lang="en-US" sz="280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2800" dirty="0">
                <a:ea typeface="+mn-lt"/>
                <a:cs typeface="+mn-lt"/>
              </a:rPr>
              <a:t>6.</a:t>
            </a:r>
            <a:r>
              <a:rPr lang="zh-TW" altLang="en-US" sz="2800">
                <a:ea typeface="+mn-lt"/>
                <a:cs typeface="+mn-lt"/>
              </a:rPr>
              <a:t> 使用模型模擬</a:t>
            </a:r>
            <a:r>
              <a:rPr lang="en-US" altLang="zh-TW" sz="2800" dirty="0">
                <a:ea typeface="+mn-lt"/>
                <a:cs typeface="+mn-lt"/>
              </a:rPr>
              <a:t>PCR</a:t>
            </a:r>
            <a:r>
              <a:rPr lang="zh-TW" altLang="en-US" sz="2800">
                <a:ea typeface="+mn-lt"/>
                <a:cs typeface="+mn-lt"/>
              </a:rPr>
              <a:t>擴增</a:t>
            </a:r>
            <a:r>
              <a:rPr lang="en-US" altLang="zh-TW" sz="2800" dirty="0">
                <a:ea typeface="+mn-lt"/>
                <a:cs typeface="+mn-lt"/>
              </a:rPr>
              <a:t>DNA</a:t>
            </a:r>
            <a:r>
              <a:rPr lang="zh-TW" altLang="en-US" sz="2800" dirty="0">
                <a:ea typeface="+mn-lt"/>
                <a:cs typeface="+mn-lt"/>
              </a:rPr>
              <a:t> </a:t>
            </a:r>
            <a:r>
              <a:rPr lang="en-US" altLang="zh-TW" sz="2800" dirty="0">
                <a:ea typeface="+mn-lt"/>
                <a:cs typeface="+mn-lt"/>
              </a:rPr>
              <a:t>7.</a:t>
            </a:r>
            <a:r>
              <a:rPr lang="zh-TW" altLang="en-US" sz="2800">
                <a:ea typeface="+mn-lt"/>
                <a:cs typeface="+mn-lt"/>
              </a:rPr>
              <a:t> 使</a:t>
            </a:r>
            <a:r>
              <a:rPr lang="zh-TW" sz="2800">
                <a:ea typeface="+mn-lt"/>
                <a:cs typeface="+mn-lt"/>
              </a:rPr>
              <a:t>用</a:t>
            </a:r>
            <a:r>
              <a:rPr lang="zh-TW" altLang="en-US" sz="2800">
                <a:ea typeface="+mn-lt"/>
                <a:cs typeface="+mn-lt"/>
              </a:rPr>
              <a:t>模型進行釣基因</a:t>
            </a:r>
            <a:r>
              <a:rPr lang="en-US" altLang="zh-TW" sz="2800" dirty="0">
                <a:ea typeface="+mn-lt"/>
                <a:cs typeface="+mn-lt"/>
              </a:rPr>
              <a:t>(</a:t>
            </a:r>
            <a:r>
              <a:rPr lang="zh-TW" altLang="en-US" sz="2800">
                <a:ea typeface="+mn-lt"/>
                <a:cs typeface="+mn-lt"/>
              </a:rPr>
              <a:t>雜交</a:t>
            </a:r>
            <a:r>
              <a:rPr lang="en-US" altLang="zh-TW" sz="2800" dirty="0">
                <a:ea typeface="+mn-lt"/>
                <a:cs typeface="+mn-lt"/>
              </a:rPr>
              <a:t>)</a:t>
            </a:r>
            <a:endParaRPr lang="en-US" sz="2800"/>
          </a:p>
        </p:txBody>
      </p:sp>
      <p:pic>
        <p:nvPicPr>
          <p:cNvPr id="4" name="圖形 4" descr="具有化學玻璃瓶的顯微鏡">
            <a:extLst>
              <a:ext uri="{FF2B5EF4-FFF2-40B4-BE49-F238E27FC236}">
                <a16:creationId xmlns:a16="http://schemas.microsoft.com/office/drawing/2014/main" id="{A3126E32-2724-4D72-1426-3C6020CF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37486" y="3428999"/>
            <a:ext cx="3820299" cy="382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1-8 </a:t>
            </a:r>
            <a:r>
              <a:rPr lang="en-US" altLang="zh-TW" sz="6600" dirty="0" err="1"/>
              <a:t>生產與作業管理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中原大學企管系 黃文佐老師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716162" y="2155950"/>
            <a:ext cx="7676442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000">
                <a:ea typeface="+mn-lt"/>
                <a:cs typeface="+mn-lt"/>
              </a:rPr>
              <a:t>建立</a:t>
            </a:r>
            <a:r>
              <a:rPr lang="zh-TW" sz="3000">
                <a:ea typeface="+mn-lt"/>
                <a:cs typeface="+mn-lt"/>
              </a:rPr>
              <a:t>學生</a:t>
            </a:r>
            <a:r>
              <a:rPr lang="zh-TW" altLang="en-US" sz="3000">
                <a:ea typeface="+mn-lt"/>
                <a:cs typeface="+mn-lt"/>
              </a:rPr>
              <a:t>對成為工廠經營者</a:t>
            </a:r>
            <a:r>
              <a:rPr lang="zh-TW" sz="3000">
                <a:ea typeface="+mn-lt"/>
                <a:cs typeface="+mn-lt"/>
              </a:rPr>
              <a:t>的基本</a:t>
            </a:r>
            <a:r>
              <a:rPr lang="zh-TW" altLang="en-US" sz="3000">
                <a:ea typeface="+mn-lt"/>
                <a:cs typeface="+mn-lt"/>
              </a:rPr>
              <a:t>認識。 </a:t>
            </a:r>
            <a:endParaRPr lang="en-US" altLang="zh-TW" sz="30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000">
                <a:ea typeface="+mn-lt"/>
                <a:cs typeface="+mn-lt"/>
              </a:rPr>
              <a:t>介紹成品</a:t>
            </a:r>
            <a:r>
              <a:rPr lang="en-US" altLang="zh-TW" sz="3000" dirty="0">
                <a:ea typeface="+mn-lt"/>
                <a:cs typeface="+mn-lt"/>
              </a:rPr>
              <a:t>/</a:t>
            </a:r>
            <a:r>
              <a:rPr lang="zh-TW" altLang="en-US" sz="3000">
                <a:ea typeface="+mn-lt"/>
                <a:cs typeface="+mn-lt"/>
              </a:rPr>
              <a:t>半成品</a:t>
            </a:r>
            <a:r>
              <a:rPr lang="en-US" altLang="zh-TW" sz="3000" dirty="0">
                <a:ea typeface="+mn-lt"/>
                <a:cs typeface="+mn-lt"/>
              </a:rPr>
              <a:t>/</a:t>
            </a:r>
            <a:r>
              <a:rPr lang="zh-TW" altLang="en-US" sz="3000">
                <a:ea typeface="+mn-lt"/>
                <a:cs typeface="+mn-lt"/>
              </a:rPr>
              <a:t>原物料之階層關係與產品結構樹操作遊戲。 </a:t>
            </a:r>
            <a:endParaRPr lang="en-US" altLang="zh-TW" sz="30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000">
                <a:ea typeface="+mn-lt"/>
                <a:cs typeface="+mn-lt"/>
              </a:rPr>
              <a:t>強森法則</a:t>
            </a:r>
            <a:r>
              <a:rPr lang="zh-TW" sz="3000">
                <a:ea typeface="+mn-lt"/>
                <a:cs typeface="+mn-lt"/>
              </a:rPr>
              <a:t>應用</a:t>
            </a:r>
            <a:r>
              <a:rPr lang="zh-TW" altLang="en-US" sz="3000">
                <a:ea typeface="+mn-lt"/>
                <a:cs typeface="+mn-lt"/>
              </a:rPr>
              <a:t>於雙機流程工廠與甘特圖實作。</a:t>
            </a:r>
            <a:endParaRPr lang="en-US" altLang="zh-TW" sz="3000">
              <a:ea typeface="+mn-lt"/>
              <a:cs typeface="+mn-lt"/>
            </a:endParaRPr>
          </a:p>
        </p:txBody>
      </p:sp>
      <p:pic>
        <p:nvPicPr>
          <p:cNvPr id="5" name="圖形 5" descr="上升趨勢的橫條圖 以實心填滿">
            <a:extLst>
              <a:ext uri="{FF2B5EF4-FFF2-40B4-BE49-F238E27FC236}">
                <a16:creationId xmlns:a16="http://schemas.microsoft.com/office/drawing/2014/main" id="{4F71B218-BF01-6C66-B2BF-604D56C49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6286" y="4289853"/>
            <a:ext cx="2554121" cy="2032230"/>
          </a:xfrm>
          <a:prstGeom prst="rect">
            <a:avLst/>
          </a:prstGeom>
        </p:spPr>
      </p:pic>
      <p:pic>
        <p:nvPicPr>
          <p:cNvPr id="4" name="圖形 6" descr="清單 以實心填滿">
            <a:extLst>
              <a:ext uri="{FF2B5EF4-FFF2-40B4-BE49-F238E27FC236}">
                <a16:creationId xmlns:a16="http://schemas.microsoft.com/office/drawing/2014/main" id="{32B173F5-4C81-C2FF-6A0F-1B2DC16E5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50419" y="4399038"/>
            <a:ext cx="1809446" cy="17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99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1-9  </a:t>
            </a:r>
            <a:r>
              <a:rPr lang="en-US" altLang="zh-TW" sz="6600" dirty="0" err="1">
                <a:ea typeface="+mj-lt"/>
                <a:cs typeface="+mj-lt"/>
              </a:rPr>
              <a:t>知己知彼-行為管理力</a:t>
            </a:r>
            <a:endParaRPr lang="en-US" altLang="zh-TW" sz="6600" dirty="0" err="1"/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中原大學企管系 邱雅萍老師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72000" y="2300112"/>
            <a:ext cx="7676442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行為管理力</a:t>
            </a:r>
            <a:r>
              <a:rPr lang="en-US" altLang="zh-TW" sz="3600" dirty="0">
                <a:ea typeface="+mn-lt"/>
                <a:cs typeface="+mn-lt"/>
              </a:rPr>
              <a:t>:</a:t>
            </a:r>
            <a:r>
              <a:rPr lang="zh-TW" altLang="en-US" sz="3600">
                <a:ea typeface="+mn-lt"/>
                <a:cs typeface="+mn-lt"/>
              </a:rPr>
              <a:t> 行為管理力 </a:t>
            </a:r>
            <a:endParaRPr lang="en-US" altLang="zh-TW" sz="360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行為管理力</a:t>
            </a:r>
            <a:r>
              <a:rPr lang="en-US" altLang="zh-TW" sz="3600" dirty="0">
                <a:ea typeface="+mn-lt"/>
                <a:cs typeface="+mn-lt"/>
              </a:rPr>
              <a:t>:</a:t>
            </a:r>
            <a:r>
              <a:rPr lang="zh-TW" altLang="en-US" sz="3600">
                <a:ea typeface="+mn-lt"/>
                <a:cs typeface="+mn-lt"/>
              </a:rPr>
              <a:t> 知</a:t>
            </a:r>
            <a:r>
              <a:rPr lang="zh-TW" sz="3600">
                <a:ea typeface="+mn-lt"/>
                <a:cs typeface="+mn-lt"/>
              </a:rPr>
              <a:t>覺</a:t>
            </a:r>
            <a:r>
              <a:rPr lang="zh-TW" altLang="en-US" sz="3600">
                <a:ea typeface="+mn-lt"/>
                <a:cs typeface="+mn-lt"/>
              </a:rPr>
              <a:t>與決策 </a:t>
            </a:r>
            <a:endParaRPr lang="en-US" altLang="zh-TW" sz="36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 行為管</a:t>
            </a:r>
            <a:r>
              <a:rPr lang="zh-TW" sz="3600">
                <a:ea typeface="+mn-lt"/>
                <a:cs typeface="+mn-lt"/>
              </a:rPr>
              <a:t>理</a:t>
            </a:r>
            <a:r>
              <a:rPr lang="zh-TW" altLang="en-US" sz="3600">
                <a:ea typeface="+mn-lt"/>
                <a:cs typeface="+mn-lt"/>
              </a:rPr>
              <a:t>力</a:t>
            </a:r>
            <a:r>
              <a:rPr lang="en-US" altLang="zh-TW" sz="3600" dirty="0">
                <a:ea typeface="+mn-lt"/>
                <a:cs typeface="+mn-lt"/>
              </a:rPr>
              <a:t>:</a:t>
            </a:r>
            <a:r>
              <a:rPr lang="zh-TW" altLang="en-US" sz="3600">
                <a:ea typeface="+mn-lt"/>
                <a:cs typeface="+mn-lt"/>
              </a:rPr>
              <a:t> 溝通與權力</a:t>
            </a:r>
            <a:endParaRPr lang="en-US" altLang="zh-TW" sz="3600">
              <a:ea typeface="+mn-lt"/>
              <a:cs typeface="+mn-lt"/>
            </a:endParaRPr>
          </a:p>
        </p:txBody>
      </p:sp>
      <p:pic>
        <p:nvPicPr>
          <p:cNvPr id="5" name="圖片 5" descr="在會議中使用數位平板電腦的商務人士">
            <a:extLst>
              <a:ext uri="{FF2B5EF4-FFF2-40B4-BE49-F238E27FC236}">
                <a16:creationId xmlns:a16="http://schemas.microsoft.com/office/drawing/2014/main" id="{AF1F633F-9E0D-188A-793F-9FEEB8D8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84" y="4172688"/>
            <a:ext cx="3484604" cy="232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7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</a:t>
            </a:r>
            <a:r>
              <a:rPr lang="en-US" altLang="zh-TW" sz="6600" dirty="0">
                <a:ea typeface="+mj-lt"/>
                <a:cs typeface="+mj-lt"/>
              </a:rPr>
              <a:t>10</a:t>
            </a:r>
            <a:r>
              <a:rPr lang="en-US" altLang="zh-TW" sz="6600" dirty="0"/>
              <a:t> </a:t>
            </a:r>
            <a:r>
              <a:rPr lang="en-US" altLang="zh-TW" sz="6600" dirty="0" err="1"/>
              <a:t>民法生活案例一點通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72943" y="3427121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銘傳大學犯罪防治系 王國治老</a:t>
            </a:r>
            <a:endParaRPr lang="zh-TW" altLang="en-US" sz="4800" b="1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011284" y="1710641"/>
            <a:ext cx="8380932" cy="514895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zh-TW" altLang="en-US" sz="2400">
                <a:ea typeface="+mn-lt"/>
                <a:cs typeface="+mn-lt"/>
              </a:rPr>
              <a:t>介紹民法</a:t>
            </a:r>
            <a:r>
              <a:rPr lang="en-US" altLang="zh-TW" sz="2400" dirty="0">
                <a:ea typeface="+mn-lt"/>
                <a:cs typeface="+mn-lt"/>
              </a:rPr>
              <a:t>12</a:t>
            </a:r>
            <a:r>
              <a:rPr lang="zh-TW" altLang="en-US" sz="2400">
                <a:ea typeface="+mn-lt"/>
                <a:cs typeface="+mn-lt"/>
              </a:rPr>
              <a:t>個生活案例：</a:t>
            </a:r>
            <a:endParaRPr lang="en-US" altLang="zh-TW" sz="2400" dirty="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2400">
                <a:ea typeface="+mn-lt"/>
                <a:cs typeface="+mn-lt"/>
              </a:rPr>
              <a:t>借據簽名</a:t>
            </a:r>
            <a:r>
              <a:rPr lang="zh-TW" sz="2400">
                <a:ea typeface="+mn-lt"/>
                <a:cs typeface="+mn-lt"/>
              </a:rPr>
              <a:t>與</a:t>
            </a:r>
            <a:r>
              <a:rPr lang="zh-TW" altLang="en-US" sz="2400">
                <a:ea typeface="+mn-lt"/>
                <a:cs typeface="+mn-lt"/>
              </a:rPr>
              <a:t>蓋章、凶宅漂白術。 玻璃娃娃案過失責任、車禍案件之侵權行為損害賠償、買到海砂屋該怎麼辦、新冠肺炎疫情影響退團！旅遊糾紛飆</a:t>
            </a:r>
            <a:r>
              <a:rPr lang="en-US" altLang="zh-TW" sz="2400" dirty="0">
                <a:ea typeface="+mn-lt"/>
                <a:cs typeface="+mn-lt"/>
              </a:rPr>
              <a:t>10</a:t>
            </a:r>
            <a:r>
              <a:rPr lang="zh-TW" altLang="en-US" sz="2400">
                <a:ea typeface="+mn-lt"/>
                <a:cs typeface="+mn-lt"/>
              </a:rPr>
              <a:t>倍。 先生把房子登記給太太就是太太的嗎？撿到遺失物可以據為己有嗎</a:t>
            </a:r>
            <a:r>
              <a:rPr lang="en-US" altLang="zh-TW" sz="2400" dirty="0">
                <a:ea typeface="+mn-lt"/>
                <a:cs typeface="+mn-lt"/>
              </a:rPr>
              <a:t>?</a:t>
            </a:r>
            <a:r>
              <a:rPr lang="zh-TW" altLang="en-US" sz="2400">
                <a:ea typeface="+mn-lt"/>
                <a:cs typeface="+mn-lt"/>
              </a:rPr>
              <a:t> 婚姻是愛情</a:t>
            </a:r>
            <a:r>
              <a:rPr lang="zh-TW" sz="2400">
                <a:ea typeface="+mn-lt"/>
                <a:cs typeface="+mn-lt"/>
              </a:rPr>
              <a:t>的</a:t>
            </a:r>
            <a:r>
              <a:rPr lang="zh-TW" altLang="en-US" sz="2400">
                <a:ea typeface="+mn-lt"/>
                <a:cs typeface="+mn-lt"/>
              </a:rPr>
              <a:t>墳墓：夫妻剩餘財產分配請求權、非婚</a:t>
            </a:r>
            <a:r>
              <a:rPr lang="zh-TW" sz="2400">
                <a:ea typeface="+mn-lt"/>
                <a:cs typeface="+mn-lt"/>
              </a:rPr>
              <a:t>生</a:t>
            </a:r>
            <a:r>
              <a:rPr lang="zh-TW" altLang="en-US" sz="2400">
                <a:ea typeface="+mn-lt"/>
                <a:cs typeface="+mn-lt"/>
              </a:rPr>
              <a:t>子女認祖歸宗。 父債子不還、秒懂遺產繼承種類、順序與比例。</a:t>
            </a:r>
            <a:endParaRPr lang="en-US" altLang="zh-TW" sz="2400">
              <a:ea typeface="+mn-lt"/>
              <a:cs typeface="+mn-lt"/>
            </a:endParaRPr>
          </a:p>
        </p:txBody>
      </p:sp>
      <p:pic>
        <p:nvPicPr>
          <p:cNvPr id="4" name="圖形 4" descr="木槌 以實心填滿">
            <a:extLst>
              <a:ext uri="{FF2B5EF4-FFF2-40B4-BE49-F238E27FC236}">
                <a16:creationId xmlns:a16="http://schemas.microsoft.com/office/drawing/2014/main" id="{6D6EF50D-F549-018C-7213-80187740A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82196" y="4941499"/>
            <a:ext cx="1848928" cy="18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71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 fontScale="90000"/>
          </a:bodyPr>
          <a:lstStyle/>
          <a:p>
            <a:r>
              <a:rPr lang="en-US" altLang="zh-TW" sz="6600" dirty="0"/>
              <a:t>1-11  </a:t>
            </a:r>
            <a:r>
              <a:rPr lang="en-US" altLang="zh-TW" sz="6600" dirty="0" err="1"/>
              <a:t>多語</a:t>
            </a:r>
            <a:r>
              <a:rPr lang="en-US" altLang="zh-TW" sz="6600" dirty="0"/>
              <a:t>/</a:t>
            </a:r>
            <a:r>
              <a:rPr lang="en-US" altLang="zh-TW" sz="6600" dirty="0" err="1"/>
              <a:t>跨語</a:t>
            </a:r>
            <a:r>
              <a:rPr lang="en-US" altLang="zh-TW" sz="6600" dirty="0"/>
              <a:t>(</a:t>
            </a:r>
            <a:r>
              <a:rPr lang="en-US" altLang="zh-TW" sz="6600" dirty="0" err="1"/>
              <a:t>數位</a:t>
            </a:r>
            <a:r>
              <a:rPr lang="en-US" altLang="zh-TW" sz="6600" dirty="0"/>
              <a:t>)</a:t>
            </a:r>
            <a:r>
              <a:rPr lang="en-US" altLang="zh-TW" sz="6600" dirty="0" err="1"/>
              <a:t>應用學習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25660" y="2305687"/>
            <a:ext cx="5455288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元智大學</a:t>
            </a:r>
            <a:endParaRPr lang="zh-TW">
              <a:solidFill>
                <a:schemeClr val="accent4"/>
              </a:solidFill>
            </a:endParaRPr>
          </a:p>
          <a:p>
            <a:r>
              <a:rPr lang="zh-TW" altLang="en-US" sz="4800" b="1">
                <a:solidFill>
                  <a:schemeClr val="accent4"/>
                </a:solidFill>
              </a:rPr>
              <a:t>中語系  徐富美老師</a:t>
            </a:r>
          </a:p>
          <a:p>
            <a:r>
              <a:rPr lang="zh-TW" altLang="en-US" sz="4800" b="1">
                <a:solidFill>
                  <a:schemeClr val="accent4"/>
                </a:solidFill>
              </a:rPr>
              <a:t>應外系  林佳燕老師</a:t>
            </a:r>
            <a:r>
              <a:rPr lang="zh-TW" altLang="en-US" sz="4800" b="1" dirty="0">
                <a:solidFill>
                  <a:schemeClr val="accent4"/>
                </a:solidFill>
              </a:rPr>
              <a:t/>
            </a:r>
            <a:br>
              <a:rPr lang="zh-TW" altLang="en-US" sz="4800" b="1" dirty="0">
                <a:solidFill>
                  <a:schemeClr val="accent4"/>
                </a:solidFill>
              </a:rPr>
            </a:br>
            <a:r>
              <a:rPr lang="zh-TW" altLang="en-US" sz="4800" b="1">
                <a:solidFill>
                  <a:schemeClr val="accent4"/>
                </a:solidFill>
              </a:rPr>
              <a:t>               梁蘊嫻老師</a:t>
            </a:r>
            <a:endParaRPr lang="zh-TW">
              <a:solidFill>
                <a:schemeClr val="accent4"/>
              </a:solidFill>
            </a:endParaRPr>
          </a:p>
          <a:p>
            <a:endParaRPr lang="zh-TW" altLang="en-US" sz="4800" b="1" dirty="0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5319622" y="1903708"/>
            <a:ext cx="6928820" cy="48696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從生活用語看臺灣</a:t>
            </a:r>
            <a:r>
              <a:rPr lang="zh-TW" sz="3600">
                <a:ea typeface="+mn-lt"/>
                <a:cs typeface="+mn-lt"/>
              </a:rPr>
              <a:t>的</a:t>
            </a:r>
            <a:r>
              <a:rPr lang="zh-TW" altLang="en-US" sz="3600">
                <a:ea typeface="+mn-lt"/>
                <a:cs typeface="+mn-lt"/>
              </a:rPr>
              <a:t>語文創意</a:t>
            </a:r>
            <a:r>
              <a:rPr lang="en-US" altLang="zh-TW" sz="3600" dirty="0">
                <a:ea typeface="+mn-lt"/>
                <a:cs typeface="+mn-lt"/>
              </a:rPr>
              <a:t>(</a:t>
            </a:r>
            <a:r>
              <a:rPr lang="zh-TW" altLang="en-US" sz="3600">
                <a:ea typeface="+mn-lt"/>
                <a:cs typeface="+mn-lt"/>
              </a:rPr>
              <a:t>中語系</a:t>
            </a:r>
            <a:r>
              <a:rPr lang="en-US" altLang="zh-TW" sz="3600" dirty="0">
                <a:ea typeface="+mn-lt"/>
                <a:cs typeface="+mn-lt"/>
              </a:rPr>
              <a:t>)</a:t>
            </a: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大數據英語</a:t>
            </a:r>
            <a:r>
              <a:rPr lang="en-US" altLang="zh-TW" sz="3600" dirty="0">
                <a:ea typeface="+mn-lt"/>
                <a:cs typeface="+mn-lt"/>
              </a:rPr>
              <a:t>(</a:t>
            </a:r>
            <a:r>
              <a:rPr lang="zh-TW" altLang="en-US" sz="3600">
                <a:ea typeface="+mn-lt"/>
                <a:cs typeface="+mn-lt"/>
              </a:rPr>
              <a:t>應外系</a:t>
            </a:r>
            <a:r>
              <a:rPr lang="en-US" altLang="zh-TW" sz="3600" dirty="0">
                <a:ea typeface="+mn-lt"/>
                <a:cs typeface="+mn-lt"/>
              </a:rPr>
              <a:t>)</a:t>
            </a: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用英文學日文</a:t>
            </a:r>
            <a:r>
              <a:rPr lang="en-US" altLang="zh-TW" sz="3600" dirty="0">
                <a:ea typeface="+mn-lt"/>
                <a:cs typeface="+mn-lt"/>
              </a:rPr>
              <a:t>(</a:t>
            </a:r>
            <a:r>
              <a:rPr lang="zh-TW" sz="3600">
                <a:ea typeface="+mn-lt"/>
                <a:cs typeface="+mn-lt"/>
              </a:rPr>
              <a:t>應</a:t>
            </a:r>
            <a:r>
              <a:rPr lang="zh-TW" altLang="en-US" sz="3600">
                <a:ea typeface="+mn-lt"/>
                <a:cs typeface="+mn-lt"/>
              </a:rPr>
              <a:t>外系</a:t>
            </a:r>
            <a:r>
              <a:rPr lang="en-US" altLang="zh-TW" sz="3600" dirty="0">
                <a:ea typeface="+mn-lt"/>
                <a:cs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5645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 fontScale="90000"/>
          </a:bodyPr>
          <a:lstStyle/>
          <a:p>
            <a:r>
              <a:rPr lang="en-US" altLang="zh-TW" sz="6600" dirty="0"/>
              <a:t>1-12  </a:t>
            </a:r>
            <a:r>
              <a:rPr lang="en-US" altLang="zh-TW" sz="6600" dirty="0" err="1"/>
              <a:t>打開建築</a:t>
            </a:r>
            <a:r>
              <a:rPr lang="en-US" altLang="zh-TW" sz="6600" dirty="0"/>
              <a:t>–</a:t>
            </a:r>
            <a:r>
              <a:rPr lang="en-US" altLang="zh-TW" sz="6600" dirty="0" err="1"/>
              <a:t>建築玩什麼</a:t>
            </a:r>
            <a:r>
              <a:rPr lang="en-US" altLang="zh-TW" sz="6600" dirty="0"/>
              <a:t>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銘傳大學建築系 李芝瑜老師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72000" y="1635103"/>
            <a:ext cx="7676442" cy="513823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zh-TW" altLang="en-US" sz="2400">
                <a:ea typeface="+mn-lt"/>
                <a:cs typeface="+mn-lt"/>
              </a:rPr>
              <a:t>期望讓同學們透過這三次的課程</a:t>
            </a:r>
            <a:r>
              <a:rPr lang="zh-TW" sz="2400">
                <a:ea typeface="+mn-lt"/>
                <a:cs typeface="+mn-lt"/>
              </a:rPr>
              <a:t>學習</a:t>
            </a:r>
            <a:r>
              <a:rPr lang="zh-TW" altLang="en-US" sz="2400">
                <a:ea typeface="+mn-lt"/>
                <a:cs typeface="+mn-lt"/>
              </a:rPr>
              <a:t>體驗，可以提升同學們對於建築設計與空間</a:t>
            </a:r>
            <a:r>
              <a:rPr lang="zh-TW" sz="2400">
                <a:ea typeface="+mn-lt"/>
                <a:cs typeface="+mn-lt"/>
              </a:rPr>
              <a:t>發</a:t>
            </a:r>
            <a:r>
              <a:rPr lang="zh-TW" altLang="en-US" sz="2400">
                <a:ea typeface="+mn-lt"/>
                <a:cs typeface="+mn-lt"/>
              </a:rPr>
              <a:t>想的認識。 </a:t>
            </a:r>
            <a:endParaRPr lang="en-US" altLang="zh-TW" sz="240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2400">
                <a:ea typeface="+mn-lt"/>
                <a:cs typeface="+mn-lt"/>
              </a:rPr>
              <a:t>1.介紹建築是什麼以及建築的概論，並且讓同學們實際使用水泥塊製作簡單的建築概念模型。 </a:t>
            </a:r>
            <a:endParaRPr lang="en-US" altLang="zh-TW" sz="240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2400">
                <a:ea typeface="+mn-lt"/>
                <a:cs typeface="+mn-lt"/>
              </a:rPr>
              <a:t>2.介紹各國的建築大師及大師</a:t>
            </a:r>
            <a:r>
              <a:rPr lang="zh-TW" sz="2400">
                <a:ea typeface="+mn-lt"/>
                <a:cs typeface="+mn-lt"/>
              </a:rPr>
              <a:t>的</a:t>
            </a:r>
            <a:r>
              <a:rPr lang="zh-TW" altLang="en-US" sz="2400">
                <a:ea typeface="+mn-lt"/>
                <a:cs typeface="+mn-lt"/>
              </a:rPr>
              <a:t>風格，會讓大家使</a:t>
            </a:r>
            <a:r>
              <a:rPr lang="zh-TW" sz="2400">
                <a:ea typeface="+mn-lt"/>
                <a:cs typeface="+mn-lt"/>
              </a:rPr>
              <a:t>用</a:t>
            </a:r>
            <a:r>
              <a:rPr lang="zh-TW" altLang="en-US" sz="2400">
                <a:ea typeface="+mn-lt"/>
                <a:cs typeface="+mn-lt"/>
              </a:rPr>
              <a:t>紙板，使紙板疊出前後關係的空間，製作屬於自己</a:t>
            </a:r>
            <a:r>
              <a:rPr lang="zh-TW" sz="2400">
                <a:ea typeface="+mn-lt"/>
                <a:cs typeface="+mn-lt"/>
              </a:rPr>
              <a:t>的</a:t>
            </a:r>
            <a:r>
              <a:rPr lang="zh-TW" altLang="en-US" sz="2400">
                <a:ea typeface="+mn-lt"/>
                <a:cs typeface="+mn-lt"/>
              </a:rPr>
              <a:t>建築小</a:t>
            </a:r>
            <a:r>
              <a:rPr lang="zh-TW" sz="2400">
                <a:ea typeface="+mn-lt"/>
                <a:cs typeface="+mn-lt"/>
              </a:rPr>
              <a:t>基</a:t>
            </a:r>
            <a:r>
              <a:rPr lang="zh-TW" altLang="en-US" sz="2400">
                <a:ea typeface="+mn-lt"/>
                <a:cs typeface="+mn-lt"/>
              </a:rPr>
              <a:t>地。 </a:t>
            </a:r>
            <a:endParaRPr lang="en-US" altLang="zh-TW" sz="2400"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2400">
                <a:ea typeface="+mn-lt"/>
                <a:cs typeface="+mn-lt"/>
              </a:rPr>
              <a:t>3.會讓同學們分組討論，發想自己對於建築空間的想像，最後也將讓同學們製作建築空間拼貼圖。</a:t>
            </a:r>
            <a:endParaRPr lang="en-US" altLang="zh-TW" sz="2400">
              <a:ea typeface="+mn-lt"/>
              <a:cs typeface="+mn-lt"/>
            </a:endParaRPr>
          </a:p>
        </p:txBody>
      </p:sp>
      <p:pic>
        <p:nvPicPr>
          <p:cNvPr id="4" name="圖片 4" descr="紙箱">
            <a:extLst>
              <a:ext uri="{FF2B5EF4-FFF2-40B4-BE49-F238E27FC236}">
                <a16:creationId xmlns:a16="http://schemas.microsoft.com/office/drawing/2014/main" id="{67A46EAB-A334-51BD-5953-698DA9E2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1" y="4091644"/>
            <a:ext cx="3807123" cy="25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2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直線接點 73"/>
          <p:cNvCxnSpPr/>
          <p:nvPr/>
        </p:nvCxnSpPr>
        <p:spPr bwMode="auto">
          <a:xfrm flipH="1">
            <a:off x="5010427" y="2886620"/>
            <a:ext cx="13355" cy="3110899"/>
          </a:xfrm>
          <a:prstGeom prst="line">
            <a:avLst/>
          </a:prstGeom>
          <a:solidFill>
            <a:srgbClr val="4F81BD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BCE92-EB7B-4203-B62B-3B5BA4CEB04B}" type="slidenum">
              <a:rPr lang="zh-TW" altLang="en-US" smtClean="0"/>
              <a:t>2</a:t>
            </a:fld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549F31E2-D740-4803-B1B5-20B249A95867}"/>
              </a:ext>
            </a:extLst>
          </p:cNvPr>
          <p:cNvGrpSpPr/>
          <p:nvPr/>
        </p:nvGrpSpPr>
        <p:grpSpPr>
          <a:xfrm>
            <a:off x="592667" y="2820504"/>
            <a:ext cx="10911815" cy="224405"/>
            <a:chOff x="-542030" y="3347940"/>
            <a:chExt cx="7564825" cy="202694"/>
          </a:xfrm>
        </p:grpSpPr>
        <p:cxnSp>
          <p:nvCxnSpPr>
            <p:cNvPr id="93" name="直線箭頭接點 84">
              <a:extLst>
                <a:ext uri="{FF2B5EF4-FFF2-40B4-BE49-F238E27FC236}">
                  <a16:creationId xmlns:a16="http://schemas.microsoft.com/office/drawing/2014/main" id="{5D5DAD6D-039C-4C45-83C7-DAF0D7754167}"/>
                </a:ext>
              </a:extLst>
            </p:cNvPr>
            <p:cNvCxnSpPr>
              <a:cxnSpLocks/>
            </p:cNvCxnSpPr>
            <p:nvPr/>
          </p:nvCxnSpPr>
          <p:spPr>
            <a:xfrm>
              <a:off x="-542030" y="3449287"/>
              <a:ext cx="7433548" cy="0"/>
            </a:xfrm>
            <a:prstGeom prst="straightConnector1">
              <a:avLst/>
            </a:prstGeom>
            <a:noFill/>
            <a:ln w="571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0D8A1459-86D3-4603-A337-80F52F5D1430}"/>
                </a:ext>
              </a:extLst>
            </p:cNvPr>
            <p:cNvGrpSpPr/>
            <p:nvPr/>
          </p:nvGrpSpPr>
          <p:grpSpPr>
            <a:xfrm>
              <a:off x="6819768" y="3347940"/>
              <a:ext cx="203027" cy="202694"/>
              <a:chOff x="6819768" y="3347940"/>
              <a:chExt cx="203027" cy="202694"/>
            </a:xfrm>
          </p:grpSpPr>
          <p:sp>
            <p:nvSpPr>
              <p:cNvPr id="95" name="直角三角形 26">
                <a:extLst>
                  <a:ext uri="{FF2B5EF4-FFF2-40B4-BE49-F238E27FC236}">
                    <a16:creationId xmlns:a16="http://schemas.microsoft.com/office/drawing/2014/main" id="{BC7028A5-3A18-465E-BF35-6DCB064DDDF6}"/>
                  </a:ext>
                </a:extLst>
              </p:cNvPr>
              <p:cNvSpPr/>
              <p:nvPr/>
            </p:nvSpPr>
            <p:spPr>
              <a:xfrm>
                <a:off x="6819768" y="3347940"/>
                <a:ext cx="203027" cy="103900"/>
              </a:xfrm>
              <a:custGeom>
                <a:avLst/>
                <a:gdLst>
                  <a:gd name="connsiteX0" fmla="*/ 0 w 556130"/>
                  <a:gd name="connsiteY0" fmla="*/ 351023 h 351023"/>
                  <a:gd name="connsiteX1" fmla="*/ 0 w 556130"/>
                  <a:gd name="connsiteY1" fmla="*/ 0 h 351023"/>
                  <a:gd name="connsiteX2" fmla="*/ 556130 w 556130"/>
                  <a:gd name="connsiteY2" fmla="*/ 351023 h 351023"/>
                  <a:gd name="connsiteX3" fmla="*/ 0 w 556130"/>
                  <a:gd name="connsiteY3" fmla="*/ 351023 h 351023"/>
                  <a:gd name="connsiteX0" fmla="*/ 130628 w 556130"/>
                  <a:gd name="connsiteY0" fmla="*/ 358707 h 358707"/>
                  <a:gd name="connsiteX1" fmla="*/ 0 w 556130"/>
                  <a:gd name="connsiteY1" fmla="*/ 0 h 358707"/>
                  <a:gd name="connsiteX2" fmla="*/ 556130 w 556130"/>
                  <a:gd name="connsiteY2" fmla="*/ 351023 h 358707"/>
                  <a:gd name="connsiteX3" fmla="*/ 130628 w 556130"/>
                  <a:gd name="connsiteY3" fmla="*/ 358707 h 358707"/>
                  <a:gd name="connsiteX0" fmla="*/ 130628 w 556130"/>
                  <a:gd name="connsiteY0" fmla="*/ 358707 h 358707"/>
                  <a:gd name="connsiteX1" fmla="*/ 0 w 556130"/>
                  <a:gd name="connsiteY1" fmla="*/ 0 h 358707"/>
                  <a:gd name="connsiteX2" fmla="*/ 556130 w 556130"/>
                  <a:gd name="connsiteY2" fmla="*/ 351023 h 358707"/>
                  <a:gd name="connsiteX3" fmla="*/ 130628 w 556130"/>
                  <a:gd name="connsiteY3" fmla="*/ 358707 h 358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130" h="358707">
                    <a:moveTo>
                      <a:pt x="130628" y="358707"/>
                    </a:moveTo>
                    <a:cubicBezTo>
                      <a:pt x="133189" y="185349"/>
                      <a:pt x="43543" y="119569"/>
                      <a:pt x="0" y="0"/>
                    </a:cubicBezTo>
                    <a:lnTo>
                      <a:pt x="556130" y="351023"/>
                    </a:lnTo>
                    <a:lnTo>
                      <a:pt x="130628" y="358707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96" name="直角三角形 26">
                <a:extLst>
                  <a:ext uri="{FF2B5EF4-FFF2-40B4-BE49-F238E27FC236}">
                    <a16:creationId xmlns:a16="http://schemas.microsoft.com/office/drawing/2014/main" id="{25C5F687-DCE2-4386-88B6-68E6BC331E3D}"/>
                  </a:ext>
                </a:extLst>
              </p:cNvPr>
              <p:cNvSpPr/>
              <p:nvPr/>
            </p:nvSpPr>
            <p:spPr>
              <a:xfrm flipV="1">
                <a:off x="6819768" y="3446734"/>
                <a:ext cx="203027" cy="103900"/>
              </a:xfrm>
              <a:custGeom>
                <a:avLst/>
                <a:gdLst>
                  <a:gd name="connsiteX0" fmla="*/ 0 w 556130"/>
                  <a:gd name="connsiteY0" fmla="*/ 351023 h 351023"/>
                  <a:gd name="connsiteX1" fmla="*/ 0 w 556130"/>
                  <a:gd name="connsiteY1" fmla="*/ 0 h 351023"/>
                  <a:gd name="connsiteX2" fmla="*/ 556130 w 556130"/>
                  <a:gd name="connsiteY2" fmla="*/ 351023 h 351023"/>
                  <a:gd name="connsiteX3" fmla="*/ 0 w 556130"/>
                  <a:gd name="connsiteY3" fmla="*/ 351023 h 351023"/>
                  <a:gd name="connsiteX0" fmla="*/ 130628 w 556130"/>
                  <a:gd name="connsiteY0" fmla="*/ 358707 h 358707"/>
                  <a:gd name="connsiteX1" fmla="*/ 0 w 556130"/>
                  <a:gd name="connsiteY1" fmla="*/ 0 h 358707"/>
                  <a:gd name="connsiteX2" fmla="*/ 556130 w 556130"/>
                  <a:gd name="connsiteY2" fmla="*/ 351023 h 358707"/>
                  <a:gd name="connsiteX3" fmla="*/ 130628 w 556130"/>
                  <a:gd name="connsiteY3" fmla="*/ 358707 h 358707"/>
                  <a:gd name="connsiteX0" fmla="*/ 130628 w 556130"/>
                  <a:gd name="connsiteY0" fmla="*/ 358707 h 358707"/>
                  <a:gd name="connsiteX1" fmla="*/ 0 w 556130"/>
                  <a:gd name="connsiteY1" fmla="*/ 0 h 358707"/>
                  <a:gd name="connsiteX2" fmla="*/ 556130 w 556130"/>
                  <a:gd name="connsiteY2" fmla="*/ 351023 h 358707"/>
                  <a:gd name="connsiteX3" fmla="*/ 130628 w 556130"/>
                  <a:gd name="connsiteY3" fmla="*/ 358707 h 358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130" h="358707">
                    <a:moveTo>
                      <a:pt x="130628" y="358707"/>
                    </a:moveTo>
                    <a:cubicBezTo>
                      <a:pt x="133189" y="185349"/>
                      <a:pt x="43543" y="119569"/>
                      <a:pt x="0" y="0"/>
                    </a:cubicBezTo>
                    <a:lnTo>
                      <a:pt x="556130" y="351023"/>
                    </a:lnTo>
                    <a:lnTo>
                      <a:pt x="130628" y="358707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</a:endParaRPr>
              </a:p>
            </p:txBody>
          </p:sp>
        </p:grpSp>
      </p:grp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3580B3EF-64E9-4D1E-BECA-824AE12C3ACE}"/>
              </a:ext>
            </a:extLst>
          </p:cNvPr>
          <p:cNvCxnSpPr/>
          <p:nvPr/>
        </p:nvCxnSpPr>
        <p:spPr>
          <a:xfrm>
            <a:off x="3613664" y="2481180"/>
            <a:ext cx="0" cy="78255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4994D891-DA48-4D0F-9DBA-02E7D22FD117}"/>
              </a:ext>
            </a:extLst>
          </p:cNvPr>
          <p:cNvCxnSpPr/>
          <p:nvPr/>
        </p:nvCxnSpPr>
        <p:spPr>
          <a:xfrm>
            <a:off x="5242690" y="2527729"/>
            <a:ext cx="0" cy="78255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3A0BE950-68A4-45D7-AC16-A87D567C48FE}"/>
              </a:ext>
            </a:extLst>
          </p:cNvPr>
          <p:cNvCxnSpPr/>
          <p:nvPr/>
        </p:nvCxnSpPr>
        <p:spPr>
          <a:xfrm>
            <a:off x="6812849" y="2527729"/>
            <a:ext cx="0" cy="78255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3B2B872E-98E2-4028-B7B6-3AB9E4CD0E52}"/>
              </a:ext>
            </a:extLst>
          </p:cNvPr>
          <p:cNvCxnSpPr/>
          <p:nvPr/>
        </p:nvCxnSpPr>
        <p:spPr>
          <a:xfrm>
            <a:off x="8540496" y="2579974"/>
            <a:ext cx="0" cy="78255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D71554AF-CEFD-4F15-B602-47895B275663}"/>
              </a:ext>
            </a:extLst>
          </p:cNvPr>
          <p:cNvCxnSpPr/>
          <p:nvPr/>
        </p:nvCxnSpPr>
        <p:spPr>
          <a:xfrm>
            <a:off x="10098679" y="2579974"/>
            <a:ext cx="0" cy="78255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D455640-B304-43B8-BDB8-EBBD46D1DA38}"/>
              </a:ext>
            </a:extLst>
          </p:cNvPr>
          <p:cNvSpPr txBox="1"/>
          <p:nvPr/>
        </p:nvSpPr>
        <p:spPr>
          <a:xfrm>
            <a:off x="8817640" y="6089825"/>
            <a:ext cx="18281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6302779" y="6150796"/>
            <a:ext cx="110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</a:rPr>
              <a:t>期末考</a:t>
            </a:r>
          </a:p>
        </p:txBody>
      </p:sp>
      <p:grpSp>
        <p:nvGrpSpPr>
          <p:cNvPr id="52" name="群組 51"/>
          <p:cNvGrpSpPr/>
          <p:nvPr/>
        </p:nvGrpSpPr>
        <p:grpSpPr>
          <a:xfrm>
            <a:off x="3799640" y="2394028"/>
            <a:ext cx="5876987" cy="564597"/>
            <a:chOff x="4269369" y="916607"/>
            <a:chExt cx="5876987" cy="564597"/>
          </a:xfrm>
        </p:grpSpPr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6F9175E1-64F3-444B-9E35-B956EA79D74D}"/>
                </a:ext>
              </a:extLst>
            </p:cNvPr>
            <p:cNvSpPr txBox="1"/>
            <p:nvPr/>
          </p:nvSpPr>
          <p:spPr>
            <a:xfrm>
              <a:off x="4269369" y="917949"/>
              <a:ext cx="917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</a:rPr>
                <a:t>３月</a:t>
              </a: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A9E56616-2EFC-467D-A45C-C105D09A48D8}"/>
                </a:ext>
              </a:extLst>
            </p:cNvPr>
            <p:cNvSpPr txBox="1"/>
            <p:nvPr/>
          </p:nvSpPr>
          <p:spPr>
            <a:xfrm>
              <a:off x="6018189" y="957984"/>
              <a:ext cx="917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</a:rPr>
                <a:t>４月</a:t>
              </a: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E70523BB-E6E3-46A6-884D-720C21ED88DE}"/>
                </a:ext>
              </a:extLst>
            </p:cNvPr>
            <p:cNvSpPr txBox="1"/>
            <p:nvPr/>
          </p:nvSpPr>
          <p:spPr>
            <a:xfrm>
              <a:off x="7609272" y="916607"/>
              <a:ext cx="917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</a:rPr>
                <a:t>５月</a:t>
              </a: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08DC4B5F-0096-491C-AC21-55751A530D05}"/>
                </a:ext>
              </a:extLst>
            </p:cNvPr>
            <p:cNvSpPr txBox="1"/>
            <p:nvPr/>
          </p:nvSpPr>
          <p:spPr>
            <a:xfrm>
              <a:off x="9229134" y="916607"/>
              <a:ext cx="917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</a:rPr>
                <a:t>６月</a:t>
              </a: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3680135" y="3083681"/>
            <a:ext cx="4982429" cy="2631688"/>
            <a:chOff x="3685674" y="2085132"/>
            <a:chExt cx="3436890" cy="787756"/>
          </a:xfrm>
        </p:grpSpPr>
        <p:sp>
          <p:nvSpPr>
            <p:cNvPr id="57" name="圓角矩形 259">
              <a:extLst>
                <a:ext uri="{FF2B5EF4-FFF2-40B4-BE49-F238E27FC236}">
                  <a16:creationId xmlns:a16="http://schemas.microsoft.com/office/drawing/2014/main" id="{0FCBDA19-D92B-44AD-8AE8-0BC98FF738CF}"/>
                </a:ext>
              </a:extLst>
            </p:cNvPr>
            <p:cNvSpPr/>
            <p:nvPr/>
          </p:nvSpPr>
          <p:spPr>
            <a:xfrm>
              <a:off x="3685674" y="2092567"/>
              <a:ext cx="544999" cy="773711"/>
            </a:xfrm>
            <a:prstGeom prst="roundRect">
              <a:avLst/>
            </a:prstGeom>
            <a:gradFill flip="none" rotWithShape="1">
              <a:gsLst>
                <a:gs pos="29000">
                  <a:srgbClr val="86CFC3"/>
                </a:gs>
                <a:gs pos="100000">
                  <a:srgbClr val="5A8B83"/>
                </a:gs>
              </a:gsLst>
              <a:lin ang="2700000" scaled="1"/>
              <a:tileRect/>
            </a:gradFill>
            <a:ln w="19050" cap="rnd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F6CBE914-BDE9-4397-A5E0-EA6B11DECE61}"/>
                </a:ext>
              </a:extLst>
            </p:cNvPr>
            <p:cNvSpPr txBox="1"/>
            <p:nvPr/>
          </p:nvSpPr>
          <p:spPr>
            <a:xfrm>
              <a:off x="3708737" y="2291692"/>
              <a:ext cx="445050" cy="41646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繁星</a:t>
              </a:r>
              <a:r>
                <a:rPr kumimoji="1" lang="en-US" altLang="zh-TW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3/21</a:t>
              </a:r>
              <a:endParaRPr kumimoji="1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圓角矩形 270">
              <a:extLst>
                <a:ext uri="{FF2B5EF4-FFF2-40B4-BE49-F238E27FC236}">
                  <a16:creationId xmlns:a16="http://schemas.microsoft.com/office/drawing/2014/main" id="{8135DE7F-BF2C-4893-ACB8-1A5CC23F281D}"/>
                </a:ext>
              </a:extLst>
            </p:cNvPr>
            <p:cNvSpPr/>
            <p:nvPr/>
          </p:nvSpPr>
          <p:spPr>
            <a:xfrm>
              <a:off x="6545519" y="2085132"/>
              <a:ext cx="577045" cy="781146"/>
            </a:xfrm>
            <a:prstGeom prst="roundRect">
              <a:avLst/>
            </a:prstGeom>
            <a:gradFill flip="none" rotWithShape="1">
              <a:gsLst>
                <a:gs pos="29000">
                  <a:srgbClr val="BF85FF"/>
                </a:gs>
                <a:gs pos="100000">
                  <a:srgbClr val="7030A0"/>
                </a:gs>
              </a:gsLst>
              <a:lin ang="2700000" scaled="1"/>
              <a:tileRect/>
            </a:gradFill>
            <a:ln w="19050" cap="rnd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A3AE9F32-67A9-4ECF-942E-892BBC68D2FD}"/>
                </a:ext>
              </a:extLst>
            </p:cNvPr>
            <p:cNvSpPr txBox="1"/>
            <p:nvPr/>
          </p:nvSpPr>
          <p:spPr>
            <a:xfrm>
              <a:off x="6540959" y="2103188"/>
              <a:ext cx="580666" cy="6782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1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n-ea"/>
                  <a:ea typeface="+mn-ea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個人申請</a:t>
              </a:r>
              <a:endParaRPr kumimoji="1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二階甄試</a:t>
              </a:r>
              <a:endParaRPr kumimoji="1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5/18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6/4</a:t>
              </a:r>
              <a:endPara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圓角矩形 280">
              <a:extLst>
                <a:ext uri="{FF2B5EF4-FFF2-40B4-BE49-F238E27FC236}">
                  <a16:creationId xmlns:a16="http://schemas.microsoft.com/office/drawing/2014/main" id="{ACE1C780-7D37-423E-9872-A55E720F5701}"/>
                </a:ext>
              </a:extLst>
            </p:cNvPr>
            <p:cNvSpPr/>
            <p:nvPr/>
          </p:nvSpPr>
          <p:spPr>
            <a:xfrm>
              <a:off x="4402476" y="2085132"/>
              <a:ext cx="530832" cy="787756"/>
            </a:xfrm>
            <a:prstGeom prst="roundRect">
              <a:avLst/>
            </a:prstGeom>
            <a:gradFill flip="none" rotWithShape="1">
              <a:gsLst>
                <a:gs pos="29000">
                  <a:srgbClr val="BF85FF"/>
                </a:gs>
                <a:gs pos="100000">
                  <a:srgbClr val="7030A0"/>
                </a:gs>
              </a:gsLst>
              <a:lin ang="2700000" scaled="1"/>
              <a:tileRect/>
            </a:gradFill>
            <a:ln w="19050" cap="rnd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88B41CF6-1051-41B7-B0F8-2377927FCD6A}"/>
                </a:ext>
              </a:extLst>
            </p:cNvPr>
            <p:cNvSpPr txBox="1"/>
            <p:nvPr/>
          </p:nvSpPr>
          <p:spPr>
            <a:xfrm>
              <a:off x="4398856" y="2233678"/>
              <a:ext cx="544925" cy="442216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1" sz="24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n-ea"/>
                  <a:ea typeface="+mn-ea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個人申請</a:t>
              </a:r>
              <a:endParaRPr kumimoji="1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一階檢篩</a:t>
              </a:r>
              <a:endParaRPr kumimoji="1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</a:t>
              </a:r>
              <a:r>
                <a:rPr lang="en-US" altLang="zh-TW" sz="18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endPara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55" name="直線接點 54"/>
          <p:cNvCxnSpPr/>
          <p:nvPr/>
        </p:nvCxnSpPr>
        <p:spPr bwMode="auto">
          <a:xfrm flipH="1">
            <a:off x="6806105" y="2861072"/>
            <a:ext cx="13355" cy="3110899"/>
          </a:xfrm>
          <a:prstGeom prst="line">
            <a:avLst/>
          </a:prstGeom>
          <a:solidFill>
            <a:srgbClr val="4F81BD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向上箭號 55"/>
          <p:cNvSpPr/>
          <p:nvPr/>
        </p:nvSpPr>
        <p:spPr bwMode="auto">
          <a:xfrm>
            <a:off x="6639695" y="5732365"/>
            <a:ext cx="301993" cy="39926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8DC4B5F-0096-491C-AC21-55751A530D05}"/>
              </a:ext>
            </a:extLst>
          </p:cNvPr>
          <p:cNvSpPr txBox="1"/>
          <p:nvPr/>
        </p:nvSpPr>
        <p:spPr>
          <a:xfrm>
            <a:off x="10289365" y="2401185"/>
            <a:ext cx="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7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月</a:t>
            </a:r>
          </a:p>
        </p:txBody>
      </p:sp>
      <p:sp>
        <p:nvSpPr>
          <p:cNvPr id="20" name="圓角矩形 280">
            <a:extLst>
              <a:ext uri="{FF2B5EF4-FFF2-40B4-BE49-F238E27FC236}">
                <a16:creationId xmlns:a16="http://schemas.microsoft.com/office/drawing/2014/main" id="{ACE1C780-7D37-423E-9872-A55E720F5701}"/>
              </a:ext>
            </a:extLst>
          </p:cNvPr>
          <p:cNvSpPr/>
          <p:nvPr/>
        </p:nvSpPr>
        <p:spPr>
          <a:xfrm>
            <a:off x="10163775" y="3285441"/>
            <a:ext cx="1113494" cy="787756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8B41CF6-1051-41B7-B0F8-2377927FCD6A}"/>
              </a:ext>
            </a:extLst>
          </p:cNvPr>
          <p:cNvSpPr txBox="1"/>
          <p:nvPr/>
        </p:nvSpPr>
        <p:spPr>
          <a:xfrm>
            <a:off x="10179845" y="3345924"/>
            <a:ext cx="1097424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ea typeface="+mn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考試入學分發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6202ECF9-5873-4783-AF73-D962E3631598}"/>
              </a:ext>
            </a:extLst>
          </p:cNvPr>
          <p:cNvSpPr/>
          <p:nvPr/>
        </p:nvSpPr>
        <p:spPr>
          <a:xfrm>
            <a:off x="934669" y="657971"/>
            <a:ext cx="7992888" cy="792910"/>
          </a:xfrm>
          <a:prstGeom prst="rect">
            <a:avLst/>
          </a:prstGeom>
        </p:spPr>
        <p:txBody>
          <a:bodyPr anchor="ctr"/>
          <a:lstStyle/>
          <a:p>
            <a:pPr>
              <a:spcAft>
                <a:spcPts val="0"/>
              </a:spcAft>
            </a:pPr>
            <a:r>
              <a:rPr lang="zh-TW" altLang="en-US" sz="3600" b="1" kern="100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大學主要招生管道─辦理期程</a:t>
            </a:r>
          </a:p>
        </p:txBody>
      </p:sp>
      <p:sp>
        <p:nvSpPr>
          <p:cNvPr id="63" name="圓角矩形 280">
            <a:extLst>
              <a:ext uri="{FF2B5EF4-FFF2-40B4-BE49-F238E27FC236}">
                <a16:creationId xmlns:a16="http://schemas.microsoft.com/office/drawing/2014/main" id="{ACE1C780-7D37-423E-9872-A55E720F5701}"/>
              </a:ext>
            </a:extLst>
          </p:cNvPr>
          <p:cNvSpPr/>
          <p:nvPr/>
        </p:nvSpPr>
        <p:spPr>
          <a:xfrm>
            <a:off x="5756534" y="3105595"/>
            <a:ext cx="777180" cy="2587941"/>
          </a:xfrm>
          <a:prstGeom prst="roundRect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88B41CF6-1051-41B7-B0F8-2377927FCD6A}"/>
              </a:ext>
            </a:extLst>
          </p:cNvPr>
          <p:cNvSpPr txBox="1"/>
          <p:nvPr/>
        </p:nvSpPr>
        <p:spPr>
          <a:xfrm>
            <a:off x="5822938" y="3233907"/>
            <a:ext cx="744885" cy="230832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ea typeface="+mn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上傳學習歷程至中央資料庫</a:t>
            </a:r>
            <a:r>
              <a:rPr kumimoji="1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4/1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4/25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圓角矩形 280">
            <a:extLst>
              <a:ext uri="{FF2B5EF4-FFF2-40B4-BE49-F238E27FC236}">
                <a16:creationId xmlns:a16="http://schemas.microsoft.com/office/drawing/2014/main" id="{ACE1C780-7D37-423E-9872-A55E720F5701}"/>
              </a:ext>
            </a:extLst>
          </p:cNvPr>
          <p:cNvSpPr/>
          <p:nvPr/>
        </p:nvSpPr>
        <p:spPr>
          <a:xfrm>
            <a:off x="6856266" y="3100678"/>
            <a:ext cx="684016" cy="2614061"/>
          </a:xfrm>
          <a:prstGeom prst="roundRect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88B41CF6-1051-41B7-B0F8-2377927FCD6A}"/>
              </a:ext>
            </a:extLst>
          </p:cNvPr>
          <p:cNvSpPr txBox="1"/>
          <p:nvPr/>
        </p:nvSpPr>
        <p:spPr>
          <a:xfrm>
            <a:off x="6819788" y="3173277"/>
            <a:ext cx="744885" cy="230832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ea typeface="+mn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上傳勾選審查資料至甄審會</a:t>
            </a:r>
            <a:endParaRPr kumimoji="1" lang="en-US" altLang="zh-T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5/4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5/10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7" name="直線接點 66"/>
          <p:cNvCxnSpPr/>
          <p:nvPr/>
        </p:nvCxnSpPr>
        <p:spPr bwMode="auto">
          <a:xfrm flipH="1">
            <a:off x="8888363" y="2915894"/>
            <a:ext cx="13355" cy="3110899"/>
          </a:xfrm>
          <a:prstGeom prst="line">
            <a:avLst/>
          </a:prstGeom>
          <a:solidFill>
            <a:srgbClr val="4F81BD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向上箭號 67"/>
          <p:cNvSpPr/>
          <p:nvPr/>
        </p:nvSpPr>
        <p:spPr bwMode="auto">
          <a:xfrm>
            <a:off x="8737366" y="5714739"/>
            <a:ext cx="301993" cy="39926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8164164" y="6145056"/>
            <a:ext cx="153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</a:rPr>
              <a:t>畢業典禮</a:t>
            </a:r>
          </a:p>
        </p:txBody>
      </p:sp>
      <p:sp>
        <p:nvSpPr>
          <p:cNvPr id="75" name="向上箭號 74"/>
          <p:cNvSpPr/>
          <p:nvPr/>
        </p:nvSpPr>
        <p:spPr bwMode="auto">
          <a:xfrm>
            <a:off x="4859430" y="5722241"/>
            <a:ext cx="301993" cy="39926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4522490" y="6192080"/>
            <a:ext cx="110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</a:rPr>
              <a:t>期中考</a:t>
            </a:r>
          </a:p>
        </p:txBody>
      </p: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3580B3EF-64E9-4D1E-BECA-824AE12C3ACE}"/>
              </a:ext>
            </a:extLst>
          </p:cNvPr>
          <p:cNvCxnSpPr/>
          <p:nvPr/>
        </p:nvCxnSpPr>
        <p:spPr>
          <a:xfrm>
            <a:off x="2055797" y="2481180"/>
            <a:ext cx="0" cy="78255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6F9175E1-64F3-444B-9E35-B956EA79D74D}"/>
              </a:ext>
            </a:extLst>
          </p:cNvPr>
          <p:cNvSpPr txBox="1"/>
          <p:nvPr/>
        </p:nvSpPr>
        <p:spPr>
          <a:xfrm>
            <a:off x="2393881" y="2414180"/>
            <a:ext cx="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2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月</a:t>
            </a: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6F9175E1-64F3-444B-9E35-B956EA79D74D}"/>
              </a:ext>
            </a:extLst>
          </p:cNvPr>
          <p:cNvSpPr txBox="1"/>
          <p:nvPr/>
        </p:nvSpPr>
        <p:spPr>
          <a:xfrm>
            <a:off x="853243" y="2395120"/>
            <a:ext cx="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1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月</a:t>
            </a:r>
          </a:p>
        </p:txBody>
      </p:sp>
      <p:sp>
        <p:nvSpPr>
          <p:cNvPr id="80" name="圓角矩形 280">
            <a:extLst>
              <a:ext uri="{FF2B5EF4-FFF2-40B4-BE49-F238E27FC236}">
                <a16:creationId xmlns:a16="http://schemas.microsoft.com/office/drawing/2014/main" id="{ACE1C780-7D37-423E-9872-A55E720F5701}"/>
              </a:ext>
            </a:extLst>
          </p:cNvPr>
          <p:cNvSpPr/>
          <p:nvPr/>
        </p:nvSpPr>
        <p:spPr>
          <a:xfrm>
            <a:off x="532258" y="3233907"/>
            <a:ext cx="1113494" cy="787756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88B41CF6-1051-41B7-B0F8-2377927FCD6A}"/>
              </a:ext>
            </a:extLst>
          </p:cNvPr>
          <p:cNvSpPr txBox="1"/>
          <p:nvPr/>
        </p:nvSpPr>
        <p:spPr>
          <a:xfrm>
            <a:off x="502900" y="3468714"/>
            <a:ext cx="1097424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ea typeface="+mn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學測</a:t>
            </a:r>
          </a:p>
        </p:txBody>
      </p:sp>
      <p:sp>
        <p:nvSpPr>
          <p:cNvPr id="82" name="圓角矩形 280">
            <a:extLst>
              <a:ext uri="{FF2B5EF4-FFF2-40B4-BE49-F238E27FC236}">
                <a16:creationId xmlns:a16="http://schemas.microsoft.com/office/drawing/2014/main" id="{ACE1C780-7D37-423E-9872-A55E720F5701}"/>
              </a:ext>
            </a:extLst>
          </p:cNvPr>
          <p:cNvSpPr/>
          <p:nvPr/>
        </p:nvSpPr>
        <p:spPr>
          <a:xfrm>
            <a:off x="2740526" y="3100678"/>
            <a:ext cx="607581" cy="2581709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88B41CF6-1051-41B7-B0F8-2377927FCD6A}"/>
              </a:ext>
            </a:extLst>
          </p:cNvPr>
          <p:cNvSpPr txBox="1"/>
          <p:nvPr/>
        </p:nvSpPr>
        <p:spPr>
          <a:xfrm>
            <a:off x="2725280" y="3422662"/>
            <a:ext cx="578114" cy="196977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24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ea typeface="+mn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學測成績公告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2/23</a:t>
            </a:r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爆炸 1 2"/>
          <p:cNvSpPr/>
          <p:nvPr/>
        </p:nvSpPr>
        <p:spPr>
          <a:xfrm>
            <a:off x="7916359" y="204469"/>
            <a:ext cx="3360910" cy="202090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高三下</a:t>
            </a:r>
            <a:r>
              <a:rPr lang="en-US" altLang="zh-TW" sz="2800" b="1" dirty="0"/>
              <a:t/>
            </a:r>
            <a:br>
              <a:rPr lang="en-US" altLang="zh-TW" sz="2800" b="1" dirty="0"/>
            </a:br>
            <a:r>
              <a:rPr lang="zh-TW" altLang="en-US" sz="2800" b="1" dirty="0"/>
              <a:t>忙什麼？</a:t>
            </a:r>
          </a:p>
        </p:txBody>
      </p:sp>
    </p:spTree>
    <p:extLst>
      <p:ext uri="{BB962C8B-B14F-4D97-AF65-F5344CB8AC3E}">
        <p14:creationId xmlns:p14="http://schemas.microsoft.com/office/powerpoint/2010/main" val="41573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2-1  </a:t>
            </a:r>
            <a:r>
              <a:rPr lang="en-US" altLang="zh-TW" sz="6600" dirty="0" err="1"/>
              <a:t>人工智慧與音樂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 dirty="0">
                <a:solidFill>
                  <a:schemeClr val="accent4"/>
                </a:solidFill>
                <a:ea typeface="+mn-lt"/>
                <a:cs typeface="+mn-lt"/>
              </a:rPr>
              <a:t>元智大學電機系</a:t>
            </a:r>
            <a:endParaRPr lang="zh-TW" altLang="en-US" b="1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熊甘霖老師</a:t>
            </a:r>
            <a:endParaRPr lang="zh-TW" altLang="en-US" b="1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1776497"/>
            <a:ext cx="6843622" cy="4633616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簡介人工智慧的基礎原理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介紹使用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AI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技術於音樂創作之發展趨勢、原理以及各式應用 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簡介如何利用現有的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AI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工具來生成音樂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7" name="圖片 7" descr="樂譜上高音譜記號的特寫">
            <a:extLst>
              <a:ext uri="{FF2B5EF4-FFF2-40B4-BE49-F238E27FC236}">
                <a16:creationId xmlns:a16="http://schemas.microsoft.com/office/drawing/2014/main" id="{E9E65386-2839-62DE-6A56-4FD98FE7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7" y="3863824"/>
            <a:ext cx="3855961" cy="29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4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2-2  </a:t>
            </a:r>
            <a:r>
              <a:rPr lang="en-US" altLang="zh-TW" sz="6600" dirty="0" err="1"/>
              <a:t>元宇宙世界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 dirty="0">
                <a:solidFill>
                  <a:schemeClr val="accent4"/>
                </a:solidFill>
                <a:ea typeface="+mn-lt"/>
                <a:cs typeface="+mn-lt"/>
              </a:rPr>
              <a:t>元智大學電機系</a:t>
            </a:r>
            <a:endParaRPr lang="zh-TW" altLang="en-US" b="1" dirty="0">
              <a:solidFill>
                <a:schemeClr val="accent4"/>
              </a:solidFill>
              <a:ea typeface="+mn-lt"/>
              <a:cs typeface="+mn-lt"/>
            </a:endParaRPr>
          </a:p>
          <a:p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  黃崇豪老師</a:t>
            </a:r>
            <a:endParaRPr lang="zh-TW" altLang="en-US" b="1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1849068"/>
            <a:ext cx="6843622" cy="4561045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4000" dirty="0">
                <a:solidFill>
                  <a:schemeClr val="bg1"/>
                </a:solidFill>
                <a:ea typeface="+mn-lt"/>
                <a:cs typeface="+mn-lt"/>
              </a:rPr>
              <a:t>1.</a:t>
            </a:r>
            <a:r>
              <a:rPr lang="zh-TW" altLang="en-US" sz="4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ea typeface="+mn-lt"/>
                <a:cs typeface="+mn-lt"/>
              </a:rPr>
              <a:t>3D</a:t>
            </a:r>
            <a:r>
              <a:rPr lang="zh-TW" altLang="en-US" sz="4000">
                <a:solidFill>
                  <a:schemeClr val="bg1"/>
                </a:solidFill>
                <a:ea typeface="+mn-lt"/>
                <a:cs typeface="+mn-lt"/>
              </a:rPr>
              <a:t>互動科技</a:t>
            </a:r>
            <a:r>
              <a:rPr lang="zh-TW" sz="4000">
                <a:solidFill>
                  <a:schemeClr val="bg1"/>
                </a:solidFill>
                <a:ea typeface="+mn-lt"/>
                <a:cs typeface="+mn-lt"/>
              </a:rPr>
              <a:t>介紹</a:t>
            </a:r>
            <a:endParaRPr lang="en-US" altLang="zh-TW" sz="40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4000" dirty="0">
                <a:solidFill>
                  <a:schemeClr val="bg1"/>
                </a:solidFill>
                <a:ea typeface="+mn-lt"/>
                <a:cs typeface="+mn-lt"/>
              </a:rPr>
              <a:t>2.</a:t>
            </a:r>
            <a:r>
              <a:rPr lang="zh-TW" altLang="en-US" sz="4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altLang="zh-TW" sz="4000" dirty="0" err="1">
                <a:solidFill>
                  <a:schemeClr val="bg1"/>
                </a:solidFill>
                <a:ea typeface="+mn-lt"/>
                <a:cs typeface="+mn-lt"/>
              </a:rPr>
              <a:t>WebAR</a:t>
            </a:r>
            <a:r>
              <a:rPr lang="zh-TW" altLang="en-US" sz="4000">
                <a:solidFill>
                  <a:schemeClr val="bg1"/>
                </a:solidFill>
                <a:ea typeface="+mn-lt"/>
                <a:cs typeface="+mn-lt"/>
              </a:rPr>
              <a:t>體驗與實作 </a:t>
            </a:r>
            <a:endParaRPr lang="en-US" altLang="zh-TW" sz="40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4000" dirty="0">
                <a:solidFill>
                  <a:schemeClr val="bg1"/>
                </a:solidFill>
                <a:ea typeface="+mn-lt"/>
                <a:cs typeface="+mn-lt"/>
              </a:rPr>
              <a:t>3.</a:t>
            </a:r>
            <a:r>
              <a:rPr lang="zh-TW" altLang="en-US" sz="4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ea typeface="+mn-lt"/>
                <a:cs typeface="+mn-lt"/>
              </a:rPr>
              <a:t>Unity</a:t>
            </a:r>
            <a:r>
              <a:rPr lang="zh-TW" altLang="en-US" sz="4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ea typeface="+mn-lt"/>
                <a:cs typeface="+mn-lt"/>
              </a:rPr>
              <a:t>AR</a:t>
            </a:r>
            <a:r>
              <a:rPr lang="zh-TW" altLang="en-US" sz="4000">
                <a:solidFill>
                  <a:schemeClr val="bg1"/>
                </a:solidFill>
                <a:ea typeface="+mn-lt"/>
                <a:cs typeface="+mn-lt"/>
              </a:rPr>
              <a:t>體驗與實</a:t>
            </a:r>
            <a:r>
              <a:rPr lang="zh-TW" sz="4000">
                <a:solidFill>
                  <a:schemeClr val="bg1"/>
                </a:solidFill>
                <a:ea typeface="+mn-lt"/>
                <a:cs typeface="+mn-lt"/>
              </a:rPr>
              <a:t>作</a:t>
            </a:r>
            <a:endParaRPr lang="en-US" altLang="zh-TW" sz="40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圖片 5" descr="欣賞自製機器人的少年">
            <a:extLst>
              <a:ext uri="{FF2B5EF4-FFF2-40B4-BE49-F238E27FC236}">
                <a16:creationId xmlns:a16="http://schemas.microsoft.com/office/drawing/2014/main" id="{380C0E2E-0283-62A0-86A6-B59F4CEE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47" y="4075109"/>
            <a:ext cx="3577770" cy="23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92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2-3 </a:t>
            </a:r>
            <a:r>
              <a:rPr lang="en-US" altLang="zh-TW" sz="6600" dirty="0" err="1"/>
              <a:t>基礎物理概論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中原大學物理系 徐芝珊老師</a:t>
            </a:r>
            <a:r>
              <a:rPr lang="zh-TW" altLang="en-US" sz="4800" b="1" dirty="0">
                <a:solidFill>
                  <a:schemeClr val="accent4"/>
                </a:solidFill>
                <a:ea typeface="+mn-lt"/>
                <a:cs typeface="+mn-lt"/>
              </a:rPr>
              <a:t/>
            </a:r>
            <a:br>
              <a:rPr lang="zh-TW" altLang="en-US" sz="4800" b="1" dirty="0">
                <a:solidFill>
                  <a:schemeClr val="accent4"/>
                </a:solidFill>
                <a:ea typeface="+mn-lt"/>
                <a:cs typeface="+mn-lt"/>
              </a:rPr>
            </a:b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王智祥老師</a:t>
            </a:r>
            <a:r>
              <a:rPr lang="zh-TW" altLang="en-US" sz="4800" b="1" dirty="0">
                <a:solidFill>
                  <a:schemeClr val="accent4"/>
                </a:solidFill>
                <a:ea typeface="+mn-lt"/>
                <a:cs typeface="+mn-lt"/>
              </a:rPr>
              <a:t/>
            </a:r>
            <a:br>
              <a:rPr lang="zh-TW" altLang="en-US" sz="4800" b="1" dirty="0">
                <a:solidFill>
                  <a:schemeClr val="accent4"/>
                </a:solidFill>
                <a:ea typeface="+mn-lt"/>
                <a:cs typeface="+mn-lt"/>
              </a:rPr>
            </a:b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吳啟彬老師</a:t>
            </a:r>
            <a:endParaRPr lang="zh-TW" altLang="en-US" b="1" dirty="0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605605" y="1507435"/>
            <a:ext cx="6383547" cy="490267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3600" dirty="0">
                <a:solidFill>
                  <a:schemeClr val="bg1"/>
                </a:solidFill>
                <a:ea typeface="+mn-lt"/>
                <a:cs typeface="+mn-lt"/>
              </a:rPr>
              <a:t>1.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 數位光學</a:t>
            </a:r>
            <a:r>
              <a:rPr lang="zh-TW" sz="3600">
                <a:solidFill>
                  <a:schemeClr val="bg1"/>
                </a:solidFill>
                <a:ea typeface="+mn-lt"/>
                <a:cs typeface="+mn-lt"/>
              </a:rPr>
              <a:t>原理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與應</a:t>
            </a:r>
            <a:r>
              <a:rPr lang="zh-TW" sz="3600">
                <a:solidFill>
                  <a:schemeClr val="bg1"/>
                </a:solidFill>
                <a:ea typeface="+mn-lt"/>
                <a:cs typeface="+mn-lt"/>
              </a:rPr>
              <a:t>用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。 </a:t>
            </a:r>
            <a:endParaRPr lang="en-US" altLang="zh-TW" sz="36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3600" dirty="0">
                <a:solidFill>
                  <a:schemeClr val="bg1"/>
                </a:solidFill>
                <a:ea typeface="+mn-lt"/>
                <a:cs typeface="+mn-lt"/>
              </a:rPr>
              <a:t>2.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 淺談磊晶</a:t>
            </a:r>
            <a:r>
              <a:rPr lang="zh-TW" sz="3600">
                <a:solidFill>
                  <a:schemeClr val="bg1"/>
                </a:solidFill>
                <a:ea typeface="+mn-lt"/>
                <a:cs typeface="+mn-lt"/>
              </a:rPr>
              <a:t>技術於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半導體材料與元件的</a:t>
            </a:r>
            <a:r>
              <a:rPr lang="zh-TW" sz="3600">
                <a:solidFill>
                  <a:schemeClr val="bg1"/>
                </a:solidFill>
                <a:ea typeface="+mn-lt"/>
                <a:cs typeface="+mn-lt"/>
              </a:rPr>
              <a:t>應用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。 </a:t>
            </a:r>
            <a:endParaRPr lang="en-US" altLang="zh-TW" sz="36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3600" dirty="0">
                <a:solidFill>
                  <a:schemeClr val="bg1"/>
                </a:solidFill>
                <a:ea typeface="+mn-lt"/>
                <a:cs typeface="+mn-lt"/>
              </a:rPr>
              <a:t>3.</a:t>
            </a:r>
            <a:r>
              <a:rPr lang="zh-TW" altLang="en-US" sz="3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  <a:ea typeface="+mn-lt"/>
                <a:cs typeface="+mn-lt"/>
              </a:rPr>
              <a:t>VPython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之運動模擬</a:t>
            </a:r>
            <a:endParaRPr lang="en-US" altLang="zh-TW" sz="36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3715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2-4 </a:t>
            </a:r>
            <a:r>
              <a:rPr lang="en-US" altLang="zh-TW" sz="6600" dirty="0" err="1"/>
              <a:t>人體器官導覽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長庚科大護理系 林自勇老師</a:t>
            </a:r>
            <a:endParaRPr lang="zh-TW" altLang="en-US" b="1" dirty="0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211925"/>
            <a:ext cx="6843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1.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認識人體立體結構及重要器官之功能 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2.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提升 學生 對生物醫學 之學習興趣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3.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加強 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人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體重要器官 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原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文 辨識能力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4.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 增進溝通合</a:t>
            </a:r>
            <a:r>
              <a:rPr lang="zh-TW" sz="3200" dirty="0">
                <a:solidFill>
                  <a:schemeClr val="bg1"/>
                </a:solidFill>
                <a:ea typeface="+mn-lt"/>
                <a:cs typeface="+mn-lt"/>
              </a:rPr>
              <a:t>作、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批判思考等核心能力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7661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2-5 </a:t>
            </a:r>
            <a:r>
              <a:rPr lang="en-US" altLang="zh-TW" sz="6600" dirty="0" err="1"/>
              <a:t>視覺探索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元培醫大視光系 姚辰姍老師</a:t>
            </a:r>
            <a:endParaRPr lang="zh-TW" altLang="en-US" b="1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211925"/>
            <a:ext cx="6843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視覺色彩檢測與評估 </a:t>
            </a: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眼疾病與色覺的關係 </a:t>
            </a:r>
            <a:endParaRPr lang="en-US" altLang="zh-TW" sz="360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全色盲</a:t>
            </a:r>
            <a:r>
              <a:rPr lang="zh-TW" sz="3600">
                <a:solidFill>
                  <a:schemeClr val="bg1"/>
                </a:solidFill>
                <a:ea typeface="+mn-lt"/>
                <a:cs typeface="+mn-lt"/>
              </a:rPr>
              <a:t>的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視界</a:t>
            </a:r>
            <a:r>
              <a:rPr lang="zh-TW" sz="3600">
                <a:solidFill>
                  <a:schemeClr val="bg1"/>
                </a:solidFill>
                <a:ea typeface="+mn-lt"/>
                <a:cs typeface="+mn-lt"/>
              </a:rPr>
              <a:t>如何</a:t>
            </a:r>
            <a:r>
              <a:rPr lang="zh-TW" altLang="en-US" sz="3600">
                <a:solidFill>
                  <a:schemeClr val="bg1"/>
                </a:solidFill>
                <a:ea typeface="+mn-lt"/>
                <a:cs typeface="+mn-lt"/>
              </a:rPr>
              <a:t>去辨識一切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</a:br>
            <a:endParaRPr lang="zh-TW" altLang="en-US" sz="32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049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2-6  </a:t>
            </a:r>
            <a:r>
              <a:rPr lang="en-US" altLang="zh-TW" sz="6600" dirty="0" err="1"/>
              <a:t>生醫探索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元培醫大醫檢系 徐治平老師</a:t>
            </a:r>
            <a:endParaRPr lang="zh-TW" altLang="en-US" b="1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85360"/>
            <a:ext cx="6843622" cy="6124753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什麼是精準醫學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?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防未病的新概念 </a:t>
            </a:r>
            <a:endParaRPr lang="zh-TW" altLang="en-US"/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基因的構造 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(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模型組裝操作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常見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的基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因檢查方式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介紹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了解基因為什麼會發生突變 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突變後果之一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-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癌症 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zh-TW" sz="3200" dirty="0">
                <a:solidFill>
                  <a:schemeClr val="bg1"/>
                </a:solidFill>
                <a:ea typeface="+mn-lt"/>
                <a:cs typeface="+mn-lt"/>
              </a:rPr>
              <a:t>使用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模型模擬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PCR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擴增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DNA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7.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 使</a:t>
            </a:r>
            <a:r>
              <a:rPr lang="zh-TW" sz="3200" dirty="0">
                <a:solidFill>
                  <a:schemeClr val="bg1"/>
                </a:solidFill>
                <a:ea typeface="+mn-lt"/>
                <a:cs typeface="+mn-lt"/>
              </a:rPr>
              <a:t>用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模型進行釣基因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雜交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圖片 5" descr="白色背景上的顯微鏡特寫">
            <a:extLst>
              <a:ext uri="{FF2B5EF4-FFF2-40B4-BE49-F238E27FC236}">
                <a16:creationId xmlns:a16="http://schemas.microsoft.com/office/drawing/2014/main" id="{5F39DCAC-79B0-CD7A-3AF7-C0684461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1" y="4002314"/>
            <a:ext cx="4122057" cy="27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50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 fontScale="90000"/>
          </a:bodyPr>
          <a:lstStyle/>
          <a:p>
            <a:r>
              <a:rPr lang="en-US" altLang="zh-TW" sz="6600" dirty="0"/>
              <a:t>2-7  </a:t>
            </a:r>
            <a:r>
              <a:rPr lang="en-US" altLang="zh-TW" sz="6600" dirty="0" err="1"/>
              <a:t>一粒沙見世界，一細胞見生命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中原大學生科系 金亭佑老師</a:t>
            </a:r>
            <a:endParaRPr lang="zh-TW" altLang="en-US" b="1" dirty="0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1766227"/>
            <a:ext cx="6843622" cy="4643886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1.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探索細胞的奧秘，並闡述生物科技中如何進行細胞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工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程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2.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介紹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遺傳基因的物理，化學與序列密碼，及現今基因工程的進展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3.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 讓學生瞭解生物科</a:t>
            </a:r>
            <a:r>
              <a:rPr lang="zh-TW" sz="3200" dirty="0">
                <a:solidFill>
                  <a:schemeClr val="bg1"/>
                </a:solidFill>
                <a:ea typeface="+mn-lt"/>
                <a:cs typeface="+mn-lt"/>
              </a:rPr>
              <a:t>技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的領域與其</a:t>
            </a:r>
            <a:r>
              <a:rPr lang="zh-TW" sz="3200" dirty="0">
                <a:solidFill>
                  <a:schemeClr val="bg1"/>
                </a:solidFill>
                <a:ea typeface="+mn-lt"/>
                <a:cs typeface="+mn-lt"/>
              </a:rPr>
              <a:t>發展及應用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。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圖形 5" descr="DNA 以實心填滿">
            <a:extLst>
              <a:ext uri="{FF2B5EF4-FFF2-40B4-BE49-F238E27FC236}">
                <a16:creationId xmlns:a16="http://schemas.microsoft.com/office/drawing/2014/main" id="{2687D91A-55C6-0CAD-A91A-56CD55D43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-5400000">
            <a:off x="1871134" y="3606800"/>
            <a:ext cx="2341637" cy="40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 fontScale="90000"/>
          </a:bodyPr>
          <a:lstStyle/>
          <a:p>
            <a:r>
              <a:rPr lang="en-US" altLang="zh-TW" sz="6600" dirty="0"/>
              <a:t>2-8 </a:t>
            </a:r>
            <a:r>
              <a:rPr lang="en-US" altLang="zh-TW" sz="6600" dirty="0" err="1"/>
              <a:t>立委換你做做看－國會實況與桌遊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銘傳大學公共行政系 吳鯤魯老師</a:t>
            </a:r>
            <a:endParaRPr lang="zh-TW" altLang="en-US" b="1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907530" y="2211925"/>
            <a:ext cx="6081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AutoNum type="arabicParenR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認識國會立法程序與攻防實況 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AutoNum type="arabicParenR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經由國會桌遊體驗擔任立法委員與總召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圖形 5" descr="會議 以實心填滿">
            <a:extLst>
              <a:ext uri="{FF2B5EF4-FFF2-40B4-BE49-F238E27FC236}">
                <a16:creationId xmlns:a16="http://schemas.microsoft.com/office/drawing/2014/main" id="{82CDD9F9-4E66-5503-CA0F-B5E999A6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7753" y="3866847"/>
            <a:ext cx="3055257" cy="30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39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sz="6600" dirty="0"/>
              <a:t>2-9  </a:t>
            </a:r>
            <a:r>
              <a:rPr lang="en-US" sz="6600" dirty="0" err="1"/>
              <a:t>物流管理</a:t>
            </a:r>
            <a:endParaRPr lang="zh-TW" altLang="en-US" dirty="0" err="1"/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中原大學企管系 黃文佐老師</a:t>
            </a:r>
            <a:endParaRPr lang="zh-TW" altLang="en-US" b="1" dirty="0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211925"/>
            <a:ext cx="6843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RFID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的奧秘 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智慧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撿貨機器人 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無人機航空貨運路徑選擇問題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472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2-10  </a:t>
            </a:r>
            <a:r>
              <a:rPr lang="en-US" altLang="zh-TW" sz="6600" dirty="0" err="1"/>
              <a:t>生活經濟與金融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中原大學企管系 謝佳勲老師</a:t>
            </a:r>
            <a:endParaRPr lang="zh-TW" altLang="en-US" b="1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211925"/>
            <a:ext cx="6843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生活經濟與金融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行為財</a:t>
            </a:r>
            <a:endParaRPr lang="zh-TW" altLang="en-US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生活經濟與金融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實驗經濟 </a:t>
            </a:r>
          </a:p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生活經濟與金融</a:t>
            </a: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簡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單賽局 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</a:br>
            <a:endParaRPr lang="zh-TW" altLang="en-US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圖形 5" descr="業績成長 以實心填滿">
            <a:extLst>
              <a:ext uri="{FF2B5EF4-FFF2-40B4-BE49-F238E27FC236}">
                <a16:creationId xmlns:a16="http://schemas.microsoft.com/office/drawing/2014/main" id="{6D6B0668-0FBA-77C1-A04F-EEAC37E29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6704" y="4024086"/>
            <a:ext cx="2813352" cy="278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C29F95-E605-4151-6C09-0618444A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學</a:t>
            </a:r>
            <a:r>
              <a:rPr lang="zh-TW" altLang="en-US" sz="4800" dirty="0"/>
              <a:t>測後的高三生</a:t>
            </a: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02148F40-8F73-0BA9-2995-F7D5E28E5CE9}"/>
              </a:ext>
            </a:extLst>
          </p:cNvPr>
          <p:cNvSpPr/>
          <p:nvPr/>
        </p:nvSpPr>
        <p:spPr>
          <a:xfrm>
            <a:off x="2109486" y="1911555"/>
            <a:ext cx="1289538" cy="879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/>
              <a:t>繁星</a:t>
            </a:r>
          </a:p>
        </p:txBody>
      </p:sp>
      <p:sp>
        <p:nvSpPr>
          <p:cNvPr id="151" name="矩形: 圓角 150">
            <a:extLst>
              <a:ext uri="{FF2B5EF4-FFF2-40B4-BE49-F238E27FC236}">
                <a16:creationId xmlns:a16="http://schemas.microsoft.com/office/drawing/2014/main" id="{01223BD0-4D53-B2B9-428E-9D003470E79A}"/>
              </a:ext>
            </a:extLst>
          </p:cNvPr>
          <p:cNvSpPr/>
          <p:nvPr/>
        </p:nvSpPr>
        <p:spPr>
          <a:xfrm>
            <a:off x="5512743" y="2717855"/>
            <a:ext cx="2042227" cy="10264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200" dirty="0"/>
              <a:t>個申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(大學、科大)</a:t>
            </a:r>
          </a:p>
        </p:txBody>
      </p: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53D1454C-B0BA-2F15-8033-D679D16B69C6}"/>
              </a:ext>
            </a:extLst>
          </p:cNvPr>
          <p:cNvSpPr/>
          <p:nvPr/>
        </p:nvSpPr>
        <p:spPr>
          <a:xfrm>
            <a:off x="5484300" y="3990044"/>
            <a:ext cx="2005000" cy="13481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200" dirty="0"/>
              <a:t>獨招</a:t>
            </a:r>
            <a:br>
              <a:rPr lang="zh-TW" altLang="en-US" sz="3200" dirty="0"/>
            </a:br>
            <a:r>
              <a:rPr lang="zh-TW" altLang="en-US" dirty="0"/>
              <a:t>(藝才、運動績優、原民專班、軍警）</a:t>
            </a:r>
          </a:p>
        </p:txBody>
      </p:sp>
      <p:sp>
        <p:nvSpPr>
          <p:cNvPr id="153" name="矩形: 圓角 152">
            <a:extLst>
              <a:ext uri="{FF2B5EF4-FFF2-40B4-BE49-F238E27FC236}">
                <a16:creationId xmlns:a16="http://schemas.microsoft.com/office/drawing/2014/main" id="{4FD98996-00B0-6C9A-6FE4-A3B16065D646}"/>
              </a:ext>
            </a:extLst>
          </p:cNvPr>
          <p:cNvSpPr/>
          <p:nvPr/>
        </p:nvSpPr>
        <p:spPr>
          <a:xfrm>
            <a:off x="10462879" y="2455271"/>
            <a:ext cx="1152768" cy="2530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4000" dirty="0"/>
              <a:t>分發入學</a:t>
            </a:r>
          </a:p>
        </p:txBody>
      </p:sp>
      <p:sp>
        <p:nvSpPr>
          <p:cNvPr id="154" name="矩形: 圓角 153">
            <a:extLst>
              <a:ext uri="{FF2B5EF4-FFF2-40B4-BE49-F238E27FC236}">
                <a16:creationId xmlns:a16="http://schemas.microsoft.com/office/drawing/2014/main" id="{CD4CB203-FA04-623D-9738-3CEE925C6591}"/>
              </a:ext>
            </a:extLst>
          </p:cNvPr>
          <p:cNvSpPr/>
          <p:nvPr/>
        </p:nvSpPr>
        <p:spPr>
          <a:xfrm>
            <a:off x="195201" y="1773923"/>
            <a:ext cx="1152768" cy="43082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4000"/>
              <a:t>學測</a:t>
            </a:r>
            <a:endParaRPr lang="zh-TW" altLang="en-US" sz="4000" dirty="0"/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24077B0E-D6AE-F668-DE43-29B0063970E9}"/>
              </a:ext>
            </a:extLst>
          </p:cNvPr>
          <p:cNvSpPr/>
          <p:nvPr/>
        </p:nvSpPr>
        <p:spPr>
          <a:xfrm>
            <a:off x="8626228" y="1624888"/>
            <a:ext cx="1152768" cy="4190999"/>
          </a:xfrm>
          <a:prstGeom prst="roundRect">
            <a:avLst/>
          </a:prstGeom>
          <a:solidFill>
            <a:srgbClr val="F5A3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4000"/>
              <a:t>分科測驗</a:t>
            </a:r>
          </a:p>
        </p:txBody>
      </p:sp>
      <p:sp>
        <p:nvSpPr>
          <p:cNvPr id="156" name="星形: 五角 155">
            <a:extLst>
              <a:ext uri="{FF2B5EF4-FFF2-40B4-BE49-F238E27FC236}">
                <a16:creationId xmlns:a16="http://schemas.microsoft.com/office/drawing/2014/main" id="{757402C3-DAB3-ACF2-41FA-E0F2E4D9947E}"/>
              </a:ext>
            </a:extLst>
          </p:cNvPr>
          <p:cNvSpPr/>
          <p:nvPr/>
        </p:nvSpPr>
        <p:spPr>
          <a:xfrm>
            <a:off x="3053570" y="1758841"/>
            <a:ext cx="439615" cy="42007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箭號: 向右 157">
            <a:extLst>
              <a:ext uri="{FF2B5EF4-FFF2-40B4-BE49-F238E27FC236}">
                <a16:creationId xmlns:a16="http://schemas.microsoft.com/office/drawing/2014/main" id="{C3CE98CB-E0E7-B8BE-214D-6468C85EB587}"/>
              </a:ext>
            </a:extLst>
          </p:cNvPr>
          <p:cNvSpPr/>
          <p:nvPr/>
        </p:nvSpPr>
        <p:spPr>
          <a:xfrm>
            <a:off x="1492783" y="2291376"/>
            <a:ext cx="517769" cy="24423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箭號: 向右 158">
            <a:extLst>
              <a:ext uri="{FF2B5EF4-FFF2-40B4-BE49-F238E27FC236}">
                <a16:creationId xmlns:a16="http://schemas.microsoft.com/office/drawing/2014/main" id="{3182A287-CDD4-931A-8EC9-7664EE507337}"/>
              </a:ext>
            </a:extLst>
          </p:cNvPr>
          <p:cNvSpPr/>
          <p:nvPr/>
        </p:nvSpPr>
        <p:spPr>
          <a:xfrm>
            <a:off x="1471070" y="3224337"/>
            <a:ext cx="3919078" cy="25999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箭號: 向右 159">
            <a:extLst>
              <a:ext uri="{FF2B5EF4-FFF2-40B4-BE49-F238E27FC236}">
                <a16:creationId xmlns:a16="http://schemas.microsoft.com/office/drawing/2014/main" id="{0B30229D-11D0-81DB-4CF8-EB57AADED3FA}"/>
              </a:ext>
            </a:extLst>
          </p:cNvPr>
          <p:cNvSpPr/>
          <p:nvPr/>
        </p:nvSpPr>
        <p:spPr>
          <a:xfrm>
            <a:off x="1552264" y="4565226"/>
            <a:ext cx="3907922" cy="28319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" name="箭號: 向右 163">
            <a:extLst>
              <a:ext uri="{FF2B5EF4-FFF2-40B4-BE49-F238E27FC236}">
                <a16:creationId xmlns:a16="http://schemas.microsoft.com/office/drawing/2014/main" id="{3DD8BE7D-D8D3-482B-4B25-42514B7C73C9}"/>
              </a:ext>
            </a:extLst>
          </p:cNvPr>
          <p:cNvSpPr/>
          <p:nvPr/>
        </p:nvSpPr>
        <p:spPr>
          <a:xfrm>
            <a:off x="3473863" y="2093293"/>
            <a:ext cx="5119076" cy="26376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5" name="箭號: 向右 164">
            <a:extLst>
              <a:ext uri="{FF2B5EF4-FFF2-40B4-BE49-F238E27FC236}">
                <a16:creationId xmlns:a16="http://schemas.microsoft.com/office/drawing/2014/main" id="{A1E0EF46-D5FF-4F9B-629F-AF8FCDE2C7DB}"/>
              </a:ext>
            </a:extLst>
          </p:cNvPr>
          <p:cNvSpPr/>
          <p:nvPr/>
        </p:nvSpPr>
        <p:spPr>
          <a:xfrm rot="720000">
            <a:off x="3421303" y="2769723"/>
            <a:ext cx="2139464" cy="22469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6" name="箭號: 向右 165">
            <a:extLst>
              <a:ext uri="{FF2B5EF4-FFF2-40B4-BE49-F238E27FC236}">
                <a16:creationId xmlns:a16="http://schemas.microsoft.com/office/drawing/2014/main" id="{8DA71908-E30B-EC09-7A29-A1DC4E11C24F}"/>
              </a:ext>
            </a:extLst>
          </p:cNvPr>
          <p:cNvSpPr/>
          <p:nvPr/>
        </p:nvSpPr>
        <p:spPr>
          <a:xfrm rot="2160000">
            <a:off x="3113027" y="3484587"/>
            <a:ext cx="2579079" cy="20515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8" name="箭號: 向右 167">
            <a:extLst>
              <a:ext uri="{FF2B5EF4-FFF2-40B4-BE49-F238E27FC236}">
                <a16:creationId xmlns:a16="http://schemas.microsoft.com/office/drawing/2014/main" id="{8EFEF48E-CE81-44E0-2E2A-892A0769A8A4}"/>
              </a:ext>
            </a:extLst>
          </p:cNvPr>
          <p:cNvSpPr/>
          <p:nvPr/>
        </p:nvSpPr>
        <p:spPr>
          <a:xfrm>
            <a:off x="1494691" y="5406422"/>
            <a:ext cx="7131537" cy="26376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9" name="箭號: 向右 168">
            <a:extLst>
              <a:ext uri="{FF2B5EF4-FFF2-40B4-BE49-F238E27FC236}">
                <a16:creationId xmlns:a16="http://schemas.microsoft.com/office/drawing/2014/main" id="{84A138B5-412A-C380-7A0B-7837521FE634}"/>
              </a:ext>
            </a:extLst>
          </p:cNvPr>
          <p:cNvSpPr/>
          <p:nvPr/>
        </p:nvSpPr>
        <p:spPr>
          <a:xfrm>
            <a:off x="9864127" y="3645660"/>
            <a:ext cx="517769" cy="244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箭號: 向右 169">
            <a:extLst>
              <a:ext uri="{FF2B5EF4-FFF2-40B4-BE49-F238E27FC236}">
                <a16:creationId xmlns:a16="http://schemas.microsoft.com/office/drawing/2014/main" id="{97800CA0-DD4F-94E1-C403-79838C0DA16C}"/>
              </a:ext>
            </a:extLst>
          </p:cNvPr>
          <p:cNvSpPr/>
          <p:nvPr/>
        </p:nvSpPr>
        <p:spPr>
          <a:xfrm>
            <a:off x="7631445" y="3250462"/>
            <a:ext cx="918307" cy="263769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1" name="箭號: 向右 170">
            <a:extLst>
              <a:ext uri="{FF2B5EF4-FFF2-40B4-BE49-F238E27FC236}">
                <a16:creationId xmlns:a16="http://schemas.microsoft.com/office/drawing/2014/main" id="{2F14FDB7-6A70-95A0-356E-14095D7486E7}"/>
              </a:ext>
            </a:extLst>
          </p:cNvPr>
          <p:cNvSpPr/>
          <p:nvPr/>
        </p:nvSpPr>
        <p:spPr>
          <a:xfrm>
            <a:off x="7562931" y="4594418"/>
            <a:ext cx="918308" cy="254000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2" name="星形: 五角 171">
            <a:extLst>
              <a:ext uri="{FF2B5EF4-FFF2-40B4-BE49-F238E27FC236}">
                <a16:creationId xmlns:a16="http://schemas.microsoft.com/office/drawing/2014/main" id="{894FB4F8-1564-AA9E-AB5E-278A841B8CB2}"/>
              </a:ext>
            </a:extLst>
          </p:cNvPr>
          <p:cNvSpPr/>
          <p:nvPr/>
        </p:nvSpPr>
        <p:spPr>
          <a:xfrm>
            <a:off x="7065449" y="2583150"/>
            <a:ext cx="439615" cy="42007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星形: 五角 172">
            <a:extLst>
              <a:ext uri="{FF2B5EF4-FFF2-40B4-BE49-F238E27FC236}">
                <a16:creationId xmlns:a16="http://schemas.microsoft.com/office/drawing/2014/main" id="{DBF1836B-625F-6C82-8AA9-9BEDC9280635}"/>
              </a:ext>
            </a:extLst>
          </p:cNvPr>
          <p:cNvSpPr/>
          <p:nvPr/>
        </p:nvSpPr>
        <p:spPr>
          <a:xfrm>
            <a:off x="7065449" y="4000298"/>
            <a:ext cx="439615" cy="42007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4" name="星形: 五角 173">
            <a:extLst>
              <a:ext uri="{FF2B5EF4-FFF2-40B4-BE49-F238E27FC236}">
                <a16:creationId xmlns:a16="http://schemas.microsoft.com/office/drawing/2014/main" id="{D25B3A6B-8D39-763E-0B11-D36C4CE737E0}"/>
              </a:ext>
            </a:extLst>
          </p:cNvPr>
          <p:cNvSpPr/>
          <p:nvPr/>
        </p:nvSpPr>
        <p:spPr>
          <a:xfrm>
            <a:off x="11391435" y="3347699"/>
            <a:ext cx="439615" cy="42007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0" name="矩形 179">
            <a:extLst>
              <a:ext uri="{FF2B5EF4-FFF2-40B4-BE49-F238E27FC236}">
                <a16:creationId xmlns:a16="http://schemas.microsoft.com/office/drawing/2014/main" id="{C76B4A11-6407-2568-8E24-3CCB05F9CCED}"/>
              </a:ext>
            </a:extLst>
          </p:cNvPr>
          <p:cNvSpPr/>
          <p:nvPr/>
        </p:nvSpPr>
        <p:spPr>
          <a:xfrm>
            <a:off x="1764248" y="2877125"/>
            <a:ext cx="3419229" cy="1045308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/>
              <a:t>學習歷程檔案</a:t>
            </a:r>
          </a:p>
        </p:txBody>
      </p:sp>
    </p:spTree>
    <p:extLst>
      <p:ext uri="{BB962C8B-B14F-4D97-AF65-F5344CB8AC3E}">
        <p14:creationId xmlns:p14="http://schemas.microsoft.com/office/powerpoint/2010/main" val="28495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3" grpId="0" animBg="1"/>
      <p:bldP spid="155" grpId="0" animBg="1"/>
      <p:bldP spid="156" grpId="0" animBg="1"/>
      <p:bldP spid="158" grpId="0" animBg="1"/>
      <p:bldP spid="159" grpId="0" animBg="1"/>
      <p:bldP spid="160" grpId="0" animBg="1"/>
      <p:bldP spid="164" grpId="0" animBg="1"/>
      <p:bldP spid="165" grpId="0" animBg="1"/>
      <p:bldP spid="166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2-11  </a:t>
            </a:r>
            <a:r>
              <a:rPr lang="en-US" altLang="zh-TW" sz="6600" dirty="0" err="1"/>
              <a:t>桌遊學英文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rgbClr val="4514B7"/>
                </a:solidFill>
                <a:ea typeface="+mn-lt"/>
                <a:cs typeface="+mn-lt"/>
              </a:rPr>
              <a:t>中原大</a:t>
            </a:r>
            <a:r>
              <a:rPr lang="zh-TW" sz="4800" b="1">
                <a:solidFill>
                  <a:srgbClr val="4514B7"/>
                </a:solidFill>
                <a:ea typeface="+mn-lt"/>
                <a:cs typeface="+mn-lt"/>
              </a:rPr>
              <a:t>學</a:t>
            </a:r>
            <a:r>
              <a:rPr lang="zh-TW" altLang="en-US" sz="4800" b="1">
                <a:solidFill>
                  <a:srgbClr val="4514B7"/>
                </a:solidFill>
                <a:ea typeface="+mn-lt"/>
                <a:cs typeface="+mn-lt"/>
              </a:rPr>
              <a:t>應外系 </a:t>
            </a:r>
            <a:r>
              <a:rPr lang="zh-TW" sz="4800" b="1">
                <a:solidFill>
                  <a:srgbClr val="4514B7"/>
                </a:solidFill>
                <a:ea typeface="+mn-lt"/>
                <a:cs typeface="+mn-lt"/>
              </a:rPr>
              <a:t>鄭詩萍老師</a:t>
            </a:r>
            <a:endParaRPr lang="zh-TW" b="1">
              <a:solidFill>
                <a:srgbClr val="4514B7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211925"/>
            <a:ext cx="6843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00"/>
              </a:spcBef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1.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英文拼字訓練、記憶單字訓練 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2.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 英文拼字訓練、英文敘事力訓練 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altLang="zh-TW" sz="3200" dirty="0">
                <a:solidFill>
                  <a:schemeClr val="bg1"/>
                </a:solidFill>
                <a:ea typeface="+mn-lt"/>
                <a:cs typeface="+mn-lt"/>
              </a:rPr>
              <a:t>3.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 英文造句訓練</a:t>
            </a: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、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英文敘事力訓練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462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2-12  </a:t>
            </a:r>
            <a:r>
              <a:rPr lang="en-US" altLang="zh-TW" sz="6600" dirty="0" err="1"/>
              <a:t>立體造形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  <a:ea typeface="+mn-lt"/>
                <a:cs typeface="+mn-lt"/>
              </a:rPr>
              <a:t>銘傳大學商品設計系 駱信昌老師</a:t>
            </a:r>
            <a:endParaRPr lang="zh-TW" altLang="en-US" b="1" dirty="0">
              <a:solidFill>
                <a:schemeClr val="accent4"/>
              </a:solidFill>
            </a:endParaRPr>
          </a:p>
        </p:txBody>
      </p:sp>
      <p:sp>
        <p:nvSpPr>
          <p:cNvPr id="4" name="六邊形 3">
            <a:extLst>
              <a:ext uri="{FF2B5EF4-FFF2-40B4-BE49-F238E27FC236}">
                <a16:creationId xmlns:a16="http://schemas.microsoft.com/office/drawing/2014/main" id="{FB80777C-B1A0-C237-234F-7C316D4E7591}"/>
              </a:ext>
            </a:extLst>
          </p:cNvPr>
          <p:cNvSpPr/>
          <p:nvPr/>
        </p:nvSpPr>
        <p:spPr>
          <a:xfrm>
            <a:off x="5145530" y="2211925"/>
            <a:ext cx="6843622" cy="419818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,Sans-Serif"/>
              <a:buChar char="•"/>
            </a:pPr>
            <a:endParaRPr lang="zh-TW" altLang="en-US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514350" indent="-514350">
              <a:spcBef>
                <a:spcPts val="100"/>
              </a:spcBef>
              <a:buAutoNum type="arabicPeriod"/>
            </a:pPr>
            <a:r>
              <a:rPr lang="zh-TW" sz="3200">
                <a:solidFill>
                  <a:schemeClr val="bg1"/>
                </a:solidFill>
                <a:ea typeface="+mn-lt"/>
                <a:cs typeface="+mn-lt"/>
              </a:rPr>
              <a:t>發展</a:t>
            </a: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立體設計與美學概念 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514350" indent="-514350">
              <a:spcBef>
                <a:spcPts val="100"/>
              </a:spcBef>
              <a:buAutoNum type="arabicPeriod"/>
            </a:pPr>
            <a:r>
              <a:rPr lang="zh-TW" altLang="en-US" sz="3200">
                <a:solidFill>
                  <a:schemeClr val="bg1"/>
                </a:solidFill>
                <a:ea typeface="+mn-lt"/>
                <a:cs typeface="+mn-lt"/>
              </a:rPr>
              <a:t>建立造形構思的創造能力</a:t>
            </a:r>
            <a:endParaRPr lang="en-US" altLang="zh-TW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514350" indent="-514350">
              <a:spcBef>
                <a:spcPts val="100"/>
              </a:spcBef>
              <a:buAutoNum type="arabicPeriod"/>
            </a:pP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 培養設計表</a:t>
            </a:r>
            <a:r>
              <a:rPr lang="zh-TW" sz="3200" dirty="0">
                <a:solidFill>
                  <a:schemeClr val="bg1"/>
                </a:solidFill>
                <a:ea typeface="+mn-lt"/>
                <a:cs typeface="+mn-lt"/>
              </a:rPr>
              <a:t>現</a:t>
            </a:r>
            <a:r>
              <a:rPr lang="zh-TW" altLang="en-US" sz="3200" dirty="0">
                <a:solidFill>
                  <a:schemeClr val="bg1"/>
                </a:solidFill>
                <a:ea typeface="+mn-lt"/>
                <a:cs typeface="+mn-lt"/>
              </a:rPr>
              <a:t>與實作能力</a:t>
            </a:r>
            <a:endParaRPr lang="en-US" altLang="zh-TW" sz="32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8577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9C865D-FA1B-E420-8C46-2C405BAF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solidFill>
                  <a:srgbClr val="002060"/>
                </a:solidFill>
              </a:rPr>
              <a:t>對優質陽明人的期許</a:t>
            </a:r>
            <a:endParaRPr lang="zh-TW" altLang="en-US" sz="4400" dirty="0">
              <a:solidFill>
                <a:srgbClr val="00206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B7D8DF-4079-79C4-90D3-29AB40F2D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140" y="2066786"/>
            <a:ext cx="10216508" cy="44924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4000" b="1">
                <a:solidFill>
                  <a:srgbClr val="FF0000"/>
                </a:solidFill>
              </a:rPr>
              <a:t>抱持熱情，認真學習</a:t>
            </a:r>
            <a:endParaRPr lang="zh-TW" sz="4000" b="1">
              <a:solidFill>
                <a:srgbClr val="FF0000"/>
              </a:solidFill>
            </a:endParaRPr>
          </a:p>
          <a:p>
            <a:r>
              <a:rPr lang="zh-TW" sz="4000" b="1">
                <a:solidFill>
                  <a:srgbClr val="0070C0"/>
                </a:solidFill>
                <a:ea typeface="+mn-lt"/>
                <a:cs typeface="+mn-lt"/>
              </a:rPr>
              <a:t>自重尊重，不造成教授困擾</a:t>
            </a:r>
          </a:p>
          <a:p>
            <a:r>
              <a:rPr lang="zh-TW" altLang="en-US" sz="4000" b="1">
                <a:solidFill>
                  <a:srgbClr val="FF0000"/>
                </a:solidFill>
                <a:ea typeface="+mn-lt"/>
                <a:cs typeface="+mn-lt"/>
              </a:rPr>
              <a:t>隨時記錄-產出學習歷程檔</a:t>
            </a:r>
            <a:r>
              <a:rPr lang="zh-TW" altLang="en-US" sz="4000" b="1">
                <a:ea typeface="+mn-lt"/>
                <a:cs typeface="+mn-lt"/>
              </a:rPr>
              <a:t>(用手機拍照或查詢請徵得教師同意)</a:t>
            </a:r>
            <a:endParaRPr lang="zh-TW" sz="4000" b="1"/>
          </a:p>
          <a:p>
            <a:r>
              <a:rPr lang="zh-TW" altLang="en-US" sz="4000" b="1">
                <a:solidFill>
                  <a:srgbClr val="0070C0"/>
                </a:solidFill>
              </a:rPr>
              <a:t>感恩惜福--把每個人當成生命中的貴人</a:t>
            </a:r>
          </a:p>
          <a:p>
            <a:endParaRPr lang="zh-TW" altLang="en-US" sz="3600" dirty="0"/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1791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F0F66B-1A75-F0B0-325A-0C42D32C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/>
              <a:t>高三下課程</a:t>
            </a:r>
            <a:endParaRPr lang="zh-TW" sz="4800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14677153"/>
              </p:ext>
            </p:extLst>
          </p:nvPr>
        </p:nvGraphicFramePr>
        <p:xfrm>
          <a:off x="-1801625" y="1439332"/>
          <a:ext cx="871232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216729460"/>
              </p:ext>
            </p:extLst>
          </p:nvPr>
        </p:nvGraphicFramePr>
        <p:xfrm>
          <a:off x="4027715" y="382555"/>
          <a:ext cx="8089640" cy="451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弧形接點 11"/>
          <p:cNvCxnSpPr/>
          <p:nvPr/>
        </p:nvCxnSpPr>
        <p:spPr>
          <a:xfrm flipV="1">
            <a:off x="1726163" y="2527573"/>
            <a:ext cx="2806960" cy="1857815"/>
          </a:xfrm>
          <a:prstGeom prst="curvedConnector3">
            <a:avLst>
              <a:gd name="adj1" fmla="val 101192"/>
            </a:avLst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 flipV="1">
            <a:off x="1726163" y="4114801"/>
            <a:ext cx="9957957" cy="368847"/>
          </a:xfrm>
          <a:prstGeom prst="curvedConnector3">
            <a:avLst>
              <a:gd name="adj1" fmla="val 99286"/>
            </a:avLst>
          </a:prstGeom>
          <a:ln w="41275">
            <a:solidFill>
              <a:srgbClr val="F5A3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弧形接點 14"/>
          <p:cNvCxnSpPr/>
          <p:nvPr/>
        </p:nvCxnSpPr>
        <p:spPr>
          <a:xfrm flipV="1">
            <a:off x="2971799" y="4178794"/>
            <a:ext cx="8971385" cy="1937024"/>
          </a:xfrm>
          <a:prstGeom prst="curvedConnector3">
            <a:avLst>
              <a:gd name="adj1" fmla="val 100026"/>
            </a:avLst>
          </a:prstGeom>
          <a:ln w="41275">
            <a:solidFill>
              <a:srgbClr val="F5A3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弧形接點 36"/>
          <p:cNvCxnSpPr/>
          <p:nvPr/>
        </p:nvCxnSpPr>
        <p:spPr>
          <a:xfrm flipV="1">
            <a:off x="4368651" y="4178794"/>
            <a:ext cx="7415912" cy="739886"/>
          </a:xfrm>
          <a:prstGeom prst="curvedConnector3">
            <a:avLst>
              <a:gd name="adj1" fmla="val 99950"/>
            </a:avLst>
          </a:prstGeom>
          <a:ln w="41275">
            <a:solidFill>
              <a:srgbClr val="F5A3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弧形接點 13"/>
          <p:cNvCxnSpPr/>
          <p:nvPr/>
        </p:nvCxnSpPr>
        <p:spPr>
          <a:xfrm rot="10800000" flipV="1">
            <a:off x="4533126" y="895403"/>
            <a:ext cx="846271" cy="657488"/>
          </a:xfrm>
          <a:prstGeom prst="curvedConnector3">
            <a:avLst>
              <a:gd name="adj1" fmla="val 50000"/>
            </a:avLst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4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1D0DC-564F-43D2-9314-3D9925EA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微課程-第一梯</a:t>
            </a:r>
            <a:r>
              <a:rPr lang="zh-TW" altLang="en-US">
                <a:ea typeface="+mj-lt"/>
                <a:cs typeface="+mj-lt"/>
              </a:rPr>
              <a:t>次         </a:t>
            </a:r>
            <a:r>
              <a:rPr lang="en-US" altLang="zh-TW" b="0" dirty="0">
                <a:ea typeface="+mj-lt"/>
                <a:cs typeface="+mj-lt"/>
              </a:rPr>
              <a:t>3/7</a:t>
            </a:r>
            <a:r>
              <a:rPr lang="zh-TW" b="0">
                <a:ea typeface="+mj-lt"/>
                <a:cs typeface="+mj-lt"/>
              </a:rPr>
              <a:t>、</a:t>
            </a:r>
            <a:r>
              <a:rPr lang="en-US" altLang="zh-TW" b="0" dirty="0">
                <a:ea typeface="+mj-lt"/>
                <a:cs typeface="+mj-lt"/>
              </a:rPr>
              <a:t>3/14</a:t>
            </a:r>
            <a:r>
              <a:rPr lang="zh-TW" b="0">
                <a:ea typeface="+mj-lt"/>
                <a:cs typeface="+mj-lt"/>
              </a:rPr>
              <a:t>、</a:t>
            </a:r>
            <a:r>
              <a:rPr lang="en-US" altLang="zh-TW" b="0" dirty="0">
                <a:ea typeface="+mj-lt"/>
                <a:cs typeface="+mj-lt"/>
              </a:rPr>
              <a:t>3/21</a:t>
            </a:r>
            <a:endParaRPr lang="zh-TW" altLang="en-US" dirty="0"/>
          </a:p>
        </p:txBody>
      </p:sp>
      <p:graphicFrame>
        <p:nvGraphicFramePr>
          <p:cNvPr id="6" name="資料庫圖表 7">
            <a:extLst>
              <a:ext uri="{FF2B5EF4-FFF2-40B4-BE49-F238E27FC236}">
                <a16:creationId xmlns:a16="http://schemas.microsoft.com/office/drawing/2014/main" id="{1E67ADD9-E51E-2825-6B58-CB9165B0E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549413"/>
              </p:ext>
            </p:extLst>
          </p:nvPr>
        </p:nvGraphicFramePr>
        <p:xfrm>
          <a:off x="68339" y="1933575"/>
          <a:ext cx="11162088" cy="476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3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1D0DC-564F-43D2-9314-3D9925EA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微課程-第二梯</a:t>
            </a:r>
            <a:r>
              <a:rPr lang="zh-TW" altLang="en-US">
                <a:ea typeface="+mj-lt"/>
                <a:cs typeface="+mj-lt"/>
              </a:rPr>
              <a:t>次         4/11、4/18、4/25</a:t>
            </a:r>
            <a:endParaRPr lang="zh-TW" altLang="en-US" dirty="0"/>
          </a:p>
        </p:txBody>
      </p:sp>
      <p:graphicFrame>
        <p:nvGraphicFramePr>
          <p:cNvPr id="6" name="資料庫圖表 7">
            <a:extLst>
              <a:ext uri="{FF2B5EF4-FFF2-40B4-BE49-F238E27FC236}">
                <a16:creationId xmlns:a16="http://schemas.microsoft.com/office/drawing/2014/main" id="{1E67ADD9-E51E-2825-6B58-CB9165B0E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324007"/>
              </p:ext>
            </p:extLst>
          </p:nvPr>
        </p:nvGraphicFramePr>
        <p:xfrm>
          <a:off x="68339" y="1933575"/>
          <a:ext cx="11162088" cy="476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098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B85E51-DE9F-9ECA-A7D7-5C771F56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選課說明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9E8ABE-D45B-F259-ED9E-D6FB3C6C9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54" y="2103073"/>
            <a:ext cx="11365556" cy="466179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3200"/>
              <a:t>選課方式：線上選課</a:t>
            </a:r>
          </a:p>
          <a:p>
            <a:r>
              <a:rPr lang="zh-TW" altLang="en-US" sz="3200"/>
              <a:t>選課時間</a:t>
            </a:r>
            <a:r>
              <a:rPr lang="zh-TW" sz="3200">
                <a:ea typeface="+mn-lt"/>
                <a:cs typeface="+mn-lt"/>
              </a:rPr>
              <a:t>：待</a:t>
            </a:r>
            <a:r>
              <a:rPr lang="zh-TW" altLang="en-US" sz="3200">
                <a:ea typeface="+mn-lt"/>
                <a:cs typeface="+mn-lt"/>
              </a:rPr>
              <a:t>定(本週內另行公告)</a:t>
            </a:r>
          </a:p>
          <a:p>
            <a:r>
              <a:rPr lang="zh-TW" altLang="en-US" sz="3200"/>
              <a:t>不分班群，均可選擇。也可選擇不參加(留在原班上彈性課程)</a:t>
            </a:r>
          </a:p>
          <a:p>
            <a:r>
              <a:rPr lang="zh-TW" altLang="en-US" sz="3200"/>
              <a:t>依志願序分發，額滿為止，不辦理加退選。</a:t>
            </a:r>
          </a:p>
          <a:p>
            <a:r>
              <a:rPr lang="zh-TW" altLang="en-US" sz="3200"/>
              <a:t>徵求每班2名志願者協開門、點名、記錄、聯繫等事項，可優先選課(說明會後至台前登記)。</a:t>
            </a:r>
            <a:endParaRPr lang="zh-TW" altLang="en-US" sz="3200" dirty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056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1-1  </a:t>
            </a:r>
            <a:r>
              <a:rPr lang="zh-TW" altLang="en-US" sz="6600"/>
              <a:t>讓他聽得見</a:t>
            </a:r>
            <a:endParaRPr lang="en-US" altLang="zh-TW" sz="6600"/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 dirty="0">
                <a:solidFill>
                  <a:schemeClr val="accent4"/>
                </a:solidFill>
              </a:rPr>
              <a:t>元智大學電機系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 dirty="0">
                <a:solidFill>
                  <a:schemeClr val="accent4"/>
                </a:solidFill>
              </a:rPr>
              <a:t>王緒翔老師</a:t>
            </a:r>
          </a:p>
        </p:txBody>
      </p:sp>
      <p:pic>
        <p:nvPicPr>
          <p:cNvPr id="10" name="圖片 10" descr="在耳朵上的手">
            <a:extLst>
              <a:ext uri="{FF2B5EF4-FFF2-40B4-BE49-F238E27FC236}">
                <a16:creationId xmlns:a16="http://schemas.microsoft.com/office/drawing/2014/main" id="{A9899C0C-1152-85DF-420C-2E351103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23" y="4058668"/>
            <a:ext cx="3999087" cy="2649439"/>
          </a:xfrm>
          <a:prstGeom prst="rect">
            <a:avLst/>
          </a:prstGeom>
        </p:spPr>
      </p:pic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72000" y="2300112"/>
            <a:ext cx="7676442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sz="3600">
                <a:ea typeface="+mn-lt"/>
                <a:cs typeface="+mn-lt"/>
              </a:rPr>
              <a:t>學習發聲與聽覺的生理現象</a:t>
            </a:r>
            <a:endParaRPr lang="en-US" altLang="zh-TW" sz="36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sz="3600">
                <a:ea typeface="+mn-lt"/>
                <a:cs typeface="+mn-lt"/>
              </a:rPr>
              <a:t>聲音處理中常用的基本運算</a:t>
            </a:r>
            <a:endParaRPr lang="en-US" altLang="zh-TW" sz="36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sz="3600">
                <a:ea typeface="+mn-lt"/>
                <a:cs typeface="+mn-lt"/>
              </a:rPr>
              <a:t>人工智慧應用在乾淨聲音訊號擷取</a:t>
            </a:r>
            <a:endParaRPr lang="en-US" altLang="zh-TW" sz="3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7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BEE2A-F78C-AEE1-34D5-9826317D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2" y="160006"/>
            <a:ext cx="10376866" cy="18528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1-2  </a:t>
            </a:r>
            <a:r>
              <a:rPr lang="en-US" altLang="zh-TW" sz="6600" dirty="0" err="1"/>
              <a:t>模擬與人生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660" y="2305687"/>
            <a:ext cx="4947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元智大學工管系 </a:t>
            </a:r>
            <a:endParaRPr lang="zh-TW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4800" b="1">
                <a:solidFill>
                  <a:schemeClr val="accent4"/>
                </a:solidFill>
              </a:rPr>
              <a:t>任恒毅老師</a:t>
            </a:r>
            <a:endParaRPr lang="zh-TW">
              <a:solidFill>
                <a:schemeClr val="accent4"/>
              </a:solidFill>
            </a:endParaRPr>
          </a:p>
        </p:txBody>
      </p:sp>
      <p:sp>
        <p:nvSpPr>
          <p:cNvPr id="11" name="流程圖: 資料 10">
            <a:extLst>
              <a:ext uri="{FF2B5EF4-FFF2-40B4-BE49-F238E27FC236}">
                <a16:creationId xmlns:a16="http://schemas.microsoft.com/office/drawing/2014/main" id="{97B916F0-E073-7A88-C06D-50A7B18BE17B}"/>
              </a:ext>
            </a:extLst>
          </p:cNvPr>
          <p:cNvSpPr/>
          <p:nvPr/>
        </p:nvSpPr>
        <p:spPr>
          <a:xfrm>
            <a:off x="4572000" y="2300112"/>
            <a:ext cx="7676442" cy="4473221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認識電腦模擬</a:t>
            </a:r>
            <a:endParaRPr lang="en-US" altLang="zh-TW" sz="36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讓</a:t>
            </a:r>
            <a:r>
              <a:rPr lang="zh-TW" sz="3600">
                <a:ea typeface="+mn-lt"/>
                <a:cs typeface="+mn-lt"/>
              </a:rPr>
              <a:t>學生</a:t>
            </a:r>
            <a:r>
              <a:rPr lang="zh-TW" altLang="en-US" sz="3600">
                <a:ea typeface="+mn-lt"/>
                <a:cs typeface="+mn-lt"/>
              </a:rPr>
              <a:t>透過電腦軟體操作，瞭解離散事件模擬。 </a:t>
            </a:r>
            <a:endParaRPr lang="en-US" altLang="zh-TW" sz="3600" dirty="0">
              <a:ea typeface="+mn-lt"/>
              <a:cs typeface="+mn-lt"/>
            </a:endParaRPr>
          </a:p>
          <a:p>
            <a:pPr marL="742950" indent="-742950">
              <a:spcBef>
                <a:spcPts val="100"/>
              </a:spcBef>
              <a:buFont typeface="Arial"/>
              <a:buChar char="•"/>
            </a:pPr>
            <a:r>
              <a:rPr lang="zh-TW" altLang="en-US" sz="3600">
                <a:ea typeface="+mn-lt"/>
                <a:cs typeface="+mn-lt"/>
              </a:rPr>
              <a:t>利</a:t>
            </a:r>
            <a:r>
              <a:rPr lang="zh-TW" sz="3600">
                <a:ea typeface="+mn-lt"/>
                <a:cs typeface="+mn-lt"/>
              </a:rPr>
              <a:t>用</a:t>
            </a:r>
            <a:r>
              <a:rPr lang="zh-TW" altLang="en-US" sz="3600">
                <a:ea typeface="+mn-lt"/>
                <a:cs typeface="+mn-lt"/>
              </a:rPr>
              <a:t>系統模擬進行流程分析</a:t>
            </a:r>
            <a:endParaRPr lang="en-US" altLang="zh-TW" sz="3600">
              <a:ea typeface="+mn-lt"/>
              <a:cs typeface="+mn-lt"/>
            </a:endParaRPr>
          </a:p>
        </p:txBody>
      </p:sp>
      <p:pic>
        <p:nvPicPr>
          <p:cNvPr id="4" name="圖片 4" descr="兩個可愛機器人">
            <a:extLst>
              <a:ext uri="{FF2B5EF4-FFF2-40B4-BE49-F238E27FC236}">
                <a16:creationId xmlns:a16="http://schemas.microsoft.com/office/drawing/2014/main" id="{49F74755-69E1-9BA9-112B-13EF72C6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356529"/>
            <a:ext cx="4298091" cy="241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7666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0"/>
      </a:accent1>
      <a:accent2>
        <a:srgbClr val="14B2BA"/>
      </a:accent2>
      <a:accent3>
        <a:srgbClr val="298EE7"/>
      </a:accent3>
      <a:accent4>
        <a:srgbClr val="2C40D9"/>
      </a:accent4>
      <a:accent5>
        <a:srgbClr val="6229E7"/>
      </a:accent5>
      <a:accent6>
        <a:srgbClr val="A017D5"/>
      </a:accent6>
      <a:hlink>
        <a:srgbClr val="BF3F6E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1826</Words>
  <Application>Microsoft Office PowerPoint</Application>
  <PresentationFormat>寬螢幕</PresentationFormat>
  <Paragraphs>232</Paragraphs>
  <Slides>32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Arial,Sans-Serif</vt:lpstr>
      <vt:lpstr>Neue Haas Grotesk Text Pro</vt:lpstr>
      <vt:lpstr>微軟正黑體</vt:lpstr>
      <vt:lpstr>新細明體</vt:lpstr>
      <vt:lpstr>Arial</vt:lpstr>
      <vt:lpstr>Calibri</vt:lpstr>
      <vt:lpstr>AccentBoxVTI</vt:lpstr>
      <vt:lpstr>111-2 高三彈性學習微課程說明</vt:lpstr>
      <vt:lpstr>PowerPoint 簡報</vt:lpstr>
      <vt:lpstr>學測後的高三生</vt:lpstr>
      <vt:lpstr>高三下課程</vt:lpstr>
      <vt:lpstr>微課程-第一梯次         3/7、3/14、3/21</vt:lpstr>
      <vt:lpstr>微課程-第二梯次         4/11、4/18、4/25</vt:lpstr>
      <vt:lpstr>選課說明</vt:lpstr>
      <vt:lpstr>1-1  讓他聽得見</vt:lpstr>
      <vt:lpstr>1-2  模擬與人生</vt:lpstr>
      <vt:lpstr>1-3  動手玩AI—  使用Teachable Machine進行辨識</vt:lpstr>
      <vt:lpstr>1-4  超級英雄的物理學</vt:lpstr>
      <vt:lpstr>1-5  人體器官導覽</vt:lpstr>
      <vt:lpstr>1-6  視覺探索</vt:lpstr>
      <vt:lpstr>1-7  生醫探索</vt:lpstr>
      <vt:lpstr>1-8 生產與作業管理</vt:lpstr>
      <vt:lpstr>1-9  知己知彼-行為管理力</vt:lpstr>
      <vt:lpstr>1-10 民法生活案例一點通</vt:lpstr>
      <vt:lpstr>1-11  多語/跨語(數位)應用學習</vt:lpstr>
      <vt:lpstr>1-12  打開建築–建築玩什麼？</vt:lpstr>
      <vt:lpstr>2-1  人工智慧與音樂</vt:lpstr>
      <vt:lpstr>2-2  元宇宙世界</vt:lpstr>
      <vt:lpstr>2-3 基礎物理概論</vt:lpstr>
      <vt:lpstr>2-4 人體器官導覽</vt:lpstr>
      <vt:lpstr>2-5 視覺探索</vt:lpstr>
      <vt:lpstr>2-6  生醫探索</vt:lpstr>
      <vt:lpstr>2-7  一粒沙見世界，一細胞見生命</vt:lpstr>
      <vt:lpstr>2-8 立委換你做做看－國會實況與桌遊</vt:lpstr>
      <vt:lpstr>2-9  物流管理</vt:lpstr>
      <vt:lpstr>2-10  生活經濟與金融</vt:lpstr>
      <vt:lpstr>2-11  桌遊學英文</vt:lpstr>
      <vt:lpstr>2-12  立體造形</vt:lpstr>
      <vt:lpstr>對優質陽明人的期許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PYMHS</dc:creator>
  <cp:lastModifiedBy>Windows 使用者</cp:lastModifiedBy>
  <cp:revision>1122</cp:revision>
  <dcterms:created xsi:type="dcterms:W3CDTF">2023-01-18T03:04:27Z</dcterms:created>
  <dcterms:modified xsi:type="dcterms:W3CDTF">2023-02-14T00:40:29Z</dcterms:modified>
</cp:coreProperties>
</file>