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handoutMasterIdLst>
    <p:handoutMasterId r:id="rId39"/>
  </p:handoutMasterIdLst>
  <p:sldIdLst>
    <p:sldId id="256" r:id="rId2"/>
    <p:sldId id="284" r:id="rId3"/>
    <p:sldId id="285" r:id="rId4"/>
    <p:sldId id="286" r:id="rId5"/>
    <p:sldId id="283" r:id="rId6"/>
    <p:sldId id="258" r:id="rId7"/>
    <p:sldId id="259" r:id="rId8"/>
    <p:sldId id="260" r:id="rId9"/>
    <p:sldId id="306" r:id="rId10"/>
    <p:sldId id="270" r:id="rId11"/>
    <p:sldId id="287" r:id="rId12"/>
    <p:sldId id="288" r:id="rId13"/>
    <p:sldId id="289" r:id="rId14"/>
    <p:sldId id="290" r:id="rId15"/>
    <p:sldId id="291" r:id="rId16"/>
    <p:sldId id="292" r:id="rId17"/>
    <p:sldId id="293" r:id="rId18"/>
    <p:sldId id="294" r:id="rId19"/>
    <p:sldId id="295" r:id="rId20"/>
    <p:sldId id="296" r:id="rId21"/>
    <p:sldId id="312" r:id="rId22"/>
    <p:sldId id="307" r:id="rId23"/>
    <p:sldId id="300" r:id="rId24"/>
    <p:sldId id="262" r:id="rId25"/>
    <p:sldId id="266" r:id="rId26"/>
    <p:sldId id="261" r:id="rId27"/>
    <p:sldId id="268" r:id="rId28"/>
    <p:sldId id="267" r:id="rId29"/>
    <p:sldId id="309" r:id="rId30"/>
    <p:sldId id="302" r:id="rId31"/>
    <p:sldId id="313" r:id="rId32"/>
    <p:sldId id="311" r:id="rId33"/>
    <p:sldId id="257" r:id="rId34"/>
    <p:sldId id="314" r:id="rId35"/>
    <p:sldId id="308" r:id="rId36"/>
    <p:sldId id="269" r:id="rId37"/>
  </p:sldIdLst>
  <p:sldSz cx="12192000" cy="6858000"/>
  <p:notesSz cx="9866313" cy="673576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1" d="100"/>
          <a:sy n="111" d="100"/>
        </p:scale>
        <p:origin x="51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4B33946D-3F78-4EA2-A707-15631441A90D}" type="datetimeFigureOut">
              <a:rPr lang="zh-TW" altLang="en-US" smtClean="0"/>
              <a:t>2024/2/17</a:t>
            </a:fld>
            <a:endParaRPr lang="zh-TW" altLang="en-US"/>
          </a:p>
        </p:txBody>
      </p:sp>
      <p:sp>
        <p:nvSpPr>
          <p:cNvPr id="4" name="頁尾版面配置區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02148CA1-7141-4242-8AC1-B35C0DEC8A8D}" type="slidenum">
              <a:rPr lang="zh-TW" altLang="en-US" smtClean="0"/>
              <a:t>‹#›</a:t>
            </a:fld>
            <a:endParaRPr lang="zh-TW" altLang="en-US"/>
          </a:p>
        </p:txBody>
      </p:sp>
    </p:spTree>
    <p:extLst>
      <p:ext uri="{BB962C8B-B14F-4D97-AF65-F5344CB8AC3E}">
        <p14:creationId xmlns:p14="http://schemas.microsoft.com/office/powerpoint/2010/main" val="1413489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275138" cy="33813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5588000" y="0"/>
            <a:ext cx="4276725" cy="338138"/>
          </a:xfrm>
          <a:prstGeom prst="rect">
            <a:avLst/>
          </a:prstGeom>
        </p:spPr>
        <p:txBody>
          <a:bodyPr vert="horz" lIns="91440" tIns="45720" rIns="91440" bIns="45720" rtlCol="0"/>
          <a:lstStyle>
            <a:lvl1pPr algn="r">
              <a:defRPr sz="1200"/>
            </a:lvl1pPr>
          </a:lstStyle>
          <a:p>
            <a:fld id="{1553A848-022C-4B81-8FA8-4F17850DEFB3}" type="datetimeFigureOut">
              <a:rPr lang="zh-TW" altLang="en-US" smtClean="0"/>
              <a:t>2024/2/17</a:t>
            </a:fld>
            <a:endParaRPr lang="zh-TW" altLang="en-US"/>
          </a:p>
        </p:txBody>
      </p:sp>
      <p:sp>
        <p:nvSpPr>
          <p:cNvPr id="4" name="投影片圖像版面配置區 3"/>
          <p:cNvSpPr>
            <a:spLocks noGrp="1" noRot="1" noChangeAspect="1"/>
          </p:cNvSpPr>
          <p:nvPr>
            <p:ph type="sldImg" idx="2"/>
          </p:nvPr>
        </p:nvSpPr>
        <p:spPr>
          <a:xfrm>
            <a:off x="2913063" y="841375"/>
            <a:ext cx="4041775" cy="22733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987425" y="3241675"/>
            <a:ext cx="7893050" cy="2652713"/>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6397625"/>
            <a:ext cx="4275138" cy="338138"/>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588000" y="6397625"/>
            <a:ext cx="4276725" cy="338138"/>
          </a:xfrm>
          <a:prstGeom prst="rect">
            <a:avLst/>
          </a:prstGeom>
        </p:spPr>
        <p:txBody>
          <a:bodyPr vert="horz" lIns="91440" tIns="45720" rIns="91440" bIns="45720" rtlCol="0" anchor="b"/>
          <a:lstStyle>
            <a:lvl1pPr algn="r">
              <a:defRPr sz="1200"/>
            </a:lvl1pPr>
          </a:lstStyle>
          <a:p>
            <a:fld id="{34C54B6A-32E3-4454-BE3A-4ECAAE53FFFE}" type="slidenum">
              <a:rPr lang="zh-TW" altLang="en-US" smtClean="0"/>
              <a:t>‹#›</a:t>
            </a:fld>
            <a:endParaRPr lang="zh-TW" altLang="en-US"/>
          </a:p>
        </p:txBody>
      </p:sp>
    </p:spTree>
    <p:extLst>
      <p:ext uri="{BB962C8B-B14F-4D97-AF65-F5344CB8AC3E}">
        <p14:creationId xmlns:p14="http://schemas.microsoft.com/office/powerpoint/2010/main" val="3899558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51125" y="560388"/>
            <a:ext cx="4356100" cy="2449512"/>
          </a:xfrm>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高中對同一大學推薦超過</a:t>
            </a:r>
            <a:r>
              <a:rPr lang="en-US" altLang="zh-TW" dirty="0"/>
              <a:t>1</a:t>
            </a:r>
            <a:r>
              <a:rPr lang="zh-TW" altLang="en-US" dirty="0"/>
              <a:t>名學生時，必須排定學生之推薦順序</a:t>
            </a:r>
            <a:r>
              <a:rPr lang="en-US" altLang="zh-TW" dirty="0"/>
              <a:t>,</a:t>
            </a:r>
            <a:r>
              <a:rPr lang="zh-TW" altLang="en-US" dirty="0"/>
              <a:t>讓大學知道要先推薦哪個學生。</a:t>
            </a:r>
          </a:p>
          <a:p>
            <a:endParaRPr lang="zh-TW" altLang="en-US" dirty="0"/>
          </a:p>
        </p:txBody>
      </p:sp>
      <p:sp>
        <p:nvSpPr>
          <p:cNvPr id="4" name="投影片編號版面配置區 3"/>
          <p:cNvSpPr>
            <a:spLocks noGrp="1"/>
          </p:cNvSpPr>
          <p:nvPr>
            <p:ph type="sldNum" sz="quarter" idx="10"/>
          </p:nvPr>
        </p:nvSpPr>
        <p:spPr/>
        <p:txBody>
          <a:bodyPr/>
          <a:lstStyle/>
          <a:p>
            <a:fld id="{4839B035-5336-49FD-B210-6D6BA213FDBA}" type="slidenum">
              <a:rPr lang="zh-TW" altLang="en-US" smtClean="0"/>
              <a:pPr/>
              <a:t>3</a:t>
            </a:fld>
            <a:endParaRPr lang="zh-TW" altLang="en-US"/>
          </a:p>
        </p:txBody>
      </p:sp>
    </p:spTree>
    <p:extLst>
      <p:ext uri="{BB962C8B-B14F-4D97-AF65-F5344CB8AC3E}">
        <p14:creationId xmlns:p14="http://schemas.microsoft.com/office/powerpoint/2010/main" val="3254361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96A5BE36-CA66-4128-9E10-C6186052030B}" type="datetimeFigureOut">
              <a:rPr lang="zh-TW" altLang="en-US" smtClean="0"/>
              <a:t>2024/2/17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7223625-FEE2-4174-B43E-01BD3AC39199}" type="slidenum">
              <a:rPr lang="zh-TW" altLang="en-US" smtClean="0"/>
              <a:t>‹#›</a:t>
            </a:fld>
            <a:endParaRPr lang="zh-TW" altLang="en-US"/>
          </a:p>
        </p:txBody>
      </p:sp>
    </p:spTree>
    <p:extLst>
      <p:ext uri="{BB962C8B-B14F-4D97-AF65-F5344CB8AC3E}">
        <p14:creationId xmlns:p14="http://schemas.microsoft.com/office/powerpoint/2010/main" val="2689459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6A5BE36-CA66-4128-9E10-C6186052030B}" type="datetimeFigureOut">
              <a:rPr lang="zh-TW" altLang="en-US" smtClean="0"/>
              <a:t>2024/2/17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7223625-FEE2-4174-B43E-01BD3AC39199}" type="slidenum">
              <a:rPr lang="zh-TW" altLang="en-US" smtClean="0"/>
              <a:t>‹#›</a:t>
            </a:fld>
            <a:endParaRPr lang="zh-TW" altLang="en-US"/>
          </a:p>
        </p:txBody>
      </p:sp>
    </p:spTree>
    <p:extLst>
      <p:ext uri="{BB962C8B-B14F-4D97-AF65-F5344CB8AC3E}">
        <p14:creationId xmlns:p14="http://schemas.microsoft.com/office/powerpoint/2010/main" val="1962754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6A5BE36-CA66-4128-9E10-C6186052030B}" type="datetimeFigureOut">
              <a:rPr lang="zh-TW" altLang="en-US" smtClean="0"/>
              <a:t>2024/2/17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7223625-FEE2-4174-B43E-01BD3AC39199}" type="slidenum">
              <a:rPr lang="zh-TW" altLang="en-US" smtClean="0"/>
              <a:t>‹#›</a:t>
            </a:fld>
            <a:endParaRPr lang="zh-TW" altLang="en-US"/>
          </a:p>
        </p:txBody>
      </p:sp>
    </p:spTree>
    <p:extLst>
      <p:ext uri="{BB962C8B-B14F-4D97-AF65-F5344CB8AC3E}">
        <p14:creationId xmlns:p14="http://schemas.microsoft.com/office/powerpoint/2010/main" val="3865946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6A5BE36-CA66-4128-9E10-C6186052030B}" type="datetimeFigureOut">
              <a:rPr lang="zh-TW" altLang="en-US" smtClean="0"/>
              <a:t>2024/2/17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7223625-FEE2-4174-B43E-01BD3AC39199}" type="slidenum">
              <a:rPr lang="zh-TW" altLang="en-US" smtClean="0"/>
              <a:t>‹#›</a:t>
            </a:fld>
            <a:endParaRPr lang="zh-TW" altLang="en-US"/>
          </a:p>
        </p:txBody>
      </p:sp>
    </p:spTree>
    <p:extLst>
      <p:ext uri="{BB962C8B-B14F-4D97-AF65-F5344CB8AC3E}">
        <p14:creationId xmlns:p14="http://schemas.microsoft.com/office/powerpoint/2010/main" val="1759597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96A5BE36-CA66-4128-9E10-C6186052030B}" type="datetimeFigureOut">
              <a:rPr lang="zh-TW" altLang="en-US" smtClean="0"/>
              <a:t>2024/2/17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7223625-FEE2-4174-B43E-01BD3AC39199}" type="slidenum">
              <a:rPr lang="zh-TW" altLang="en-US" smtClean="0"/>
              <a:t>‹#›</a:t>
            </a:fld>
            <a:endParaRPr lang="zh-TW" altLang="en-US"/>
          </a:p>
        </p:txBody>
      </p:sp>
    </p:spTree>
    <p:extLst>
      <p:ext uri="{BB962C8B-B14F-4D97-AF65-F5344CB8AC3E}">
        <p14:creationId xmlns:p14="http://schemas.microsoft.com/office/powerpoint/2010/main" val="1998791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96A5BE36-CA66-4128-9E10-C6186052030B}" type="datetimeFigureOut">
              <a:rPr lang="zh-TW" altLang="en-US" smtClean="0"/>
              <a:t>2024/2/17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7223625-FEE2-4174-B43E-01BD3AC39199}" type="slidenum">
              <a:rPr lang="zh-TW" altLang="en-US" smtClean="0"/>
              <a:t>‹#›</a:t>
            </a:fld>
            <a:endParaRPr lang="zh-TW" altLang="en-US"/>
          </a:p>
        </p:txBody>
      </p:sp>
    </p:spTree>
    <p:extLst>
      <p:ext uri="{BB962C8B-B14F-4D97-AF65-F5344CB8AC3E}">
        <p14:creationId xmlns:p14="http://schemas.microsoft.com/office/powerpoint/2010/main" val="4075709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96A5BE36-CA66-4128-9E10-C6186052030B}" type="datetimeFigureOut">
              <a:rPr lang="zh-TW" altLang="en-US" smtClean="0"/>
              <a:t>2024/2/17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37223625-FEE2-4174-B43E-01BD3AC39199}" type="slidenum">
              <a:rPr lang="zh-TW" altLang="en-US" smtClean="0"/>
              <a:t>‹#›</a:t>
            </a:fld>
            <a:endParaRPr lang="zh-TW" altLang="en-US"/>
          </a:p>
        </p:txBody>
      </p:sp>
    </p:spTree>
    <p:extLst>
      <p:ext uri="{BB962C8B-B14F-4D97-AF65-F5344CB8AC3E}">
        <p14:creationId xmlns:p14="http://schemas.microsoft.com/office/powerpoint/2010/main" val="3266594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96A5BE36-CA66-4128-9E10-C6186052030B}" type="datetimeFigureOut">
              <a:rPr lang="zh-TW" altLang="en-US" smtClean="0"/>
              <a:t>2024/2/17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37223625-FEE2-4174-B43E-01BD3AC39199}" type="slidenum">
              <a:rPr lang="zh-TW" altLang="en-US" smtClean="0"/>
              <a:t>‹#›</a:t>
            </a:fld>
            <a:endParaRPr lang="zh-TW" altLang="en-US"/>
          </a:p>
        </p:txBody>
      </p:sp>
    </p:spTree>
    <p:extLst>
      <p:ext uri="{BB962C8B-B14F-4D97-AF65-F5344CB8AC3E}">
        <p14:creationId xmlns:p14="http://schemas.microsoft.com/office/powerpoint/2010/main" val="3368996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6A5BE36-CA66-4128-9E10-C6186052030B}" type="datetimeFigureOut">
              <a:rPr lang="zh-TW" altLang="en-US" smtClean="0"/>
              <a:t>2024/2/17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7223625-FEE2-4174-B43E-01BD3AC39199}" type="slidenum">
              <a:rPr lang="zh-TW" altLang="en-US" smtClean="0"/>
              <a:t>‹#›</a:t>
            </a:fld>
            <a:endParaRPr lang="zh-TW" altLang="en-US"/>
          </a:p>
        </p:txBody>
      </p:sp>
    </p:spTree>
    <p:extLst>
      <p:ext uri="{BB962C8B-B14F-4D97-AF65-F5344CB8AC3E}">
        <p14:creationId xmlns:p14="http://schemas.microsoft.com/office/powerpoint/2010/main" val="30389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96A5BE36-CA66-4128-9E10-C6186052030B}" type="datetimeFigureOut">
              <a:rPr lang="zh-TW" altLang="en-US" smtClean="0"/>
              <a:t>2024/2/17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7223625-FEE2-4174-B43E-01BD3AC39199}" type="slidenum">
              <a:rPr lang="zh-TW" altLang="en-US" smtClean="0"/>
              <a:t>‹#›</a:t>
            </a:fld>
            <a:endParaRPr lang="zh-TW" altLang="en-US"/>
          </a:p>
        </p:txBody>
      </p:sp>
    </p:spTree>
    <p:extLst>
      <p:ext uri="{BB962C8B-B14F-4D97-AF65-F5344CB8AC3E}">
        <p14:creationId xmlns:p14="http://schemas.microsoft.com/office/powerpoint/2010/main" val="3998072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96A5BE36-CA66-4128-9E10-C6186052030B}" type="datetimeFigureOut">
              <a:rPr lang="zh-TW" altLang="en-US" smtClean="0"/>
              <a:t>2024/2/17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7223625-FEE2-4174-B43E-01BD3AC39199}" type="slidenum">
              <a:rPr lang="zh-TW" altLang="en-US" smtClean="0"/>
              <a:t>‹#›</a:t>
            </a:fld>
            <a:endParaRPr lang="zh-TW" altLang="en-US"/>
          </a:p>
        </p:txBody>
      </p:sp>
    </p:spTree>
    <p:extLst>
      <p:ext uri="{BB962C8B-B14F-4D97-AF65-F5344CB8AC3E}">
        <p14:creationId xmlns:p14="http://schemas.microsoft.com/office/powerpoint/2010/main" val="28269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A5BE36-CA66-4128-9E10-C6186052030B}" type="datetimeFigureOut">
              <a:rPr lang="zh-TW" altLang="en-US" smtClean="0"/>
              <a:t>2024/2/17</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223625-FEE2-4174-B43E-01BD3AC39199}" type="slidenum">
              <a:rPr lang="zh-TW" altLang="en-US" smtClean="0"/>
              <a:t>‹#›</a:t>
            </a:fld>
            <a:endParaRPr lang="zh-TW" altLang="en-US"/>
          </a:p>
        </p:txBody>
      </p:sp>
    </p:spTree>
    <p:extLst>
      <p:ext uri="{BB962C8B-B14F-4D97-AF65-F5344CB8AC3E}">
        <p14:creationId xmlns:p14="http://schemas.microsoft.com/office/powerpoint/2010/main" val="31359238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s://www.cac.edu.tw/star113/index.php"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hyperlink" Target="https://web.jhenggao.com/iSTARS_PYMHS/"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972108"/>
            <a:ext cx="8340436" cy="2387600"/>
          </a:xfrm>
        </p:spPr>
        <p:txBody>
          <a:bodyPr>
            <a:normAutofit/>
          </a:bodyPr>
          <a:lstStyle/>
          <a:p>
            <a:pPr algn="l"/>
            <a:r>
              <a:rPr lang="en-US" altLang="zh-TW" sz="7200" b="1" dirty="0">
                <a:solidFill>
                  <a:schemeClr val="accent5">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113</a:t>
            </a:r>
            <a:r>
              <a:rPr lang="zh-TW" altLang="en-US" sz="7200" b="1" dirty="0">
                <a:solidFill>
                  <a:schemeClr val="accent5">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學年度繁星推薦</a:t>
            </a:r>
            <a:br>
              <a:rPr lang="en-US" altLang="zh-TW" sz="7200" b="1" dirty="0">
                <a:solidFill>
                  <a:schemeClr val="accent5">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7200" b="1" dirty="0">
                <a:solidFill>
                  <a:schemeClr val="accent5">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系統操作說明</a:t>
            </a:r>
          </a:p>
        </p:txBody>
      </p:sp>
      <p:sp>
        <p:nvSpPr>
          <p:cNvPr id="3" name="副標題 2"/>
          <p:cNvSpPr>
            <a:spLocks noGrp="1"/>
          </p:cNvSpPr>
          <p:nvPr>
            <p:ph type="subTitle" idx="1"/>
          </p:nvPr>
        </p:nvSpPr>
        <p:spPr>
          <a:xfrm>
            <a:off x="1524000" y="4571857"/>
            <a:ext cx="9144000" cy="1655762"/>
          </a:xfrm>
        </p:spPr>
        <p:txBody>
          <a:bodyPr/>
          <a:lstStyle/>
          <a:p>
            <a:pPr algn="r"/>
            <a:r>
              <a:rPr lang="en-US" altLang="zh-TW" dirty="0">
                <a:latin typeface="微軟正黑體" panose="020B0604030504040204" pitchFamily="34" charset="-120"/>
                <a:ea typeface="微軟正黑體" panose="020B0604030504040204" pitchFamily="34" charset="-120"/>
              </a:rPr>
              <a:t>113.02.19</a:t>
            </a:r>
            <a:r>
              <a:rPr lang="zh-TW" altLang="en-US" dirty="0">
                <a:latin typeface="微軟正黑體" panose="020B0604030504040204" pitchFamily="34" charset="-120"/>
                <a:ea typeface="微軟正黑體" panose="020B0604030504040204" pitchFamily="34" charset="-120"/>
              </a:rPr>
              <a:t> 教務處試務組</a:t>
            </a:r>
          </a:p>
        </p:txBody>
      </p:sp>
    </p:spTree>
    <p:extLst>
      <p:ext uri="{BB962C8B-B14F-4D97-AF65-F5344CB8AC3E}">
        <p14:creationId xmlns:p14="http://schemas.microsoft.com/office/powerpoint/2010/main" val="1272066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rotWithShape="1">
          <a:blip r:embed="rId2"/>
          <a:srcRect r="85849"/>
          <a:stretch/>
        </p:blipFill>
        <p:spPr>
          <a:xfrm>
            <a:off x="315254" y="1720128"/>
            <a:ext cx="2353403" cy="4857750"/>
          </a:xfrm>
          <a:prstGeom prst="rect">
            <a:avLst/>
          </a:prstGeom>
        </p:spPr>
      </p:pic>
      <p:sp>
        <p:nvSpPr>
          <p:cNvPr id="24" name="向右箭號 23"/>
          <p:cNvSpPr/>
          <p:nvPr/>
        </p:nvSpPr>
        <p:spPr>
          <a:xfrm>
            <a:off x="204981" y="5052291"/>
            <a:ext cx="295563" cy="184728"/>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p:cNvSpPr txBox="1"/>
          <p:nvPr/>
        </p:nvSpPr>
        <p:spPr>
          <a:xfrm>
            <a:off x="211757" y="285277"/>
            <a:ext cx="3630570"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填寫志願介面</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pic>
        <p:nvPicPr>
          <p:cNvPr id="26" name="圖片 25"/>
          <p:cNvPicPr>
            <a:picLocks noChangeAspect="1"/>
          </p:cNvPicPr>
          <p:nvPr/>
        </p:nvPicPr>
        <p:blipFill rotWithShape="1">
          <a:blip r:embed="rId3"/>
          <a:srcRect l="671" r="3952"/>
          <a:stretch/>
        </p:blipFill>
        <p:spPr>
          <a:xfrm>
            <a:off x="3508744" y="677692"/>
            <a:ext cx="8389089" cy="6090285"/>
          </a:xfrm>
          <a:prstGeom prst="rect">
            <a:avLst/>
          </a:prstGeom>
        </p:spPr>
      </p:pic>
    </p:spTree>
    <p:extLst>
      <p:ext uri="{BB962C8B-B14F-4D97-AF65-F5344CB8AC3E}">
        <p14:creationId xmlns:p14="http://schemas.microsoft.com/office/powerpoint/2010/main" val="167669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250" autoRev="1" fill="remove"/>
                                        <p:tgtEl>
                                          <p:spTgt spid="24"/>
                                        </p:tgtEl>
                                        <p:attrNameLst>
                                          <p:attrName>style.color</p:attrName>
                                        </p:attrNameLst>
                                      </p:cBhvr>
                                      <p:to>
                                        <a:schemeClr val="bg1"/>
                                      </p:to>
                                    </p:animClr>
                                    <p:animClr clrSpc="rgb" dir="cw">
                                      <p:cBhvr>
                                        <p:cTn id="7" dur="250" autoRev="1" fill="remove"/>
                                        <p:tgtEl>
                                          <p:spTgt spid="24"/>
                                        </p:tgtEl>
                                        <p:attrNameLst>
                                          <p:attrName>fillcolor</p:attrName>
                                        </p:attrNameLst>
                                      </p:cBhvr>
                                      <p:to>
                                        <a:schemeClr val="bg1"/>
                                      </p:to>
                                    </p:animClr>
                                    <p:set>
                                      <p:cBhvr>
                                        <p:cTn id="8" dur="250" autoRev="1" fill="remove"/>
                                        <p:tgtEl>
                                          <p:spTgt spid="24"/>
                                        </p:tgtEl>
                                        <p:attrNameLst>
                                          <p:attrName>fill.type</p:attrName>
                                        </p:attrNameLst>
                                      </p:cBhvr>
                                      <p:to>
                                        <p:strVal val="solid"/>
                                      </p:to>
                                    </p:set>
                                    <p:set>
                                      <p:cBhvr>
                                        <p:cTn id="9" dur="250" autoRev="1" fill="remove"/>
                                        <p:tgtEl>
                                          <p:spTgt spid="2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7"/>
          <p:cNvPicPr>
            <a:picLocks noChangeAspect="1" noChangeArrowheads="1"/>
          </p:cNvPicPr>
          <p:nvPr/>
        </p:nvPicPr>
        <p:blipFill rotWithShape="1">
          <a:blip r:embed="rId2">
            <a:extLst>
              <a:ext uri="{28A0092B-C50C-407E-A947-70E740481C1C}">
                <a14:useLocalDpi xmlns:a14="http://schemas.microsoft.com/office/drawing/2010/main" val="0"/>
              </a:ext>
            </a:extLst>
          </a:blip>
          <a:srcRect b="18095"/>
          <a:stretch/>
        </p:blipFill>
        <p:spPr bwMode="auto">
          <a:xfrm>
            <a:off x="2593571" y="1478400"/>
            <a:ext cx="8261533" cy="434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bwMode="auto">
          <a:xfrm>
            <a:off x="2593571" y="3184562"/>
            <a:ext cx="831664" cy="2643583"/>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Calibri" pitchFamily="34" charset="0"/>
              <a:ea typeface="宋体" pitchFamily="2" charset="-122"/>
            </a:endParaRPr>
          </a:p>
        </p:txBody>
      </p:sp>
      <p:pic>
        <p:nvPicPr>
          <p:cNvPr id="4" name="圖片 3"/>
          <p:cNvPicPr>
            <a:picLocks noChangeAspect="1"/>
          </p:cNvPicPr>
          <p:nvPr/>
        </p:nvPicPr>
        <p:blipFill rotWithShape="1">
          <a:blip r:embed="rId3"/>
          <a:srcRect l="45132" t="79756" r="2234"/>
          <a:stretch/>
        </p:blipFill>
        <p:spPr>
          <a:xfrm>
            <a:off x="2593571" y="232756"/>
            <a:ext cx="8753302" cy="983412"/>
          </a:xfrm>
          <a:prstGeom prst="rect">
            <a:avLst/>
          </a:prstGeom>
        </p:spPr>
      </p:pic>
      <p:sp>
        <p:nvSpPr>
          <p:cNvPr id="5" name="文字方塊 4"/>
          <p:cNvSpPr txBox="1"/>
          <p:nvPr/>
        </p:nvSpPr>
        <p:spPr>
          <a:xfrm>
            <a:off x="211757" y="285277"/>
            <a:ext cx="2485262"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填寫志願</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6" name="橢圓 5"/>
          <p:cNvSpPr/>
          <p:nvPr/>
        </p:nvSpPr>
        <p:spPr>
          <a:xfrm>
            <a:off x="1980277" y="2064327"/>
            <a:ext cx="540327" cy="5400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000" dirty="0"/>
              <a:t>1</a:t>
            </a:r>
            <a:endParaRPr lang="zh-TW" altLang="en-US" sz="3000" dirty="0"/>
          </a:p>
        </p:txBody>
      </p:sp>
      <p:sp>
        <p:nvSpPr>
          <p:cNvPr id="7" name="圓角矩形 6"/>
          <p:cNvSpPr/>
          <p:nvPr/>
        </p:nvSpPr>
        <p:spPr>
          <a:xfrm>
            <a:off x="2697019" y="285277"/>
            <a:ext cx="1034472" cy="3150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圓角矩形 7"/>
          <p:cNvSpPr/>
          <p:nvPr/>
        </p:nvSpPr>
        <p:spPr>
          <a:xfrm>
            <a:off x="2593571" y="1958109"/>
            <a:ext cx="8388465" cy="6462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2400069" y="2751104"/>
            <a:ext cx="314037" cy="230909"/>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1980276" y="4345570"/>
            <a:ext cx="540327" cy="540000"/>
          </a:xfrm>
          <a:prstGeom prst="ellipse">
            <a:avLst/>
          </a:prstGeom>
          <a:solidFill>
            <a:srgbClr val="FF99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000" dirty="0"/>
              <a:t>2</a:t>
            </a:r>
            <a:endParaRPr lang="zh-TW" altLang="en-US" sz="3000" dirty="0"/>
          </a:p>
        </p:txBody>
      </p:sp>
      <p:sp>
        <p:nvSpPr>
          <p:cNvPr id="11" name="向右箭號 10"/>
          <p:cNvSpPr/>
          <p:nvPr/>
        </p:nvSpPr>
        <p:spPr>
          <a:xfrm rot="16200000">
            <a:off x="3677388" y="3036095"/>
            <a:ext cx="314037" cy="230909"/>
          </a:xfrm>
          <a:prstGeom prst="rightArrow">
            <a:avLst/>
          </a:prstGeom>
          <a:solidFill>
            <a:srgbClr val="FF99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10150762" y="4260390"/>
            <a:ext cx="489527" cy="156775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2400069" y="6012873"/>
            <a:ext cx="8581967" cy="707886"/>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一個人最多可填</a:t>
            </a:r>
            <a:r>
              <a:rPr lang="en-US" altLang="zh-TW" sz="2000" b="1" dirty="0">
                <a:solidFill>
                  <a:srgbClr val="FF0000"/>
                </a:solidFill>
                <a:latin typeface="微軟正黑體" panose="020B0604030504040204" pitchFamily="34" charset="-120"/>
                <a:ea typeface="微軟正黑體" panose="020B0604030504040204" pitchFamily="34" charset="-120"/>
              </a:rPr>
              <a:t>10</a:t>
            </a:r>
            <a:r>
              <a:rPr lang="zh-TW" altLang="en-US" sz="2000" b="1" dirty="0">
                <a:solidFill>
                  <a:srgbClr val="FF0000"/>
                </a:solidFill>
                <a:latin typeface="微軟正黑體" panose="020B0604030504040204" pitchFamily="34" charset="-120"/>
                <a:ea typeface="微軟正黑體" panose="020B0604030504040204" pitchFamily="34" charset="-120"/>
              </a:rPr>
              <a:t>個</a:t>
            </a:r>
            <a:r>
              <a:rPr lang="zh-TW" altLang="en-US" sz="2000" b="1" dirty="0">
                <a:latin typeface="微軟正黑體" panose="020B0604030504040204" pitchFamily="34" charset="-120"/>
                <a:ea typeface="微軟正黑體" panose="020B0604030504040204" pitchFamily="34" charset="-120"/>
              </a:rPr>
              <a:t>大學學群志願</a:t>
            </a:r>
            <a:endParaRPr lang="en-US" altLang="zh-TW" sz="2000" b="1" dirty="0">
              <a:latin typeface="微軟正黑體" panose="020B0604030504040204" pitchFamily="34" charset="-120"/>
              <a:ea typeface="微軟正黑體" panose="020B0604030504040204" pitchFamily="34" charset="-120"/>
            </a:endParaRPr>
          </a:p>
          <a:p>
            <a:r>
              <a:rPr lang="zh-TW" altLang="en-US" sz="2000" b="1" dirty="0">
                <a:latin typeface="微軟正黑體" panose="020B0604030504040204" pitchFamily="34" charset="-120"/>
                <a:ea typeface="微軟正黑體" panose="020B0604030504040204" pitchFamily="34" charset="-120"/>
              </a:rPr>
              <a:t>每個志願選擇</a:t>
            </a:r>
            <a:r>
              <a:rPr lang="en-US" altLang="zh-TW" sz="2000" b="1" dirty="0">
                <a:solidFill>
                  <a:srgbClr val="FF0000"/>
                </a:solidFill>
                <a:latin typeface="微軟正黑體" panose="020B0604030504040204" pitchFamily="34" charset="-120"/>
                <a:ea typeface="微軟正黑體" panose="020B0604030504040204" pitchFamily="34" charset="-120"/>
              </a:rPr>
              <a:t>1</a:t>
            </a:r>
            <a:r>
              <a:rPr lang="zh-TW" altLang="en-US" sz="2000" b="1" dirty="0">
                <a:solidFill>
                  <a:srgbClr val="FF0000"/>
                </a:solidFill>
                <a:latin typeface="微軟正黑體" panose="020B0604030504040204" pitchFamily="34" charset="-120"/>
                <a:ea typeface="微軟正黑體" panose="020B0604030504040204" pitchFamily="34" charset="-120"/>
              </a:rPr>
              <a:t>個學系</a:t>
            </a:r>
            <a:r>
              <a:rPr lang="zh-TW" altLang="en-US" sz="2000" b="1" dirty="0">
                <a:latin typeface="微軟正黑體" panose="020B0604030504040204" pitchFamily="34" charset="-120"/>
                <a:ea typeface="微軟正黑體" panose="020B0604030504040204" pitchFamily="34" charset="-120"/>
              </a:rPr>
              <a:t>與同學競爭校推序</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該學系必為正式報名第一志願</a:t>
            </a:r>
            <a:r>
              <a:rPr lang="en-US" altLang="zh-TW" sz="2000" b="1" dirty="0">
                <a:latin typeface="微軟正黑體" panose="020B0604030504040204" pitchFamily="34" charset="-120"/>
                <a:ea typeface="微軟正黑體" panose="020B0604030504040204" pitchFamily="34" charset="-120"/>
              </a:rPr>
              <a:t>)</a:t>
            </a:r>
          </a:p>
        </p:txBody>
      </p:sp>
      <p:sp>
        <p:nvSpPr>
          <p:cNvPr id="14" name="向右箭號 8">
            <a:extLst>
              <a:ext uri="{FF2B5EF4-FFF2-40B4-BE49-F238E27FC236}">
                <a16:creationId xmlns:a16="http://schemas.microsoft.com/office/drawing/2014/main" id="{0314FD0E-19A6-4A8A-BDFA-F0C68E881FA1}"/>
              </a:ext>
            </a:extLst>
          </p:cNvPr>
          <p:cNvSpPr/>
          <p:nvPr/>
        </p:nvSpPr>
        <p:spPr>
          <a:xfrm>
            <a:off x="10719662" y="4928811"/>
            <a:ext cx="314037" cy="230909"/>
          </a:xfrm>
          <a:prstGeom prst="rightArrow">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15" name="文字方塊 14">
            <a:extLst>
              <a:ext uri="{FF2B5EF4-FFF2-40B4-BE49-F238E27FC236}">
                <a16:creationId xmlns:a16="http://schemas.microsoft.com/office/drawing/2014/main" id="{A33AAEE3-9603-4281-8DE8-51FB9BB7AE4F}"/>
              </a:ext>
            </a:extLst>
          </p:cNvPr>
          <p:cNvSpPr txBox="1"/>
          <p:nvPr/>
        </p:nvSpPr>
        <p:spPr>
          <a:xfrm>
            <a:off x="11001962" y="4859600"/>
            <a:ext cx="795591" cy="369332"/>
          </a:xfrm>
          <a:prstGeom prst="rect">
            <a:avLst/>
          </a:prstGeom>
          <a:noFill/>
        </p:spPr>
        <p:txBody>
          <a:bodyPr wrap="square" rtlCol="0">
            <a:spAutoFit/>
          </a:bodyPr>
          <a:lstStyle/>
          <a:p>
            <a:r>
              <a:rPr lang="en-US" altLang="zh-TW" b="1" i="1" dirty="0">
                <a:solidFill>
                  <a:srgbClr val="00B050"/>
                </a:solidFill>
                <a:latin typeface="Arial Black" panose="020B0A04020102020204" pitchFamily="34" charset="0"/>
              </a:rPr>
              <a:t>Next</a:t>
            </a:r>
            <a:endParaRPr lang="zh-TW" altLang="en-US" b="1" i="1" dirty="0">
              <a:solidFill>
                <a:srgbClr val="00B050"/>
              </a:solidFill>
              <a:latin typeface="Arial Black" panose="020B0A04020102020204" pitchFamily="34" charset="0"/>
            </a:endParaRPr>
          </a:p>
        </p:txBody>
      </p:sp>
    </p:spTree>
    <p:extLst>
      <p:ext uri="{BB962C8B-B14F-4D97-AF65-F5344CB8AC3E}">
        <p14:creationId xmlns:p14="http://schemas.microsoft.com/office/powerpoint/2010/main" val="82956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P spid="10" grpId="0" animBg="1"/>
      <p:bldP spid="11" grpId="0" animBg="1"/>
      <p:bldP spid="12" grpId="0" animBg="1"/>
      <p:bldP spid="14"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183" y="1378995"/>
            <a:ext cx="9078966" cy="476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3020290" y="6142564"/>
            <a:ext cx="6375394" cy="707886"/>
          </a:xfrm>
          <a:prstGeom prst="rect">
            <a:avLst/>
          </a:prstGeom>
        </p:spPr>
        <p:txBody>
          <a:bodyPr wrap="square">
            <a:spAutoFit/>
          </a:bodyPr>
          <a:lstStyle/>
          <a:p>
            <a:pPr eaLnBrk="1" hangingPunct="1"/>
            <a:r>
              <a:rPr lang="zh-TW" altLang="en-US" sz="2000" b="1" dirty="0">
                <a:solidFill>
                  <a:schemeClr val="accent5">
                    <a:lumMod val="10000"/>
                  </a:schemeClr>
                </a:solidFill>
                <a:latin typeface="微軟正黑體" panose="020B0604030504040204" pitchFamily="34" charset="-120"/>
                <a:ea typeface="微軟正黑體" panose="020B0604030504040204" pitchFamily="34" charset="-120"/>
              </a:rPr>
              <a:t>該志願為暫存志願時，</a:t>
            </a:r>
            <a:r>
              <a:rPr lang="zh-TW" altLang="zh-TW" sz="2000" b="1" dirty="0">
                <a:solidFill>
                  <a:schemeClr val="accent5">
                    <a:lumMod val="10000"/>
                  </a:schemeClr>
                </a:solidFill>
                <a:latin typeface="微軟正黑體" panose="020B0604030504040204" pitchFamily="34" charset="-120"/>
                <a:ea typeface="微軟正黑體" panose="020B0604030504040204" pitchFamily="34" charset="-120"/>
              </a:rPr>
              <a:t>按排行</a:t>
            </a:r>
            <a:r>
              <a:rPr lang="zh-TW" altLang="zh-TW" sz="2000" b="1" dirty="0">
                <a:solidFill>
                  <a:srgbClr val="00B050"/>
                </a:solidFill>
                <a:latin typeface="微軟正黑體" panose="020B0604030504040204" pitchFamily="34" charset="-120"/>
                <a:ea typeface="微軟正黑體" panose="020B0604030504040204" pitchFamily="34" charset="-120"/>
              </a:rPr>
              <a:t>查詢</a:t>
            </a:r>
            <a:r>
              <a:rPr lang="zh-TW" altLang="zh-TW" sz="2000" b="1" dirty="0">
                <a:solidFill>
                  <a:schemeClr val="accent5">
                    <a:lumMod val="10000"/>
                  </a:schemeClr>
                </a:solidFill>
                <a:latin typeface="微軟正黑體" panose="020B0604030504040204" pitchFamily="34" charset="-120"/>
                <a:ea typeface="微軟正黑體" panose="020B0604030504040204" pitchFamily="34" charset="-120"/>
              </a:rPr>
              <a:t>後的畫面，可以看出</a:t>
            </a:r>
            <a:r>
              <a:rPr lang="zh-TW" altLang="en-US" sz="2000" b="1" dirty="0">
                <a:solidFill>
                  <a:schemeClr val="accent5">
                    <a:lumMod val="10000"/>
                  </a:schemeClr>
                </a:solidFill>
                <a:latin typeface="微軟正黑體" panose="020B0604030504040204" pitchFamily="34" charset="-120"/>
                <a:ea typeface="微軟正黑體" panose="020B0604030504040204" pitchFamily="34" charset="-120"/>
              </a:rPr>
              <a:t>與自己選</a:t>
            </a:r>
            <a:r>
              <a:rPr lang="zh-TW" altLang="en-US" sz="2000" b="1" dirty="0">
                <a:solidFill>
                  <a:srgbClr val="FF0000"/>
                </a:solidFill>
                <a:latin typeface="微軟正黑體" panose="020B0604030504040204" pitchFamily="34" charset="-120"/>
                <a:ea typeface="微軟正黑體" panose="020B0604030504040204" pitchFamily="34" charset="-120"/>
              </a:rPr>
              <a:t>同學群</a:t>
            </a:r>
            <a:r>
              <a:rPr lang="zh-TW" altLang="en-US" sz="2000" b="1" dirty="0">
                <a:solidFill>
                  <a:schemeClr val="accent5">
                    <a:lumMod val="10000"/>
                  </a:schemeClr>
                </a:solidFill>
                <a:latin typeface="微軟正黑體" panose="020B0604030504040204" pitchFamily="34" charset="-120"/>
                <a:ea typeface="微軟正黑體" panose="020B0604030504040204" pitchFamily="34" charset="-120"/>
              </a:rPr>
              <a:t>的同學及</a:t>
            </a:r>
            <a:r>
              <a:rPr lang="zh-TW" altLang="zh-TW" sz="2000" b="1" dirty="0">
                <a:solidFill>
                  <a:schemeClr val="accent5">
                    <a:lumMod val="10000"/>
                  </a:schemeClr>
                </a:solidFill>
                <a:latin typeface="微軟正黑體" panose="020B0604030504040204" pitchFamily="34" charset="-120"/>
                <a:ea typeface="微軟正黑體" panose="020B0604030504040204" pitchFamily="34" charset="-120"/>
              </a:rPr>
              <a:t>自己選的</a:t>
            </a:r>
            <a:r>
              <a:rPr lang="zh-TW" altLang="en-US" sz="2000" b="1" dirty="0">
                <a:solidFill>
                  <a:schemeClr val="accent5">
                    <a:lumMod val="10000"/>
                  </a:schemeClr>
                </a:solidFill>
                <a:latin typeface="微軟正黑體" panose="020B0604030504040204" pitchFamily="34" charset="-120"/>
                <a:ea typeface="微軟正黑體" panose="020B0604030504040204" pitchFamily="34" charset="-120"/>
              </a:rPr>
              <a:t>學</a:t>
            </a:r>
            <a:r>
              <a:rPr lang="zh-TW" altLang="zh-TW" sz="2000" b="1" dirty="0">
                <a:solidFill>
                  <a:schemeClr val="accent5">
                    <a:lumMod val="10000"/>
                  </a:schemeClr>
                </a:solidFill>
                <a:latin typeface="微軟正黑體" panose="020B0604030504040204" pitchFamily="34" charset="-120"/>
                <a:ea typeface="微軟正黑體" panose="020B0604030504040204" pitchFamily="34" charset="-120"/>
              </a:rPr>
              <a:t>系目前的排名</a:t>
            </a:r>
            <a:endParaRPr lang="zh-TW" altLang="en-US" sz="2000" b="1" dirty="0">
              <a:solidFill>
                <a:schemeClr val="accent5">
                  <a:lumMod val="10000"/>
                </a:schemeClr>
              </a:solidFill>
              <a:latin typeface="微軟正黑體" panose="020B0604030504040204" pitchFamily="34" charset="-120"/>
              <a:ea typeface="微軟正黑體" panose="020B0604030504040204" pitchFamily="34" charset="-120"/>
            </a:endParaRPr>
          </a:p>
        </p:txBody>
      </p:sp>
      <p:sp>
        <p:nvSpPr>
          <p:cNvPr id="6" name="矩形 5"/>
          <p:cNvSpPr/>
          <p:nvPr/>
        </p:nvSpPr>
        <p:spPr bwMode="auto">
          <a:xfrm>
            <a:off x="2499183" y="2826752"/>
            <a:ext cx="3316826" cy="437710"/>
          </a:xfrm>
          <a:prstGeom prst="rect">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Calibri" pitchFamily="34" charset="0"/>
              <a:ea typeface="宋体" pitchFamily="2" charset="-122"/>
            </a:endParaRPr>
          </a:p>
        </p:txBody>
      </p:sp>
      <p:sp>
        <p:nvSpPr>
          <p:cNvPr id="2" name="文字方塊 1"/>
          <p:cNvSpPr txBox="1"/>
          <p:nvPr/>
        </p:nvSpPr>
        <p:spPr>
          <a:xfrm>
            <a:off x="211756" y="285277"/>
            <a:ext cx="2512971" cy="1477328"/>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rgbClr val="FFC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暫存志願</a:t>
            </a:r>
            <a:endParaRPr lang="en-US" altLang="zh-TW" sz="4500" b="1" dirty="0">
              <a:solidFill>
                <a:srgbClr val="FFC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排行查詢</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7163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11757" y="285277"/>
            <a:ext cx="2485262"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儲存志願</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2"/>
          <a:srcRect l="45132" t="79756" r="2234"/>
          <a:stretch/>
        </p:blipFill>
        <p:spPr>
          <a:xfrm>
            <a:off x="2593571" y="232756"/>
            <a:ext cx="8753302" cy="983412"/>
          </a:xfrm>
          <a:prstGeom prst="rect">
            <a:avLst/>
          </a:prstGeom>
        </p:spPr>
      </p:pic>
      <p:sp>
        <p:nvSpPr>
          <p:cNvPr id="4" name="圓角矩形 3"/>
          <p:cNvSpPr/>
          <p:nvPr/>
        </p:nvSpPr>
        <p:spPr>
          <a:xfrm>
            <a:off x="3855968" y="285277"/>
            <a:ext cx="1034472" cy="3150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p:cNvPicPr>
            <a:picLocks noChangeAspect="1"/>
          </p:cNvPicPr>
          <p:nvPr/>
        </p:nvPicPr>
        <p:blipFill rotWithShape="1">
          <a:blip r:embed="rId3"/>
          <a:srcRect l="581" t="39413" r="8495"/>
          <a:stretch/>
        </p:blipFill>
        <p:spPr>
          <a:xfrm>
            <a:off x="2697019" y="1619690"/>
            <a:ext cx="8012705" cy="1641247"/>
          </a:xfrm>
          <a:prstGeom prst="rect">
            <a:avLst/>
          </a:prstGeom>
        </p:spPr>
      </p:pic>
      <p:pic>
        <p:nvPicPr>
          <p:cNvPr id="6" name="圖片 5"/>
          <p:cNvPicPr>
            <a:picLocks noChangeAspect="1"/>
          </p:cNvPicPr>
          <p:nvPr/>
        </p:nvPicPr>
        <p:blipFill rotWithShape="1">
          <a:blip r:embed="rId4"/>
          <a:srcRect l="498"/>
          <a:stretch/>
        </p:blipFill>
        <p:spPr>
          <a:xfrm>
            <a:off x="2697019" y="3908018"/>
            <a:ext cx="8745919" cy="1657350"/>
          </a:xfrm>
          <a:prstGeom prst="rect">
            <a:avLst/>
          </a:prstGeom>
        </p:spPr>
      </p:pic>
      <p:sp>
        <p:nvSpPr>
          <p:cNvPr id="7" name="向下箭號 6"/>
          <p:cNvSpPr/>
          <p:nvPr/>
        </p:nvSpPr>
        <p:spPr>
          <a:xfrm>
            <a:off x="3154736" y="3274504"/>
            <a:ext cx="483201" cy="6199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3396336" y="1662213"/>
            <a:ext cx="1736759" cy="553998"/>
          </a:xfrm>
          <a:prstGeom prst="rect">
            <a:avLst/>
          </a:prstGeom>
          <a:noFill/>
        </p:spPr>
        <p:txBody>
          <a:bodyPr wrap="square" rtlCol="0">
            <a:spAutoFit/>
          </a:bodyPr>
          <a:lstStyle/>
          <a:p>
            <a:r>
              <a:rPr lang="zh-TW" altLang="en-US" sz="3000" b="1" dirty="0">
                <a:solidFill>
                  <a:srgbClr val="FF0000"/>
                </a:solidFill>
                <a:latin typeface="微軟正黑體" panose="020B0604030504040204" pitchFamily="34" charset="-120"/>
                <a:ea typeface="微軟正黑體" panose="020B0604030504040204" pitchFamily="34" charset="-120"/>
              </a:rPr>
              <a:t>暫存志願</a:t>
            </a:r>
          </a:p>
        </p:txBody>
      </p:sp>
      <p:sp>
        <p:nvSpPr>
          <p:cNvPr id="9" name="文字方塊 8"/>
          <p:cNvSpPr txBox="1"/>
          <p:nvPr/>
        </p:nvSpPr>
        <p:spPr>
          <a:xfrm>
            <a:off x="3396335" y="3963704"/>
            <a:ext cx="1736759" cy="553998"/>
          </a:xfrm>
          <a:prstGeom prst="rect">
            <a:avLst/>
          </a:prstGeom>
          <a:noFill/>
        </p:spPr>
        <p:txBody>
          <a:bodyPr wrap="square" rtlCol="0">
            <a:spAutoFit/>
          </a:bodyPr>
          <a:lstStyle/>
          <a:p>
            <a:r>
              <a:rPr lang="zh-TW" altLang="en-US" sz="3000" b="1" dirty="0">
                <a:solidFill>
                  <a:srgbClr val="FF0000"/>
                </a:solidFill>
                <a:latin typeface="微軟正黑體" panose="020B0604030504040204" pitchFamily="34" charset="-120"/>
                <a:ea typeface="微軟正黑體" panose="020B0604030504040204" pitchFamily="34" charset="-120"/>
              </a:rPr>
              <a:t>確認志願</a:t>
            </a:r>
          </a:p>
        </p:txBody>
      </p:sp>
      <p:sp>
        <p:nvSpPr>
          <p:cNvPr id="10" name="文字方塊 9"/>
          <p:cNvSpPr txBox="1"/>
          <p:nvPr/>
        </p:nvSpPr>
        <p:spPr>
          <a:xfrm>
            <a:off x="1913860" y="5773479"/>
            <a:ext cx="9941442" cy="861774"/>
          </a:xfrm>
          <a:prstGeom prst="rect">
            <a:avLst/>
          </a:prstGeom>
          <a:noFill/>
        </p:spPr>
        <p:txBody>
          <a:bodyPr wrap="square" rtlCol="0">
            <a:spAutoFit/>
          </a:bodyPr>
          <a:lstStyle/>
          <a:p>
            <a:r>
              <a:rPr lang="zh-TW" altLang="en-US" sz="2500" b="1" dirty="0">
                <a:latin typeface="微軟正黑體" panose="020B0604030504040204" pitchFamily="34" charset="-120"/>
                <a:ea typeface="微軟正黑體" panose="020B0604030504040204" pitchFamily="34" charset="-120"/>
              </a:rPr>
              <a:t>需為</a:t>
            </a:r>
            <a:r>
              <a:rPr lang="zh-TW" altLang="en-US" sz="2500" b="1" dirty="0">
                <a:solidFill>
                  <a:srgbClr val="FF0000"/>
                </a:solidFill>
                <a:latin typeface="微軟正黑體" panose="020B0604030504040204" pitchFamily="34" charset="-120"/>
                <a:ea typeface="微軟正黑體" panose="020B0604030504040204" pitchFamily="34" charset="-120"/>
              </a:rPr>
              <a:t>確認志願</a:t>
            </a:r>
            <a:r>
              <a:rPr lang="zh-TW" altLang="en-US" sz="2500" b="1" dirty="0">
                <a:latin typeface="微軟正黑體" panose="020B0604030504040204" pitchFamily="34" charset="-120"/>
                <a:ea typeface="微軟正黑體" panose="020B0604030504040204" pitchFamily="34" charset="-120"/>
              </a:rPr>
              <a:t>才會正式分發，時間截止前確認志願可隨時取消或新增，每半小時系統會模擬分發一次</a:t>
            </a:r>
          </a:p>
        </p:txBody>
      </p:sp>
      <p:sp>
        <p:nvSpPr>
          <p:cNvPr id="11" name="矩形 10"/>
          <p:cNvSpPr/>
          <p:nvPr/>
        </p:nvSpPr>
        <p:spPr>
          <a:xfrm>
            <a:off x="9947564" y="2216211"/>
            <a:ext cx="762160" cy="10582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9878291" y="4520642"/>
            <a:ext cx="762160" cy="10582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8238836" y="3399811"/>
            <a:ext cx="3817008" cy="400110"/>
          </a:xfrm>
          <a:prstGeom prst="rect">
            <a:avLst/>
          </a:prstGeom>
          <a:noFill/>
        </p:spPr>
        <p:txBody>
          <a:bodyPr wrap="square" rtlCol="0">
            <a:spAutoFit/>
          </a:bodyPr>
          <a:lstStyle/>
          <a:p>
            <a:r>
              <a:rPr lang="zh-TW" altLang="en-US" sz="2000" b="1" dirty="0">
                <a:solidFill>
                  <a:srgbClr val="0070C0"/>
                </a:solidFill>
                <a:latin typeface="微軟正黑體" panose="020B0604030504040204" pitchFamily="34" charset="-120"/>
                <a:ea typeface="微軟正黑體" panose="020B0604030504040204" pitchFamily="34" charset="-120"/>
              </a:rPr>
              <a:t>勾選後如搶不到校推一則不分發</a:t>
            </a:r>
          </a:p>
        </p:txBody>
      </p:sp>
    </p:spTree>
    <p:extLst>
      <p:ext uri="{BB962C8B-B14F-4D97-AF65-F5344CB8AC3E}">
        <p14:creationId xmlns:p14="http://schemas.microsoft.com/office/powerpoint/2010/main" val="412564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500"/>
                                        <p:tgtEl>
                                          <p:spTgt spid="1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noChangeArrowheads="1"/>
          </p:cNvPicPr>
          <p:nvPr/>
        </p:nvPicPr>
        <p:blipFill>
          <a:blip r:embed="rId2">
            <a:extLst>
              <a:ext uri="{28A0092B-C50C-407E-A947-70E740481C1C}">
                <a14:useLocalDpi xmlns:a14="http://schemas.microsoft.com/office/drawing/2010/main" val="0"/>
              </a:ext>
            </a:extLst>
          </a:blip>
          <a:srcRect l="6866" t="28014" r="6908" b="17587"/>
          <a:stretch>
            <a:fillRect/>
          </a:stretch>
        </p:blipFill>
        <p:spPr bwMode="auto">
          <a:xfrm>
            <a:off x="2138599" y="1406060"/>
            <a:ext cx="9406260" cy="469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2138599" y="6185178"/>
            <a:ext cx="7892092" cy="400110"/>
          </a:xfrm>
          <a:prstGeom prst="rect">
            <a:avLst/>
          </a:prstGeom>
        </p:spPr>
        <p:txBody>
          <a:bodyPr wrap="square">
            <a:spAutoFit/>
          </a:bodyPr>
          <a:lstStyle/>
          <a:p>
            <a:pPr eaLnBrk="1" hangingPunct="1"/>
            <a:r>
              <a:rPr lang="zh-TW" altLang="en-US" sz="2000" b="1" dirty="0">
                <a:solidFill>
                  <a:schemeClr val="accent5">
                    <a:lumMod val="10000"/>
                  </a:schemeClr>
                </a:solidFill>
                <a:latin typeface="微軟正黑體" panose="020B0604030504040204" pitchFamily="34" charset="-120"/>
                <a:ea typeface="微軟正黑體" panose="020B0604030504040204" pitchFamily="34" charset="-120"/>
              </a:rPr>
              <a:t>已選擇該志願後，按排行查詢後的畫面，可以看出自己目前的</a:t>
            </a:r>
            <a:r>
              <a:rPr lang="zh-TW" altLang="en-US" sz="2000" b="1" dirty="0">
                <a:solidFill>
                  <a:srgbClr val="FF0000"/>
                </a:solidFill>
                <a:latin typeface="微軟正黑體" panose="020B0604030504040204" pitchFamily="34" charset="-120"/>
                <a:ea typeface="微軟正黑體" panose="020B0604030504040204" pitchFamily="34" charset="-120"/>
              </a:rPr>
              <a:t>校推序</a:t>
            </a:r>
          </a:p>
        </p:txBody>
      </p:sp>
      <p:sp>
        <p:nvSpPr>
          <p:cNvPr id="5" name="矩形 4"/>
          <p:cNvSpPr/>
          <p:nvPr/>
        </p:nvSpPr>
        <p:spPr bwMode="auto">
          <a:xfrm>
            <a:off x="4254352" y="4731488"/>
            <a:ext cx="480060" cy="1370563"/>
          </a:xfrm>
          <a:prstGeom prst="rect">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p:txBody>
      </p:sp>
      <p:sp>
        <p:nvSpPr>
          <p:cNvPr id="2" name="文字方塊 1"/>
          <p:cNvSpPr txBox="1"/>
          <p:nvPr/>
        </p:nvSpPr>
        <p:spPr>
          <a:xfrm>
            <a:off x="211756" y="285277"/>
            <a:ext cx="2494499" cy="1477328"/>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rgbClr val="FFC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確認志願</a:t>
            </a:r>
            <a:endParaRPr lang="en-US" altLang="zh-TW" sz="4500" b="1" dirty="0">
              <a:solidFill>
                <a:srgbClr val="FFC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排行查詢</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34657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45132" t="79756" r="2234"/>
          <a:stretch/>
        </p:blipFill>
        <p:spPr>
          <a:xfrm>
            <a:off x="2593571" y="232756"/>
            <a:ext cx="8753302" cy="983412"/>
          </a:xfrm>
          <a:prstGeom prst="rect">
            <a:avLst/>
          </a:prstGeom>
        </p:spPr>
      </p:pic>
      <p:sp>
        <p:nvSpPr>
          <p:cNvPr id="4" name="圓角矩形 3"/>
          <p:cNvSpPr/>
          <p:nvPr/>
        </p:nvSpPr>
        <p:spPr>
          <a:xfrm>
            <a:off x="4983019" y="285277"/>
            <a:ext cx="1215762" cy="3150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89094" y="1347221"/>
            <a:ext cx="8574405" cy="476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2189093" y="6240080"/>
            <a:ext cx="5057795" cy="400110"/>
          </a:xfrm>
          <a:prstGeom prst="rect">
            <a:avLst/>
          </a:prstGeom>
        </p:spPr>
        <p:txBody>
          <a:bodyPr wrap="none">
            <a:spAutoFit/>
          </a:bodyPr>
          <a:lstStyle/>
          <a:p>
            <a:pPr eaLnBrk="1" hangingPunct="1"/>
            <a:r>
              <a:rPr lang="zh-TW" altLang="en-US" sz="2000" b="1" dirty="0">
                <a:solidFill>
                  <a:schemeClr val="accent5">
                    <a:lumMod val="10000"/>
                  </a:schemeClr>
                </a:solidFill>
                <a:latin typeface="微軟正黑體" panose="020B0604030504040204" pitchFamily="34" charset="-120"/>
                <a:ea typeface="微軟正黑體" panose="020B0604030504040204" pitchFamily="34" charset="-120"/>
              </a:rPr>
              <a:t>可找出自己在同學校同學群中較優勢的校系</a:t>
            </a:r>
          </a:p>
        </p:txBody>
      </p:sp>
      <p:sp>
        <p:nvSpPr>
          <p:cNvPr id="7" name="矩形 6"/>
          <p:cNvSpPr/>
          <p:nvPr/>
        </p:nvSpPr>
        <p:spPr bwMode="auto">
          <a:xfrm>
            <a:off x="2189093" y="4480416"/>
            <a:ext cx="8574405" cy="250275"/>
          </a:xfrm>
          <a:prstGeom prst="rect">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p:txBody>
      </p:sp>
      <p:sp>
        <p:nvSpPr>
          <p:cNvPr id="3" name="文字方塊 2"/>
          <p:cNvSpPr txBox="1"/>
          <p:nvPr/>
        </p:nvSpPr>
        <p:spPr>
          <a:xfrm>
            <a:off x="211757" y="285277"/>
            <a:ext cx="2485262" cy="1477328"/>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優勢順位表</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11166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45132" t="79756" r="2234"/>
          <a:stretch/>
        </p:blipFill>
        <p:spPr>
          <a:xfrm>
            <a:off x="2593571" y="232756"/>
            <a:ext cx="8753302" cy="983412"/>
          </a:xfrm>
          <a:prstGeom prst="rect">
            <a:avLst/>
          </a:prstGeom>
        </p:spPr>
      </p:pic>
      <p:sp>
        <p:nvSpPr>
          <p:cNvPr id="3" name="文字方塊 2"/>
          <p:cNvSpPr txBox="1"/>
          <p:nvPr/>
        </p:nvSpPr>
        <p:spPr>
          <a:xfrm>
            <a:off x="211757" y="285277"/>
            <a:ext cx="2485262" cy="1477328"/>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志願額滿狀況表</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4" name="圓角矩形 3"/>
          <p:cNvSpPr/>
          <p:nvPr/>
        </p:nvSpPr>
        <p:spPr>
          <a:xfrm>
            <a:off x="6280191" y="285277"/>
            <a:ext cx="1502841" cy="3150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346" y="1268689"/>
            <a:ext cx="6083851" cy="563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bwMode="auto">
          <a:xfrm>
            <a:off x="8936931" y="3101303"/>
            <a:ext cx="582930" cy="3616112"/>
          </a:xfrm>
          <a:prstGeom prst="rect">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6017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45132" t="79756" r="2234"/>
          <a:stretch/>
        </p:blipFill>
        <p:spPr>
          <a:xfrm>
            <a:off x="2593571" y="232756"/>
            <a:ext cx="8753302" cy="983412"/>
          </a:xfrm>
          <a:prstGeom prst="rect">
            <a:avLst/>
          </a:prstGeom>
        </p:spPr>
      </p:pic>
      <p:sp>
        <p:nvSpPr>
          <p:cNvPr id="3" name="文字方塊 2"/>
          <p:cNvSpPr txBox="1"/>
          <p:nvPr/>
        </p:nvSpPr>
        <p:spPr>
          <a:xfrm>
            <a:off x="211757" y="285277"/>
            <a:ext cx="2485262" cy="1477328"/>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志願未額滿狀況表</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4" name="圓角矩形 3"/>
          <p:cNvSpPr/>
          <p:nvPr/>
        </p:nvSpPr>
        <p:spPr>
          <a:xfrm>
            <a:off x="7896340" y="285277"/>
            <a:ext cx="1641065" cy="3150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9705" y="1268689"/>
            <a:ext cx="7225343" cy="551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bwMode="auto">
          <a:xfrm>
            <a:off x="8377658" y="2738360"/>
            <a:ext cx="1062990" cy="3856723"/>
          </a:xfrm>
          <a:prstGeom prst="rect">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56026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45132" t="79756" r="2234"/>
          <a:stretch/>
        </p:blipFill>
        <p:spPr>
          <a:xfrm>
            <a:off x="2593571" y="232756"/>
            <a:ext cx="8753302" cy="983412"/>
          </a:xfrm>
          <a:prstGeom prst="rect">
            <a:avLst/>
          </a:prstGeom>
        </p:spPr>
      </p:pic>
      <p:sp>
        <p:nvSpPr>
          <p:cNvPr id="3" name="文字方塊 2"/>
          <p:cNvSpPr txBox="1"/>
          <p:nvPr/>
        </p:nvSpPr>
        <p:spPr>
          <a:xfrm>
            <a:off x="211757" y="285277"/>
            <a:ext cx="2485262" cy="1477328"/>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學生可填校系列表</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4" name="圓角矩形 3"/>
          <p:cNvSpPr/>
          <p:nvPr/>
        </p:nvSpPr>
        <p:spPr>
          <a:xfrm>
            <a:off x="9652643" y="294107"/>
            <a:ext cx="1641065" cy="3150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843" y="1356961"/>
            <a:ext cx="8474205" cy="5267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bwMode="auto">
          <a:xfrm>
            <a:off x="2820889" y="2930733"/>
            <a:ext cx="8092555" cy="2744661"/>
          </a:xfrm>
          <a:prstGeom prst="rect">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27397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45132" t="79756" r="2234"/>
          <a:stretch/>
        </p:blipFill>
        <p:spPr>
          <a:xfrm>
            <a:off x="2593571" y="232756"/>
            <a:ext cx="8753302" cy="983412"/>
          </a:xfrm>
          <a:prstGeom prst="rect">
            <a:avLst/>
          </a:prstGeom>
        </p:spPr>
      </p:pic>
      <p:sp>
        <p:nvSpPr>
          <p:cNvPr id="3" name="文字方塊 2"/>
          <p:cNvSpPr txBox="1"/>
          <p:nvPr/>
        </p:nvSpPr>
        <p:spPr>
          <a:xfrm>
            <a:off x="211757" y="285277"/>
            <a:ext cx="2485262" cy="1477328"/>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學校可填校系數</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4" name="圓角矩形 3"/>
          <p:cNvSpPr/>
          <p:nvPr/>
        </p:nvSpPr>
        <p:spPr>
          <a:xfrm>
            <a:off x="4357630" y="845131"/>
            <a:ext cx="1469012" cy="3150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p:cNvPicPr>
            <a:picLocks noChangeAspect="1"/>
          </p:cNvPicPr>
          <p:nvPr/>
        </p:nvPicPr>
        <p:blipFill rotWithShape="1">
          <a:blip r:embed="rId3"/>
          <a:srcRect t="1976" r="35413" b="1385"/>
          <a:stretch/>
        </p:blipFill>
        <p:spPr>
          <a:xfrm>
            <a:off x="3512259" y="1371600"/>
            <a:ext cx="6915925" cy="5209954"/>
          </a:xfrm>
          <a:prstGeom prst="rect">
            <a:avLst/>
          </a:prstGeom>
        </p:spPr>
      </p:pic>
    </p:spTree>
    <p:extLst>
      <p:ext uri="{BB962C8B-B14F-4D97-AF65-F5344CB8AC3E}">
        <p14:creationId xmlns:p14="http://schemas.microsoft.com/office/powerpoint/2010/main" val="1236021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79025" y="381934"/>
            <a:ext cx="5016138"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繁星推薦</a:t>
            </a:r>
            <a:r>
              <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推薦人數</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14" name="內容版面配置區 1"/>
          <p:cNvSpPr txBox="1">
            <a:spLocks/>
          </p:cNvSpPr>
          <p:nvPr/>
        </p:nvSpPr>
        <p:spPr>
          <a:xfrm>
            <a:off x="268461" y="1651686"/>
            <a:ext cx="8991286" cy="4714488"/>
          </a:xfrm>
          <a:prstGeom prst="rect">
            <a:avLst/>
          </a:prstGeom>
        </p:spPr>
        <p:txBody>
          <a:bodyPr/>
          <a:lstStyle>
            <a:lvl1pPr marL="228600" indent="-228600" algn="l" rtl="0" eaLnBrk="0" fontAlgn="base" hangingPunct="0">
              <a:lnSpc>
                <a:spcPct val="90000"/>
              </a:lnSpc>
              <a:spcBef>
                <a:spcPct val="30000"/>
              </a:spcBef>
              <a:spcAft>
                <a:spcPct val="0"/>
              </a:spcAft>
              <a:buFont typeface="Arial"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ct val="30000"/>
              </a:spcBef>
              <a:spcAft>
                <a:spcPct val="0"/>
              </a:spcAft>
              <a:buFont typeface="Arial" pitchFamily="34" charset="0"/>
              <a:buChar char="•"/>
              <a:defRPr sz="2000">
                <a:solidFill>
                  <a:schemeClr val="tx1"/>
                </a:solidFill>
                <a:latin typeface="+mn-lt"/>
                <a:ea typeface="+mn-ea"/>
              </a:defRPr>
            </a:lvl3pPr>
            <a:lvl4pPr marL="1600200" indent="-228600" algn="l" rtl="0" eaLnBrk="0" fontAlgn="base" hangingPunct="0">
              <a:lnSpc>
                <a:spcPct val="90000"/>
              </a:lnSpc>
              <a:spcBef>
                <a:spcPct val="30000"/>
              </a:spcBef>
              <a:spcAft>
                <a:spcPct val="0"/>
              </a:spcAft>
              <a:buFont typeface="Arial" pitchFamily="34" charset="0"/>
              <a:buChar char="•"/>
              <a:defRPr>
                <a:solidFill>
                  <a:schemeClr val="tx1"/>
                </a:solidFill>
                <a:latin typeface="+mn-lt"/>
                <a:ea typeface="+mn-ea"/>
              </a:defRPr>
            </a:lvl4pPr>
            <a:lvl5pPr marL="2057400" indent="-228600" algn="l" rtl="0" eaLnBrk="0" fontAlgn="base" hangingPunct="0">
              <a:lnSpc>
                <a:spcPct val="90000"/>
              </a:lnSpc>
              <a:spcBef>
                <a:spcPct val="30000"/>
              </a:spcBef>
              <a:spcAft>
                <a:spcPct val="0"/>
              </a:spcAft>
              <a:buFont typeface="Arial" pitchFamily="34" charset="0"/>
              <a:buChar char="•"/>
              <a:defRPr>
                <a:solidFill>
                  <a:schemeClr val="tx1"/>
                </a:solidFill>
                <a:latin typeface="+mn-lt"/>
                <a:ea typeface="+mn-ea"/>
              </a:defRPr>
            </a:lvl5pPr>
            <a:lvl6pPr marL="2514600" indent="-228600" algn="l" rtl="0" eaLnBrk="0" fontAlgn="base" hangingPunct="0">
              <a:lnSpc>
                <a:spcPct val="90000"/>
              </a:lnSpc>
              <a:spcBef>
                <a:spcPct val="30000"/>
              </a:spcBef>
              <a:spcAft>
                <a:spcPct val="0"/>
              </a:spcAft>
              <a:buFont typeface="Arial" pitchFamily="34" charset="0"/>
              <a:buChar char="•"/>
              <a:defRPr>
                <a:solidFill>
                  <a:schemeClr val="tx1"/>
                </a:solidFill>
                <a:latin typeface="+mn-lt"/>
                <a:ea typeface="+mn-ea"/>
              </a:defRPr>
            </a:lvl6pPr>
            <a:lvl7pPr marL="2971800" indent="-228600" algn="l" rtl="0" eaLnBrk="0" fontAlgn="base" hangingPunct="0">
              <a:lnSpc>
                <a:spcPct val="90000"/>
              </a:lnSpc>
              <a:spcBef>
                <a:spcPct val="30000"/>
              </a:spcBef>
              <a:spcAft>
                <a:spcPct val="0"/>
              </a:spcAft>
              <a:buFont typeface="Arial" pitchFamily="34" charset="0"/>
              <a:buChar char="•"/>
              <a:defRPr>
                <a:solidFill>
                  <a:schemeClr val="tx1"/>
                </a:solidFill>
                <a:latin typeface="+mn-lt"/>
                <a:ea typeface="+mn-ea"/>
              </a:defRPr>
            </a:lvl7pPr>
            <a:lvl8pPr marL="3429000" indent="-228600" algn="l" rtl="0" eaLnBrk="0" fontAlgn="base" hangingPunct="0">
              <a:lnSpc>
                <a:spcPct val="90000"/>
              </a:lnSpc>
              <a:spcBef>
                <a:spcPct val="30000"/>
              </a:spcBef>
              <a:spcAft>
                <a:spcPct val="0"/>
              </a:spcAft>
              <a:buFont typeface="Arial" pitchFamily="34" charset="0"/>
              <a:buChar char="•"/>
              <a:defRPr>
                <a:solidFill>
                  <a:schemeClr val="tx1"/>
                </a:solidFill>
                <a:latin typeface="+mn-lt"/>
                <a:ea typeface="+mn-ea"/>
              </a:defRPr>
            </a:lvl8pPr>
            <a:lvl9pPr marL="3886200" indent="-228600" algn="l" rtl="0" eaLnBrk="0" fontAlgn="base" hangingPunct="0">
              <a:lnSpc>
                <a:spcPct val="90000"/>
              </a:lnSpc>
              <a:spcBef>
                <a:spcPct val="30000"/>
              </a:spcBef>
              <a:spcAft>
                <a:spcPct val="0"/>
              </a:spcAft>
              <a:buFont typeface="Arial" pitchFamily="34" charset="0"/>
              <a:buChar char="•"/>
              <a:defRPr>
                <a:solidFill>
                  <a:schemeClr val="tx1"/>
                </a:solidFill>
                <a:latin typeface="+mn-lt"/>
                <a:ea typeface="+mn-ea"/>
              </a:defRPr>
            </a:lvl9pPr>
          </a:lstStyle>
          <a:p>
            <a:r>
              <a:rPr lang="zh-TW" altLang="en-US" sz="3600" b="1" kern="0" dirty="0">
                <a:latin typeface="微軟正黑體" panose="020B0604030504040204" pitchFamily="34" charset="-120"/>
                <a:ea typeface="微軟正黑體" panose="020B0604030504040204" pitchFamily="34" charset="-120"/>
                <a:cs typeface="華康儷黑 Std W5"/>
              </a:rPr>
              <a:t>一所高中對同一大學</a:t>
            </a:r>
            <a:r>
              <a:rPr lang="zh-TW" altLang="en-US" sz="3600" b="1" kern="0" dirty="0">
                <a:solidFill>
                  <a:srgbClr val="CC0000"/>
                </a:solidFill>
                <a:latin typeface="微軟正黑體" panose="020B0604030504040204" pitchFamily="34" charset="-120"/>
                <a:ea typeface="微軟正黑體" panose="020B0604030504040204" pitchFamily="34" charset="-120"/>
                <a:cs typeface="華康儷黑 Std W5"/>
              </a:rPr>
              <a:t>每學群</a:t>
            </a:r>
            <a:r>
              <a:rPr lang="zh-TW" altLang="en-US" sz="3600" b="1" kern="0" dirty="0">
                <a:latin typeface="微軟正黑體" panose="020B0604030504040204" pitchFamily="34" charset="-120"/>
                <a:ea typeface="微軟正黑體" panose="020B0604030504040204" pitchFamily="34" charset="-120"/>
                <a:cs typeface="華康儷黑 Std W5"/>
              </a:rPr>
              <a:t>至多推薦</a:t>
            </a:r>
            <a:r>
              <a:rPr lang="en-US" altLang="zh-TW" sz="3600" b="1" kern="0" dirty="0">
                <a:solidFill>
                  <a:srgbClr val="CC0000"/>
                </a:solidFill>
                <a:latin typeface="微軟正黑體" panose="020B0604030504040204" pitchFamily="34" charset="-120"/>
                <a:ea typeface="微軟正黑體" panose="020B0604030504040204" pitchFamily="34" charset="-120"/>
                <a:cs typeface="華康儷黑 Std W5"/>
              </a:rPr>
              <a:t>2</a:t>
            </a:r>
            <a:r>
              <a:rPr lang="zh-TW" altLang="en-US" sz="3600" b="1" kern="0" dirty="0">
                <a:latin typeface="微軟正黑體" panose="020B0604030504040204" pitchFamily="34" charset="-120"/>
                <a:ea typeface="微軟正黑體" panose="020B0604030504040204" pitchFamily="34" charset="-120"/>
                <a:cs typeface="華康儷黑 Std W5"/>
              </a:rPr>
              <a:t>名。</a:t>
            </a:r>
          </a:p>
        </p:txBody>
      </p:sp>
      <p:sp>
        <p:nvSpPr>
          <p:cNvPr id="15" name="文字方塊 14"/>
          <p:cNvSpPr txBox="1"/>
          <p:nvPr/>
        </p:nvSpPr>
        <p:spPr>
          <a:xfrm>
            <a:off x="515850" y="2983742"/>
            <a:ext cx="4665521" cy="2985433"/>
          </a:xfrm>
          <a:prstGeom prst="rect">
            <a:avLst/>
          </a:prstGeom>
          <a:solidFill>
            <a:schemeClr val="bg2">
              <a:lumMod val="75000"/>
              <a:alpha val="31000"/>
            </a:schemeClr>
          </a:solidFill>
          <a:ln w="25400">
            <a:solidFill>
              <a:schemeClr val="accent1"/>
            </a:solidFill>
            <a:prstDash val="lgDash"/>
          </a:ln>
        </p:spPr>
        <p:txBody>
          <a:bodyPr wrap="square">
            <a:spAutoFit/>
          </a:bodyPr>
          <a:lstStyle/>
          <a:p>
            <a:pPr algn="ctr"/>
            <a:r>
              <a:rPr kumimoji="0" lang="zh-TW" altLang="en-US" sz="2400" b="1" dirty="0">
                <a:latin typeface="微軟正黑體" pitchFamily="34" charset="-120"/>
                <a:ea typeface="微軟正黑體" pitchFamily="34" charset="-120"/>
              </a:rPr>
              <a:t>例</a:t>
            </a:r>
            <a:r>
              <a:rPr kumimoji="0" lang="en-US" altLang="zh-TW" sz="2400" b="1" dirty="0">
                <a:latin typeface="微軟正黑體" pitchFamily="34" charset="-120"/>
                <a:ea typeface="微軟正黑體" pitchFamily="34" charset="-120"/>
              </a:rPr>
              <a:t>:</a:t>
            </a:r>
            <a:r>
              <a:rPr kumimoji="0" lang="en-US" altLang="zh-TW" sz="2700" b="1" dirty="0">
                <a:latin typeface="Gill Sans MT" pitchFamily="34" charset="0"/>
                <a:ea typeface="超世紀粗顏楷" pitchFamily="2" charset="-120"/>
              </a:rPr>
              <a:t> </a:t>
            </a:r>
            <a:r>
              <a:rPr lang="zh-TW" altLang="en-US" sz="3600" b="1" dirty="0">
                <a:solidFill>
                  <a:srgbClr val="000076"/>
                </a:solidFill>
                <a:latin typeface="微軟正黑體" panose="020B0604030504040204" pitchFamily="34" charset="-120"/>
                <a:ea typeface="微軟正黑體" panose="020B0604030504040204" pitchFamily="34" charset="-120"/>
              </a:rPr>
              <a:t>臺灣</a:t>
            </a:r>
            <a:r>
              <a:rPr kumimoji="0" lang="zh-TW" altLang="en-US" sz="3600" b="1" dirty="0">
                <a:solidFill>
                  <a:srgbClr val="000076"/>
                </a:solidFill>
                <a:latin typeface="微軟正黑體" panose="020B0604030504040204" pitchFamily="34" charset="-120"/>
                <a:ea typeface="微軟正黑體" panose="020B0604030504040204" pitchFamily="34" charset="-120"/>
              </a:rPr>
              <a:t>大學</a:t>
            </a:r>
            <a:endParaRPr kumimoji="0" lang="en-US" altLang="zh-TW" sz="3600" b="1" dirty="0">
              <a:solidFill>
                <a:srgbClr val="000076"/>
              </a:solidFill>
              <a:latin typeface="微軟正黑體" panose="020B0604030504040204" pitchFamily="34" charset="-120"/>
              <a:ea typeface="微軟正黑體" panose="020B0604030504040204" pitchFamily="34" charset="-120"/>
            </a:endParaRPr>
          </a:p>
          <a:p>
            <a:pPr algn="ctr"/>
            <a:endParaRPr kumimoji="0" lang="zh-TW" altLang="en-US" sz="2700" b="1" dirty="0">
              <a:latin typeface="Gill Sans MT" pitchFamily="34" charset="0"/>
              <a:ea typeface="超世紀粗顏楷" pitchFamily="2" charset="-120"/>
            </a:endParaRPr>
          </a:p>
          <a:p>
            <a:pPr algn="ctr"/>
            <a:r>
              <a:rPr kumimoji="0" lang="zh-TW" altLang="zh-TW" sz="2700" b="1" dirty="0">
                <a:latin typeface="Gill Sans MT" pitchFamily="34" charset="0"/>
                <a:ea typeface="微軟正黑體" pitchFamily="34" charset="-120"/>
              </a:rPr>
              <a:t>第一類學群</a:t>
            </a:r>
            <a:endParaRPr kumimoji="0" lang="en-US" altLang="zh-TW" sz="2700" b="1" dirty="0">
              <a:latin typeface="Gill Sans MT" pitchFamily="34" charset="0"/>
              <a:ea typeface="微軟正黑體" pitchFamily="34" charset="-120"/>
            </a:endParaRPr>
          </a:p>
          <a:p>
            <a:pPr algn="ctr"/>
            <a:endParaRPr kumimoji="0" lang="zh-TW" altLang="zh-TW" sz="800" dirty="0">
              <a:latin typeface="Gill Sans MT" pitchFamily="34" charset="0"/>
              <a:ea typeface="微軟正黑體" pitchFamily="34" charset="-120"/>
            </a:endParaRPr>
          </a:p>
          <a:p>
            <a:pPr algn="ctr"/>
            <a:r>
              <a:rPr kumimoji="0" lang="zh-TW" altLang="zh-TW" sz="2700" b="1" dirty="0">
                <a:latin typeface="Gill Sans MT" pitchFamily="34" charset="0"/>
                <a:ea typeface="微軟正黑體" pitchFamily="34" charset="-120"/>
              </a:rPr>
              <a:t>第二類學群</a:t>
            </a:r>
            <a:endParaRPr kumimoji="0" lang="en-US" altLang="zh-TW" sz="2700" b="1" dirty="0">
              <a:latin typeface="Gill Sans MT" pitchFamily="34" charset="0"/>
              <a:ea typeface="微軟正黑體" pitchFamily="34" charset="-120"/>
            </a:endParaRPr>
          </a:p>
          <a:p>
            <a:pPr algn="ctr"/>
            <a:endParaRPr kumimoji="0" lang="zh-TW" altLang="zh-TW" sz="900" dirty="0">
              <a:latin typeface="Gill Sans MT" pitchFamily="34" charset="0"/>
              <a:ea typeface="微軟正黑體" pitchFamily="34" charset="-120"/>
            </a:endParaRPr>
          </a:p>
          <a:p>
            <a:pPr algn="ctr"/>
            <a:r>
              <a:rPr kumimoji="0" lang="zh-TW" altLang="zh-TW" sz="2700" b="1" dirty="0">
                <a:latin typeface="Gill Sans MT" pitchFamily="34" charset="0"/>
                <a:ea typeface="微軟正黑體" pitchFamily="34" charset="-120"/>
              </a:rPr>
              <a:t>第三類學群</a:t>
            </a:r>
            <a:endParaRPr kumimoji="0" lang="en-US" altLang="zh-TW" sz="2700" b="1" dirty="0">
              <a:latin typeface="Gill Sans MT" pitchFamily="34" charset="0"/>
              <a:ea typeface="微軟正黑體" pitchFamily="34" charset="-120"/>
            </a:endParaRPr>
          </a:p>
          <a:p>
            <a:pPr algn="ctr"/>
            <a:endParaRPr kumimoji="0" lang="zh-TW" altLang="zh-TW" sz="2700" b="1" dirty="0">
              <a:latin typeface="Gill Sans MT" pitchFamily="34" charset="0"/>
              <a:ea typeface="微軟正黑體" pitchFamily="34" charset="-120"/>
            </a:endParaRPr>
          </a:p>
        </p:txBody>
      </p:sp>
      <p:grpSp>
        <p:nvGrpSpPr>
          <p:cNvPr id="16" name="Group 30"/>
          <p:cNvGrpSpPr>
            <a:grpSpLocks/>
          </p:cNvGrpSpPr>
          <p:nvPr/>
        </p:nvGrpSpPr>
        <p:grpSpPr bwMode="auto">
          <a:xfrm>
            <a:off x="3766647" y="2329308"/>
            <a:ext cx="2858860" cy="1803163"/>
            <a:chOff x="2925" y="1694"/>
            <a:chExt cx="718" cy="832"/>
          </a:xfrm>
        </p:grpSpPr>
        <p:sp>
          <p:nvSpPr>
            <p:cNvPr id="17" name="橢圓 16"/>
            <p:cNvSpPr/>
            <p:nvPr/>
          </p:nvSpPr>
          <p:spPr>
            <a:xfrm>
              <a:off x="3386" y="1694"/>
              <a:ext cx="257" cy="31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0" lang="zh-TW" altLang="en-US" sz="1400" dirty="0">
                <a:solidFill>
                  <a:schemeClr val="tx1"/>
                </a:solidFill>
                <a:latin typeface="Gill Sans MT" pitchFamily="34" charset="0"/>
                <a:ea typeface="微軟正黑體" pitchFamily="34" charset="-120"/>
              </a:endParaRPr>
            </a:p>
          </p:txBody>
        </p:sp>
        <p:cxnSp>
          <p:nvCxnSpPr>
            <p:cNvPr id="18" name="直線接點 17"/>
            <p:cNvCxnSpPr/>
            <p:nvPr/>
          </p:nvCxnSpPr>
          <p:spPr>
            <a:xfrm flipV="1">
              <a:off x="2925" y="1916"/>
              <a:ext cx="404" cy="61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9" name="Group 33"/>
          <p:cNvGrpSpPr>
            <a:grpSpLocks/>
          </p:cNvGrpSpPr>
          <p:nvPr/>
        </p:nvGrpSpPr>
        <p:grpSpPr bwMode="auto">
          <a:xfrm>
            <a:off x="3839672" y="3832478"/>
            <a:ext cx="2778052" cy="897248"/>
            <a:chOff x="2971" y="2339"/>
            <a:chExt cx="681" cy="414"/>
          </a:xfrm>
        </p:grpSpPr>
        <p:sp>
          <p:nvSpPr>
            <p:cNvPr id="20" name="橢圓 19"/>
            <p:cNvSpPr/>
            <p:nvPr/>
          </p:nvSpPr>
          <p:spPr>
            <a:xfrm>
              <a:off x="3395" y="2339"/>
              <a:ext cx="257" cy="27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0" lang="zh-TW" altLang="en-US" sz="1400">
                <a:solidFill>
                  <a:schemeClr val="tx1"/>
                </a:solidFill>
                <a:latin typeface="Gill Sans MT" pitchFamily="34" charset="0"/>
                <a:ea typeface="微軟正黑體" pitchFamily="34" charset="-120"/>
              </a:endParaRPr>
            </a:p>
          </p:txBody>
        </p:sp>
        <p:cxnSp>
          <p:nvCxnSpPr>
            <p:cNvPr id="21" name="直線接點 20"/>
            <p:cNvCxnSpPr/>
            <p:nvPr/>
          </p:nvCxnSpPr>
          <p:spPr>
            <a:xfrm flipV="1">
              <a:off x="2971" y="2526"/>
              <a:ext cx="363" cy="227"/>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2" name="Group 34"/>
          <p:cNvGrpSpPr>
            <a:grpSpLocks/>
          </p:cNvGrpSpPr>
          <p:nvPr/>
        </p:nvGrpSpPr>
        <p:grpSpPr bwMode="auto">
          <a:xfrm>
            <a:off x="3838083" y="4496438"/>
            <a:ext cx="2790791" cy="604666"/>
            <a:chOff x="2970" y="2687"/>
            <a:chExt cx="682" cy="279"/>
          </a:xfrm>
        </p:grpSpPr>
        <p:sp>
          <p:nvSpPr>
            <p:cNvPr id="23" name="橢圓 22"/>
            <p:cNvSpPr/>
            <p:nvPr/>
          </p:nvSpPr>
          <p:spPr>
            <a:xfrm>
              <a:off x="3395" y="2687"/>
              <a:ext cx="257" cy="27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0" lang="zh-TW" altLang="en-US" sz="1400">
                <a:solidFill>
                  <a:schemeClr val="tx1"/>
                </a:solidFill>
                <a:latin typeface="Gill Sans MT" pitchFamily="34" charset="0"/>
                <a:ea typeface="微軟正黑體" pitchFamily="34" charset="-120"/>
              </a:endParaRPr>
            </a:p>
          </p:txBody>
        </p:sp>
        <p:cxnSp>
          <p:nvCxnSpPr>
            <p:cNvPr id="24" name="直線接點 23"/>
            <p:cNvCxnSpPr/>
            <p:nvPr/>
          </p:nvCxnSpPr>
          <p:spPr>
            <a:xfrm>
              <a:off x="2970" y="2799"/>
              <a:ext cx="363" cy="45"/>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5" name="Group 36"/>
          <p:cNvGrpSpPr>
            <a:grpSpLocks/>
          </p:cNvGrpSpPr>
          <p:nvPr/>
        </p:nvGrpSpPr>
        <p:grpSpPr bwMode="auto">
          <a:xfrm>
            <a:off x="3838084" y="5273303"/>
            <a:ext cx="2790790" cy="1224504"/>
            <a:chOff x="2970" y="3071"/>
            <a:chExt cx="682" cy="565"/>
          </a:xfrm>
        </p:grpSpPr>
        <p:sp>
          <p:nvSpPr>
            <p:cNvPr id="26" name="橢圓 25"/>
            <p:cNvSpPr/>
            <p:nvPr/>
          </p:nvSpPr>
          <p:spPr>
            <a:xfrm>
              <a:off x="3395" y="3359"/>
              <a:ext cx="257" cy="27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0" lang="zh-TW" altLang="en-US" sz="1400">
                <a:solidFill>
                  <a:schemeClr val="tx1"/>
                </a:solidFill>
                <a:latin typeface="Gill Sans MT" pitchFamily="34" charset="0"/>
                <a:ea typeface="微軟正黑體" pitchFamily="34" charset="-120"/>
              </a:endParaRPr>
            </a:p>
          </p:txBody>
        </p:sp>
        <p:cxnSp>
          <p:nvCxnSpPr>
            <p:cNvPr id="27" name="直線接點 26"/>
            <p:cNvCxnSpPr/>
            <p:nvPr/>
          </p:nvCxnSpPr>
          <p:spPr>
            <a:xfrm>
              <a:off x="2970" y="3071"/>
              <a:ext cx="362" cy="39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8" name="Group 35"/>
          <p:cNvGrpSpPr>
            <a:grpSpLocks/>
          </p:cNvGrpSpPr>
          <p:nvPr/>
        </p:nvGrpSpPr>
        <p:grpSpPr bwMode="auto">
          <a:xfrm>
            <a:off x="3838084" y="5222660"/>
            <a:ext cx="2790790" cy="600332"/>
            <a:chOff x="2970" y="3011"/>
            <a:chExt cx="682" cy="277"/>
          </a:xfrm>
        </p:grpSpPr>
        <p:sp>
          <p:nvSpPr>
            <p:cNvPr id="29" name="橢圓 28"/>
            <p:cNvSpPr/>
            <p:nvPr/>
          </p:nvSpPr>
          <p:spPr>
            <a:xfrm>
              <a:off x="3395" y="3011"/>
              <a:ext cx="257" cy="27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0" lang="zh-TW" altLang="en-US" sz="1400">
                <a:solidFill>
                  <a:schemeClr val="tx1"/>
                </a:solidFill>
                <a:latin typeface="Gill Sans MT" pitchFamily="34" charset="0"/>
                <a:ea typeface="微軟正黑體" pitchFamily="34" charset="-120"/>
              </a:endParaRPr>
            </a:p>
          </p:txBody>
        </p:sp>
        <p:cxnSp>
          <p:nvCxnSpPr>
            <p:cNvPr id="30" name="直線接點 29"/>
            <p:cNvCxnSpPr/>
            <p:nvPr/>
          </p:nvCxnSpPr>
          <p:spPr>
            <a:xfrm>
              <a:off x="2970" y="3025"/>
              <a:ext cx="363" cy="136"/>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1" name="Group 31"/>
          <p:cNvGrpSpPr>
            <a:grpSpLocks/>
          </p:cNvGrpSpPr>
          <p:nvPr/>
        </p:nvGrpSpPr>
        <p:grpSpPr bwMode="auto">
          <a:xfrm>
            <a:off x="3766647" y="3050421"/>
            <a:ext cx="2862228" cy="1103137"/>
            <a:chOff x="2925" y="2063"/>
            <a:chExt cx="727" cy="509"/>
          </a:xfrm>
        </p:grpSpPr>
        <p:sp>
          <p:nvSpPr>
            <p:cNvPr id="32" name="橢圓 31"/>
            <p:cNvSpPr/>
            <p:nvPr/>
          </p:nvSpPr>
          <p:spPr>
            <a:xfrm>
              <a:off x="3395" y="2063"/>
              <a:ext cx="257" cy="277"/>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0" lang="zh-TW" altLang="en-US" sz="1400">
                <a:solidFill>
                  <a:schemeClr val="tx1"/>
                </a:solidFill>
                <a:latin typeface="Gill Sans MT" pitchFamily="34" charset="0"/>
                <a:ea typeface="微軟正黑體" pitchFamily="34" charset="-120"/>
              </a:endParaRPr>
            </a:p>
          </p:txBody>
        </p:sp>
        <p:cxnSp>
          <p:nvCxnSpPr>
            <p:cNvPr id="33" name="直線接點 32"/>
            <p:cNvCxnSpPr/>
            <p:nvPr/>
          </p:nvCxnSpPr>
          <p:spPr>
            <a:xfrm flipV="1">
              <a:off x="2925" y="2254"/>
              <a:ext cx="409" cy="318"/>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4" name="Group 77"/>
          <p:cNvGrpSpPr>
            <a:grpSpLocks/>
          </p:cNvGrpSpPr>
          <p:nvPr/>
        </p:nvGrpSpPr>
        <p:grpSpPr bwMode="auto">
          <a:xfrm>
            <a:off x="6692666" y="2250376"/>
            <a:ext cx="1169968" cy="5824192"/>
            <a:chOff x="2445" y="2109"/>
            <a:chExt cx="649" cy="2574"/>
          </a:xfrm>
        </p:grpSpPr>
        <p:sp>
          <p:nvSpPr>
            <p:cNvPr id="35" name="左中括弧 34"/>
            <p:cNvSpPr>
              <a:spLocks/>
            </p:cNvSpPr>
            <p:nvPr/>
          </p:nvSpPr>
          <p:spPr bwMode="auto">
            <a:xfrm flipH="1">
              <a:off x="2608" y="2160"/>
              <a:ext cx="91" cy="1723"/>
            </a:xfrm>
            <a:prstGeom prst="leftBracket">
              <a:avLst>
                <a:gd name="adj" fmla="val 15778"/>
              </a:avLst>
            </a:prstGeom>
            <a:noFill/>
            <a:ln w="25400" algn="ctr">
              <a:solidFill>
                <a:schemeClr val="accent1"/>
              </a:solidFill>
              <a:round/>
              <a:headEnd/>
              <a:tailEnd/>
            </a:ln>
          </p:spPr>
          <p:txBody>
            <a:bodyPr anchor="ctr"/>
            <a:lstStyle/>
            <a:p>
              <a:pPr algn="ctr" fontAlgn="auto">
                <a:spcBef>
                  <a:spcPts val="0"/>
                </a:spcBef>
                <a:spcAft>
                  <a:spcPts val="0"/>
                </a:spcAft>
                <a:defRPr/>
              </a:pPr>
              <a:endParaRPr kumimoji="0" lang="zh-TW" altLang="en-US">
                <a:latin typeface="+mn-lt"/>
                <a:ea typeface="+mn-ea"/>
              </a:endParaRPr>
            </a:p>
          </p:txBody>
        </p:sp>
        <p:sp>
          <p:nvSpPr>
            <p:cNvPr id="36" name="文字方塊 34"/>
            <p:cNvSpPr txBox="1">
              <a:spLocks noChangeArrowheads="1"/>
            </p:cNvSpPr>
            <p:nvPr/>
          </p:nvSpPr>
          <p:spPr bwMode="auto">
            <a:xfrm>
              <a:off x="2445" y="2109"/>
              <a:ext cx="649" cy="2574"/>
            </a:xfrm>
            <a:prstGeom prst="rect">
              <a:avLst/>
            </a:prstGeom>
            <a:noFill/>
            <a:ln w="9525">
              <a:noFill/>
              <a:miter lim="800000"/>
              <a:headEnd/>
              <a:tailEnd/>
            </a:ln>
          </p:spPr>
          <p:txBody>
            <a:bodyPr vert="eaVert" wrap="square">
              <a:spAutoFit/>
            </a:bodyPr>
            <a:lstStyle/>
            <a:p>
              <a:r>
                <a:rPr lang="zh-TW" altLang="en-US" sz="2400" b="1" dirty="0">
                  <a:latin typeface="Lucida Sans Unicode" pitchFamily="34" charset="0"/>
                  <a:ea typeface="微軟正黑體" pitchFamily="34" charset="-120"/>
                </a:rPr>
                <a:t>共有</a:t>
              </a:r>
              <a:r>
                <a:rPr lang="zh-TW" altLang="en-US" sz="2400" b="1" dirty="0">
                  <a:solidFill>
                    <a:srgbClr val="C00000"/>
                  </a:solidFill>
                  <a:latin typeface="Lucida Sans Unicode" pitchFamily="34" charset="0"/>
                  <a:ea typeface="微軟正黑體" pitchFamily="34" charset="-120"/>
                </a:rPr>
                <a:t>六名</a:t>
              </a:r>
              <a:r>
                <a:rPr lang="zh-TW" altLang="en-US" sz="2400" b="1" dirty="0">
                  <a:latin typeface="Lucida Sans Unicode" pitchFamily="34" charset="0"/>
                  <a:ea typeface="微軟正黑體" pitchFamily="34" charset="-120"/>
                </a:rPr>
                <a:t>學生可推薦至臺灣大學</a:t>
              </a:r>
              <a:endParaRPr lang="zh-TW" altLang="en-US" sz="2000" b="1" dirty="0">
                <a:latin typeface="Lucida Sans Unicode" pitchFamily="34" charset="0"/>
                <a:ea typeface="微軟正黑體" pitchFamily="34" charset="-120"/>
              </a:endParaRPr>
            </a:p>
            <a:p>
              <a:endParaRPr lang="zh-TW" altLang="en-US" sz="2000" b="1" dirty="0">
                <a:latin typeface="Lucida Sans Unicode" pitchFamily="34" charset="0"/>
                <a:ea typeface="微軟正黑體" pitchFamily="34" charset="-120"/>
              </a:endParaRPr>
            </a:p>
            <a:p>
              <a:endParaRPr lang="zh-TW" altLang="en-US" sz="2000" b="1" dirty="0">
                <a:latin typeface="Lucida Sans Unicode" pitchFamily="34" charset="0"/>
                <a:ea typeface="微軟正黑體" pitchFamily="34" charset="-120"/>
              </a:endParaRPr>
            </a:p>
          </p:txBody>
        </p:sp>
      </p:grpSp>
      <p:pic>
        <p:nvPicPr>
          <p:cNvPr id="2" name="圖片 1"/>
          <p:cNvPicPr>
            <a:picLocks noChangeAspect="1"/>
          </p:cNvPicPr>
          <p:nvPr/>
        </p:nvPicPr>
        <p:blipFill>
          <a:blip r:embed="rId3"/>
          <a:stretch>
            <a:fillRect/>
          </a:stretch>
        </p:blipFill>
        <p:spPr>
          <a:xfrm>
            <a:off x="8285282" y="2892331"/>
            <a:ext cx="3750913" cy="2845520"/>
          </a:xfrm>
          <a:prstGeom prst="rect">
            <a:avLst/>
          </a:prstGeom>
        </p:spPr>
      </p:pic>
    </p:spTree>
    <p:custDataLst>
      <p:tags r:id="rId1"/>
    </p:custDataLst>
    <p:extLst>
      <p:ext uri="{BB962C8B-B14F-4D97-AF65-F5344CB8AC3E}">
        <p14:creationId xmlns:p14="http://schemas.microsoft.com/office/powerpoint/2010/main" val="1657400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45132" t="79756" r="2234"/>
          <a:stretch/>
        </p:blipFill>
        <p:spPr>
          <a:xfrm>
            <a:off x="2593571" y="232756"/>
            <a:ext cx="8753302" cy="983412"/>
          </a:xfrm>
          <a:prstGeom prst="rect">
            <a:avLst/>
          </a:prstGeom>
        </p:spPr>
      </p:pic>
      <p:sp>
        <p:nvSpPr>
          <p:cNvPr id="3" name="文字方塊 2"/>
          <p:cNvSpPr txBox="1"/>
          <p:nvPr/>
        </p:nvSpPr>
        <p:spPr>
          <a:xfrm>
            <a:off x="211757" y="285277"/>
            <a:ext cx="2485262" cy="1477328"/>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歷年錄取標準</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4" name="圓角矩形 3"/>
          <p:cNvSpPr/>
          <p:nvPr/>
        </p:nvSpPr>
        <p:spPr>
          <a:xfrm>
            <a:off x="7462337" y="855764"/>
            <a:ext cx="1330789" cy="3150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p:cNvPicPr>
            <a:picLocks noChangeAspect="1"/>
          </p:cNvPicPr>
          <p:nvPr/>
        </p:nvPicPr>
        <p:blipFill>
          <a:blip r:embed="rId3"/>
          <a:stretch>
            <a:fillRect/>
          </a:stretch>
        </p:blipFill>
        <p:spPr>
          <a:xfrm>
            <a:off x="2593570" y="1381070"/>
            <a:ext cx="9059713" cy="5321163"/>
          </a:xfrm>
          <a:prstGeom prst="rect">
            <a:avLst/>
          </a:prstGeom>
        </p:spPr>
      </p:pic>
      <p:sp>
        <p:nvSpPr>
          <p:cNvPr id="6" name="文字方塊 5"/>
          <p:cNvSpPr txBox="1"/>
          <p:nvPr/>
        </p:nvSpPr>
        <p:spPr>
          <a:xfrm>
            <a:off x="277091" y="3657600"/>
            <a:ext cx="2198254" cy="477054"/>
          </a:xfrm>
          <a:prstGeom prst="rect">
            <a:avLst/>
          </a:prstGeom>
          <a:noFill/>
        </p:spPr>
        <p:txBody>
          <a:bodyPr wrap="square" rtlCol="0">
            <a:spAutoFit/>
          </a:bodyPr>
          <a:lstStyle/>
          <a:p>
            <a:r>
              <a:rPr lang="zh-TW" altLang="en-US" sz="2500" b="1" dirty="0">
                <a:solidFill>
                  <a:srgbClr val="FF0000"/>
                </a:solidFill>
                <a:latin typeface="微軟正黑體" panose="020B0604030504040204" pitchFamily="34" charset="-120"/>
                <a:ea typeface="微軟正黑體" panose="020B0604030504040204" pitchFamily="34" charset="-120"/>
              </a:rPr>
              <a:t>務必事前查閱</a:t>
            </a:r>
          </a:p>
        </p:txBody>
      </p:sp>
    </p:spTree>
    <p:extLst>
      <p:ext uri="{BB962C8B-B14F-4D97-AF65-F5344CB8AC3E}">
        <p14:creationId xmlns:p14="http://schemas.microsoft.com/office/powerpoint/2010/main" val="3308401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74288" y="171928"/>
            <a:ext cx="3621857"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繁星作業流程</a:t>
            </a:r>
            <a:endParaRPr lang="en-US" altLang="zh-TW" sz="4500"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4" name="流程圖: 程序 23"/>
          <p:cNvSpPr/>
          <p:nvPr/>
        </p:nvSpPr>
        <p:spPr>
          <a:xfrm>
            <a:off x="2398201" y="1405485"/>
            <a:ext cx="1585453" cy="431800"/>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登入系統</a:t>
            </a:r>
          </a:p>
        </p:txBody>
      </p:sp>
      <p:sp>
        <p:nvSpPr>
          <p:cNvPr id="25" name="流程圖: 程序 24"/>
          <p:cNvSpPr/>
          <p:nvPr/>
        </p:nvSpPr>
        <p:spPr>
          <a:xfrm>
            <a:off x="2398201" y="2486573"/>
            <a:ext cx="1585453" cy="431800"/>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填寫志願</a:t>
            </a:r>
          </a:p>
        </p:txBody>
      </p:sp>
      <p:cxnSp>
        <p:nvCxnSpPr>
          <p:cNvPr id="26" name="直線單箭頭接點 25"/>
          <p:cNvCxnSpPr>
            <a:stCxn id="24" idx="2"/>
            <a:endCxn id="25" idx="0"/>
          </p:cNvCxnSpPr>
          <p:nvPr/>
        </p:nvCxnSpPr>
        <p:spPr>
          <a:xfrm>
            <a:off x="3191759" y="1837285"/>
            <a:ext cx="0" cy="64928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30" name="文字方塊 20"/>
          <p:cNvSpPr txBox="1">
            <a:spLocks noChangeArrowheads="1"/>
          </p:cNvSpPr>
          <p:nvPr/>
        </p:nvSpPr>
        <p:spPr bwMode="auto">
          <a:xfrm>
            <a:off x="2028567" y="3655143"/>
            <a:ext cx="1385094" cy="461665"/>
          </a:xfrm>
          <a:prstGeom prst="rect">
            <a:avLst/>
          </a:prstGeom>
          <a:noFill/>
          <a:ln>
            <a:noFill/>
          </a:ln>
        </p:spPr>
        <p:txBody>
          <a:bodyPr wrap="square">
            <a:spAutoFit/>
          </a:bodyPr>
          <a:lstStyle>
            <a:lvl1pPr>
              <a:spcBef>
                <a:spcPct val="20000"/>
              </a:spcBef>
              <a:buClr>
                <a:schemeClr val="accent1"/>
              </a:buClr>
              <a:buSzPct val="70000"/>
              <a:buFont typeface="Wingdings 2" panose="05020102010507070707" pitchFamily="18" charset="2"/>
              <a:buChar char=""/>
              <a:defRPr sz="30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Font typeface="Wingdings 2" panose="05020102010507070707" pitchFamily="18" charset="2"/>
              <a:buChar char=""/>
              <a:defRPr sz="26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9BBB59"/>
              </a:buClr>
              <a:buFont typeface="Wingdings 2" panose="05020102010507070707" pitchFamily="18" charset="2"/>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8064A2"/>
              </a:buClr>
              <a:buFont typeface="Wingdings 2" panose="05020102010507070707" pitchFamily="18" charset="2"/>
              <a:buChar char=""/>
              <a:defRPr sz="22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4BACC6"/>
              </a:buClr>
              <a:buFont typeface="Wingdings 2" panose="050201020105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4BACC6"/>
              </a:buClr>
              <a:buFont typeface="Wingdings 2" panose="050201020105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4BACC6"/>
              </a:buClr>
              <a:buFont typeface="Wingdings 2" panose="050201020105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4BACC6"/>
              </a:buClr>
              <a:buFont typeface="Wingdings 2" panose="050201020105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4BACC6"/>
              </a:buClr>
              <a:buFont typeface="Wingdings 2" panose="050201020105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spcBef>
                <a:spcPct val="0"/>
              </a:spcBef>
              <a:buClrTx/>
              <a:buSzTx/>
              <a:buFontTx/>
              <a:buNone/>
            </a:pPr>
            <a:r>
              <a:rPr kumimoji="0"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分發後</a:t>
            </a:r>
          </a:p>
        </p:txBody>
      </p:sp>
      <p:sp>
        <p:nvSpPr>
          <p:cNvPr id="31" name="流程圖: 決策 30"/>
          <p:cNvSpPr/>
          <p:nvPr/>
        </p:nvSpPr>
        <p:spPr>
          <a:xfrm>
            <a:off x="1973971" y="4728123"/>
            <a:ext cx="2433912" cy="719137"/>
          </a:xfrm>
          <a:prstGeom prst="flowChartDecision">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入選</a:t>
            </a:r>
          </a:p>
        </p:txBody>
      </p:sp>
      <p:cxnSp>
        <p:nvCxnSpPr>
          <p:cNvPr id="32" name="直線單箭頭接點 31"/>
          <p:cNvCxnSpPr>
            <a:stCxn id="25" idx="2"/>
            <a:endCxn id="31" idx="0"/>
          </p:cNvCxnSpPr>
          <p:nvPr/>
        </p:nvCxnSpPr>
        <p:spPr>
          <a:xfrm>
            <a:off x="3190928" y="2918373"/>
            <a:ext cx="0" cy="180975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33" name="流程圖: 程序 32"/>
          <p:cNvSpPr/>
          <p:nvPr/>
        </p:nvSpPr>
        <p:spPr>
          <a:xfrm>
            <a:off x="2171945" y="6040985"/>
            <a:ext cx="2037964" cy="628306"/>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補填志願</a:t>
            </a:r>
          </a:p>
        </p:txBody>
      </p:sp>
      <p:cxnSp>
        <p:nvCxnSpPr>
          <p:cNvPr id="34" name="直線單箭頭接點 33"/>
          <p:cNvCxnSpPr>
            <a:stCxn id="31" idx="2"/>
            <a:endCxn id="33" idx="0"/>
          </p:cNvCxnSpPr>
          <p:nvPr/>
        </p:nvCxnSpPr>
        <p:spPr>
          <a:xfrm>
            <a:off x="3190928" y="5447260"/>
            <a:ext cx="0" cy="593725"/>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1" name="矩形 10"/>
          <p:cNvSpPr/>
          <p:nvPr/>
        </p:nvSpPr>
        <p:spPr bwMode="auto">
          <a:xfrm>
            <a:off x="1883857" y="1115122"/>
            <a:ext cx="6858700" cy="5664819"/>
          </a:xfrm>
          <a:prstGeom prst="rect">
            <a:avLst/>
          </a:prstGeom>
          <a:noFill/>
          <a:ln w="76200" cap="flat" cmpd="sng" algn="ctr">
            <a:solidFill>
              <a:srgbClr val="00B0F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p:txBody>
      </p:sp>
      <p:sp>
        <p:nvSpPr>
          <p:cNvPr id="12" name="文字方塊 11"/>
          <p:cNvSpPr txBox="1"/>
          <p:nvPr/>
        </p:nvSpPr>
        <p:spPr>
          <a:xfrm>
            <a:off x="4785541" y="304831"/>
            <a:ext cx="2673276" cy="584775"/>
          </a:xfrm>
          <a:prstGeom prst="rect">
            <a:avLst/>
          </a:prstGeom>
          <a:noFill/>
        </p:spPr>
        <p:txBody>
          <a:bodyPr wrap="square" rtlCol="0">
            <a:spAutoFit/>
          </a:bodyPr>
          <a:lstStyle/>
          <a:p>
            <a:r>
              <a:rPr lang="zh-TW" altLang="en-US" sz="3200" b="1" dirty="0">
                <a:solidFill>
                  <a:srgbClr val="0000FF"/>
                </a:solidFill>
                <a:latin typeface="微軟正黑體" panose="020B0604030504040204" pitchFamily="34" charset="-120"/>
                <a:ea typeface="微軟正黑體" panose="020B0604030504040204" pitchFamily="34" charset="-120"/>
              </a:rPr>
              <a:t>校內推薦階段</a:t>
            </a:r>
          </a:p>
        </p:txBody>
      </p:sp>
      <p:sp>
        <p:nvSpPr>
          <p:cNvPr id="36" name="矩形 35"/>
          <p:cNvSpPr/>
          <p:nvPr/>
        </p:nvSpPr>
        <p:spPr bwMode="auto">
          <a:xfrm>
            <a:off x="9058080" y="1115121"/>
            <a:ext cx="2962935" cy="5664820"/>
          </a:xfrm>
          <a:prstGeom prst="rect">
            <a:avLst/>
          </a:prstGeom>
          <a:noFill/>
          <a:ln w="76200" cap="flat" cmpd="sng" algn="ctr">
            <a:solidFill>
              <a:srgbClr val="FFC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p:txBody>
      </p:sp>
      <p:sp>
        <p:nvSpPr>
          <p:cNvPr id="39" name="文字方塊 38"/>
          <p:cNvSpPr txBox="1"/>
          <p:nvPr/>
        </p:nvSpPr>
        <p:spPr>
          <a:xfrm>
            <a:off x="9124987" y="159347"/>
            <a:ext cx="2617247" cy="954107"/>
          </a:xfrm>
          <a:prstGeom prst="rect">
            <a:avLst/>
          </a:prstGeom>
          <a:noFill/>
        </p:spPr>
        <p:txBody>
          <a:bodyPr wrap="square" rtlCol="0">
            <a:spAutoFit/>
          </a:bodyPr>
          <a:lstStyle/>
          <a:p>
            <a:pPr algn="ctr"/>
            <a:r>
              <a:rPr lang="zh-TW" altLang="en-US" sz="2800" b="1" dirty="0">
                <a:solidFill>
                  <a:srgbClr val="FFC000"/>
                </a:solidFill>
                <a:latin typeface="微軟正黑體" panose="020B0604030504040204" pitchFamily="34" charset="-120"/>
                <a:ea typeface="微軟正黑體" panose="020B0604030504040204" pitchFamily="34" charset="-120"/>
              </a:rPr>
              <a:t>甄委會</a:t>
            </a:r>
            <a:endParaRPr lang="en-US" altLang="zh-TW" sz="2800" b="1" dirty="0">
              <a:solidFill>
                <a:srgbClr val="FFC000"/>
              </a:solidFill>
              <a:latin typeface="微軟正黑體" panose="020B0604030504040204" pitchFamily="34" charset="-120"/>
              <a:ea typeface="微軟正黑體" panose="020B0604030504040204" pitchFamily="34" charset="-120"/>
            </a:endParaRPr>
          </a:p>
          <a:p>
            <a:pPr algn="ctr"/>
            <a:r>
              <a:rPr lang="zh-TW" altLang="en-US" sz="2800" b="1" dirty="0">
                <a:solidFill>
                  <a:srgbClr val="FFC000"/>
                </a:solidFill>
                <a:latin typeface="微軟正黑體" panose="020B0604030504040204" pitchFamily="34" charset="-120"/>
                <a:ea typeface="微軟正黑體" panose="020B0604030504040204" pitchFamily="34" charset="-120"/>
              </a:rPr>
              <a:t>正式報名階段</a:t>
            </a:r>
          </a:p>
        </p:txBody>
      </p:sp>
      <p:cxnSp>
        <p:nvCxnSpPr>
          <p:cNvPr id="40" name="直線單箭頭接點 39"/>
          <p:cNvCxnSpPr>
            <a:stCxn id="62" idx="4"/>
          </p:cNvCxnSpPr>
          <p:nvPr/>
        </p:nvCxnSpPr>
        <p:spPr>
          <a:xfrm flipV="1">
            <a:off x="4251288" y="2729829"/>
            <a:ext cx="5223306" cy="3656957"/>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sp>
        <p:nvSpPr>
          <p:cNvPr id="16" name="文字方塊 15"/>
          <p:cNvSpPr txBox="1"/>
          <p:nvPr/>
        </p:nvSpPr>
        <p:spPr>
          <a:xfrm rot="19507455">
            <a:off x="5566685" y="4627739"/>
            <a:ext cx="2657847" cy="400110"/>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中選同學名單及資料</a:t>
            </a:r>
          </a:p>
        </p:txBody>
      </p:sp>
      <p:sp>
        <p:nvSpPr>
          <p:cNvPr id="41" name="流程圖: 程序 40"/>
          <p:cNvSpPr/>
          <p:nvPr/>
        </p:nvSpPr>
        <p:spPr>
          <a:xfrm>
            <a:off x="9575836" y="1506271"/>
            <a:ext cx="2052869" cy="1068902"/>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繁星報名系統</a:t>
            </a:r>
          </a:p>
        </p:txBody>
      </p:sp>
      <p:cxnSp>
        <p:nvCxnSpPr>
          <p:cNvPr id="42" name="直線單箭頭接點 41"/>
          <p:cNvCxnSpPr>
            <a:stCxn id="41" idx="2"/>
            <a:endCxn id="44" idx="0"/>
          </p:cNvCxnSpPr>
          <p:nvPr/>
        </p:nvCxnSpPr>
        <p:spPr>
          <a:xfrm>
            <a:off x="10602271" y="2575173"/>
            <a:ext cx="0" cy="65579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44" name="流程圖: 程序 43"/>
          <p:cNvSpPr/>
          <p:nvPr/>
        </p:nvSpPr>
        <p:spPr>
          <a:xfrm>
            <a:off x="9575836" y="3230963"/>
            <a:ext cx="2052869" cy="821474"/>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列印報名表</a:t>
            </a:r>
          </a:p>
        </p:txBody>
      </p:sp>
      <p:sp>
        <p:nvSpPr>
          <p:cNvPr id="51" name="流程圖: 程序 50"/>
          <p:cNvSpPr/>
          <p:nvPr/>
        </p:nvSpPr>
        <p:spPr>
          <a:xfrm>
            <a:off x="9575836" y="5620815"/>
            <a:ext cx="2052869" cy="821474"/>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完成正式報名</a:t>
            </a:r>
          </a:p>
        </p:txBody>
      </p:sp>
      <p:sp>
        <p:nvSpPr>
          <p:cNvPr id="52" name="文字方塊 51"/>
          <p:cNvSpPr txBox="1"/>
          <p:nvPr/>
        </p:nvSpPr>
        <p:spPr>
          <a:xfrm>
            <a:off x="10705621" y="4558153"/>
            <a:ext cx="1209713" cy="707886"/>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繳費及簽名確認</a:t>
            </a:r>
          </a:p>
        </p:txBody>
      </p:sp>
      <p:cxnSp>
        <p:nvCxnSpPr>
          <p:cNvPr id="60" name="直線單箭頭接點 59"/>
          <p:cNvCxnSpPr>
            <a:stCxn id="44" idx="2"/>
            <a:endCxn id="51" idx="0"/>
          </p:cNvCxnSpPr>
          <p:nvPr/>
        </p:nvCxnSpPr>
        <p:spPr>
          <a:xfrm>
            <a:off x="10602271" y="4052437"/>
            <a:ext cx="0" cy="156837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65" name="矩形圖說文字 64"/>
          <p:cNvSpPr/>
          <p:nvPr/>
        </p:nvSpPr>
        <p:spPr>
          <a:xfrm>
            <a:off x="3948296" y="3621031"/>
            <a:ext cx="2277013" cy="1305262"/>
          </a:xfrm>
          <a:prstGeom prst="wedgeRectCallout">
            <a:avLst>
              <a:gd name="adj1" fmla="val -63814"/>
              <a:gd name="adj2" fmla="val 46518"/>
            </a:avLst>
          </a:prstGeom>
          <a:solidFill>
            <a:srgbClr val="8000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zh-TW" altLang="en-US" sz="2000" b="1" dirty="0">
                <a:solidFill>
                  <a:srgbClr val="FFFF00"/>
                </a:solidFill>
                <a:latin typeface="微軟正黑體" panose="020B0604030504040204" pitchFamily="34" charset="-120"/>
                <a:ea typeface="微軟正黑體" panose="020B0604030504040204" pitchFamily="34" charset="-120"/>
              </a:rPr>
              <a:t>繁星規定只能報名</a:t>
            </a:r>
            <a:endParaRPr lang="en-US" altLang="zh-TW" sz="2000" b="1" dirty="0">
              <a:solidFill>
                <a:srgbClr val="FFFF00"/>
              </a:solidFill>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defRPr/>
            </a:pPr>
            <a:r>
              <a:rPr lang="zh-TW" altLang="en-US" sz="2000" b="1" dirty="0">
                <a:solidFill>
                  <a:srgbClr val="FFFF00"/>
                </a:solidFill>
                <a:latin typeface="微軟正黑體" panose="020B0604030504040204" pitchFamily="34" charset="-120"/>
                <a:ea typeface="微軟正黑體" panose="020B0604030504040204" pitchFamily="34" charset="-120"/>
              </a:rPr>
              <a:t>一所大學一個學群</a:t>
            </a:r>
            <a:endParaRPr lang="en-US" altLang="zh-TW" sz="2000" b="1" dirty="0">
              <a:solidFill>
                <a:srgbClr val="FFFF00"/>
              </a:solidFill>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defRPr/>
            </a:pPr>
            <a:r>
              <a:rPr lang="zh-TW" altLang="en-US" b="1" dirty="0">
                <a:solidFill>
                  <a:schemeClr val="bg1"/>
                </a:solidFill>
                <a:latin typeface="微軟正黑體" panose="020B0604030504040204" pitchFamily="34" charset="-120"/>
                <a:ea typeface="微軟正黑體" panose="020B0604030504040204" pitchFamily="34" charset="-120"/>
              </a:rPr>
              <a:t>假設中選</a:t>
            </a:r>
            <a:r>
              <a:rPr lang="en-US" altLang="zh-TW" b="1" dirty="0">
                <a:solidFill>
                  <a:schemeClr val="bg1"/>
                </a:solidFill>
                <a:latin typeface="微軟正黑體" panose="020B0604030504040204" pitchFamily="34" charset="-120"/>
                <a:ea typeface="微軟正黑體" panose="020B0604030504040204" pitchFamily="34" charset="-120"/>
              </a:rPr>
              <a:t> </a:t>
            </a:r>
            <a:r>
              <a:rPr lang="zh-TW" altLang="en-US" b="1" dirty="0">
                <a:solidFill>
                  <a:schemeClr val="bg1"/>
                </a:solidFill>
                <a:latin typeface="微軟正黑體" panose="020B0604030504040204" pitchFamily="34" charset="-120"/>
                <a:ea typeface="微軟正黑體" panose="020B0604030504040204" pitchFamily="34" charset="-120"/>
              </a:rPr>
              <a:t>台灣大學</a:t>
            </a:r>
            <a:endParaRPr lang="en-US" altLang="zh-TW" b="1" dirty="0">
              <a:solidFill>
                <a:schemeClr val="bg1"/>
              </a:solidFill>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defRPr/>
            </a:pPr>
            <a:r>
              <a:rPr lang="zh-TW" altLang="en-US" b="1" dirty="0">
                <a:solidFill>
                  <a:schemeClr val="bg1"/>
                </a:solidFill>
                <a:latin typeface="微軟正黑體" panose="020B0604030504040204" pitchFamily="34" charset="-120"/>
                <a:ea typeface="微軟正黑體" panose="020B0604030504040204" pitchFamily="34" charset="-120"/>
              </a:rPr>
              <a:t>第一學群</a:t>
            </a:r>
            <a:r>
              <a:rPr lang="en-US" altLang="zh-TW" b="1" dirty="0">
                <a:solidFill>
                  <a:schemeClr val="bg1"/>
                </a:solidFill>
                <a:latin typeface="微軟正黑體" panose="020B0604030504040204" pitchFamily="34" charset="-120"/>
                <a:ea typeface="微軟正黑體" panose="020B0604030504040204" pitchFamily="34" charset="-120"/>
              </a:rPr>
              <a:t> </a:t>
            </a:r>
            <a:r>
              <a:rPr lang="zh-TW" altLang="en-US" b="1" dirty="0">
                <a:solidFill>
                  <a:schemeClr val="bg1"/>
                </a:solidFill>
                <a:latin typeface="微軟正黑體" panose="020B0604030504040204" pitchFamily="34" charset="-120"/>
                <a:ea typeface="微軟正黑體" panose="020B0604030504040204" pitchFamily="34" charset="-120"/>
              </a:rPr>
              <a:t>經濟學系</a:t>
            </a:r>
            <a:endParaRPr lang="en-US" altLang="zh-TW" b="1" dirty="0">
              <a:solidFill>
                <a:schemeClr val="bg1"/>
              </a:solidFill>
              <a:latin typeface="微軟正黑體" panose="020B0604030504040204" pitchFamily="34" charset="-120"/>
              <a:ea typeface="微軟正黑體" panose="020B0604030504040204" pitchFamily="34" charset="-120"/>
            </a:endParaRPr>
          </a:p>
        </p:txBody>
      </p:sp>
      <p:sp>
        <p:nvSpPr>
          <p:cNvPr id="28" name="向右箭號 27"/>
          <p:cNvSpPr/>
          <p:nvPr/>
        </p:nvSpPr>
        <p:spPr>
          <a:xfrm>
            <a:off x="1490438" y="4836626"/>
            <a:ext cx="683490" cy="48123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ustDataLst>
      <p:tags r:id="rId1"/>
    </p:custDataLst>
    <p:extLst>
      <p:ext uri="{BB962C8B-B14F-4D97-AF65-F5344CB8AC3E}">
        <p14:creationId xmlns:p14="http://schemas.microsoft.com/office/powerpoint/2010/main" val="244481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250" autoRev="1" fill="remove"/>
                                        <p:tgtEl>
                                          <p:spTgt spid="28"/>
                                        </p:tgtEl>
                                        <p:attrNameLst>
                                          <p:attrName>style.color</p:attrName>
                                        </p:attrNameLst>
                                      </p:cBhvr>
                                      <p:to>
                                        <a:schemeClr val="bg1"/>
                                      </p:to>
                                    </p:animClr>
                                    <p:animClr clrSpc="rgb" dir="cw">
                                      <p:cBhvr>
                                        <p:cTn id="7" dur="250" autoRev="1" fill="remove"/>
                                        <p:tgtEl>
                                          <p:spTgt spid="28"/>
                                        </p:tgtEl>
                                        <p:attrNameLst>
                                          <p:attrName>fillcolor</p:attrName>
                                        </p:attrNameLst>
                                      </p:cBhvr>
                                      <p:to>
                                        <a:schemeClr val="bg1"/>
                                      </p:to>
                                    </p:animClr>
                                    <p:set>
                                      <p:cBhvr>
                                        <p:cTn id="8" dur="250" autoRev="1" fill="remove"/>
                                        <p:tgtEl>
                                          <p:spTgt spid="28"/>
                                        </p:tgtEl>
                                        <p:attrNameLst>
                                          <p:attrName>fill.type</p:attrName>
                                        </p:attrNameLst>
                                      </p:cBhvr>
                                      <p:to>
                                        <p:strVal val="solid"/>
                                      </p:to>
                                    </p:set>
                                    <p:set>
                                      <p:cBhvr>
                                        <p:cTn id="9" dur="250" autoRev="1" fill="remove"/>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74288" y="171928"/>
            <a:ext cx="3621857"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繁星作業流程</a:t>
            </a:r>
            <a:endParaRPr lang="en-US" altLang="zh-TW" sz="4500"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4" name="流程圖: 程序 23"/>
          <p:cNvSpPr/>
          <p:nvPr/>
        </p:nvSpPr>
        <p:spPr>
          <a:xfrm>
            <a:off x="2398201" y="1405485"/>
            <a:ext cx="1585453" cy="431800"/>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登入系統</a:t>
            </a:r>
          </a:p>
        </p:txBody>
      </p:sp>
      <p:sp>
        <p:nvSpPr>
          <p:cNvPr id="25" name="流程圖: 程序 24"/>
          <p:cNvSpPr/>
          <p:nvPr/>
        </p:nvSpPr>
        <p:spPr>
          <a:xfrm>
            <a:off x="2398201" y="2486573"/>
            <a:ext cx="1585453" cy="431800"/>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填寫志願</a:t>
            </a:r>
          </a:p>
        </p:txBody>
      </p:sp>
      <p:cxnSp>
        <p:nvCxnSpPr>
          <p:cNvPr id="26" name="直線單箭頭接點 25"/>
          <p:cNvCxnSpPr>
            <a:stCxn id="24" idx="2"/>
            <a:endCxn id="25" idx="0"/>
          </p:cNvCxnSpPr>
          <p:nvPr/>
        </p:nvCxnSpPr>
        <p:spPr>
          <a:xfrm>
            <a:off x="3191759" y="1837285"/>
            <a:ext cx="0" cy="64928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30" name="文字方塊 20"/>
          <p:cNvSpPr txBox="1">
            <a:spLocks noChangeArrowheads="1"/>
          </p:cNvSpPr>
          <p:nvPr/>
        </p:nvSpPr>
        <p:spPr bwMode="auto">
          <a:xfrm>
            <a:off x="2028567" y="3655143"/>
            <a:ext cx="1385094" cy="461665"/>
          </a:xfrm>
          <a:prstGeom prst="rect">
            <a:avLst/>
          </a:prstGeom>
          <a:noFill/>
          <a:ln>
            <a:noFill/>
          </a:ln>
        </p:spPr>
        <p:txBody>
          <a:bodyPr wrap="square">
            <a:spAutoFit/>
          </a:bodyPr>
          <a:lstStyle>
            <a:lvl1pPr>
              <a:spcBef>
                <a:spcPct val="20000"/>
              </a:spcBef>
              <a:buClr>
                <a:schemeClr val="accent1"/>
              </a:buClr>
              <a:buSzPct val="70000"/>
              <a:buFont typeface="Wingdings 2" panose="05020102010507070707" pitchFamily="18" charset="2"/>
              <a:buChar char=""/>
              <a:defRPr sz="30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Font typeface="Wingdings 2" panose="05020102010507070707" pitchFamily="18" charset="2"/>
              <a:buChar char=""/>
              <a:defRPr sz="26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9BBB59"/>
              </a:buClr>
              <a:buFont typeface="Wingdings 2" panose="05020102010507070707" pitchFamily="18" charset="2"/>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8064A2"/>
              </a:buClr>
              <a:buFont typeface="Wingdings 2" panose="05020102010507070707" pitchFamily="18" charset="2"/>
              <a:buChar char=""/>
              <a:defRPr sz="22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4BACC6"/>
              </a:buClr>
              <a:buFont typeface="Wingdings 2" panose="050201020105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4BACC6"/>
              </a:buClr>
              <a:buFont typeface="Wingdings 2" panose="050201020105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4BACC6"/>
              </a:buClr>
              <a:buFont typeface="Wingdings 2" panose="050201020105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4BACC6"/>
              </a:buClr>
              <a:buFont typeface="Wingdings 2" panose="050201020105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4BACC6"/>
              </a:buClr>
              <a:buFont typeface="Wingdings 2" panose="050201020105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spcBef>
                <a:spcPct val="0"/>
              </a:spcBef>
              <a:buClrTx/>
              <a:buSzTx/>
              <a:buFontTx/>
              <a:buNone/>
            </a:pPr>
            <a:r>
              <a:rPr kumimoji="0"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分發後</a:t>
            </a:r>
          </a:p>
        </p:txBody>
      </p:sp>
      <p:sp>
        <p:nvSpPr>
          <p:cNvPr id="31" name="流程圖: 決策 30"/>
          <p:cNvSpPr/>
          <p:nvPr/>
        </p:nvSpPr>
        <p:spPr>
          <a:xfrm>
            <a:off x="1973971" y="4728123"/>
            <a:ext cx="2433912" cy="719137"/>
          </a:xfrm>
          <a:prstGeom prst="flowChartDecision">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入選</a:t>
            </a:r>
          </a:p>
        </p:txBody>
      </p:sp>
      <p:cxnSp>
        <p:nvCxnSpPr>
          <p:cNvPr id="32" name="直線單箭頭接點 31"/>
          <p:cNvCxnSpPr>
            <a:stCxn id="25" idx="2"/>
            <a:endCxn id="31" idx="0"/>
          </p:cNvCxnSpPr>
          <p:nvPr/>
        </p:nvCxnSpPr>
        <p:spPr>
          <a:xfrm>
            <a:off x="3190928" y="2918373"/>
            <a:ext cx="0" cy="180975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33" name="流程圖: 程序 32"/>
          <p:cNvSpPr/>
          <p:nvPr/>
        </p:nvSpPr>
        <p:spPr>
          <a:xfrm>
            <a:off x="2171945" y="6040985"/>
            <a:ext cx="2037964" cy="628306"/>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補填志願</a:t>
            </a:r>
          </a:p>
        </p:txBody>
      </p:sp>
      <p:cxnSp>
        <p:nvCxnSpPr>
          <p:cNvPr id="34" name="直線單箭頭接點 33"/>
          <p:cNvCxnSpPr>
            <a:stCxn id="31" idx="2"/>
            <a:endCxn id="33" idx="0"/>
          </p:cNvCxnSpPr>
          <p:nvPr/>
        </p:nvCxnSpPr>
        <p:spPr>
          <a:xfrm>
            <a:off x="3190928" y="5447260"/>
            <a:ext cx="0" cy="593725"/>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1" name="矩形 10"/>
          <p:cNvSpPr/>
          <p:nvPr/>
        </p:nvSpPr>
        <p:spPr bwMode="auto">
          <a:xfrm>
            <a:off x="1883857" y="1115122"/>
            <a:ext cx="6858700" cy="5664819"/>
          </a:xfrm>
          <a:prstGeom prst="rect">
            <a:avLst/>
          </a:prstGeom>
          <a:noFill/>
          <a:ln w="76200" cap="flat" cmpd="sng" algn="ctr">
            <a:solidFill>
              <a:srgbClr val="00B0F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p:txBody>
      </p:sp>
      <p:sp>
        <p:nvSpPr>
          <p:cNvPr id="12" name="文字方塊 11"/>
          <p:cNvSpPr txBox="1"/>
          <p:nvPr/>
        </p:nvSpPr>
        <p:spPr>
          <a:xfrm>
            <a:off x="4785541" y="304831"/>
            <a:ext cx="2673276" cy="584775"/>
          </a:xfrm>
          <a:prstGeom prst="rect">
            <a:avLst/>
          </a:prstGeom>
          <a:noFill/>
        </p:spPr>
        <p:txBody>
          <a:bodyPr wrap="square" rtlCol="0">
            <a:spAutoFit/>
          </a:bodyPr>
          <a:lstStyle/>
          <a:p>
            <a:r>
              <a:rPr lang="zh-TW" altLang="en-US" sz="3200" b="1" dirty="0">
                <a:solidFill>
                  <a:srgbClr val="0000FF"/>
                </a:solidFill>
                <a:latin typeface="微軟正黑體" panose="020B0604030504040204" pitchFamily="34" charset="-120"/>
                <a:ea typeface="微軟正黑體" panose="020B0604030504040204" pitchFamily="34" charset="-120"/>
              </a:rPr>
              <a:t>校內推薦階段</a:t>
            </a:r>
          </a:p>
        </p:txBody>
      </p:sp>
      <p:sp>
        <p:nvSpPr>
          <p:cNvPr id="36" name="矩形 35"/>
          <p:cNvSpPr/>
          <p:nvPr/>
        </p:nvSpPr>
        <p:spPr bwMode="auto">
          <a:xfrm>
            <a:off x="9058080" y="1115121"/>
            <a:ext cx="2962935" cy="5664820"/>
          </a:xfrm>
          <a:prstGeom prst="rect">
            <a:avLst/>
          </a:prstGeom>
          <a:noFill/>
          <a:ln w="76200" cap="flat" cmpd="sng" algn="ctr">
            <a:solidFill>
              <a:srgbClr val="FFC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p:txBody>
      </p:sp>
      <p:sp>
        <p:nvSpPr>
          <p:cNvPr id="39" name="文字方塊 38"/>
          <p:cNvSpPr txBox="1"/>
          <p:nvPr/>
        </p:nvSpPr>
        <p:spPr>
          <a:xfrm>
            <a:off x="9124987" y="159347"/>
            <a:ext cx="2617247" cy="954107"/>
          </a:xfrm>
          <a:prstGeom prst="rect">
            <a:avLst/>
          </a:prstGeom>
          <a:noFill/>
        </p:spPr>
        <p:txBody>
          <a:bodyPr wrap="square" rtlCol="0">
            <a:spAutoFit/>
          </a:bodyPr>
          <a:lstStyle/>
          <a:p>
            <a:pPr algn="ctr"/>
            <a:r>
              <a:rPr lang="zh-TW" altLang="en-US" sz="2800" b="1" dirty="0">
                <a:solidFill>
                  <a:srgbClr val="FFC000"/>
                </a:solidFill>
                <a:latin typeface="微軟正黑體" panose="020B0604030504040204" pitchFamily="34" charset="-120"/>
                <a:ea typeface="微軟正黑體" panose="020B0604030504040204" pitchFamily="34" charset="-120"/>
              </a:rPr>
              <a:t>甄委會</a:t>
            </a:r>
            <a:endParaRPr lang="en-US" altLang="zh-TW" sz="2800" b="1" dirty="0">
              <a:solidFill>
                <a:srgbClr val="FFC000"/>
              </a:solidFill>
              <a:latin typeface="微軟正黑體" panose="020B0604030504040204" pitchFamily="34" charset="-120"/>
              <a:ea typeface="微軟正黑體" panose="020B0604030504040204" pitchFamily="34" charset="-120"/>
            </a:endParaRPr>
          </a:p>
          <a:p>
            <a:pPr algn="ctr"/>
            <a:r>
              <a:rPr lang="zh-TW" altLang="en-US" sz="2800" b="1" dirty="0">
                <a:solidFill>
                  <a:srgbClr val="FFC000"/>
                </a:solidFill>
                <a:latin typeface="微軟正黑體" panose="020B0604030504040204" pitchFamily="34" charset="-120"/>
                <a:ea typeface="微軟正黑體" panose="020B0604030504040204" pitchFamily="34" charset="-120"/>
              </a:rPr>
              <a:t>正式報名階段</a:t>
            </a:r>
          </a:p>
        </p:txBody>
      </p:sp>
      <p:cxnSp>
        <p:nvCxnSpPr>
          <p:cNvPr id="40" name="直線單箭頭接點 39"/>
          <p:cNvCxnSpPr>
            <a:stCxn id="62" idx="4"/>
          </p:cNvCxnSpPr>
          <p:nvPr/>
        </p:nvCxnSpPr>
        <p:spPr>
          <a:xfrm flipV="1">
            <a:off x="4251288" y="2729829"/>
            <a:ext cx="5223306" cy="3656957"/>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sp>
        <p:nvSpPr>
          <p:cNvPr id="16" name="文字方塊 15"/>
          <p:cNvSpPr txBox="1"/>
          <p:nvPr/>
        </p:nvSpPr>
        <p:spPr>
          <a:xfrm rot="19507455">
            <a:off x="5566685" y="4627739"/>
            <a:ext cx="2657847" cy="400110"/>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中選同學名單及資料</a:t>
            </a:r>
          </a:p>
        </p:txBody>
      </p:sp>
      <p:sp>
        <p:nvSpPr>
          <p:cNvPr id="41" name="流程圖: 程序 40"/>
          <p:cNvSpPr/>
          <p:nvPr/>
        </p:nvSpPr>
        <p:spPr>
          <a:xfrm>
            <a:off x="9575836" y="1506271"/>
            <a:ext cx="2052869" cy="1068902"/>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繁星報名系統</a:t>
            </a:r>
          </a:p>
        </p:txBody>
      </p:sp>
      <p:cxnSp>
        <p:nvCxnSpPr>
          <p:cNvPr id="42" name="直線單箭頭接點 41"/>
          <p:cNvCxnSpPr>
            <a:stCxn id="41" idx="2"/>
            <a:endCxn id="44" idx="0"/>
          </p:cNvCxnSpPr>
          <p:nvPr/>
        </p:nvCxnSpPr>
        <p:spPr>
          <a:xfrm>
            <a:off x="10602271" y="2575173"/>
            <a:ext cx="0" cy="65579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44" name="流程圖: 程序 43"/>
          <p:cNvSpPr/>
          <p:nvPr/>
        </p:nvSpPr>
        <p:spPr>
          <a:xfrm>
            <a:off x="9575836" y="3230963"/>
            <a:ext cx="2052869" cy="821474"/>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列印報名表</a:t>
            </a:r>
          </a:p>
        </p:txBody>
      </p:sp>
      <p:sp>
        <p:nvSpPr>
          <p:cNvPr id="51" name="流程圖: 程序 50"/>
          <p:cNvSpPr/>
          <p:nvPr/>
        </p:nvSpPr>
        <p:spPr>
          <a:xfrm>
            <a:off x="9575836" y="5620815"/>
            <a:ext cx="2052869" cy="821474"/>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完成正式報名</a:t>
            </a:r>
          </a:p>
        </p:txBody>
      </p:sp>
      <p:sp>
        <p:nvSpPr>
          <p:cNvPr id="52" name="文字方塊 51"/>
          <p:cNvSpPr txBox="1"/>
          <p:nvPr/>
        </p:nvSpPr>
        <p:spPr>
          <a:xfrm>
            <a:off x="10705621" y="4558153"/>
            <a:ext cx="1209713" cy="707886"/>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繳費及簽名確認</a:t>
            </a:r>
          </a:p>
        </p:txBody>
      </p:sp>
      <p:cxnSp>
        <p:nvCxnSpPr>
          <p:cNvPr id="60" name="直線單箭頭接點 59"/>
          <p:cNvCxnSpPr>
            <a:stCxn id="44" idx="2"/>
            <a:endCxn id="51" idx="0"/>
          </p:cNvCxnSpPr>
          <p:nvPr/>
        </p:nvCxnSpPr>
        <p:spPr>
          <a:xfrm>
            <a:off x="10602271" y="4052437"/>
            <a:ext cx="0" cy="156837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62" name="矩形圖說文字 61"/>
          <p:cNvSpPr/>
          <p:nvPr/>
        </p:nvSpPr>
        <p:spPr>
          <a:xfrm>
            <a:off x="5324211" y="5957551"/>
            <a:ext cx="3183181" cy="767890"/>
          </a:xfrm>
          <a:prstGeom prst="wedgeRectCallout">
            <a:avLst>
              <a:gd name="adj1" fmla="val -83706"/>
              <a:gd name="adj2" fmla="val 5898"/>
            </a:avLst>
          </a:prstGeom>
          <a:solidFill>
            <a:srgbClr val="8000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zh-TW" altLang="en-US" b="1" dirty="0">
                <a:solidFill>
                  <a:schemeClr val="bg1"/>
                </a:solidFill>
                <a:latin typeface="微軟正黑體" panose="020B0604030504040204" pitchFamily="34" charset="-120"/>
                <a:ea typeface="微軟正黑體" panose="020B0604030504040204" pitchFamily="34" charset="-120"/>
              </a:rPr>
              <a:t>可補填台灣大學第一學群</a:t>
            </a:r>
            <a:endParaRPr lang="en-US" altLang="zh-TW" b="1" dirty="0">
              <a:solidFill>
                <a:schemeClr val="bg1"/>
              </a:solidFill>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defRPr/>
            </a:pPr>
            <a:r>
              <a:rPr lang="zh-TW" altLang="en-US" b="1" dirty="0">
                <a:solidFill>
                  <a:schemeClr val="bg1"/>
                </a:solidFill>
                <a:latin typeface="微軟正黑體" panose="020B0604030504040204" pitchFamily="34" charset="-120"/>
                <a:ea typeface="微軟正黑體" panose="020B0604030504040204" pitchFamily="34" charset="-120"/>
              </a:rPr>
              <a:t>除經濟學系以外的的其他科系</a:t>
            </a:r>
            <a:endParaRPr lang="en-US" altLang="zh-TW" b="1" dirty="0">
              <a:solidFill>
                <a:schemeClr val="bg1"/>
              </a:solidFill>
              <a:latin typeface="微軟正黑體" panose="020B0604030504040204" pitchFamily="34" charset="-120"/>
              <a:ea typeface="微軟正黑體" panose="020B0604030504040204" pitchFamily="34" charset="-120"/>
            </a:endParaRPr>
          </a:p>
        </p:txBody>
      </p:sp>
      <p:sp>
        <p:nvSpPr>
          <p:cNvPr id="28" name="向右箭號 27"/>
          <p:cNvSpPr/>
          <p:nvPr/>
        </p:nvSpPr>
        <p:spPr>
          <a:xfrm>
            <a:off x="1452851" y="6142641"/>
            <a:ext cx="683490" cy="48123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ustDataLst>
      <p:tags r:id="rId1"/>
    </p:custDataLst>
    <p:extLst>
      <p:ext uri="{BB962C8B-B14F-4D97-AF65-F5344CB8AC3E}">
        <p14:creationId xmlns:p14="http://schemas.microsoft.com/office/powerpoint/2010/main" val="70502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250" autoRev="1" fill="remove"/>
                                        <p:tgtEl>
                                          <p:spTgt spid="28"/>
                                        </p:tgtEl>
                                        <p:attrNameLst>
                                          <p:attrName>style.color</p:attrName>
                                        </p:attrNameLst>
                                      </p:cBhvr>
                                      <p:to>
                                        <a:schemeClr val="bg1"/>
                                      </p:to>
                                    </p:animClr>
                                    <p:animClr clrSpc="rgb" dir="cw">
                                      <p:cBhvr>
                                        <p:cTn id="7" dur="250" autoRev="1" fill="remove"/>
                                        <p:tgtEl>
                                          <p:spTgt spid="28"/>
                                        </p:tgtEl>
                                        <p:attrNameLst>
                                          <p:attrName>fillcolor</p:attrName>
                                        </p:attrNameLst>
                                      </p:cBhvr>
                                      <p:to>
                                        <a:schemeClr val="bg1"/>
                                      </p:to>
                                    </p:animClr>
                                    <p:set>
                                      <p:cBhvr>
                                        <p:cTn id="8" dur="250" autoRev="1" fill="remove"/>
                                        <p:tgtEl>
                                          <p:spTgt spid="28"/>
                                        </p:tgtEl>
                                        <p:attrNameLst>
                                          <p:attrName>fill.type</p:attrName>
                                        </p:attrNameLst>
                                      </p:cBhvr>
                                      <p:to>
                                        <p:strVal val="solid"/>
                                      </p:to>
                                    </p:set>
                                    <p:set>
                                      <p:cBhvr>
                                        <p:cTn id="9" dur="250" autoRev="1" fill="remove"/>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r="85849"/>
          <a:stretch/>
        </p:blipFill>
        <p:spPr>
          <a:xfrm>
            <a:off x="315254" y="1720128"/>
            <a:ext cx="2353403" cy="4857750"/>
          </a:xfrm>
          <a:prstGeom prst="rect">
            <a:avLst/>
          </a:prstGeom>
        </p:spPr>
      </p:pic>
      <p:sp>
        <p:nvSpPr>
          <p:cNvPr id="3" name="向右箭號 2"/>
          <p:cNvSpPr/>
          <p:nvPr/>
        </p:nvSpPr>
        <p:spPr>
          <a:xfrm>
            <a:off x="211757" y="5763491"/>
            <a:ext cx="295563" cy="184728"/>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211756" y="285277"/>
            <a:ext cx="4212461"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入選後補填志願</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rotWithShape="1">
          <a:blip r:embed="rId3"/>
          <a:srcRect b="37934"/>
          <a:stretch/>
        </p:blipFill>
        <p:spPr>
          <a:xfrm>
            <a:off x="3353477" y="1515161"/>
            <a:ext cx="8228922" cy="4566043"/>
          </a:xfrm>
          <a:prstGeom prst="rect">
            <a:avLst/>
          </a:prstGeom>
        </p:spPr>
      </p:pic>
      <p:sp>
        <p:nvSpPr>
          <p:cNvPr id="6" name="文字方塊 5"/>
          <p:cNvSpPr txBox="1"/>
          <p:nvPr/>
        </p:nvSpPr>
        <p:spPr>
          <a:xfrm>
            <a:off x="3353478" y="6208546"/>
            <a:ext cx="6778814" cy="400110"/>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用以取得入選資格之校系必為正式報名第一志願</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不得變更</a:t>
            </a:r>
            <a:r>
              <a:rPr lang="en-US" altLang="zh-TW" sz="2000" b="1" dirty="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97026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250" autoRev="1" fill="remove"/>
                                        <p:tgtEl>
                                          <p:spTgt spid="3"/>
                                        </p:tgtEl>
                                        <p:attrNameLst>
                                          <p:attrName>style.color</p:attrName>
                                        </p:attrNameLst>
                                      </p:cBhvr>
                                      <p:to>
                                        <a:schemeClr val="bg1"/>
                                      </p:to>
                                    </p:animClr>
                                    <p:animClr clrSpc="rgb" dir="cw">
                                      <p:cBhvr>
                                        <p:cTn id="7" dur="250" autoRev="1" fill="remove"/>
                                        <p:tgtEl>
                                          <p:spTgt spid="3"/>
                                        </p:tgtEl>
                                        <p:attrNameLst>
                                          <p:attrName>fillcolor</p:attrName>
                                        </p:attrNameLst>
                                      </p:cBhvr>
                                      <p:to>
                                        <a:schemeClr val="bg1"/>
                                      </p:to>
                                    </p:animClr>
                                    <p:set>
                                      <p:cBhvr>
                                        <p:cTn id="8" dur="250" autoRev="1" fill="remove"/>
                                        <p:tgtEl>
                                          <p:spTgt spid="3"/>
                                        </p:tgtEl>
                                        <p:attrNameLst>
                                          <p:attrName>fill.type</p:attrName>
                                        </p:attrNameLst>
                                      </p:cBhvr>
                                      <p:to>
                                        <p:strVal val="solid"/>
                                      </p:to>
                                    </p:set>
                                    <p:set>
                                      <p:cBhvr>
                                        <p:cTn id="9" dur="250" autoRev="1" fill="remove"/>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繁星學生-變動比序">
            <a:hlinkClick r:id="" action="ppaction://media"/>
          </p:cNvPr>
          <p:cNvPicPr>
            <a:picLocks noChangeAspect="1"/>
          </p:cNvPicPr>
          <p:nvPr>
            <a:videoFile r:link="rId1"/>
            <p:extLst>
              <p:ext uri="{DAA4B4D4-6D71-4841-9C94-3DE7FCFB9230}">
                <p14:media xmlns:p14="http://schemas.microsoft.com/office/powerpoint/2010/main" r:embed="rId2">
                  <p14:trim st="78000" end="58257.0312"/>
                </p14:media>
              </p:ext>
            </p:extLst>
          </p:nvPr>
        </p:nvPicPr>
        <p:blipFill>
          <a:blip r:embed="rId4">
            <a:lum contrast="1000"/>
          </a:blip>
          <a:stretch>
            <a:fillRect/>
          </a:stretch>
        </p:blipFill>
        <p:spPr>
          <a:xfrm>
            <a:off x="1274272" y="1376218"/>
            <a:ext cx="10113269" cy="5246258"/>
          </a:xfrm>
          <a:prstGeom prst="rect">
            <a:avLst/>
          </a:prstGeom>
        </p:spPr>
      </p:pic>
      <p:sp>
        <p:nvSpPr>
          <p:cNvPr id="4" name="文字方塊 3"/>
          <p:cNvSpPr txBox="1"/>
          <p:nvPr/>
        </p:nvSpPr>
        <p:spPr>
          <a:xfrm>
            <a:off x="9222510" y="548700"/>
            <a:ext cx="2275867" cy="584775"/>
          </a:xfrm>
          <a:prstGeom prst="rect">
            <a:avLst/>
          </a:prstGeom>
          <a:noFill/>
        </p:spPr>
        <p:txBody>
          <a:bodyPr wrap="square" rtlCol="0">
            <a:spAutoFit/>
          </a:bodyPr>
          <a:lstStyle/>
          <a:p>
            <a:r>
              <a:rPr lang="zh-TW" altLang="en-US" sz="3200" b="1" dirty="0">
                <a:solidFill>
                  <a:srgbClr val="FF0000"/>
                </a:solidFill>
                <a:latin typeface="微軟正黑體" panose="020B0604030504040204" pitchFamily="34" charset="-120"/>
                <a:ea typeface="微軟正黑體" panose="020B0604030504040204" pitchFamily="34" charset="-120"/>
              </a:rPr>
              <a:t>請觀看影片</a:t>
            </a:r>
          </a:p>
        </p:txBody>
      </p:sp>
      <p:sp>
        <p:nvSpPr>
          <p:cNvPr id="7" name="文字方塊 6"/>
          <p:cNvSpPr txBox="1"/>
          <p:nvPr/>
        </p:nvSpPr>
        <p:spPr>
          <a:xfrm>
            <a:off x="211756" y="285277"/>
            <a:ext cx="4794353"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填寫志願影片教學</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870181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繁星學生-變動比序">
            <a:hlinkClick r:id="" action="ppaction://media"/>
          </p:cNvPr>
          <p:cNvPicPr>
            <a:picLocks noChangeAspect="1"/>
          </p:cNvPicPr>
          <p:nvPr>
            <a:videoFile r:link="rId1"/>
            <p:extLst>
              <p:ext uri="{DAA4B4D4-6D71-4841-9C94-3DE7FCFB9230}">
                <p14:media xmlns:p14="http://schemas.microsoft.com/office/powerpoint/2010/main" r:embed="rId2">
                  <p14:trim st="469000"/>
                </p14:media>
              </p:ext>
            </p:extLst>
          </p:nvPr>
        </p:nvPicPr>
        <p:blipFill>
          <a:blip r:embed="rId4"/>
          <a:stretch>
            <a:fillRect/>
          </a:stretch>
        </p:blipFill>
        <p:spPr>
          <a:xfrm>
            <a:off x="1274400" y="1375200"/>
            <a:ext cx="10127725" cy="5253758"/>
          </a:xfrm>
          <a:prstGeom prst="rect">
            <a:avLst/>
          </a:prstGeom>
        </p:spPr>
      </p:pic>
      <p:sp>
        <p:nvSpPr>
          <p:cNvPr id="7" name="文字方塊 6"/>
          <p:cNvSpPr txBox="1"/>
          <p:nvPr/>
        </p:nvSpPr>
        <p:spPr>
          <a:xfrm>
            <a:off x="211756" y="285277"/>
            <a:ext cx="4794353"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入選後填志願教學</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9222510" y="548700"/>
            <a:ext cx="2275867" cy="584775"/>
          </a:xfrm>
          <a:prstGeom prst="rect">
            <a:avLst/>
          </a:prstGeom>
          <a:noFill/>
        </p:spPr>
        <p:txBody>
          <a:bodyPr wrap="square" rtlCol="0">
            <a:spAutoFit/>
          </a:bodyPr>
          <a:lstStyle/>
          <a:p>
            <a:r>
              <a:rPr lang="zh-TW" altLang="en-US" sz="3200" b="1" dirty="0">
                <a:solidFill>
                  <a:srgbClr val="FF0000"/>
                </a:solidFill>
                <a:latin typeface="微軟正黑體" panose="020B0604030504040204" pitchFamily="34" charset="-120"/>
                <a:ea typeface="微軟正黑體" panose="020B0604030504040204" pitchFamily="34" charset="-120"/>
              </a:rPr>
              <a:t>請觀看影片</a:t>
            </a:r>
          </a:p>
        </p:txBody>
      </p:sp>
    </p:spTree>
    <p:extLst>
      <p:ext uri="{BB962C8B-B14F-4D97-AF65-F5344CB8AC3E}">
        <p14:creationId xmlns:p14="http://schemas.microsoft.com/office/powerpoint/2010/main" val="22552961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875607" y="1925781"/>
            <a:ext cx="9543011" cy="1415772"/>
          </a:xfrm>
          <a:prstGeom prst="rect">
            <a:avLst/>
          </a:prstGeom>
          <a:noFill/>
        </p:spPr>
        <p:txBody>
          <a:bodyPr wrap="square" rtlCol="0">
            <a:spAutoFit/>
          </a:bodyPr>
          <a:lstStyle/>
          <a:p>
            <a:endParaRPr lang="zh-TW" altLang="zh-TW" sz="3200" dirty="0">
              <a:latin typeface="微軟正黑體" panose="020B0604030504040204" pitchFamily="34" charset="-120"/>
              <a:ea typeface="微軟正黑體" panose="020B0604030504040204" pitchFamily="34" charset="-120"/>
            </a:endParaRPr>
          </a:p>
          <a:p>
            <a:endParaRPr lang="zh-TW" altLang="en-US" sz="5400" dirty="0">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4211318374"/>
              </p:ext>
            </p:extLst>
          </p:nvPr>
        </p:nvGraphicFramePr>
        <p:xfrm>
          <a:off x="683491" y="1306948"/>
          <a:ext cx="11227724" cy="5441944"/>
        </p:xfrm>
        <a:graphic>
          <a:graphicData uri="http://schemas.openxmlformats.org/drawingml/2006/table">
            <a:tbl>
              <a:tblPr firstRow="1" firstCol="1" bandRow="1">
                <a:tableStyleId>{5C22544A-7EE6-4342-B048-85BDC9FD1C3A}</a:tableStyleId>
              </a:tblPr>
              <a:tblGrid>
                <a:gridCol w="1625486">
                  <a:extLst>
                    <a:ext uri="{9D8B030D-6E8A-4147-A177-3AD203B41FA5}">
                      <a16:colId xmlns:a16="http://schemas.microsoft.com/office/drawing/2014/main" val="3401581058"/>
                    </a:ext>
                  </a:extLst>
                </a:gridCol>
                <a:gridCol w="3913552">
                  <a:extLst>
                    <a:ext uri="{9D8B030D-6E8A-4147-A177-3AD203B41FA5}">
                      <a16:colId xmlns:a16="http://schemas.microsoft.com/office/drawing/2014/main" val="2250703085"/>
                    </a:ext>
                  </a:extLst>
                </a:gridCol>
                <a:gridCol w="2441842">
                  <a:extLst>
                    <a:ext uri="{9D8B030D-6E8A-4147-A177-3AD203B41FA5}">
                      <a16:colId xmlns:a16="http://schemas.microsoft.com/office/drawing/2014/main" val="4038200873"/>
                    </a:ext>
                  </a:extLst>
                </a:gridCol>
                <a:gridCol w="1929942">
                  <a:extLst>
                    <a:ext uri="{9D8B030D-6E8A-4147-A177-3AD203B41FA5}">
                      <a16:colId xmlns:a16="http://schemas.microsoft.com/office/drawing/2014/main" val="1222967409"/>
                    </a:ext>
                  </a:extLst>
                </a:gridCol>
                <a:gridCol w="1316902">
                  <a:extLst>
                    <a:ext uri="{9D8B030D-6E8A-4147-A177-3AD203B41FA5}">
                      <a16:colId xmlns:a16="http://schemas.microsoft.com/office/drawing/2014/main" val="4255273056"/>
                    </a:ext>
                  </a:extLst>
                </a:gridCol>
              </a:tblGrid>
              <a:tr h="314780">
                <a:tc>
                  <a:txBody>
                    <a:bodyPr/>
                    <a:lstStyle/>
                    <a:p>
                      <a:pPr algn="ctr">
                        <a:lnSpc>
                          <a:spcPct val="115000"/>
                        </a:lnSpc>
                        <a:spcAft>
                          <a:spcPts val="0"/>
                        </a:spcAft>
                      </a:pPr>
                      <a:r>
                        <a:rPr lang="zh-TW" sz="1800" b="1" kern="100" dirty="0">
                          <a:effectLst/>
                          <a:latin typeface="微軟正黑體" panose="020B0604030504040204" pitchFamily="34" charset="-120"/>
                          <a:ea typeface="微軟正黑體" panose="020B0604030504040204" pitchFamily="34" charset="-120"/>
                        </a:rPr>
                        <a:t>各階段</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zh-TW" sz="1800" b="1" kern="100" dirty="0">
                          <a:effectLst/>
                          <a:latin typeface="微軟正黑體" panose="020B0604030504040204" pitchFamily="34" charset="-120"/>
                          <a:ea typeface="微軟正黑體" panose="020B0604030504040204" pitchFamily="34" charset="-120"/>
                        </a:rPr>
                        <a:t>填志願</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zh-TW" sz="1800" b="1" kern="100">
                          <a:effectLst/>
                          <a:latin typeface="微軟正黑體" panose="020B0604030504040204" pitchFamily="34" charset="-120"/>
                          <a:ea typeface="微軟正黑體" panose="020B0604030504040204" pitchFamily="34" charset="-120"/>
                        </a:rPr>
                        <a:t>公告分發結果</a:t>
                      </a:r>
                      <a:endParaRPr lang="zh-TW" sz="18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zh-TW" sz="1800" b="1" kern="100">
                          <a:effectLst/>
                          <a:latin typeface="微軟正黑體" panose="020B0604030504040204" pitchFamily="34" charset="-120"/>
                          <a:ea typeface="微軟正黑體" panose="020B0604030504040204" pitchFamily="34" charset="-120"/>
                        </a:rPr>
                        <a:t>填補志願期限</a:t>
                      </a:r>
                      <a:endParaRPr lang="zh-TW" sz="18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zh-TW" sz="1800" b="1" kern="100">
                          <a:effectLst/>
                          <a:latin typeface="微軟正黑體" panose="020B0604030504040204" pitchFamily="34" charset="-120"/>
                          <a:ea typeface="微軟正黑體" panose="020B0604030504040204" pitchFamily="34" charset="-120"/>
                        </a:rPr>
                        <a:t>繳費期限</a:t>
                      </a:r>
                      <a:endParaRPr lang="zh-TW" sz="18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38069192"/>
                  </a:ext>
                </a:extLst>
              </a:tr>
              <a:tr h="743017">
                <a:tc>
                  <a:txBody>
                    <a:bodyPr/>
                    <a:lstStyle/>
                    <a:p>
                      <a:pPr algn="ctr">
                        <a:lnSpc>
                          <a:spcPct val="115000"/>
                        </a:lnSpc>
                        <a:spcAft>
                          <a:spcPts val="0"/>
                        </a:spcAft>
                      </a:pPr>
                      <a:r>
                        <a:rPr lang="zh-TW" sz="1800" b="1" kern="100" dirty="0">
                          <a:effectLst/>
                          <a:latin typeface="微軟正黑體" panose="020B0604030504040204" pitchFamily="34" charset="-120"/>
                          <a:ea typeface="微軟正黑體" panose="020B0604030504040204" pitchFamily="34" charset="-120"/>
                        </a:rPr>
                        <a:t>練習階段</a:t>
                      </a:r>
                    </a:p>
                    <a:p>
                      <a:pPr algn="ctr">
                        <a:lnSpc>
                          <a:spcPct val="115000"/>
                        </a:lnSpc>
                        <a:spcAft>
                          <a:spcPts val="0"/>
                        </a:spcAft>
                      </a:pPr>
                      <a:r>
                        <a:rPr lang="zh-TW" sz="1800" b="1" kern="100" dirty="0">
                          <a:effectLst/>
                          <a:latin typeface="微軟正黑體" panose="020B0604030504040204" pitchFamily="34" charset="-120"/>
                          <a:ea typeface="微軟正黑體" panose="020B0604030504040204" pitchFamily="34" charset="-120"/>
                        </a:rPr>
                        <a:t>校排</a:t>
                      </a:r>
                      <a:r>
                        <a:rPr lang="en-US" sz="1800" b="1" kern="100" dirty="0">
                          <a:effectLst/>
                          <a:latin typeface="微軟正黑體" panose="020B0604030504040204" pitchFamily="34" charset="-120"/>
                          <a:ea typeface="微軟正黑體" panose="020B0604030504040204" pitchFamily="34" charset="-120"/>
                        </a:rPr>
                        <a:t>1-50%</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1" kern="100" dirty="0">
                          <a:effectLst/>
                          <a:latin typeface="微軟正黑體" panose="020B0604030504040204" pitchFamily="34" charset="-120"/>
                          <a:ea typeface="微軟正黑體" panose="020B0604030504040204" pitchFamily="34" charset="-120"/>
                        </a:rPr>
                        <a:t>2/1</a:t>
                      </a:r>
                      <a:r>
                        <a:rPr lang="en-US" altLang="zh-TW" sz="1800" b="1" kern="100" dirty="0">
                          <a:effectLst/>
                          <a:latin typeface="微軟正黑體" panose="020B0604030504040204" pitchFamily="34" charset="-120"/>
                          <a:ea typeface="微軟正黑體" panose="020B0604030504040204" pitchFamily="34" charset="-120"/>
                        </a:rPr>
                        <a:t>9</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一</a:t>
                      </a:r>
                      <a:r>
                        <a:rPr lang="en-US" sz="1800" b="1" kern="100" dirty="0">
                          <a:effectLst/>
                          <a:latin typeface="微軟正黑體" panose="020B0604030504040204" pitchFamily="34" charset="-120"/>
                          <a:ea typeface="微軟正黑體" panose="020B0604030504040204" pitchFamily="34" charset="-120"/>
                        </a:rPr>
                        <a:t>)20:00~2/2</a:t>
                      </a:r>
                      <a:r>
                        <a:rPr lang="en-US" altLang="zh-TW" sz="1800" b="1" kern="100" dirty="0">
                          <a:effectLst/>
                          <a:latin typeface="微軟正黑體" panose="020B0604030504040204" pitchFamily="34" charset="-120"/>
                          <a:ea typeface="微軟正黑體" panose="020B0604030504040204" pitchFamily="34" charset="-120"/>
                        </a:rPr>
                        <a:t>3</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五</a:t>
                      </a:r>
                      <a:r>
                        <a:rPr lang="en-US" sz="1800" b="1" kern="100" dirty="0">
                          <a:effectLst/>
                          <a:latin typeface="微軟正黑體" panose="020B0604030504040204" pitchFamily="34" charset="-120"/>
                          <a:ea typeface="微軟正黑體" panose="020B0604030504040204" pitchFamily="34" charset="-120"/>
                        </a:rPr>
                        <a:t>)</a:t>
                      </a:r>
                      <a:r>
                        <a:rPr lang="zh-TW" sz="1800" b="1" kern="100" dirty="0">
                          <a:effectLst/>
                          <a:latin typeface="微軟正黑體" panose="020B0604030504040204" pitchFamily="34" charset="-120"/>
                          <a:ea typeface="微軟正黑體" panose="020B0604030504040204" pitchFamily="34" charset="-120"/>
                        </a:rPr>
                        <a:t>中午</a:t>
                      </a:r>
                      <a:r>
                        <a:rPr lang="en-US" sz="1800" b="1" kern="100" dirty="0">
                          <a:effectLst/>
                          <a:latin typeface="微軟正黑體" panose="020B0604030504040204" pitchFamily="34" charset="-120"/>
                          <a:ea typeface="微軟正黑體" panose="020B0604030504040204" pitchFamily="34" charset="-120"/>
                        </a:rPr>
                        <a:t>12:00</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1" kern="100" dirty="0">
                          <a:effectLst/>
                          <a:latin typeface="微軟正黑體" panose="020B0604030504040204" pitchFamily="34" charset="-120"/>
                          <a:ea typeface="微軟正黑體" panose="020B0604030504040204" pitchFamily="34" charset="-120"/>
                        </a:rPr>
                        <a:t>2/2</a:t>
                      </a:r>
                      <a:r>
                        <a:rPr lang="en-US" altLang="zh-TW" sz="1800" b="1" kern="100" dirty="0">
                          <a:effectLst/>
                          <a:latin typeface="微軟正黑體" panose="020B0604030504040204" pitchFamily="34" charset="-120"/>
                          <a:ea typeface="微軟正黑體" panose="020B0604030504040204" pitchFamily="34" charset="-120"/>
                        </a:rPr>
                        <a:t>3</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五</a:t>
                      </a:r>
                      <a:r>
                        <a:rPr lang="en-US" sz="1800" b="1" kern="100" dirty="0">
                          <a:effectLst/>
                          <a:latin typeface="微軟正黑體" panose="020B0604030504040204" pitchFamily="34" charset="-120"/>
                          <a:ea typeface="微軟正黑體" panose="020B0604030504040204" pitchFamily="34" charset="-120"/>
                        </a:rPr>
                        <a:t>)15:00</a:t>
                      </a:r>
                      <a:r>
                        <a:rPr lang="zh-TW" sz="1800" b="1" kern="100" dirty="0">
                          <a:effectLst/>
                          <a:latin typeface="微軟正黑體" panose="020B0604030504040204" pitchFamily="34" charset="-120"/>
                          <a:ea typeface="微軟正黑體" panose="020B0604030504040204" pitchFamily="34" charset="-120"/>
                        </a:rPr>
                        <a:t>後</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1" kern="100" dirty="0">
                          <a:effectLst/>
                          <a:latin typeface="微軟正黑體" panose="020B0604030504040204" pitchFamily="34" charset="-120"/>
                          <a:ea typeface="微軟正黑體" panose="020B0604030504040204" pitchFamily="34" charset="-120"/>
                        </a:rPr>
                        <a:t>2/2</a:t>
                      </a:r>
                      <a:r>
                        <a:rPr lang="en-US" altLang="zh-TW" sz="1800" b="1" kern="100" dirty="0">
                          <a:effectLst/>
                          <a:latin typeface="微軟正黑體" panose="020B0604030504040204" pitchFamily="34" charset="-120"/>
                          <a:ea typeface="微軟正黑體" panose="020B0604030504040204" pitchFamily="34" charset="-120"/>
                        </a:rPr>
                        <a:t>3</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五</a:t>
                      </a:r>
                      <a:r>
                        <a:rPr lang="en-US" sz="1800" b="1" kern="100" dirty="0">
                          <a:effectLst/>
                          <a:latin typeface="微軟正黑體" panose="020B0604030504040204" pitchFamily="34" charset="-120"/>
                          <a:ea typeface="微軟正黑體" panose="020B0604030504040204" pitchFamily="34" charset="-120"/>
                        </a:rPr>
                        <a:t>)</a:t>
                      </a:r>
                      <a:r>
                        <a:rPr lang="en-US" altLang="zh-TW" sz="1800" b="1" kern="100" dirty="0">
                          <a:effectLst/>
                          <a:latin typeface="微軟正黑體" panose="020B0604030504040204" pitchFamily="34" charset="-120"/>
                          <a:ea typeface="微軟正黑體" panose="020B0604030504040204" pitchFamily="34" charset="-120"/>
                        </a:rPr>
                        <a:t>16</a:t>
                      </a:r>
                      <a:r>
                        <a:rPr lang="en-US" sz="1800" b="1" kern="100" dirty="0">
                          <a:effectLst/>
                          <a:latin typeface="微軟正黑體" panose="020B0604030504040204" pitchFamily="34" charset="-120"/>
                          <a:ea typeface="微軟正黑體" panose="020B0604030504040204" pitchFamily="34" charset="-120"/>
                        </a:rPr>
                        <a:t>:00~</a:t>
                      </a:r>
                      <a:endParaRPr lang="zh-TW" sz="1800" b="1" kern="100" dirty="0">
                        <a:effectLst/>
                        <a:latin typeface="微軟正黑體" panose="020B0604030504040204" pitchFamily="34" charset="-120"/>
                        <a:ea typeface="微軟正黑體" panose="020B0604030504040204" pitchFamily="34" charset="-120"/>
                      </a:endParaRPr>
                    </a:p>
                    <a:p>
                      <a:pPr algn="ctr">
                        <a:lnSpc>
                          <a:spcPct val="115000"/>
                        </a:lnSpc>
                        <a:spcAft>
                          <a:spcPts val="0"/>
                        </a:spcAft>
                      </a:pPr>
                      <a:r>
                        <a:rPr lang="en-US" sz="1800" b="1" kern="100" dirty="0">
                          <a:effectLst/>
                          <a:latin typeface="微軟正黑體" panose="020B0604030504040204" pitchFamily="34" charset="-120"/>
                          <a:ea typeface="微軟正黑體" panose="020B0604030504040204" pitchFamily="34" charset="-120"/>
                        </a:rPr>
                        <a:t>2/2</a:t>
                      </a:r>
                      <a:r>
                        <a:rPr lang="en-US" altLang="zh-TW" sz="1800" b="1" kern="100" dirty="0">
                          <a:effectLst/>
                          <a:latin typeface="微軟正黑體" panose="020B0604030504040204" pitchFamily="34" charset="-120"/>
                          <a:ea typeface="微軟正黑體" panose="020B0604030504040204" pitchFamily="34" charset="-120"/>
                        </a:rPr>
                        <a:t>5</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)16:00 </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zh-TW" sz="1800" b="1" kern="100">
                          <a:effectLst/>
                          <a:latin typeface="微軟正黑體" panose="020B0604030504040204" pitchFamily="34" charset="-120"/>
                          <a:ea typeface="微軟正黑體" panose="020B0604030504040204" pitchFamily="34" charset="-120"/>
                        </a:rPr>
                        <a:t>此階段無須繳費</a:t>
                      </a:r>
                      <a:endParaRPr lang="zh-TW" sz="18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782356694"/>
                  </a:ext>
                </a:extLst>
              </a:tr>
              <a:tr h="663046">
                <a:tc>
                  <a:txBody>
                    <a:bodyPr/>
                    <a:lstStyle/>
                    <a:p>
                      <a:pPr algn="ctr">
                        <a:lnSpc>
                          <a:spcPct val="115000"/>
                        </a:lnSpc>
                        <a:spcAft>
                          <a:spcPts val="0"/>
                        </a:spcAft>
                      </a:pPr>
                      <a:r>
                        <a:rPr lang="zh-TW" sz="1800" b="1" kern="100">
                          <a:effectLst/>
                          <a:latin typeface="微軟正黑體" panose="020B0604030504040204" pitchFamily="34" charset="-120"/>
                          <a:ea typeface="微軟正黑體" panose="020B0604030504040204" pitchFamily="34" charset="-120"/>
                        </a:rPr>
                        <a:t>第一階段</a:t>
                      </a:r>
                    </a:p>
                    <a:p>
                      <a:pPr algn="ctr">
                        <a:lnSpc>
                          <a:spcPct val="115000"/>
                        </a:lnSpc>
                        <a:spcAft>
                          <a:spcPts val="0"/>
                        </a:spcAft>
                      </a:pPr>
                      <a:r>
                        <a:rPr lang="zh-TW" sz="1800" b="1" kern="100">
                          <a:effectLst/>
                          <a:latin typeface="微軟正黑體" panose="020B0604030504040204" pitchFamily="34" charset="-120"/>
                          <a:ea typeface="微軟正黑體" panose="020B0604030504040204" pitchFamily="34" charset="-120"/>
                        </a:rPr>
                        <a:t>校排</a:t>
                      </a:r>
                      <a:r>
                        <a:rPr lang="en-US" sz="1800" b="1" kern="100">
                          <a:effectLst/>
                          <a:latin typeface="微軟正黑體" panose="020B0604030504040204" pitchFamily="34" charset="-120"/>
                          <a:ea typeface="微軟正黑體" panose="020B0604030504040204" pitchFamily="34" charset="-120"/>
                        </a:rPr>
                        <a:t>1%</a:t>
                      </a:r>
                      <a:endParaRPr lang="zh-TW" sz="18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2</a:t>
                      </a:r>
                      <a:r>
                        <a:rPr lang="en-US" sz="1800" b="1" kern="100" dirty="0">
                          <a:effectLst/>
                          <a:latin typeface="微軟正黑體" panose="020B0604030504040204" pitchFamily="34" charset="-120"/>
                          <a:ea typeface="微軟正黑體" panose="020B0604030504040204" pitchFamily="34" charset="-120"/>
                        </a:rPr>
                        <a:t>/</a:t>
                      </a:r>
                      <a:r>
                        <a:rPr lang="en-US" altLang="zh-TW" sz="1800" b="1" kern="100" dirty="0">
                          <a:effectLst/>
                          <a:latin typeface="微軟正黑體" panose="020B0604030504040204" pitchFamily="34" charset="-120"/>
                          <a:ea typeface="微軟正黑體" panose="020B0604030504040204" pitchFamily="34" charset="-120"/>
                        </a:rPr>
                        <a:t>27</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二</a:t>
                      </a:r>
                      <a:r>
                        <a:rPr lang="en-US" sz="1800" b="1" kern="100" dirty="0">
                          <a:effectLst/>
                          <a:latin typeface="微軟正黑體" panose="020B0604030504040204" pitchFamily="34" charset="-120"/>
                          <a:ea typeface="微軟正黑體" panose="020B0604030504040204" pitchFamily="34" charset="-120"/>
                        </a:rPr>
                        <a:t>)20:00~</a:t>
                      </a:r>
                      <a:r>
                        <a:rPr lang="en-US" altLang="zh-TW" sz="1800" b="1" kern="100" dirty="0">
                          <a:effectLst/>
                          <a:latin typeface="微軟正黑體" panose="020B0604030504040204" pitchFamily="34" charset="-120"/>
                          <a:ea typeface="微軟正黑體" panose="020B0604030504040204" pitchFamily="34" charset="-120"/>
                        </a:rPr>
                        <a:t>2</a:t>
                      </a:r>
                      <a:r>
                        <a:rPr lang="en-US" sz="1800" b="1" kern="100" dirty="0">
                          <a:effectLst/>
                          <a:latin typeface="微軟正黑體" panose="020B0604030504040204" pitchFamily="34" charset="-120"/>
                          <a:ea typeface="微軟正黑體" panose="020B0604030504040204" pitchFamily="34" charset="-120"/>
                        </a:rPr>
                        <a:t>/</a:t>
                      </a:r>
                      <a:r>
                        <a:rPr lang="en-US" altLang="zh-TW" sz="1800" b="1" kern="100" dirty="0">
                          <a:effectLst/>
                          <a:latin typeface="微軟正黑體" panose="020B0604030504040204" pitchFamily="34" charset="-120"/>
                          <a:ea typeface="微軟正黑體" panose="020B0604030504040204" pitchFamily="34" charset="-120"/>
                        </a:rPr>
                        <a:t>29</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四</a:t>
                      </a:r>
                      <a:r>
                        <a:rPr lang="en-US" sz="1800" b="1" kern="100" dirty="0">
                          <a:effectLst/>
                          <a:latin typeface="微軟正黑體" panose="020B0604030504040204" pitchFamily="34" charset="-120"/>
                          <a:ea typeface="微軟正黑體" panose="020B0604030504040204" pitchFamily="34" charset="-120"/>
                        </a:rPr>
                        <a:t>)</a:t>
                      </a:r>
                      <a:r>
                        <a:rPr lang="zh-TW" sz="1800" b="1" kern="100" dirty="0">
                          <a:effectLst/>
                          <a:latin typeface="微軟正黑體" panose="020B0604030504040204" pitchFamily="34" charset="-120"/>
                          <a:ea typeface="微軟正黑體" panose="020B0604030504040204" pitchFamily="34" charset="-120"/>
                        </a:rPr>
                        <a:t>中午</a:t>
                      </a:r>
                      <a:r>
                        <a:rPr lang="en-US" sz="1800" b="1" kern="100" dirty="0">
                          <a:effectLst/>
                          <a:latin typeface="微軟正黑體" panose="020B0604030504040204" pitchFamily="34" charset="-120"/>
                          <a:ea typeface="微軟正黑體" panose="020B0604030504040204" pitchFamily="34" charset="-120"/>
                        </a:rPr>
                        <a:t>12:00</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2</a:t>
                      </a:r>
                      <a:r>
                        <a:rPr lang="en-US" sz="1800" b="1" kern="100" dirty="0">
                          <a:effectLst/>
                          <a:latin typeface="微軟正黑體" panose="020B0604030504040204" pitchFamily="34" charset="-120"/>
                          <a:ea typeface="微軟正黑體" panose="020B0604030504040204" pitchFamily="34" charset="-120"/>
                        </a:rPr>
                        <a:t>/</a:t>
                      </a:r>
                      <a:r>
                        <a:rPr lang="en-US" altLang="zh-TW" sz="1800" b="1" kern="100" dirty="0">
                          <a:effectLst/>
                          <a:latin typeface="微軟正黑體" panose="020B0604030504040204" pitchFamily="34" charset="-120"/>
                          <a:ea typeface="微軟正黑體" panose="020B0604030504040204" pitchFamily="34" charset="-120"/>
                        </a:rPr>
                        <a:t>29</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四</a:t>
                      </a:r>
                      <a:r>
                        <a:rPr lang="en-US" sz="1800" b="1" kern="100" dirty="0">
                          <a:effectLst/>
                          <a:latin typeface="微軟正黑體" panose="020B0604030504040204" pitchFamily="34" charset="-120"/>
                          <a:ea typeface="微軟正黑體" panose="020B0604030504040204" pitchFamily="34" charset="-120"/>
                        </a:rPr>
                        <a:t>)15:00</a:t>
                      </a:r>
                      <a:r>
                        <a:rPr lang="zh-TW" sz="1800" b="1" kern="100" dirty="0">
                          <a:effectLst/>
                          <a:latin typeface="微軟正黑體" panose="020B0604030504040204" pitchFamily="34" charset="-120"/>
                          <a:ea typeface="微軟正黑體" panose="020B0604030504040204" pitchFamily="34" charset="-120"/>
                        </a:rPr>
                        <a:t>後</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rowSpan="6" gridSpan="2">
                  <a:txBody>
                    <a:bodyPr/>
                    <a:lstStyle/>
                    <a:p>
                      <a:pPr algn="ctr">
                        <a:lnSpc>
                          <a:spcPct val="115000"/>
                        </a:lnSpc>
                        <a:spcAft>
                          <a:spcPts val="0"/>
                        </a:spcAft>
                      </a:pPr>
                      <a:r>
                        <a:rPr lang="en-US" sz="1800" b="1" kern="100" dirty="0">
                          <a:effectLst/>
                          <a:latin typeface="微軟正黑體" panose="020B0604030504040204" pitchFamily="34" charset="-120"/>
                          <a:ea typeface="微軟正黑體" panose="020B0604030504040204" pitchFamily="34" charset="-120"/>
                        </a:rPr>
                        <a:t>3/1</a:t>
                      </a:r>
                      <a:r>
                        <a:rPr lang="en-US" altLang="zh-TW" sz="1800" b="1" kern="100" dirty="0">
                          <a:effectLst/>
                          <a:latin typeface="微軟正黑體" panose="020B0604030504040204" pitchFamily="34" charset="-120"/>
                          <a:ea typeface="微軟正黑體" panose="020B0604030504040204" pitchFamily="34" charset="-120"/>
                        </a:rPr>
                        <a:t>1</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一</a:t>
                      </a:r>
                      <a:r>
                        <a:rPr lang="en-US" sz="1800" b="1" kern="100" dirty="0">
                          <a:effectLst/>
                          <a:latin typeface="微軟正黑體" panose="020B0604030504040204" pitchFamily="34" charset="-120"/>
                          <a:ea typeface="微軟正黑體" panose="020B0604030504040204" pitchFamily="34" charset="-120"/>
                        </a:rPr>
                        <a:t>) 1</a:t>
                      </a:r>
                      <a:r>
                        <a:rPr lang="en-US" altLang="zh-TW" sz="1800" b="1" kern="100" dirty="0">
                          <a:effectLst/>
                          <a:latin typeface="微軟正黑體" panose="020B0604030504040204" pitchFamily="34" charset="-120"/>
                          <a:ea typeface="微軟正黑體" panose="020B0604030504040204" pitchFamily="34" charset="-120"/>
                        </a:rPr>
                        <a:t>2</a:t>
                      </a:r>
                      <a:r>
                        <a:rPr lang="en-US" sz="1800" b="1" kern="100" dirty="0">
                          <a:effectLst/>
                          <a:latin typeface="微軟正黑體" panose="020B0604030504040204" pitchFamily="34" charset="-120"/>
                          <a:ea typeface="微軟正黑體" panose="020B0604030504040204" pitchFamily="34" charset="-120"/>
                        </a:rPr>
                        <a:t>:00</a:t>
                      </a:r>
                      <a:r>
                        <a:rPr lang="zh-TW" sz="1800" b="1" kern="100" dirty="0">
                          <a:effectLst/>
                          <a:latin typeface="微軟正黑體" panose="020B0604030504040204" pitchFamily="34" charset="-120"/>
                          <a:ea typeface="微軟正黑體" panose="020B0604030504040204" pitchFamily="34" charset="-120"/>
                        </a:rPr>
                        <a:t>前</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rowSpan="6" hMerge="1">
                  <a:txBody>
                    <a:bodyPr/>
                    <a:lstStyle/>
                    <a:p>
                      <a:pPr algn="ctr">
                        <a:lnSpc>
                          <a:spcPct val="115000"/>
                        </a:lnSpc>
                        <a:spcAft>
                          <a:spcPts val="0"/>
                        </a:spcAft>
                      </a:pP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654488573"/>
                  </a:ext>
                </a:extLst>
              </a:tr>
              <a:tr h="663046">
                <a:tc>
                  <a:txBody>
                    <a:bodyPr/>
                    <a:lstStyle/>
                    <a:p>
                      <a:pPr algn="ctr">
                        <a:lnSpc>
                          <a:spcPct val="115000"/>
                        </a:lnSpc>
                        <a:spcAft>
                          <a:spcPts val="0"/>
                        </a:spcAft>
                      </a:pPr>
                      <a:r>
                        <a:rPr lang="zh-TW" sz="1800" b="1" kern="100">
                          <a:effectLst/>
                          <a:latin typeface="微軟正黑體" panose="020B0604030504040204" pitchFamily="34" charset="-120"/>
                          <a:ea typeface="微軟正黑體" panose="020B0604030504040204" pitchFamily="34" charset="-120"/>
                        </a:rPr>
                        <a:t>第二階段</a:t>
                      </a:r>
                    </a:p>
                    <a:p>
                      <a:pPr algn="ctr">
                        <a:lnSpc>
                          <a:spcPct val="115000"/>
                        </a:lnSpc>
                        <a:spcAft>
                          <a:spcPts val="0"/>
                        </a:spcAft>
                      </a:pPr>
                      <a:r>
                        <a:rPr lang="zh-TW" sz="1800" b="1" kern="100">
                          <a:effectLst/>
                          <a:latin typeface="微軟正黑體" panose="020B0604030504040204" pitchFamily="34" charset="-120"/>
                          <a:ea typeface="微軟正黑體" panose="020B0604030504040204" pitchFamily="34" charset="-120"/>
                        </a:rPr>
                        <a:t>校排</a:t>
                      </a:r>
                      <a:r>
                        <a:rPr lang="en-US" sz="1800" b="1" kern="100">
                          <a:effectLst/>
                          <a:latin typeface="微軟正黑體" panose="020B0604030504040204" pitchFamily="34" charset="-120"/>
                          <a:ea typeface="微軟正黑體" panose="020B0604030504040204" pitchFamily="34" charset="-120"/>
                        </a:rPr>
                        <a:t>1%-5%</a:t>
                      </a:r>
                      <a:endParaRPr lang="zh-TW" sz="18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2</a:t>
                      </a:r>
                      <a:r>
                        <a:rPr lang="en-US" sz="1800" b="1" kern="100" dirty="0">
                          <a:effectLst/>
                          <a:latin typeface="微軟正黑體" panose="020B0604030504040204" pitchFamily="34" charset="-120"/>
                          <a:ea typeface="微軟正黑體" panose="020B0604030504040204" pitchFamily="34" charset="-120"/>
                        </a:rPr>
                        <a:t>/</a:t>
                      </a:r>
                      <a:r>
                        <a:rPr lang="en-US" altLang="zh-TW" sz="1800" b="1" kern="100" dirty="0">
                          <a:effectLst/>
                          <a:latin typeface="微軟正黑體" panose="020B0604030504040204" pitchFamily="34" charset="-120"/>
                          <a:ea typeface="微軟正黑體" panose="020B0604030504040204" pitchFamily="34" charset="-120"/>
                        </a:rPr>
                        <a:t>29</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四</a:t>
                      </a:r>
                      <a:r>
                        <a:rPr lang="en-US" sz="1800" b="1" kern="100" dirty="0">
                          <a:effectLst/>
                          <a:latin typeface="微軟正黑體" panose="020B0604030504040204" pitchFamily="34" charset="-120"/>
                          <a:ea typeface="微軟正黑體" panose="020B0604030504040204" pitchFamily="34" charset="-120"/>
                        </a:rPr>
                        <a:t>)20:00~3/</a:t>
                      </a:r>
                      <a:r>
                        <a:rPr lang="en-US" altLang="zh-TW" sz="1800" b="1" kern="100" dirty="0">
                          <a:effectLst/>
                          <a:latin typeface="微軟正黑體" panose="020B0604030504040204" pitchFamily="34" charset="-120"/>
                          <a:ea typeface="微軟正黑體" panose="020B0604030504040204" pitchFamily="34" charset="-120"/>
                        </a:rPr>
                        <a:t>2</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六</a:t>
                      </a:r>
                      <a:r>
                        <a:rPr lang="en-US" sz="1800" b="1" kern="100" dirty="0">
                          <a:effectLst/>
                          <a:latin typeface="微軟正黑體" panose="020B0604030504040204" pitchFamily="34" charset="-120"/>
                          <a:ea typeface="微軟正黑體" panose="020B0604030504040204" pitchFamily="34" charset="-120"/>
                        </a:rPr>
                        <a:t>)</a:t>
                      </a:r>
                      <a:r>
                        <a:rPr lang="zh-TW" sz="1800" b="1" kern="100" dirty="0">
                          <a:effectLst/>
                          <a:latin typeface="微軟正黑體" panose="020B0604030504040204" pitchFamily="34" charset="-120"/>
                          <a:ea typeface="微軟正黑體" panose="020B0604030504040204" pitchFamily="34" charset="-120"/>
                        </a:rPr>
                        <a:t>中午</a:t>
                      </a:r>
                      <a:r>
                        <a:rPr lang="en-US" sz="1800" b="1" kern="100" dirty="0">
                          <a:effectLst/>
                          <a:latin typeface="微軟正黑體" panose="020B0604030504040204" pitchFamily="34" charset="-120"/>
                          <a:ea typeface="微軟正黑體" panose="020B0604030504040204" pitchFamily="34" charset="-120"/>
                        </a:rPr>
                        <a:t>12:00</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1" kern="100" dirty="0">
                          <a:effectLst/>
                          <a:latin typeface="微軟正黑體" panose="020B0604030504040204" pitchFamily="34" charset="-120"/>
                          <a:ea typeface="微軟正黑體" panose="020B0604030504040204" pitchFamily="34" charset="-120"/>
                        </a:rPr>
                        <a:t>3/</a:t>
                      </a:r>
                      <a:r>
                        <a:rPr lang="en-US" altLang="zh-TW" sz="1800" b="1" kern="100" dirty="0">
                          <a:effectLst/>
                          <a:latin typeface="微軟正黑體" panose="020B0604030504040204" pitchFamily="34" charset="-120"/>
                          <a:ea typeface="微軟正黑體" panose="020B0604030504040204" pitchFamily="34" charset="-120"/>
                        </a:rPr>
                        <a:t>2</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六</a:t>
                      </a:r>
                      <a:r>
                        <a:rPr lang="en-US" sz="1800" b="1" kern="100" dirty="0">
                          <a:effectLst/>
                          <a:latin typeface="微軟正黑體" panose="020B0604030504040204" pitchFamily="34" charset="-120"/>
                          <a:ea typeface="微軟正黑體" panose="020B0604030504040204" pitchFamily="34" charset="-120"/>
                        </a:rPr>
                        <a:t>)15:00</a:t>
                      </a:r>
                      <a:r>
                        <a:rPr lang="zh-TW" sz="1800" b="1" kern="100" dirty="0">
                          <a:effectLst/>
                          <a:latin typeface="微軟正黑體" panose="020B0604030504040204" pitchFamily="34" charset="-120"/>
                          <a:ea typeface="微軟正黑體" panose="020B0604030504040204" pitchFamily="34" charset="-120"/>
                        </a:rPr>
                        <a:t>後</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283877932"/>
                  </a:ext>
                </a:extLst>
              </a:tr>
              <a:tr h="743777">
                <a:tc>
                  <a:txBody>
                    <a:bodyPr/>
                    <a:lstStyle/>
                    <a:p>
                      <a:pPr algn="ctr">
                        <a:lnSpc>
                          <a:spcPct val="115000"/>
                        </a:lnSpc>
                        <a:spcAft>
                          <a:spcPts val="0"/>
                        </a:spcAft>
                      </a:pPr>
                      <a:r>
                        <a:rPr lang="zh-TW" sz="1800" b="1" kern="100">
                          <a:effectLst/>
                          <a:latin typeface="微軟正黑體" panose="020B0604030504040204" pitchFamily="34" charset="-120"/>
                          <a:ea typeface="微軟正黑體" panose="020B0604030504040204" pitchFamily="34" charset="-120"/>
                        </a:rPr>
                        <a:t>第三階段</a:t>
                      </a:r>
                    </a:p>
                    <a:p>
                      <a:pPr algn="ctr">
                        <a:lnSpc>
                          <a:spcPct val="115000"/>
                        </a:lnSpc>
                        <a:spcAft>
                          <a:spcPts val="0"/>
                        </a:spcAft>
                      </a:pPr>
                      <a:r>
                        <a:rPr lang="zh-TW" sz="1800" b="1" kern="100">
                          <a:effectLst/>
                          <a:latin typeface="微軟正黑體" panose="020B0604030504040204" pitchFamily="34" charset="-120"/>
                          <a:ea typeface="微軟正黑體" panose="020B0604030504040204" pitchFamily="34" charset="-120"/>
                        </a:rPr>
                        <a:t>校排</a:t>
                      </a:r>
                      <a:r>
                        <a:rPr lang="en-US" sz="1800" b="1" kern="100">
                          <a:effectLst/>
                          <a:latin typeface="微軟正黑體" panose="020B0604030504040204" pitchFamily="34" charset="-120"/>
                          <a:ea typeface="微軟正黑體" panose="020B0604030504040204" pitchFamily="34" charset="-120"/>
                        </a:rPr>
                        <a:t>1%-10%</a:t>
                      </a:r>
                      <a:endParaRPr lang="zh-TW" sz="18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1" kern="100" dirty="0">
                          <a:effectLst/>
                          <a:latin typeface="微軟正黑體" panose="020B0604030504040204" pitchFamily="34" charset="-120"/>
                          <a:ea typeface="微軟正黑體" panose="020B0604030504040204" pitchFamily="34" charset="-120"/>
                        </a:rPr>
                        <a:t>3/</a:t>
                      </a:r>
                      <a:r>
                        <a:rPr lang="en-US" altLang="zh-TW" sz="1800" b="1" kern="100" dirty="0">
                          <a:effectLst/>
                          <a:latin typeface="微軟正黑體" panose="020B0604030504040204" pitchFamily="34" charset="-120"/>
                          <a:ea typeface="微軟正黑體" panose="020B0604030504040204" pitchFamily="34" charset="-120"/>
                        </a:rPr>
                        <a:t>2</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六</a:t>
                      </a:r>
                      <a:r>
                        <a:rPr lang="en-US" sz="1800" b="1" kern="100" dirty="0">
                          <a:effectLst/>
                          <a:latin typeface="微軟正黑體" panose="020B0604030504040204" pitchFamily="34" charset="-120"/>
                          <a:ea typeface="微軟正黑體" panose="020B0604030504040204" pitchFamily="34" charset="-120"/>
                        </a:rPr>
                        <a:t>)20:00~3/</a:t>
                      </a:r>
                      <a:r>
                        <a:rPr lang="en-US" altLang="zh-TW" sz="1800" b="1" kern="100" dirty="0">
                          <a:effectLst/>
                          <a:latin typeface="微軟正黑體" panose="020B0604030504040204" pitchFamily="34" charset="-120"/>
                          <a:ea typeface="微軟正黑體" panose="020B0604030504040204" pitchFamily="34" charset="-120"/>
                        </a:rPr>
                        <a:t>4</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一</a:t>
                      </a:r>
                      <a:r>
                        <a:rPr lang="en-US" sz="1800" b="1" kern="100" dirty="0">
                          <a:effectLst/>
                          <a:latin typeface="微軟正黑體" panose="020B0604030504040204" pitchFamily="34" charset="-120"/>
                          <a:ea typeface="微軟正黑體" panose="020B0604030504040204" pitchFamily="34" charset="-120"/>
                        </a:rPr>
                        <a:t>)</a:t>
                      </a:r>
                      <a:r>
                        <a:rPr lang="zh-TW" sz="1800" b="1" kern="100" dirty="0">
                          <a:effectLst/>
                          <a:latin typeface="微軟正黑體" panose="020B0604030504040204" pitchFamily="34" charset="-120"/>
                          <a:ea typeface="微軟正黑體" panose="020B0604030504040204" pitchFamily="34" charset="-120"/>
                        </a:rPr>
                        <a:t>中午</a:t>
                      </a:r>
                      <a:r>
                        <a:rPr lang="en-US" sz="1800" b="1" kern="100" dirty="0">
                          <a:effectLst/>
                          <a:latin typeface="微軟正黑體" panose="020B0604030504040204" pitchFamily="34" charset="-120"/>
                          <a:ea typeface="微軟正黑體" panose="020B0604030504040204" pitchFamily="34" charset="-120"/>
                        </a:rPr>
                        <a:t>12:00</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1" kern="100" dirty="0">
                          <a:effectLst/>
                          <a:latin typeface="微軟正黑體" panose="020B0604030504040204" pitchFamily="34" charset="-120"/>
                          <a:ea typeface="微軟正黑體" panose="020B0604030504040204" pitchFamily="34" charset="-120"/>
                        </a:rPr>
                        <a:t>3/</a:t>
                      </a:r>
                      <a:r>
                        <a:rPr lang="en-US" altLang="zh-TW" sz="1800" b="1" kern="100" dirty="0">
                          <a:effectLst/>
                          <a:latin typeface="微軟正黑體" panose="020B0604030504040204" pitchFamily="34" charset="-120"/>
                          <a:ea typeface="微軟正黑體" panose="020B0604030504040204" pitchFamily="34" charset="-120"/>
                        </a:rPr>
                        <a:t>4</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一</a:t>
                      </a:r>
                      <a:r>
                        <a:rPr lang="en-US" sz="1800" b="1" kern="100" dirty="0">
                          <a:effectLst/>
                          <a:latin typeface="微軟正黑體" panose="020B0604030504040204" pitchFamily="34" charset="-120"/>
                          <a:ea typeface="微軟正黑體" panose="020B0604030504040204" pitchFamily="34" charset="-120"/>
                        </a:rPr>
                        <a:t>)15:00</a:t>
                      </a:r>
                      <a:r>
                        <a:rPr lang="zh-TW" sz="1800" b="1" kern="100" dirty="0">
                          <a:effectLst/>
                          <a:latin typeface="微軟正黑體" panose="020B0604030504040204" pitchFamily="34" charset="-120"/>
                          <a:ea typeface="微軟正黑體" panose="020B0604030504040204" pitchFamily="34" charset="-120"/>
                        </a:rPr>
                        <a:t>後</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gridSpan="2" vMerge="1">
                  <a:txBody>
                    <a:bodyPr/>
                    <a:lstStyle/>
                    <a:p>
                      <a:endParaRPr lang="zh-TW" altLang="en-US"/>
                    </a:p>
                  </a:txBody>
                  <a:tcPr/>
                </a:tc>
                <a:tc hMerge="1" vMerge="1">
                  <a:txBody>
                    <a:bodyPr/>
                    <a:lstStyle/>
                    <a:p>
                      <a:pPr algn="ctr">
                        <a:lnSpc>
                          <a:spcPct val="115000"/>
                        </a:lnSpc>
                        <a:spcAft>
                          <a:spcPts val="0"/>
                        </a:spcAft>
                      </a:pP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68041679"/>
                  </a:ext>
                </a:extLst>
              </a:tr>
              <a:tr h="748146">
                <a:tc>
                  <a:txBody>
                    <a:bodyPr/>
                    <a:lstStyle/>
                    <a:p>
                      <a:pPr algn="ctr">
                        <a:lnSpc>
                          <a:spcPct val="115000"/>
                        </a:lnSpc>
                        <a:spcAft>
                          <a:spcPts val="0"/>
                        </a:spcAft>
                      </a:pPr>
                      <a:r>
                        <a:rPr lang="zh-TW" sz="1800" b="1" kern="100" dirty="0">
                          <a:effectLst/>
                          <a:latin typeface="微軟正黑體" panose="020B0604030504040204" pitchFamily="34" charset="-120"/>
                          <a:ea typeface="微軟正黑體" panose="020B0604030504040204" pitchFamily="34" charset="-120"/>
                        </a:rPr>
                        <a:t>第四階段</a:t>
                      </a:r>
                    </a:p>
                    <a:p>
                      <a:pPr algn="ctr">
                        <a:lnSpc>
                          <a:spcPct val="115000"/>
                        </a:lnSpc>
                        <a:spcAft>
                          <a:spcPts val="0"/>
                        </a:spcAft>
                      </a:pPr>
                      <a:r>
                        <a:rPr lang="zh-TW" sz="1800" b="1" kern="100" dirty="0">
                          <a:effectLst/>
                          <a:latin typeface="微軟正黑體" panose="020B0604030504040204" pitchFamily="34" charset="-120"/>
                          <a:ea typeface="微軟正黑體" panose="020B0604030504040204" pitchFamily="34" charset="-120"/>
                        </a:rPr>
                        <a:t>校排</a:t>
                      </a:r>
                      <a:r>
                        <a:rPr lang="en-US" sz="1800" b="1" kern="100" dirty="0">
                          <a:effectLst/>
                          <a:latin typeface="微軟正黑體" panose="020B0604030504040204" pitchFamily="34" charset="-120"/>
                          <a:ea typeface="微軟正黑體" panose="020B0604030504040204" pitchFamily="34" charset="-120"/>
                        </a:rPr>
                        <a:t>1%-</a:t>
                      </a:r>
                      <a:r>
                        <a:rPr lang="en-US" altLang="zh-TW" sz="1800" b="1" kern="100" dirty="0">
                          <a:effectLst/>
                          <a:latin typeface="微軟正黑體" panose="020B0604030504040204" pitchFamily="34" charset="-120"/>
                          <a:ea typeface="微軟正黑體" panose="020B0604030504040204" pitchFamily="34" charset="-120"/>
                        </a:rPr>
                        <a:t>2</a:t>
                      </a:r>
                      <a:r>
                        <a:rPr lang="en-US" sz="1800" b="1" kern="100" dirty="0">
                          <a:effectLst/>
                          <a:latin typeface="微軟正黑體" panose="020B0604030504040204" pitchFamily="34" charset="-120"/>
                          <a:ea typeface="微軟正黑體" panose="020B0604030504040204" pitchFamily="34" charset="-120"/>
                        </a:rPr>
                        <a:t>0%</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1" kern="100" dirty="0">
                          <a:effectLst/>
                          <a:latin typeface="微軟正黑體" panose="020B0604030504040204" pitchFamily="34" charset="-120"/>
                          <a:ea typeface="微軟正黑體" panose="020B0604030504040204" pitchFamily="34" charset="-120"/>
                        </a:rPr>
                        <a:t>3/</a:t>
                      </a:r>
                      <a:r>
                        <a:rPr lang="en-US" altLang="zh-TW" sz="1800" b="1" kern="100" dirty="0">
                          <a:effectLst/>
                          <a:latin typeface="微軟正黑體" panose="020B0604030504040204" pitchFamily="34" charset="-120"/>
                          <a:ea typeface="微軟正黑體" panose="020B0604030504040204" pitchFamily="34" charset="-120"/>
                        </a:rPr>
                        <a:t>4</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一</a:t>
                      </a:r>
                      <a:r>
                        <a:rPr lang="en-US" sz="1800" b="1" kern="100" dirty="0">
                          <a:effectLst/>
                          <a:latin typeface="微軟正黑體" panose="020B0604030504040204" pitchFamily="34" charset="-120"/>
                          <a:ea typeface="微軟正黑體" panose="020B0604030504040204" pitchFamily="34" charset="-120"/>
                        </a:rPr>
                        <a:t>)20:00~3/</a:t>
                      </a:r>
                      <a:r>
                        <a:rPr lang="en-US" altLang="zh-TW" sz="1800" b="1" kern="100" dirty="0">
                          <a:effectLst/>
                          <a:latin typeface="微軟正黑體" panose="020B0604030504040204" pitchFamily="34" charset="-120"/>
                          <a:ea typeface="微軟正黑體" panose="020B0604030504040204" pitchFamily="34" charset="-120"/>
                        </a:rPr>
                        <a:t>6</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三</a:t>
                      </a:r>
                      <a:r>
                        <a:rPr lang="en-US" sz="1800" b="1" kern="100" dirty="0">
                          <a:effectLst/>
                          <a:latin typeface="微軟正黑體" panose="020B0604030504040204" pitchFamily="34" charset="-120"/>
                          <a:ea typeface="微軟正黑體" panose="020B0604030504040204" pitchFamily="34" charset="-120"/>
                        </a:rPr>
                        <a:t>)</a:t>
                      </a:r>
                      <a:r>
                        <a:rPr lang="zh-TW" sz="1800" b="1" kern="100" dirty="0">
                          <a:effectLst/>
                          <a:latin typeface="微軟正黑體" panose="020B0604030504040204" pitchFamily="34" charset="-120"/>
                          <a:ea typeface="微軟正黑體" panose="020B0604030504040204" pitchFamily="34" charset="-120"/>
                        </a:rPr>
                        <a:t>中午</a:t>
                      </a:r>
                      <a:r>
                        <a:rPr lang="en-US" sz="1800" b="1" kern="100" dirty="0">
                          <a:effectLst/>
                          <a:latin typeface="微軟正黑體" panose="020B0604030504040204" pitchFamily="34" charset="-120"/>
                          <a:ea typeface="微軟正黑體" panose="020B0604030504040204" pitchFamily="34" charset="-120"/>
                        </a:rPr>
                        <a:t>12:00</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1" kern="100" dirty="0">
                          <a:effectLst/>
                          <a:latin typeface="微軟正黑體" panose="020B0604030504040204" pitchFamily="34" charset="-120"/>
                          <a:ea typeface="微軟正黑體" panose="020B0604030504040204" pitchFamily="34" charset="-120"/>
                        </a:rPr>
                        <a:t>3/</a:t>
                      </a:r>
                      <a:r>
                        <a:rPr lang="en-US" altLang="zh-TW" sz="1800" b="1" kern="100" dirty="0">
                          <a:effectLst/>
                          <a:latin typeface="微軟正黑體" panose="020B0604030504040204" pitchFamily="34" charset="-120"/>
                          <a:ea typeface="微軟正黑體" panose="020B0604030504040204" pitchFamily="34" charset="-120"/>
                        </a:rPr>
                        <a:t>6</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三</a:t>
                      </a:r>
                      <a:r>
                        <a:rPr lang="en-US" sz="1800" b="1" kern="100" dirty="0">
                          <a:effectLst/>
                          <a:latin typeface="微軟正黑體" panose="020B0604030504040204" pitchFamily="34" charset="-120"/>
                          <a:ea typeface="微軟正黑體" panose="020B0604030504040204" pitchFamily="34" charset="-120"/>
                        </a:rPr>
                        <a:t>)15:00</a:t>
                      </a:r>
                      <a:r>
                        <a:rPr lang="zh-TW" sz="1800" b="1" kern="100" dirty="0">
                          <a:effectLst/>
                          <a:latin typeface="微軟正黑體" panose="020B0604030504040204" pitchFamily="34" charset="-120"/>
                          <a:ea typeface="微軟正黑體" panose="020B0604030504040204" pitchFamily="34" charset="-120"/>
                        </a:rPr>
                        <a:t>後</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708952830"/>
                  </a:ext>
                </a:extLst>
              </a:tr>
              <a:tr h="739832">
                <a:tc>
                  <a:txBody>
                    <a:bodyPr/>
                    <a:lstStyle/>
                    <a:p>
                      <a:pPr algn="ctr">
                        <a:lnSpc>
                          <a:spcPct val="115000"/>
                        </a:lnSpc>
                        <a:spcAft>
                          <a:spcPts val="0"/>
                        </a:spcAft>
                      </a:pPr>
                      <a:r>
                        <a:rPr lang="zh-TW" altLang="zh-TW" sz="1800" b="1" kern="100" dirty="0">
                          <a:effectLst/>
                          <a:latin typeface="微軟正黑體" panose="020B0604030504040204" pitchFamily="34" charset="-120"/>
                          <a:ea typeface="微軟正黑體" panose="020B0604030504040204" pitchFamily="34" charset="-120"/>
                        </a:rPr>
                        <a:t>第</a:t>
                      </a:r>
                      <a:r>
                        <a:rPr lang="zh-TW" altLang="en-US" sz="1800" b="1" kern="100" dirty="0">
                          <a:effectLst/>
                          <a:latin typeface="微軟正黑體" panose="020B0604030504040204" pitchFamily="34" charset="-120"/>
                          <a:ea typeface="微軟正黑體" panose="020B0604030504040204" pitchFamily="34" charset="-120"/>
                        </a:rPr>
                        <a:t>五</a:t>
                      </a:r>
                      <a:r>
                        <a:rPr lang="zh-TW" altLang="zh-TW" sz="1800" b="1" kern="100" dirty="0">
                          <a:effectLst/>
                          <a:latin typeface="微軟正黑體" panose="020B0604030504040204" pitchFamily="34" charset="-120"/>
                          <a:ea typeface="微軟正黑體" panose="020B0604030504040204" pitchFamily="34" charset="-120"/>
                        </a:rPr>
                        <a:t>階段</a:t>
                      </a:r>
                    </a:p>
                    <a:p>
                      <a:pPr algn="ctr">
                        <a:lnSpc>
                          <a:spcPct val="115000"/>
                        </a:lnSpc>
                        <a:spcAft>
                          <a:spcPts val="0"/>
                        </a:spcAft>
                      </a:pPr>
                      <a:r>
                        <a:rPr lang="zh-TW" altLang="zh-TW" sz="1800" b="1" kern="100" dirty="0">
                          <a:effectLst/>
                          <a:latin typeface="微軟正黑體" panose="020B0604030504040204" pitchFamily="34" charset="-120"/>
                          <a:ea typeface="微軟正黑體" panose="020B0604030504040204" pitchFamily="34" charset="-120"/>
                        </a:rPr>
                        <a:t>校排</a:t>
                      </a:r>
                      <a:r>
                        <a:rPr lang="en-US" altLang="zh-TW" sz="1800" b="1" kern="100" dirty="0">
                          <a:effectLst/>
                          <a:latin typeface="微軟正黑體" panose="020B0604030504040204" pitchFamily="34" charset="-120"/>
                          <a:ea typeface="微軟正黑體" panose="020B0604030504040204" pitchFamily="34" charset="-120"/>
                        </a:rPr>
                        <a:t>1%-50%</a:t>
                      </a:r>
                      <a:endParaRPr lang="zh-TW" alt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1" kern="100" dirty="0">
                          <a:effectLst/>
                          <a:latin typeface="微軟正黑體" panose="020B0604030504040204" pitchFamily="34" charset="-120"/>
                          <a:ea typeface="微軟正黑體" panose="020B0604030504040204" pitchFamily="34" charset="-120"/>
                        </a:rPr>
                        <a:t>3/</a:t>
                      </a:r>
                      <a:r>
                        <a:rPr lang="en-US" altLang="zh-TW" sz="1800" b="1" kern="100" dirty="0">
                          <a:effectLst/>
                          <a:latin typeface="微軟正黑體" panose="020B0604030504040204" pitchFamily="34" charset="-120"/>
                          <a:ea typeface="微軟正黑體" panose="020B0604030504040204" pitchFamily="34" charset="-120"/>
                        </a:rPr>
                        <a:t>6</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三</a:t>
                      </a:r>
                      <a:r>
                        <a:rPr lang="en-US" sz="1800" b="1" kern="100" dirty="0">
                          <a:effectLst/>
                          <a:latin typeface="微軟正黑體" panose="020B0604030504040204" pitchFamily="34" charset="-120"/>
                          <a:ea typeface="微軟正黑體" panose="020B0604030504040204" pitchFamily="34" charset="-120"/>
                        </a:rPr>
                        <a:t>)20:00~3/</a:t>
                      </a:r>
                      <a:r>
                        <a:rPr lang="en-US" altLang="zh-TW" sz="1800" b="1" kern="100" dirty="0">
                          <a:effectLst/>
                          <a:latin typeface="微軟正黑體" panose="020B0604030504040204" pitchFamily="34" charset="-120"/>
                          <a:ea typeface="微軟正黑體" panose="020B0604030504040204" pitchFamily="34" charset="-120"/>
                        </a:rPr>
                        <a:t>8</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五</a:t>
                      </a:r>
                      <a:r>
                        <a:rPr lang="en-US" sz="1800" b="1" kern="100" dirty="0">
                          <a:effectLst/>
                          <a:latin typeface="微軟正黑體" panose="020B0604030504040204" pitchFamily="34" charset="-120"/>
                          <a:ea typeface="微軟正黑體" panose="020B0604030504040204" pitchFamily="34" charset="-120"/>
                        </a:rPr>
                        <a:t>)</a:t>
                      </a:r>
                      <a:r>
                        <a:rPr lang="zh-TW" sz="1800" b="1" kern="100" dirty="0">
                          <a:effectLst/>
                          <a:latin typeface="微軟正黑體" panose="020B0604030504040204" pitchFamily="34" charset="-120"/>
                          <a:ea typeface="微軟正黑體" panose="020B0604030504040204" pitchFamily="34" charset="-120"/>
                        </a:rPr>
                        <a:t>中午</a:t>
                      </a:r>
                      <a:r>
                        <a:rPr lang="en-US" sz="1800" b="1" kern="100" dirty="0">
                          <a:effectLst/>
                          <a:latin typeface="微軟正黑體" panose="020B0604030504040204" pitchFamily="34" charset="-120"/>
                          <a:ea typeface="微軟正黑體" panose="020B0604030504040204" pitchFamily="34" charset="-120"/>
                        </a:rPr>
                        <a:t>12:00</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1" kern="100" dirty="0">
                          <a:effectLst/>
                          <a:latin typeface="微軟正黑體" panose="020B0604030504040204" pitchFamily="34" charset="-120"/>
                          <a:ea typeface="微軟正黑體" panose="020B0604030504040204" pitchFamily="34" charset="-120"/>
                        </a:rPr>
                        <a:t>3/</a:t>
                      </a:r>
                      <a:r>
                        <a:rPr lang="en-US" altLang="zh-TW" sz="1800" b="1" kern="100" dirty="0">
                          <a:effectLst/>
                          <a:latin typeface="微軟正黑體" panose="020B0604030504040204" pitchFamily="34" charset="-120"/>
                          <a:ea typeface="微軟正黑體" panose="020B0604030504040204" pitchFamily="34" charset="-120"/>
                        </a:rPr>
                        <a:t>8</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五</a:t>
                      </a:r>
                      <a:r>
                        <a:rPr lang="en-US" sz="1800" b="1" kern="100" dirty="0">
                          <a:effectLst/>
                          <a:latin typeface="微軟正黑體" panose="020B0604030504040204" pitchFamily="34" charset="-120"/>
                          <a:ea typeface="微軟正黑體" panose="020B0604030504040204" pitchFamily="34" charset="-120"/>
                        </a:rPr>
                        <a:t>)15:00</a:t>
                      </a:r>
                      <a:r>
                        <a:rPr lang="zh-TW" sz="1800" b="1" kern="100" dirty="0">
                          <a:effectLst/>
                          <a:latin typeface="微軟正黑體" panose="020B0604030504040204" pitchFamily="34" charset="-120"/>
                          <a:ea typeface="微軟正黑體" panose="020B0604030504040204" pitchFamily="34" charset="-120"/>
                        </a:rPr>
                        <a:t>後</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2791901041"/>
                  </a:ext>
                </a:extLst>
              </a:tr>
              <a:tr h="826300">
                <a:tc>
                  <a:txBody>
                    <a:bodyPr/>
                    <a:lstStyle/>
                    <a:p>
                      <a:pPr algn="ctr">
                        <a:lnSpc>
                          <a:spcPct val="115000"/>
                        </a:lnSpc>
                        <a:spcAft>
                          <a:spcPts val="0"/>
                        </a:spcAft>
                      </a:pPr>
                      <a:r>
                        <a:rPr lang="zh-TW" sz="1800" b="1" kern="100" dirty="0">
                          <a:effectLst/>
                          <a:latin typeface="微軟正黑體" panose="020B0604030504040204" pitchFamily="34" charset="-120"/>
                          <a:ea typeface="微軟正黑體" panose="020B0604030504040204" pitchFamily="34" charset="-120"/>
                        </a:rPr>
                        <a:t>第五階段</a:t>
                      </a:r>
                    </a:p>
                    <a:p>
                      <a:pPr algn="ctr">
                        <a:lnSpc>
                          <a:spcPct val="115000"/>
                        </a:lnSpc>
                        <a:spcAft>
                          <a:spcPts val="0"/>
                        </a:spcAft>
                      </a:pPr>
                      <a:r>
                        <a:rPr lang="zh-TW" sz="1800" b="1" kern="100" dirty="0">
                          <a:effectLst/>
                          <a:latin typeface="微軟正黑體" panose="020B0604030504040204" pitchFamily="34" charset="-120"/>
                          <a:ea typeface="微軟正黑體" panose="020B0604030504040204" pitchFamily="34" charset="-120"/>
                        </a:rPr>
                        <a:t>人工遞補作業</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nSpc>
                          <a:spcPct val="115000"/>
                        </a:lnSpc>
                        <a:spcAft>
                          <a:spcPts val="0"/>
                        </a:spcAft>
                      </a:pPr>
                      <a:r>
                        <a:rPr lang="en-US" sz="1800" b="1" kern="100" dirty="0">
                          <a:effectLst/>
                          <a:latin typeface="微軟正黑體" panose="020B0604030504040204" pitchFamily="34" charset="-120"/>
                          <a:ea typeface="微軟正黑體" panose="020B0604030504040204" pitchFamily="34" charset="-120"/>
                        </a:rPr>
                        <a:t>3/1</a:t>
                      </a:r>
                      <a:r>
                        <a:rPr lang="en-US" altLang="zh-TW" sz="1800" b="1" kern="100" dirty="0">
                          <a:effectLst/>
                          <a:latin typeface="微軟正黑體" panose="020B0604030504040204" pitchFamily="34" charset="-120"/>
                          <a:ea typeface="微軟正黑體" panose="020B0604030504040204" pitchFamily="34" charset="-120"/>
                        </a:rPr>
                        <a:t>1</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一</a:t>
                      </a:r>
                      <a:r>
                        <a:rPr lang="en-US" sz="1800" b="1" kern="100" dirty="0">
                          <a:effectLst/>
                          <a:latin typeface="微軟正黑體" panose="020B0604030504040204" pitchFamily="34" charset="-120"/>
                          <a:ea typeface="微軟正黑體" panose="020B0604030504040204" pitchFamily="34" charset="-120"/>
                        </a:rPr>
                        <a:t>)</a:t>
                      </a:r>
                      <a:r>
                        <a:rPr lang="en-US" altLang="zh-TW" sz="1800" b="1" kern="100" dirty="0">
                          <a:effectLst/>
                          <a:latin typeface="微軟正黑體" panose="020B0604030504040204" pitchFamily="34" charset="-120"/>
                          <a:ea typeface="微軟正黑體" panose="020B0604030504040204" pitchFamily="34" charset="-120"/>
                        </a:rPr>
                        <a:t>08</a:t>
                      </a:r>
                      <a:r>
                        <a:rPr lang="en-US" sz="1800" b="1" kern="100" dirty="0">
                          <a:effectLst/>
                          <a:latin typeface="微軟正黑體" panose="020B0604030504040204" pitchFamily="34" charset="-120"/>
                          <a:ea typeface="微軟正黑體" panose="020B0604030504040204" pitchFamily="34" charset="-120"/>
                        </a:rPr>
                        <a:t>:00~1</a:t>
                      </a:r>
                      <a:r>
                        <a:rPr lang="en-US" altLang="zh-TW" sz="1800" b="1" kern="100" dirty="0">
                          <a:effectLst/>
                          <a:latin typeface="微軟正黑體" panose="020B0604030504040204" pitchFamily="34" charset="-120"/>
                          <a:ea typeface="微軟正黑體" panose="020B0604030504040204" pitchFamily="34" charset="-120"/>
                        </a:rPr>
                        <a:t>2</a:t>
                      </a:r>
                      <a:r>
                        <a:rPr lang="en-US" sz="1800" b="1" kern="100" dirty="0">
                          <a:effectLst/>
                          <a:latin typeface="微軟正黑體" panose="020B0604030504040204" pitchFamily="34" charset="-120"/>
                          <a:ea typeface="微軟正黑體" panose="020B0604030504040204" pitchFamily="34" charset="-120"/>
                        </a:rPr>
                        <a:t>:00(</a:t>
                      </a:r>
                      <a:r>
                        <a:rPr lang="zh-TW" sz="1800" b="1" kern="100" dirty="0">
                          <a:effectLst/>
                          <a:latin typeface="微軟正黑體" panose="020B0604030504040204" pitchFamily="34" charset="-120"/>
                          <a:ea typeface="微軟正黑體" panose="020B0604030504040204" pitchFamily="34" charset="-120"/>
                        </a:rPr>
                        <a:t>請查詢剩餘學群後，至教務處試務組人工遞補</a:t>
                      </a:r>
                      <a:r>
                        <a:rPr lang="en-US" sz="1800" b="1" kern="10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1" kern="100" dirty="0">
                          <a:effectLst/>
                          <a:latin typeface="微軟正黑體" panose="020B0604030504040204" pitchFamily="34" charset="-120"/>
                          <a:ea typeface="微軟正黑體" panose="020B0604030504040204" pitchFamily="34" charset="-120"/>
                        </a:rPr>
                        <a:t> </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3518174356"/>
                  </a:ext>
                </a:extLst>
              </a:tr>
            </a:tbl>
          </a:graphicData>
        </a:graphic>
      </p:graphicFrame>
      <p:sp>
        <p:nvSpPr>
          <p:cNvPr id="6" name="文字方塊 5"/>
          <p:cNvSpPr txBox="1"/>
          <p:nvPr/>
        </p:nvSpPr>
        <p:spPr>
          <a:xfrm>
            <a:off x="211756" y="285277"/>
            <a:ext cx="3676753"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系統選填時間</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34371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0" y="1492877"/>
            <a:ext cx="11274830" cy="3385542"/>
          </a:xfrm>
          <a:prstGeom prst="rect">
            <a:avLst/>
          </a:prstGeom>
          <a:noFill/>
        </p:spPr>
        <p:txBody>
          <a:bodyPr wrap="square" rtlCol="0">
            <a:spAutoFit/>
          </a:bodyPr>
          <a:lstStyle/>
          <a:p>
            <a:r>
              <a:rPr lang="zh-TW" altLang="en-US" sz="3200" dirty="0">
                <a:latin typeface="微軟正黑體" panose="020B0604030504040204" pitchFamily="34" charset="-120"/>
                <a:ea typeface="微軟正黑體" panose="020B0604030504040204" pitchFamily="34" charset="-120"/>
              </a:rPr>
              <a:t> </a:t>
            </a:r>
            <a:endParaRPr lang="en-US" altLang="zh-TW" sz="3200" b="1" dirty="0">
              <a:solidFill>
                <a:srgbClr val="FF0000"/>
              </a:solidFill>
              <a:latin typeface="微軟正黑體" panose="020B0604030504040204" pitchFamily="34" charset="-120"/>
              <a:ea typeface="微軟正黑體" panose="020B0604030504040204" pitchFamily="34" charset="-120"/>
            </a:endParaRPr>
          </a:p>
          <a:p>
            <a:endParaRPr lang="en-US" altLang="zh-TW" sz="3200" dirty="0">
              <a:latin typeface="微軟正黑體" panose="020B0604030504040204" pitchFamily="34" charset="-120"/>
              <a:ea typeface="微軟正黑體" panose="020B0604030504040204" pitchFamily="34" charset="-120"/>
            </a:endParaRPr>
          </a:p>
          <a:p>
            <a:endParaRPr lang="en-US" altLang="zh-TW" sz="3200" dirty="0">
              <a:latin typeface="微軟正黑體" panose="020B0604030504040204" pitchFamily="34" charset="-120"/>
              <a:ea typeface="微軟正黑體" panose="020B0604030504040204" pitchFamily="34" charset="-120"/>
            </a:endParaRPr>
          </a:p>
          <a:p>
            <a:endParaRPr lang="en-US" altLang="zh-TW" sz="3200" dirty="0">
              <a:latin typeface="微軟正黑體" panose="020B0604030504040204" pitchFamily="34" charset="-120"/>
              <a:ea typeface="微軟正黑體" panose="020B0604030504040204" pitchFamily="34" charset="-120"/>
            </a:endParaRPr>
          </a:p>
          <a:p>
            <a:endParaRPr lang="zh-TW" altLang="zh-TW" sz="3200" dirty="0">
              <a:latin typeface="微軟正黑體" panose="020B0604030504040204" pitchFamily="34" charset="-120"/>
              <a:ea typeface="微軟正黑體" panose="020B0604030504040204" pitchFamily="34" charset="-120"/>
            </a:endParaRPr>
          </a:p>
          <a:p>
            <a:endParaRPr lang="zh-TW" altLang="en-US" sz="5400"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483352" y="1906266"/>
            <a:ext cx="11274830" cy="4475071"/>
          </a:xfrm>
          <a:prstGeom prst="rect">
            <a:avLst/>
          </a:prstGeom>
          <a:noFill/>
        </p:spPr>
        <p:txBody>
          <a:bodyPr wrap="square" rtlCol="0">
            <a:spAutoFit/>
          </a:bodyPr>
          <a:lstStyle/>
          <a:p>
            <a:pPr algn="just">
              <a:lnSpc>
                <a:spcPct val="115000"/>
              </a:lnSpc>
            </a:pPr>
            <a:r>
              <a:rPr lang="zh-TW" altLang="en-US" sz="3200" dirty="0">
                <a:solidFill>
                  <a:srgbClr val="FF0000"/>
                </a:solidFill>
                <a:latin typeface="微軟正黑體" panose="020B0604030504040204" pitchFamily="34" charset="-120"/>
                <a:ea typeface="微軟正黑體" panose="020B0604030504040204" pitchFamily="34" charset="-120"/>
              </a:rPr>
              <a:t>★原住民生：</a:t>
            </a:r>
            <a:r>
              <a:rPr lang="zh-TW" altLang="zh-TW" sz="3200" dirty="0">
                <a:latin typeface="微軟正黑體" panose="020B0604030504040204" pitchFamily="34" charset="-120"/>
                <a:ea typeface="微軟正黑體" panose="020B0604030504040204" pitchFamily="34" charset="-120"/>
              </a:rPr>
              <a:t>依簡章規定，各大學各學群至多可提供</a:t>
            </a:r>
            <a:r>
              <a:rPr lang="en-US" altLang="zh-TW" sz="3200" dirty="0">
                <a:latin typeface="微軟正黑體" panose="020B0604030504040204" pitchFamily="34" charset="-120"/>
                <a:ea typeface="微軟正黑體" panose="020B0604030504040204" pitchFamily="34" charset="-120"/>
              </a:rPr>
              <a:t>2</a:t>
            </a:r>
            <a:r>
              <a:rPr lang="zh-TW" altLang="zh-TW" sz="3200" dirty="0">
                <a:latin typeface="微軟正黑體" panose="020B0604030504040204" pitchFamily="34" charset="-120"/>
                <a:ea typeface="微軟正黑體" panose="020B0604030504040204" pitchFamily="34" charset="-120"/>
              </a:rPr>
              <a:t>名原住民外加名額，因此原住民生可就一般生身分自行登入電腦作業系統選填志願，或選擇以外加名額推薦，</a:t>
            </a:r>
            <a:r>
              <a:rPr lang="zh-TW" altLang="zh-TW" sz="3200" b="1" dirty="0">
                <a:solidFill>
                  <a:srgbClr val="00B0F0"/>
                </a:solidFill>
                <a:latin typeface="微軟正黑體" panose="020B0604030504040204" pitchFamily="34" charset="-120"/>
                <a:ea typeface="微軟正黑體" panose="020B0604030504040204" pitchFamily="34" charset="-120"/>
              </a:rPr>
              <a:t>若學生選擇以外加名額選填，可於電腦作業系統中填寫一般生十個志願加原住民外加身分十個志願共二十個志願學群</a:t>
            </a:r>
            <a:r>
              <a:rPr lang="zh-TW" altLang="zh-TW" sz="3200" dirty="0">
                <a:solidFill>
                  <a:srgbClr val="00B0F0"/>
                </a:solidFill>
                <a:latin typeface="微軟正黑體" panose="020B0604030504040204" pitchFamily="34" charset="-120"/>
                <a:ea typeface="微軟正黑體" panose="020B0604030504040204" pitchFamily="34" charset="-120"/>
              </a:rPr>
              <a:t>。</a:t>
            </a:r>
          </a:p>
          <a:p>
            <a:r>
              <a:rPr lang="zh-TW" altLang="en-US" sz="3200" dirty="0">
                <a:solidFill>
                  <a:srgbClr val="FF0000"/>
                </a:solidFill>
                <a:latin typeface="微軟正黑體" panose="020B0604030504040204" pitchFamily="34" charset="-120"/>
                <a:ea typeface="微軟正黑體" panose="020B0604030504040204" pitchFamily="34" charset="-120"/>
              </a:rPr>
              <a:t>★美術班：</a:t>
            </a:r>
            <a:r>
              <a:rPr lang="zh-TW" altLang="zh-TW" sz="3200" dirty="0">
                <a:latin typeface="微軟正黑體" panose="020B0604030504040204" pitchFamily="34" charset="-120"/>
                <a:ea typeface="微軟正黑體" panose="020B0604030504040204" pitchFamily="34" charset="-120"/>
              </a:rPr>
              <a:t>美術班學生繁星推薦採紙本作業，不列入線上志願選填系統處理，</a:t>
            </a:r>
            <a:r>
              <a:rPr lang="zh-TW" altLang="zh-TW" sz="3200" b="1" dirty="0">
                <a:solidFill>
                  <a:srgbClr val="00B0F0"/>
                </a:solidFill>
                <a:latin typeface="微軟正黑體" panose="020B0604030504040204" pitchFamily="34" charset="-120"/>
                <a:ea typeface="微軟正黑體" panose="020B0604030504040204" pitchFamily="34" charset="-120"/>
              </a:rPr>
              <a:t>請直接至教務處試務組報名</a:t>
            </a:r>
            <a:r>
              <a:rPr lang="zh-TW" altLang="zh-TW" sz="3200" dirty="0">
                <a:solidFill>
                  <a:srgbClr val="00B0F0"/>
                </a:solidFill>
                <a:latin typeface="微軟正黑體" panose="020B0604030504040204" pitchFamily="34" charset="-120"/>
                <a:ea typeface="微軟正黑體" panose="020B0604030504040204" pitchFamily="34" charset="-120"/>
              </a:rPr>
              <a:t>。</a:t>
            </a:r>
          </a:p>
          <a:p>
            <a:pPr lvl="0" algn="just">
              <a:lnSpc>
                <a:spcPct val="115000"/>
              </a:lnSpc>
              <a:spcAft>
                <a:spcPts val="0"/>
              </a:spcAft>
            </a:pPr>
            <a:endParaRPr lang="zh-TW" altLang="zh-TW" sz="3200" b="1" kern="100"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211757" y="285277"/>
            <a:ext cx="3104098"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重要提醒一</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46971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376843" y="1968780"/>
            <a:ext cx="11274830" cy="3385542"/>
          </a:xfrm>
          <a:prstGeom prst="rect">
            <a:avLst/>
          </a:prstGeom>
          <a:noFill/>
        </p:spPr>
        <p:txBody>
          <a:bodyPr wrap="square" rtlCol="0">
            <a:spAutoFit/>
          </a:bodyPr>
          <a:lstStyle/>
          <a:p>
            <a:r>
              <a:rPr lang="zh-TW" altLang="en-US" sz="3200" dirty="0">
                <a:latin typeface="微軟正黑體" panose="020B0604030504040204" pitchFamily="34" charset="-120"/>
                <a:ea typeface="微軟正黑體" panose="020B0604030504040204" pitchFamily="34" charset="-120"/>
              </a:rPr>
              <a:t> </a:t>
            </a:r>
            <a:endParaRPr lang="en-US" altLang="zh-TW" sz="3200" b="1" dirty="0">
              <a:solidFill>
                <a:srgbClr val="FF0000"/>
              </a:solidFill>
              <a:latin typeface="微軟正黑體" panose="020B0604030504040204" pitchFamily="34" charset="-120"/>
              <a:ea typeface="微軟正黑體" panose="020B0604030504040204" pitchFamily="34" charset="-120"/>
            </a:endParaRPr>
          </a:p>
          <a:p>
            <a:endParaRPr lang="en-US" altLang="zh-TW" sz="3200" dirty="0">
              <a:latin typeface="微軟正黑體" panose="020B0604030504040204" pitchFamily="34" charset="-120"/>
              <a:ea typeface="微軟正黑體" panose="020B0604030504040204" pitchFamily="34" charset="-120"/>
            </a:endParaRPr>
          </a:p>
          <a:p>
            <a:endParaRPr lang="en-US" altLang="zh-TW" sz="3200" dirty="0">
              <a:latin typeface="微軟正黑體" panose="020B0604030504040204" pitchFamily="34" charset="-120"/>
              <a:ea typeface="微軟正黑體" panose="020B0604030504040204" pitchFamily="34" charset="-120"/>
            </a:endParaRPr>
          </a:p>
          <a:p>
            <a:endParaRPr lang="en-US" altLang="zh-TW" sz="3200" dirty="0">
              <a:latin typeface="微軟正黑體" panose="020B0604030504040204" pitchFamily="34" charset="-120"/>
              <a:ea typeface="微軟正黑體" panose="020B0604030504040204" pitchFamily="34" charset="-120"/>
            </a:endParaRPr>
          </a:p>
          <a:p>
            <a:endParaRPr lang="zh-TW" altLang="zh-TW" sz="3200" dirty="0">
              <a:latin typeface="微軟正黑體" panose="020B0604030504040204" pitchFamily="34" charset="-120"/>
              <a:ea typeface="微軟正黑體" panose="020B0604030504040204" pitchFamily="34" charset="-120"/>
            </a:endParaRPr>
          </a:p>
          <a:p>
            <a:endParaRPr lang="zh-TW" altLang="en-US" sz="5400"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497206" y="1968780"/>
            <a:ext cx="11274830" cy="3490186"/>
          </a:xfrm>
          <a:prstGeom prst="rect">
            <a:avLst/>
          </a:prstGeom>
          <a:noFill/>
        </p:spPr>
        <p:txBody>
          <a:bodyPr wrap="square" rtlCol="0">
            <a:spAutoFit/>
          </a:bodyPr>
          <a:lstStyle/>
          <a:p>
            <a:pPr lvl="0" algn="just">
              <a:lnSpc>
                <a:spcPct val="115000"/>
              </a:lnSpc>
              <a:spcAft>
                <a:spcPts val="0"/>
              </a:spcAft>
            </a:pPr>
            <a:r>
              <a:rPr lang="zh-TW" altLang="en-US" sz="3200" dirty="0">
                <a:solidFill>
                  <a:srgbClr val="FF0000"/>
                </a:solidFill>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請務必將志願從暫存志願區移到儲存志願區，才算填寫完成</a:t>
            </a:r>
            <a:endParaRPr lang="en-US" altLang="zh-TW" sz="3200" dirty="0">
              <a:solidFill>
                <a:srgbClr val="FF0000"/>
              </a:solidFill>
              <a:latin typeface="微軟正黑體" panose="020B0604030504040204" pitchFamily="34" charset="-120"/>
              <a:ea typeface="微軟正黑體" panose="020B0604030504040204" pitchFamily="34" charset="-120"/>
            </a:endParaRPr>
          </a:p>
          <a:p>
            <a:pPr algn="just">
              <a:lnSpc>
                <a:spcPct val="115000"/>
              </a:lnSpc>
            </a:pPr>
            <a:r>
              <a:rPr lang="zh-TW" altLang="en-US" sz="3200" dirty="0">
                <a:solidFill>
                  <a:srgbClr val="FF0000"/>
                </a:solidFill>
                <a:latin typeface="微軟正黑體" panose="020B0604030504040204" pitchFamily="34" charset="-120"/>
                <a:ea typeface="微軟正黑體" panose="020B0604030504040204" pitchFamily="34" charset="-120"/>
              </a:rPr>
              <a:t>★</a:t>
            </a:r>
            <a:r>
              <a:rPr lang="zh-TW" altLang="zh-TW" sz="3200" kern="0" dirty="0">
                <a:solidFill>
                  <a:srgbClr val="000000"/>
                </a:solidFill>
                <a:latin typeface="微軟正黑體" panose="020B0604030504040204" pitchFamily="34" charset="-120"/>
                <a:ea typeface="微軟正黑體" panose="020B0604030504040204" pitchFamily="34" charset="-120"/>
              </a:rPr>
              <a:t>選填學群務必審慎考量個人興趣與選擇，校內線上志願選填系統時，第一至四階段取得校內推薦資格後，</a:t>
            </a:r>
            <a:r>
              <a:rPr lang="zh-TW" altLang="zh-TW" sz="3200" kern="0" dirty="0">
                <a:solidFill>
                  <a:srgbClr val="FF0000"/>
                </a:solidFill>
                <a:latin typeface="微軟正黑體" panose="020B0604030504040204" pitchFamily="34" charset="-120"/>
                <a:ea typeface="微軟正黑體" panose="020B0604030504040204" pitchFamily="34" charset="-120"/>
              </a:rPr>
              <a:t>必須將獲得中選資格之科系</a:t>
            </a:r>
            <a:r>
              <a:rPr lang="zh-TW" altLang="zh-TW" sz="3200" b="1" u="sng" kern="0" dirty="0">
                <a:solidFill>
                  <a:srgbClr val="FF0000"/>
                </a:solidFill>
                <a:latin typeface="微軟正黑體" panose="020B0604030504040204" pitchFamily="34" charset="-120"/>
                <a:ea typeface="微軟正黑體" panose="020B0604030504040204" pitchFamily="34" charset="-120"/>
              </a:rPr>
              <a:t>設定為第一志願</a:t>
            </a:r>
            <a:r>
              <a:rPr lang="zh-TW" altLang="zh-TW" sz="3200" kern="0" dirty="0">
                <a:solidFill>
                  <a:srgbClr val="FF0000"/>
                </a:solidFill>
                <a:latin typeface="微軟正黑體" panose="020B0604030504040204" pitchFamily="34" charset="-120"/>
                <a:ea typeface="微軟正黑體" panose="020B0604030504040204" pitchFamily="34" charset="-120"/>
              </a:rPr>
              <a:t>，並補填其他志願。</a:t>
            </a:r>
            <a:r>
              <a:rPr lang="zh-TW" altLang="zh-TW" sz="3200" b="1" kern="0" dirty="0">
                <a:solidFill>
                  <a:srgbClr val="000000"/>
                </a:solidFill>
                <a:latin typeface="微軟正黑體" panose="020B0604030504040204" pitchFamily="34" charset="-120"/>
                <a:ea typeface="微軟正黑體" panose="020B0604030504040204" pitchFamily="34" charset="-120"/>
              </a:rPr>
              <a:t>在鎖定取得繁星資格後，放棄資格者，因佔用名額影響其他同學升學權益甚大，</a:t>
            </a:r>
            <a:r>
              <a:rPr lang="zh-TW" altLang="zh-TW" sz="3200" b="1" u="dbl" kern="0" dirty="0">
                <a:solidFill>
                  <a:srgbClr val="000000"/>
                </a:solidFill>
                <a:latin typeface="微軟正黑體" panose="020B0604030504040204" pitchFamily="34" charset="-120"/>
                <a:ea typeface="微軟正黑體" panose="020B0604030504040204" pitchFamily="34" charset="-120"/>
              </a:rPr>
              <a:t>記小過乙支並取消繁星資格</a:t>
            </a:r>
            <a:r>
              <a:rPr lang="zh-TW" altLang="zh-TW" sz="3200" b="1" kern="0" dirty="0">
                <a:solidFill>
                  <a:srgbClr val="000000"/>
                </a:solidFill>
                <a:latin typeface="微軟正黑體" panose="020B0604030504040204" pitchFamily="34" charset="-120"/>
                <a:ea typeface="微軟正黑體" panose="020B0604030504040204" pitchFamily="34" charset="-120"/>
              </a:rPr>
              <a:t>，不得異議。</a:t>
            </a:r>
            <a:endParaRPr lang="zh-TW" altLang="zh-TW" sz="3200" b="1" kern="100"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211757" y="285277"/>
            <a:ext cx="3104098"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重要提醒二</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70533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211757" y="285277"/>
            <a:ext cx="3667516"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繁星選填建議</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4" name="矩形 3"/>
          <p:cNvSpPr/>
          <p:nvPr/>
        </p:nvSpPr>
        <p:spPr>
          <a:xfrm>
            <a:off x="1446414" y="1485128"/>
            <a:ext cx="9301942" cy="4708981"/>
          </a:xfrm>
          <a:prstGeom prst="rect">
            <a:avLst/>
          </a:prstGeom>
        </p:spPr>
        <p:txBody>
          <a:bodyPr wrap="square">
            <a:spAutoFit/>
          </a:bodyPr>
          <a:lstStyle/>
          <a:p>
            <a:r>
              <a:rPr lang="zh-TW" altLang="en-US" sz="3000" b="1" dirty="0">
                <a:solidFill>
                  <a:schemeClr val="accent6">
                    <a:lumMod val="50000"/>
                  </a:schemeClr>
                </a:solidFill>
                <a:latin typeface="微軟正黑體" panose="020B0604030504040204" pitchFamily="34" charset="-120"/>
                <a:ea typeface="微軟正黑體" panose="020B0604030504040204" pitchFamily="34" charset="-120"/>
              </a:rPr>
              <a:t>每人可填</a:t>
            </a:r>
            <a:r>
              <a:rPr lang="en-US" altLang="zh-TW" sz="3000" b="1" dirty="0">
                <a:solidFill>
                  <a:schemeClr val="accent2">
                    <a:lumMod val="75000"/>
                  </a:schemeClr>
                </a:solidFill>
                <a:latin typeface="Arial" panose="020B0604020202020204" pitchFamily="34" charset="0"/>
                <a:ea typeface="微軟正黑體" panose="020B0604030504040204" pitchFamily="34" charset="-120"/>
              </a:rPr>
              <a:t>10</a:t>
            </a:r>
            <a:r>
              <a:rPr lang="zh-TW" altLang="en-US" sz="3000" b="1" dirty="0">
                <a:solidFill>
                  <a:schemeClr val="accent2">
                    <a:lumMod val="75000"/>
                  </a:schemeClr>
                </a:solidFill>
                <a:latin typeface="微軟正黑體" panose="020B0604030504040204" pitchFamily="34" charset="-120"/>
                <a:ea typeface="微軟正黑體" panose="020B0604030504040204" pitchFamily="34" charset="-120"/>
              </a:rPr>
              <a:t>個志願</a:t>
            </a:r>
            <a:r>
              <a:rPr lang="zh-TW" altLang="en-US" sz="3000" b="1" dirty="0">
                <a:solidFill>
                  <a:schemeClr val="accent6">
                    <a:lumMod val="50000"/>
                  </a:schemeClr>
                </a:solidFill>
                <a:latin typeface="微軟正黑體" panose="020B0604030504040204" pitchFamily="34" charset="-120"/>
                <a:ea typeface="微軟正黑體" panose="020B0604030504040204" pitchFamily="34" charset="-120"/>
              </a:rPr>
              <a:t>，每個志願都需於</a:t>
            </a:r>
            <a:r>
              <a:rPr lang="en-US" altLang="zh-TW" sz="3000" b="1" dirty="0">
                <a:solidFill>
                  <a:schemeClr val="accent6">
                    <a:lumMod val="50000"/>
                  </a:schemeClr>
                </a:solidFill>
                <a:latin typeface="Arial" panose="020B0604020202020204" pitchFamily="34" charset="0"/>
                <a:ea typeface="微軟正黑體" panose="020B0604030504040204" pitchFamily="34" charset="-120"/>
              </a:rPr>
              <a:t>1</a:t>
            </a:r>
            <a:r>
              <a:rPr lang="zh-TW" altLang="en-US" sz="3000" b="1" dirty="0">
                <a:solidFill>
                  <a:schemeClr val="accent6">
                    <a:lumMod val="50000"/>
                  </a:schemeClr>
                </a:solidFill>
                <a:latin typeface="微軟正黑體" panose="020B0604030504040204" pitchFamily="34" charset="-120"/>
                <a:ea typeface="微軟正黑體" panose="020B0604030504040204" pitchFamily="34" charset="-120"/>
              </a:rPr>
              <a:t>個學校</a:t>
            </a:r>
            <a:r>
              <a:rPr lang="en-US" altLang="zh-TW" sz="3000" b="1" dirty="0">
                <a:solidFill>
                  <a:schemeClr val="accent6">
                    <a:lumMod val="50000"/>
                  </a:schemeClr>
                </a:solidFill>
                <a:latin typeface="Arial" panose="020B0604020202020204" pitchFamily="34" charset="0"/>
                <a:ea typeface="微軟正黑體" panose="020B0604030504040204" pitchFamily="34" charset="-120"/>
              </a:rPr>
              <a:t>1</a:t>
            </a:r>
            <a:r>
              <a:rPr lang="zh-TW" altLang="en-US" sz="3000" b="1" dirty="0">
                <a:solidFill>
                  <a:schemeClr val="accent6">
                    <a:lumMod val="50000"/>
                  </a:schemeClr>
                </a:solidFill>
                <a:latin typeface="微軟正黑體" panose="020B0604030504040204" pitchFamily="34" charset="-120"/>
                <a:ea typeface="微軟正黑體" panose="020B0604030504040204" pitchFamily="34" charset="-120"/>
              </a:rPr>
              <a:t>個學群中挑選</a:t>
            </a:r>
            <a:r>
              <a:rPr lang="en-US" altLang="zh-TW" sz="3000" b="1" dirty="0">
                <a:solidFill>
                  <a:schemeClr val="accent6">
                    <a:lumMod val="50000"/>
                  </a:schemeClr>
                </a:solidFill>
                <a:latin typeface="Arial" panose="020B0604020202020204" pitchFamily="34" charset="0"/>
                <a:ea typeface="微軟正黑體" panose="020B0604030504040204" pitchFamily="34" charset="-120"/>
              </a:rPr>
              <a:t>1</a:t>
            </a:r>
            <a:r>
              <a:rPr lang="zh-TW" altLang="en-US" sz="3000" b="1" dirty="0">
                <a:solidFill>
                  <a:schemeClr val="accent6">
                    <a:lumMod val="50000"/>
                  </a:schemeClr>
                </a:solidFill>
                <a:latin typeface="微軟正黑體" panose="020B0604030504040204" pitchFamily="34" charset="-120"/>
                <a:ea typeface="微軟正黑體" panose="020B0604030504040204" pitchFamily="34" charset="-120"/>
              </a:rPr>
              <a:t>個學系與其他同學競爭校推序。</a:t>
            </a:r>
            <a:r>
              <a:rPr lang="zh-TW" altLang="en-US" sz="3000" b="1" dirty="0">
                <a:solidFill>
                  <a:srgbClr val="FF0000"/>
                </a:solidFill>
                <a:latin typeface="微軟正黑體" panose="020B0604030504040204" pitchFamily="34" charset="-120"/>
                <a:ea typeface="微軟正黑體" panose="020B0604030504040204" pitchFamily="34" charset="-120"/>
              </a:rPr>
              <a:t>該學系必為你的第一志願</a:t>
            </a:r>
            <a:endParaRPr lang="zh-TW" altLang="en-US" sz="3000" dirty="0">
              <a:solidFill>
                <a:srgbClr val="FF0000"/>
              </a:solidFill>
              <a:latin typeface="微軟正黑體" panose="020B0604030504040204" pitchFamily="34" charset="-120"/>
              <a:ea typeface="微軟正黑體" panose="020B0604030504040204" pitchFamily="34" charset="-120"/>
            </a:endParaRPr>
          </a:p>
          <a:p>
            <a:endParaRPr lang="en-US" altLang="zh-TW" sz="3000" b="1" dirty="0">
              <a:solidFill>
                <a:schemeClr val="accent6">
                  <a:lumMod val="50000"/>
                </a:schemeClr>
              </a:solidFill>
              <a:latin typeface="微軟正黑體" panose="020B0604030504040204" pitchFamily="34" charset="-120"/>
              <a:ea typeface="微軟正黑體" panose="020B0604030504040204" pitchFamily="34" charset="-120"/>
            </a:endParaRPr>
          </a:p>
          <a:p>
            <a:r>
              <a:rPr lang="zh-TW" altLang="en-US" sz="3000" b="1" dirty="0">
                <a:solidFill>
                  <a:schemeClr val="accent2">
                    <a:lumMod val="75000"/>
                  </a:schemeClr>
                </a:solidFill>
                <a:latin typeface="微軟正黑體" panose="020B0604030504040204" pitchFamily="34" charset="-120"/>
                <a:ea typeface="微軟正黑體" panose="020B0604030504040204" pitchFamily="34" charset="-120"/>
              </a:rPr>
              <a:t>選校</a:t>
            </a:r>
            <a:r>
              <a:rPr lang="zh-TW" altLang="en-US" sz="3000" b="1" dirty="0">
                <a:solidFill>
                  <a:schemeClr val="accent6">
                    <a:lumMod val="50000"/>
                  </a:schemeClr>
                </a:solidFill>
                <a:latin typeface="微軟正黑體" panose="020B0604030504040204" pitchFamily="34" charset="-120"/>
                <a:ea typeface="微軟正黑體" panose="020B0604030504040204" pitchFamily="34" charset="-120"/>
              </a:rPr>
              <a:t>優先→選</a:t>
            </a:r>
            <a:r>
              <a:rPr lang="zh-TW" altLang="en-US" sz="3000" b="1" dirty="0">
                <a:solidFill>
                  <a:schemeClr val="accent2">
                    <a:lumMod val="75000"/>
                  </a:schemeClr>
                </a:solidFill>
                <a:latin typeface="微軟正黑體" panose="020B0604030504040204" pitchFamily="34" charset="-120"/>
                <a:ea typeface="微軟正黑體" panose="020B0604030504040204" pitchFamily="34" charset="-120"/>
              </a:rPr>
              <a:t>最有優勢</a:t>
            </a:r>
            <a:r>
              <a:rPr lang="zh-TW" altLang="en-US" sz="3000" b="1" dirty="0">
                <a:solidFill>
                  <a:schemeClr val="accent6">
                    <a:lumMod val="50000"/>
                  </a:schemeClr>
                </a:solidFill>
                <a:latin typeface="微軟正黑體" panose="020B0604030504040204" pitchFamily="34" charset="-120"/>
                <a:ea typeface="微軟正黑體" panose="020B0604030504040204" pitchFamily="34" charset="-120"/>
              </a:rPr>
              <a:t>的科系</a:t>
            </a:r>
            <a:endParaRPr lang="zh-TW" altLang="en-US" sz="3000" dirty="0">
              <a:solidFill>
                <a:schemeClr val="accent6">
                  <a:lumMod val="50000"/>
                </a:schemeClr>
              </a:solidFill>
              <a:latin typeface="微軟正黑體" panose="020B0604030504040204" pitchFamily="34" charset="-120"/>
              <a:ea typeface="微軟正黑體" panose="020B0604030504040204" pitchFamily="34" charset="-120"/>
            </a:endParaRPr>
          </a:p>
          <a:p>
            <a:r>
              <a:rPr lang="zh-TW" altLang="en-US" sz="3000" b="1" dirty="0">
                <a:solidFill>
                  <a:schemeClr val="accent2">
                    <a:lumMod val="75000"/>
                  </a:schemeClr>
                </a:solidFill>
                <a:latin typeface="微軟正黑體" panose="020B0604030504040204" pitchFamily="34" charset="-120"/>
                <a:ea typeface="微軟正黑體" panose="020B0604030504040204" pitchFamily="34" charset="-120"/>
              </a:rPr>
              <a:t>選系</a:t>
            </a:r>
            <a:r>
              <a:rPr lang="zh-TW" altLang="en-US" sz="3000" b="1" dirty="0">
                <a:solidFill>
                  <a:schemeClr val="accent6">
                    <a:lumMod val="50000"/>
                  </a:schemeClr>
                </a:solidFill>
                <a:latin typeface="微軟正黑體" panose="020B0604030504040204" pitchFamily="34" charset="-120"/>
                <a:ea typeface="微軟正黑體" panose="020B0604030504040204" pitchFamily="34" charset="-120"/>
              </a:rPr>
              <a:t>優先→選</a:t>
            </a:r>
            <a:r>
              <a:rPr lang="zh-TW" altLang="en-US" sz="3000" b="1" dirty="0">
                <a:solidFill>
                  <a:schemeClr val="accent2">
                    <a:lumMod val="75000"/>
                  </a:schemeClr>
                </a:solidFill>
                <a:latin typeface="微軟正黑體" panose="020B0604030504040204" pitchFamily="34" charset="-120"/>
                <a:ea typeface="微軟正黑體" panose="020B0604030504040204" pitchFamily="34" charset="-120"/>
              </a:rPr>
              <a:t>最想就讀</a:t>
            </a:r>
            <a:r>
              <a:rPr lang="zh-TW" altLang="en-US" sz="3000" b="1" dirty="0">
                <a:solidFill>
                  <a:schemeClr val="accent6">
                    <a:lumMod val="50000"/>
                  </a:schemeClr>
                </a:solidFill>
                <a:latin typeface="微軟正黑體" panose="020B0604030504040204" pitchFamily="34" charset="-120"/>
                <a:ea typeface="微軟正黑體" panose="020B0604030504040204" pitchFamily="34" charset="-120"/>
              </a:rPr>
              <a:t>的科系</a:t>
            </a:r>
            <a:endParaRPr lang="zh-TW" altLang="en-US" sz="3000" dirty="0">
              <a:solidFill>
                <a:schemeClr val="accent6">
                  <a:lumMod val="50000"/>
                </a:schemeClr>
              </a:solidFill>
              <a:latin typeface="微軟正黑體" panose="020B0604030504040204" pitchFamily="34" charset="-120"/>
              <a:ea typeface="微軟正黑體" panose="020B0604030504040204" pitchFamily="34" charset="-120"/>
            </a:endParaRPr>
          </a:p>
          <a:p>
            <a:endParaRPr lang="en-US" altLang="zh-TW" sz="3000" b="1" dirty="0">
              <a:solidFill>
                <a:schemeClr val="accent6">
                  <a:lumMod val="50000"/>
                </a:schemeClr>
              </a:solidFill>
              <a:latin typeface="微軟正黑體" panose="020B0604030504040204" pitchFamily="34" charset="-120"/>
              <a:ea typeface="微軟正黑體" panose="020B0604030504040204" pitchFamily="34" charset="-120"/>
            </a:endParaRPr>
          </a:p>
          <a:p>
            <a:r>
              <a:rPr lang="zh-TW" altLang="en-US" sz="3000" b="1" dirty="0">
                <a:solidFill>
                  <a:schemeClr val="accent6">
                    <a:lumMod val="50000"/>
                  </a:schemeClr>
                </a:solidFill>
                <a:latin typeface="微軟正黑體" panose="020B0604030504040204" pitchFamily="34" charset="-120"/>
                <a:ea typeface="微軟正黑體" panose="020B0604030504040204" pitchFamily="34" charset="-120"/>
              </a:rPr>
              <a:t>是否非</a:t>
            </a:r>
            <a:r>
              <a:rPr lang="zh-TW" altLang="en-US" sz="3000" b="1" dirty="0">
                <a:solidFill>
                  <a:schemeClr val="accent2">
                    <a:lumMod val="75000"/>
                  </a:schemeClr>
                </a:solidFill>
                <a:latin typeface="微軟正黑體" panose="020B0604030504040204" pitchFamily="34" charset="-120"/>
                <a:ea typeface="微軟正黑體" panose="020B0604030504040204" pitchFamily="34" charset="-120"/>
              </a:rPr>
              <a:t>校推一</a:t>
            </a:r>
            <a:r>
              <a:rPr lang="zh-TW" altLang="en-US" sz="3000" b="1" dirty="0">
                <a:solidFill>
                  <a:schemeClr val="accent6">
                    <a:lumMod val="50000"/>
                  </a:schemeClr>
                </a:solidFill>
                <a:latin typeface="微軟正黑體" panose="020B0604030504040204" pitchFamily="34" charset="-120"/>
                <a:ea typeface="微軟正黑體" panose="020B0604030504040204" pitchFamily="34" charset="-120"/>
              </a:rPr>
              <a:t>不可？</a:t>
            </a:r>
            <a:endParaRPr lang="zh-TW" altLang="en-US" sz="3000" dirty="0">
              <a:solidFill>
                <a:schemeClr val="accent6">
                  <a:lumMod val="50000"/>
                </a:schemeClr>
              </a:solidFill>
              <a:latin typeface="微軟正黑體" panose="020B0604030504040204" pitchFamily="34" charset="-120"/>
              <a:ea typeface="微軟正黑體" panose="020B0604030504040204" pitchFamily="34" charset="-120"/>
            </a:endParaRPr>
          </a:p>
          <a:p>
            <a:r>
              <a:rPr lang="zh-TW" altLang="en-US" sz="3000" b="1" dirty="0">
                <a:solidFill>
                  <a:schemeClr val="accent6">
                    <a:lumMod val="50000"/>
                  </a:schemeClr>
                </a:solidFill>
                <a:latin typeface="微軟正黑體" panose="020B0604030504040204" pitchFamily="34" charset="-120"/>
                <a:ea typeface="微軟正黑體" panose="020B0604030504040204" pitchFamily="34" charset="-120"/>
              </a:rPr>
              <a:t>請就歷年資料評斷校推二以後二輪分發的機率高低，決定是否非校推一不可</a:t>
            </a:r>
            <a:endParaRPr lang="zh-TW" altLang="en-US" sz="3000" dirty="0">
              <a:solidFill>
                <a:schemeClr val="accent6">
                  <a:lumMod val="50000"/>
                </a:schemeClr>
              </a:solidFill>
            </a:endParaRPr>
          </a:p>
        </p:txBody>
      </p:sp>
    </p:spTree>
    <p:extLst>
      <p:ext uri="{BB962C8B-B14F-4D97-AF65-F5344CB8AC3E}">
        <p14:creationId xmlns:p14="http://schemas.microsoft.com/office/powerpoint/2010/main" val="1126108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2073643" y="1702845"/>
            <a:ext cx="9580644" cy="590350"/>
          </a:xfrm>
        </p:spPr>
        <p:txBody>
          <a:bodyPr/>
          <a:lstStyle/>
          <a:p>
            <a:r>
              <a:rPr lang="zh-TW" altLang="en-US" sz="3200" b="1" dirty="0">
                <a:latin typeface="微軟正黑體" panose="020B0604030504040204" pitchFamily="34" charset="-120"/>
                <a:ea typeface="微軟正黑體" panose="020B0604030504040204" pitchFamily="34" charset="-120"/>
                <a:cs typeface="華康儷黑 Std W5"/>
              </a:rPr>
              <a:t>推薦學生超過</a:t>
            </a:r>
            <a:r>
              <a:rPr lang="en-US" altLang="zh-TW" sz="3200" b="1" dirty="0">
                <a:latin typeface="微軟正黑體" panose="020B0604030504040204" pitchFamily="34" charset="-120"/>
                <a:ea typeface="微軟正黑體" panose="020B0604030504040204" pitchFamily="34" charset="-120"/>
                <a:cs typeface="華康儷黑 Std W5"/>
              </a:rPr>
              <a:t>1</a:t>
            </a:r>
            <a:r>
              <a:rPr lang="zh-TW" altLang="en-US" sz="3200" b="1" dirty="0">
                <a:latin typeface="微軟正黑體" panose="020B0604030504040204" pitchFamily="34" charset="-120"/>
                <a:ea typeface="微軟正黑體" panose="020B0604030504040204" pitchFamily="34" charset="-120"/>
                <a:cs typeface="華康儷黑 Std W5"/>
              </a:rPr>
              <a:t>名以上，則需排定學生之</a:t>
            </a:r>
            <a:r>
              <a:rPr lang="zh-TW" altLang="en-US" sz="3200" b="1" dirty="0">
                <a:solidFill>
                  <a:srgbClr val="2A6BA6"/>
                </a:solidFill>
                <a:latin typeface="微軟正黑體" panose="020B0604030504040204" pitchFamily="34" charset="-120"/>
                <a:ea typeface="微軟正黑體" panose="020B0604030504040204" pitchFamily="34" charset="-120"/>
                <a:cs typeface="華康儷黑 Std W5"/>
              </a:rPr>
              <a:t>推薦順序</a:t>
            </a:r>
            <a:r>
              <a:rPr lang="zh-TW" altLang="en-US" sz="3200" b="1" dirty="0">
                <a:latin typeface="微軟正黑體" panose="020B0604030504040204" pitchFamily="34" charset="-120"/>
                <a:ea typeface="微軟正黑體" panose="020B0604030504040204" pitchFamily="34" charset="-120"/>
                <a:cs typeface="華康儷黑 Std W5"/>
              </a:rPr>
              <a:t>。</a:t>
            </a:r>
          </a:p>
          <a:p>
            <a:endParaRPr lang="zh-TW" altLang="en-US" dirty="0">
              <a:latin typeface="標楷體" panose="03000509000000000000" pitchFamily="65" charset="-120"/>
              <a:ea typeface="標楷體" panose="03000509000000000000" pitchFamily="65" charset="-120"/>
            </a:endParaRPr>
          </a:p>
        </p:txBody>
      </p:sp>
      <p:grpSp>
        <p:nvGrpSpPr>
          <p:cNvPr id="4" name="Group 58"/>
          <p:cNvGrpSpPr>
            <a:grpSpLocks/>
          </p:cNvGrpSpPr>
          <p:nvPr/>
        </p:nvGrpSpPr>
        <p:grpSpPr bwMode="auto">
          <a:xfrm>
            <a:off x="965151" y="2900447"/>
            <a:ext cx="3706401" cy="2562787"/>
            <a:chOff x="1655" y="1716"/>
            <a:chExt cx="2056" cy="1509"/>
          </a:xfrm>
        </p:grpSpPr>
        <p:sp>
          <p:nvSpPr>
            <p:cNvPr id="5" name="文字方塊 4"/>
            <p:cNvSpPr txBox="1"/>
            <p:nvPr/>
          </p:nvSpPr>
          <p:spPr>
            <a:xfrm>
              <a:off x="1655" y="2115"/>
              <a:ext cx="1406" cy="1078"/>
            </a:xfrm>
            <a:prstGeom prst="rect">
              <a:avLst/>
            </a:prstGeom>
            <a:solidFill>
              <a:schemeClr val="bg2">
                <a:lumMod val="75000"/>
                <a:alpha val="31000"/>
              </a:schemeClr>
            </a:solidFill>
            <a:ln w="25400">
              <a:solidFill>
                <a:schemeClr val="accent1"/>
              </a:solidFill>
              <a:prstDash val="lgDash"/>
            </a:ln>
          </p:spPr>
          <p:txBody>
            <a:bodyPr>
              <a:spAutoFit/>
            </a:bodyPr>
            <a:lstStyle/>
            <a:p>
              <a:pPr algn="ctr"/>
              <a:r>
                <a:rPr lang="zh-TW" altLang="en-US" sz="2400" b="1" dirty="0">
                  <a:latin typeface="微軟正黑體" panose="020B0604030504040204" pitchFamily="34" charset="-120"/>
                  <a:ea typeface="微軟正黑體" panose="020B0604030504040204" pitchFamily="34" charset="-120"/>
                </a:rPr>
                <a:t>例</a:t>
              </a:r>
              <a:r>
                <a:rPr lang="en-US" altLang="zh-TW" sz="2400" b="1" dirty="0">
                  <a:latin typeface="微軟正黑體" panose="020B0604030504040204" pitchFamily="34" charset="-120"/>
                  <a:ea typeface="微軟正黑體" panose="020B0604030504040204" pitchFamily="34" charset="-120"/>
                </a:rPr>
                <a:t>:</a:t>
              </a:r>
              <a:r>
                <a:rPr lang="en-US" altLang="zh-TW" sz="2700" b="1" dirty="0">
                  <a:latin typeface="微軟正黑體" panose="020B0604030504040204" pitchFamily="34" charset="-120"/>
                  <a:ea typeface="微軟正黑體" panose="020B0604030504040204" pitchFamily="34" charset="-120"/>
                </a:rPr>
                <a:t> </a:t>
              </a:r>
              <a:r>
                <a:rPr lang="zh-TW" altLang="en-US" sz="2800" b="1" dirty="0">
                  <a:solidFill>
                    <a:srgbClr val="000076"/>
                  </a:solidFill>
                  <a:latin typeface="微軟正黑體" panose="020B0604030504040204" pitchFamily="34" charset="-120"/>
                  <a:ea typeface="微軟正黑體" panose="020B0604030504040204" pitchFamily="34" charset="-120"/>
                </a:rPr>
                <a:t>臺灣大學</a:t>
              </a:r>
            </a:p>
            <a:p>
              <a:pPr algn="ctr"/>
              <a:r>
                <a:rPr lang="zh-TW" altLang="zh-TW" sz="2700" b="1" dirty="0">
                  <a:latin typeface="微軟正黑體" panose="020B0604030504040204" pitchFamily="34" charset="-120"/>
                  <a:ea typeface="微軟正黑體" panose="020B0604030504040204" pitchFamily="34" charset="-120"/>
                </a:rPr>
                <a:t>第</a:t>
              </a:r>
              <a:r>
                <a:rPr lang="zh-TW" altLang="en-US" sz="2700" b="1" dirty="0">
                  <a:latin typeface="微軟正黑體" panose="020B0604030504040204" pitchFamily="34" charset="-120"/>
                  <a:ea typeface="微軟正黑體" panose="020B0604030504040204" pitchFamily="34" charset="-120"/>
                </a:rPr>
                <a:t>三</a:t>
              </a:r>
              <a:r>
                <a:rPr lang="zh-TW" altLang="zh-TW" sz="2700" b="1" dirty="0">
                  <a:latin typeface="微軟正黑體" panose="020B0604030504040204" pitchFamily="34" charset="-120"/>
                  <a:ea typeface="微軟正黑體" panose="020B0604030504040204" pitchFamily="34" charset="-120"/>
                </a:rPr>
                <a:t>類學群</a:t>
              </a:r>
              <a:endParaRPr lang="zh-TW" altLang="zh-TW" sz="2700" dirty="0">
                <a:latin typeface="微軟正黑體" panose="020B0604030504040204" pitchFamily="34" charset="-120"/>
                <a:ea typeface="微軟正黑體" panose="020B0604030504040204" pitchFamily="34" charset="-120"/>
              </a:endParaRPr>
            </a:p>
            <a:p>
              <a:pPr algn="ctr"/>
              <a:r>
                <a:rPr lang="zh-TW" altLang="zh-TW" sz="2700" b="1" dirty="0">
                  <a:latin typeface="微軟正黑體" panose="020B0604030504040204" pitchFamily="34" charset="-120"/>
                  <a:ea typeface="微軟正黑體" panose="020B0604030504040204" pitchFamily="34" charset="-120"/>
                </a:rPr>
                <a:t>第二類學群</a:t>
              </a:r>
              <a:endParaRPr lang="zh-TW" altLang="zh-TW" sz="2700" dirty="0">
                <a:latin typeface="微軟正黑體" panose="020B0604030504040204" pitchFamily="34" charset="-120"/>
                <a:ea typeface="微軟正黑體" panose="020B0604030504040204" pitchFamily="34" charset="-120"/>
              </a:endParaRPr>
            </a:p>
            <a:p>
              <a:pPr algn="ctr"/>
              <a:r>
                <a:rPr lang="zh-TW" altLang="zh-TW" sz="2700" b="1" dirty="0">
                  <a:latin typeface="微軟正黑體" panose="020B0604030504040204" pitchFamily="34" charset="-120"/>
                  <a:ea typeface="微軟正黑體" panose="020B0604030504040204" pitchFamily="34" charset="-120"/>
                </a:rPr>
                <a:t>第</a:t>
              </a:r>
              <a:r>
                <a:rPr lang="zh-TW" altLang="en-US" sz="2700" b="1" dirty="0">
                  <a:latin typeface="微軟正黑體" panose="020B0604030504040204" pitchFamily="34" charset="-120"/>
                  <a:ea typeface="微軟正黑體" panose="020B0604030504040204" pitchFamily="34" charset="-120"/>
                </a:rPr>
                <a:t>一</a:t>
              </a:r>
              <a:r>
                <a:rPr lang="zh-TW" altLang="zh-TW" sz="2700" b="1" dirty="0">
                  <a:latin typeface="微軟正黑體" panose="020B0604030504040204" pitchFamily="34" charset="-120"/>
                  <a:ea typeface="微軟正黑體" panose="020B0604030504040204" pitchFamily="34" charset="-120"/>
                </a:rPr>
                <a:t>類學群</a:t>
              </a:r>
              <a:endParaRPr lang="zh-TW" altLang="zh-TW" sz="2700" dirty="0">
                <a:latin typeface="微軟正黑體" panose="020B0604030504040204" pitchFamily="34" charset="-120"/>
                <a:ea typeface="微軟正黑體" panose="020B0604030504040204" pitchFamily="34" charset="-120"/>
              </a:endParaRPr>
            </a:p>
          </p:txBody>
        </p:sp>
        <p:sp>
          <p:nvSpPr>
            <p:cNvPr id="6" name="橢圓 5"/>
            <p:cNvSpPr/>
            <p:nvPr/>
          </p:nvSpPr>
          <p:spPr>
            <a:xfrm>
              <a:off x="3386" y="1716"/>
              <a:ext cx="325" cy="31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甲</a:t>
              </a:r>
            </a:p>
          </p:txBody>
        </p:sp>
        <p:sp>
          <p:nvSpPr>
            <p:cNvPr id="19" name="橢圓 14"/>
            <p:cNvSpPr/>
            <p:nvPr/>
          </p:nvSpPr>
          <p:spPr bwMode="auto">
            <a:xfrm>
              <a:off x="3359" y="2915"/>
              <a:ext cx="325" cy="31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丙</a:t>
              </a:r>
            </a:p>
          </p:txBody>
        </p:sp>
        <p:sp>
          <p:nvSpPr>
            <p:cNvPr id="16" name="橢圓 15"/>
            <p:cNvSpPr/>
            <p:nvPr/>
          </p:nvSpPr>
          <p:spPr bwMode="auto">
            <a:xfrm>
              <a:off x="3382" y="2035"/>
              <a:ext cx="325" cy="31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乙</a:t>
              </a:r>
            </a:p>
          </p:txBody>
        </p:sp>
        <p:cxnSp>
          <p:nvCxnSpPr>
            <p:cNvPr id="10" name="直線接點 9"/>
            <p:cNvCxnSpPr/>
            <p:nvPr/>
          </p:nvCxnSpPr>
          <p:spPr>
            <a:xfrm flipV="1">
              <a:off x="2925" y="2024"/>
              <a:ext cx="409" cy="4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flipV="1">
              <a:off x="2902" y="2251"/>
              <a:ext cx="432" cy="47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878" y="2973"/>
              <a:ext cx="457" cy="102"/>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0" name="橢圓 19"/>
          <p:cNvSpPr>
            <a:spLocks noChangeArrowheads="1"/>
          </p:cNvSpPr>
          <p:nvPr/>
        </p:nvSpPr>
        <p:spPr bwMode="auto">
          <a:xfrm>
            <a:off x="4085667" y="5007231"/>
            <a:ext cx="490341" cy="385521"/>
          </a:xfrm>
          <a:prstGeom prst="ellipse">
            <a:avLst/>
          </a:prstGeom>
          <a:solidFill>
            <a:srgbClr val="CC0000"/>
          </a:solidFill>
          <a:ln w="25400" algn="ctr">
            <a:noFill/>
            <a:round/>
            <a:headEnd/>
            <a:tailEnd/>
          </a:ln>
        </p:spPr>
        <p:txBody>
          <a:bodyPr anchor="ctr"/>
          <a:lstStyle/>
          <a:p>
            <a:pPr algn="ctr"/>
            <a:r>
              <a:rPr kumimoji="0" lang="en-US" altLang="zh-TW" b="1" dirty="0">
                <a:solidFill>
                  <a:schemeClr val="bg1"/>
                </a:solidFill>
                <a:latin typeface="微軟正黑體" panose="020B0604030504040204" pitchFamily="34" charset="-120"/>
                <a:ea typeface="微軟正黑體" panose="020B0604030504040204" pitchFamily="34" charset="-120"/>
              </a:rPr>
              <a:t>1</a:t>
            </a:r>
          </a:p>
        </p:txBody>
      </p:sp>
      <p:grpSp>
        <p:nvGrpSpPr>
          <p:cNvPr id="24" name="Group 103"/>
          <p:cNvGrpSpPr>
            <a:grpSpLocks/>
          </p:cNvGrpSpPr>
          <p:nvPr/>
        </p:nvGrpSpPr>
        <p:grpSpPr bwMode="auto">
          <a:xfrm>
            <a:off x="4649943" y="2956492"/>
            <a:ext cx="849085" cy="2532217"/>
            <a:chOff x="3821" y="2005"/>
            <a:chExt cx="471" cy="1491"/>
          </a:xfrm>
        </p:grpSpPr>
        <p:sp>
          <p:nvSpPr>
            <p:cNvPr id="29" name="Text Box 100"/>
            <p:cNvSpPr txBox="1">
              <a:spLocks noChangeArrowheads="1"/>
            </p:cNvSpPr>
            <p:nvPr/>
          </p:nvSpPr>
          <p:spPr bwMode="auto">
            <a:xfrm>
              <a:off x="3821" y="2329"/>
              <a:ext cx="432" cy="272"/>
            </a:xfrm>
            <a:prstGeom prst="rect">
              <a:avLst/>
            </a:prstGeom>
            <a:noFill/>
            <a:ln w="9525">
              <a:noFill/>
              <a:miter lim="800000"/>
              <a:headEnd/>
              <a:tailEnd/>
            </a:ln>
            <a:effectLst/>
          </p:spPr>
          <p:txBody>
            <a:bodyPr>
              <a:spAutoFit/>
            </a:bodyPr>
            <a:lstStyle/>
            <a:p>
              <a:pPr>
                <a:spcBef>
                  <a:spcPct val="50000"/>
                </a:spcBef>
              </a:pPr>
              <a:r>
                <a:rPr lang="en-US" altLang="zh-TW" sz="2400" b="1" dirty="0">
                  <a:latin typeface="微軟正黑體" panose="020B0604030504040204" pitchFamily="34" charset="-120"/>
                  <a:ea typeface="微軟正黑體" panose="020B0604030504040204" pitchFamily="34" charset="-120"/>
                </a:rPr>
                <a:t>4%</a:t>
              </a:r>
            </a:p>
          </p:txBody>
        </p:sp>
        <p:sp>
          <p:nvSpPr>
            <p:cNvPr id="30" name="Text Box 101"/>
            <p:cNvSpPr txBox="1">
              <a:spLocks noChangeArrowheads="1"/>
            </p:cNvSpPr>
            <p:nvPr/>
          </p:nvSpPr>
          <p:spPr bwMode="auto">
            <a:xfrm>
              <a:off x="3860" y="3224"/>
              <a:ext cx="432" cy="272"/>
            </a:xfrm>
            <a:prstGeom prst="rect">
              <a:avLst/>
            </a:prstGeom>
            <a:noFill/>
            <a:ln w="9525">
              <a:noFill/>
              <a:miter lim="800000"/>
              <a:headEnd/>
              <a:tailEnd/>
            </a:ln>
            <a:effectLst/>
          </p:spPr>
          <p:txBody>
            <a:bodyPr>
              <a:spAutoFit/>
            </a:bodyPr>
            <a:lstStyle/>
            <a:p>
              <a:pPr>
                <a:spcBef>
                  <a:spcPct val="50000"/>
                </a:spcBef>
              </a:pPr>
              <a:r>
                <a:rPr lang="en-US" altLang="zh-TW" sz="2400" b="1" dirty="0">
                  <a:latin typeface="微軟正黑體" panose="020B0604030504040204" pitchFamily="34" charset="-120"/>
                  <a:ea typeface="微軟正黑體" panose="020B0604030504040204" pitchFamily="34" charset="-120"/>
                </a:rPr>
                <a:t>3%</a:t>
              </a:r>
            </a:p>
          </p:txBody>
        </p:sp>
        <p:sp>
          <p:nvSpPr>
            <p:cNvPr id="25" name="Text Box 96"/>
            <p:cNvSpPr txBox="1">
              <a:spLocks noChangeArrowheads="1"/>
            </p:cNvSpPr>
            <p:nvPr/>
          </p:nvSpPr>
          <p:spPr bwMode="auto">
            <a:xfrm>
              <a:off x="3833" y="2005"/>
              <a:ext cx="432" cy="272"/>
            </a:xfrm>
            <a:prstGeom prst="rect">
              <a:avLst/>
            </a:prstGeom>
            <a:noFill/>
            <a:ln w="9525">
              <a:noFill/>
              <a:miter lim="800000"/>
              <a:headEnd/>
              <a:tailEnd/>
            </a:ln>
            <a:effectLst/>
          </p:spPr>
          <p:txBody>
            <a:bodyPr>
              <a:spAutoFit/>
            </a:bodyPr>
            <a:lstStyle/>
            <a:p>
              <a:pPr>
                <a:spcBef>
                  <a:spcPct val="50000"/>
                </a:spcBef>
              </a:pPr>
              <a:r>
                <a:rPr lang="en-US" altLang="zh-TW" sz="2400" b="1" dirty="0">
                  <a:latin typeface="微軟正黑體" panose="020B0604030504040204" pitchFamily="34" charset="-120"/>
                  <a:ea typeface="微軟正黑體" panose="020B0604030504040204" pitchFamily="34" charset="-120"/>
                </a:rPr>
                <a:t>4%</a:t>
              </a:r>
            </a:p>
          </p:txBody>
        </p:sp>
      </p:grpSp>
      <p:grpSp>
        <p:nvGrpSpPr>
          <p:cNvPr id="7" name="群組 6"/>
          <p:cNvGrpSpPr/>
          <p:nvPr/>
        </p:nvGrpSpPr>
        <p:grpSpPr>
          <a:xfrm>
            <a:off x="5150809" y="2881601"/>
            <a:ext cx="899475" cy="1096473"/>
            <a:chOff x="6505677" y="2770270"/>
            <a:chExt cx="899475" cy="1096473"/>
          </a:xfrm>
        </p:grpSpPr>
        <p:sp>
          <p:nvSpPr>
            <p:cNvPr id="38" name="橢圓 14"/>
            <p:cNvSpPr>
              <a:spLocks noChangeArrowheads="1"/>
            </p:cNvSpPr>
            <p:nvPr/>
          </p:nvSpPr>
          <p:spPr bwMode="auto">
            <a:xfrm>
              <a:off x="6505677" y="3101853"/>
              <a:ext cx="899475" cy="385521"/>
            </a:xfrm>
            <a:prstGeom prst="ellipse">
              <a:avLst/>
            </a:prstGeom>
            <a:noFill/>
            <a:ln w="25400" algn="ctr">
              <a:noFill/>
              <a:round/>
              <a:headEnd/>
              <a:tailEnd/>
            </a:ln>
          </p:spPr>
          <p:txBody>
            <a:bodyPr anchor="ctr"/>
            <a:lstStyle/>
            <a:p>
              <a:pPr algn="ctr"/>
              <a:r>
                <a:rPr lang="en-US" altLang="zh-TW" sz="2000" b="1" dirty="0">
                  <a:solidFill>
                    <a:srgbClr val="00133A"/>
                  </a:solidFill>
                  <a:latin typeface="微軟正黑體" panose="020B0604030504040204" pitchFamily="34" charset="-120"/>
                  <a:ea typeface="微軟正黑體" panose="020B0604030504040204" pitchFamily="34" charset="-120"/>
                </a:rPr>
                <a:t>or</a:t>
              </a:r>
            </a:p>
          </p:txBody>
        </p:sp>
        <p:sp>
          <p:nvSpPr>
            <p:cNvPr id="31" name="橢圓 14"/>
            <p:cNvSpPr>
              <a:spLocks noChangeArrowheads="1"/>
            </p:cNvSpPr>
            <p:nvPr/>
          </p:nvSpPr>
          <p:spPr bwMode="auto">
            <a:xfrm>
              <a:off x="6710278" y="2770270"/>
              <a:ext cx="490341" cy="385521"/>
            </a:xfrm>
            <a:prstGeom prst="ellipse">
              <a:avLst/>
            </a:prstGeom>
            <a:solidFill>
              <a:srgbClr val="CC0000"/>
            </a:solidFill>
            <a:ln w="25400" algn="ctr">
              <a:noFill/>
              <a:round/>
              <a:headEnd/>
              <a:tailEnd/>
            </a:ln>
          </p:spPr>
          <p:txBody>
            <a:bodyPr anchor="ctr"/>
            <a:lstStyle/>
            <a:p>
              <a:pPr algn="ctr"/>
              <a:r>
                <a:rPr kumimoji="0" lang="en-US" altLang="zh-TW" b="1" dirty="0">
                  <a:solidFill>
                    <a:schemeClr val="bg1"/>
                  </a:solidFill>
                  <a:latin typeface="微軟正黑體" panose="020B0604030504040204" pitchFamily="34" charset="-120"/>
                  <a:ea typeface="微軟正黑體" panose="020B0604030504040204" pitchFamily="34" charset="-120"/>
                </a:rPr>
                <a:t>2</a:t>
              </a:r>
            </a:p>
          </p:txBody>
        </p:sp>
        <p:sp>
          <p:nvSpPr>
            <p:cNvPr id="32" name="橢圓 14"/>
            <p:cNvSpPr>
              <a:spLocks noChangeArrowheads="1"/>
            </p:cNvSpPr>
            <p:nvPr/>
          </p:nvSpPr>
          <p:spPr bwMode="auto">
            <a:xfrm>
              <a:off x="6696566" y="3481222"/>
              <a:ext cx="490341" cy="385521"/>
            </a:xfrm>
            <a:prstGeom prst="ellipse">
              <a:avLst/>
            </a:prstGeom>
            <a:solidFill>
              <a:srgbClr val="CC0000"/>
            </a:solidFill>
            <a:ln w="25400" algn="ctr">
              <a:noFill/>
              <a:round/>
              <a:headEnd/>
              <a:tailEnd/>
            </a:ln>
          </p:spPr>
          <p:txBody>
            <a:bodyPr anchor="ctr"/>
            <a:lstStyle/>
            <a:p>
              <a:pPr algn="ctr"/>
              <a:r>
                <a:rPr kumimoji="0" lang="en-US" altLang="zh-TW" b="1" dirty="0">
                  <a:solidFill>
                    <a:schemeClr val="bg1"/>
                  </a:solidFill>
                  <a:latin typeface="微軟正黑體" panose="020B0604030504040204" pitchFamily="34" charset="-120"/>
                  <a:ea typeface="微軟正黑體" panose="020B0604030504040204" pitchFamily="34" charset="-120"/>
                </a:rPr>
                <a:t>3</a:t>
              </a:r>
            </a:p>
          </p:txBody>
        </p:sp>
      </p:grpSp>
      <p:sp>
        <p:nvSpPr>
          <p:cNvPr id="26" name="文字方塊 25"/>
          <p:cNvSpPr txBox="1"/>
          <p:nvPr/>
        </p:nvSpPr>
        <p:spPr>
          <a:xfrm>
            <a:off x="286925" y="310763"/>
            <a:ext cx="5053509"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繁星推薦</a:t>
            </a:r>
            <a:r>
              <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推薦順序</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8" name="Rectangle 109"/>
          <p:cNvSpPr>
            <a:spLocks noChangeArrowheads="1"/>
          </p:cNvSpPr>
          <p:nvPr/>
        </p:nvSpPr>
        <p:spPr bwMode="auto">
          <a:xfrm>
            <a:off x="7268540" y="2835853"/>
            <a:ext cx="4495427" cy="3370983"/>
          </a:xfrm>
          <a:prstGeom prst="rect">
            <a:avLst/>
          </a:prstGeom>
          <a:noFill/>
          <a:ln w="9525">
            <a:noFill/>
            <a:miter lim="800000"/>
            <a:headEnd/>
            <a:tailEnd/>
          </a:ln>
          <a:effectLst/>
        </p:spPr>
        <p:txBody>
          <a:bodyPr/>
          <a:lstStyle/>
          <a:p>
            <a:pPr>
              <a:lnSpc>
                <a:spcPts val="3600"/>
              </a:lnSpc>
              <a:spcBef>
                <a:spcPts val="1200"/>
              </a:spcBef>
            </a:pPr>
            <a:r>
              <a:rPr lang="zh-TW" altLang="en-US" sz="2500" dirty="0">
                <a:latin typeface="微軟正黑體" panose="020B0604030504040204" pitchFamily="34" charset="-120"/>
                <a:ea typeface="微軟正黑體" panose="020B0604030504040204" pitchFamily="34" charset="-120"/>
              </a:rPr>
              <a:t>本校繁星</a:t>
            </a:r>
            <a:r>
              <a:rPr lang="zh-TW" altLang="zh-TW" sz="2500" dirty="0">
                <a:latin typeface="微軟正黑體" panose="020B0604030504040204" pitchFamily="34" charset="-120"/>
                <a:ea typeface="微軟正黑體" panose="020B0604030504040204" pitchFamily="34" charset="-120"/>
              </a:rPr>
              <a:t>系統採</a:t>
            </a:r>
            <a:r>
              <a:rPr lang="zh-TW" altLang="zh-TW" sz="2500" u="sng" dirty="0">
                <a:latin typeface="微軟正黑體" panose="020B0604030504040204" pitchFamily="34" charset="-120"/>
                <a:ea typeface="微軟正黑體" panose="020B0604030504040204" pitchFamily="34" charset="-120"/>
              </a:rPr>
              <a:t>校內線上選填方式</a:t>
            </a:r>
            <a:r>
              <a:rPr lang="zh-TW" altLang="zh-TW" sz="2500" dirty="0">
                <a:latin typeface="微軟正黑體" panose="020B0604030504040204" pitchFamily="34" charset="-120"/>
                <a:ea typeface="微軟正黑體" panose="020B0604030504040204" pitchFamily="34" charset="-120"/>
              </a:rPr>
              <a:t>，依據</a:t>
            </a:r>
            <a:r>
              <a:rPr lang="en-US" altLang="zh-TW" sz="2500" dirty="0">
                <a:latin typeface="微軟正黑體" panose="020B0604030504040204" pitchFamily="34" charset="-120"/>
                <a:ea typeface="微軟正黑體" panose="020B0604030504040204" pitchFamily="34" charset="-120"/>
              </a:rPr>
              <a:t>『</a:t>
            </a:r>
            <a:r>
              <a:rPr lang="zh-TW" altLang="en-US" sz="2500" b="1" dirty="0">
                <a:latin typeface="微軟正黑體" panose="020B0604030504040204" pitchFamily="34" charset="-120"/>
                <a:ea typeface="微軟正黑體" panose="020B0604030504040204" pitchFamily="34" charset="-120"/>
              </a:rPr>
              <a:t> 變動</a:t>
            </a:r>
            <a:r>
              <a:rPr lang="zh-TW" altLang="zh-TW" sz="2500" b="1" dirty="0">
                <a:latin typeface="微軟正黑體" panose="020B0604030504040204" pitchFamily="34" charset="-120"/>
                <a:ea typeface="微軟正黑體" panose="020B0604030504040204" pitchFamily="34" charset="-120"/>
              </a:rPr>
              <a:t>比序</a:t>
            </a:r>
            <a:r>
              <a:rPr lang="en-US" altLang="zh-TW" sz="2500" dirty="0">
                <a:latin typeface="微軟正黑體" panose="020B0604030504040204" pitchFamily="34" charset="-120"/>
                <a:ea typeface="微軟正黑體" panose="020B0604030504040204" pitchFamily="34" charset="-120"/>
              </a:rPr>
              <a:t>』</a:t>
            </a:r>
            <a:r>
              <a:rPr lang="zh-TW" altLang="zh-TW" sz="2500" dirty="0">
                <a:latin typeface="微軟正黑體" panose="020B0604030504040204" pitchFamily="34" charset="-120"/>
                <a:ea typeface="微軟正黑體" panose="020B0604030504040204" pitchFamily="34" charset="-120"/>
              </a:rPr>
              <a:t>模式，透過各校系比序標準來決定</a:t>
            </a:r>
            <a:r>
              <a:rPr lang="en-US" altLang="zh-TW" sz="2500" dirty="0">
                <a:latin typeface="微軟正黑體" panose="020B0604030504040204" pitchFamily="34" charset="-120"/>
                <a:ea typeface="微軟正黑體" panose="020B0604030504040204" pitchFamily="34" charset="-120"/>
              </a:rPr>
              <a:t>  </a:t>
            </a:r>
            <a:r>
              <a:rPr lang="zh-TW" altLang="zh-TW" sz="2500" dirty="0">
                <a:latin typeface="微軟正黑體" panose="020B0604030504040204" pitchFamily="34" charset="-120"/>
                <a:ea typeface="微軟正黑體" panose="020B0604030504040204" pitchFamily="34" charset="-120"/>
              </a:rPr>
              <a:t>推薦人選，完全依照簡章，根據大學校系選才的標準，把推薦的機會給予</a:t>
            </a:r>
            <a:r>
              <a:rPr lang="zh-TW" altLang="zh-TW" sz="2500" b="1" dirty="0">
                <a:solidFill>
                  <a:srgbClr val="FF0000"/>
                </a:solidFill>
                <a:latin typeface="微軟正黑體" panose="020B0604030504040204" pitchFamily="34" charset="-120"/>
                <a:ea typeface="微軟正黑體" panose="020B0604030504040204" pitchFamily="34" charset="-120"/>
              </a:rPr>
              <a:t>最適合該學群、及最具學系優勢的人</a:t>
            </a:r>
            <a:r>
              <a:rPr lang="zh-TW" altLang="zh-TW" sz="2500" dirty="0">
                <a:solidFill>
                  <a:srgbClr val="FF0000"/>
                </a:solidFill>
                <a:latin typeface="微軟正黑體" panose="020B0604030504040204" pitchFamily="34" charset="-120"/>
                <a:ea typeface="微軟正黑體" panose="020B0604030504040204" pitchFamily="34" charset="-120"/>
              </a:rPr>
              <a:t>。</a:t>
            </a:r>
            <a:endParaRPr lang="zh-TW" altLang="en-US" sz="2500" dirty="0">
              <a:solidFill>
                <a:srgbClr val="FF0000"/>
              </a:solidFill>
              <a:latin typeface="微軟正黑體" panose="020B0604030504040204" pitchFamily="34" charset="-120"/>
              <a:ea typeface="微軟正黑體" panose="020B0604030504040204" pitchFamily="34" charset="-120"/>
            </a:endParaRPr>
          </a:p>
        </p:txBody>
      </p:sp>
      <p:sp>
        <p:nvSpPr>
          <p:cNvPr id="8" name="右中括弧 7"/>
          <p:cNvSpPr/>
          <p:nvPr/>
        </p:nvSpPr>
        <p:spPr>
          <a:xfrm>
            <a:off x="5800094" y="2855820"/>
            <a:ext cx="204533" cy="1142221"/>
          </a:xfrm>
          <a:prstGeom prst="rightBracket">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9" name="文字方塊 8"/>
          <p:cNvSpPr txBox="1"/>
          <p:nvPr/>
        </p:nvSpPr>
        <p:spPr>
          <a:xfrm>
            <a:off x="6059771" y="2685953"/>
            <a:ext cx="412739" cy="3170099"/>
          </a:xfrm>
          <a:prstGeom prst="rect">
            <a:avLst/>
          </a:prstGeom>
          <a:noFill/>
        </p:spPr>
        <p:txBody>
          <a:bodyPr wrap="square" rtlCol="0">
            <a:spAutoFit/>
          </a:bodyPr>
          <a:lstStyle/>
          <a:p>
            <a:r>
              <a:rPr lang="zh-TW" altLang="en-US" sz="2500" b="1" dirty="0">
                <a:solidFill>
                  <a:schemeClr val="accent1">
                    <a:lumMod val="75000"/>
                  </a:schemeClr>
                </a:solidFill>
                <a:latin typeface="微軟正黑體" panose="020B0604030504040204" pitchFamily="34" charset="-120"/>
                <a:ea typeface="微軟正黑體" panose="020B0604030504040204" pitchFamily="34" charset="-120"/>
              </a:rPr>
              <a:t>誰的校推序較高</a:t>
            </a:r>
            <a:endParaRPr lang="en-US" altLang="zh-TW" sz="2500" b="1" dirty="0">
              <a:solidFill>
                <a:schemeClr val="accent1">
                  <a:lumMod val="75000"/>
                </a:schemeClr>
              </a:solidFill>
              <a:latin typeface="微軟正黑體" panose="020B0604030504040204" pitchFamily="34" charset="-120"/>
              <a:ea typeface="微軟正黑體" panose="020B0604030504040204" pitchFamily="34" charset="-120"/>
            </a:endParaRPr>
          </a:p>
          <a:p>
            <a:r>
              <a:rPr lang="zh-TW" altLang="en-US" sz="2500" b="1" dirty="0">
                <a:solidFill>
                  <a:schemeClr val="accent1">
                    <a:lumMod val="75000"/>
                  </a:schemeClr>
                </a:solidFill>
                <a:latin typeface="微軟正黑體" panose="020B0604030504040204" pitchFamily="34" charset="-120"/>
                <a:ea typeface="微軟正黑體" panose="020B0604030504040204" pitchFamily="34" charset="-120"/>
              </a:rPr>
              <a:t>？</a:t>
            </a:r>
          </a:p>
        </p:txBody>
      </p:sp>
    </p:spTree>
    <p:custDataLst>
      <p:tags r:id="rId1"/>
    </p:custDataLst>
    <p:extLst>
      <p:ext uri="{BB962C8B-B14F-4D97-AF65-F5344CB8AC3E}">
        <p14:creationId xmlns:p14="http://schemas.microsoft.com/office/powerpoint/2010/main" val="306847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421158" y="1449029"/>
            <a:ext cx="9535800" cy="1015663"/>
          </a:xfrm>
          <a:prstGeom prst="rect">
            <a:avLst/>
          </a:prstGeom>
          <a:solidFill>
            <a:schemeClr val="bg1"/>
          </a:solidFill>
        </p:spPr>
        <p:txBody>
          <a:bodyPr wrap="square">
            <a:spAutoFit/>
          </a:bodyPr>
          <a:lstStyle/>
          <a:p>
            <a:pPr defTabSz="609630"/>
            <a:r>
              <a:rPr lang="zh-TW" altLang="en-US" sz="3000" b="1" dirty="0">
                <a:solidFill>
                  <a:srgbClr val="04383F"/>
                </a:solidFill>
                <a:latin typeface="微軟正黑體" panose="020B0604030504040204" pitchFamily="34" charset="-120"/>
                <a:ea typeface="微軟正黑體" panose="020B0604030504040204" pitchFamily="34" charset="-120"/>
                <a:cs typeface="Arial" panose="020B0604020202020204" pitchFamily="34" charset="0"/>
              </a:rPr>
              <a:t>繁星是個有機會可以用校內成績上到</a:t>
            </a:r>
            <a:r>
              <a:rPr lang="zh-TW" altLang="en-US" sz="3000" b="1" dirty="0">
                <a:solidFill>
                  <a:srgbClr val="FFC000"/>
                </a:solidFill>
                <a:latin typeface="微軟正黑體" panose="020B0604030504040204" pitchFamily="34" charset="-120"/>
                <a:ea typeface="微軟正黑體" panose="020B0604030504040204" pitchFamily="34" charset="-120"/>
                <a:cs typeface="Arial" panose="020B0604020202020204" pitchFamily="34" charset="0"/>
              </a:rPr>
              <a:t>本來考不上的學系</a:t>
            </a:r>
            <a:r>
              <a:rPr lang="zh-TW" altLang="en-US" sz="3000" b="1" dirty="0">
                <a:solidFill>
                  <a:srgbClr val="04383F"/>
                </a:solidFill>
                <a:latin typeface="微軟正黑體" panose="020B0604030504040204" pitchFamily="34" charset="-120"/>
                <a:ea typeface="微軟正黑體" panose="020B0604030504040204" pitchFamily="34" charset="-120"/>
                <a:cs typeface="Arial" panose="020B0604020202020204" pitchFamily="34" charset="0"/>
              </a:rPr>
              <a:t>的管道，只要有通過校系檢定，可以</a:t>
            </a:r>
            <a:r>
              <a:rPr lang="zh-TW" altLang="en-US" sz="3000" b="1" dirty="0">
                <a:solidFill>
                  <a:srgbClr val="FFC000"/>
                </a:solidFill>
                <a:latin typeface="微軟正黑體" panose="020B0604030504040204" pitchFamily="34" charset="-120"/>
                <a:ea typeface="微軟正黑體" panose="020B0604030504040204" pitchFamily="34" charset="-120"/>
                <a:cs typeface="Arial" panose="020B0604020202020204" pitchFamily="34" charset="0"/>
              </a:rPr>
              <a:t>大膽</a:t>
            </a:r>
            <a:r>
              <a:rPr lang="zh-TW" altLang="en-US" sz="3000" b="1" dirty="0">
                <a:solidFill>
                  <a:srgbClr val="04383F"/>
                </a:solidFill>
                <a:latin typeface="微軟正黑體" panose="020B0604030504040204" pitchFamily="34" charset="-120"/>
                <a:ea typeface="微軟正黑體" panose="020B0604030504040204" pitchFamily="34" charset="-120"/>
                <a:cs typeface="Arial" panose="020B0604020202020204" pitchFamily="34" charset="0"/>
              </a:rPr>
              <a:t>往上填。</a:t>
            </a:r>
            <a:endParaRPr lang="en-US" altLang="zh-TW" sz="3000" b="1" dirty="0">
              <a:solidFill>
                <a:srgbClr val="04383F"/>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 name="文字方塊 7"/>
          <p:cNvSpPr txBox="1"/>
          <p:nvPr/>
        </p:nvSpPr>
        <p:spPr>
          <a:xfrm>
            <a:off x="1421158" y="2690866"/>
            <a:ext cx="9535800" cy="1477328"/>
          </a:xfrm>
          <a:prstGeom prst="rect">
            <a:avLst/>
          </a:prstGeom>
          <a:solidFill>
            <a:schemeClr val="bg1"/>
          </a:solidFill>
        </p:spPr>
        <p:txBody>
          <a:bodyPr wrap="square" rtlCol="0">
            <a:spAutoFit/>
          </a:bodyPr>
          <a:lstStyle/>
          <a:p>
            <a:r>
              <a:rPr lang="zh-TW" altLang="en-US" sz="3000" b="1" dirty="0">
                <a:solidFill>
                  <a:srgbClr val="04383F"/>
                </a:solidFill>
                <a:latin typeface="微軟正黑體" panose="020B0604030504040204" pitchFamily="34" charset="-120"/>
                <a:ea typeface="微軟正黑體" panose="020B0604030504040204" pitchFamily="34" charset="-120"/>
              </a:rPr>
              <a:t>校推一是上榜機率最高的，但校推二以後一樣有很多機會，只要事先查好歷史資料，一樣能上頂大。本校去年錄取</a:t>
            </a:r>
            <a:r>
              <a:rPr lang="en-US" altLang="zh-TW" sz="3000" b="1" dirty="0">
                <a:solidFill>
                  <a:srgbClr val="04383F"/>
                </a:solidFill>
                <a:latin typeface="微軟正黑體" panose="020B0604030504040204" pitchFamily="34" charset="-120"/>
                <a:ea typeface="微軟正黑體" panose="020B0604030504040204" pitchFamily="34" charset="-120"/>
              </a:rPr>
              <a:t>3</a:t>
            </a:r>
            <a:r>
              <a:rPr lang="zh-TW" altLang="en-US" sz="3000" b="1" dirty="0">
                <a:solidFill>
                  <a:srgbClr val="04383F"/>
                </a:solidFill>
                <a:latin typeface="微軟正黑體" panose="020B0604030504040204" pitchFamily="34" charset="-120"/>
                <a:ea typeface="微軟正黑體" panose="020B0604030504040204" pitchFamily="34" charset="-120"/>
              </a:rPr>
              <a:t>位台大生，就是最好的例子！</a:t>
            </a:r>
            <a:endParaRPr lang="en-US" altLang="zh-TW" sz="3000" b="1" dirty="0">
              <a:solidFill>
                <a:srgbClr val="04383F"/>
              </a:solidFill>
              <a:latin typeface="微軟正黑體" panose="020B0604030504040204" pitchFamily="34" charset="-120"/>
              <a:ea typeface="微軟正黑體" panose="020B0604030504040204" pitchFamily="34" charset="-120"/>
            </a:endParaRPr>
          </a:p>
        </p:txBody>
      </p:sp>
      <p:sp>
        <p:nvSpPr>
          <p:cNvPr id="10" name="矩形 9">
            <a:extLst>
              <a:ext uri="{FF2B5EF4-FFF2-40B4-BE49-F238E27FC236}">
                <a16:creationId xmlns:a16="http://schemas.microsoft.com/office/drawing/2014/main" id="{CC41F553-3653-4E88-BABA-186E0CA0C310}"/>
              </a:ext>
            </a:extLst>
          </p:cNvPr>
          <p:cNvSpPr/>
          <p:nvPr/>
        </p:nvSpPr>
        <p:spPr>
          <a:xfrm>
            <a:off x="1421158" y="4394368"/>
            <a:ext cx="9349684" cy="2015936"/>
          </a:xfrm>
          <a:prstGeom prst="rect">
            <a:avLst/>
          </a:prstGeom>
        </p:spPr>
        <p:txBody>
          <a:bodyPr wrap="square">
            <a:spAutoFit/>
          </a:bodyPr>
          <a:lstStyle/>
          <a:p>
            <a:r>
              <a:rPr lang="zh-TW" altLang="en-US" sz="3000" b="1" dirty="0">
                <a:solidFill>
                  <a:srgbClr val="04383F"/>
                </a:solidFill>
                <a:latin typeface="微軟正黑體" panose="020B0604030504040204" pitchFamily="34" charset="-120"/>
                <a:ea typeface="微軟正黑體" panose="020B0604030504040204" pitchFamily="34" charset="-120"/>
              </a:rPr>
              <a:t>繁星比序的重點在校排百分比，學測成績只要</a:t>
            </a:r>
            <a:r>
              <a:rPr lang="zh-TW" altLang="en-US" sz="3000" b="1" dirty="0">
                <a:solidFill>
                  <a:srgbClr val="FF0000"/>
                </a:solidFill>
                <a:latin typeface="微軟正黑體" panose="020B0604030504040204" pitchFamily="34" charset="-120"/>
                <a:ea typeface="微軟正黑體" panose="020B0604030504040204" pitchFamily="34" charset="-120"/>
              </a:rPr>
              <a:t>達門檻</a:t>
            </a:r>
            <a:r>
              <a:rPr lang="zh-TW" altLang="en-US" sz="3000" b="1" dirty="0">
                <a:solidFill>
                  <a:srgbClr val="04383F"/>
                </a:solidFill>
                <a:latin typeface="微軟正黑體" panose="020B0604030504040204" pitchFamily="34" charset="-120"/>
                <a:ea typeface="微軟正黑體" panose="020B0604030504040204" pitchFamily="34" charset="-120"/>
              </a:rPr>
              <a:t>即可，不必因為學測沒考好而選擇低就。</a:t>
            </a:r>
          </a:p>
          <a:p>
            <a:endParaRPr lang="en-US" altLang="zh-TW" sz="3000" b="1" dirty="0">
              <a:solidFill>
                <a:schemeClr val="accent6">
                  <a:lumMod val="50000"/>
                </a:schemeClr>
              </a:solidFill>
              <a:latin typeface="微軟正黑體" panose="020B0604030504040204" pitchFamily="34" charset="-120"/>
              <a:ea typeface="微軟正黑體" panose="020B0604030504040204" pitchFamily="34" charset="-120"/>
            </a:endParaRPr>
          </a:p>
          <a:p>
            <a:pPr algn="ctr"/>
            <a:r>
              <a:rPr lang="zh-TW" altLang="en-US" sz="35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不要填自己個申就會上的學校！</a:t>
            </a:r>
            <a:endParaRPr lang="zh-TW" altLang="en-US" sz="3500" dirty="0">
              <a:solidFill>
                <a:srgbClr val="FF0000"/>
              </a:solidFill>
              <a:effectLst>
                <a:outerShdw blurRad="38100" dist="38100" dir="2700000" algn="tl">
                  <a:srgbClr val="000000">
                    <a:alpha val="43137"/>
                  </a:srgbClr>
                </a:outerShdw>
              </a:effectLst>
            </a:endParaRPr>
          </a:p>
        </p:txBody>
      </p:sp>
      <p:sp>
        <p:nvSpPr>
          <p:cNvPr id="9" name="文字方塊 8">
            <a:extLst>
              <a:ext uri="{FF2B5EF4-FFF2-40B4-BE49-F238E27FC236}">
                <a16:creationId xmlns:a16="http://schemas.microsoft.com/office/drawing/2014/main" id="{EA42E9DE-15A9-4D3C-9EF4-F18D87346F2E}"/>
              </a:ext>
            </a:extLst>
          </p:cNvPr>
          <p:cNvSpPr txBox="1"/>
          <p:nvPr/>
        </p:nvSpPr>
        <p:spPr>
          <a:xfrm>
            <a:off x="211757" y="285277"/>
            <a:ext cx="3667516"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繁星選填建議</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9972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2541B880-68E4-49D7-8AE3-3D3DF2A66AD5}"/>
              </a:ext>
            </a:extLst>
          </p:cNvPr>
          <p:cNvGraphicFramePr>
            <a:graphicFrameLocks noGrp="1"/>
          </p:cNvGraphicFramePr>
          <p:nvPr>
            <p:extLst/>
          </p:nvPr>
        </p:nvGraphicFramePr>
        <p:xfrm>
          <a:off x="2045515" y="1183341"/>
          <a:ext cx="8122022" cy="5477444"/>
        </p:xfrm>
        <a:graphic>
          <a:graphicData uri="http://schemas.openxmlformats.org/drawingml/2006/table">
            <a:tbl>
              <a:tblPr>
                <a:tableStyleId>{22838BEF-8BB2-4498-84A7-C5851F593DF1}</a:tableStyleId>
              </a:tblPr>
              <a:tblGrid>
                <a:gridCol w="2949488">
                  <a:extLst>
                    <a:ext uri="{9D8B030D-6E8A-4147-A177-3AD203B41FA5}">
                      <a16:colId xmlns:a16="http://schemas.microsoft.com/office/drawing/2014/main" val="3583626636"/>
                    </a:ext>
                  </a:extLst>
                </a:gridCol>
                <a:gridCol w="862089">
                  <a:extLst>
                    <a:ext uri="{9D8B030D-6E8A-4147-A177-3AD203B41FA5}">
                      <a16:colId xmlns:a16="http://schemas.microsoft.com/office/drawing/2014/main" val="1558187816"/>
                    </a:ext>
                  </a:extLst>
                </a:gridCol>
                <a:gridCol w="862089">
                  <a:extLst>
                    <a:ext uri="{9D8B030D-6E8A-4147-A177-3AD203B41FA5}">
                      <a16:colId xmlns:a16="http://schemas.microsoft.com/office/drawing/2014/main" val="1806239987"/>
                    </a:ext>
                  </a:extLst>
                </a:gridCol>
                <a:gridCol w="862089">
                  <a:extLst>
                    <a:ext uri="{9D8B030D-6E8A-4147-A177-3AD203B41FA5}">
                      <a16:colId xmlns:a16="http://schemas.microsoft.com/office/drawing/2014/main" val="3569416754"/>
                    </a:ext>
                  </a:extLst>
                </a:gridCol>
                <a:gridCol w="862089">
                  <a:extLst>
                    <a:ext uri="{9D8B030D-6E8A-4147-A177-3AD203B41FA5}">
                      <a16:colId xmlns:a16="http://schemas.microsoft.com/office/drawing/2014/main" val="2657055849"/>
                    </a:ext>
                  </a:extLst>
                </a:gridCol>
                <a:gridCol w="862089">
                  <a:extLst>
                    <a:ext uri="{9D8B030D-6E8A-4147-A177-3AD203B41FA5}">
                      <a16:colId xmlns:a16="http://schemas.microsoft.com/office/drawing/2014/main" val="2283043511"/>
                    </a:ext>
                  </a:extLst>
                </a:gridCol>
                <a:gridCol w="862089">
                  <a:extLst>
                    <a:ext uri="{9D8B030D-6E8A-4147-A177-3AD203B41FA5}">
                      <a16:colId xmlns:a16="http://schemas.microsoft.com/office/drawing/2014/main" val="1556410413"/>
                    </a:ext>
                  </a:extLst>
                </a:gridCol>
              </a:tblGrid>
              <a:tr h="348065">
                <a:tc rowSpan="2">
                  <a:txBody>
                    <a:bodyPr/>
                    <a:lstStyle/>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112</a:t>
                      </a:r>
                      <a: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t>年繁星推薦錄取統計</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75000"/>
                      </a:schemeClr>
                    </a:solidFill>
                  </a:tcPr>
                </a:tc>
                <a:tc gridSpan="6">
                  <a:txBody>
                    <a:bodyPr/>
                    <a:lstStyle/>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112</a:t>
                      </a:r>
                      <a:endPar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75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899137191"/>
                  </a:ext>
                </a:extLst>
              </a:tr>
              <a:tr h="604534">
                <a:tc vMerge="1">
                  <a:txBody>
                    <a:bodyPr/>
                    <a:lstStyle/>
                    <a:p>
                      <a:endParaRPr lang="zh-TW" altLang="en-US"/>
                    </a:p>
                  </a:txBody>
                  <a:tcPr/>
                </a:tc>
                <a:tc>
                  <a:txBody>
                    <a:bodyPr/>
                    <a:lstStyle/>
                    <a:p>
                      <a:pPr algn="ctr" fontAlgn="ctr"/>
                      <a: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t>招生</a:t>
                      </a:r>
                      <a:b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br>
                      <a: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t>名額</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75000"/>
                      </a:schemeClr>
                    </a:solidFill>
                  </a:tcPr>
                </a:tc>
                <a:tc>
                  <a:txBody>
                    <a:bodyPr/>
                    <a:lstStyle/>
                    <a:p>
                      <a:pPr algn="ctr" fontAlgn="ctr"/>
                      <a: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t>錄取</a:t>
                      </a:r>
                      <a:b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br>
                      <a: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t>人數</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75000"/>
                      </a:schemeClr>
                    </a:solidFill>
                  </a:tcPr>
                </a:tc>
                <a:tc>
                  <a:txBody>
                    <a:bodyPr/>
                    <a:lstStyle/>
                    <a:p>
                      <a:pPr algn="ctr" fontAlgn="ctr"/>
                      <a: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t>缺額</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75000"/>
                      </a:schemeClr>
                    </a:solidFill>
                  </a:tcPr>
                </a:tc>
                <a:tc>
                  <a:txBody>
                    <a:bodyPr/>
                    <a:lstStyle/>
                    <a:p>
                      <a:pPr algn="ctr" fontAlgn="ctr"/>
                      <a: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t>一輪</a:t>
                      </a:r>
                      <a:b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br>
                      <a: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t>錄取</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75000"/>
                      </a:schemeClr>
                    </a:solidFill>
                  </a:tcPr>
                </a:tc>
                <a:tc>
                  <a:txBody>
                    <a:bodyPr/>
                    <a:lstStyle/>
                    <a:p>
                      <a:pPr algn="ctr" fontAlgn="ctr"/>
                      <a: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t>二輪</a:t>
                      </a:r>
                      <a:b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br>
                      <a: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t>校系</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75000"/>
                      </a:schemeClr>
                    </a:solidFill>
                  </a:tcPr>
                </a:tc>
                <a:tc>
                  <a:txBody>
                    <a:bodyPr/>
                    <a:lstStyle/>
                    <a:p>
                      <a:pPr algn="ctr" fontAlgn="ctr"/>
                      <a: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t>二輪</a:t>
                      </a:r>
                      <a:b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br>
                      <a: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t>錄取</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75000"/>
                      </a:schemeClr>
                    </a:solidFill>
                  </a:tcPr>
                </a:tc>
                <a:extLst>
                  <a:ext uri="{0D108BD9-81ED-4DB2-BD59-A6C34878D82A}">
                    <a16:rowId xmlns:a16="http://schemas.microsoft.com/office/drawing/2014/main" val="2480885798"/>
                  </a:ext>
                </a:extLst>
              </a:tr>
              <a:tr h="348065">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國立臺灣大學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360</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350</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solidFill>
                            <a:srgbClr val="FF0000"/>
                          </a:solidFill>
                          <a:effectLst/>
                          <a:latin typeface="微軟正黑體" panose="020B0604030504040204" pitchFamily="34" charset="-120"/>
                          <a:ea typeface="微軟正黑體" panose="020B0604030504040204" pitchFamily="34" charset="-120"/>
                        </a:rPr>
                        <a:t>10</a:t>
                      </a:r>
                      <a:endParaRPr lang="en-US" altLang="zh-TW" sz="18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233</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36</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solidFill>
                            <a:srgbClr val="FF0000"/>
                          </a:solidFill>
                          <a:effectLst/>
                          <a:latin typeface="微軟正黑體" panose="020B0604030504040204" pitchFamily="34" charset="-120"/>
                          <a:ea typeface="微軟正黑體" panose="020B0604030504040204" pitchFamily="34" charset="-120"/>
                        </a:rPr>
                        <a:t>117</a:t>
                      </a:r>
                      <a:endParaRPr lang="en-US" altLang="zh-TW" sz="18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extLst>
                  <a:ext uri="{0D108BD9-81ED-4DB2-BD59-A6C34878D82A}">
                    <a16:rowId xmlns:a16="http://schemas.microsoft.com/office/drawing/2014/main" val="2008938859"/>
                  </a:ext>
                </a:extLst>
              </a:tr>
              <a:tr h="348065">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國立清華大學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313</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305</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solidFill>
                            <a:srgbClr val="FF0000"/>
                          </a:solidFill>
                          <a:effectLst/>
                          <a:latin typeface="微軟正黑體" panose="020B0604030504040204" pitchFamily="34" charset="-120"/>
                          <a:ea typeface="微軟正黑體" panose="020B0604030504040204" pitchFamily="34" charset="-120"/>
                        </a:rPr>
                        <a:t>8</a:t>
                      </a:r>
                      <a:endParaRPr lang="en-US" altLang="zh-TW" sz="18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214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22</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solidFill>
                            <a:srgbClr val="FF0000"/>
                          </a:solidFill>
                          <a:effectLst/>
                          <a:latin typeface="微軟正黑體" panose="020B0604030504040204" pitchFamily="34" charset="-120"/>
                          <a:ea typeface="微軟正黑體" panose="020B0604030504040204" pitchFamily="34" charset="-120"/>
                        </a:rPr>
                        <a:t>91</a:t>
                      </a:r>
                      <a:endParaRPr lang="en-US" altLang="zh-TW" sz="18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tc>
                <a:extLst>
                  <a:ext uri="{0D108BD9-81ED-4DB2-BD59-A6C34878D82A}">
                    <a16:rowId xmlns:a16="http://schemas.microsoft.com/office/drawing/2014/main" val="1859922967"/>
                  </a:ext>
                </a:extLst>
              </a:tr>
              <a:tr h="348065">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國立陽明交通大學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234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226</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solidFill>
                            <a:srgbClr val="FF0000"/>
                          </a:solidFill>
                          <a:effectLst/>
                          <a:latin typeface="微軟正黑體" panose="020B0604030504040204" pitchFamily="34" charset="-120"/>
                          <a:ea typeface="微軟正黑體" panose="020B0604030504040204" pitchFamily="34" charset="-120"/>
                        </a:rPr>
                        <a:t>8</a:t>
                      </a:r>
                      <a:endParaRPr lang="en-US" altLang="zh-TW" sz="18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189</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11</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solidFill>
                            <a:srgbClr val="FF0000"/>
                          </a:solidFill>
                          <a:effectLst/>
                          <a:latin typeface="微軟正黑體" panose="020B0604030504040204" pitchFamily="34" charset="-120"/>
                          <a:ea typeface="微軟正黑體" panose="020B0604030504040204" pitchFamily="34" charset="-120"/>
                        </a:rPr>
                        <a:t>37</a:t>
                      </a:r>
                      <a:endParaRPr lang="en-US" altLang="zh-TW" sz="18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extLst>
                  <a:ext uri="{0D108BD9-81ED-4DB2-BD59-A6C34878D82A}">
                    <a16:rowId xmlns:a16="http://schemas.microsoft.com/office/drawing/2014/main" val="854764860"/>
                  </a:ext>
                </a:extLst>
              </a:tr>
              <a:tr h="348065">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國立成功大學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391</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374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solidFill>
                            <a:srgbClr val="FF0000"/>
                          </a:solidFill>
                          <a:effectLst/>
                          <a:latin typeface="微軟正黑體" panose="020B0604030504040204" pitchFamily="34" charset="-120"/>
                          <a:ea typeface="微軟正黑體" panose="020B0604030504040204" pitchFamily="34" charset="-120"/>
                        </a:rPr>
                        <a:t>17</a:t>
                      </a:r>
                      <a:endParaRPr lang="en-US" altLang="zh-TW" sz="18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256</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26</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solidFill>
                            <a:srgbClr val="FF0000"/>
                          </a:solidFill>
                          <a:effectLst/>
                          <a:latin typeface="微軟正黑體" panose="020B0604030504040204" pitchFamily="34" charset="-120"/>
                          <a:ea typeface="微軟正黑體" panose="020B0604030504040204" pitchFamily="34" charset="-120"/>
                        </a:rPr>
                        <a:t>118</a:t>
                      </a:r>
                      <a:endParaRPr lang="en-US" altLang="zh-TW" sz="18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tc>
                <a:extLst>
                  <a:ext uri="{0D108BD9-81ED-4DB2-BD59-A6C34878D82A}">
                    <a16:rowId xmlns:a16="http://schemas.microsoft.com/office/drawing/2014/main" val="2395283327"/>
                  </a:ext>
                </a:extLst>
              </a:tr>
              <a:tr h="348065">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國立政治大學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344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344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0</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270</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21</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solidFill>
                            <a:srgbClr val="FF0000"/>
                          </a:solidFill>
                          <a:effectLst/>
                          <a:latin typeface="微軟正黑體" panose="020B0604030504040204" pitchFamily="34" charset="-120"/>
                          <a:ea typeface="微軟正黑體" panose="020B0604030504040204" pitchFamily="34" charset="-120"/>
                        </a:rPr>
                        <a:t>74</a:t>
                      </a:r>
                      <a:endParaRPr lang="en-US" altLang="zh-TW" sz="18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extLst>
                  <a:ext uri="{0D108BD9-81ED-4DB2-BD59-A6C34878D82A}">
                    <a16:rowId xmlns:a16="http://schemas.microsoft.com/office/drawing/2014/main" val="878586894"/>
                  </a:ext>
                </a:extLst>
              </a:tr>
              <a:tr h="348065">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國立臺北大學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239</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239</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0</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200</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9</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solidFill>
                            <a:srgbClr val="FF0000"/>
                          </a:solidFill>
                          <a:effectLst/>
                          <a:latin typeface="微軟正黑體" panose="020B0604030504040204" pitchFamily="34" charset="-120"/>
                          <a:ea typeface="微軟正黑體" panose="020B0604030504040204" pitchFamily="34" charset="-120"/>
                        </a:rPr>
                        <a:t>39</a:t>
                      </a:r>
                      <a:endParaRPr lang="en-US" altLang="zh-TW" sz="18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tc>
                <a:extLst>
                  <a:ext uri="{0D108BD9-81ED-4DB2-BD59-A6C34878D82A}">
                    <a16:rowId xmlns:a16="http://schemas.microsoft.com/office/drawing/2014/main" val="1088257499"/>
                  </a:ext>
                </a:extLst>
              </a:tr>
              <a:tr h="348065">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國立中央大學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353</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345</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solidFill>
                            <a:srgbClr val="FF0000"/>
                          </a:solidFill>
                          <a:effectLst/>
                          <a:latin typeface="微軟正黑體" panose="020B0604030504040204" pitchFamily="34" charset="-120"/>
                          <a:ea typeface="微軟正黑體" panose="020B0604030504040204" pitchFamily="34" charset="-120"/>
                        </a:rPr>
                        <a:t>8</a:t>
                      </a:r>
                      <a:endParaRPr lang="en-US" altLang="zh-TW" sz="18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225</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21</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solidFill>
                            <a:srgbClr val="FF0000"/>
                          </a:solidFill>
                          <a:effectLst/>
                          <a:latin typeface="微軟正黑體" panose="020B0604030504040204" pitchFamily="34" charset="-120"/>
                          <a:ea typeface="微軟正黑體" panose="020B0604030504040204" pitchFamily="34" charset="-120"/>
                        </a:rPr>
                        <a:t>120</a:t>
                      </a:r>
                      <a:endParaRPr lang="en-US" altLang="zh-TW" sz="18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extLst>
                  <a:ext uri="{0D108BD9-81ED-4DB2-BD59-A6C34878D82A}">
                    <a16:rowId xmlns:a16="http://schemas.microsoft.com/office/drawing/2014/main" val="56272312"/>
                  </a:ext>
                </a:extLst>
              </a:tr>
              <a:tr h="348065">
                <a:tc>
                  <a:txBody>
                    <a:bodyPr/>
                    <a:lstStyle/>
                    <a:p>
                      <a:pPr algn="l" fontAlgn="ctr"/>
                      <a:r>
                        <a:rPr lang="zh-TW" altLang="en-US" sz="1800" b="1" u="none" strike="noStrike">
                          <a:effectLst/>
                          <a:latin typeface="微軟正黑體" panose="020B0604030504040204" pitchFamily="34" charset="-120"/>
                          <a:ea typeface="微軟正黑體" panose="020B0604030504040204" pitchFamily="34" charset="-120"/>
                        </a:rPr>
                        <a:t>國立中興大學</a:t>
                      </a:r>
                      <a:endParaRPr lang="zh-TW" altLang="en-US"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352</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342</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solidFill>
                            <a:srgbClr val="FF0000"/>
                          </a:solidFill>
                          <a:effectLst/>
                          <a:latin typeface="微軟正黑體" panose="020B0604030504040204" pitchFamily="34" charset="-120"/>
                          <a:ea typeface="微軟正黑體" panose="020B0604030504040204" pitchFamily="34" charset="-120"/>
                        </a:rPr>
                        <a:t>10</a:t>
                      </a:r>
                      <a:endParaRPr lang="en-US" altLang="zh-TW" sz="18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223</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18</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solidFill>
                            <a:srgbClr val="FF0000"/>
                          </a:solidFill>
                          <a:effectLst/>
                          <a:latin typeface="微軟正黑體" panose="020B0604030504040204" pitchFamily="34" charset="-120"/>
                          <a:ea typeface="微軟正黑體" panose="020B0604030504040204" pitchFamily="34" charset="-120"/>
                        </a:rPr>
                        <a:t>119</a:t>
                      </a:r>
                      <a:endParaRPr lang="en-US" altLang="zh-TW" sz="18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tc>
                <a:extLst>
                  <a:ext uri="{0D108BD9-81ED-4DB2-BD59-A6C34878D82A}">
                    <a16:rowId xmlns:a16="http://schemas.microsoft.com/office/drawing/2014/main" val="2235789529"/>
                  </a:ext>
                </a:extLst>
              </a:tr>
              <a:tr h="348065">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國立中山大學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181</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169</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solidFill>
                            <a:srgbClr val="FF0000"/>
                          </a:solidFill>
                          <a:effectLst/>
                          <a:latin typeface="微軟正黑體" panose="020B0604030504040204" pitchFamily="34" charset="-120"/>
                          <a:ea typeface="微軟正黑體" panose="020B0604030504040204" pitchFamily="34" charset="-120"/>
                        </a:rPr>
                        <a:t>12</a:t>
                      </a:r>
                      <a:endParaRPr lang="en-US" altLang="zh-TW" sz="18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162</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solidFill>
                            <a:schemeClr val="accent6">
                              <a:lumMod val="75000"/>
                            </a:schemeClr>
                          </a:solidFill>
                          <a:effectLst/>
                          <a:latin typeface="微軟正黑體" panose="020B0604030504040204" pitchFamily="34" charset="-120"/>
                          <a:ea typeface="微軟正黑體" panose="020B0604030504040204" pitchFamily="34" charset="-120"/>
                        </a:rPr>
                        <a:t>7</a:t>
                      </a:r>
                      <a:endParaRPr lang="en-US" altLang="zh-TW" sz="1800" b="1" i="0" u="none" strike="noStrike" dirty="0">
                        <a:solidFill>
                          <a:schemeClr val="accent6">
                            <a:lumMod val="75000"/>
                          </a:schemeClr>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extLst>
                  <a:ext uri="{0D108BD9-81ED-4DB2-BD59-A6C34878D82A}">
                    <a16:rowId xmlns:a16="http://schemas.microsoft.com/office/drawing/2014/main" val="2177615359"/>
                  </a:ext>
                </a:extLst>
              </a:tr>
              <a:tr h="348065">
                <a:tc>
                  <a:txBody>
                    <a:bodyPr/>
                    <a:lstStyle/>
                    <a:p>
                      <a:pPr algn="l" fontAlgn="ctr"/>
                      <a:r>
                        <a:rPr lang="zh-TW" altLang="en-US" sz="1800" b="1" u="none" strike="noStrike">
                          <a:effectLst/>
                          <a:latin typeface="微軟正黑體" panose="020B0604030504040204" pitchFamily="34" charset="-120"/>
                          <a:ea typeface="微軟正黑體" panose="020B0604030504040204" pitchFamily="34" charset="-120"/>
                        </a:rPr>
                        <a:t>國立中正大學</a:t>
                      </a:r>
                      <a:endParaRPr lang="zh-TW" altLang="en-US"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266</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266</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0</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220</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10</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solidFill>
                            <a:srgbClr val="FF0000"/>
                          </a:solidFill>
                          <a:effectLst/>
                          <a:latin typeface="微軟正黑體" panose="020B0604030504040204" pitchFamily="34" charset="-120"/>
                          <a:ea typeface="微軟正黑體" panose="020B0604030504040204" pitchFamily="34" charset="-120"/>
                        </a:rPr>
                        <a:t>46</a:t>
                      </a:r>
                      <a:endParaRPr lang="en-US" altLang="zh-TW" sz="18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tc>
                <a:extLst>
                  <a:ext uri="{0D108BD9-81ED-4DB2-BD59-A6C34878D82A}">
                    <a16:rowId xmlns:a16="http://schemas.microsoft.com/office/drawing/2014/main" val="3143976303"/>
                  </a:ext>
                </a:extLst>
              </a:tr>
              <a:tr h="348065">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國立臺灣師範大學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282</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279</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solidFill>
                            <a:srgbClr val="FF0000"/>
                          </a:solidFill>
                          <a:effectLst/>
                          <a:latin typeface="微軟正黑體" panose="020B0604030504040204" pitchFamily="34" charset="-120"/>
                          <a:ea typeface="微軟正黑體" panose="020B0604030504040204" pitchFamily="34" charset="-120"/>
                        </a:rPr>
                        <a:t>3</a:t>
                      </a:r>
                      <a:endParaRPr lang="en-US" altLang="zh-TW" sz="18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245</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13</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solidFill>
                            <a:srgbClr val="FF0000"/>
                          </a:solidFill>
                          <a:effectLst/>
                          <a:latin typeface="微軟正黑體" panose="020B0604030504040204" pitchFamily="34" charset="-120"/>
                          <a:ea typeface="微軟正黑體" panose="020B0604030504040204" pitchFamily="34" charset="-120"/>
                        </a:rPr>
                        <a:t>34</a:t>
                      </a:r>
                      <a:endParaRPr lang="en-US" altLang="zh-TW" sz="18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extLst>
                  <a:ext uri="{0D108BD9-81ED-4DB2-BD59-A6C34878D82A}">
                    <a16:rowId xmlns:a16="http://schemas.microsoft.com/office/drawing/2014/main" val="2387493786"/>
                  </a:ext>
                </a:extLst>
              </a:tr>
              <a:tr h="348065">
                <a:tc>
                  <a:txBody>
                    <a:bodyPr/>
                    <a:lstStyle/>
                    <a:p>
                      <a:pPr algn="l" fontAlgn="ctr"/>
                      <a:r>
                        <a:rPr lang="zh-TW" altLang="en-US" sz="1800" b="1" u="none" strike="noStrike">
                          <a:effectLst/>
                          <a:latin typeface="微軟正黑體" panose="020B0604030504040204" pitchFamily="34" charset="-120"/>
                          <a:ea typeface="微軟正黑體" panose="020B0604030504040204" pitchFamily="34" charset="-120"/>
                        </a:rPr>
                        <a:t>國立彰化師範大學</a:t>
                      </a:r>
                      <a:endParaRPr lang="zh-TW" altLang="en-US"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173</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169</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solidFill>
                            <a:srgbClr val="FF0000"/>
                          </a:solidFill>
                          <a:effectLst/>
                          <a:latin typeface="微軟正黑體" panose="020B0604030504040204" pitchFamily="34" charset="-120"/>
                          <a:ea typeface="微軟正黑體" panose="020B0604030504040204" pitchFamily="34" charset="-120"/>
                        </a:rPr>
                        <a:t>4</a:t>
                      </a:r>
                      <a:endParaRPr lang="en-US" altLang="zh-TW" sz="18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167</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800" b="1" u="none" strike="noStrike" dirty="0">
                          <a:solidFill>
                            <a:schemeClr val="accent6">
                              <a:lumMod val="75000"/>
                            </a:schemeClr>
                          </a:solidFill>
                          <a:effectLst/>
                          <a:latin typeface="微軟正黑體" panose="020B0604030504040204" pitchFamily="34" charset="-120"/>
                          <a:ea typeface="微軟正黑體" panose="020B0604030504040204" pitchFamily="34" charset="-120"/>
                        </a:rPr>
                        <a:t>2</a:t>
                      </a:r>
                      <a:endParaRPr lang="en-US" altLang="zh-TW" sz="1800" b="1" i="0" u="none" strike="noStrike" dirty="0">
                        <a:solidFill>
                          <a:schemeClr val="accent6">
                            <a:lumMod val="75000"/>
                          </a:schemeClr>
                        </a:solidFill>
                        <a:effectLst/>
                        <a:latin typeface="微軟正黑體" panose="020B0604030504040204" pitchFamily="34" charset="-120"/>
                        <a:ea typeface="微軟正黑體" panose="020B0604030504040204" pitchFamily="34" charset="-120"/>
                      </a:endParaRPr>
                    </a:p>
                  </a:txBody>
                  <a:tcPr marL="9525" marR="9525" marT="9525" marB="0" anchor="ctr"/>
                </a:tc>
                <a:extLst>
                  <a:ext uri="{0D108BD9-81ED-4DB2-BD59-A6C34878D82A}">
                    <a16:rowId xmlns:a16="http://schemas.microsoft.com/office/drawing/2014/main" val="3497197827"/>
                  </a:ext>
                </a:extLst>
              </a:tr>
              <a:tr h="348065">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國立高雄師範大學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157</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157</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0</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157</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0</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tc>
                  <a:txBody>
                    <a:bodyPr/>
                    <a:lstStyle/>
                    <a:p>
                      <a:pPr algn="ctr" fontAlgn="ctr"/>
                      <a:r>
                        <a:rPr lang="en-US" altLang="zh-TW" sz="1800" b="1" u="none" strike="noStrike" dirty="0">
                          <a:solidFill>
                            <a:schemeClr val="accent6">
                              <a:lumMod val="75000"/>
                            </a:schemeClr>
                          </a:solidFill>
                          <a:effectLst/>
                          <a:latin typeface="微軟正黑體" panose="020B0604030504040204" pitchFamily="34" charset="-120"/>
                          <a:ea typeface="微軟正黑體" panose="020B0604030504040204" pitchFamily="34" charset="-120"/>
                        </a:rPr>
                        <a:t>0</a:t>
                      </a:r>
                      <a:endParaRPr lang="en-US" altLang="zh-TW" sz="1800" b="1" i="0" u="none" strike="noStrike" dirty="0">
                        <a:solidFill>
                          <a:schemeClr val="accent6">
                            <a:lumMod val="75000"/>
                          </a:schemeClr>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5">
                        <a:lumMod val="40000"/>
                        <a:lumOff val="60000"/>
                      </a:schemeClr>
                    </a:solidFill>
                  </a:tcPr>
                </a:tc>
                <a:extLst>
                  <a:ext uri="{0D108BD9-81ED-4DB2-BD59-A6C34878D82A}">
                    <a16:rowId xmlns:a16="http://schemas.microsoft.com/office/drawing/2014/main" val="152414493"/>
                  </a:ext>
                </a:extLst>
              </a:tr>
            </a:tbl>
          </a:graphicData>
        </a:graphic>
      </p:graphicFrame>
      <p:sp>
        <p:nvSpPr>
          <p:cNvPr id="4" name="箭號: 向右 3">
            <a:extLst>
              <a:ext uri="{FF2B5EF4-FFF2-40B4-BE49-F238E27FC236}">
                <a16:creationId xmlns:a16="http://schemas.microsoft.com/office/drawing/2014/main" id="{067563A9-B94C-4608-944F-2000043AB234}"/>
              </a:ext>
            </a:extLst>
          </p:cNvPr>
          <p:cNvSpPr/>
          <p:nvPr/>
        </p:nvSpPr>
        <p:spPr>
          <a:xfrm>
            <a:off x="10059960" y="2142565"/>
            <a:ext cx="455639" cy="34065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a:extLst>
              <a:ext uri="{FF2B5EF4-FFF2-40B4-BE49-F238E27FC236}">
                <a16:creationId xmlns:a16="http://schemas.microsoft.com/office/drawing/2014/main" id="{C7C9275B-D656-4D8A-B306-021654E6828F}"/>
              </a:ext>
            </a:extLst>
          </p:cNvPr>
          <p:cNvSpPr txBox="1"/>
          <p:nvPr/>
        </p:nvSpPr>
        <p:spPr>
          <a:xfrm>
            <a:off x="10515599" y="1821503"/>
            <a:ext cx="1506072" cy="1323439"/>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台大有</a:t>
            </a:r>
            <a:r>
              <a:rPr lang="en-US" altLang="zh-TW" sz="2000" b="1" dirty="0">
                <a:solidFill>
                  <a:srgbClr val="FF0000"/>
                </a:solidFill>
                <a:latin typeface="微軟正黑體" panose="020B0604030504040204" pitchFamily="34" charset="-120"/>
                <a:ea typeface="微軟正黑體" panose="020B0604030504040204" pitchFamily="34" charset="-120"/>
              </a:rPr>
              <a:t>1/3</a:t>
            </a:r>
            <a:r>
              <a:rPr lang="zh-TW" altLang="en-US" sz="2000" b="1" dirty="0">
                <a:latin typeface="微軟正黑體" panose="020B0604030504040204" pitchFamily="34" charset="-120"/>
                <a:ea typeface="微軟正黑體" panose="020B0604030504040204" pitchFamily="34" charset="-120"/>
              </a:rPr>
              <a:t>的同學是二輪分發錄取的！</a:t>
            </a:r>
          </a:p>
        </p:txBody>
      </p:sp>
      <p:grpSp>
        <p:nvGrpSpPr>
          <p:cNvPr id="26" name="群組 25">
            <a:extLst>
              <a:ext uri="{FF2B5EF4-FFF2-40B4-BE49-F238E27FC236}">
                <a16:creationId xmlns:a16="http://schemas.microsoft.com/office/drawing/2014/main" id="{A538D126-545F-4317-B88D-2CB277F2837B}"/>
              </a:ext>
            </a:extLst>
          </p:cNvPr>
          <p:cNvGrpSpPr/>
          <p:nvPr/>
        </p:nvGrpSpPr>
        <p:grpSpPr>
          <a:xfrm>
            <a:off x="10287779" y="5082988"/>
            <a:ext cx="227820" cy="1398494"/>
            <a:chOff x="10287779" y="5082988"/>
            <a:chExt cx="227820" cy="1398494"/>
          </a:xfrm>
        </p:grpSpPr>
        <p:sp>
          <p:nvSpPr>
            <p:cNvPr id="17" name="右中括弧 16">
              <a:extLst>
                <a:ext uri="{FF2B5EF4-FFF2-40B4-BE49-F238E27FC236}">
                  <a16:creationId xmlns:a16="http://schemas.microsoft.com/office/drawing/2014/main" id="{A76A38C5-00B2-422D-89A0-F256AB2FAF3D}"/>
                </a:ext>
              </a:extLst>
            </p:cNvPr>
            <p:cNvSpPr/>
            <p:nvPr/>
          </p:nvSpPr>
          <p:spPr>
            <a:xfrm>
              <a:off x="10287779" y="5082988"/>
              <a:ext cx="227820" cy="1398494"/>
            </a:xfrm>
            <a:prstGeom prst="rightBracket">
              <a:avLst/>
            </a:prstGeom>
            <a:noFill/>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19" name="直線接點 18">
              <a:extLst>
                <a:ext uri="{FF2B5EF4-FFF2-40B4-BE49-F238E27FC236}">
                  <a16:creationId xmlns:a16="http://schemas.microsoft.com/office/drawing/2014/main" id="{726B7433-3DC7-4F28-B0A7-DE84B1724DE4}"/>
                </a:ext>
              </a:extLst>
            </p:cNvPr>
            <p:cNvCxnSpPr/>
            <p:nvPr/>
          </p:nvCxnSpPr>
          <p:spPr>
            <a:xfrm>
              <a:off x="10287779" y="6117771"/>
              <a:ext cx="227820" cy="0"/>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文字方塊 19">
            <a:extLst>
              <a:ext uri="{FF2B5EF4-FFF2-40B4-BE49-F238E27FC236}">
                <a16:creationId xmlns:a16="http://schemas.microsoft.com/office/drawing/2014/main" id="{F7FE26C2-9CE6-4DBA-BB3F-20B8BF900C1F}"/>
              </a:ext>
            </a:extLst>
          </p:cNvPr>
          <p:cNvSpPr txBox="1"/>
          <p:nvPr/>
        </p:nvSpPr>
        <p:spPr>
          <a:xfrm>
            <a:off x="10515599" y="5120515"/>
            <a:ext cx="1506072" cy="1323439"/>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幾乎沒有二輪機會，沒有搶到校推一就別填了</a:t>
            </a:r>
          </a:p>
        </p:txBody>
      </p:sp>
      <p:sp>
        <p:nvSpPr>
          <p:cNvPr id="21" name="橢圓 20">
            <a:extLst>
              <a:ext uri="{FF2B5EF4-FFF2-40B4-BE49-F238E27FC236}">
                <a16:creationId xmlns:a16="http://schemas.microsoft.com/office/drawing/2014/main" id="{D6C8ADAE-E04E-4839-9A56-617CF7060015}"/>
              </a:ext>
            </a:extLst>
          </p:cNvPr>
          <p:cNvSpPr/>
          <p:nvPr/>
        </p:nvSpPr>
        <p:spPr>
          <a:xfrm>
            <a:off x="6683276" y="1527095"/>
            <a:ext cx="923026" cy="61547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手繪多邊形: 圖案 23">
            <a:extLst>
              <a:ext uri="{FF2B5EF4-FFF2-40B4-BE49-F238E27FC236}">
                <a16:creationId xmlns:a16="http://schemas.microsoft.com/office/drawing/2014/main" id="{FC1F66C8-48F5-47D2-A58C-125B70C414D6}"/>
              </a:ext>
            </a:extLst>
          </p:cNvPr>
          <p:cNvSpPr/>
          <p:nvPr/>
        </p:nvSpPr>
        <p:spPr>
          <a:xfrm rot="20832624">
            <a:off x="1703333" y="1395050"/>
            <a:ext cx="4967926" cy="879556"/>
          </a:xfrm>
          <a:custGeom>
            <a:avLst/>
            <a:gdLst>
              <a:gd name="connsiteX0" fmla="*/ 4967926 w 4967926"/>
              <a:gd name="connsiteY0" fmla="*/ 879556 h 879556"/>
              <a:gd name="connsiteX1" fmla="*/ 4128940 w 4967926"/>
              <a:gd name="connsiteY1" fmla="*/ 266814 h 879556"/>
              <a:gd name="connsiteX2" fmla="*/ 2582944 w 4967926"/>
              <a:gd name="connsiteY2" fmla="*/ 2863 h 879556"/>
              <a:gd name="connsiteX3" fmla="*/ 923827 w 4967926"/>
              <a:gd name="connsiteY3" fmla="*/ 153692 h 879556"/>
              <a:gd name="connsiteX4" fmla="*/ 0 w 4967926"/>
              <a:gd name="connsiteY4" fmla="*/ 559045 h 87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7926" h="879556">
                <a:moveTo>
                  <a:pt x="4967926" y="879556"/>
                </a:moveTo>
                <a:cubicBezTo>
                  <a:pt x="4747181" y="646242"/>
                  <a:pt x="4526437" y="412929"/>
                  <a:pt x="4128940" y="266814"/>
                </a:cubicBezTo>
                <a:cubicBezTo>
                  <a:pt x="3731443" y="120699"/>
                  <a:pt x="3117129" y="21717"/>
                  <a:pt x="2582944" y="2863"/>
                </a:cubicBezTo>
                <a:cubicBezTo>
                  <a:pt x="2048759" y="-15991"/>
                  <a:pt x="1354318" y="60995"/>
                  <a:pt x="923827" y="153692"/>
                </a:cubicBezTo>
                <a:cubicBezTo>
                  <a:pt x="493336" y="246389"/>
                  <a:pt x="246668" y="402717"/>
                  <a:pt x="0" y="559045"/>
                </a:cubicBezTo>
              </a:path>
            </a:pathLst>
          </a:custGeom>
          <a:noFill/>
          <a:ln w="25400">
            <a:solidFill>
              <a:srgbClr val="FF0000"/>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a:extLst>
              <a:ext uri="{FF2B5EF4-FFF2-40B4-BE49-F238E27FC236}">
                <a16:creationId xmlns:a16="http://schemas.microsoft.com/office/drawing/2014/main" id="{6B49F592-340D-48F7-A1AF-D59621B9D55C}"/>
              </a:ext>
            </a:extLst>
          </p:cNvPr>
          <p:cNvSpPr txBox="1"/>
          <p:nvPr/>
        </p:nvSpPr>
        <p:spPr>
          <a:xfrm>
            <a:off x="370865" y="2413337"/>
            <a:ext cx="1485696" cy="1015663"/>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只要當年有填就一定會錄取！</a:t>
            </a:r>
          </a:p>
        </p:txBody>
      </p:sp>
      <p:sp>
        <p:nvSpPr>
          <p:cNvPr id="14" name="文字方塊 13">
            <a:extLst>
              <a:ext uri="{FF2B5EF4-FFF2-40B4-BE49-F238E27FC236}">
                <a16:creationId xmlns:a16="http://schemas.microsoft.com/office/drawing/2014/main" id="{FC02FD55-A6D5-4413-BDF3-4063236B97DA}"/>
              </a:ext>
            </a:extLst>
          </p:cNvPr>
          <p:cNvSpPr txBox="1"/>
          <p:nvPr/>
        </p:nvSpPr>
        <p:spPr>
          <a:xfrm>
            <a:off x="211757" y="285277"/>
            <a:ext cx="3667516"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繁星選填建議</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9800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
                                        <p:tgtEl>
                                          <p:spTgt spid="4"/>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250"/>
                                        <p:tgtEl>
                                          <p:spTgt spid="26"/>
                                        </p:tgtEl>
                                      </p:cBhvr>
                                    </p:animEffect>
                                  </p:childTnLst>
                                </p:cTn>
                              </p:par>
                            </p:childTnLst>
                          </p:cTn>
                        </p:par>
                        <p:par>
                          <p:cTn id="17" fill="hold">
                            <p:stCondLst>
                              <p:cond delay="250"/>
                            </p:stCondLst>
                            <p:childTnLst>
                              <p:par>
                                <p:cTn id="18" presetID="22" presetClass="entr" presetSubtype="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heel(1)">
                                      <p:cBhvr>
                                        <p:cTn id="25" dur="500"/>
                                        <p:tgtEl>
                                          <p:spTgt spid="21"/>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right)">
                                      <p:cBhvr>
                                        <p:cTn id="29" dur="500"/>
                                        <p:tgtEl>
                                          <p:spTgt spid="2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20" grpId="0"/>
      <p:bldP spid="21" grpId="0" animBg="1"/>
      <p:bldP spid="24" grpId="0" animBg="1"/>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F5B3E31A-A4BB-4112-A48A-FE7431DFF335}"/>
              </a:ext>
            </a:extLst>
          </p:cNvPr>
          <p:cNvGraphicFramePr>
            <a:graphicFrameLocks noGrp="1"/>
          </p:cNvGraphicFramePr>
          <p:nvPr/>
        </p:nvGraphicFramePr>
        <p:xfrm>
          <a:off x="396815" y="1268083"/>
          <a:ext cx="11404117" cy="5207535"/>
        </p:xfrm>
        <a:graphic>
          <a:graphicData uri="http://schemas.openxmlformats.org/drawingml/2006/table">
            <a:tbl>
              <a:tblPr>
                <a:tableStyleId>{5C22544A-7EE6-4342-B048-85BDC9FD1C3A}</a:tableStyleId>
              </a:tblPr>
              <a:tblGrid>
                <a:gridCol w="2502813">
                  <a:extLst>
                    <a:ext uri="{9D8B030D-6E8A-4147-A177-3AD203B41FA5}">
                      <a16:colId xmlns:a16="http://schemas.microsoft.com/office/drawing/2014/main" val="944891016"/>
                    </a:ext>
                  </a:extLst>
                </a:gridCol>
                <a:gridCol w="631144">
                  <a:extLst>
                    <a:ext uri="{9D8B030D-6E8A-4147-A177-3AD203B41FA5}">
                      <a16:colId xmlns:a16="http://schemas.microsoft.com/office/drawing/2014/main" val="770471843"/>
                    </a:ext>
                  </a:extLst>
                </a:gridCol>
                <a:gridCol w="413508">
                  <a:extLst>
                    <a:ext uri="{9D8B030D-6E8A-4147-A177-3AD203B41FA5}">
                      <a16:colId xmlns:a16="http://schemas.microsoft.com/office/drawing/2014/main" val="3487198981"/>
                    </a:ext>
                  </a:extLst>
                </a:gridCol>
                <a:gridCol w="413508">
                  <a:extLst>
                    <a:ext uri="{9D8B030D-6E8A-4147-A177-3AD203B41FA5}">
                      <a16:colId xmlns:a16="http://schemas.microsoft.com/office/drawing/2014/main" val="3555610417"/>
                    </a:ext>
                  </a:extLst>
                </a:gridCol>
                <a:gridCol w="413508">
                  <a:extLst>
                    <a:ext uri="{9D8B030D-6E8A-4147-A177-3AD203B41FA5}">
                      <a16:colId xmlns:a16="http://schemas.microsoft.com/office/drawing/2014/main" val="2353850578"/>
                    </a:ext>
                  </a:extLst>
                </a:gridCol>
                <a:gridCol w="413508">
                  <a:extLst>
                    <a:ext uri="{9D8B030D-6E8A-4147-A177-3AD203B41FA5}">
                      <a16:colId xmlns:a16="http://schemas.microsoft.com/office/drawing/2014/main" val="654170719"/>
                    </a:ext>
                  </a:extLst>
                </a:gridCol>
                <a:gridCol w="413508">
                  <a:extLst>
                    <a:ext uri="{9D8B030D-6E8A-4147-A177-3AD203B41FA5}">
                      <a16:colId xmlns:a16="http://schemas.microsoft.com/office/drawing/2014/main" val="1588462491"/>
                    </a:ext>
                  </a:extLst>
                </a:gridCol>
                <a:gridCol w="413508">
                  <a:extLst>
                    <a:ext uri="{9D8B030D-6E8A-4147-A177-3AD203B41FA5}">
                      <a16:colId xmlns:a16="http://schemas.microsoft.com/office/drawing/2014/main" val="468606359"/>
                    </a:ext>
                  </a:extLst>
                </a:gridCol>
                <a:gridCol w="413508">
                  <a:extLst>
                    <a:ext uri="{9D8B030D-6E8A-4147-A177-3AD203B41FA5}">
                      <a16:colId xmlns:a16="http://schemas.microsoft.com/office/drawing/2014/main" val="901354352"/>
                    </a:ext>
                  </a:extLst>
                </a:gridCol>
                <a:gridCol w="413508">
                  <a:extLst>
                    <a:ext uri="{9D8B030D-6E8A-4147-A177-3AD203B41FA5}">
                      <a16:colId xmlns:a16="http://schemas.microsoft.com/office/drawing/2014/main" val="212214260"/>
                    </a:ext>
                  </a:extLst>
                </a:gridCol>
                <a:gridCol w="413508">
                  <a:extLst>
                    <a:ext uri="{9D8B030D-6E8A-4147-A177-3AD203B41FA5}">
                      <a16:colId xmlns:a16="http://schemas.microsoft.com/office/drawing/2014/main" val="4027403374"/>
                    </a:ext>
                  </a:extLst>
                </a:gridCol>
                <a:gridCol w="413508">
                  <a:extLst>
                    <a:ext uri="{9D8B030D-6E8A-4147-A177-3AD203B41FA5}">
                      <a16:colId xmlns:a16="http://schemas.microsoft.com/office/drawing/2014/main" val="3317916084"/>
                    </a:ext>
                  </a:extLst>
                </a:gridCol>
                <a:gridCol w="413508">
                  <a:extLst>
                    <a:ext uri="{9D8B030D-6E8A-4147-A177-3AD203B41FA5}">
                      <a16:colId xmlns:a16="http://schemas.microsoft.com/office/drawing/2014/main" val="3681113659"/>
                    </a:ext>
                  </a:extLst>
                </a:gridCol>
                <a:gridCol w="413508">
                  <a:extLst>
                    <a:ext uri="{9D8B030D-6E8A-4147-A177-3AD203B41FA5}">
                      <a16:colId xmlns:a16="http://schemas.microsoft.com/office/drawing/2014/main" val="2126181206"/>
                    </a:ext>
                  </a:extLst>
                </a:gridCol>
                <a:gridCol w="413508">
                  <a:extLst>
                    <a:ext uri="{9D8B030D-6E8A-4147-A177-3AD203B41FA5}">
                      <a16:colId xmlns:a16="http://schemas.microsoft.com/office/drawing/2014/main" val="1169463687"/>
                    </a:ext>
                  </a:extLst>
                </a:gridCol>
                <a:gridCol w="413508">
                  <a:extLst>
                    <a:ext uri="{9D8B030D-6E8A-4147-A177-3AD203B41FA5}">
                      <a16:colId xmlns:a16="http://schemas.microsoft.com/office/drawing/2014/main" val="3457199606"/>
                    </a:ext>
                  </a:extLst>
                </a:gridCol>
                <a:gridCol w="413508">
                  <a:extLst>
                    <a:ext uri="{9D8B030D-6E8A-4147-A177-3AD203B41FA5}">
                      <a16:colId xmlns:a16="http://schemas.microsoft.com/office/drawing/2014/main" val="3492440797"/>
                    </a:ext>
                  </a:extLst>
                </a:gridCol>
                <a:gridCol w="413508">
                  <a:extLst>
                    <a:ext uri="{9D8B030D-6E8A-4147-A177-3AD203B41FA5}">
                      <a16:colId xmlns:a16="http://schemas.microsoft.com/office/drawing/2014/main" val="443997697"/>
                    </a:ext>
                  </a:extLst>
                </a:gridCol>
                <a:gridCol w="413508">
                  <a:extLst>
                    <a:ext uri="{9D8B030D-6E8A-4147-A177-3AD203B41FA5}">
                      <a16:colId xmlns:a16="http://schemas.microsoft.com/office/drawing/2014/main" val="1798071413"/>
                    </a:ext>
                  </a:extLst>
                </a:gridCol>
                <a:gridCol w="413508">
                  <a:extLst>
                    <a:ext uri="{9D8B030D-6E8A-4147-A177-3AD203B41FA5}">
                      <a16:colId xmlns:a16="http://schemas.microsoft.com/office/drawing/2014/main" val="2484256727"/>
                    </a:ext>
                  </a:extLst>
                </a:gridCol>
                <a:gridCol w="413508">
                  <a:extLst>
                    <a:ext uri="{9D8B030D-6E8A-4147-A177-3AD203B41FA5}">
                      <a16:colId xmlns:a16="http://schemas.microsoft.com/office/drawing/2014/main" val="816488821"/>
                    </a:ext>
                  </a:extLst>
                </a:gridCol>
                <a:gridCol w="413508">
                  <a:extLst>
                    <a:ext uri="{9D8B030D-6E8A-4147-A177-3AD203B41FA5}">
                      <a16:colId xmlns:a16="http://schemas.microsoft.com/office/drawing/2014/main" val="515986790"/>
                    </a:ext>
                  </a:extLst>
                </a:gridCol>
              </a:tblGrid>
              <a:tr h="694338">
                <a:tc>
                  <a:txBody>
                    <a:bodyPr/>
                    <a:lstStyle/>
                    <a:p>
                      <a:pPr algn="l"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112</a:t>
                      </a:r>
                      <a: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t>年繁星二輪分發</a:t>
                      </a:r>
                      <a:endParaRPr lang="en-US" altLang="zh-TW" sz="1800" b="1" u="none" strike="noStrike" dirty="0">
                        <a:solidFill>
                          <a:schemeClr val="bg1"/>
                        </a:solidFill>
                        <a:effectLst/>
                        <a:latin typeface="微軟正黑體" panose="020B0604030504040204" pitchFamily="34" charset="-120"/>
                        <a:ea typeface="微軟正黑體" panose="020B0604030504040204" pitchFamily="34" charset="-120"/>
                      </a:endParaRPr>
                    </a:p>
                    <a:p>
                      <a:pPr algn="l" fontAlgn="ctr"/>
                      <a: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t>錄取人數統計</a:t>
                      </a: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a:t>
                      </a:r>
                      <a: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t>依校排</a:t>
                      </a: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75000"/>
                      </a:schemeClr>
                    </a:solidFill>
                  </a:tcPr>
                </a:tc>
                <a:tc>
                  <a:txBody>
                    <a:bodyPr/>
                    <a:lstStyle/>
                    <a:p>
                      <a:pPr algn="ctr" fontAlgn="ctr"/>
                      <a: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t>錄取</a:t>
                      </a:r>
                      <a:b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br>
                      <a: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rPr>
                        <a:t>人數</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75000"/>
                      </a:schemeClr>
                    </a:solidFill>
                  </a:tcPr>
                </a:tc>
                <a:tc>
                  <a:txBody>
                    <a:bodyPr/>
                    <a:lstStyle/>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1</a:t>
                      </a:r>
                    </a:p>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a:t>
                      </a:r>
                      <a:endPar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75000"/>
                      </a:schemeClr>
                    </a:solidFill>
                  </a:tcPr>
                </a:tc>
                <a:tc>
                  <a:txBody>
                    <a:bodyPr/>
                    <a:lstStyle/>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2</a:t>
                      </a:r>
                    </a:p>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a:t>
                      </a:r>
                      <a:endPar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75000"/>
                      </a:schemeClr>
                    </a:solidFill>
                  </a:tcPr>
                </a:tc>
                <a:tc>
                  <a:txBody>
                    <a:bodyPr/>
                    <a:lstStyle/>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3</a:t>
                      </a:r>
                    </a:p>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a:t>
                      </a:r>
                      <a:endPar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75000"/>
                      </a:schemeClr>
                    </a:solidFill>
                  </a:tcPr>
                </a:tc>
                <a:tc>
                  <a:txBody>
                    <a:bodyPr/>
                    <a:lstStyle/>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4</a:t>
                      </a:r>
                    </a:p>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a:t>
                      </a:r>
                      <a:endPar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75000"/>
                      </a:schemeClr>
                    </a:solidFill>
                  </a:tcPr>
                </a:tc>
                <a:tc>
                  <a:txBody>
                    <a:bodyPr/>
                    <a:lstStyle/>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5</a:t>
                      </a:r>
                    </a:p>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a:t>
                      </a:r>
                      <a:endPar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75000"/>
                      </a:schemeClr>
                    </a:solidFill>
                  </a:tcPr>
                </a:tc>
                <a:tc>
                  <a:txBody>
                    <a:bodyPr/>
                    <a:lstStyle/>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6</a:t>
                      </a:r>
                    </a:p>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a:t>
                      </a:r>
                      <a:endPar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75000"/>
                      </a:schemeClr>
                    </a:solidFill>
                  </a:tcPr>
                </a:tc>
                <a:tc>
                  <a:txBody>
                    <a:bodyPr/>
                    <a:lstStyle/>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7</a:t>
                      </a:r>
                    </a:p>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a:t>
                      </a:r>
                      <a:endPar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75000"/>
                      </a:schemeClr>
                    </a:solidFill>
                  </a:tcPr>
                </a:tc>
                <a:tc>
                  <a:txBody>
                    <a:bodyPr/>
                    <a:lstStyle/>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8</a:t>
                      </a:r>
                    </a:p>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a:t>
                      </a:r>
                      <a:endPar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75000"/>
                      </a:schemeClr>
                    </a:solidFill>
                  </a:tcPr>
                </a:tc>
                <a:tc>
                  <a:txBody>
                    <a:bodyPr/>
                    <a:lstStyle/>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9</a:t>
                      </a:r>
                    </a:p>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a:t>
                      </a:r>
                      <a:endPar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75000"/>
                      </a:schemeClr>
                    </a:solidFill>
                  </a:tcPr>
                </a:tc>
                <a:tc>
                  <a:txBody>
                    <a:bodyPr/>
                    <a:lstStyle/>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10%</a:t>
                      </a:r>
                      <a:endPar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75000"/>
                      </a:schemeClr>
                    </a:solidFill>
                  </a:tcPr>
                </a:tc>
                <a:tc>
                  <a:txBody>
                    <a:bodyPr/>
                    <a:lstStyle/>
                    <a:p>
                      <a:pPr algn="ctr" fontAlgn="ctr"/>
                      <a:r>
                        <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rPr>
                        <a:t>11%</a:t>
                      </a:r>
                    </a:p>
                  </a:txBody>
                  <a:tcPr marL="9525" marR="9525" marT="9525" marB="0" anchor="ctr">
                    <a:solidFill>
                      <a:schemeClr val="accent2">
                        <a:lumMod val="75000"/>
                      </a:schemeClr>
                    </a:solidFill>
                  </a:tcPr>
                </a:tc>
                <a:tc>
                  <a:txBody>
                    <a:bodyPr/>
                    <a:lstStyle/>
                    <a:p>
                      <a:pPr algn="ctr" fontAlgn="ctr"/>
                      <a:r>
                        <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rPr>
                        <a:t>12%</a:t>
                      </a:r>
                    </a:p>
                  </a:txBody>
                  <a:tcPr marL="9525" marR="9525" marT="9525" marB="0" anchor="ctr">
                    <a:solidFill>
                      <a:schemeClr val="accent2">
                        <a:lumMod val="75000"/>
                      </a:schemeClr>
                    </a:solidFill>
                  </a:tcPr>
                </a:tc>
                <a:tc>
                  <a:txBody>
                    <a:bodyPr/>
                    <a:lstStyle/>
                    <a:p>
                      <a:pPr algn="ctr" fontAlgn="ctr"/>
                      <a:r>
                        <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rPr>
                        <a:t>13%</a:t>
                      </a:r>
                    </a:p>
                  </a:txBody>
                  <a:tcPr marL="9525" marR="9525" marT="9525" marB="0" anchor="ctr">
                    <a:solidFill>
                      <a:schemeClr val="accent2">
                        <a:lumMod val="75000"/>
                      </a:schemeClr>
                    </a:solidFill>
                  </a:tcPr>
                </a:tc>
                <a:tc>
                  <a:txBody>
                    <a:bodyPr/>
                    <a:lstStyle/>
                    <a:p>
                      <a:pPr algn="ctr" fontAlgn="ctr"/>
                      <a:r>
                        <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rPr>
                        <a:t>14%</a:t>
                      </a:r>
                    </a:p>
                  </a:txBody>
                  <a:tcPr marL="9525" marR="9525" marT="9525" marB="0" anchor="ctr">
                    <a:solidFill>
                      <a:schemeClr val="accent2">
                        <a:lumMod val="75000"/>
                      </a:schemeClr>
                    </a:solidFill>
                  </a:tcPr>
                </a:tc>
                <a:tc>
                  <a:txBody>
                    <a:bodyPr/>
                    <a:lstStyle/>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15%</a:t>
                      </a:r>
                      <a:endPar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75000"/>
                      </a:schemeClr>
                    </a:solidFill>
                  </a:tcPr>
                </a:tc>
                <a:tc>
                  <a:txBody>
                    <a:bodyPr/>
                    <a:lstStyle/>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16%</a:t>
                      </a:r>
                      <a:endPar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75000"/>
                      </a:schemeClr>
                    </a:solidFill>
                  </a:tcPr>
                </a:tc>
                <a:tc>
                  <a:txBody>
                    <a:bodyPr/>
                    <a:lstStyle/>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17%</a:t>
                      </a:r>
                      <a:endPar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75000"/>
                      </a:schemeClr>
                    </a:solidFill>
                  </a:tcPr>
                </a:tc>
                <a:tc>
                  <a:txBody>
                    <a:bodyPr/>
                    <a:lstStyle/>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18%</a:t>
                      </a:r>
                      <a:endPar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75000"/>
                      </a:schemeClr>
                    </a:solidFill>
                  </a:tcPr>
                </a:tc>
                <a:tc>
                  <a:txBody>
                    <a:bodyPr/>
                    <a:lstStyle/>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19%</a:t>
                      </a:r>
                      <a:endPar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75000"/>
                      </a:schemeClr>
                    </a:solidFill>
                  </a:tcPr>
                </a:tc>
                <a:tc>
                  <a:txBody>
                    <a:bodyPr/>
                    <a:lstStyle/>
                    <a:p>
                      <a:pPr algn="ctr" fontAlgn="ctr"/>
                      <a:r>
                        <a:rPr lang="en-US" altLang="zh-TW" sz="1800" b="1" u="none" strike="noStrike" dirty="0">
                          <a:solidFill>
                            <a:schemeClr val="bg1"/>
                          </a:solidFill>
                          <a:effectLst/>
                          <a:latin typeface="微軟正黑體" panose="020B0604030504040204" pitchFamily="34" charset="-120"/>
                          <a:ea typeface="微軟正黑體" panose="020B0604030504040204" pitchFamily="34" charset="-120"/>
                        </a:rPr>
                        <a:t>20%</a:t>
                      </a:r>
                      <a:endPar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75000"/>
                      </a:schemeClr>
                    </a:solidFill>
                  </a:tcPr>
                </a:tc>
                <a:extLst>
                  <a:ext uri="{0D108BD9-81ED-4DB2-BD59-A6C34878D82A}">
                    <a16:rowId xmlns:a16="http://schemas.microsoft.com/office/drawing/2014/main" val="688210800"/>
                  </a:ext>
                </a:extLst>
              </a:tr>
              <a:tr h="347169">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國立臺灣大學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117</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18</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13</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18</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17</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22</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14</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2</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a:effectLst/>
                          <a:latin typeface="微軟正黑體" panose="020B0604030504040204" pitchFamily="34" charset="-120"/>
                          <a:ea typeface="微軟正黑體" panose="020B0604030504040204" pitchFamily="34" charset="-120"/>
                        </a:rPr>
                        <a:t>　</a:t>
                      </a:r>
                      <a:endParaRPr lang="zh-TW" altLang="en-US"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4</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a:effectLst/>
                          <a:latin typeface="微軟正黑體" panose="020B0604030504040204" pitchFamily="34" charset="-120"/>
                          <a:ea typeface="微軟正黑體" panose="020B0604030504040204" pitchFamily="34" charset="-120"/>
                        </a:rPr>
                        <a:t>　</a:t>
                      </a:r>
                      <a:endParaRPr lang="zh-TW" altLang="en-US"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4</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5</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a:effectLst/>
                          <a:latin typeface="微軟正黑體" panose="020B0604030504040204" pitchFamily="34" charset="-120"/>
                          <a:ea typeface="微軟正黑體" panose="020B0604030504040204" pitchFamily="34" charset="-120"/>
                        </a:rPr>
                        <a:t>　</a:t>
                      </a:r>
                      <a:endParaRPr lang="zh-TW" altLang="en-US"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a:effectLst/>
                          <a:latin typeface="微軟正黑體" panose="020B0604030504040204" pitchFamily="34" charset="-120"/>
                          <a:ea typeface="微軟正黑體" panose="020B0604030504040204" pitchFamily="34" charset="-120"/>
                        </a:rPr>
                        <a:t>　</a:t>
                      </a:r>
                      <a:endParaRPr lang="zh-TW" altLang="en-US"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a:effectLst/>
                          <a:latin typeface="微軟正黑體" panose="020B0604030504040204" pitchFamily="34" charset="-120"/>
                          <a:ea typeface="微軟正黑體" panose="020B0604030504040204" pitchFamily="34" charset="-120"/>
                        </a:rPr>
                        <a:t>　</a:t>
                      </a:r>
                      <a:endParaRPr lang="zh-TW" altLang="en-US"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a:effectLst/>
                          <a:latin typeface="微軟正黑體" panose="020B0604030504040204" pitchFamily="34" charset="-120"/>
                          <a:ea typeface="微軟正黑體" panose="020B0604030504040204" pitchFamily="34" charset="-120"/>
                        </a:rPr>
                        <a:t>　</a:t>
                      </a:r>
                      <a:endParaRPr lang="zh-TW" altLang="en-US"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a:effectLst/>
                          <a:latin typeface="微軟正黑體" panose="020B0604030504040204" pitchFamily="34" charset="-120"/>
                          <a:ea typeface="微軟正黑體" panose="020B0604030504040204" pitchFamily="34" charset="-120"/>
                        </a:rPr>
                        <a:t>　</a:t>
                      </a:r>
                      <a:endParaRPr lang="zh-TW" altLang="en-US"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a:effectLst/>
                          <a:latin typeface="微軟正黑體" panose="020B0604030504040204" pitchFamily="34" charset="-120"/>
                          <a:ea typeface="微軟正黑體" panose="020B0604030504040204" pitchFamily="34" charset="-120"/>
                        </a:rPr>
                        <a:t>　</a:t>
                      </a:r>
                      <a:endParaRPr lang="zh-TW" altLang="en-US"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extLst>
                  <a:ext uri="{0D108BD9-81ED-4DB2-BD59-A6C34878D82A}">
                    <a16:rowId xmlns:a16="http://schemas.microsoft.com/office/drawing/2014/main" val="3656480796"/>
                  </a:ext>
                </a:extLst>
              </a:tr>
              <a:tr h="347169">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國立清華大學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91</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a:effectLst/>
                          <a:latin typeface="微軟正黑體" panose="020B0604030504040204" pitchFamily="34" charset="-120"/>
                          <a:ea typeface="微軟正黑體" panose="020B0604030504040204" pitchFamily="34" charset="-120"/>
                        </a:rPr>
                        <a:t>　</a:t>
                      </a:r>
                      <a:endParaRPr lang="zh-TW" altLang="en-US"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6</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9</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10</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19</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7</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5</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10</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5</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6</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9</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5</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3964785505"/>
                  </a:ext>
                </a:extLst>
              </a:tr>
              <a:tr h="347169">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國立陽明交通大學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37</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5</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7</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5</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10</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extLst>
                  <a:ext uri="{0D108BD9-81ED-4DB2-BD59-A6C34878D82A}">
                    <a16:rowId xmlns:a16="http://schemas.microsoft.com/office/drawing/2014/main" val="1472896507"/>
                  </a:ext>
                </a:extLst>
              </a:tr>
              <a:tr h="347169">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國立成功大學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118</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4</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6</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12</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11</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5</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7</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19</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23</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6</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5</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4136693028"/>
                  </a:ext>
                </a:extLst>
              </a:tr>
              <a:tr h="347169">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國立政治大學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74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5</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8</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3</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8</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5</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3</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7</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8</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5</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extLst>
                  <a:ext uri="{0D108BD9-81ED-4DB2-BD59-A6C34878D82A}">
                    <a16:rowId xmlns:a16="http://schemas.microsoft.com/office/drawing/2014/main" val="823622417"/>
                  </a:ext>
                </a:extLst>
              </a:tr>
              <a:tr h="347169">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國立臺北大學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39</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15</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7</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5</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1069048595"/>
                  </a:ext>
                </a:extLst>
              </a:tr>
              <a:tr h="347169">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國立中央大學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120</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a:effectLst/>
                          <a:latin typeface="微軟正黑體" panose="020B0604030504040204" pitchFamily="34" charset="-120"/>
                          <a:ea typeface="微軟正黑體" panose="020B0604030504040204" pitchFamily="34" charset="-120"/>
                        </a:rPr>
                        <a:t>　</a:t>
                      </a:r>
                      <a:endParaRPr lang="zh-TW" altLang="en-US"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16</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12</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15</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16</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4</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6</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15</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10</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16</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extLst>
                  <a:ext uri="{0D108BD9-81ED-4DB2-BD59-A6C34878D82A}">
                    <a16:rowId xmlns:a16="http://schemas.microsoft.com/office/drawing/2014/main" val="3362014833"/>
                  </a:ext>
                </a:extLst>
              </a:tr>
              <a:tr h="347169">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國立中興大學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119</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a:effectLst/>
                          <a:latin typeface="微軟正黑體" panose="020B0604030504040204" pitchFamily="34" charset="-120"/>
                          <a:ea typeface="微軟正黑體" panose="020B0604030504040204" pitchFamily="34" charset="-120"/>
                        </a:rPr>
                        <a:t>　</a:t>
                      </a:r>
                      <a:endParaRPr lang="zh-TW" altLang="en-US"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3</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29</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1592741493"/>
                  </a:ext>
                </a:extLst>
              </a:tr>
              <a:tr h="347169">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國立中山大學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7</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3</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extLst>
                  <a:ext uri="{0D108BD9-81ED-4DB2-BD59-A6C34878D82A}">
                    <a16:rowId xmlns:a16="http://schemas.microsoft.com/office/drawing/2014/main" val="1296548481"/>
                  </a:ext>
                </a:extLst>
              </a:tr>
              <a:tr h="347169">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國立中正大學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46</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5</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10</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12</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7</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358380944"/>
                  </a:ext>
                </a:extLst>
              </a:tr>
              <a:tr h="347169">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國立臺灣師範大學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34</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a:effectLst/>
                          <a:latin typeface="微軟正黑體" panose="020B0604030504040204" pitchFamily="34" charset="-120"/>
                          <a:ea typeface="微軟正黑體" panose="020B0604030504040204" pitchFamily="34" charset="-120"/>
                        </a:rPr>
                        <a:t>　</a:t>
                      </a:r>
                      <a:endParaRPr lang="zh-TW" altLang="en-US"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3</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7</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a:effectLst/>
                          <a:latin typeface="微軟正黑體" panose="020B0604030504040204" pitchFamily="34" charset="-120"/>
                          <a:ea typeface="微軟正黑體" panose="020B0604030504040204" pitchFamily="34" charset="-120"/>
                        </a:rPr>
                        <a:t>8</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4</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7</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extLst>
                  <a:ext uri="{0D108BD9-81ED-4DB2-BD59-A6C34878D82A}">
                    <a16:rowId xmlns:a16="http://schemas.microsoft.com/office/drawing/2014/main" val="1432299172"/>
                  </a:ext>
                </a:extLst>
              </a:tr>
              <a:tr h="347169">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國立彰化師範大學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2</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a:effectLst/>
                          <a:latin typeface="微軟正黑體" panose="020B0604030504040204" pitchFamily="34" charset="-120"/>
                          <a:ea typeface="微軟正黑體" panose="020B0604030504040204" pitchFamily="34" charset="-120"/>
                        </a:rPr>
                        <a:t>　</a:t>
                      </a:r>
                      <a:endParaRPr lang="zh-TW" altLang="en-US"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1</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4220564802"/>
                  </a:ext>
                </a:extLst>
              </a:tr>
              <a:tr h="347169">
                <a:tc>
                  <a:txBody>
                    <a:bodyPr/>
                    <a:lstStyle/>
                    <a:p>
                      <a:pPr algn="l" fontAlgn="ctr"/>
                      <a:r>
                        <a:rPr lang="zh-TW" altLang="en-US" sz="1800" b="1" u="none" strike="noStrike" dirty="0">
                          <a:effectLst/>
                          <a:latin typeface="微軟正黑體" panose="020B0604030504040204" pitchFamily="34" charset="-120"/>
                          <a:ea typeface="微軟正黑體" panose="020B0604030504040204" pitchFamily="34" charset="-120"/>
                        </a:rPr>
                        <a:t>國立高雄師範大學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en-US" altLang="zh-TW" sz="1800" b="1" u="none" strike="noStrike" dirty="0">
                          <a:effectLst/>
                          <a:latin typeface="微軟正黑體" panose="020B0604030504040204" pitchFamily="34" charset="-120"/>
                          <a:ea typeface="微軟正黑體" panose="020B0604030504040204" pitchFamily="34" charset="-120"/>
                        </a:rPr>
                        <a:t>0</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a:effectLst/>
                          <a:latin typeface="微軟正黑體" panose="020B0604030504040204" pitchFamily="34" charset="-120"/>
                          <a:ea typeface="微軟正黑體" panose="020B0604030504040204" pitchFamily="34" charset="-120"/>
                        </a:rPr>
                        <a:t>　</a:t>
                      </a:r>
                      <a:endParaRPr lang="zh-TW" altLang="en-US"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2">
                        <a:lumMod val="60000"/>
                        <a:lumOff val="40000"/>
                      </a:schemeClr>
                    </a:solidFill>
                  </a:tcPr>
                </a:tc>
                <a:extLst>
                  <a:ext uri="{0D108BD9-81ED-4DB2-BD59-A6C34878D82A}">
                    <a16:rowId xmlns:a16="http://schemas.microsoft.com/office/drawing/2014/main" val="622439645"/>
                  </a:ext>
                </a:extLst>
              </a:tr>
            </a:tbl>
          </a:graphicData>
        </a:graphic>
      </p:graphicFrame>
      <p:sp>
        <p:nvSpPr>
          <p:cNvPr id="5" name="橢圓 4">
            <a:extLst>
              <a:ext uri="{FF2B5EF4-FFF2-40B4-BE49-F238E27FC236}">
                <a16:creationId xmlns:a16="http://schemas.microsoft.com/office/drawing/2014/main" id="{76B04D3C-FE0B-48A4-9EAC-F0FB089EE340}"/>
              </a:ext>
            </a:extLst>
          </p:cNvPr>
          <p:cNvSpPr/>
          <p:nvPr/>
        </p:nvSpPr>
        <p:spPr>
          <a:xfrm>
            <a:off x="8479767" y="1923692"/>
            <a:ext cx="432000" cy="431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手繪多邊形: 圖案 6">
            <a:extLst>
              <a:ext uri="{FF2B5EF4-FFF2-40B4-BE49-F238E27FC236}">
                <a16:creationId xmlns:a16="http://schemas.microsoft.com/office/drawing/2014/main" id="{5D539C1C-D59B-41AF-AA4C-824C8E00BBC4}"/>
              </a:ext>
            </a:extLst>
          </p:cNvPr>
          <p:cNvSpPr/>
          <p:nvPr/>
        </p:nvSpPr>
        <p:spPr>
          <a:xfrm>
            <a:off x="8093376" y="1130061"/>
            <a:ext cx="526211" cy="793631"/>
          </a:xfrm>
          <a:custGeom>
            <a:avLst/>
            <a:gdLst>
              <a:gd name="connsiteX0" fmla="*/ 526211 w 526211"/>
              <a:gd name="connsiteY0" fmla="*/ 793631 h 793631"/>
              <a:gd name="connsiteX1" fmla="*/ 353683 w 526211"/>
              <a:gd name="connsiteY1" fmla="*/ 327804 h 793631"/>
              <a:gd name="connsiteX2" fmla="*/ 0 w 526211"/>
              <a:gd name="connsiteY2" fmla="*/ 0 h 793631"/>
              <a:gd name="connsiteX3" fmla="*/ 0 w 526211"/>
              <a:gd name="connsiteY3" fmla="*/ 0 h 793631"/>
            </a:gdLst>
            <a:ahLst/>
            <a:cxnLst>
              <a:cxn ang="0">
                <a:pos x="connsiteX0" y="connsiteY0"/>
              </a:cxn>
              <a:cxn ang="0">
                <a:pos x="connsiteX1" y="connsiteY1"/>
              </a:cxn>
              <a:cxn ang="0">
                <a:pos x="connsiteX2" y="connsiteY2"/>
              </a:cxn>
              <a:cxn ang="0">
                <a:pos x="connsiteX3" y="connsiteY3"/>
              </a:cxn>
            </a:cxnLst>
            <a:rect l="l" t="t" r="r" b="b"/>
            <a:pathLst>
              <a:path w="526211" h="793631">
                <a:moveTo>
                  <a:pt x="526211" y="793631"/>
                </a:moveTo>
                <a:cubicBezTo>
                  <a:pt x="483798" y="626853"/>
                  <a:pt x="441385" y="460076"/>
                  <a:pt x="353683" y="327804"/>
                </a:cubicBezTo>
                <a:cubicBezTo>
                  <a:pt x="265981" y="195532"/>
                  <a:pt x="0" y="0"/>
                  <a:pt x="0" y="0"/>
                </a:cubicBezTo>
                <a:lnTo>
                  <a:pt x="0" y="0"/>
                </a:ln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C33F9A9F-1168-456C-A65C-2F3D4B91BE31}"/>
              </a:ext>
            </a:extLst>
          </p:cNvPr>
          <p:cNvSpPr txBox="1"/>
          <p:nvPr/>
        </p:nvSpPr>
        <p:spPr>
          <a:xfrm>
            <a:off x="5191125" y="623327"/>
            <a:ext cx="5574641" cy="461665"/>
          </a:xfrm>
          <a:prstGeom prst="rect">
            <a:avLst/>
          </a:prstGeom>
          <a:noFill/>
        </p:spPr>
        <p:txBody>
          <a:bodyPr wrap="square" rtlCol="0">
            <a:spAutoFit/>
          </a:bodyPr>
          <a:lstStyle/>
          <a:p>
            <a:r>
              <a:rPr lang="zh-TW" altLang="en-US" sz="2400" b="1" dirty="0">
                <a:solidFill>
                  <a:srgbClr val="FF0000"/>
                </a:solidFill>
                <a:latin typeface="微軟正黑體" panose="020B0604030504040204" pitchFamily="34" charset="-120"/>
                <a:ea typeface="微軟正黑體" panose="020B0604030504040204" pitchFamily="34" charset="-120"/>
              </a:rPr>
              <a:t>到二輪分發還有人校排</a:t>
            </a:r>
            <a:r>
              <a:rPr lang="en-US" altLang="zh-TW" sz="2400" b="1" dirty="0">
                <a:solidFill>
                  <a:srgbClr val="FF0000"/>
                </a:solidFill>
                <a:latin typeface="微軟正黑體" panose="020B0604030504040204" pitchFamily="34" charset="-120"/>
                <a:ea typeface="微軟正黑體" panose="020B0604030504040204" pitchFamily="34" charset="-120"/>
              </a:rPr>
              <a:t>13%</a:t>
            </a:r>
            <a:r>
              <a:rPr lang="zh-TW" altLang="en-US" sz="2400" b="1" dirty="0">
                <a:solidFill>
                  <a:srgbClr val="FF0000"/>
                </a:solidFill>
                <a:latin typeface="微軟正黑體" panose="020B0604030504040204" pitchFamily="34" charset="-120"/>
                <a:ea typeface="微軟正黑體" panose="020B0604030504040204" pitchFamily="34" charset="-120"/>
              </a:rPr>
              <a:t>就錄取台大！</a:t>
            </a:r>
          </a:p>
        </p:txBody>
      </p:sp>
      <p:sp>
        <p:nvSpPr>
          <p:cNvPr id="9" name="文字方塊 8">
            <a:extLst>
              <a:ext uri="{FF2B5EF4-FFF2-40B4-BE49-F238E27FC236}">
                <a16:creationId xmlns:a16="http://schemas.microsoft.com/office/drawing/2014/main" id="{9BAA886B-FC20-4C7B-A1C5-30527751EA45}"/>
              </a:ext>
            </a:extLst>
          </p:cNvPr>
          <p:cNvSpPr txBox="1"/>
          <p:nvPr/>
        </p:nvSpPr>
        <p:spPr>
          <a:xfrm>
            <a:off x="211757" y="285277"/>
            <a:ext cx="3667516"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繁星選填建議</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5747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18738" y="3401679"/>
            <a:ext cx="9338402" cy="2862322"/>
          </a:xfrm>
          <a:prstGeom prst="rect">
            <a:avLst/>
          </a:prstGeom>
          <a:solidFill>
            <a:schemeClr val="bg1"/>
          </a:solidFill>
        </p:spPr>
        <p:txBody>
          <a:bodyPr wrap="square">
            <a:spAutoFit/>
          </a:bodyPr>
          <a:lstStyle/>
          <a:p>
            <a:pPr defTabSz="609630"/>
            <a:r>
              <a:rPr lang="zh-TW" altLang="en-US" sz="3000" b="1" dirty="0">
                <a:solidFill>
                  <a:srgbClr val="04383F"/>
                </a:solidFill>
                <a:latin typeface="Arial 粗體" charset="0"/>
                <a:ea typeface="Arial 粗體" charset="0"/>
              </a:rPr>
              <a:t>如果你想去的學校無法爭取到校推一，要評估校推二以後有沒有二輪分發的機會，評估的方式為上</a:t>
            </a:r>
            <a:r>
              <a:rPr lang="zh-TW" altLang="en-US" sz="3000" b="1" dirty="0">
                <a:solidFill>
                  <a:srgbClr val="04383F"/>
                </a:solidFill>
                <a:latin typeface="Arial 粗體" charset="0"/>
                <a:ea typeface="Arial 粗體" charset="0"/>
                <a:hlinkClick r:id="rId2"/>
              </a:rPr>
              <a:t>甄選入學委員會</a:t>
            </a:r>
            <a:r>
              <a:rPr lang="zh-TW" altLang="en-US" sz="3000" b="1" dirty="0">
                <a:solidFill>
                  <a:srgbClr val="04383F"/>
                </a:solidFill>
                <a:latin typeface="Arial 粗體" charset="0"/>
                <a:ea typeface="Arial 粗體" charset="0"/>
              </a:rPr>
              <a:t>，點選</a:t>
            </a:r>
            <a:r>
              <a:rPr lang="zh-TW" altLang="en-US" sz="3000" b="1" dirty="0">
                <a:solidFill>
                  <a:srgbClr val="FFC000"/>
                </a:solidFill>
                <a:latin typeface="Arial 粗體" charset="0"/>
                <a:ea typeface="Arial 粗體" charset="0"/>
              </a:rPr>
              <a:t>歷年資料</a:t>
            </a:r>
            <a:r>
              <a:rPr lang="zh-TW" altLang="en-US" sz="3000" b="1" dirty="0">
                <a:solidFill>
                  <a:srgbClr val="04383F"/>
                </a:solidFill>
                <a:latin typeface="Arial 粗體" charset="0"/>
                <a:ea typeface="Arial 粗體" charset="0"/>
              </a:rPr>
              <a:t>，可看到以前所有學系的最低錄取標準及該學系是否有二輪的機會。如你有興趣的學系在歷來</a:t>
            </a:r>
            <a:r>
              <a:rPr lang="en-US" altLang="zh-TW" sz="3000" b="1" dirty="0">
                <a:solidFill>
                  <a:srgbClr val="04383F"/>
                </a:solidFill>
                <a:latin typeface="Arial 粗體" charset="0"/>
                <a:ea typeface="Arial 粗體" charset="0"/>
              </a:rPr>
              <a:t>3~5</a:t>
            </a:r>
            <a:r>
              <a:rPr lang="zh-TW" altLang="en-US" sz="3000" b="1" dirty="0">
                <a:solidFill>
                  <a:srgbClr val="04383F"/>
                </a:solidFill>
                <a:latin typeface="Arial 粗體" charset="0"/>
                <a:ea typeface="Arial 粗體" charset="0"/>
              </a:rPr>
              <a:t>年都有二輪的話，今年有二輪的機率還是很高的。</a:t>
            </a:r>
            <a:r>
              <a:rPr lang="en-US" altLang="zh-TW" sz="3000" b="1" dirty="0">
                <a:solidFill>
                  <a:srgbClr val="FF0000"/>
                </a:solidFill>
                <a:latin typeface="Arial 粗體" charset="0"/>
                <a:ea typeface="Arial 粗體" charset="0"/>
              </a:rPr>
              <a:t>(</a:t>
            </a:r>
            <a:r>
              <a:rPr lang="zh-TW" altLang="en-US" sz="3000" b="1" dirty="0">
                <a:solidFill>
                  <a:srgbClr val="FF0000"/>
                </a:solidFill>
                <a:latin typeface="Arial 粗體" charset="0"/>
                <a:ea typeface="Arial 粗體" charset="0"/>
              </a:rPr>
              <a:t>校內報名系統亦可查詢歷年錄取標準</a:t>
            </a:r>
            <a:r>
              <a:rPr lang="en-US" altLang="zh-TW" sz="3000" b="1" dirty="0">
                <a:solidFill>
                  <a:srgbClr val="FF0000"/>
                </a:solidFill>
                <a:latin typeface="Arial 粗體" charset="0"/>
                <a:ea typeface="Arial 粗體" charset="0"/>
              </a:rPr>
              <a:t>)</a:t>
            </a:r>
            <a:endParaRPr lang="zh-TW" altLang="en-US" sz="3000" b="1" dirty="0">
              <a:solidFill>
                <a:srgbClr val="FF0000"/>
              </a:solidFill>
              <a:latin typeface="Arial 粗體" charset="0"/>
              <a:ea typeface="Arial 粗體" charset="0"/>
            </a:endParaRPr>
          </a:p>
        </p:txBody>
      </p:sp>
      <p:sp>
        <p:nvSpPr>
          <p:cNvPr id="6" name="矩形 5"/>
          <p:cNvSpPr/>
          <p:nvPr/>
        </p:nvSpPr>
        <p:spPr>
          <a:xfrm>
            <a:off x="1418738" y="1652619"/>
            <a:ext cx="9338402" cy="1015663"/>
          </a:xfrm>
          <a:prstGeom prst="rect">
            <a:avLst/>
          </a:prstGeom>
          <a:solidFill>
            <a:schemeClr val="bg1"/>
          </a:solidFill>
        </p:spPr>
        <p:txBody>
          <a:bodyPr wrap="square">
            <a:spAutoFit/>
          </a:bodyPr>
          <a:lstStyle/>
          <a:p>
            <a:pPr defTabSz="609630"/>
            <a:r>
              <a:rPr lang="zh-TW" altLang="en-US" sz="3000" b="1" dirty="0">
                <a:solidFill>
                  <a:srgbClr val="04383F"/>
                </a:solidFill>
                <a:latin typeface="Arial 粗體" charset="0"/>
                <a:ea typeface="Arial 粗體" charset="0"/>
              </a:rPr>
              <a:t>每個學群可以報名多個學系，同學應將自己符合門檻且不排斥的學系盡可能填入志願，以最大化錄取機率。</a:t>
            </a:r>
          </a:p>
        </p:txBody>
      </p:sp>
      <p:sp>
        <p:nvSpPr>
          <p:cNvPr id="5" name="文字方塊 4">
            <a:extLst>
              <a:ext uri="{FF2B5EF4-FFF2-40B4-BE49-F238E27FC236}">
                <a16:creationId xmlns:a16="http://schemas.microsoft.com/office/drawing/2014/main" id="{86922E09-BA85-41AF-A63F-8AADFD943B5A}"/>
              </a:ext>
            </a:extLst>
          </p:cNvPr>
          <p:cNvSpPr txBox="1"/>
          <p:nvPr/>
        </p:nvSpPr>
        <p:spPr>
          <a:xfrm>
            <a:off x="211757" y="285277"/>
            <a:ext cx="3667516"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繁星選填建議</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19212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a:extLst>
              <a:ext uri="{FF2B5EF4-FFF2-40B4-BE49-F238E27FC236}">
                <a16:creationId xmlns:a16="http://schemas.microsoft.com/office/drawing/2014/main" id="{21B89D0A-BAE5-4E0E-A1FD-83B389EC1B84}"/>
              </a:ext>
            </a:extLst>
          </p:cNvPr>
          <p:cNvGraphicFramePr>
            <a:graphicFrameLocks noGrp="1"/>
          </p:cNvGraphicFramePr>
          <p:nvPr/>
        </p:nvGraphicFramePr>
        <p:xfrm>
          <a:off x="342176" y="1470661"/>
          <a:ext cx="11507645" cy="4084746"/>
        </p:xfrm>
        <a:graphic>
          <a:graphicData uri="http://schemas.openxmlformats.org/drawingml/2006/table">
            <a:tbl>
              <a:tblPr>
                <a:tableStyleId>{C4B1156A-380E-4F78-BDF5-A606A8083BF9}</a:tableStyleId>
              </a:tblPr>
              <a:tblGrid>
                <a:gridCol w="1555634">
                  <a:extLst>
                    <a:ext uri="{9D8B030D-6E8A-4147-A177-3AD203B41FA5}">
                      <a16:colId xmlns:a16="http://schemas.microsoft.com/office/drawing/2014/main" val="4111939338"/>
                    </a:ext>
                  </a:extLst>
                </a:gridCol>
                <a:gridCol w="2020635">
                  <a:extLst>
                    <a:ext uri="{9D8B030D-6E8A-4147-A177-3AD203B41FA5}">
                      <a16:colId xmlns:a16="http://schemas.microsoft.com/office/drawing/2014/main" val="4193656950"/>
                    </a:ext>
                  </a:extLst>
                </a:gridCol>
                <a:gridCol w="440632">
                  <a:extLst>
                    <a:ext uri="{9D8B030D-6E8A-4147-A177-3AD203B41FA5}">
                      <a16:colId xmlns:a16="http://schemas.microsoft.com/office/drawing/2014/main" val="1691265588"/>
                    </a:ext>
                  </a:extLst>
                </a:gridCol>
                <a:gridCol w="440632">
                  <a:extLst>
                    <a:ext uri="{9D8B030D-6E8A-4147-A177-3AD203B41FA5}">
                      <a16:colId xmlns:a16="http://schemas.microsoft.com/office/drawing/2014/main" val="3314532340"/>
                    </a:ext>
                  </a:extLst>
                </a:gridCol>
                <a:gridCol w="440632">
                  <a:extLst>
                    <a:ext uri="{9D8B030D-6E8A-4147-A177-3AD203B41FA5}">
                      <a16:colId xmlns:a16="http://schemas.microsoft.com/office/drawing/2014/main" val="3414887061"/>
                    </a:ext>
                  </a:extLst>
                </a:gridCol>
                <a:gridCol w="440632">
                  <a:extLst>
                    <a:ext uri="{9D8B030D-6E8A-4147-A177-3AD203B41FA5}">
                      <a16:colId xmlns:a16="http://schemas.microsoft.com/office/drawing/2014/main" val="2422716790"/>
                    </a:ext>
                  </a:extLst>
                </a:gridCol>
                <a:gridCol w="440632">
                  <a:extLst>
                    <a:ext uri="{9D8B030D-6E8A-4147-A177-3AD203B41FA5}">
                      <a16:colId xmlns:a16="http://schemas.microsoft.com/office/drawing/2014/main" val="1956602833"/>
                    </a:ext>
                  </a:extLst>
                </a:gridCol>
                <a:gridCol w="440632">
                  <a:extLst>
                    <a:ext uri="{9D8B030D-6E8A-4147-A177-3AD203B41FA5}">
                      <a16:colId xmlns:a16="http://schemas.microsoft.com/office/drawing/2014/main" val="3097090554"/>
                    </a:ext>
                  </a:extLst>
                </a:gridCol>
                <a:gridCol w="440632">
                  <a:extLst>
                    <a:ext uri="{9D8B030D-6E8A-4147-A177-3AD203B41FA5}">
                      <a16:colId xmlns:a16="http://schemas.microsoft.com/office/drawing/2014/main" val="629354441"/>
                    </a:ext>
                  </a:extLst>
                </a:gridCol>
                <a:gridCol w="440632">
                  <a:extLst>
                    <a:ext uri="{9D8B030D-6E8A-4147-A177-3AD203B41FA5}">
                      <a16:colId xmlns:a16="http://schemas.microsoft.com/office/drawing/2014/main" val="3456256657"/>
                    </a:ext>
                  </a:extLst>
                </a:gridCol>
                <a:gridCol w="440632">
                  <a:extLst>
                    <a:ext uri="{9D8B030D-6E8A-4147-A177-3AD203B41FA5}">
                      <a16:colId xmlns:a16="http://schemas.microsoft.com/office/drawing/2014/main" val="481270816"/>
                    </a:ext>
                  </a:extLst>
                </a:gridCol>
                <a:gridCol w="440632">
                  <a:extLst>
                    <a:ext uri="{9D8B030D-6E8A-4147-A177-3AD203B41FA5}">
                      <a16:colId xmlns:a16="http://schemas.microsoft.com/office/drawing/2014/main" val="1703305153"/>
                    </a:ext>
                  </a:extLst>
                </a:gridCol>
                <a:gridCol w="440632">
                  <a:extLst>
                    <a:ext uri="{9D8B030D-6E8A-4147-A177-3AD203B41FA5}">
                      <a16:colId xmlns:a16="http://schemas.microsoft.com/office/drawing/2014/main" val="3528058353"/>
                    </a:ext>
                  </a:extLst>
                </a:gridCol>
                <a:gridCol w="440632">
                  <a:extLst>
                    <a:ext uri="{9D8B030D-6E8A-4147-A177-3AD203B41FA5}">
                      <a16:colId xmlns:a16="http://schemas.microsoft.com/office/drawing/2014/main" val="2856096510"/>
                    </a:ext>
                  </a:extLst>
                </a:gridCol>
                <a:gridCol w="440632">
                  <a:extLst>
                    <a:ext uri="{9D8B030D-6E8A-4147-A177-3AD203B41FA5}">
                      <a16:colId xmlns:a16="http://schemas.microsoft.com/office/drawing/2014/main" val="2343836555"/>
                    </a:ext>
                  </a:extLst>
                </a:gridCol>
                <a:gridCol w="440632">
                  <a:extLst>
                    <a:ext uri="{9D8B030D-6E8A-4147-A177-3AD203B41FA5}">
                      <a16:colId xmlns:a16="http://schemas.microsoft.com/office/drawing/2014/main" val="1087852555"/>
                    </a:ext>
                  </a:extLst>
                </a:gridCol>
                <a:gridCol w="440632">
                  <a:extLst>
                    <a:ext uri="{9D8B030D-6E8A-4147-A177-3AD203B41FA5}">
                      <a16:colId xmlns:a16="http://schemas.microsoft.com/office/drawing/2014/main" val="3906517715"/>
                    </a:ext>
                  </a:extLst>
                </a:gridCol>
                <a:gridCol w="440632">
                  <a:extLst>
                    <a:ext uri="{9D8B030D-6E8A-4147-A177-3AD203B41FA5}">
                      <a16:colId xmlns:a16="http://schemas.microsoft.com/office/drawing/2014/main" val="255696373"/>
                    </a:ext>
                  </a:extLst>
                </a:gridCol>
                <a:gridCol w="440632">
                  <a:extLst>
                    <a:ext uri="{9D8B030D-6E8A-4147-A177-3AD203B41FA5}">
                      <a16:colId xmlns:a16="http://schemas.microsoft.com/office/drawing/2014/main" val="1171139354"/>
                    </a:ext>
                  </a:extLst>
                </a:gridCol>
                <a:gridCol w="440632">
                  <a:extLst>
                    <a:ext uri="{9D8B030D-6E8A-4147-A177-3AD203B41FA5}">
                      <a16:colId xmlns:a16="http://schemas.microsoft.com/office/drawing/2014/main" val="2040875649"/>
                    </a:ext>
                  </a:extLst>
                </a:gridCol>
              </a:tblGrid>
              <a:tr h="316347">
                <a:tc rowSpan="3">
                  <a:txBody>
                    <a:bodyPr/>
                    <a:lstStyle/>
                    <a:p>
                      <a:pPr marL="0" algn="ctr" defTabSz="914400" rtl="0" eaLnBrk="1" fontAlgn="t" latinLnBrk="0" hangingPunct="1"/>
                      <a:r>
                        <a:rPr lang="zh-TW" altLang="en-US" sz="1800" b="1" u="none" strike="noStrike" kern="1200" dirty="0">
                          <a:effectLst/>
                          <a:latin typeface="微軟正黑體" panose="020B0604030504040204" pitchFamily="34" charset="-120"/>
                          <a:ea typeface="微軟正黑體" panose="020B0604030504040204" pitchFamily="34" charset="-120"/>
                        </a:rPr>
                        <a:t>學校</a:t>
                      </a:r>
                      <a:endParaRPr lang="zh-TW" altLang="en-US" sz="1800" b="1" u="none" strike="noStrike" kern="1200" dirty="0">
                        <a:solidFill>
                          <a:schemeClr val="bg1"/>
                        </a:solidFill>
                        <a:effectLst/>
                        <a:latin typeface="微軟正黑體" panose="020B0604030504040204" pitchFamily="34" charset="-120"/>
                        <a:ea typeface="微軟正黑體" panose="020B0604030504040204" pitchFamily="34" charset="-120"/>
                        <a:cs typeface="+mn-cs"/>
                      </a:endParaRPr>
                    </a:p>
                  </a:txBody>
                  <a:tcPr marL="8267" marR="8267" marT="8267" marB="0" anchor="ctr"/>
                </a:tc>
                <a:tc rowSpan="3">
                  <a:txBody>
                    <a:bodyPr/>
                    <a:lstStyle/>
                    <a:p>
                      <a:pPr marL="0" algn="ctr" defTabSz="914400" rtl="0" eaLnBrk="1" fontAlgn="t" latinLnBrk="0" hangingPunct="1"/>
                      <a:r>
                        <a:rPr lang="zh-TW" altLang="en-US" sz="1800" b="1" u="none" strike="noStrike" kern="1200" dirty="0">
                          <a:effectLst/>
                          <a:latin typeface="微軟正黑體" panose="020B0604030504040204" pitchFamily="34" charset="-120"/>
                          <a:ea typeface="微軟正黑體" panose="020B0604030504040204" pitchFamily="34" charset="-120"/>
                        </a:rPr>
                        <a:t>學系</a:t>
                      </a:r>
                      <a:endParaRPr lang="zh-TW" altLang="en-US" sz="1800" b="1" u="none" strike="noStrike" kern="1200" dirty="0">
                        <a:solidFill>
                          <a:schemeClr val="bg1"/>
                        </a:solidFill>
                        <a:effectLst/>
                        <a:latin typeface="微軟正黑體" panose="020B0604030504040204" pitchFamily="34" charset="-120"/>
                        <a:ea typeface="微軟正黑體" panose="020B0604030504040204" pitchFamily="34" charset="-120"/>
                        <a:cs typeface="+mn-cs"/>
                      </a:endParaRPr>
                    </a:p>
                  </a:txBody>
                  <a:tcPr marL="8267" marR="8267" marT="8267" marB="0" anchor="ctr"/>
                </a:tc>
                <a:tc gridSpan="6">
                  <a:txBody>
                    <a:bodyPr/>
                    <a:lstStyle/>
                    <a:p>
                      <a:pPr algn="ctr" fontAlgn="t"/>
                      <a:r>
                        <a:rPr lang="en-US" altLang="zh-TW" sz="1800" b="1" u="none" strike="noStrike" dirty="0">
                          <a:effectLst/>
                          <a:latin typeface="微軟正黑體" panose="020B0604030504040204" pitchFamily="34" charset="-120"/>
                          <a:ea typeface="微軟正黑體" panose="020B0604030504040204" pitchFamily="34" charset="-120"/>
                        </a:rPr>
                        <a:t>112</a:t>
                      </a:r>
                      <a:r>
                        <a:rPr lang="zh-TW" altLang="en-US" sz="1800" b="1" u="none" strike="noStrike" dirty="0">
                          <a:effectLst/>
                          <a:latin typeface="微軟正黑體" panose="020B0604030504040204" pitchFamily="34" charset="-120"/>
                          <a:ea typeface="微軟正黑體" panose="020B0604030504040204" pitchFamily="34" charset="-120"/>
                        </a:rPr>
                        <a:t>學年度</a:t>
                      </a:r>
                      <a:endPar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fontAlgn="t"/>
                      <a:r>
                        <a:rPr lang="en-US" altLang="zh-TW" sz="1800" b="1" u="none" strike="noStrike" dirty="0">
                          <a:effectLst/>
                          <a:latin typeface="微軟正黑體" panose="020B0604030504040204" pitchFamily="34" charset="-120"/>
                          <a:ea typeface="微軟正黑體" panose="020B0604030504040204" pitchFamily="34" charset="-120"/>
                        </a:rPr>
                        <a:t>111</a:t>
                      </a:r>
                      <a:r>
                        <a:rPr lang="zh-TW" altLang="en-US" sz="1800" b="1" u="none" strike="noStrike" dirty="0">
                          <a:effectLst/>
                          <a:latin typeface="微軟正黑體" panose="020B0604030504040204" pitchFamily="34" charset="-120"/>
                          <a:ea typeface="微軟正黑體" panose="020B0604030504040204" pitchFamily="34" charset="-120"/>
                        </a:rPr>
                        <a:t>學年度</a:t>
                      </a:r>
                      <a:endPar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fontAlgn="t"/>
                      <a:r>
                        <a:rPr lang="en-US" altLang="zh-TW" sz="1800" b="1" u="none" strike="noStrike" dirty="0">
                          <a:effectLst/>
                          <a:latin typeface="微軟正黑體" panose="020B0604030504040204" pitchFamily="34" charset="-120"/>
                          <a:ea typeface="微軟正黑體" panose="020B0604030504040204" pitchFamily="34" charset="-120"/>
                        </a:rPr>
                        <a:t>110</a:t>
                      </a:r>
                      <a:r>
                        <a:rPr lang="zh-TW" altLang="en-US" sz="1800" b="1" u="none" strike="noStrike" dirty="0">
                          <a:effectLst/>
                          <a:latin typeface="微軟正黑體" panose="020B0604030504040204" pitchFamily="34" charset="-120"/>
                          <a:ea typeface="微軟正黑體" panose="020B0604030504040204" pitchFamily="34" charset="-120"/>
                        </a:rPr>
                        <a:t>學年度</a:t>
                      </a:r>
                      <a:endParaRPr lang="en-US" altLang="zh-TW"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393197349"/>
                  </a:ext>
                </a:extLst>
              </a:tr>
              <a:tr h="480512">
                <a:tc vMerge="1">
                  <a:txBody>
                    <a:bodyPr/>
                    <a:lstStyle/>
                    <a:p>
                      <a:endParaRPr lang="zh-TW" altLang="en-US"/>
                    </a:p>
                  </a:txBody>
                  <a:tcPr/>
                </a:tc>
                <a:tc vMerge="1">
                  <a:txBody>
                    <a:bodyPr/>
                    <a:lstStyle/>
                    <a:p>
                      <a:endParaRPr lang="zh-TW" altLang="en-US"/>
                    </a:p>
                  </a:txBody>
                  <a:tcPr/>
                </a:tc>
                <a:tc rowSpan="2">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招生</a:t>
                      </a:r>
                      <a:br>
                        <a:rPr lang="zh-TW" altLang="en-US" sz="1800" b="1" u="none" strike="noStrike" dirty="0">
                          <a:effectLst/>
                          <a:latin typeface="微軟正黑體" panose="020B0604030504040204" pitchFamily="34" charset="-120"/>
                          <a:ea typeface="微軟正黑體" panose="020B0604030504040204" pitchFamily="34" charset="-120"/>
                        </a:rPr>
                      </a:br>
                      <a:r>
                        <a:rPr lang="zh-TW" altLang="en-US" sz="1800" b="1" u="none" strike="noStrike" dirty="0">
                          <a:effectLst/>
                          <a:latin typeface="微軟正黑體" panose="020B0604030504040204" pitchFamily="34" charset="-120"/>
                          <a:ea typeface="微軟正黑體" panose="020B0604030504040204" pitchFamily="34" charset="-120"/>
                        </a:rPr>
                        <a:t>名額</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rowSpan="2">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錄取</a:t>
                      </a:r>
                      <a:br>
                        <a:rPr lang="zh-TW" altLang="en-US" sz="1800" b="1" u="none" strike="noStrike" dirty="0">
                          <a:effectLst/>
                          <a:latin typeface="微軟正黑體" panose="020B0604030504040204" pitchFamily="34" charset="-120"/>
                          <a:ea typeface="微軟正黑體" panose="020B0604030504040204" pitchFamily="34" charset="-120"/>
                        </a:rPr>
                      </a:br>
                      <a:r>
                        <a:rPr lang="zh-TW" altLang="en-US" sz="1800" b="1" u="none" strike="noStrike" dirty="0">
                          <a:effectLst/>
                          <a:latin typeface="微軟正黑體" panose="020B0604030504040204" pitchFamily="34" charset="-120"/>
                          <a:ea typeface="微軟正黑體" panose="020B0604030504040204" pitchFamily="34" charset="-120"/>
                        </a:rPr>
                        <a:t>人數</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gridSpan="2">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第一輪</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hMerge="1">
                  <a:txBody>
                    <a:bodyPr/>
                    <a:lstStyle/>
                    <a:p>
                      <a:endParaRPr lang="zh-TW" altLang="en-US"/>
                    </a:p>
                  </a:txBody>
                  <a:tcPr/>
                </a:tc>
                <a:tc gridSpan="2">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第二輪</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hMerge="1">
                  <a:txBody>
                    <a:bodyPr/>
                    <a:lstStyle/>
                    <a:p>
                      <a:endParaRPr lang="zh-TW" altLang="en-US"/>
                    </a:p>
                  </a:txBody>
                  <a:tcPr/>
                </a:tc>
                <a:tc rowSpan="2">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招生</a:t>
                      </a:r>
                      <a:br>
                        <a:rPr lang="zh-TW" altLang="en-US" sz="1800" b="1" u="none" strike="noStrike" dirty="0">
                          <a:effectLst/>
                          <a:latin typeface="微軟正黑體" panose="020B0604030504040204" pitchFamily="34" charset="-120"/>
                          <a:ea typeface="微軟正黑體" panose="020B0604030504040204" pitchFamily="34" charset="-120"/>
                        </a:rPr>
                      </a:br>
                      <a:r>
                        <a:rPr lang="zh-TW" altLang="en-US" sz="1800" b="1" u="none" strike="noStrike" dirty="0">
                          <a:effectLst/>
                          <a:latin typeface="微軟正黑體" panose="020B0604030504040204" pitchFamily="34" charset="-120"/>
                          <a:ea typeface="微軟正黑體" panose="020B0604030504040204" pitchFamily="34" charset="-120"/>
                        </a:rPr>
                        <a:t>名額</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rowSpan="2">
                  <a:txBody>
                    <a:bodyPr/>
                    <a:lstStyle/>
                    <a:p>
                      <a:pPr algn="ctr" fontAlgn="ctr"/>
                      <a:r>
                        <a:rPr lang="zh-TW" altLang="en-US" sz="1800" b="1" u="none" strike="noStrike">
                          <a:effectLst/>
                          <a:latin typeface="微軟正黑體" panose="020B0604030504040204" pitchFamily="34" charset="-120"/>
                          <a:ea typeface="微軟正黑體" panose="020B0604030504040204" pitchFamily="34" charset="-120"/>
                        </a:rPr>
                        <a:t>錄取</a:t>
                      </a:r>
                      <a:br>
                        <a:rPr lang="zh-TW" altLang="en-US" sz="1800" b="1" u="none" strike="noStrike">
                          <a:effectLst/>
                          <a:latin typeface="微軟正黑體" panose="020B0604030504040204" pitchFamily="34" charset="-120"/>
                          <a:ea typeface="微軟正黑體" panose="020B0604030504040204" pitchFamily="34" charset="-120"/>
                        </a:rPr>
                      </a:br>
                      <a:r>
                        <a:rPr lang="zh-TW" altLang="en-US" sz="1800" b="1" u="none" strike="noStrike">
                          <a:effectLst/>
                          <a:latin typeface="微軟正黑體" panose="020B0604030504040204" pitchFamily="34" charset="-120"/>
                          <a:ea typeface="微軟正黑體" panose="020B0604030504040204" pitchFamily="34" charset="-120"/>
                        </a:rPr>
                        <a:t>人數</a:t>
                      </a:r>
                      <a:endParaRPr lang="zh-TW" altLang="en-US" sz="1800" b="1" i="0" u="none" strike="noStrike">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gridSpan="2">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第一輪</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hMerge="1">
                  <a:txBody>
                    <a:bodyPr/>
                    <a:lstStyle/>
                    <a:p>
                      <a:endParaRPr lang="zh-TW" altLang="en-US"/>
                    </a:p>
                  </a:txBody>
                  <a:tcPr/>
                </a:tc>
                <a:tc gridSpan="2">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第二輪</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hMerge="1">
                  <a:txBody>
                    <a:bodyPr/>
                    <a:lstStyle/>
                    <a:p>
                      <a:endParaRPr lang="zh-TW" altLang="en-US"/>
                    </a:p>
                  </a:txBody>
                  <a:tcPr/>
                </a:tc>
                <a:tc rowSpan="2">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招生</a:t>
                      </a:r>
                      <a:br>
                        <a:rPr lang="zh-TW" altLang="en-US" sz="1800" b="1" u="none" strike="noStrike" dirty="0">
                          <a:effectLst/>
                          <a:latin typeface="微軟正黑體" panose="020B0604030504040204" pitchFamily="34" charset="-120"/>
                          <a:ea typeface="微軟正黑體" panose="020B0604030504040204" pitchFamily="34" charset="-120"/>
                        </a:rPr>
                      </a:br>
                      <a:r>
                        <a:rPr lang="zh-TW" altLang="en-US" sz="1800" b="1" u="none" strike="noStrike" dirty="0">
                          <a:effectLst/>
                          <a:latin typeface="微軟正黑體" panose="020B0604030504040204" pitchFamily="34" charset="-120"/>
                          <a:ea typeface="微軟正黑體" panose="020B0604030504040204" pitchFamily="34" charset="-120"/>
                        </a:rPr>
                        <a:t>名額</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rowSpan="2">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錄取</a:t>
                      </a:r>
                      <a:br>
                        <a:rPr lang="zh-TW" altLang="en-US" sz="1800" b="1" u="none" strike="noStrike" dirty="0">
                          <a:effectLst/>
                          <a:latin typeface="微軟正黑體" panose="020B0604030504040204" pitchFamily="34" charset="-120"/>
                          <a:ea typeface="微軟正黑體" panose="020B0604030504040204" pitchFamily="34" charset="-120"/>
                        </a:rPr>
                      </a:br>
                      <a:r>
                        <a:rPr lang="zh-TW" altLang="en-US" sz="1800" b="1" u="none" strike="noStrike" dirty="0">
                          <a:effectLst/>
                          <a:latin typeface="微軟正黑體" panose="020B0604030504040204" pitchFamily="34" charset="-120"/>
                          <a:ea typeface="微軟正黑體" panose="020B0604030504040204" pitchFamily="34" charset="-120"/>
                        </a:rPr>
                        <a:t>人數</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gridSpan="2">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第一輪</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hMerge="1">
                  <a:txBody>
                    <a:bodyPr/>
                    <a:lstStyle/>
                    <a:p>
                      <a:endParaRPr lang="zh-TW" altLang="en-US"/>
                    </a:p>
                  </a:txBody>
                  <a:tcPr/>
                </a:tc>
                <a:tc gridSpan="2">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第二輪</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hMerge="1">
                  <a:txBody>
                    <a:bodyPr/>
                    <a:lstStyle/>
                    <a:p>
                      <a:endParaRPr lang="zh-TW" altLang="en-US"/>
                    </a:p>
                  </a:txBody>
                  <a:tcPr/>
                </a:tc>
                <a:extLst>
                  <a:ext uri="{0D108BD9-81ED-4DB2-BD59-A6C34878D82A}">
                    <a16:rowId xmlns:a16="http://schemas.microsoft.com/office/drawing/2014/main" val="110169967"/>
                  </a:ext>
                </a:extLst>
              </a:tr>
              <a:tr h="757111">
                <a:tc vMerge="1">
                  <a:txBody>
                    <a:bodyPr/>
                    <a:lstStyle/>
                    <a:p>
                      <a:pPr algn="ctr" fontAlgn="ct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nchor="ctr"/>
                </a:tc>
                <a:tc vMerge="1">
                  <a:txBody>
                    <a:bodyPr/>
                    <a:lstStyle/>
                    <a:p>
                      <a:pPr algn="ctr" fontAlgn="ct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nchor="ctr"/>
                </a:tc>
                <a:tc vMerge="1">
                  <a:txBody>
                    <a:bodyPr/>
                    <a:lstStyle/>
                    <a:p>
                      <a:pPr algn="ctr" fontAlgn="ct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nchor="ctr"/>
                </a:tc>
                <a:tc vMerge="1">
                  <a:txBody>
                    <a:bodyPr/>
                    <a:lstStyle/>
                    <a:p>
                      <a:pPr algn="ctr" fontAlgn="ct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nchor="ct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人數</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標準</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人數</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標準</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vMerge="1">
                  <a:txBody>
                    <a:bodyPr/>
                    <a:lstStyle/>
                    <a:p>
                      <a:pPr algn="ctr" fontAlgn="ctr"/>
                      <a:endParaRPr lang="zh-TW" altLang="en-US"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8267" marR="8267" marT="8267" marB="0" anchor="ctr"/>
                </a:tc>
                <a:tc vMerge="1">
                  <a:txBody>
                    <a:bodyPr/>
                    <a:lstStyle/>
                    <a:p>
                      <a:pPr algn="ctr" fontAlgn="ctr"/>
                      <a:endParaRPr lang="zh-TW" altLang="en-US"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8267" marR="8267" marT="8267" marB="0" anchor="ct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人數</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標準</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人數</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標準</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vMerge="1">
                  <a:txBody>
                    <a:bodyPr/>
                    <a:lstStyle/>
                    <a:p>
                      <a:pPr algn="ctr" fontAlgn="ct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nchor="ctr"/>
                </a:tc>
                <a:tc vMerge="1">
                  <a:txBody>
                    <a:bodyPr/>
                    <a:lstStyle/>
                    <a:p>
                      <a:pPr algn="ctr" fontAlgn="ct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nchor="ct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人數</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標準</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人數</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tc>
                  <a:txBody>
                    <a:bodyPr/>
                    <a:lstStyle/>
                    <a:p>
                      <a:pPr algn="ctr" fontAlgn="ctr"/>
                      <a:r>
                        <a:rPr lang="zh-TW" altLang="en-US" sz="1800" b="1" u="none" strike="noStrike" dirty="0">
                          <a:effectLst/>
                          <a:latin typeface="微軟正黑體" panose="020B0604030504040204" pitchFamily="34" charset="-120"/>
                          <a:ea typeface="微軟正黑體" panose="020B0604030504040204" pitchFamily="34" charset="-120"/>
                        </a:rPr>
                        <a:t>標準</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67" marR="8267" marT="8267" marB="0" anchor="ctr"/>
                </a:tc>
                <a:extLst>
                  <a:ext uri="{0D108BD9-81ED-4DB2-BD59-A6C34878D82A}">
                    <a16:rowId xmlns:a16="http://schemas.microsoft.com/office/drawing/2014/main" val="4185398598"/>
                  </a:ext>
                </a:extLst>
              </a:tr>
              <a:tr h="316347">
                <a:tc>
                  <a:txBody>
                    <a:bodyPr/>
                    <a:lstStyle/>
                    <a:p>
                      <a:pPr algn="l" fontAlgn="t"/>
                      <a:r>
                        <a:rPr lang="zh-TW" altLang="en-US" sz="1800" b="1" u="none" strike="noStrike" dirty="0">
                          <a:effectLst/>
                          <a:latin typeface="微軟正黑體" panose="020B0604030504040204" pitchFamily="34" charset="-120"/>
                          <a:ea typeface="微軟正黑體" panose="020B0604030504040204" pitchFamily="34" charset="-120"/>
                        </a:rPr>
                        <a:t>國立臺灣大學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tc>
                <a:tc>
                  <a:txBody>
                    <a:bodyPr/>
                    <a:lstStyle/>
                    <a:p>
                      <a:pPr algn="l" fontAlgn="t"/>
                      <a:r>
                        <a:rPr lang="zh-TW" altLang="en-US" sz="1800" b="1" u="none" strike="noStrike" dirty="0">
                          <a:effectLst/>
                          <a:latin typeface="微軟正黑體" panose="020B0604030504040204" pitchFamily="34" charset="-120"/>
                          <a:ea typeface="微軟正黑體" panose="020B0604030504040204" pitchFamily="34" charset="-120"/>
                        </a:rPr>
                        <a:t>人類學系</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9%</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4%</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4</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17%</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2</a:t>
                      </a:r>
                      <a:endParaRPr lang="en-US" altLang="zh-TW" sz="1800" b="1" i="0" u="none" strike="noStrike" dirty="0">
                        <a:solidFill>
                          <a:schemeClr val="accent5">
                            <a:lumMod val="75000"/>
                          </a:schemeClr>
                        </a:solidFill>
                        <a:effectLst/>
                        <a:latin typeface="Times New Roman" panose="02020603050405020304" pitchFamily="18" charset="0"/>
                      </a:endParaRPr>
                    </a:p>
                  </a:txBody>
                  <a:tcPr marL="8267" marR="8267" marT="8267" marB="0">
                    <a:solidFill>
                      <a:schemeClr val="accent2">
                        <a:lumMod val="40000"/>
                        <a:lumOff val="60000"/>
                      </a:schemeClr>
                    </a:solidFill>
                  </a:tcPr>
                </a:tc>
                <a:tc>
                  <a:txBody>
                    <a:bodyPr/>
                    <a:lstStyle/>
                    <a:p>
                      <a:pPr algn="ctr" fontAlgn="t"/>
                      <a:r>
                        <a:rPr lang="en-US" altLang="zh-TW" sz="1800" b="1" u="none" strike="noStrike" dirty="0">
                          <a:effectLst/>
                        </a:rPr>
                        <a:t>1%</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extLst>
                  <a:ext uri="{0D108BD9-81ED-4DB2-BD59-A6C34878D82A}">
                    <a16:rowId xmlns:a16="http://schemas.microsoft.com/office/drawing/2014/main" val="2765390200"/>
                  </a:ext>
                </a:extLst>
              </a:tr>
              <a:tr h="316347">
                <a:tc>
                  <a:txBody>
                    <a:bodyPr/>
                    <a:lstStyle/>
                    <a:p>
                      <a:pPr algn="l" fontAlgn="t"/>
                      <a:r>
                        <a:rPr lang="zh-TW" altLang="en-US" sz="1800" b="1" u="none" strike="noStrike" dirty="0">
                          <a:effectLst/>
                          <a:latin typeface="微軟正黑體" panose="020B0604030504040204" pitchFamily="34" charset="-120"/>
                          <a:ea typeface="微軟正黑體" panose="020B0604030504040204" pitchFamily="34" charset="-120"/>
                        </a:rPr>
                        <a:t>國立臺灣大學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tc>
                <a:tc>
                  <a:txBody>
                    <a:bodyPr/>
                    <a:lstStyle/>
                    <a:p>
                      <a:pPr algn="l" fontAlgn="t"/>
                      <a:r>
                        <a:rPr lang="zh-TW" altLang="en-US" sz="1800" b="1" u="none" strike="noStrike" dirty="0">
                          <a:effectLst/>
                          <a:latin typeface="微軟正黑體" panose="020B0604030504040204" pitchFamily="34" charset="-120"/>
                          <a:ea typeface="微軟正黑體" panose="020B0604030504040204" pitchFamily="34" charset="-120"/>
                        </a:rPr>
                        <a:t>土木工程學系</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tc>
                <a:tc>
                  <a:txBody>
                    <a:bodyPr/>
                    <a:lstStyle/>
                    <a:p>
                      <a:pPr algn="ctr" fontAlgn="t"/>
                      <a:r>
                        <a:rPr lang="en-US" altLang="zh-TW" sz="1800" b="1" u="none" strike="noStrike" dirty="0">
                          <a:effectLst/>
                        </a:rPr>
                        <a:t>7</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7</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1</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4%</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chemeClr val="accent5">
                            <a:lumMod val="75000"/>
                          </a:schemeClr>
                        </a:solidFill>
                        <a:effectLst/>
                        <a:latin typeface="Times New Roman" panose="02020603050405020304" pitchFamily="18" charset="0"/>
                      </a:endParaRPr>
                    </a:p>
                  </a:txBody>
                  <a:tcPr marL="8267" marR="8267" marT="8267" marB="0">
                    <a:solidFill>
                      <a:schemeClr val="accent2">
                        <a:lumMod val="40000"/>
                        <a:lumOff val="60000"/>
                      </a:schemeClr>
                    </a:solidFill>
                  </a:tcPr>
                </a:tc>
                <a:tc>
                  <a:txBody>
                    <a:bodyPr/>
                    <a:lstStyle/>
                    <a:p>
                      <a:pPr algn="ctr" fontAlgn="t"/>
                      <a:r>
                        <a:rPr lang="en-US" altLang="zh-TW" sz="1800" b="1" u="none" strike="noStrike" dirty="0">
                          <a:effectLst/>
                        </a:rPr>
                        <a:t>4%</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7</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solidFill>
                            <a:srgbClr val="FF0000"/>
                          </a:solidFill>
                          <a:effectLst/>
                        </a:rPr>
                        <a:t>6</a:t>
                      </a:r>
                      <a:endParaRPr lang="en-US" altLang="zh-TW" sz="1800" b="1" i="0" u="none" strike="noStrike" dirty="0">
                        <a:solidFill>
                          <a:srgbClr val="FF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2</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7%</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4</a:t>
                      </a:r>
                      <a:endParaRPr lang="en-US" altLang="zh-TW" sz="1800" b="1" i="0" u="none" strike="noStrike" dirty="0">
                        <a:solidFill>
                          <a:schemeClr val="accent5">
                            <a:lumMod val="75000"/>
                          </a:schemeClr>
                        </a:solidFill>
                        <a:effectLst/>
                        <a:latin typeface="Times New Roman" panose="02020603050405020304" pitchFamily="18" charset="0"/>
                      </a:endParaRPr>
                    </a:p>
                  </a:txBody>
                  <a:tcPr marL="8267" marR="8267" marT="8267" marB="0">
                    <a:solidFill>
                      <a:schemeClr val="accent2">
                        <a:lumMod val="40000"/>
                        <a:lumOff val="60000"/>
                      </a:schemeClr>
                    </a:solidFill>
                  </a:tcPr>
                </a:tc>
                <a:tc>
                  <a:txBody>
                    <a:bodyPr/>
                    <a:lstStyle/>
                    <a:p>
                      <a:pPr algn="ctr" fontAlgn="t"/>
                      <a:r>
                        <a:rPr lang="en-US" altLang="zh-TW" sz="1800" b="1" u="none" strike="noStrike" dirty="0">
                          <a:effectLst/>
                        </a:rPr>
                        <a:t>19%</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7</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7</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0</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7</a:t>
                      </a:r>
                      <a:endParaRPr lang="en-US" altLang="zh-TW" sz="1800" b="1" i="0" u="none" strike="noStrike" dirty="0">
                        <a:solidFill>
                          <a:schemeClr val="accent5">
                            <a:lumMod val="75000"/>
                          </a:schemeClr>
                        </a:solidFill>
                        <a:effectLst/>
                        <a:latin typeface="Times New Roman" panose="02020603050405020304" pitchFamily="18" charset="0"/>
                      </a:endParaRPr>
                    </a:p>
                  </a:txBody>
                  <a:tcPr marL="8267" marR="8267" marT="8267" marB="0">
                    <a:solidFill>
                      <a:schemeClr val="accent2">
                        <a:lumMod val="40000"/>
                        <a:lumOff val="60000"/>
                      </a:schemeClr>
                    </a:solidFill>
                  </a:tcPr>
                </a:tc>
                <a:tc>
                  <a:txBody>
                    <a:bodyPr/>
                    <a:lstStyle/>
                    <a:p>
                      <a:pPr algn="ctr" fontAlgn="t"/>
                      <a:r>
                        <a:rPr lang="en-US" altLang="zh-TW" sz="1800" b="1" u="none" strike="noStrike" dirty="0">
                          <a:effectLst/>
                        </a:rPr>
                        <a:t>9%</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extLst>
                  <a:ext uri="{0D108BD9-81ED-4DB2-BD59-A6C34878D82A}">
                    <a16:rowId xmlns:a16="http://schemas.microsoft.com/office/drawing/2014/main" val="3555079470"/>
                  </a:ext>
                </a:extLst>
              </a:tr>
              <a:tr h="316347">
                <a:tc>
                  <a:txBody>
                    <a:bodyPr/>
                    <a:lstStyle/>
                    <a:p>
                      <a:pPr algn="l" fontAlgn="t"/>
                      <a:r>
                        <a:rPr lang="zh-TW" altLang="en-US" sz="1800" b="1" u="none" strike="noStrike" dirty="0">
                          <a:effectLst/>
                          <a:latin typeface="微軟正黑體" panose="020B0604030504040204" pitchFamily="34" charset="-120"/>
                          <a:ea typeface="微軟正黑體" panose="020B0604030504040204" pitchFamily="34" charset="-120"/>
                        </a:rPr>
                        <a:t>國立臺灣大學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tc>
                <a:tc>
                  <a:txBody>
                    <a:bodyPr/>
                    <a:lstStyle/>
                    <a:p>
                      <a:pPr algn="l" fontAlgn="t"/>
                      <a:r>
                        <a:rPr lang="zh-TW" altLang="en-US" sz="1800" b="1" u="none" strike="noStrike" dirty="0">
                          <a:effectLst/>
                          <a:latin typeface="微軟正黑體" panose="020B0604030504040204" pitchFamily="34" charset="-120"/>
                          <a:ea typeface="微軟正黑體" panose="020B0604030504040204" pitchFamily="34" charset="-120"/>
                        </a:rPr>
                        <a:t>大氣科學系</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tc>
                <a:tc>
                  <a:txBody>
                    <a:bodyPr/>
                    <a:lstStyle/>
                    <a:p>
                      <a:pPr algn="ctr" fontAlgn="t"/>
                      <a:r>
                        <a:rPr lang="en-US" altLang="zh-TW" sz="1800" b="1" u="none" strike="noStrike" dirty="0">
                          <a:effectLst/>
                        </a:rPr>
                        <a:t>3</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3</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0</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3</a:t>
                      </a:r>
                      <a:endParaRPr lang="en-US" altLang="zh-TW" sz="1800" b="1" i="0" u="none" strike="noStrike" dirty="0">
                        <a:solidFill>
                          <a:schemeClr val="accent5">
                            <a:lumMod val="75000"/>
                          </a:schemeClr>
                        </a:solidFill>
                        <a:effectLst/>
                        <a:latin typeface="Times New Roman" panose="02020603050405020304" pitchFamily="18" charset="0"/>
                      </a:endParaRPr>
                    </a:p>
                  </a:txBody>
                  <a:tcPr marL="8267" marR="8267" marT="8267" marB="0">
                    <a:solidFill>
                      <a:schemeClr val="accent2">
                        <a:lumMod val="40000"/>
                        <a:lumOff val="60000"/>
                      </a:schemeClr>
                    </a:solidFill>
                  </a:tcPr>
                </a:tc>
                <a:tc>
                  <a:txBody>
                    <a:bodyPr/>
                    <a:lstStyle/>
                    <a:p>
                      <a:pPr algn="ctr" fontAlgn="t"/>
                      <a:r>
                        <a:rPr lang="en-US" altLang="zh-TW" sz="1800" b="1" u="none" strike="noStrike" dirty="0">
                          <a:effectLst/>
                        </a:rPr>
                        <a:t>5%</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3</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3</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2</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9%</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1</a:t>
                      </a:r>
                      <a:endParaRPr lang="en-US" altLang="zh-TW" sz="1800" b="1" i="0" u="none" strike="noStrike" dirty="0">
                        <a:solidFill>
                          <a:schemeClr val="accent5">
                            <a:lumMod val="75000"/>
                          </a:schemeClr>
                        </a:solidFill>
                        <a:effectLst/>
                        <a:latin typeface="Times New Roman" panose="02020603050405020304" pitchFamily="18" charset="0"/>
                      </a:endParaRPr>
                    </a:p>
                  </a:txBody>
                  <a:tcPr marL="8267" marR="8267" marT="8267" marB="0">
                    <a:solidFill>
                      <a:schemeClr val="accent2">
                        <a:lumMod val="40000"/>
                        <a:lumOff val="60000"/>
                      </a:schemeClr>
                    </a:solidFill>
                  </a:tcPr>
                </a:tc>
                <a:tc>
                  <a:txBody>
                    <a:bodyPr/>
                    <a:lstStyle/>
                    <a:p>
                      <a:pPr algn="ctr" fontAlgn="t"/>
                      <a:r>
                        <a:rPr lang="en-US" altLang="zh-TW" sz="1800" b="1" u="none" strike="noStrike" dirty="0">
                          <a:effectLst/>
                        </a:rPr>
                        <a:t>2%</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3</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3</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3</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2%</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extLst>
                  <a:ext uri="{0D108BD9-81ED-4DB2-BD59-A6C34878D82A}">
                    <a16:rowId xmlns:a16="http://schemas.microsoft.com/office/drawing/2014/main" val="939112645"/>
                  </a:ext>
                </a:extLst>
              </a:tr>
              <a:tr h="316347">
                <a:tc>
                  <a:txBody>
                    <a:bodyPr/>
                    <a:lstStyle/>
                    <a:p>
                      <a:pPr algn="l" fontAlgn="t"/>
                      <a:r>
                        <a:rPr lang="zh-TW" altLang="en-US" sz="1800" b="1" u="none" strike="noStrike" dirty="0">
                          <a:effectLst/>
                          <a:latin typeface="微軟正黑體" panose="020B0604030504040204" pitchFamily="34" charset="-120"/>
                          <a:ea typeface="微軟正黑體" panose="020B0604030504040204" pitchFamily="34" charset="-120"/>
                        </a:rPr>
                        <a:t>國立臺灣大學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tc>
                <a:tc>
                  <a:txBody>
                    <a:bodyPr/>
                    <a:lstStyle/>
                    <a:p>
                      <a:pPr algn="l" fontAlgn="t"/>
                      <a:r>
                        <a:rPr lang="zh-TW" altLang="en-US" sz="1800" b="1" u="none" strike="noStrike" dirty="0">
                          <a:effectLst/>
                          <a:latin typeface="微軟正黑體" panose="020B0604030504040204" pitchFamily="34" charset="-120"/>
                          <a:ea typeface="微軟正黑體" panose="020B0604030504040204" pitchFamily="34" charset="-120"/>
                        </a:rPr>
                        <a:t>中國文學系</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2</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2%</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4</a:t>
                      </a:r>
                      <a:endParaRPr lang="en-US" altLang="zh-TW" sz="1800" b="1" i="0" u="none" strike="noStrike" dirty="0">
                        <a:solidFill>
                          <a:schemeClr val="accent5">
                            <a:lumMod val="75000"/>
                          </a:schemeClr>
                        </a:solidFill>
                        <a:effectLst/>
                        <a:latin typeface="Times New Roman" panose="02020603050405020304" pitchFamily="18" charset="0"/>
                      </a:endParaRPr>
                    </a:p>
                  </a:txBody>
                  <a:tcPr marL="8267" marR="8267" marT="8267" marB="0">
                    <a:solidFill>
                      <a:schemeClr val="accent2">
                        <a:lumMod val="40000"/>
                        <a:lumOff val="60000"/>
                      </a:schemeClr>
                    </a:solidFill>
                  </a:tcPr>
                </a:tc>
                <a:tc>
                  <a:txBody>
                    <a:bodyPr/>
                    <a:lstStyle/>
                    <a:p>
                      <a:pPr algn="ctr" fontAlgn="t"/>
                      <a:r>
                        <a:rPr lang="en-US" altLang="zh-TW" sz="1800" b="1" u="none" strike="noStrike" dirty="0">
                          <a:effectLst/>
                        </a:rPr>
                        <a:t>1%</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3%</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2</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3%</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4</a:t>
                      </a:r>
                      <a:endParaRPr lang="en-US" altLang="zh-TW" sz="1800" b="1" i="0" u="none" strike="noStrike" dirty="0">
                        <a:solidFill>
                          <a:schemeClr val="accent5">
                            <a:lumMod val="75000"/>
                          </a:schemeClr>
                        </a:solidFill>
                        <a:effectLst/>
                        <a:latin typeface="Times New Roman" panose="02020603050405020304" pitchFamily="18" charset="0"/>
                      </a:endParaRPr>
                    </a:p>
                  </a:txBody>
                  <a:tcPr marL="8267" marR="8267" marT="8267" marB="0">
                    <a:solidFill>
                      <a:schemeClr val="accent2">
                        <a:lumMod val="40000"/>
                        <a:lumOff val="60000"/>
                      </a:schemeClr>
                    </a:solidFill>
                  </a:tcPr>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extLst>
                  <a:ext uri="{0D108BD9-81ED-4DB2-BD59-A6C34878D82A}">
                    <a16:rowId xmlns:a16="http://schemas.microsoft.com/office/drawing/2014/main" val="3176650205"/>
                  </a:ext>
                </a:extLst>
              </a:tr>
              <a:tr h="316347">
                <a:tc>
                  <a:txBody>
                    <a:bodyPr/>
                    <a:lstStyle/>
                    <a:p>
                      <a:pPr algn="l" fontAlgn="t"/>
                      <a:r>
                        <a:rPr lang="zh-TW" altLang="en-US" sz="1800" b="1" u="none" strike="noStrike" dirty="0">
                          <a:effectLst/>
                          <a:latin typeface="微軟正黑體" panose="020B0604030504040204" pitchFamily="34" charset="-120"/>
                          <a:ea typeface="微軟正黑體" panose="020B0604030504040204" pitchFamily="34" charset="-120"/>
                        </a:rPr>
                        <a:t>國立臺灣大學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tc>
                <a:tc>
                  <a:txBody>
                    <a:bodyPr/>
                    <a:lstStyle/>
                    <a:p>
                      <a:pPr algn="l" fontAlgn="t"/>
                      <a:r>
                        <a:rPr lang="zh-TW" altLang="en-US" sz="1800" b="1" u="none" strike="noStrike" dirty="0">
                          <a:effectLst/>
                          <a:latin typeface="微軟正黑體" panose="020B0604030504040204" pitchFamily="34" charset="-120"/>
                          <a:ea typeface="微軟正黑體" panose="020B0604030504040204" pitchFamily="34" charset="-120"/>
                        </a:rPr>
                        <a:t>公共衛生學系</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1</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1%</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5</a:t>
                      </a:r>
                      <a:endParaRPr lang="en-US" altLang="zh-TW" sz="1800" b="1" i="0" u="none" strike="noStrike" dirty="0">
                        <a:solidFill>
                          <a:schemeClr val="accent5">
                            <a:lumMod val="75000"/>
                          </a:schemeClr>
                        </a:solidFill>
                        <a:effectLst/>
                        <a:latin typeface="Times New Roman" panose="02020603050405020304" pitchFamily="18" charset="0"/>
                      </a:endParaRPr>
                    </a:p>
                  </a:txBody>
                  <a:tcPr marL="8267" marR="8267" marT="8267" marB="0">
                    <a:solidFill>
                      <a:schemeClr val="accent2">
                        <a:lumMod val="40000"/>
                        <a:lumOff val="60000"/>
                      </a:schemeClr>
                    </a:solidFill>
                  </a:tcPr>
                </a:tc>
                <a:tc>
                  <a:txBody>
                    <a:bodyPr/>
                    <a:lstStyle/>
                    <a:p>
                      <a:pPr algn="ctr" fontAlgn="t"/>
                      <a:r>
                        <a:rPr lang="en-US" altLang="zh-TW" sz="1800" b="1" u="none" strike="noStrike" dirty="0">
                          <a:effectLst/>
                        </a:rPr>
                        <a:t>4%</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2</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1%</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4</a:t>
                      </a:r>
                      <a:endParaRPr lang="en-US" altLang="zh-TW" sz="1800" b="1" i="0" u="none" strike="noStrike" dirty="0">
                        <a:solidFill>
                          <a:schemeClr val="accent5">
                            <a:lumMod val="75000"/>
                          </a:schemeClr>
                        </a:solidFill>
                        <a:effectLst/>
                        <a:latin typeface="Times New Roman" panose="02020603050405020304" pitchFamily="18" charset="0"/>
                      </a:endParaRPr>
                    </a:p>
                  </a:txBody>
                  <a:tcPr marL="8267" marR="8267" marT="8267" marB="0">
                    <a:solidFill>
                      <a:schemeClr val="accent2">
                        <a:lumMod val="40000"/>
                        <a:lumOff val="60000"/>
                      </a:schemeClr>
                    </a:solidFill>
                  </a:tcPr>
                </a:tc>
                <a:tc>
                  <a:txBody>
                    <a:bodyPr/>
                    <a:lstStyle/>
                    <a:p>
                      <a:pPr algn="ctr" fontAlgn="t"/>
                      <a:r>
                        <a:rPr lang="en-US" altLang="zh-TW" sz="1800" b="1" u="none" strike="noStrike" dirty="0">
                          <a:effectLst/>
                        </a:rPr>
                        <a:t>4%</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1</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1%</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5</a:t>
                      </a:r>
                      <a:endParaRPr lang="en-US" altLang="zh-TW" sz="1800" b="1" i="0" u="none" strike="noStrike" dirty="0">
                        <a:solidFill>
                          <a:schemeClr val="accent5">
                            <a:lumMod val="75000"/>
                          </a:schemeClr>
                        </a:solidFill>
                        <a:effectLst/>
                        <a:latin typeface="Times New Roman" panose="02020603050405020304" pitchFamily="18" charset="0"/>
                      </a:endParaRPr>
                    </a:p>
                  </a:txBody>
                  <a:tcPr marL="8267" marR="8267" marT="8267" marB="0">
                    <a:solidFill>
                      <a:schemeClr val="accent2">
                        <a:lumMod val="40000"/>
                        <a:lumOff val="60000"/>
                      </a:schemeClr>
                    </a:solidFill>
                  </a:tcPr>
                </a:tc>
                <a:tc>
                  <a:txBody>
                    <a:bodyPr/>
                    <a:lstStyle/>
                    <a:p>
                      <a:pPr algn="ctr" fontAlgn="t"/>
                      <a:r>
                        <a:rPr lang="en-US" altLang="zh-TW" sz="1800" b="1" u="none" strike="noStrike" dirty="0">
                          <a:effectLst/>
                        </a:rPr>
                        <a:t>10%</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extLst>
                  <a:ext uri="{0D108BD9-81ED-4DB2-BD59-A6C34878D82A}">
                    <a16:rowId xmlns:a16="http://schemas.microsoft.com/office/drawing/2014/main" val="1699442325"/>
                  </a:ext>
                </a:extLst>
              </a:tr>
              <a:tr h="316347">
                <a:tc>
                  <a:txBody>
                    <a:bodyPr/>
                    <a:lstStyle/>
                    <a:p>
                      <a:pPr algn="l" fontAlgn="t"/>
                      <a:r>
                        <a:rPr lang="zh-TW" altLang="en-US" sz="1800" b="1" u="none" strike="noStrike" dirty="0">
                          <a:effectLst/>
                          <a:latin typeface="微軟正黑體" panose="020B0604030504040204" pitchFamily="34" charset="-120"/>
                          <a:ea typeface="微軟正黑體" panose="020B0604030504040204" pitchFamily="34" charset="-120"/>
                        </a:rPr>
                        <a:t>國立臺灣大學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tc>
                <a:tc>
                  <a:txBody>
                    <a:bodyPr/>
                    <a:lstStyle/>
                    <a:p>
                      <a:pPr algn="l" fontAlgn="t"/>
                      <a:r>
                        <a:rPr lang="zh-TW" altLang="en-US" sz="1800" b="1" u="none" strike="noStrike" dirty="0">
                          <a:effectLst/>
                          <a:latin typeface="微軟正黑體" panose="020B0604030504040204" pitchFamily="34" charset="-120"/>
                          <a:ea typeface="微軟正黑體" panose="020B0604030504040204" pitchFamily="34" charset="-120"/>
                        </a:rPr>
                        <a:t>化學工程學系</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tc>
                <a:tc>
                  <a:txBody>
                    <a:bodyPr/>
                    <a:lstStyle/>
                    <a:p>
                      <a:pPr algn="ctr" fontAlgn="t"/>
                      <a:r>
                        <a:rPr lang="en-US" altLang="zh-TW" sz="1800" b="1" u="none" strike="noStrike" dirty="0">
                          <a:effectLst/>
                        </a:rPr>
                        <a:t>10</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10</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10</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1%</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10</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10</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7</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3%</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3</a:t>
                      </a:r>
                      <a:endParaRPr lang="en-US" altLang="zh-TW" sz="1800" b="1" i="0" u="none" strike="noStrike" dirty="0">
                        <a:solidFill>
                          <a:schemeClr val="accent5">
                            <a:lumMod val="75000"/>
                          </a:schemeClr>
                        </a:solidFill>
                        <a:effectLst/>
                        <a:latin typeface="Times New Roman" panose="02020603050405020304" pitchFamily="18" charset="0"/>
                      </a:endParaRPr>
                    </a:p>
                  </a:txBody>
                  <a:tcPr marL="8267" marR="8267" marT="8267" marB="0">
                    <a:solidFill>
                      <a:schemeClr val="accent2">
                        <a:lumMod val="40000"/>
                        <a:lumOff val="60000"/>
                      </a:schemeClr>
                    </a:solidFill>
                  </a:tcPr>
                </a:tc>
                <a:tc>
                  <a:txBody>
                    <a:bodyPr/>
                    <a:lstStyle/>
                    <a:p>
                      <a:pPr algn="ctr" fontAlgn="t"/>
                      <a:r>
                        <a:rPr lang="en-US" altLang="zh-TW" sz="1800" b="1" u="none" strike="noStrike" dirty="0">
                          <a:effectLst/>
                        </a:rPr>
                        <a:t>1%</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14</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14</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10</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4%</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4</a:t>
                      </a:r>
                      <a:endParaRPr lang="en-US" altLang="zh-TW" sz="1800" b="1" i="0" u="none" strike="noStrike" dirty="0">
                        <a:solidFill>
                          <a:schemeClr val="accent5">
                            <a:lumMod val="75000"/>
                          </a:schemeClr>
                        </a:solidFill>
                        <a:effectLst/>
                        <a:latin typeface="Times New Roman" panose="02020603050405020304" pitchFamily="18" charset="0"/>
                      </a:endParaRPr>
                    </a:p>
                  </a:txBody>
                  <a:tcPr marL="8267" marR="8267" marT="8267" marB="0">
                    <a:solidFill>
                      <a:schemeClr val="accent2">
                        <a:lumMod val="40000"/>
                        <a:lumOff val="60000"/>
                      </a:schemeClr>
                    </a:solidFill>
                  </a:tcPr>
                </a:tc>
                <a:tc>
                  <a:txBody>
                    <a:bodyPr/>
                    <a:lstStyle/>
                    <a:p>
                      <a:pPr algn="ctr" fontAlgn="t"/>
                      <a:r>
                        <a:rPr lang="en-US" altLang="zh-TW" sz="1800" b="1" u="none" strike="noStrike" dirty="0">
                          <a:effectLst/>
                        </a:rPr>
                        <a:t>2%</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extLst>
                  <a:ext uri="{0D108BD9-81ED-4DB2-BD59-A6C34878D82A}">
                    <a16:rowId xmlns:a16="http://schemas.microsoft.com/office/drawing/2014/main" val="4153326358"/>
                  </a:ext>
                </a:extLst>
              </a:tr>
              <a:tr h="316347">
                <a:tc>
                  <a:txBody>
                    <a:bodyPr/>
                    <a:lstStyle/>
                    <a:p>
                      <a:pPr algn="l" fontAlgn="t"/>
                      <a:r>
                        <a:rPr lang="zh-TW" altLang="en-US" sz="1800" b="1" u="none" strike="noStrike" dirty="0">
                          <a:effectLst/>
                          <a:latin typeface="微軟正黑體" panose="020B0604030504040204" pitchFamily="34" charset="-120"/>
                          <a:ea typeface="微軟正黑體" panose="020B0604030504040204" pitchFamily="34" charset="-120"/>
                        </a:rPr>
                        <a:t>國立臺灣大學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tc>
                <a:tc>
                  <a:txBody>
                    <a:bodyPr/>
                    <a:lstStyle/>
                    <a:p>
                      <a:pPr algn="l" fontAlgn="t"/>
                      <a:r>
                        <a:rPr lang="zh-TW" altLang="en-US" sz="1800" b="1" u="none" strike="noStrike" dirty="0">
                          <a:effectLst/>
                          <a:latin typeface="微軟正黑體" panose="020B0604030504040204" pitchFamily="34" charset="-120"/>
                          <a:ea typeface="微軟正黑體" panose="020B0604030504040204" pitchFamily="34" charset="-120"/>
                        </a:rPr>
                        <a:t>化學系</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tc>
                <a:tc>
                  <a:txBody>
                    <a:bodyPr/>
                    <a:lstStyle/>
                    <a:p>
                      <a:pPr algn="ctr" fontAlgn="t"/>
                      <a:r>
                        <a:rPr lang="en-US" altLang="zh-TW" sz="1800" b="1" u="none" strike="noStrike" dirty="0">
                          <a:effectLst/>
                        </a:rPr>
                        <a:t>5</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5</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4</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3%</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1</a:t>
                      </a:r>
                      <a:endParaRPr lang="en-US" altLang="zh-TW" sz="1800" b="1" i="0" u="none" strike="noStrike" dirty="0">
                        <a:solidFill>
                          <a:schemeClr val="accent5">
                            <a:lumMod val="75000"/>
                          </a:schemeClr>
                        </a:solidFill>
                        <a:effectLst/>
                        <a:latin typeface="Times New Roman" panose="02020603050405020304" pitchFamily="18" charset="0"/>
                      </a:endParaRPr>
                    </a:p>
                  </a:txBody>
                  <a:tcPr marL="8267" marR="8267" marT="8267" marB="0">
                    <a:solidFill>
                      <a:schemeClr val="accent2">
                        <a:lumMod val="40000"/>
                        <a:lumOff val="60000"/>
                      </a:schemeClr>
                    </a:solidFill>
                  </a:tcPr>
                </a:tc>
                <a:tc>
                  <a:txBody>
                    <a:bodyPr/>
                    <a:lstStyle/>
                    <a:p>
                      <a:pPr algn="ctr" fontAlgn="t"/>
                      <a:r>
                        <a:rPr lang="en-US" altLang="zh-TW" sz="1800" b="1" u="none" strike="noStrike" dirty="0">
                          <a:effectLst/>
                        </a:rPr>
                        <a:t>1%</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5</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5</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2</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1%</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3</a:t>
                      </a:r>
                      <a:endParaRPr lang="en-US" altLang="zh-TW" sz="1800" b="1" i="0" u="none" strike="noStrike" dirty="0">
                        <a:solidFill>
                          <a:schemeClr val="accent5">
                            <a:lumMod val="75000"/>
                          </a:schemeClr>
                        </a:solidFill>
                        <a:effectLst/>
                        <a:latin typeface="Times New Roman" panose="02020603050405020304" pitchFamily="18" charset="0"/>
                      </a:endParaRPr>
                    </a:p>
                  </a:txBody>
                  <a:tcPr marL="8267" marR="8267" marT="8267" marB="0">
                    <a:solidFill>
                      <a:schemeClr val="accent2">
                        <a:lumMod val="40000"/>
                        <a:lumOff val="60000"/>
                      </a:schemeClr>
                    </a:solidFill>
                  </a:tcPr>
                </a:tc>
                <a:tc>
                  <a:txBody>
                    <a:bodyPr/>
                    <a:lstStyle/>
                    <a:p>
                      <a:pPr algn="ctr" fontAlgn="t"/>
                      <a:r>
                        <a:rPr lang="en-US" altLang="zh-TW" sz="1800" b="1" u="none" strike="noStrike" dirty="0">
                          <a:effectLst/>
                        </a:rPr>
                        <a:t>7%</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5</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5</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3</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1%</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2</a:t>
                      </a:r>
                      <a:endParaRPr lang="en-US" altLang="zh-TW" sz="1800" b="1" i="0" u="none" strike="noStrike" dirty="0">
                        <a:solidFill>
                          <a:schemeClr val="accent5">
                            <a:lumMod val="75000"/>
                          </a:schemeClr>
                        </a:solidFill>
                        <a:effectLst/>
                        <a:latin typeface="Times New Roman" panose="02020603050405020304" pitchFamily="18" charset="0"/>
                      </a:endParaRPr>
                    </a:p>
                  </a:txBody>
                  <a:tcPr marL="8267" marR="8267" marT="8267" marB="0">
                    <a:solidFill>
                      <a:schemeClr val="accent2">
                        <a:lumMod val="40000"/>
                        <a:lumOff val="60000"/>
                      </a:schemeClr>
                    </a:solidFill>
                  </a:tcPr>
                </a:tc>
                <a:tc>
                  <a:txBody>
                    <a:bodyPr/>
                    <a:lstStyle/>
                    <a:p>
                      <a:pPr algn="ctr" fontAlgn="t"/>
                      <a:r>
                        <a:rPr lang="en-US" altLang="zh-TW" sz="1800" b="1" u="none" strike="noStrike" dirty="0">
                          <a:effectLst/>
                        </a:rPr>
                        <a:t>2%</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extLst>
                  <a:ext uri="{0D108BD9-81ED-4DB2-BD59-A6C34878D82A}">
                    <a16:rowId xmlns:a16="http://schemas.microsoft.com/office/drawing/2014/main" val="589008749"/>
                  </a:ext>
                </a:extLst>
              </a:tr>
              <a:tr h="316347">
                <a:tc>
                  <a:txBody>
                    <a:bodyPr/>
                    <a:lstStyle/>
                    <a:p>
                      <a:pPr algn="l" fontAlgn="t"/>
                      <a:r>
                        <a:rPr lang="zh-TW" altLang="en-US" sz="1800" b="1" u="none" strike="noStrike" dirty="0">
                          <a:effectLst/>
                          <a:latin typeface="微軟正黑體" panose="020B0604030504040204" pitchFamily="34" charset="-120"/>
                          <a:ea typeface="微軟正黑體" panose="020B0604030504040204" pitchFamily="34" charset="-120"/>
                        </a:rPr>
                        <a:t>國立臺灣大學</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tc>
                <a:tc>
                  <a:txBody>
                    <a:bodyPr/>
                    <a:lstStyle/>
                    <a:p>
                      <a:pPr algn="l" fontAlgn="t"/>
                      <a:r>
                        <a:rPr lang="zh-TW" altLang="en-US" sz="1800" b="1" u="none" strike="noStrike" dirty="0">
                          <a:effectLst/>
                          <a:latin typeface="微軟正黑體" panose="020B0604030504040204" pitchFamily="34" charset="-120"/>
                          <a:ea typeface="微軟正黑體" panose="020B0604030504040204" pitchFamily="34" charset="-120"/>
                        </a:rPr>
                        <a:t>心理學系</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67" marR="8267" marT="8267" marB="0"/>
                </a:tc>
                <a:tc>
                  <a:txBody>
                    <a:bodyPr/>
                    <a:lstStyle/>
                    <a:p>
                      <a:pPr algn="ctr" fontAlgn="t"/>
                      <a:r>
                        <a:rPr lang="en-US" altLang="zh-TW" sz="1800" b="1" u="none" strike="noStrike" dirty="0">
                          <a:effectLst/>
                        </a:rPr>
                        <a:t>7</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7</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4</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11%</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3</a:t>
                      </a:r>
                      <a:endParaRPr lang="en-US" altLang="zh-TW" sz="1800" b="1" i="0" u="none" strike="noStrike" dirty="0">
                        <a:solidFill>
                          <a:schemeClr val="accent5">
                            <a:lumMod val="75000"/>
                          </a:schemeClr>
                        </a:solidFill>
                        <a:effectLst/>
                        <a:latin typeface="Times New Roman" panose="02020603050405020304" pitchFamily="18" charset="0"/>
                      </a:endParaRPr>
                    </a:p>
                  </a:txBody>
                  <a:tcPr marL="8267" marR="8267" marT="8267" marB="0">
                    <a:solidFill>
                      <a:schemeClr val="accent2">
                        <a:lumMod val="40000"/>
                        <a:lumOff val="60000"/>
                      </a:schemeClr>
                    </a:solidFill>
                  </a:tcPr>
                </a:tc>
                <a:tc>
                  <a:txBody>
                    <a:bodyPr/>
                    <a:lstStyle/>
                    <a:p>
                      <a:pPr algn="ctr" fontAlgn="t"/>
                      <a:r>
                        <a:rPr lang="en-US" altLang="zh-TW" sz="1800" b="1" u="none" strike="noStrike" dirty="0">
                          <a:effectLst/>
                        </a:rPr>
                        <a:t>1%</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7</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7</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4</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6%</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3</a:t>
                      </a:r>
                      <a:endParaRPr lang="en-US" altLang="zh-TW" sz="1800" b="1" i="0" u="none" strike="noStrike" dirty="0">
                        <a:solidFill>
                          <a:schemeClr val="accent5">
                            <a:lumMod val="75000"/>
                          </a:schemeClr>
                        </a:solidFill>
                        <a:effectLst/>
                        <a:latin typeface="Times New Roman" panose="02020603050405020304" pitchFamily="18" charset="0"/>
                      </a:endParaRPr>
                    </a:p>
                  </a:txBody>
                  <a:tcPr marL="8267" marR="8267" marT="8267" marB="0">
                    <a:solidFill>
                      <a:schemeClr val="accent2">
                        <a:lumMod val="40000"/>
                        <a:lumOff val="60000"/>
                      </a:schemeClr>
                    </a:solidFill>
                  </a:tcPr>
                </a:tc>
                <a:tc>
                  <a:txBody>
                    <a:bodyPr/>
                    <a:lstStyle/>
                    <a:p>
                      <a:pPr algn="ctr" fontAlgn="t"/>
                      <a:r>
                        <a:rPr lang="en-US" altLang="zh-TW" sz="1800" b="1" u="none" strike="noStrike" dirty="0">
                          <a:effectLst/>
                        </a:rPr>
                        <a:t>3%</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7</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7</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3</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1%</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tc>
                  <a:txBody>
                    <a:bodyPr/>
                    <a:lstStyle/>
                    <a:p>
                      <a:pPr algn="ctr" fontAlgn="t"/>
                      <a:r>
                        <a:rPr lang="en-US" altLang="zh-TW" sz="1800" b="1" u="none" strike="noStrike" dirty="0">
                          <a:effectLst/>
                        </a:rPr>
                        <a:t>4</a:t>
                      </a:r>
                      <a:endParaRPr lang="en-US" altLang="zh-TW" sz="1800" b="1" i="0" u="none" strike="noStrike" dirty="0">
                        <a:solidFill>
                          <a:schemeClr val="accent5">
                            <a:lumMod val="75000"/>
                          </a:schemeClr>
                        </a:solidFill>
                        <a:effectLst/>
                        <a:latin typeface="Times New Roman" panose="02020603050405020304" pitchFamily="18" charset="0"/>
                      </a:endParaRPr>
                    </a:p>
                  </a:txBody>
                  <a:tcPr marL="8267" marR="8267" marT="8267" marB="0">
                    <a:solidFill>
                      <a:schemeClr val="accent2">
                        <a:lumMod val="40000"/>
                        <a:lumOff val="60000"/>
                      </a:schemeClr>
                    </a:solidFill>
                  </a:tcPr>
                </a:tc>
                <a:tc>
                  <a:txBody>
                    <a:bodyPr/>
                    <a:lstStyle/>
                    <a:p>
                      <a:pPr algn="ctr" fontAlgn="t"/>
                      <a:r>
                        <a:rPr lang="en-US" altLang="zh-TW" sz="1800" b="1" u="none" strike="noStrike" dirty="0">
                          <a:effectLst/>
                        </a:rPr>
                        <a:t>3%</a:t>
                      </a:r>
                      <a:endParaRPr lang="en-US" altLang="zh-TW" sz="1800" b="1" i="0" u="none" strike="noStrike" dirty="0">
                        <a:solidFill>
                          <a:srgbClr val="000000"/>
                        </a:solidFill>
                        <a:effectLst/>
                        <a:latin typeface="Times New Roman" panose="02020603050405020304" pitchFamily="18" charset="0"/>
                      </a:endParaRPr>
                    </a:p>
                  </a:txBody>
                  <a:tcPr marL="8267" marR="8267" marT="8267" marB="0"/>
                </a:tc>
                <a:extLst>
                  <a:ext uri="{0D108BD9-81ED-4DB2-BD59-A6C34878D82A}">
                    <a16:rowId xmlns:a16="http://schemas.microsoft.com/office/drawing/2014/main" val="3132024331"/>
                  </a:ext>
                </a:extLst>
              </a:tr>
            </a:tbl>
          </a:graphicData>
        </a:graphic>
      </p:graphicFrame>
      <p:sp>
        <p:nvSpPr>
          <p:cNvPr id="7" name="矩形 6">
            <a:extLst>
              <a:ext uri="{FF2B5EF4-FFF2-40B4-BE49-F238E27FC236}">
                <a16:creationId xmlns:a16="http://schemas.microsoft.com/office/drawing/2014/main" id="{ABB58480-3996-4E7D-B123-3D80157214C5}"/>
              </a:ext>
            </a:extLst>
          </p:cNvPr>
          <p:cNvSpPr/>
          <p:nvPr/>
        </p:nvSpPr>
        <p:spPr>
          <a:xfrm>
            <a:off x="284671" y="3329796"/>
            <a:ext cx="11622656" cy="3364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80C99C06-1C40-4C0E-9DE1-B748B12719D7}"/>
              </a:ext>
            </a:extLst>
          </p:cNvPr>
          <p:cNvSpPr/>
          <p:nvPr/>
        </p:nvSpPr>
        <p:spPr>
          <a:xfrm>
            <a:off x="284670" y="4274386"/>
            <a:ext cx="11622656" cy="33643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A1AB5FC3-C796-4FF4-8977-7A25210B2B84}"/>
              </a:ext>
            </a:extLst>
          </p:cNvPr>
          <p:cNvSpPr/>
          <p:nvPr/>
        </p:nvSpPr>
        <p:spPr>
          <a:xfrm>
            <a:off x="284670" y="4899799"/>
            <a:ext cx="11622656" cy="33643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F5B133E0-F359-4004-8953-438A874F4A5B}"/>
              </a:ext>
            </a:extLst>
          </p:cNvPr>
          <p:cNvSpPr/>
          <p:nvPr/>
        </p:nvSpPr>
        <p:spPr>
          <a:xfrm>
            <a:off x="284670" y="5236229"/>
            <a:ext cx="11622656" cy="33643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70B93A02-2816-4102-83DB-5534AC4678D5}"/>
              </a:ext>
            </a:extLst>
          </p:cNvPr>
          <p:cNvSpPr txBox="1"/>
          <p:nvPr/>
        </p:nvSpPr>
        <p:spPr>
          <a:xfrm>
            <a:off x="96327" y="5752860"/>
            <a:ext cx="11999344" cy="553998"/>
          </a:xfrm>
          <a:prstGeom prst="rect">
            <a:avLst/>
          </a:prstGeom>
          <a:solidFill>
            <a:schemeClr val="bg1"/>
          </a:solidFill>
        </p:spPr>
        <p:txBody>
          <a:bodyPr wrap="square" rtlCol="0">
            <a:spAutoFit/>
          </a:bodyPr>
          <a:lstStyle/>
          <a:p>
            <a:r>
              <a:rPr lang="zh-TW" altLang="en-US" sz="3000" b="1" dirty="0">
                <a:solidFill>
                  <a:schemeClr val="accent2">
                    <a:lumMod val="75000"/>
                  </a:schemeClr>
                </a:solidFill>
                <a:latin typeface="Arial 粗體" charset="0"/>
                <a:ea typeface="Arial 粗體" charset="0"/>
              </a:rPr>
              <a:t>如果一個系連續三年都有二輪</a:t>
            </a:r>
            <a:r>
              <a:rPr lang="zh-TW" altLang="en-US" sz="3000" b="1" dirty="0">
                <a:solidFill>
                  <a:srgbClr val="04383F"/>
                </a:solidFill>
                <a:latin typeface="Arial 粗體" charset="0"/>
                <a:ea typeface="Arial 粗體" charset="0"/>
              </a:rPr>
              <a:t>，合理評估該系今年還有二輪機率並不低</a:t>
            </a:r>
            <a:endParaRPr lang="en-US" altLang="zh-TW" sz="3000" b="1" dirty="0">
              <a:solidFill>
                <a:srgbClr val="04383F"/>
              </a:solidFill>
              <a:latin typeface="Arial 粗體" charset="0"/>
              <a:ea typeface="Arial 粗體" charset="0"/>
            </a:endParaRPr>
          </a:p>
        </p:txBody>
      </p:sp>
      <p:sp>
        <p:nvSpPr>
          <p:cNvPr id="13" name="文字方塊 12">
            <a:extLst>
              <a:ext uri="{FF2B5EF4-FFF2-40B4-BE49-F238E27FC236}">
                <a16:creationId xmlns:a16="http://schemas.microsoft.com/office/drawing/2014/main" id="{3DF07412-A828-45C3-900F-51B4394382FC}"/>
              </a:ext>
            </a:extLst>
          </p:cNvPr>
          <p:cNvSpPr txBox="1"/>
          <p:nvPr/>
        </p:nvSpPr>
        <p:spPr>
          <a:xfrm>
            <a:off x="211757" y="285277"/>
            <a:ext cx="3667516"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繁星選填建議</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3883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22465" y="1446243"/>
            <a:ext cx="10183091" cy="4708981"/>
          </a:xfrm>
          <a:prstGeom prst="rect">
            <a:avLst/>
          </a:prstGeom>
        </p:spPr>
        <p:txBody>
          <a:bodyPr wrap="square">
            <a:spAutoFit/>
          </a:bodyPr>
          <a:lstStyle/>
          <a:p>
            <a:r>
              <a:rPr lang="zh-TW" altLang="en-US" sz="3000" b="1" dirty="0">
                <a:solidFill>
                  <a:srgbClr val="04383F"/>
                </a:solidFill>
                <a:latin typeface="微軟正黑體" panose="020B0604030504040204" pitchFamily="34" charset="-120"/>
                <a:ea typeface="微軟正黑體" panose="020B0604030504040204" pitchFamily="34" charset="-120"/>
                <a:cs typeface="Arial" panose="020B0604020202020204" pitchFamily="34" charset="0"/>
              </a:rPr>
              <a:t>取得學校推薦資格後，盡可能將該學群中自己不排斥的科系填好填滿，以減少落榜機率。</a:t>
            </a:r>
            <a:r>
              <a:rPr lang="zh-TW" altLang="en-US" sz="3000" b="1"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要增加錄取率，就不能排斥較冷門科系</a:t>
            </a:r>
            <a:r>
              <a:rPr lang="zh-TW" altLang="en-US" sz="3000" b="1" dirty="0">
                <a:solidFill>
                  <a:srgbClr val="04383F"/>
                </a:solidFill>
                <a:latin typeface="微軟正黑體" panose="020B0604030504040204" pitchFamily="34" charset="-120"/>
                <a:ea typeface="微軟正黑體" panose="020B0604030504040204" pitchFamily="34" charset="-120"/>
                <a:cs typeface="Arial" panose="020B0604020202020204" pitchFamily="34" charset="0"/>
              </a:rPr>
              <a:t>，其中取捨，可能要妥善評估。</a:t>
            </a:r>
          </a:p>
          <a:p>
            <a:endParaRPr lang="en-US" altLang="zh-TW" sz="3000" b="1" dirty="0">
              <a:solidFill>
                <a:srgbClr val="04383F"/>
              </a:solidFill>
              <a:latin typeface="微軟正黑體" panose="020B0604030504040204" pitchFamily="34" charset="-120"/>
              <a:ea typeface="微軟正黑體" panose="020B0604030504040204" pitchFamily="34" charset="-120"/>
              <a:cs typeface="Arial" panose="020B0604020202020204" pitchFamily="34" charset="0"/>
            </a:endParaRPr>
          </a:p>
          <a:p>
            <a:r>
              <a:rPr lang="zh-TW" altLang="en-US" sz="3000" b="1" dirty="0">
                <a:solidFill>
                  <a:srgbClr val="04383F"/>
                </a:solidFill>
                <a:latin typeface="微軟正黑體" panose="020B0604030504040204" pitchFamily="34" charset="-120"/>
                <a:ea typeface="微軟正黑體" panose="020B0604030504040204" pitchFamily="34" charset="-120"/>
                <a:cs typeface="Arial" panose="020B0604020202020204" pitchFamily="34" charset="0"/>
              </a:rPr>
              <a:t>繁星一經錄取就不得參加今年的個人申請，選擇科系時要慎選，但大多數繁星</a:t>
            </a:r>
            <a:r>
              <a:rPr lang="zh-TW" altLang="en-US" sz="3000" b="1"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上大學後仍可轉系</a:t>
            </a:r>
            <a:r>
              <a:rPr lang="zh-TW" altLang="en-US" sz="3000" b="1" dirty="0">
                <a:solidFill>
                  <a:srgbClr val="04383F"/>
                </a:solidFill>
                <a:latin typeface="微軟正黑體" panose="020B0604030504040204" pitchFamily="34" charset="-120"/>
                <a:ea typeface="微軟正黑體" panose="020B0604030504040204" pitchFamily="34" charset="-120"/>
                <a:cs typeface="Arial" panose="020B0604020202020204" pitchFamily="34" charset="0"/>
              </a:rPr>
              <a:t>，不會沒有補救機會。</a:t>
            </a:r>
            <a:endParaRPr lang="en-US" altLang="zh-TW" sz="3000" b="1" dirty="0">
              <a:solidFill>
                <a:srgbClr val="04383F"/>
              </a:solidFill>
              <a:latin typeface="微軟正黑體" panose="020B0604030504040204" pitchFamily="34" charset="-120"/>
              <a:ea typeface="微軟正黑體" panose="020B0604030504040204" pitchFamily="34" charset="-120"/>
              <a:cs typeface="Arial" panose="020B0604020202020204" pitchFamily="34" charset="0"/>
            </a:endParaRPr>
          </a:p>
          <a:p>
            <a:endParaRPr lang="en-US" altLang="zh-TW" sz="3000" b="1" dirty="0">
              <a:solidFill>
                <a:srgbClr val="04383F"/>
              </a:solidFill>
              <a:latin typeface="微軟正黑體" panose="020B0604030504040204" pitchFamily="34" charset="-120"/>
              <a:ea typeface="微軟正黑體" panose="020B0604030504040204" pitchFamily="34" charset="-120"/>
              <a:cs typeface="Arial" panose="020B0604020202020204" pitchFamily="34" charset="0"/>
            </a:endParaRPr>
          </a:p>
          <a:p>
            <a:r>
              <a:rPr lang="zh-TW" altLang="en-US" sz="3000" b="1" dirty="0">
                <a:solidFill>
                  <a:srgbClr val="04383F"/>
                </a:solidFill>
                <a:latin typeface="微軟正黑體" panose="020B0604030504040204" pitchFamily="34" charset="-120"/>
                <a:ea typeface="微軟正黑體" panose="020B0604030504040204" pitchFamily="34" charset="-120"/>
                <a:cs typeface="Arial" panose="020B0604020202020204" pitchFamily="34" charset="0"/>
              </a:rPr>
              <a:t>正式錄取公告前，同學仍需持續準備其他升學管道，至繁星結果公告才能放鬆，如繁星失利也不要過於患得患失，有能力的人機會永遠不會消失。</a:t>
            </a:r>
          </a:p>
        </p:txBody>
      </p:sp>
      <p:sp>
        <p:nvSpPr>
          <p:cNvPr id="5" name="文字方塊 4">
            <a:extLst>
              <a:ext uri="{FF2B5EF4-FFF2-40B4-BE49-F238E27FC236}">
                <a16:creationId xmlns:a16="http://schemas.microsoft.com/office/drawing/2014/main" id="{41B21D6C-524C-4DCB-AED1-3670FD1E35A0}"/>
              </a:ext>
            </a:extLst>
          </p:cNvPr>
          <p:cNvSpPr txBox="1"/>
          <p:nvPr/>
        </p:nvSpPr>
        <p:spPr>
          <a:xfrm>
            <a:off x="211757" y="285277"/>
            <a:ext cx="3667516"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繁星選填建議</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28462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1674552" y="2559906"/>
            <a:ext cx="8827193" cy="1649041"/>
          </a:xfrm>
          <a:prstGeom prst="rect">
            <a:avLst/>
          </a:prstGeom>
          <a:noFill/>
        </p:spPr>
        <p:txBody>
          <a:bodyPr wrap="square" rtlCol="0">
            <a:spAutoFit/>
          </a:bodyPr>
          <a:lstStyle/>
          <a:p>
            <a:pPr lvl="0" algn="just">
              <a:lnSpc>
                <a:spcPct val="115000"/>
              </a:lnSpc>
              <a:spcAft>
                <a:spcPts val="0"/>
              </a:spcAft>
            </a:pPr>
            <a:r>
              <a:rPr lang="zh-TW" altLang="en-US" sz="9600" b="1" dirty="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祝大家順利摘星</a:t>
            </a:r>
            <a:endParaRPr lang="zh-TW" altLang="zh-TW" sz="9600" b="1" kern="100" dirty="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55105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6"/>
          <p:cNvPicPr>
            <a:picLocks noChangeAspect="1" noChangeArrowheads="1"/>
          </p:cNvPicPr>
          <p:nvPr/>
        </p:nvPicPr>
        <p:blipFill rotWithShape="1">
          <a:blip r:embed="rId3">
            <a:extLst>
              <a:ext uri="{28A0092B-C50C-407E-A947-70E740481C1C}">
                <a14:useLocalDpi xmlns:a14="http://schemas.microsoft.com/office/drawing/2010/main" val="0"/>
              </a:ext>
            </a:extLst>
          </a:blip>
          <a:srcRect l="9196" t="29931" b="39396"/>
          <a:stretch/>
        </p:blipFill>
        <p:spPr bwMode="auto">
          <a:xfrm>
            <a:off x="1524262" y="4047973"/>
            <a:ext cx="10326223" cy="1585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2051774" y="1540199"/>
            <a:ext cx="6543586" cy="969496"/>
          </a:xfrm>
          <a:prstGeom prst="rect">
            <a:avLst/>
          </a:prstGeom>
          <a:noFill/>
        </p:spPr>
        <p:txBody>
          <a:bodyPr wrap="square" rtlCol="0">
            <a:spAutoFit/>
          </a:bodyPr>
          <a:lstStyle/>
          <a:p>
            <a:r>
              <a:rPr lang="en-US" altLang="zh-TW" sz="3200" b="1" dirty="0">
                <a:solidFill>
                  <a:srgbClr val="0000FF"/>
                </a:solidFill>
                <a:latin typeface="微軟正黑體" panose="020B0604030504040204" pitchFamily="34" charset="-120"/>
                <a:ea typeface="微軟正黑體" panose="020B0604030504040204" pitchFamily="34" charset="-120"/>
              </a:rPr>
              <a:t>Q </a:t>
            </a:r>
            <a:r>
              <a:rPr lang="zh-TW" altLang="en-US" sz="2500" b="1" dirty="0">
                <a:latin typeface="微軟正黑體" panose="020B0604030504040204" pitchFamily="34" charset="-120"/>
                <a:ea typeface="微軟正黑體" panose="020B0604030504040204" pitchFamily="34" charset="-120"/>
              </a:rPr>
              <a:t>若兩生同時想申請臺大，</a:t>
            </a:r>
            <a:endParaRPr lang="en-US" altLang="zh-TW" sz="2500" b="1" dirty="0">
              <a:latin typeface="微軟正黑體" panose="020B0604030504040204" pitchFamily="34" charset="-120"/>
              <a:ea typeface="微軟正黑體" panose="020B0604030504040204" pitchFamily="34" charset="-120"/>
            </a:endParaRPr>
          </a:p>
          <a:p>
            <a:r>
              <a:rPr lang="en-US" altLang="zh-TW" sz="2500" b="1" dirty="0">
                <a:latin typeface="微軟正黑體" panose="020B0604030504040204" pitchFamily="34" charset="-120"/>
                <a:ea typeface="微軟正黑體" panose="020B0604030504040204" pitchFamily="34" charset="-120"/>
              </a:rPr>
              <a:t>   </a:t>
            </a:r>
            <a:r>
              <a:rPr lang="zh-TW" altLang="en-US" sz="2500" b="1" dirty="0">
                <a:latin typeface="微軟正黑體" panose="020B0604030504040204" pitchFamily="34" charset="-120"/>
                <a:ea typeface="微軟正黑體" panose="020B0604030504040204" pitchFamily="34" charset="-120"/>
              </a:rPr>
              <a:t>   但各科系的比序項目不一樣時，該怎麼比？</a:t>
            </a:r>
            <a:endParaRPr lang="en-US" altLang="zh-TW" sz="2500" b="1" dirty="0">
              <a:latin typeface="微軟正黑體" panose="020B0604030504040204" pitchFamily="34" charset="-120"/>
              <a:ea typeface="微軟正黑體" panose="020B0604030504040204"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1319916411"/>
              </p:ext>
            </p:extLst>
          </p:nvPr>
        </p:nvGraphicFramePr>
        <p:xfrm>
          <a:off x="1620601" y="2464027"/>
          <a:ext cx="9656999" cy="1417320"/>
        </p:xfrm>
        <a:graphic>
          <a:graphicData uri="http://schemas.openxmlformats.org/drawingml/2006/table">
            <a:tbl>
              <a:tblPr firstRow="1" bandRow="1">
                <a:tableStyleId>{35758FB7-9AC5-4552-8A53-C91805E547FA}</a:tableStyleId>
              </a:tblPr>
              <a:tblGrid>
                <a:gridCol w="2129363">
                  <a:extLst>
                    <a:ext uri="{9D8B030D-6E8A-4147-A177-3AD203B41FA5}">
                      <a16:colId xmlns:a16="http://schemas.microsoft.com/office/drawing/2014/main" val="3170913446"/>
                    </a:ext>
                  </a:extLst>
                </a:gridCol>
                <a:gridCol w="1881909">
                  <a:extLst>
                    <a:ext uri="{9D8B030D-6E8A-4147-A177-3AD203B41FA5}">
                      <a16:colId xmlns:a16="http://schemas.microsoft.com/office/drawing/2014/main" val="3579121953"/>
                    </a:ext>
                  </a:extLst>
                </a:gridCol>
                <a:gridCol w="1881909">
                  <a:extLst>
                    <a:ext uri="{9D8B030D-6E8A-4147-A177-3AD203B41FA5}">
                      <a16:colId xmlns:a16="http://schemas.microsoft.com/office/drawing/2014/main" val="57907731"/>
                    </a:ext>
                  </a:extLst>
                </a:gridCol>
                <a:gridCol w="1881909">
                  <a:extLst>
                    <a:ext uri="{9D8B030D-6E8A-4147-A177-3AD203B41FA5}">
                      <a16:colId xmlns:a16="http://schemas.microsoft.com/office/drawing/2014/main" val="1206118993"/>
                    </a:ext>
                  </a:extLst>
                </a:gridCol>
                <a:gridCol w="1881909">
                  <a:extLst>
                    <a:ext uri="{9D8B030D-6E8A-4147-A177-3AD203B41FA5}">
                      <a16:colId xmlns:a16="http://schemas.microsoft.com/office/drawing/2014/main" val="2540880742"/>
                    </a:ext>
                  </a:extLst>
                </a:gridCol>
              </a:tblGrid>
              <a:tr h="421305">
                <a:tc>
                  <a:txBody>
                    <a:bodyPr/>
                    <a:lstStyle/>
                    <a:p>
                      <a:pPr algn="ctr"/>
                      <a:r>
                        <a:rPr lang="zh-TW" altLang="en-US" sz="2500" dirty="0">
                          <a:latin typeface="微軟正黑體" panose="020B0604030504040204" pitchFamily="34" charset="-120"/>
                          <a:ea typeface="微軟正黑體" panose="020B0604030504040204" pitchFamily="34" charset="-120"/>
                        </a:rPr>
                        <a:t>科系</a:t>
                      </a:r>
                    </a:p>
                  </a:txBody>
                  <a:tcPr/>
                </a:tc>
                <a:tc>
                  <a:txBody>
                    <a:bodyPr/>
                    <a:lstStyle/>
                    <a:p>
                      <a:pPr algn="ctr"/>
                      <a:r>
                        <a:rPr lang="zh-TW" altLang="en-US" sz="2500" dirty="0">
                          <a:latin typeface="微軟正黑體" panose="020B0604030504040204" pitchFamily="34" charset="-120"/>
                          <a:ea typeface="微軟正黑體" panose="020B0604030504040204" pitchFamily="34" charset="-120"/>
                        </a:rPr>
                        <a:t>比序項目</a:t>
                      </a:r>
                      <a:r>
                        <a:rPr lang="en-US" altLang="zh-TW" sz="2500" dirty="0">
                          <a:latin typeface="微軟正黑體" panose="020B0604030504040204" pitchFamily="34" charset="-120"/>
                          <a:ea typeface="微軟正黑體" panose="020B0604030504040204" pitchFamily="34" charset="-120"/>
                        </a:rPr>
                        <a:t>1</a:t>
                      </a:r>
                      <a:r>
                        <a:rPr lang="en-US" altLang="zh-TW" sz="2500" baseline="0" dirty="0">
                          <a:latin typeface="微軟正黑體" panose="020B0604030504040204" pitchFamily="34" charset="-120"/>
                          <a:ea typeface="微軟正黑體" panose="020B0604030504040204" pitchFamily="34" charset="-120"/>
                        </a:rPr>
                        <a:t> </a:t>
                      </a:r>
                      <a:endParaRPr lang="zh-TW" altLang="en-US" sz="2500" dirty="0">
                        <a:latin typeface="微軟正黑體" panose="020B0604030504040204" pitchFamily="34" charset="-120"/>
                        <a:ea typeface="微軟正黑體" panose="020B0604030504040204" pitchFamily="34" charset="-120"/>
                      </a:endParaRPr>
                    </a:p>
                  </a:txBody>
                  <a:tcPr/>
                </a:tc>
                <a:tc>
                  <a:txBody>
                    <a:bodyPr/>
                    <a:lstStyle/>
                    <a:p>
                      <a:pPr algn="ctr"/>
                      <a:r>
                        <a:rPr lang="zh-TW" altLang="en-US" sz="2500" dirty="0">
                          <a:latin typeface="微軟正黑體" panose="020B0604030504040204" pitchFamily="34" charset="-120"/>
                          <a:ea typeface="微軟正黑體" panose="020B0604030504040204" pitchFamily="34" charset="-120"/>
                        </a:rPr>
                        <a:t>比序項目</a:t>
                      </a:r>
                      <a:r>
                        <a:rPr lang="en-US" altLang="zh-TW" sz="2500" dirty="0">
                          <a:latin typeface="微軟正黑體" panose="020B0604030504040204" pitchFamily="34" charset="-120"/>
                          <a:ea typeface="微軟正黑體" panose="020B0604030504040204" pitchFamily="34" charset="-120"/>
                        </a:rPr>
                        <a:t>2</a:t>
                      </a:r>
                      <a:endParaRPr lang="zh-TW" altLang="en-US" sz="2500" dirty="0">
                        <a:latin typeface="微軟正黑體" panose="020B0604030504040204" pitchFamily="34" charset="-120"/>
                        <a:ea typeface="微軟正黑體" panose="020B0604030504040204" pitchFamily="34" charset="-120"/>
                      </a:endParaRPr>
                    </a:p>
                  </a:txBody>
                  <a:tcPr/>
                </a:tc>
                <a:tc>
                  <a:txBody>
                    <a:bodyPr/>
                    <a:lstStyle/>
                    <a:p>
                      <a:pPr algn="ctr"/>
                      <a:r>
                        <a:rPr lang="zh-TW" altLang="en-US" sz="2500" dirty="0">
                          <a:latin typeface="微軟正黑體" panose="020B0604030504040204" pitchFamily="34" charset="-120"/>
                          <a:ea typeface="微軟正黑體" panose="020B0604030504040204" pitchFamily="34" charset="-120"/>
                        </a:rPr>
                        <a:t>比序項目</a:t>
                      </a:r>
                      <a:r>
                        <a:rPr lang="en-US" altLang="zh-TW" sz="2500" dirty="0">
                          <a:latin typeface="微軟正黑體" panose="020B0604030504040204" pitchFamily="34" charset="-120"/>
                          <a:ea typeface="微軟正黑體" panose="020B0604030504040204" pitchFamily="34" charset="-120"/>
                        </a:rPr>
                        <a:t>3</a:t>
                      </a:r>
                      <a:endParaRPr lang="zh-TW" altLang="en-US" sz="2500" dirty="0">
                        <a:latin typeface="微軟正黑體" panose="020B0604030504040204" pitchFamily="34" charset="-120"/>
                        <a:ea typeface="微軟正黑體" panose="020B0604030504040204" pitchFamily="34" charset="-120"/>
                      </a:endParaRPr>
                    </a:p>
                  </a:txBody>
                  <a:tcPr/>
                </a:tc>
                <a:tc>
                  <a:txBody>
                    <a:bodyPr/>
                    <a:lstStyle/>
                    <a:p>
                      <a:pPr algn="ctr"/>
                      <a:r>
                        <a:rPr lang="zh-TW" altLang="en-US" sz="2500" dirty="0">
                          <a:latin typeface="微軟正黑體" panose="020B0604030504040204" pitchFamily="34" charset="-120"/>
                          <a:ea typeface="微軟正黑體" panose="020B0604030504040204" pitchFamily="34" charset="-120"/>
                        </a:rPr>
                        <a:t>比序項目</a:t>
                      </a:r>
                      <a:r>
                        <a:rPr lang="en-US" altLang="zh-TW" sz="2500" dirty="0">
                          <a:latin typeface="微軟正黑體" panose="020B0604030504040204" pitchFamily="34" charset="-120"/>
                          <a:ea typeface="微軟正黑體" panose="020B0604030504040204" pitchFamily="34" charset="-120"/>
                        </a:rPr>
                        <a:t>4</a:t>
                      </a:r>
                      <a:endParaRPr lang="zh-TW" altLang="en-US" sz="25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006776554"/>
                  </a:ext>
                </a:extLst>
              </a:tr>
              <a:tr h="421305">
                <a:tc>
                  <a:txBody>
                    <a:bodyPr/>
                    <a:lstStyle/>
                    <a:p>
                      <a:pPr algn="ctr"/>
                      <a:r>
                        <a:rPr lang="zh-TW" altLang="en-US" sz="2500" b="1" dirty="0">
                          <a:latin typeface="微軟正黑體" panose="020B0604030504040204" pitchFamily="34" charset="-120"/>
                          <a:ea typeface="微軟正黑體" panose="020B0604030504040204" pitchFamily="34" charset="-120"/>
                        </a:rPr>
                        <a:t>公共衛生學系</a:t>
                      </a:r>
                    </a:p>
                  </a:txBody>
                  <a:tcPr anchor="b"/>
                </a:tc>
                <a:tc>
                  <a:txBody>
                    <a:bodyPr/>
                    <a:lstStyle/>
                    <a:p>
                      <a:pPr algn="ctr"/>
                      <a:r>
                        <a:rPr lang="zh-TW" altLang="en-US" sz="2500" b="1" dirty="0">
                          <a:latin typeface="微軟正黑體" panose="020B0604030504040204" pitchFamily="34" charset="-120"/>
                          <a:ea typeface="微軟正黑體" panose="020B0604030504040204" pitchFamily="34" charset="-120"/>
                        </a:rPr>
                        <a:t>校排名</a:t>
                      </a:r>
                    </a:p>
                  </a:txBody>
                  <a:tcPr anchor="b"/>
                </a:tc>
                <a:tc>
                  <a:txBody>
                    <a:bodyPr/>
                    <a:lstStyle/>
                    <a:p>
                      <a:pPr algn="ctr"/>
                      <a:r>
                        <a:rPr lang="zh-TW" altLang="en-US" sz="2500" b="1" dirty="0">
                          <a:latin typeface="微軟正黑體" panose="020B0604030504040204" pitchFamily="34" charset="-120"/>
                          <a:ea typeface="微軟正黑體" panose="020B0604030504040204" pitchFamily="34" charset="-120"/>
                        </a:rPr>
                        <a:t>學測英文</a:t>
                      </a:r>
                    </a:p>
                  </a:txBody>
                  <a:tcPr anchor="b"/>
                </a:tc>
                <a:tc>
                  <a:txBody>
                    <a:bodyPr/>
                    <a:lstStyle/>
                    <a:p>
                      <a:pPr algn="ctr"/>
                      <a:r>
                        <a:rPr lang="zh-TW" altLang="en-US" sz="2500" b="1" dirty="0">
                          <a:latin typeface="微軟正黑體" panose="020B0604030504040204" pitchFamily="34" charset="-120"/>
                          <a:ea typeface="微軟正黑體" panose="020B0604030504040204" pitchFamily="34" charset="-120"/>
                        </a:rPr>
                        <a:t>學測數學</a:t>
                      </a:r>
                    </a:p>
                  </a:txBody>
                  <a:tcPr anchor="b"/>
                </a:tc>
                <a:tc>
                  <a:txBody>
                    <a:bodyPr/>
                    <a:lstStyle/>
                    <a:p>
                      <a:pPr algn="ctr"/>
                      <a:r>
                        <a:rPr lang="zh-TW" altLang="en-US" sz="2500" b="1" dirty="0">
                          <a:latin typeface="微軟正黑體" panose="020B0604030504040204" pitchFamily="34" charset="-120"/>
                          <a:ea typeface="微軟正黑體" panose="020B0604030504040204" pitchFamily="34" charset="-120"/>
                        </a:rPr>
                        <a:t>學測國文</a:t>
                      </a:r>
                    </a:p>
                  </a:txBody>
                  <a:tcPr anchor="b"/>
                </a:tc>
                <a:extLst>
                  <a:ext uri="{0D108BD9-81ED-4DB2-BD59-A6C34878D82A}">
                    <a16:rowId xmlns:a16="http://schemas.microsoft.com/office/drawing/2014/main" val="320992307"/>
                  </a:ext>
                </a:extLst>
              </a:tr>
              <a:tr h="421305">
                <a:tc>
                  <a:txBody>
                    <a:bodyPr/>
                    <a:lstStyle/>
                    <a:p>
                      <a:pPr algn="ctr"/>
                      <a:r>
                        <a:rPr lang="zh-TW" altLang="en-US" sz="2500" b="1" dirty="0">
                          <a:latin typeface="微軟正黑體" panose="020B0604030504040204" pitchFamily="34" charset="-120"/>
                          <a:ea typeface="微軟正黑體" panose="020B0604030504040204" pitchFamily="34" charset="-120"/>
                        </a:rPr>
                        <a:t>心理學系</a:t>
                      </a:r>
                    </a:p>
                  </a:txBody>
                  <a:tcPr anchor="b"/>
                </a:tc>
                <a:tc>
                  <a:txBody>
                    <a:bodyPr/>
                    <a:lstStyle/>
                    <a:p>
                      <a:pPr algn="ctr"/>
                      <a:r>
                        <a:rPr lang="zh-TW" altLang="en-US" sz="2500" b="1" dirty="0">
                          <a:latin typeface="微軟正黑體" panose="020B0604030504040204" pitchFamily="34" charset="-120"/>
                          <a:ea typeface="微軟正黑體" panose="020B0604030504040204" pitchFamily="34" charset="-120"/>
                        </a:rPr>
                        <a:t>校排名</a:t>
                      </a:r>
                    </a:p>
                  </a:txBody>
                  <a:tcPr anchor="b"/>
                </a:tc>
                <a:tc>
                  <a:txBody>
                    <a:bodyPr/>
                    <a:lstStyle/>
                    <a:p>
                      <a:pPr algn="ctr"/>
                      <a:r>
                        <a:rPr lang="zh-TW" altLang="en-US" sz="2500" b="1" dirty="0">
                          <a:latin typeface="微軟正黑體" panose="020B0604030504040204" pitchFamily="34" charset="-120"/>
                          <a:ea typeface="微軟正黑體" panose="020B0604030504040204" pitchFamily="34" charset="-120"/>
                        </a:rPr>
                        <a:t>學測數學</a:t>
                      </a:r>
                    </a:p>
                  </a:txBody>
                  <a:tcPr anchor="b"/>
                </a:tc>
                <a:tc>
                  <a:txBody>
                    <a:bodyPr/>
                    <a:lstStyle/>
                    <a:p>
                      <a:pPr algn="ctr"/>
                      <a:r>
                        <a:rPr lang="zh-TW" altLang="en-US" sz="2500" b="1" dirty="0">
                          <a:latin typeface="微軟正黑體" panose="020B0604030504040204" pitchFamily="34" charset="-120"/>
                          <a:ea typeface="微軟正黑體" panose="020B0604030504040204" pitchFamily="34" charset="-120"/>
                        </a:rPr>
                        <a:t>學測英文</a:t>
                      </a:r>
                    </a:p>
                  </a:txBody>
                  <a:tcPr anchor="b"/>
                </a:tc>
                <a:tc>
                  <a:txBody>
                    <a:bodyPr/>
                    <a:lstStyle/>
                    <a:p>
                      <a:pPr algn="ctr"/>
                      <a:r>
                        <a:rPr lang="zh-TW" altLang="en-US" sz="2500" b="1" dirty="0">
                          <a:latin typeface="微軟正黑體" panose="020B0604030504040204" pitchFamily="34" charset="-120"/>
                          <a:ea typeface="微軟正黑體" panose="020B0604030504040204" pitchFamily="34" charset="-120"/>
                        </a:rPr>
                        <a:t>學測國文</a:t>
                      </a:r>
                    </a:p>
                  </a:txBody>
                  <a:tcPr anchor="b"/>
                </a:tc>
                <a:extLst>
                  <a:ext uri="{0D108BD9-81ED-4DB2-BD59-A6C34878D82A}">
                    <a16:rowId xmlns:a16="http://schemas.microsoft.com/office/drawing/2014/main" val="1106227770"/>
                  </a:ext>
                </a:extLst>
              </a:tr>
            </a:tbl>
          </a:graphicData>
        </a:graphic>
      </p:graphicFrame>
      <p:sp>
        <p:nvSpPr>
          <p:cNvPr id="6" name="文字方塊 5"/>
          <p:cNvSpPr txBox="1"/>
          <p:nvPr/>
        </p:nvSpPr>
        <p:spPr>
          <a:xfrm>
            <a:off x="211756" y="285277"/>
            <a:ext cx="3630571"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比序方式簡介</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7" name="橢圓 6"/>
          <p:cNvSpPr/>
          <p:nvPr/>
        </p:nvSpPr>
        <p:spPr bwMode="auto">
          <a:xfrm>
            <a:off x="7108340" y="285277"/>
            <a:ext cx="4898933" cy="1446032"/>
          </a:xfrm>
          <a:prstGeom prst="ellipse">
            <a:avLst/>
          </a:prstGeom>
          <a:solidFill>
            <a:srgbClr val="00B0F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ts val="2500"/>
              </a:lnSpc>
              <a:spcBef>
                <a:spcPct val="0"/>
              </a:spcBef>
              <a:spcAft>
                <a:spcPct val="0"/>
              </a:spcAft>
              <a:buClrTx/>
              <a:buSzTx/>
              <a:buFontTx/>
              <a:buNone/>
              <a:tabLst/>
            </a:pPr>
            <a:r>
              <a:rPr kumimoji="0" lang="zh-TW" altLang="en-US" sz="25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系統會</a:t>
            </a:r>
            <a:r>
              <a:rPr lang="zh-TW" altLang="en-US" sz="2500" dirty="0">
                <a:solidFill>
                  <a:schemeClr val="bg1"/>
                </a:solidFill>
                <a:latin typeface="微軟正黑體" panose="020B0604030504040204" pitchFamily="34" charset="-120"/>
                <a:ea typeface="微軟正黑體" panose="020B0604030504040204" pitchFamily="34" charset="-120"/>
              </a:rPr>
              <a:t>自動將該比序成績換算成</a:t>
            </a:r>
            <a:r>
              <a:rPr lang="en-US" altLang="zh-TW" sz="2500" b="1" dirty="0">
                <a:solidFill>
                  <a:srgbClr val="FFFF00"/>
                </a:solidFill>
                <a:latin typeface="微軟正黑體" panose="020B0604030504040204" pitchFamily="34" charset="-120"/>
                <a:ea typeface="微軟正黑體" panose="020B0604030504040204" pitchFamily="34" charset="-120"/>
              </a:rPr>
              <a:t>『</a:t>
            </a:r>
            <a:r>
              <a:rPr lang="zh-TW" altLang="en-US" sz="2500" b="1" dirty="0">
                <a:solidFill>
                  <a:srgbClr val="FF0000"/>
                </a:solidFill>
                <a:latin typeface="微軟正黑體" panose="020B0604030504040204" pitchFamily="34" charset="-120"/>
                <a:ea typeface="微軟正黑體" panose="020B0604030504040204" pitchFamily="34" charset="-120"/>
              </a:rPr>
              <a:t>百分等級</a:t>
            </a:r>
            <a:r>
              <a:rPr lang="en-US" altLang="zh-TW" sz="2500" b="1" dirty="0">
                <a:solidFill>
                  <a:srgbClr val="FFFF00"/>
                </a:solidFill>
                <a:latin typeface="微軟正黑體" panose="020B0604030504040204" pitchFamily="34" charset="-120"/>
                <a:ea typeface="微軟正黑體" panose="020B0604030504040204" pitchFamily="34" charset="-120"/>
              </a:rPr>
              <a:t>』</a:t>
            </a:r>
          </a:p>
          <a:p>
            <a:pPr marL="0" marR="0" indent="0" algn="l" defTabSz="914400" rtl="0" eaLnBrk="0" fontAlgn="base" latinLnBrk="0" hangingPunct="0">
              <a:lnSpc>
                <a:spcPts val="2500"/>
              </a:lnSpc>
              <a:spcBef>
                <a:spcPct val="0"/>
              </a:spcBef>
              <a:spcAft>
                <a:spcPct val="0"/>
              </a:spcAft>
              <a:buClrTx/>
              <a:buSzTx/>
              <a:buFontTx/>
              <a:buNone/>
              <a:tabLst/>
            </a:pPr>
            <a:r>
              <a:rPr kumimoji="0" lang="zh-TW" altLang="en-US" sz="25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百分比</a:t>
            </a:r>
            <a:r>
              <a:rPr kumimoji="0" lang="zh-TW" altLang="en-US" sz="2500" b="1" i="0" u="none" strike="noStrike" cap="none" normalizeH="0" baseline="0" dirty="0">
                <a:ln>
                  <a:noFill/>
                </a:ln>
                <a:effectLst/>
                <a:latin typeface="微軟正黑體" panose="020B0604030504040204" pitchFamily="34" charset="-120"/>
                <a:ea typeface="微軟正黑體" panose="020B0604030504040204" pitchFamily="34" charset="-120"/>
              </a:rPr>
              <a:t>小者</a:t>
            </a:r>
            <a:r>
              <a:rPr kumimoji="0" lang="zh-TW" altLang="en-US" sz="25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為優先 </a:t>
            </a:r>
            <a:r>
              <a:rPr kumimoji="0" lang="en-US" altLang="zh-TW" sz="25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a:t>
            </a:r>
            <a:endParaRPr kumimoji="0" lang="zh-TW" altLang="en-US" sz="25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p:txBody>
      </p:sp>
      <p:sp>
        <p:nvSpPr>
          <p:cNvPr id="8" name="橢圓 7"/>
          <p:cNvSpPr/>
          <p:nvPr/>
        </p:nvSpPr>
        <p:spPr bwMode="auto">
          <a:xfrm>
            <a:off x="7435482" y="1490517"/>
            <a:ext cx="486430" cy="389365"/>
          </a:xfrm>
          <a:prstGeom prst="ellipse">
            <a:avLst/>
          </a:prstGeom>
          <a:solidFill>
            <a:srgbClr val="00B0F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p:txBody>
      </p:sp>
      <p:sp>
        <p:nvSpPr>
          <p:cNvPr id="9" name="橢圓 8"/>
          <p:cNvSpPr/>
          <p:nvPr/>
        </p:nvSpPr>
        <p:spPr bwMode="auto">
          <a:xfrm>
            <a:off x="7206461" y="1816026"/>
            <a:ext cx="284278" cy="216135"/>
          </a:xfrm>
          <a:prstGeom prst="ellipse">
            <a:avLst/>
          </a:prstGeom>
          <a:solidFill>
            <a:srgbClr val="00B0F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p:txBody>
      </p:sp>
      <p:pic>
        <p:nvPicPr>
          <p:cNvPr id="10" name="圖片 6"/>
          <p:cNvPicPr>
            <a:picLocks noChangeAspect="1" noChangeArrowheads="1"/>
          </p:cNvPicPr>
          <p:nvPr/>
        </p:nvPicPr>
        <p:blipFill rotWithShape="1">
          <a:blip r:embed="rId3">
            <a:extLst>
              <a:ext uri="{28A0092B-C50C-407E-A947-70E740481C1C}">
                <a14:useLocalDpi xmlns:a14="http://schemas.microsoft.com/office/drawing/2010/main" val="0"/>
              </a:ext>
            </a:extLst>
          </a:blip>
          <a:srcRect l="9196" t="72301" b="19961"/>
          <a:stretch/>
        </p:blipFill>
        <p:spPr bwMode="auto">
          <a:xfrm>
            <a:off x="1524261" y="5625758"/>
            <a:ext cx="10326224" cy="400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478327" y="2987308"/>
            <a:ext cx="1142274" cy="477054"/>
          </a:xfrm>
          <a:prstGeom prst="rect">
            <a:avLst/>
          </a:prstGeom>
          <a:noFill/>
        </p:spPr>
        <p:txBody>
          <a:bodyPr wrap="square" rtlCol="0">
            <a:spAutoFit/>
          </a:bodyPr>
          <a:lstStyle/>
          <a:p>
            <a:r>
              <a:rPr lang="en-US" altLang="zh-TW" sz="2500" b="1" dirty="0">
                <a:solidFill>
                  <a:srgbClr val="FF0000"/>
                </a:solidFill>
                <a:latin typeface="微軟正黑體" panose="020B0604030504040204" pitchFamily="34" charset="-120"/>
                <a:ea typeface="微軟正黑體" panose="020B0604030504040204" pitchFamily="34" charset="-120"/>
              </a:rPr>
              <a:t>A </a:t>
            </a:r>
            <a:r>
              <a:rPr lang="zh-TW" altLang="en-US" sz="2500" b="1" dirty="0">
                <a:solidFill>
                  <a:srgbClr val="FF0000"/>
                </a:solidFill>
                <a:latin typeface="微軟正黑體" panose="020B0604030504040204" pitchFamily="34" charset="-120"/>
                <a:ea typeface="微軟正黑體" panose="020B0604030504040204" pitchFamily="34" charset="-120"/>
              </a:rPr>
              <a:t>同學</a:t>
            </a:r>
          </a:p>
        </p:txBody>
      </p:sp>
      <p:sp>
        <p:nvSpPr>
          <p:cNvPr id="12" name="文字方塊 11"/>
          <p:cNvSpPr txBox="1"/>
          <p:nvPr/>
        </p:nvSpPr>
        <p:spPr>
          <a:xfrm>
            <a:off x="478327" y="3417198"/>
            <a:ext cx="1142274" cy="477054"/>
          </a:xfrm>
          <a:prstGeom prst="rect">
            <a:avLst/>
          </a:prstGeom>
          <a:noFill/>
        </p:spPr>
        <p:txBody>
          <a:bodyPr wrap="square" rtlCol="0">
            <a:spAutoFit/>
          </a:bodyPr>
          <a:lstStyle/>
          <a:p>
            <a:r>
              <a:rPr lang="en-US" altLang="zh-TW" sz="2500" b="1" dirty="0">
                <a:solidFill>
                  <a:srgbClr val="FF0000"/>
                </a:solidFill>
                <a:latin typeface="微軟正黑體" panose="020B0604030504040204" pitchFamily="34" charset="-120"/>
                <a:ea typeface="微軟正黑體" panose="020B0604030504040204" pitchFamily="34" charset="-120"/>
              </a:rPr>
              <a:t>B </a:t>
            </a:r>
            <a:r>
              <a:rPr lang="zh-TW" altLang="en-US" sz="2500" b="1" dirty="0">
                <a:solidFill>
                  <a:srgbClr val="FF0000"/>
                </a:solidFill>
                <a:latin typeface="微軟正黑體" panose="020B0604030504040204" pitchFamily="34" charset="-120"/>
                <a:ea typeface="微軟正黑體" panose="020B0604030504040204" pitchFamily="34" charset="-120"/>
              </a:rPr>
              <a:t>同學</a:t>
            </a:r>
          </a:p>
        </p:txBody>
      </p:sp>
      <p:sp>
        <p:nvSpPr>
          <p:cNvPr id="13" name="文字方塊 12"/>
          <p:cNvSpPr txBox="1"/>
          <p:nvPr/>
        </p:nvSpPr>
        <p:spPr>
          <a:xfrm>
            <a:off x="478327" y="5275267"/>
            <a:ext cx="1142274" cy="477054"/>
          </a:xfrm>
          <a:prstGeom prst="rect">
            <a:avLst/>
          </a:prstGeom>
          <a:noFill/>
        </p:spPr>
        <p:txBody>
          <a:bodyPr wrap="square" rtlCol="0">
            <a:spAutoFit/>
          </a:bodyPr>
          <a:lstStyle/>
          <a:p>
            <a:r>
              <a:rPr lang="en-US" altLang="zh-TW" sz="2500" b="1" dirty="0">
                <a:solidFill>
                  <a:srgbClr val="FF0000"/>
                </a:solidFill>
                <a:latin typeface="微軟正黑體" panose="020B0604030504040204" pitchFamily="34" charset="-120"/>
                <a:ea typeface="微軟正黑體" panose="020B0604030504040204" pitchFamily="34" charset="-120"/>
              </a:rPr>
              <a:t>A </a:t>
            </a:r>
            <a:r>
              <a:rPr lang="zh-TW" altLang="en-US" sz="2500" b="1" dirty="0">
                <a:solidFill>
                  <a:srgbClr val="FF0000"/>
                </a:solidFill>
                <a:latin typeface="微軟正黑體" panose="020B0604030504040204" pitchFamily="34" charset="-120"/>
                <a:ea typeface="微軟正黑體" panose="020B0604030504040204" pitchFamily="34" charset="-120"/>
              </a:rPr>
              <a:t>同學</a:t>
            </a:r>
          </a:p>
        </p:txBody>
      </p:sp>
      <p:sp>
        <p:nvSpPr>
          <p:cNvPr id="14" name="文字方塊 13"/>
          <p:cNvSpPr txBox="1"/>
          <p:nvPr/>
        </p:nvSpPr>
        <p:spPr>
          <a:xfrm>
            <a:off x="478327" y="5633556"/>
            <a:ext cx="1142274" cy="477054"/>
          </a:xfrm>
          <a:prstGeom prst="rect">
            <a:avLst/>
          </a:prstGeom>
          <a:noFill/>
        </p:spPr>
        <p:txBody>
          <a:bodyPr wrap="square" rtlCol="0">
            <a:spAutoFit/>
          </a:bodyPr>
          <a:lstStyle/>
          <a:p>
            <a:r>
              <a:rPr lang="en-US" altLang="zh-TW" sz="2500" b="1" dirty="0">
                <a:solidFill>
                  <a:srgbClr val="FF0000"/>
                </a:solidFill>
                <a:latin typeface="微軟正黑體" panose="020B0604030504040204" pitchFamily="34" charset="-120"/>
                <a:ea typeface="微軟正黑體" panose="020B0604030504040204" pitchFamily="34" charset="-120"/>
              </a:rPr>
              <a:t>B </a:t>
            </a:r>
            <a:r>
              <a:rPr lang="zh-TW" altLang="en-US" sz="2500" b="1" dirty="0">
                <a:solidFill>
                  <a:srgbClr val="FF0000"/>
                </a:solidFill>
                <a:latin typeface="微軟正黑體" panose="020B0604030504040204" pitchFamily="34" charset="-120"/>
                <a:ea typeface="微軟正黑體" panose="020B0604030504040204" pitchFamily="34" charset="-120"/>
              </a:rPr>
              <a:t>同學</a:t>
            </a:r>
          </a:p>
        </p:txBody>
      </p:sp>
      <p:sp>
        <p:nvSpPr>
          <p:cNvPr id="15" name="橢圓 14"/>
          <p:cNvSpPr/>
          <p:nvPr/>
        </p:nvSpPr>
        <p:spPr bwMode="auto">
          <a:xfrm>
            <a:off x="9929092" y="4537710"/>
            <a:ext cx="871963" cy="1578951"/>
          </a:xfrm>
          <a:prstGeom prst="ellipse">
            <a:avLst/>
          </a:prstGeom>
          <a:noFill/>
          <a:ln w="508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p:txBody>
      </p:sp>
      <p:cxnSp>
        <p:nvCxnSpPr>
          <p:cNvPr id="20" name="直線單箭頭接點 19"/>
          <p:cNvCxnSpPr/>
          <p:nvPr/>
        </p:nvCxnSpPr>
        <p:spPr bwMode="auto">
          <a:xfrm>
            <a:off x="4837814" y="3881347"/>
            <a:ext cx="3757546" cy="733183"/>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單箭頭接點 20"/>
          <p:cNvCxnSpPr/>
          <p:nvPr/>
        </p:nvCxnSpPr>
        <p:spPr bwMode="auto">
          <a:xfrm>
            <a:off x="6677247" y="3881347"/>
            <a:ext cx="2764465" cy="733183"/>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單箭頭接點 21"/>
          <p:cNvCxnSpPr/>
          <p:nvPr/>
        </p:nvCxnSpPr>
        <p:spPr bwMode="auto">
          <a:xfrm>
            <a:off x="8474149" y="3881347"/>
            <a:ext cx="1711842" cy="656363"/>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文字方塊 18"/>
          <p:cNvSpPr txBox="1"/>
          <p:nvPr/>
        </p:nvSpPr>
        <p:spPr>
          <a:xfrm>
            <a:off x="3088104" y="6203385"/>
            <a:ext cx="5923931" cy="477054"/>
          </a:xfrm>
          <a:prstGeom prst="rect">
            <a:avLst/>
          </a:prstGeom>
          <a:noFill/>
        </p:spPr>
        <p:txBody>
          <a:bodyPr wrap="square" rtlCol="0">
            <a:spAutoFit/>
          </a:bodyPr>
          <a:lstStyle/>
          <a:p>
            <a:r>
              <a:rPr lang="zh-TW" altLang="en-US" sz="2500" b="1" dirty="0">
                <a:latin typeface="微軟正黑體" panose="020B0604030504040204" pitchFamily="34" charset="-120"/>
                <a:ea typeface="微軟正黑體" panose="020B0604030504040204" pitchFamily="34" charset="-120"/>
              </a:rPr>
              <a:t>學測成績由全國累計人數換算為百分等級</a:t>
            </a:r>
          </a:p>
        </p:txBody>
      </p:sp>
    </p:spTree>
    <p:custDataLst>
      <p:tags r:id="rId1"/>
    </p:custDataLst>
    <p:extLst>
      <p:ext uri="{BB962C8B-B14F-4D97-AF65-F5344CB8AC3E}">
        <p14:creationId xmlns:p14="http://schemas.microsoft.com/office/powerpoint/2010/main" val="204229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74288" y="171928"/>
            <a:ext cx="3621857"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繁星作業流程</a:t>
            </a:r>
            <a:endParaRPr lang="en-US" altLang="zh-TW" sz="4500"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4" name="流程圖: 程序 23"/>
          <p:cNvSpPr/>
          <p:nvPr/>
        </p:nvSpPr>
        <p:spPr>
          <a:xfrm>
            <a:off x="2398201" y="1405485"/>
            <a:ext cx="1585453" cy="431800"/>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登入系統</a:t>
            </a:r>
          </a:p>
        </p:txBody>
      </p:sp>
      <p:sp>
        <p:nvSpPr>
          <p:cNvPr id="25" name="流程圖: 程序 24"/>
          <p:cNvSpPr/>
          <p:nvPr/>
        </p:nvSpPr>
        <p:spPr>
          <a:xfrm>
            <a:off x="2398201" y="2486573"/>
            <a:ext cx="1585453" cy="431800"/>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填寫志願</a:t>
            </a:r>
          </a:p>
        </p:txBody>
      </p:sp>
      <p:cxnSp>
        <p:nvCxnSpPr>
          <p:cNvPr id="26" name="直線單箭頭接點 25"/>
          <p:cNvCxnSpPr>
            <a:stCxn id="24" idx="2"/>
            <a:endCxn id="25" idx="0"/>
          </p:cNvCxnSpPr>
          <p:nvPr/>
        </p:nvCxnSpPr>
        <p:spPr>
          <a:xfrm>
            <a:off x="3191759" y="1837285"/>
            <a:ext cx="0" cy="64928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30" name="文字方塊 20"/>
          <p:cNvSpPr txBox="1">
            <a:spLocks noChangeArrowheads="1"/>
          </p:cNvSpPr>
          <p:nvPr/>
        </p:nvSpPr>
        <p:spPr bwMode="auto">
          <a:xfrm>
            <a:off x="2028567" y="3655143"/>
            <a:ext cx="1385094" cy="461665"/>
          </a:xfrm>
          <a:prstGeom prst="rect">
            <a:avLst/>
          </a:prstGeom>
          <a:noFill/>
          <a:ln>
            <a:noFill/>
          </a:ln>
        </p:spPr>
        <p:txBody>
          <a:bodyPr wrap="square">
            <a:spAutoFit/>
          </a:bodyPr>
          <a:lstStyle>
            <a:lvl1pPr>
              <a:spcBef>
                <a:spcPct val="20000"/>
              </a:spcBef>
              <a:buClr>
                <a:schemeClr val="accent1"/>
              </a:buClr>
              <a:buSzPct val="70000"/>
              <a:buFont typeface="Wingdings 2" panose="05020102010507070707" pitchFamily="18" charset="2"/>
              <a:buChar char=""/>
              <a:defRPr sz="30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Font typeface="Wingdings 2" panose="05020102010507070707" pitchFamily="18" charset="2"/>
              <a:buChar char=""/>
              <a:defRPr sz="26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9BBB59"/>
              </a:buClr>
              <a:buFont typeface="Wingdings 2" panose="05020102010507070707" pitchFamily="18" charset="2"/>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8064A2"/>
              </a:buClr>
              <a:buFont typeface="Wingdings 2" panose="05020102010507070707" pitchFamily="18" charset="2"/>
              <a:buChar char=""/>
              <a:defRPr sz="22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4BACC6"/>
              </a:buClr>
              <a:buFont typeface="Wingdings 2" panose="050201020105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4BACC6"/>
              </a:buClr>
              <a:buFont typeface="Wingdings 2" panose="050201020105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4BACC6"/>
              </a:buClr>
              <a:buFont typeface="Wingdings 2" panose="050201020105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4BACC6"/>
              </a:buClr>
              <a:buFont typeface="Wingdings 2" panose="050201020105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4BACC6"/>
              </a:buClr>
              <a:buFont typeface="Wingdings 2" panose="050201020105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spcBef>
                <a:spcPct val="0"/>
              </a:spcBef>
              <a:buClrTx/>
              <a:buSzTx/>
              <a:buFontTx/>
              <a:buNone/>
            </a:pPr>
            <a:r>
              <a:rPr kumimoji="0"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分發後</a:t>
            </a:r>
          </a:p>
        </p:txBody>
      </p:sp>
      <p:sp>
        <p:nvSpPr>
          <p:cNvPr id="31" name="流程圖: 決策 30"/>
          <p:cNvSpPr/>
          <p:nvPr/>
        </p:nvSpPr>
        <p:spPr>
          <a:xfrm>
            <a:off x="1973971" y="4728123"/>
            <a:ext cx="2433912" cy="719137"/>
          </a:xfrm>
          <a:prstGeom prst="flowChartDecision">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中選</a:t>
            </a:r>
          </a:p>
        </p:txBody>
      </p:sp>
      <p:cxnSp>
        <p:nvCxnSpPr>
          <p:cNvPr id="32" name="直線單箭頭接點 31"/>
          <p:cNvCxnSpPr>
            <a:stCxn id="25" idx="2"/>
            <a:endCxn id="31" idx="0"/>
          </p:cNvCxnSpPr>
          <p:nvPr/>
        </p:nvCxnSpPr>
        <p:spPr>
          <a:xfrm>
            <a:off x="3190928" y="2918373"/>
            <a:ext cx="0" cy="180975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33" name="流程圖: 程序 32"/>
          <p:cNvSpPr/>
          <p:nvPr/>
        </p:nvSpPr>
        <p:spPr>
          <a:xfrm>
            <a:off x="2171945" y="6040985"/>
            <a:ext cx="2037964" cy="628306"/>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補填志願</a:t>
            </a:r>
          </a:p>
        </p:txBody>
      </p:sp>
      <p:cxnSp>
        <p:nvCxnSpPr>
          <p:cNvPr id="34" name="直線單箭頭接點 33"/>
          <p:cNvCxnSpPr>
            <a:stCxn id="31" idx="2"/>
            <a:endCxn id="33" idx="0"/>
          </p:cNvCxnSpPr>
          <p:nvPr/>
        </p:nvCxnSpPr>
        <p:spPr>
          <a:xfrm>
            <a:off x="3190928" y="5447260"/>
            <a:ext cx="0" cy="593725"/>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1" name="矩形 10"/>
          <p:cNvSpPr/>
          <p:nvPr/>
        </p:nvSpPr>
        <p:spPr bwMode="auto">
          <a:xfrm>
            <a:off x="1883857" y="1115122"/>
            <a:ext cx="6858700" cy="5664819"/>
          </a:xfrm>
          <a:prstGeom prst="rect">
            <a:avLst/>
          </a:prstGeom>
          <a:noFill/>
          <a:ln w="76200" cap="flat" cmpd="sng" algn="ctr">
            <a:solidFill>
              <a:srgbClr val="00B0F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p:txBody>
      </p:sp>
      <p:sp>
        <p:nvSpPr>
          <p:cNvPr id="12" name="文字方塊 11"/>
          <p:cNvSpPr txBox="1"/>
          <p:nvPr/>
        </p:nvSpPr>
        <p:spPr>
          <a:xfrm>
            <a:off x="4785541" y="304831"/>
            <a:ext cx="2673276" cy="584775"/>
          </a:xfrm>
          <a:prstGeom prst="rect">
            <a:avLst/>
          </a:prstGeom>
          <a:noFill/>
        </p:spPr>
        <p:txBody>
          <a:bodyPr wrap="square" rtlCol="0">
            <a:spAutoFit/>
          </a:bodyPr>
          <a:lstStyle/>
          <a:p>
            <a:r>
              <a:rPr lang="zh-TW" altLang="en-US" sz="3200" b="1" dirty="0">
                <a:solidFill>
                  <a:srgbClr val="0000FF"/>
                </a:solidFill>
                <a:latin typeface="微軟正黑體" panose="020B0604030504040204" pitchFamily="34" charset="-120"/>
                <a:ea typeface="微軟正黑體" panose="020B0604030504040204" pitchFamily="34" charset="-120"/>
              </a:rPr>
              <a:t>校內推薦階段</a:t>
            </a:r>
          </a:p>
        </p:txBody>
      </p:sp>
      <p:sp>
        <p:nvSpPr>
          <p:cNvPr id="36" name="矩形 35"/>
          <p:cNvSpPr/>
          <p:nvPr/>
        </p:nvSpPr>
        <p:spPr bwMode="auto">
          <a:xfrm>
            <a:off x="9058080" y="1115121"/>
            <a:ext cx="2962935" cy="5664820"/>
          </a:xfrm>
          <a:prstGeom prst="rect">
            <a:avLst/>
          </a:prstGeom>
          <a:noFill/>
          <a:ln w="76200" cap="flat" cmpd="sng" algn="ctr">
            <a:solidFill>
              <a:srgbClr val="FFC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p:txBody>
      </p:sp>
      <p:sp>
        <p:nvSpPr>
          <p:cNvPr id="39" name="文字方塊 38"/>
          <p:cNvSpPr txBox="1"/>
          <p:nvPr/>
        </p:nvSpPr>
        <p:spPr>
          <a:xfrm>
            <a:off x="9124987" y="159347"/>
            <a:ext cx="2617247" cy="954107"/>
          </a:xfrm>
          <a:prstGeom prst="rect">
            <a:avLst/>
          </a:prstGeom>
          <a:noFill/>
        </p:spPr>
        <p:txBody>
          <a:bodyPr wrap="square" rtlCol="0">
            <a:spAutoFit/>
          </a:bodyPr>
          <a:lstStyle/>
          <a:p>
            <a:pPr algn="ctr"/>
            <a:r>
              <a:rPr lang="zh-TW" altLang="en-US" sz="2800" b="1" dirty="0">
                <a:solidFill>
                  <a:srgbClr val="FFC000"/>
                </a:solidFill>
                <a:latin typeface="微軟正黑體" panose="020B0604030504040204" pitchFamily="34" charset="-120"/>
                <a:ea typeface="微軟正黑體" panose="020B0604030504040204" pitchFamily="34" charset="-120"/>
              </a:rPr>
              <a:t>甄委會</a:t>
            </a:r>
            <a:endParaRPr lang="en-US" altLang="zh-TW" sz="2800" b="1" dirty="0">
              <a:solidFill>
                <a:srgbClr val="FFC000"/>
              </a:solidFill>
              <a:latin typeface="微軟正黑體" panose="020B0604030504040204" pitchFamily="34" charset="-120"/>
              <a:ea typeface="微軟正黑體" panose="020B0604030504040204" pitchFamily="34" charset="-120"/>
            </a:endParaRPr>
          </a:p>
          <a:p>
            <a:pPr algn="ctr"/>
            <a:r>
              <a:rPr lang="zh-TW" altLang="en-US" sz="2800" b="1" dirty="0">
                <a:solidFill>
                  <a:srgbClr val="FFC000"/>
                </a:solidFill>
                <a:latin typeface="微軟正黑體" panose="020B0604030504040204" pitchFamily="34" charset="-120"/>
                <a:ea typeface="微軟正黑體" panose="020B0604030504040204" pitchFamily="34" charset="-120"/>
              </a:rPr>
              <a:t>正式報名階段</a:t>
            </a:r>
          </a:p>
        </p:txBody>
      </p:sp>
      <p:grpSp>
        <p:nvGrpSpPr>
          <p:cNvPr id="3" name="群組 2"/>
          <p:cNvGrpSpPr/>
          <p:nvPr/>
        </p:nvGrpSpPr>
        <p:grpSpPr>
          <a:xfrm>
            <a:off x="4251288" y="2729829"/>
            <a:ext cx="5223306" cy="3656957"/>
            <a:chOff x="4251288" y="2729829"/>
            <a:chExt cx="5223306" cy="3656957"/>
          </a:xfrm>
        </p:grpSpPr>
        <p:cxnSp>
          <p:nvCxnSpPr>
            <p:cNvPr id="40" name="直線單箭頭接點 39"/>
            <p:cNvCxnSpPr>
              <a:stCxn id="62" idx="4"/>
            </p:cNvCxnSpPr>
            <p:nvPr/>
          </p:nvCxnSpPr>
          <p:spPr>
            <a:xfrm flipV="1">
              <a:off x="4251288" y="2729829"/>
              <a:ext cx="5223306" cy="3656957"/>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sp>
          <p:nvSpPr>
            <p:cNvPr id="16" name="文字方塊 15"/>
            <p:cNvSpPr txBox="1"/>
            <p:nvPr/>
          </p:nvSpPr>
          <p:spPr>
            <a:xfrm rot="19507455">
              <a:off x="5566685" y="4627739"/>
              <a:ext cx="2657847" cy="400110"/>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中選同學名單及資料</a:t>
              </a:r>
            </a:p>
          </p:txBody>
        </p:sp>
      </p:grpSp>
      <p:grpSp>
        <p:nvGrpSpPr>
          <p:cNvPr id="2" name="群組 1"/>
          <p:cNvGrpSpPr/>
          <p:nvPr/>
        </p:nvGrpSpPr>
        <p:grpSpPr>
          <a:xfrm>
            <a:off x="4967431" y="1277289"/>
            <a:ext cx="3679588" cy="2121714"/>
            <a:chOff x="4967431" y="1277289"/>
            <a:chExt cx="3679588" cy="2121714"/>
          </a:xfrm>
        </p:grpSpPr>
        <p:sp>
          <p:nvSpPr>
            <p:cNvPr id="29" name="矩形圖說文字 28"/>
            <p:cNvSpPr/>
            <p:nvPr/>
          </p:nvSpPr>
          <p:spPr>
            <a:xfrm>
              <a:off x="4971855" y="1277289"/>
              <a:ext cx="3460945" cy="2121714"/>
            </a:xfrm>
            <a:prstGeom prst="wedgeRectCallout">
              <a:avLst>
                <a:gd name="adj1" fmla="val -77310"/>
                <a:gd name="adj2" fmla="val 17642"/>
              </a:avLst>
            </a:prstGeom>
            <a:solidFill>
              <a:srgbClr val="8000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kumimoji="0" lang="zh-TW" altLang="en-US" sz="1400" dirty="0">
                <a:latin typeface="標楷體" panose="03000509000000000000" pitchFamily="65" charset="-120"/>
                <a:ea typeface="標楷體" panose="03000509000000000000" pitchFamily="65" charset="-120"/>
              </a:endParaRPr>
            </a:p>
          </p:txBody>
        </p:sp>
        <p:sp>
          <p:nvSpPr>
            <p:cNvPr id="17" name="矩形 16"/>
            <p:cNvSpPr/>
            <p:nvPr/>
          </p:nvSpPr>
          <p:spPr>
            <a:xfrm>
              <a:off x="4967431" y="1405485"/>
              <a:ext cx="3679588" cy="1969770"/>
            </a:xfrm>
            <a:prstGeom prst="rect">
              <a:avLst/>
            </a:prstGeom>
          </p:spPr>
          <p:txBody>
            <a:bodyPr wrap="square">
              <a:spAutoFit/>
            </a:bodyPr>
            <a:lstStyle/>
            <a:p>
              <a:r>
                <a:rPr lang="zh-TW" altLang="en-US" sz="2000" b="1" dirty="0">
                  <a:solidFill>
                    <a:schemeClr val="bg1"/>
                  </a:solidFill>
                  <a:latin typeface="微軟正黑體" panose="020B0604030504040204" pitchFamily="34" charset="-120"/>
                  <a:ea typeface="微軟正黑體" panose="020B0604030504040204" pitchFamily="34" charset="-120"/>
                </a:rPr>
                <a:t>可選擇</a:t>
              </a:r>
              <a:r>
                <a:rPr lang="en-US" altLang="zh-TW" sz="2000" b="1" dirty="0">
                  <a:solidFill>
                    <a:schemeClr val="bg1"/>
                  </a:solidFill>
                  <a:latin typeface="微軟正黑體" panose="020B0604030504040204" pitchFamily="34" charset="-120"/>
                  <a:ea typeface="微軟正黑體" panose="020B0604030504040204" pitchFamily="34" charset="-120"/>
                </a:rPr>
                <a:t>10</a:t>
              </a:r>
              <a:r>
                <a:rPr lang="zh-TW" altLang="en-US" sz="2000" b="1" dirty="0">
                  <a:solidFill>
                    <a:schemeClr val="bg1"/>
                  </a:solidFill>
                  <a:latin typeface="微軟正黑體" panose="020B0604030504040204" pitchFamily="34" charset="-120"/>
                  <a:ea typeface="微軟正黑體" panose="020B0604030504040204" pitchFamily="34" charset="-120"/>
                </a:rPr>
                <a:t>間學校</a:t>
              </a:r>
              <a:r>
                <a:rPr lang="en-US" altLang="zh-TW" sz="2000" b="1" dirty="0">
                  <a:solidFill>
                    <a:srgbClr val="00FF00"/>
                  </a:solidFill>
                  <a:latin typeface="微軟正黑體" panose="020B0604030504040204" pitchFamily="34" charset="-120"/>
                  <a:ea typeface="微軟正黑體" panose="020B0604030504040204" pitchFamily="34" charset="-120"/>
                </a:rPr>
                <a:t>10</a:t>
              </a:r>
              <a:r>
                <a:rPr lang="zh-TW" altLang="en-US" sz="2000" b="1" dirty="0">
                  <a:solidFill>
                    <a:srgbClr val="00FF00"/>
                  </a:solidFill>
                  <a:latin typeface="微軟正黑體" panose="020B0604030504040204" pitchFamily="34" charset="-120"/>
                  <a:ea typeface="微軟正黑體" panose="020B0604030504040204" pitchFamily="34" charset="-120"/>
                </a:rPr>
                <a:t>個學群、</a:t>
              </a:r>
              <a:endParaRPr lang="en-US" altLang="zh-TW" sz="2000" b="1" dirty="0">
                <a:solidFill>
                  <a:srgbClr val="00FF00"/>
                </a:solidFill>
                <a:latin typeface="微軟正黑體" panose="020B0604030504040204" pitchFamily="34" charset="-120"/>
                <a:ea typeface="微軟正黑體" panose="020B0604030504040204" pitchFamily="34" charset="-120"/>
              </a:endParaRPr>
            </a:p>
            <a:p>
              <a:r>
                <a:rPr lang="zh-TW" altLang="en-US" sz="2000" b="1" dirty="0">
                  <a:solidFill>
                    <a:srgbClr val="00FF00"/>
                  </a:solidFill>
                  <a:latin typeface="微軟正黑體" panose="020B0604030504040204" pitchFamily="34" charset="-120"/>
                  <a:ea typeface="微軟正黑體" panose="020B0604030504040204" pitchFamily="34" charset="-120"/>
                </a:rPr>
                <a:t>每學群</a:t>
              </a:r>
              <a:r>
                <a:rPr lang="en-US" altLang="zh-TW" sz="2000" b="1" dirty="0">
                  <a:solidFill>
                    <a:srgbClr val="00FF00"/>
                  </a:solidFill>
                  <a:latin typeface="微軟正黑體" panose="020B0604030504040204" pitchFamily="34" charset="-120"/>
                  <a:ea typeface="微軟正黑體" panose="020B0604030504040204" pitchFamily="34" charset="-120"/>
                </a:rPr>
                <a:t>1</a:t>
              </a:r>
              <a:r>
                <a:rPr lang="zh-TW" altLang="en-US" sz="2000" b="1" dirty="0">
                  <a:solidFill>
                    <a:srgbClr val="00FF00"/>
                  </a:solidFill>
                  <a:latin typeface="微軟正黑體" panose="020B0604030504040204" pitchFamily="34" charset="-120"/>
                  <a:ea typeface="微軟正黑體" panose="020B0604030504040204" pitchFamily="34" charset="-120"/>
                </a:rPr>
                <a:t>個科系</a:t>
              </a:r>
              <a:r>
                <a:rPr lang="zh-TW" altLang="en-US" sz="2000" b="1" dirty="0">
                  <a:solidFill>
                    <a:schemeClr val="bg1"/>
                  </a:solidFill>
                  <a:latin typeface="微軟正黑體" panose="020B0604030504040204" pitchFamily="34" charset="-120"/>
                  <a:ea typeface="微軟正黑體" panose="020B0604030504040204" pitchFamily="34" charset="-120"/>
                </a:rPr>
                <a:t>出來與同學</a:t>
              </a:r>
              <a:r>
                <a:rPr lang="en-US" altLang="zh-TW" sz="2000" b="1" dirty="0">
                  <a:solidFill>
                    <a:schemeClr val="bg1"/>
                  </a:solidFill>
                  <a:latin typeface="微軟正黑體" panose="020B0604030504040204" pitchFamily="34" charset="-120"/>
                  <a:ea typeface="微軟正黑體" panose="020B0604030504040204" pitchFamily="34" charset="-120"/>
                </a:rPr>
                <a:t>PK</a:t>
              </a:r>
            </a:p>
            <a:p>
              <a:r>
                <a:rPr lang="en-US" altLang="zh-TW" sz="2000" b="1" dirty="0">
                  <a:solidFill>
                    <a:schemeClr val="bg1"/>
                  </a:solidFill>
                  <a:latin typeface="微軟正黑體" panose="020B0604030504040204" pitchFamily="34" charset="-120"/>
                  <a:ea typeface="微軟正黑體" panose="020B0604030504040204" pitchFamily="34" charset="-120"/>
                </a:rPr>
                <a:t>  </a:t>
              </a:r>
              <a:r>
                <a:rPr lang="zh-TW" altLang="en-US" sz="2000" b="1" dirty="0">
                  <a:solidFill>
                    <a:schemeClr val="bg1"/>
                  </a:solidFill>
                  <a:latin typeface="微軟正黑體" panose="020B0604030504040204" pitchFamily="34" charset="-120"/>
                  <a:ea typeface="微軟正黑體" panose="020B0604030504040204" pitchFamily="34" charset="-120"/>
                </a:rPr>
                <a:t> </a:t>
              </a:r>
              <a:r>
                <a:rPr lang="en-US" altLang="zh-TW" sz="1600" b="1" dirty="0">
                  <a:solidFill>
                    <a:schemeClr val="bg1"/>
                  </a:solidFill>
                  <a:latin typeface="微軟正黑體" panose="020B0604030504040204" pitchFamily="34" charset="-120"/>
                  <a:ea typeface="微軟正黑體" panose="020B0604030504040204" pitchFamily="34" charset="-120"/>
                </a:rPr>
                <a:t>1 </a:t>
              </a:r>
              <a:r>
                <a:rPr lang="zh-TW" altLang="en-US" sz="1600" b="1" dirty="0">
                  <a:solidFill>
                    <a:schemeClr val="bg1"/>
                  </a:solidFill>
                  <a:latin typeface="微軟正黑體" panose="020B0604030504040204" pitchFamily="34" charset="-120"/>
                  <a:ea typeface="微軟正黑體" panose="020B0604030504040204" pitchFamily="34" charset="-120"/>
                </a:rPr>
                <a:t>台灣大學 第一學群 經濟學系</a:t>
              </a:r>
              <a:endParaRPr lang="en-US" altLang="zh-TW" sz="1600" b="1" dirty="0">
                <a:solidFill>
                  <a:schemeClr val="bg1"/>
                </a:solidFill>
                <a:latin typeface="微軟正黑體" panose="020B0604030504040204" pitchFamily="34" charset="-120"/>
                <a:ea typeface="微軟正黑體" panose="020B0604030504040204" pitchFamily="34" charset="-120"/>
              </a:endParaRPr>
            </a:p>
            <a:p>
              <a:r>
                <a:rPr lang="en-US" altLang="zh-TW" sz="1600" b="1" dirty="0">
                  <a:solidFill>
                    <a:schemeClr val="bg1"/>
                  </a:solidFill>
                  <a:latin typeface="微軟正黑體" panose="020B0604030504040204" pitchFamily="34" charset="-120"/>
                  <a:ea typeface="微軟正黑體" panose="020B0604030504040204" pitchFamily="34" charset="-120"/>
                </a:rPr>
                <a:t>    2 </a:t>
              </a:r>
              <a:r>
                <a:rPr lang="zh-TW" altLang="en-US" sz="1600" b="1" dirty="0">
                  <a:solidFill>
                    <a:schemeClr val="bg1"/>
                  </a:solidFill>
                  <a:latin typeface="微軟正黑體" panose="020B0604030504040204" pitchFamily="34" charset="-120"/>
                  <a:ea typeface="微軟正黑體" panose="020B0604030504040204" pitchFamily="34" charset="-120"/>
                </a:rPr>
                <a:t>清華大學 第三學群 應用數學系</a:t>
              </a:r>
              <a:endParaRPr lang="en-US" altLang="zh-TW" sz="1600" b="1" dirty="0">
                <a:solidFill>
                  <a:schemeClr val="bg1"/>
                </a:solidFill>
                <a:latin typeface="微軟正黑體" panose="020B0604030504040204" pitchFamily="34" charset="-120"/>
                <a:ea typeface="微軟正黑體" panose="020B0604030504040204" pitchFamily="34" charset="-120"/>
              </a:endParaRPr>
            </a:p>
            <a:p>
              <a:r>
                <a:rPr lang="en-US" altLang="zh-TW" sz="1600" b="1" dirty="0">
                  <a:solidFill>
                    <a:schemeClr val="bg1"/>
                  </a:solidFill>
                  <a:latin typeface="微軟正黑體" panose="020B0604030504040204" pitchFamily="34" charset="-120"/>
                  <a:ea typeface="微軟正黑體" panose="020B0604030504040204" pitchFamily="34" charset="-120"/>
                </a:rPr>
                <a:t>    3 </a:t>
              </a:r>
              <a:r>
                <a:rPr lang="zh-TW" altLang="en-US" sz="1600" b="1" dirty="0">
                  <a:solidFill>
                    <a:schemeClr val="bg1"/>
                  </a:solidFill>
                  <a:latin typeface="微軟正黑體" panose="020B0604030504040204" pitchFamily="34" charset="-120"/>
                  <a:ea typeface="微軟正黑體" panose="020B0604030504040204" pitchFamily="34" charset="-120"/>
                </a:rPr>
                <a:t>中興大學 第二學群 生命科學系</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ctr"/>
              <a:r>
                <a:rPr lang="zh-TW" altLang="en-US" sz="1600" b="1" dirty="0">
                  <a:solidFill>
                    <a:schemeClr val="bg1"/>
                  </a:solidFill>
                  <a:latin typeface="微軟正黑體" panose="020B0604030504040204" pitchFamily="34" charset="-120"/>
                  <a:ea typeface="微軟正黑體" panose="020B0604030504040204" pitchFamily="34" charset="-120"/>
                </a:rPr>
                <a:t>。</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ctr"/>
              <a:r>
                <a:rPr lang="zh-TW" altLang="en-US" sz="1400" b="1" dirty="0">
                  <a:solidFill>
                    <a:schemeClr val="bg1"/>
                  </a:solidFill>
                  <a:latin typeface="微軟正黑體" panose="020B0604030504040204" pitchFamily="34" charset="-120"/>
                  <a:ea typeface="微軟正黑體" panose="020B0604030504040204" pitchFamily="34" charset="-120"/>
                </a:rPr>
                <a:t>。</a:t>
              </a:r>
              <a:endParaRPr lang="en-US" altLang="zh-TW" sz="1400" b="1" dirty="0">
                <a:solidFill>
                  <a:schemeClr val="bg1"/>
                </a:solidFill>
                <a:latin typeface="微軟正黑體" panose="020B0604030504040204" pitchFamily="34" charset="-120"/>
                <a:ea typeface="微軟正黑體" panose="020B0604030504040204" pitchFamily="34" charset="-120"/>
              </a:endParaRPr>
            </a:p>
          </p:txBody>
        </p:sp>
      </p:grpSp>
      <p:sp>
        <p:nvSpPr>
          <p:cNvPr id="41" name="流程圖: 程序 40"/>
          <p:cNvSpPr/>
          <p:nvPr/>
        </p:nvSpPr>
        <p:spPr>
          <a:xfrm>
            <a:off x="9575836" y="1506271"/>
            <a:ext cx="2052869" cy="1068902"/>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繁星報名系統</a:t>
            </a:r>
          </a:p>
        </p:txBody>
      </p:sp>
      <p:cxnSp>
        <p:nvCxnSpPr>
          <p:cNvPr id="42" name="直線單箭頭接點 41"/>
          <p:cNvCxnSpPr>
            <a:stCxn id="41" idx="2"/>
            <a:endCxn id="44" idx="0"/>
          </p:cNvCxnSpPr>
          <p:nvPr/>
        </p:nvCxnSpPr>
        <p:spPr>
          <a:xfrm>
            <a:off x="10602271" y="2575173"/>
            <a:ext cx="0" cy="65579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44" name="流程圖: 程序 43"/>
          <p:cNvSpPr/>
          <p:nvPr/>
        </p:nvSpPr>
        <p:spPr>
          <a:xfrm>
            <a:off x="9575836" y="3230963"/>
            <a:ext cx="2052869" cy="821474"/>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列印報名表</a:t>
            </a:r>
          </a:p>
        </p:txBody>
      </p:sp>
      <p:sp>
        <p:nvSpPr>
          <p:cNvPr id="51" name="流程圖: 程序 50"/>
          <p:cNvSpPr/>
          <p:nvPr/>
        </p:nvSpPr>
        <p:spPr>
          <a:xfrm>
            <a:off x="9575836" y="5620815"/>
            <a:ext cx="2052869" cy="821474"/>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完成正式報名</a:t>
            </a:r>
          </a:p>
        </p:txBody>
      </p:sp>
      <p:sp>
        <p:nvSpPr>
          <p:cNvPr id="52" name="文字方塊 51"/>
          <p:cNvSpPr txBox="1"/>
          <p:nvPr/>
        </p:nvSpPr>
        <p:spPr>
          <a:xfrm>
            <a:off x="10705621" y="4558153"/>
            <a:ext cx="1209713" cy="707886"/>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繳費及簽名確認</a:t>
            </a:r>
          </a:p>
        </p:txBody>
      </p:sp>
      <p:cxnSp>
        <p:nvCxnSpPr>
          <p:cNvPr id="60" name="直線單箭頭接點 59"/>
          <p:cNvCxnSpPr>
            <a:stCxn id="44" idx="2"/>
            <a:endCxn id="51" idx="0"/>
          </p:cNvCxnSpPr>
          <p:nvPr/>
        </p:nvCxnSpPr>
        <p:spPr>
          <a:xfrm>
            <a:off x="10602271" y="4052437"/>
            <a:ext cx="0" cy="156837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62" name="矩形圖說文字 61"/>
          <p:cNvSpPr/>
          <p:nvPr/>
        </p:nvSpPr>
        <p:spPr>
          <a:xfrm>
            <a:off x="5324211" y="5957551"/>
            <a:ext cx="3183181" cy="767890"/>
          </a:xfrm>
          <a:prstGeom prst="wedgeRectCallout">
            <a:avLst>
              <a:gd name="adj1" fmla="val -83706"/>
              <a:gd name="adj2" fmla="val 5898"/>
            </a:avLst>
          </a:prstGeom>
          <a:solidFill>
            <a:srgbClr val="8000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zh-TW" altLang="en-US" b="1" dirty="0">
                <a:solidFill>
                  <a:schemeClr val="bg1"/>
                </a:solidFill>
                <a:latin typeface="微軟正黑體" panose="020B0604030504040204" pitchFamily="34" charset="-120"/>
                <a:ea typeface="微軟正黑體" panose="020B0604030504040204" pitchFamily="34" charset="-120"/>
              </a:rPr>
              <a:t>可補填台灣大學第一學群</a:t>
            </a:r>
            <a:endParaRPr lang="en-US" altLang="zh-TW" b="1" dirty="0">
              <a:solidFill>
                <a:schemeClr val="bg1"/>
              </a:solidFill>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defRPr/>
            </a:pPr>
            <a:r>
              <a:rPr lang="zh-TW" altLang="en-US" b="1" dirty="0">
                <a:solidFill>
                  <a:schemeClr val="bg1"/>
                </a:solidFill>
                <a:latin typeface="微軟正黑體" panose="020B0604030504040204" pitchFamily="34" charset="-120"/>
                <a:ea typeface="微軟正黑體" panose="020B0604030504040204" pitchFamily="34" charset="-120"/>
              </a:rPr>
              <a:t>除經濟學系以外的的其他科系</a:t>
            </a:r>
            <a:endParaRPr lang="en-US" altLang="zh-TW" b="1" dirty="0">
              <a:solidFill>
                <a:schemeClr val="bg1"/>
              </a:solidFill>
              <a:latin typeface="微軟正黑體" panose="020B0604030504040204" pitchFamily="34" charset="-120"/>
              <a:ea typeface="微軟正黑體" panose="020B0604030504040204" pitchFamily="34" charset="-120"/>
            </a:endParaRPr>
          </a:p>
        </p:txBody>
      </p:sp>
      <p:sp>
        <p:nvSpPr>
          <p:cNvPr id="65" name="矩形圖說文字 64"/>
          <p:cNvSpPr/>
          <p:nvPr/>
        </p:nvSpPr>
        <p:spPr>
          <a:xfrm>
            <a:off x="3948296" y="3621031"/>
            <a:ext cx="2277014" cy="1305262"/>
          </a:xfrm>
          <a:prstGeom prst="wedgeRectCallout">
            <a:avLst>
              <a:gd name="adj1" fmla="val -63814"/>
              <a:gd name="adj2" fmla="val 46518"/>
            </a:avLst>
          </a:prstGeom>
          <a:solidFill>
            <a:srgbClr val="8000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zh-TW" altLang="en-US" sz="2000" b="1" dirty="0">
                <a:solidFill>
                  <a:srgbClr val="FFFF00"/>
                </a:solidFill>
                <a:latin typeface="微軟正黑體" panose="020B0604030504040204" pitchFamily="34" charset="-120"/>
                <a:ea typeface="微軟正黑體" panose="020B0604030504040204" pitchFamily="34" charset="-120"/>
              </a:rPr>
              <a:t>繁星規定只能報名</a:t>
            </a:r>
            <a:endParaRPr lang="en-US" altLang="zh-TW" sz="2000" b="1" dirty="0">
              <a:solidFill>
                <a:srgbClr val="FFFF00"/>
              </a:solidFill>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defRPr/>
            </a:pPr>
            <a:r>
              <a:rPr lang="zh-TW" altLang="en-US" sz="2000" b="1" dirty="0">
                <a:solidFill>
                  <a:srgbClr val="FFFF00"/>
                </a:solidFill>
                <a:latin typeface="微軟正黑體" panose="020B0604030504040204" pitchFamily="34" charset="-120"/>
                <a:ea typeface="微軟正黑體" panose="020B0604030504040204" pitchFamily="34" charset="-120"/>
              </a:rPr>
              <a:t>一所大學一個學群</a:t>
            </a:r>
            <a:endParaRPr lang="en-US" altLang="zh-TW" sz="2000" b="1" dirty="0">
              <a:solidFill>
                <a:srgbClr val="FFFF00"/>
              </a:solidFill>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defRPr/>
            </a:pPr>
            <a:r>
              <a:rPr lang="zh-TW" altLang="en-US" b="1" dirty="0">
                <a:solidFill>
                  <a:schemeClr val="bg1"/>
                </a:solidFill>
                <a:latin typeface="微軟正黑體" panose="020B0604030504040204" pitchFamily="34" charset="-120"/>
                <a:ea typeface="微軟正黑體" panose="020B0604030504040204" pitchFamily="34" charset="-120"/>
              </a:rPr>
              <a:t>假設中選</a:t>
            </a:r>
            <a:r>
              <a:rPr lang="en-US" altLang="zh-TW" b="1" dirty="0">
                <a:solidFill>
                  <a:schemeClr val="bg1"/>
                </a:solidFill>
                <a:latin typeface="微軟正黑體" panose="020B0604030504040204" pitchFamily="34" charset="-120"/>
                <a:ea typeface="微軟正黑體" panose="020B0604030504040204" pitchFamily="34" charset="-120"/>
              </a:rPr>
              <a:t> </a:t>
            </a:r>
            <a:r>
              <a:rPr lang="zh-TW" altLang="en-US" b="1" dirty="0">
                <a:solidFill>
                  <a:schemeClr val="bg1"/>
                </a:solidFill>
                <a:latin typeface="微軟正黑體" panose="020B0604030504040204" pitchFamily="34" charset="-120"/>
                <a:ea typeface="微軟正黑體" panose="020B0604030504040204" pitchFamily="34" charset="-120"/>
              </a:rPr>
              <a:t>台灣大學</a:t>
            </a:r>
            <a:endParaRPr lang="en-US" altLang="zh-TW" b="1" dirty="0">
              <a:solidFill>
                <a:schemeClr val="bg1"/>
              </a:solidFill>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defRPr/>
            </a:pPr>
            <a:r>
              <a:rPr lang="zh-TW" altLang="en-US" b="1" dirty="0">
                <a:solidFill>
                  <a:schemeClr val="bg1"/>
                </a:solidFill>
                <a:latin typeface="微軟正黑體" panose="020B0604030504040204" pitchFamily="34" charset="-120"/>
                <a:ea typeface="微軟正黑體" panose="020B0604030504040204" pitchFamily="34" charset="-120"/>
              </a:rPr>
              <a:t>第一學群</a:t>
            </a:r>
            <a:r>
              <a:rPr lang="en-US" altLang="zh-TW" b="1" dirty="0">
                <a:solidFill>
                  <a:schemeClr val="bg1"/>
                </a:solidFill>
                <a:latin typeface="微軟正黑體" panose="020B0604030504040204" pitchFamily="34" charset="-120"/>
                <a:ea typeface="微軟正黑體" panose="020B0604030504040204" pitchFamily="34" charset="-120"/>
              </a:rPr>
              <a:t> </a:t>
            </a:r>
            <a:r>
              <a:rPr lang="zh-TW" altLang="en-US" b="1" dirty="0">
                <a:solidFill>
                  <a:schemeClr val="bg1"/>
                </a:solidFill>
                <a:latin typeface="微軟正黑體" panose="020B0604030504040204" pitchFamily="34" charset="-120"/>
                <a:ea typeface="微軟正黑體" panose="020B0604030504040204" pitchFamily="34" charset="-120"/>
              </a:rPr>
              <a:t>經濟學系</a:t>
            </a:r>
            <a:endParaRPr lang="en-US" altLang="zh-TW" b="1" dirty="0">
              <a:solidFill>
                <a:schemeClr val="bg1"/>
              </a:solidFill>
              <a:latin typeface="微軟正黑體" panose="020B0604030504040204" pitchFamily="34" charset="-120"/>
              <a:ea typeface="微軟正黑體" panose="020B0604030504040204" pitchFamily="34" charset="-120"/>
            </a:endParaRPr>
          </a:p>
        </p:txBody>
      </p:sp>
    </p:spTree>
    <p:custDataLst>
      <p:tags r:id="rId1"/>
    </p:custDataLst>
    <p:extLst>
      <p:ext uri="{BB962C8B-B14F-4D97-AF65-F5344CB8AC3E}">
        <p14:creationId xmlns:p14="http://schemas.microsoft.com/office/powerpoint/2010/main" val="61969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heel(1)">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up)">
                                      <p:cBhvr>
                                        <p:cTn id="26" dur="500"/>
                                        <p:tgtEl>
                                          <p:spTgt spid="3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par>
                          <p:cTn id="31" fill="hold">
                            <p:stCondLst>
                              <p:cond delay="1000"/>
                            </p:stCondLst>
                            <p:childTnLst>
                              <p:par>
                                <p:cTn id="32" presetID="21" presetClass="entr" presetSubtype="1"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heel(1)">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wipe(left)">
                                      <p:cBhvr>
                                        <p:cTn id="39" dur="500"/>
                                        <p:tgtEl>
                                          <p:spTgt spid="6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up)">
                                      <p:cBhvr>
                                        <p:cTn id="44" dur="500"/>
                                        <p:tgtEl>
                                          <p:spTgt spid="34"/>
                                        </p:tgtEl>
                                      </p:cBhvr>
                                    </p:animEffect>
                                  </p:childTnLst>
                                </p:cTn>
                              </p:par>
                            </p:childTnLst>
                          </p:cTn>
                        </p:par>
                        <p:par>
                          <p:cTn id="45" fill="hold">
                            <p:stCondLst>
                              <p:cond delay="500"/>
                            </p:stCondLst>
                            <p:childTnLst>
                              <p:par>
                                <p:cTn id="46" presetID="21" presetClass="entr" presetSubtype="1"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heel(1)">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wipe(left)">
                                      <p:cBhvr>
                                        <p:cTn id="53" dur="500"/>
                                        <p:tgtEl>
                                          <p:spTgt spid="6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down)">
                                      <p:cBhvr>
                                        <p:cTn id="58" dur="500"/>
                                        <p:tgtEl>
                                          <p:spTgt spid="3"/>
                                        </p:tgtEl>
                                      </p:cBhvr>
                                    </p:animEffect>
                                  </p:childTnLst>
                                </p:cTn>
                              </p:par>
                            </p:childTnLst>
                          </p:cTn>
                        </p:par>
                        <p:par>
                          <p:cTn id="59" fill="hold">
                            <p:stCondLst>
                              <p:cond delay="500"/>
                            </p:stCondLst>
                            <p:childTnLst>
                              <p:par>
                                <p:cTn id="60" presetID="21" presetClass="entr" presetSubtype="1" fill="hold" grpId="0" nodeType="after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wheel(1)">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up)">
                                      <p:cBhvr>
                                        <p:cTn id="67" dur="500"/>
                                        <p:tgtEl>
                                          <p:spTgt spid="42"/>
                                        </p:tgtEl>
                                      </p:cBhvr>
                                    </p:animEffect>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wheel(1)">
                                      <p:cBhvr>
                                        <p:cTn id="71" dur="500"/>
                                        <p:tgtEl>
                                          <p:spTgt spid="4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wipe(up)">
                                      <p:cBhvr>
                                        <p:cTn id="76" dur="500"/>
                                        <p:tgtEl>
                                          <p:spTgt spid="60"/>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wipe(left)">
                                      <p:cBhvr>
                                        <p:cTn id="80" dur="500"/>
                                        <p:tgtEl>
                                          <p:spTgt spid="52"/>
                                        </p:tgtEl>
                                      </p:cBhvr>
                                    </p:animEffect>
                                  </p:childTnLst>
                                </p:cTn>
                              </p:par>
                            </p:childTnLst>
                          </p:cTn>
                        </p:par>
                        <p:par>
                          <p:cTn id="81" fill="hold">
                            <p:stCondLst>
                              <p:cond delay="1000"/>
                            </p:stCondLst>
                            <p:childTnLst>
                              <p:par>
                                <p:cTn id="82" presetID="21" presetClass="entr" presetSubtype="1" fill="hold" grpId="0" nodeType="after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wheel(1)">
                                      <p:cBhvr>
                                        <p:cTn id="8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0" grpId="0"/>
      <p:bldP spid="31" grpId="0" animBg="1"/>
      <p:bldP spid="33" grpId="0" animBg="1"/>
      <p:bldP spid="41" grpId="0" animBg="1"/>
      <p:bldP spid="44" grpId="0" animBg="1"/>
      <p:bldP spid="51" grpId="0" animBg="1"/>
      <p:bldP spid="52" grpId="0"/>
      <p:bldP spid="62" grpId="0" animBg="1"/>
      <p:bldP spid="6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875607" y="1602508"/>
            <a:ext cx="9543011" cy="4524315"/>
          </a:xfrm>
          <a:prstGeom prst="rect">
            <a:avLst/>
          </a:prstGeom>
          <a:noFill/>
        </p:spPr>
        <p:txBody>
          <a:bodyPr wrap="square" rtlCol="0">
            <a:spAutoFit/>
          </a:bodyPr>
          <a:lstStyle/>
          <a:p>
            <a:pPr marL="514350" indent="-514350">
              <a:buAutoNum type="arabicPeriod"/>
            </a:pPr>
            <a:r>
              <a:rPr lang="zh-TW" altLang="zh-TW" sz="3200" dirty="0">
                <a:effectLst/>
                <a:latin typeface="微軟正黑體" panose="020B0604030504040204" pitchFamily="34" charset="-120"/>
                <a:ea typeface="微軟正黑體" panose="020B0604030504040204" pitchFamily="34" charset="-120"/>
                <a:cs typeface="Times New Roman" panose="02020603050405020304" pitchFamily="18" charset="0"/>
              </a:rPr>
              <a:t>從學校官網【常用連結】、【近期熱門連結】或【升大學專區】登</a:t>
            </a:r>
            <a:r>
              <a:rPr lang="zh-TW" altLang="en-US" sz="3200" dirty="0">
                <a:effectLst/>
                <a:latin typeface="微軟正黑體" panose="020B0604030504040204" pitchFamily="34" charset="-120"/>
                <a:ea typeface="微軟正黑體" panose="020B0604030504040204" pitchFamily="34" charset="-120"/>
                <a:cs typeface="Times New Roman" panose="02020603050405020304" pitchFamily="18" charset="0"/>
              </a:rPr>
              <a:t>入</a:t>
            </a:r>
            <a:r>
              <a:rPr lang="en-US" altLang="zh-TW" sz="3200" u="sng" dirty="0">
                <a:latin typeface="微軟正黑體" panose="020B0604030504040204" pitchFamily="34" charset="-120"/>
                <a:ea typeface="微軟正黑體" panose="020B0604030504040204" pitchFamily="34" charset="-120"/>
                <a:hlinkClick r:id="rId2"/>
              </a:rPr>
              <a:t>https://</a:t>
            </a:r>
            <a:r>
              <a:rPr lang="en-US" altLang="zh-TW" sz="3200" u="sng" dirty="0" err="1">
                <a:latin typeface="微軟正黑體" panose="020B0604030504040204" pitchFamily="34" charset="-120"/>
                <a:ea typeface="微軟正黑體" panose="020B0604030504040204" pitchFamily="34" charset="-120"/>
                <a:hlinkClick r:id="rId2"/>
              </a:rPr>
              <a:t>web.jhenggao.com</a:t>
            </a:r>
            <a:r>
              <a:rPr lang="en-US" altLang="zh-TW" sz="3200" u="sng" dirty="0">
                <a:latin typeface="微軟正黑體" panose="020B0604030504040204" pitchFamily="34" charset="-120"/>
                <a:ea typeface="微軟正黑體" panose="020B0604030504040204" pitchFamily="34" charset="-120"/>
                <a:hlinkClick r:id="rId2"/>
              </a:rPr>
              <a:t>/</a:t>
            </a:r>
            <a:r>
              <a:rPr lang="en-US" altLang="zh-TW" sz="3200" u="sng" dirty="0" err="1">
                <a:latin typeface="微軟正黑體" panose="020B0604030504040204" pitchFamily="34" charset="-120"/>
                <a:ea typeface="微軟正黑體" panose="020B0604030504040204" pitchFamily="34" charset="-120"/>
                <a:hlinkClick r:id="rId2"/>
              </a:rPr>
              <a:t>iSTARS_PYMHS</a:t>
            </a:r>
            <a:r>
              <a:rPr lang="en-US" altLang="zh-TW" sz="3200" u="sng" dirty="0">
                <a:latin typeface="微軟正黑體" panose="020B0604030504040204" pitchFamily="34" charset="-120"/>
                <a:ea typeface="微軟正黑體" panose="020B0604030504040204" pitchFamily="34" charset="-120"/>
                <a:hlinkClick r:id="rId2"/>
              </a:rPr>
              <a:t>/</a:t>
            </a:r>
            <a:r>
              <a:rPr lang="en-US" altLang="zh-TW" sz="3200" dirty="0">
                <a:latin typeface="微軟正黑體" panose="020B0604030504040204" pitchFamily="34" charset="-120"/>
                <a:ea typeface="微軟正黑體" panose="020B0604030504040204" pitchFamily="34" charset="-120"/>
              </a:rPr>
              <a:t> </a:t>
            </a:r>
          </a:p>
          <a:p>
            <a:pPr marL="514350" indent="-514350">
              <a:buAutoNum type="arabicPeriod"/>
            </a:pPr>
            <a:r>
              <a:rPr lang="zh-TW" altLang="zh-TW" sz="3200" dirty="0">
                <a:latin typeface="微軟正黑體" panose="020B0604030504040204" pitchFamily="34" charset="-120"/>
                <a:ea typeface="微軟正黑體" panose="020B0604030504040204" pitchFamily="34" charset="-120"/>
              </a:rPr>
              <a:t>帳號為</a:t>
            </a:r>
            <a:r>
              <a:rPr lang="zh-TW" altLang="zh-TW" sz="3200" b="1" dirty="0">
                <a:latin typeface="微軟正黑體" panose="020B0604030504040204" pitchFamily="34" charset="-120"/>
                <a:ea typeface="微軟正黑體" panose="020B0604030504040204" pitchFamily="34" charset="-120"/>
              </a:rPr>
              <a:t>學號</a:t>
            </a:r>
            <a:r>
              <a:rPr lang="zh-TW" altLang="zh-TW" sz="3200" dirty="0">
                <a:latin typeface="微軟正黑體" panose="020B0604030504040204" pitchFamily="34" charset="-120"/>
                <a:ea typeface="微軟正黑體" panose="020B0604030504040204" pitchFamily="34" charset="-120"/>
              </a:rPr>
              <a:t>，預設密碼為</a:t>
            </a:r>
            <a:r>
              <a:rPr lang="zh-TW" altLang="zh-TW" sz="3200" b="1" dirty="0">
                <a:latin typeface="微軟正黑體" panose="020B0604030504040204" pitchFamily="34" charset="-120"/>
                <a:ea typeface="微軟正黑體" panose="020B0604030504040204" pitchFamily="34" charset="-120"/>
              </a:rPr>
              <a:t>身分證末四碼</a:t>
            </a:r>
            <a:r>
              <a:rPr lang="en-US" altLang="zh-TW" sz="3200" b="1" dirty="0">
                <a:latin typeface="微軟正黑體" panose="020B0604030504040204" pitchFamily="34" charset="-120"/>
                <a:ea typeface="微軟正黑體" panose="020B0604030504040204" pitchFamily="34" charset="-120"/>
              </a:rPr>
              <a:t>+</a:t>
            </a:r>
            <a:r>
              <a:rPr lang="zh-TW" altLang="zh-TW" sz="3200" b="1" dirty="0">
                <a:latin typeface="微軟正黑體" panose="020B0604030504040204" pitchFamily="34" charset="-120"/>
                <a:ea typeface="微軟正黑體" panose="020B0604030504040204" pitchFamily="34" charset="-120"/>
              </a:rPr>
              <a:t>生日四碼共八碼</a:t>
            </a:r>
            <a:endParaRPr lang="en-US" altLang="zh-TW" sz="3200" b="1" dirty="0">
              <a:latin typeface="微軟正黑體" panose="020B0604030504040204" pitchFamily="34" charset="-120"/>
              <a:ea typeface="微軟正黑體" panose="020B0604030504040204" pitchFamily="34" charset="-120"/>
            </a:endParaRPr>
          </a:p>
          <a:p>
            <a:pPr marL="514350" indent="-514350">
              <a:buAutoNum type="arabicPeriod" startAt="3"/>
            </a:pPr>
            <a:r>
              <a:rPr lang="zh-TW" altLang="en-US" sz="3200" dirty="0">
                <a:latin typeface="微軟正黑體" panose="020B0604030504040204" pitchFamily="34" charset="-120"/>
                <a:ea typeface="微軟正黑體" panose="020B0604030504040204" pitchFamily="34" charset="-120"/>
              </a:rPr>
              <a:t>系統內在校成績及百分比為目前校內</a:t>
            </a:r>
            <a:r>
              <a:rPr lang="zh-TW" altLang="en-US" sz="3200" b="1" dirty="0">
                <a:latin typeface="微軟正黑體" panose="020B0604030504040204" pitchFamily="34" charset="-120"/>
                <a:ea typeface="微軟正黑體" panose="020B0604030504040204" pitchFamily="34" charset="-120"/>
              </a:rPr>
              <a:t>試算</a:t>
            </a:r>
            <a:r>
              <a:rPr lang="zh-TW" altLang="en-US" sz="3200" dirty="0">
                <a:latin typeface="微軟正黑體" panose="020B0604030504040204" pitchFamily="34" charset="-120"/>
                <a:ea typeface="微軟正黑體" panose="020B0604030504040204" pitchFamily="34" charset="-120"/>
              </a:rPr>
              <a:t>結果，正式資料以</a:t>
            </a:r>
            <a:r>
              <a:rPr lang="en-US" altLang="zh-TW" sz="3200" b="1" dirty="0">
                <a:solidFill>
                  <a:srgbClr val="FF0000"/>
                </a:solidFill>
                <a:latin typeface="微軟正黑體" panose="020B0604030504040204" pitchFamily="34" charset="-120"/>
                <a:ea typeface="微軟正黑體" panose="020B0604030504040204" pitchFamily="34" charset="-120"/>
              </a:rPr>
              <a:t>2/27(</a:t>
            </a:r>
            <a:r>
              <a:rPr lang="zh-TW" altLang="en-US" sz="3200" b="1" dirty="0">
                <a:solidFill>
                  <a:srgbClr val="FF0000"/>
                </a:solidFill>
                <a:latin typeface="微軟正黑體" panose="020B0604030504040204" pitchFamily="34" charset="-120"/>
                <a:ea typeface="微軟正黑體" panose="020B0604030504040204" pitchFamily="34" charset="-120"/>
              </a:rPr>
              <a:t>二</a:t>
            </a:r>
            <a:r>
              <a:rPr lang="en-US" altLang="zh-TW" sz="3200" b="1" dirty="0">
                <a:solidFill>
                  <a:srgbClr val="FF0000"/>
                </a:solidFill>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甄委會公告資料為主。</a:t>
            </a:r>
            <a:endParaRPr lang="en-US" altLang="zh-TW" sz="3200" dirty="0">
              <a:latin typeface="微軟正黑體" panose="020B0604030504040204" pitchFamily="34" charset="-120"/>
              <a:ea typeface="微軟正黑體" panose="020B0604030504040204" pitchFamily="34" charset="-120"/>
            </a:endParaRPr>
          </a:p>
          <a:p>
            <a:pPr marL="514350" indent="-514350">
              <a:buFontTx/>
              <a:buAutoNum type="arabicPeriod" startAt="3"/>
            </a:pPr>
            <a:r>
              <a:rPr lang="zh-TW" altLang="zh-TW" sz="3200" dirty="0">
                <a:latin typeface="微軟正黑體" panose="020B0604030504040204" pitchFamily="34" charset="-120"/>
                <a:ea typeface="微軟正黑體" panose="020B0604030504040204" pitchFamily="34" charset="-120"/>
              </a:rPr>
              <a:t>系統內</a:t>
            </a:r>
            <a:r>
              <a:rPr lang="zh-TW" altLang="en-US" sz="3200" dirty="0">
                <a:latin typeface="微軟正黑體" panose="020B0604030504040204" pitchFamily="34" charset="-120"/>
                <a:ea typeface="微軟正黑體" panose="020B0604030504040204" pitchFamily="34" charset="-120"/>
              </a:rPr>
              <a:t>目前</a:t>
            </a:r>
            <a:r>
              <a:rPr lang="zh-TW" altLang="zh-TW" sz="3200" dirty="0">
                <a:latin typeface="微軟正黑體" panose="020B0604030504040204" pitchFamily="34" charset="-120"/>
                <a:ea typeface="微軟正黑體" panose="020B0604030504040204" pitchFamily="34" charset="-120"/>
              </a:rPr>
              <a:t>的學測成績</a:t>
            </a:r>
            <a:r>
              <a:rPr lang="zh-TW" altLang="en-US" sz="3200" dirty="0">
                <a:latin typeface="微軟正黑體" panose="020B0604030504040204" pitchFamily="34" charset="-120"/>
                <a:ea typeface="微軟正黑體" panose="020B0604030504040204" pitchFamily="34" charset="-120"/>
              </a:rPr>
              <a:t>並非正確資料，正式成績於</a:t>
            </a:r>
            <a:r>
              <a:rPr lang="en-US" altLang="zh-TW" sz="3200" b="1" dirty="0">
                <a:solidFill>
                  <a:srgbClr val="FF0000"/>
                </a:solidFill>
                <a:latin typeface="微軟正黑體" panose="020B0604030504040204" pitchFamily="34" charset="-120"/>
                <a:ea typeface="微軟正黑體" panose="020B0604030504040204" pitchFamily="34" charset="-120"/>
              </a:rPr>
              <a:t>2/27(</a:t>
            </a:r>
            <a:r>
              <a:rPr lang="zh-TW" altLang="en-US" sz="3200" b="1" dirty="0">
                <a:solidFill>
                  <a:srgbClr val="FF0000"/>
                </a:solidFill>
                <a:latin typeface="微軟正黑體" panose="020B0604030504040204" pitchFamily="34" charset="-120"/>
                <a:ea typeface="微軟正黑體" panose="020B0604030504040204" pitchFamily="34" charset="-120"/>
              </a:rPr>
              <a:t>二</a:t>
            </a:r>
            <a:r>
              <a:rPr lang="en-US" altLang="zh-TW" sz="3200" b="1" dirty="0">
                <a:solidFill>
                  <a:srgbClr val="FF0000"/>
                </a:solidFill>
                <a:latin typeface="微軟正黑體" panose="020B0604030504040204" pitchFamily="34" charset="-120"/>
                <a:ea typeface="微軟正黑體" panose="020B0604030504040204" pitchFamily="34" charset="-120"/>
              </a:rPr>
              <a:t>)</a:t>
            </a:r>
            <a:r>
              <a:rPr lang="zh-TW" altLang="zh-TW" sz="3200" dirty="0">
                <a:latin typeface="微軟正黑體" panose="020B0604030504040204" pitchFamily="34" charset="-120"/>
                <a:ea typeface="微軟正黑體" panose="020B0604030504040204" pitchFamily="34" charset="-120"/>
              </a:rPr>
              <a:t>學測成績</a:t>
            </a:r>
            <a:r>
              <a:rPr lang="zh-TW" altLang="en-US" sz="3200" dirty="0">
                <a:latin typeface="微軟正黑體" panose="020B0604030504040204" pitchFamily="34" charset="-120"/>
                <a:ea typeface="微軟正黑體" panose="020B0604030504040204" pitchFamily="34" charset="-120"/>
              </a:rPr>
              <a:t>才出爐。</a:t>
            </a:r>
            <a:endParaRPr lang="zh-TW" altLang="zh-TW" sz="3200"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211756" y="285277"/>
            <a:ext cx="3630571"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連結系統路徑</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18401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875607" y="1925781"/>
            <a:ext cx="9543011" cy="1415772"/>
          </a:xfrm>
          <a:prstGeom prst="rect">
            <a:avLst/>
          </a:prstGeom>
          <a:noFill/>
        </p:spPr>
        <p:txBody>
          <a:bodyPr wrap="square" rtlCol="0">
            <a:spAutoFit/>
          </a:bodyPr>
          <a:lstStyle/>
          <a:p>
            <a:endParaRPr lang="zh-TW" altLang="zh-TW" sz="3200" dirty="0">
              <a:latin typeface="微軟正黑體" panose="020B0604030504040204" pitchFamily="34" charset="-120"/>
              <a:ea typeface="微軟正黑體" panose="020B0604030504040204" pitchFamily="34" charset="-120"/>
            </a:endParaRPr>
          </a:p>
          <a:p>
            <a:endParaRPr lang="zh-TW" altLang="en-US" sz="5400"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607" y="1728302"/>
            <a:ext cx="8474392" cy="4588301"/>
          </a:xfrm>
          <a:prstGeom prst="rect">
            <a:avLst/>
          </a:prstGeom>
        </p:spPr>
      </p:pic>
      <p:sp>
        <p:nvSpPr>
          <p:cNvPr id="5" name="矩形 4"/>
          <p:cNvSpPr/>
          <p:nvPr/>
        </p:nvSpPr>
        <p:spPr>
          <a:xfrm>
            <a:off x="3857105" y="3076633"/>
            <a:ext cx="1995055" cy="29909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3857105" y="3369906"/>
            <a:ext cx="1995055" cy="29909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9349999" y="2900504"/>
            <a:ext cx="2657274" cy="2062103"/>
          </a:xfrm>
          <a:prstGeom prst="rect">
            <a:avLst/>
          </a:prstGeom>
          <a:noFill/>
        </p:spPr>
        <p:txBody>
          <a:bodyPr wrap="square" rtlCol="0">
            <a:spAutoFit/>
          </a:bodyPr>
          <a:lstStyle/>
          <a:p>
            <a:r>
              <a:rPr lang="zh-TW" altLang="en-US" sz="3200" b="1" dirty="0">
                <a:solidFill>
                  <a:srgbClr val="FF0000"/>
                </a:solidFill>
                <a:latin typeface="微軟正黑體" panose="020B0604030504040204" pitchFamily="34" charset="-120"/>
                <a:ea typeface="微軟正黑體" panose="020B0604030504040204" pitchFamily="34" charset="-120"/>
              </a:rPr>
              <a:t>帳號：學號</a:t>
            </a:r>
            <a:endParaRPr lang="en-US" altLang="zh-TW" sz="3200" b="1" dirty="0">
              <a:solidFill>
                <a:srgbClr val="FF0000"/>
              </a:solidFill>
              <a:latin typeface="微軟正黑體" panose="020B0604030504040204" pitchFamily="34" charset="-120"/>
              <a:ea typeface="微軟正黑體" panose="020B0604030504040204" pitchFamily="34" charset="-120"/>
            </a:endParaRPr>
          </a:p>
          <a:p>
            <a:r>
              <a:rPr lang="zh-TW" altLang="en-US" sz="3200" b="1" dirty="0">
                <a:solidFill>
                  <a:srgbClr val="FF0000"/>
                </a:solidFill>
                <a:latin typeface="微軟正黑體" panose="020B0604030504040204" pitchFamily="34" charset="-120"/>
                <a:ea typeface="微軟正黑體" panose="020B0604030504040204" pitchFamily="34" charset="-120"/>
              </a:rPr>
              <a:t>密碼預設：</a:t>
            </a:r>
            <a:endParaRPr lang="en-US" altLang="zh-TW" sz="3200" b="1" dirty="0">
              <a:solidFill>
                <a:srgbClr val="FF0000"/>
              </a:solidFill>
              <a:latin typeface="微軟正黑體" panose="020B0604030504040204" pitchFamily="34" charset="-120"/>
              <a:ea typeface="微軟正黑體" panose="020B0604030504040204" pitchFamily="34" charset="-120"/>
            </a:endParaRPr>
          </a:p>
          <a:p>
            <a:r>
              <a:rPr lang="zh-TW" altLang="en-US" sz="3200" b="1" dirty="0">
                <a:solidFill>
                  <a:srgbClr val="FF0000"/>
                </a:solidFill>
                <a:latin typeface="微軟正黑體" panose="020B0604030504040204" pitchFamily="34" charset="-120"/>
                <a:ea typeface="微軟正黑體" panose="020B0604030504040204" pitchFamily="34" charset="-120"/>
              </a:rPr>
              <a:t>身分證末四碼</a:t>
            </a:r>
            <a:r>
              <a:rPr lang="en-US" altLang="zh-TW" sz="3200" b="1" dirty="0">
                <a:solidFill>
                  <a:srgbClr val="FF0000"/>
                </a:solidFill>
                <a:latin typeface="微軟正黑體" panose="020B0604030504040204" pitchFamily="34" charset="-120"/>
                <a:ea typeface="微軟正黑體" panose="020B0604030504040204" pitchFamily="34" charset="-120"/>
              </a:rPr>
              <a:t>+</a:t>
            </a:r>
            <a:r>
              <a:rPr lang="zh-TW" altLang="en-US" sz="3200" b="1" dirty="0">
                <a:solidFill>
                  <a:srgbClr val="FF0000"/>
                </a:solidFill>
                <a:latin typeface="微軟正黑體" panose="020B0604030504040204" pitchFamily="34" charset="-120"/>
                <a:ea typeface="微軟正黑體" panose="020B0604030504040204" pitchFamily="34" charset="-120"/>
              </a:rPr>
              <a:t>生日四碼</a:t>
            </a:r>
          </a:p>
        </p:txBody>
      </p:sp>
      <p:sp>
        <p:nvSpPr>
          <p:cNvPr id="8" name="文字方塊 7"/>
          <p:cNvSpPr txBox="1"/>
          <p:nvPr/>
        </p:nvSpPr>
        <p:spPr>
          <a:xfrm>
            <a:off x="211757" y="285277"/>
            <a:ext cx="2485262"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登入系統</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67128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rotWithShape="1">
          <a:blip r:embed="rId2"/>
          <a:srcRect l="34345" t="9540" r="33065" b="55892"/>
          <a:stretch/>
        </p:blipFill>
        <p:spPr>
          <a:xfrm>
            <a:off x="3108032" y="1392745"/>
            <a:ext cx="8659095" cy="5166195"/>
          </a:xfrm>
          <a:prstGeom prst="rect">
            <a:avLst/>
          </a:prstGeom>
        </p:spPr>
      </p:pic>
      <p:pic>
        <p:nvPicPr>
          <p:cNvPr id="6" name="圖片 5"/>
          <p:cNvPicPr>
            <a:picLocks noChangeAspect="1"/>
          </p:cNvPicPr>
          <p:nvPr/>
        </p:nvPicPr>
        <p:blipFill rotWithShape="1">
          <a:blip r:embed="rId2"/>
          <a:srcRect t="9548" r="90017" b="55827"/>
          <a:stretch/>
        </p:blipFill>
        <p:spPr>
          <a:xfrm>
            <a:off x="466436" y="1404692"/>
            <a:ext cx="2641596" cy="5154248"/>
          </a:xfrm>
          <a:prstGeom prst="rect">
            <a:avLst/>
          </a:prstGeom>
        </p:spPr>
      </p:pic>
      <p:sp>
        <p:nvSpPr>
          <p:cNvPr id="19" name="文字方塊 18"/>
          <p:cNvSpPr txBox="1"/>
          <p:nvPr/>
        </p:nvSpPr>
        <p:spPr>
          <a:xfrm>
            <a:off x="211757" y="285277"/>
            <a:ext cx="3076388"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系統主介面</a:t>
            </a:r>
            <a:endParaRPr lang="en-US" altLang="zh-TW"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52073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74288" y="171928"/>
            <a:ext cx="3621857" cy="784830"/>
          </a:xfrm>
          <a:prstGeom prst="rect">
            <a:avLst/>
          </a:prstGeom>
          <a:solidFill>
            <a:srgbClr val="0000FF"/>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wrap="square" rtlCol="0">
            <a:spAutoFit/>
          </a:bodyPr>
          <a:lstStyle/>
          <a:p>
            <a:pPr algn="ctr"/>
            <a:r>
              <a:rPr lang="zh-TW" altLang="en-US" sz="45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繁星作業流程</a:t>
            </a:r>
            <a:endParaRPr lang="en-US" altLang="zh-TW" sz="4500"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4" name="流程圖: 程序 23"/>
          <p:cNvSpPr/>
          <p:nvPr/>
        </p:nvSpPr>
        <p:spPr>
          <a:xfrm>
            <a:off x="2398201" y="1405485"/>
            <a:ext cx="1585453" cy="431800"/>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登入系統</a:t>
            </a:r>
          </a:p>
        </p:txBody>
      </p:sp>
      <p:sp>
        <p:nvSpPr>
          <p:cNvPr id="25" name="流程圖: 程序 24"/>
          <p:cNvSpPr/>
          <p:nvPr/>
        </p:nvSpPr>
        <p:spPr>
          <a:xfrm>
            <a:off x="2398201" y="2486573"/>
            <a:ext cx="1585453" cy="431800"/>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填寫志願</a:t>
            </a:r>
          </a:p>
        </p:txBody>
      </p:sp>
      <p:cxnSp>
        <p:nvCxnSpPr>
          <p:cNvPr id="26" name="直線單箭頭接點 25"/>
          <p:cNvCxnSpPr>
            <a:stCxn id="24" idx="2"/>
            <a:endCxn id="25" idx="0"/>
          </p:cNvCxnSpPr>
          <p:nvPr/>
        </p:nvCxnSpPr>
        <p:spPr>
          <a:xfrm>
            <a:off x="3191759" y="1837285"/>
            <a:ext cx="0" cy="64928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29" name="矩形圖說文字 28"/>
          <p:cNvSpPr/>
          <p:nvPr/>
        </p:nvSpPr>
        <p:spPr>
          <a:xfrm>
            <a:off x="4971855" y="1277289"/>
            <a:ext cx="3460945" cy="2121714"/>
          </a:xfrm>
          <a:prstGeom prst="wedgeRectCallout">
            <a:avLst>
              <a:gd name="adj1" fmla="val -77310"/>
              <a:gd name="adj2" fmla="val 17642"/>
            </a:avLst>
          </a:prstGeom>
          <a:solidFill>
            <a:srgbClr val="8000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kumimoji="0" lang="zh-TW" altLang="en-US" sz="1400" dirty="0">
              <a:latin typeface="標楷體" panose="03000509000000000000" pitchFamily="65" charset="-120"/>
              <a:ea typeface="標楷體" panose="03000509000000000000" pitchFamily="65" charset="-120"/>
            </a:endParaRPr>
          </a:p>
        </p:txBody>
      </p:sp>
      <p:sp>
        <p:nvSpPr>
          <p:cNvPr id="30" name="文字方塊 20"/>
          <p:cNvSpPr txBox="1">
            <a:spLocks noChangeArrowheads="1"/>
          </p:cNvSpPr>
          <p:nvPr/>
        </p:nvSpPr>
        <p:spPr bwMode="auto">
          <a:xfrm>
            <a:off x="2028567" y="3655143"/>
            <a:ext cx="1385094" cy="461665"/>
          </a:xfrm>
          <a:prstGeom prst="rect">
            <a:avLst/>
          </a:prstGeom>
          <a:noFill/>
          <a:ln>
            <a:noFill/>
          </a:ln>
        </p:spPr>
        <p:txBody>
          <a:bodyPr wrap="square">
            <a:spAutoFit/>
          </a:bodyPr>
          <a:lstStyle>
            <a:lvl1pPr>
              <a:spcBef>
                <a:spcPct val="20000"/>
              </a:spcBef>
              <a:buClr>
                <a:schemeClr val="accent1"/>
              </a:buClr>
              <a:buSzPct val="70000"/>
              <a:buFont typeface="Wingdings 2" panose="05020102010507070707" pitchFamily="18" charset="2"/>
              <a:buChar char=""/>
              <a:defRPr sz="30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Font typeface="Wingdings 2" panose="05020102010507070707" pitchFamily="18" charset="2"/>
              <a:buChar char=""/>
              <a:defRPr sz="26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9BBB59"/>
              </a:buClr>
              <a:buFont typeface="Wingdings 2" panose="05020102010507070707" pitchFamily="18" charset="2"/>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8064A2"/>
              </a:buClr>
              <a:buFont typeface="Wingdings 2" panose="05020102010507070707" pitchFamily="18" charset="2"/>
              <a:buChar char=""/>
              <a:defRPr sz="22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4BACC6"/>
              </a:buClr>
              <a:buFont typeface="Wingdings 2" panose="050201020105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4BACC6"/>
              </a:buClr>
              <a:buFont typeface="Wingdings 2" panose="050201020105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4BACC6"/>
              </a:buClr>
              <a:buFont typeface="Wingdings 2" panose="050201020105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4BACC6"/>
              </a:buClr>
              <a:buFont typeface="Wingdings 2" panose="050201020105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4BACC6"/>
              </a:buClr>
              <a:buFont typeface="Wingdings 2" panose="050201020105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spcBef>
                <a:spcPct val="0"/>
              </a:spcBef>
              <a:buClrTx/>
              <a:buSzTx/>
              <a:buFontTx/>
              <a:buNone/>
            </a:pPr>
            <a:r>
              <a:rPr kumimoji="0"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分發後</a:t>
            </a:r>
          </a:p>
        </p:txBody>
      </p:sp>
      <p:sp>
        <p:nvSpPr>
          <p:cNvPr id="31" name="流程圖: 決策 30"/>
          <p:cNvSpPr/>
          <p:nvPr/>
        </p:nvSpPr>
        <p:spPr>
          <a:xfrm>
            <a:off x="1973971" y="4728123"/>
            <a:ext cx="2433912" cy="719137"/>
          </a:xfrm>
          <a:prstGeom prst="flowChartDecision">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中選</a:t>
            </a:r>
          </a:p>
        </p:txBody>
      </p:sp>
      <p:cxnSp>
        <p:nvCxnSpPr>
          <p:cNvPr id="32" name="直線單箭頭接點 31"/>
          <p:cNvCxnSpPr>
            <a:stCxn id="25" idx="2"/>
            <a:endCxn id="31" idx="0"/>
          </p:cNvCxnSpPr>
          <p:nvPr/>
        </p:nvCxnSpPr>
        <p:spPr>
          <a:xfrm>
            <a:off x="3190928" y="2918373"/>
            <a:ext cx="0" cy="180975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33" name="流程圖: 程序 32"/>
          <p:cNvSpPr/>
          <p:nvPr/>
        </p:nvSpPr>
        <p:spPr>
          <a:xfrm>
            <a:off x="2171945" y="6040985"/>
            <a:ext cx="2037964" cy="628306"/>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補填志願</a:t>
            </a:r>
          </a:p>
        </p:txBody>
      </p:sp>
      <p:cxnSp>
        <p:nvCxnSpPr>
          <p:cNvPr id="34" name="直線單箭頭接點 33"/>
          <p:cNvCxnSpPr>
            <a:stCxn id="31" idx="2"/>
            <a:endCxn id="33" idx="0"/>
          </p:cNvCxnSpPr>
          <p:nvPr/>
        </p:nvCxnSpPr>
        <p:spPr>
          <a:xfrm>
            <a:off x="3190928" y="5447260"/>
            <a:ext cx="0" cy="593725"/>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1" name="矩形 10"/>
          <p:cNvSpPr/>
          <p:nvPr/>
        </p:nvSpPr>
        <p:spPr bwMode="auto">
          <a:xfrm>
            <a:off x="1883857" y="1115122"/>
            <a:ext cx="6858700" cy="5664819"/>
          </a:xfrm>
          <a:prstGeom prst="rect">
            <a:avLst/>
          </a:prstGeom>
          <a:noFill/>
          <a:ln w="76200" cap="flat" cmpd="sng" algn="ctr">
            <a:solidFill>
              <a:srgbClr val="00B0F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p:txBody>
      </p:sp>
      <p:sp>
        <p:nvSpPr>
          <p:cNvPr id="12" name="文字方塊 11"/>
          <p:cNvSpPr txBox="1"/>
          <p:nvPr/>
        </p:nvSpPr>
        <p:spPr>
          <a:xfrm>
            <a:off x="4785541" y="304831"/>
            <a:ext cx="2673276" cy="584775"/>
          </a:xfrm>
          <a:prstGeom prst="rect">
            <a:avLst/>
          </a:prstGeom>
          <a:noFill/>
        </p:spPr>
        <p:txBody>
          <a:bodyPr wrap="square" rtlCol="0">
            <a:spAutoFit/>
          </a:bodyPr>
          <a:lstStyle/>
          <a:p>
            <a:r>
              <a:rPr lang="zh-TW" altLang="en-US" sz="3200" b="1" dirty="0">
                <a:solidFill>
                  <a:srgbClr val="0000FF"/>
                </a:solidFill>
                <a:latin typeface="微軟正黑體" panose="020B0604030504040204" pitchFamily="34" charset="-120"/>
                <a:ea typeface="微軟正黑體" panose="020B0604030504040204" pitchFamily="34" charset="-120"/>
              </a:rPr>
              <a:t>校內推薦階段</a:t>
            </a:r>
          </a:p>
        </p:txBody>
      </p:sp>
      <p:sp>
        <p:nvSpPr>
          <p:cNvPr id="36" name="矩形 35"/>
          <p:cNvSpPr/>
          <p:nvPr/>
        </p:nvSpPr>
        <p:spPr bwMode="auto">
          <a:xfrm>
            <a:off x="9058080" y="1115121"/>
            <a:ext cx="2962935" cy="5664820"/>
          </a:xfrm>
          <a:prstGeom prst="rect">
            <a:avLst/>
          </a:prstGeom>
          <a:noFill/>
          <a:ln w="76200" cap="flat" cmpd="sng" algn="ctr">
            <a:solidFill>
              <a:srgbClr val="FFC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p:txBody>
      </p:sp>
      <p:sp>
        <p:nvSpPr>
          <p:cNvPr id="39" name="文字方塊 38"/>
          <p:cNvSpPr txBox="1"/>
          <p:nvPr/>
        </p:nvSpPr>
        <p:spPr>
          <a:xfrm>
            <a:off x="9124987" y="159347"/>
            <a:ext cx="2617247" cy="954107"/>
          </a:xfrm>
          <a:prstGeom prst="rect">
            <a:avLst/>
          </a:prstGeom>
          <a:noFill/>
        </p:spPr>
        <p:txBody>
          <a:bodyPr wrap="square" rtlCol="0">
            <a:spAutoFit/>
          </a:bodyPr>
          <a:lstStyle/>
          <a:p>
            <a:pPr algn="ctr"/>
            <a:r>
              <a:rPr lang="zh-TW" altLang="en-US" sz="2800" b="1" dirty="0">
                <a:solidFill>
                  <a:srgbClr val="FFC000"/>
                </a:solidFill>
                <a:latin typeface="微軟正黑體" panose="020B0604030504040204" pitchFamily="34" charset="-120"/>
                <a:ea typeface="微軟正黑體" panose="020B0604030504040204" pitchFamily="34" charset="-120"/>
              </a:rPr>
              <a:t>甄委會</a:t>
            </a:r>
            <a:endParaRPr lang="en-US" altLang="zh-TW" sz="2800" b="1" dirty="0">
              <a:solidFill>
                <a:srgbClr val="FFC000"/>
              </a:solidFill>
              <a:latin typeface="微軟正黑體" panose="020B0604030504040204" pitchFamily="34" charset="-120"/>
              <a:ea typeface="微軟正黑體" panose="020B0604030504040204" pitchFamily="34" charset="-120"/>
            </a:endParaRPr>
          </a:p>
          <a:p>
            <a:pPr algn="ctr"/>
            <a:r>
              <a:rPr lang="zh-TW" altLang="en-US" sz="2800" b="1" dirty="0">
                <a:solidFill>
                  <a:srgbClr val="FFC000"/>
                </a:solidFill>
                <a:latin typeface="微軟正黑體" panose="020B0604030504040204" pitchFamily="34" charset="-120"/>
                <a:ea typeface="微軟正黑體" panose="020B0604030504040204" pitchFamily="34" charset="-120"/>
              </a:rPr>
              <a:t>正式報名階段</a:t>
            </a:r>
          </a:p>
        </p:txBody>
      </p:sp>
      <p:cxnSp>
        <p:nvCxnSpPr>
          <p:cNvPr id="40" name="直線單箭頭接點 39"/>
          <p:cNvCxnSpPr/>
          <p:nvPr/>
        </p:nvCxnSpPr>
        <p:spPr>
          <a:xfrm flipV="1">
            <a:off x="4251288" y="2729829"/>
            <a:ext cx="5223306" cy="3656957"/>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sp>
        <p:nvSpPr>
          <p:cNvPr id="16" name="文字方塊 15"/>
          <p:cNvSpPr txBox="1"/>
          <p:nvPr/>
        </p:nvSpPr>
        <p:spPr>
          <a:xfrm rot="19507455">
            <a:off x="5566685" y="4627739"/>
            <a:ext cx="2657847" cy="400110"/>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中選同學名單及資料</a:t>
            </a:r>
          </a:p>
        </p:txBody>
      </p:sp>
      <p:sp>
        <p:nvSpPr>
          <p:cNvPr id="17" name="矩形 16"/>
          <p:cNvSpPr/>
          <p:nvPr/>
        </p:nvSpPr>
        <p:spPr>
          <a:xfrm>
            <a:off x="4967431" y="1405485"/>
            <a:ext cx="3679588" cy="1969770"/>
          </a:xfrm>
          <a:prstGeom prst="rect">
            <a:avLst/>
          </a:prstGeom>
        </p:spPr>
        <p:txBody>
          <a:bodyPr wrap="square">
            <a:spAutoFit/>
          </a:bodyPr>
          <a:lstStyle/>
          <a:p>
            <a:r>
              <a:rPr lang="zh-TW" altLang="en-US" sz="2000" b="1" dirty="0">
                <a:solidFill>
                  <a:schemeClr val="bg1"/>
                </a:solidFill>
                <a:latin typeface="微軟正黑體" panose="020B0604030504040204" pitchFamily="34" charset="-120"/>
                <a:ea typeface="微軟正黑體" panose="020B0604030504040204" pitchFamily="34" charset="-120"/>
              </a:rPr>
              <a:t>可選擇</a:t>
            </a:r>
            <a:r>
              <a:rPr lang="en-US" altLang="zh-TW" sz="2000" b="1" dirty="0">
                <a:solidFill>
                  <a:schemeClr val="bg1"/>
                </a:solidFill>
                <a:latin typeface="微軟正黑體" panose="020B0604030504040204" pitchFamily="34" charset="-120"/>
                <a:ea typeface="微軟正黑體" panose="020B0604030504040204" pitchFamily="34" charset="-120"/>
              </a:rPr>
              <a:t>10</a:t>
            </a:r>
            <a:r>
              <a:rPr lang="zh-TW" altLang="en-US" sz="2000" b="1" dirty="0">
                <a:solidFill>
                  <a:schemeClr val="bg1"/>
                </a:solidFill>
                <a:latin typeface="微軟正黑體" panose="020B0604030504040204" pitchFamily="34" charset="-120"/>
                <a:ea typeface="微軟正黑體" panose="020B0604030504040204" pitchFamily="34" charset="-120"/>
              </a:rPr>
              <a:t>間學校</a:t>
            </a:r>
            <a:r>
              <a:rPr lang="en-US" altLang="zh-TW" sz="2000" b="1" dirty="0">
                <a:solidFill>
                  <a:srgbClr val="00FF00"/>
                </a:solidFill>
                <a:latin typeface="微軟正黑體" panose="020B0604030504040204" pitchFamily="34" charset="-120"/>
                <a:ea typeface="微軟正黑體" panose="020B0604030504040204" pitchFamily="34" charset="-120"/>
              </a:rPr>
              <a:t>10</a:t>
            </a:r>
            <a:r>
              <a:rPr lang="zh-TW" altLang="en-US" sz="2000" b="1" dirty="0">
                <a:solidFill>
                  <a:srgbClr val="00FF00"/>
                </a:solidFill>
                <a:latin typeface="微軟正黑體" panose="020B0604030504040204" pitchFamily="34" charset="-120"/>
                <a:ea typeface="微軟正黑體" panose="020B0604030504040204" pitchFamily="34" charset="-120"/>
              </a:rPr>
              <a:t>個學群、</a:t>
            </a:r>
            <a:endParaRPr lang="en-US" altLang="zh-TW" sz="2000" b="1" dirty="0">
              <a:solidFill>
                <a:srgbClr val="00FF00"/>
              </a:solidFill>
              <a:latin typeface="微軟正黑體" panose="020B0604030504040204" pitchFamily="34" charset="-120"/>
              <a:ea typeface="微軟正黑體" panose="020B0604030504040204" pitchFamily="34" charset="-120"/>
            </a:endParaRPr>
          </a:p>
          <a:p>
            <a:r>
              <a:rPr lang="zh-TW" altLang="en-US" sz="2000" b="1" dirty="0">
                <a:solidFill>
                  <a:srgbClr val="00FF00"/>
                </a:solidFill>
                <a:latin typeface="微軟正黑體" panose="020B0604030504040204" pitchFamily="34" charset="-120"/>
                <a:ea typeface="微軟正黑體" panose="020B0604030504040204" pitchFamily="34" charset="-120"/>
              </a:rPr>
              <a:t>每學群</a:t>
            </a:r>
            <a:r>
              <a:rPr lang="en-US" altLang="zh-TW" sz="2000" b="1" dirty="0">
                <a:solidFill>
                  <a:srgbClr val="00FF00"/>
                </a:solidFill>
                <a:latin typeface="微軟正黑體" panose="020B0604030504040204" pitchFamily="34" charset="-120"/>
                <a:ea typeface="微軟正黑體" panose="020B0604030504040204" pitchFamily="34" charset="-120"/>
              </a:rPr>
              <a:t>1</a:t>
            </a:r>
            <a:r>
              <a:rPr lang="zh-TW" altLang="en-US" sz="2000" b="1" dirty="0">
                <a:solidFill>
                  <a:srgbClr val="00FF00"/>
                </a:solidFill>
                <a:latin typeface="微軟正黑體" panose="020B0604030504040204" pitchFamily="34" charset="-120"/>
                <a:ea typeface="微軟正黑體" panose="020B0604030504040204" pitchFamily="34" charset="-120"/>
              </a:rPr>
              <a:t>個科系</a:t>
            </a:r>
            <a:r>
              <a:rPr lang="zh-TW" altLang="en-US" sz="2000" b="1" dirty="0">
                <a:solidFill>
                  <a:schemeClr val="bg1"/>
                </a:solidFill>
                <a:latin typeface="微軟正黑體" panose="020B0604030504040204" pitchFamily="34" charset="-120"/>
                <a:ea typeface="微軟正黑體" panose="020B0604030504040204" pitchFamily="34" charset="-120"/>
              </a:rPr>
              <a:t>出來與同學</a:t>
            </a:r>
            <a:r>
              <a:rPr lang="en-US" altLang="zh-TW" sz="2000" b="1" dirty="0">
                <a:solidFill>
                  <a:schemeClr val="bg1"/>
                </a:solidFill>
                <a:latin typeface="微軟正黑體" panose="020B0604030504040204" pitchFamily="34" charset="-120"/>
                <a:ea typeface="微軟正黑體" panose="020B0604030504040204" pitchFamily="34" charset="-120"/>
              </a:rPr>
              <a:t>PK</a:t>
            </a:r>
          </a:p>
          <a:p>
            <a:r>
              <a:rPr lang="en-US" altLang="zh-TW" sz="2000" b="1" dirty="0">
                <a:solidFill>
                  <a:schemeClr val="bg1"/>
                </a:solidFill>
                <a:latin typeface="微軟正黑體" panose="020B0604030504040204" pitchFamily="34" charset="-120"/>
                <a:ea typeface="微軟正黑體" panose="020B0604030504040204" pitchFamily="34" charset="-120"/>
              </a:rPr>
              <a:t>  </a:t>
            </a:r>
            <a:r>
              <a:rPr lang="zh-TW" altLang="en-US" sz="2000" b="1" dirty="0">
                <a:solidFill>
                  <a:schemeClr val="bg1"/>
                </a:solidFill>
                <a:latin typeface="微軟正黑體" panose="020B0604030504040204" pitchFamily="34" charset="-120"/>
                <a:ea typeface="微軟正黑體" panose="020B0604030504040204" pitchFamily="34" charset="-120"/>
              </a:rPr>
              <a:t> </a:t>
            </a:r>
            <a:r>
              <a:rPr lang="en-US" altLang="zh-TW" sz="1600" b="1" dirty="0">
                <a:solidFill>
                  <a:schemeClr val="bg1"/>
                </a:solidFill>
                <a:latin typeface="微軟正黑體" panose="020B0604030504040204" pitchFamily="34" charset="-120"/>
                <a:ea typeface="微軟正黑體" panose="020B0604030504040204" pitchFamily="34" charset="-120"/>
              </a:rPr>
              <a:t>1 </a:t>
            </a:r>
            <a:r>
              <a:rPr lang="zh-TW" altLang="en-US" sz="1600" b="1" dirty="0">
                <a:solidFill>
                  <a:schemeClr val="bg1"/>
                </a:solidFill>
                <a:latin typeface="微軟正黑體" panose="020B0604030504040204" pitchFamily="34" charset="-120"/>
                <a:ea typeface="微軟正黑體" panose="020B0604030504040204" pitchFamily="34" charset="-120"/>
              </a:rPr>
              <a:t>台灣大學 第一學群 經濟學系</a:t>
            </a:r>
            <a:endParaRPr lang="en-US" altLang="zh-TW" sz="1600" b="1" dirty="0">
              <a:solidFill>
                <a:schemeClr val="bg1"/>
              </a:solidFill>
              <a:latin typeface="微軟正黑體" panose="020B0604030504040204" pitchFamily="34" charset="-120"/>
              <a:ea typeface="微軟正黑體" panose="020B0604030504040204" pitchFamily="34" charset="-120"/>
            </a:endParaRPr>
          </a:p>
          <a:p>
            <a:r>
              <a:rPr lang="en-US" altLang="zh-TW" sz="1600" b="1" dirty="0">
                <a:solidFill>
                  <a:schemeClr val="bg1"/>
                </a:solidFill>
                <a:latin typeface="微軟正黑體" panose="020B0604030504040204" pitchFamily="34" charset="-120"/>
                <a:ea typeface="微軟正黑體" panose="020B0604030504040204" pitchFamily="34" charset="-120"/>
              </a:rPr>
              <a:t>    2 </a:t>
            </a:r>
            <a:r>
              <a:rPr lang="zh-TW" altLang="en-US" sz="1600" b="1" dirty="0">
                <a:solidFill>
                  <a:schemeClr val="bg1"/>
                </a:solidFill>
                <a:latin typeface="微軟正黑體" panose="020B0604030504040204" pitchFamily="34" charset="-120"/>
                <a:ea typeface="微軟正黑體" panose="020B0604030504040204" pitchFamily="34" charset="-120"/>
              </a:rPr>
              <a:t>清華大學 第三學群 應用數學系</a:t>
            </a:r>
            <a:endParaRPr lang="en-US" altLang="zh-TW" sz="1600" b="1" dirty="0">
              <a:solidFill>
                <a:schemeClr val="bg1"/>
              </a:solidFill>
              <a:latin typeface="微軟正黑體" panose="020B0604030504040204" pitchFamily="34" charset="-120"/>
              <a:ea typeface="微軟正黑體" panose="020B0604030504040204" pitchFamily="34" charset="-120"/>
            </a:endParaRPr>
          </a:p>
          <a:p>
            <a:r>
              <a:rPr lang="en-US" altLang="zh-TW" sz="1600" b="1" dirty="0">
                <a:solidFill>
                  <a:schemeClr val="bg1"/>
                </a:solidFill>
                <a:latin typeface="微軟正黑體" panose="020B0604030504040204" pitchFamily="34" charset="-120"/>
                <a:ea typeface="微軟正黑體" panose="020B0604030504040204" pitchFamily="34" charset="-120"/>
              </a:rPr>
              <a:t>    3 </a:t>
            </a:r>
            <a:r>
              <a:rPr lang="zh-TW" altLang="en-US" sz="1600" b="1" dirty="0">
                <a:solidFill>
                  <a:schemeClr val="bg1"/>
                </a:solidFill>
                <a:latin typeface="微軟正黑體" panose="020B0604030504040204" pitchFamily="34" charset="-120"/>
                <a:ea typeface="微軟正黑體" panose="020B0604030504040204" pitchFamily="34" charset="-120"/>
              </a:rPr>
              <a:t>中興大學 第二學群 生命科學系</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ctr"/>
            <a:r>
              <a:rPr lang="zh-TW" altLang="en-US" sz="1600" b="1" dirty="0">
                <a:solidFill>
                  <a:schemeClr val="bg1"/>
                </a:solidFill>
                <a:latin typeface="微軟正黑體" panose="020B0604030504040204" pitchFamily="34" charset="-120"/>
                <a:ea typeface="微軟正黑體" panose="020B0604030504040204" pitchFamily="34" charset="-120"/>
              </a:rPr>
              <a:t>。</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ctr"/>
            <a:r>
              <a:rPr lang="zh-TW" altLang="en-US" sz="1400" b="1" dirty="0">
                <a:solidFill>
                  <a:schemeClr val="bg1"/>
                </a:solidFill>
                <a:latin typeface="微軟正黑體" panose="020B0604030504040204" pitchFamily="34" charset="-120"/>
                <a:ea typeface="微軟正黑體" panose="020B0604030504040204" pitchFamily="34" charset="-120"/>
              </a:rPr>
              <a:t>。</a:t>
            </a:r>
            <a:endParaRPr lang="en-US" altLang="zh-TW" sz="1400" b="1" dirty="0">
              <a:solidFill>
                <a:schemeClr val="bg1"/>
              </a:solidFill>
              <a:latin typeface="微軟正黑體" panose="020B0604030504040204" pitchFamily="34" charset="-120"/>
              <a:ea typeface="微軟正黑體" panose="020B0604030504040204" pitchFamily="34" charset="-120"/>
            </a:endParaRPr>
          </a:p>
        </p:txBody>
      </p:sp>
      <p:sp>
        <p:nvSpPr>
          <p:cNvPr id="41" name="流程圖: 程序 40"/>
          <p:cNvSpPr/>
          <p:nvPr/>
        </p:nvSpPr>
        <p:spPr>
          <a:xfrm>
            <a:off x="9575836" y="1506271"/>
            <a:ext cx="2052869" cy="1068902"/>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繁星報名系統</a:t>
            </a:r>
          </a:p>
        </p:txBody>
      </p:sp>
      <p:cxnSp>
        <p:nvCxnSpPr>
          <p:cNvPr id="42" name="直線單箭頭接點 41"/>
          <p:cNvCxnSpPr>
            <a:stCxn id="41" idx="2"/>
            <a:endCxn id="44" idx="0"/>
          </p:cNvCxnSpPr>
          <p:nvPr/>
        </p:nvCxnSpPr>
        <p:spPr>
          <a:xfrm>
            <a:off x="10602271" y="2575173"/>
            <a:ext cx="0" cy="65579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44" name="流程圖: 程序 43"/>
          <p:cNvSpPr/>
          <p:nvPr/>
        </p:nvSpPr>
        <p:spPr>
          <a:xfrm>
            <a:off x="9575836" y="3230963"/>
            <a:ext cx="2052869" cy="821474"/>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列印報名表</a:t>
            </a:r>
          </a:p>
        </p:txBody>
      </p:sp>
      <p:sp>
        <p:nvSpPr>
          <p:cNvPr id="51" name="流程圖: 程序 50"/>
          <p:cNvSpPr/>
          <p:nvPr/>
        </p:nvSpPr>
        <p:spPr>
          <a:xfrm>
            <a:off x="9575836" y="5620815"/>
            <a:ext cx="2052869" cy="821474"/>
          </a:xfrm>
          <a:prstGeom prst="flowChart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完成正式報名</a:t>
            </a:r>
          </a:p>
        </p:txBody>
      </p:sp>
      <p:sp>
        <p:nvSpPr>
          <p:cNvPr id="52" name="文字方塊 51"/>
          <p:cNvSpPr txBox="1"/>
          <p:nvPr/>
        </p:nvSpPr>
        <p:spPr>
          <a:xfrm>
            <a:off x="10705621" y="4558153"/>
            <a:ext cx="1209713" cy="707886"/>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繳費及簽名確認</a:t>
            </a:r>
          </a:p>
        </p:txBody>
      </p:sp>
      <p:cxnSp>
        <p:nvCxnSpPr>
          <p:cNvPr id="60" name="直線單箭頭接點 59"/>
          <p:cNvCxnSpPr>
            <a:stCxn id="44" idx="2"/>
            <a:endCxn id="51" idx="0"/>
          </p:cNvCxnSpPr>
          <p:nvPr/>
        </p:nvCxnSpPr>
        <p:spPr>
          <a:xfrm>
            <a:off x="10602271" y="4052437"/>
            <a:ext cx="0" cy="156837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28" name="向右箭號 27"/>
          <p:cNvSpPr/>
          <p:nvPr/>
        </p:nvSpPr>
        <p:spPr>
          <a:xfrm>
            <a:off x="1617006" y="2466538"/>
            <a:ext cx="683490" cy="48123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ustDataLst>
      <p:tags r:id="rId1"/>
    </p:custDataLst>
    <p:extLst>
      <p:ext uri="{BB962C8B-B14F-4D97-AF65-F5344CB8AC3E}">
        <p14:creationId xmlns:p14="http://schemas.microsoft.com/office/powerpoint/2010/main" val="384203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250" autoRev="1" fill="remove"/>
                                        <p:tgtEl>
                                          <p:spTgt spid="28"/>
                                        </p:tgtEl>
                                        <p:attrNameLst>
                                          <p:attrName>style.color</p:attrName>
                                        </p:attrNameLst>
                                      </p:cBhvr>
                                      <p:to>
                                        <a:schemeClr val="bg1"/>
                                      </p:to>
                                    </p:animClr>
                                    <p:animClr clrSpc="rgb" dir="cw">
                                      <p:cBhvr>
                                        <p:cTn id="7" dur="250" autoRev="1" fill="remove"/>
                                        <p:tgtEl>
                                          <p:spTgt spid="28"/>
                                        </p:tgtEl>
                                        <p:attrNameLst>
                                          <p:attrName>fillcolor</p:attrName>
                                        </p:attrNameLst>
                                      </p:cBhvr>
                                      <p:to>
                                        <a:schemeClr val="bg1"/>
                                      </p:to>
                                    </p:animClr>
                                    <p:set>
                                      <p:cBhvr>
                                        <p:cTn id="8" dur="250" autoRev="1" fill="remove"/>
                                        <p:tgtEl>
                                          <p:spTgt spid="28"/>
                                        </p:tgtEl>
                                        <p:attrNameLst>
                                          <p:attrName>fill.type</p:attrName>
                                        </p:attrNameLst>
                                      </p:cBhvr>
                                      <p:to>
                                        <p:strVal val="solid"/>
                                      </p:to>
                                    </p:set>
                                    <p:set>
                                      <p:cBhvr>
                                        <p:cTn id="9" dur="250" autoRev="1" fill="remove"/>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1|10"/>
</p:tagLst>
</file>

<file path=ppt/tags/tag2.xml><?xml version="1.0" encoding="utf-8"?>
<p:tagLst xmlns:a="http://schemas.openxmlformats.org/drawingml/2006/main" xmlns:r="http://schemas.openxmlformats.org/officeDocument/2006/relationships" xmlns:p="http://schemas.openxmlformats.org/presentationml/2006/main">
  <p:tag name="TIMING" val="|7.2|4.7|3.9|7.1|4.7|1.4"/>
</p:tagLst>
</file>

<file path=ppt/tags/tag3.xml><?xml version="1.0" encoding="utf-8"?>
<p:tagLst xmlns:a="http://schemas.openxmlformats.org/drawingml/2006/main" xmlns:r="http://schemas.openxmlformats.org/officeDocument/2006/relationships" xmlns:p="http://schemas.openxmlformats.org/presentationml/2006/main">
  <p:tag name="TIMING" val="|25.7|37.8"/>
</p:tagLst>
</file>

<file path=ppt/tags/tag4.xml><?xml version="1.0" encoding="utf-8"?>
<p:tagLst xmlns:a="http://schemas.openxmlformats.org/drawingml/2006/main" xmlns:r="http://schemas.openxmlformats.org/officeDocument/2006/relationships" xmlns:p="http://schemas.openxmlformats.org/presentationml/2006/main">
  <p:tag name="TIMING" val="|8.9|11.5|14.9|7.9|5.7|1.6|2.8"/>
</p:tagLst>
</file>

<file path=ppt/tags/tag5.xml><?xml version="1.0" encoding="utf-8"?>
<p:tagLst xmlns:a="http://schemas.openxmlformats.org/drawingml/2006/main" xmlns:r="http://schemas.openxmlformats.org/officeDocument/2006/relationships" xmlns:p="http://schemas.openxmlformats.org/presentationml/2006/main">
  <p:tag name="TIMING" val="|8.9|11.5|14.9|7.9|5.7|1.6|2.8"/>
</p:tagLst>
</file>

<file path=ppt/tags/tag6.xml><?xml version="1.0" encoding="utf-8"?>
<p:tagLst xmlns:a="http://schemas.openxmlformats.org/drawingml/2006/main" xmlns:r="http://schemas.openxmlformats.org/officeDocument/2006/relationships" xmlns:p="http://schemas.openxmlformats.org/presentationml/2006/main">
  <p:tag name="TIMING" val="|8.9|11.5|14.9|7.9|5.7|1.6|2.8"/>
</p:tagLst>
</file>

<file path=ppt/tags/tag7.xml><?xml version="1.0" encoding="utf-8"?>
<p:tagLst xmlns:a="http://schemas.openxmlformats.org/drawingml/2006/main" xmlns:r="http://schemas.openxmlformats.org/officeDocument/2006/relationships" xmlns:p="http://schemas.openxmlformats.org/presentationml/2006/main">
  <p:tag name="TIMING" val="|8.9|11.5|14.9|7.9|5.7|1.6|2.8"/>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11869</TotalTime>
  <Words>2780</Words>
  <Application>Microsoft Office PowerPoint</Application>
  <PresentationFormat>寬螢幕</PresentationFormat>
  <Paragraphs>872</Paragraphs>
  <Slides>36</Slides>
  <Notes>1</Notes>
  <HiddenSlides>0</HiddenSlides>
  <MMClips>2</MMClips>
  <ScaleCrop>false</ScaleCrop>
  <HeadingPairs>
    <vt:vector size="6" baseType="variant">
      <vt:variant>
        <vt:lpstr>使用字型</vt:lpstr>
      </vt:variant>
      <vt:variant>
        <vt:i4>14</vt:i4>
      </vt:variant>
      <vt:variant>
        <vt:lpstr>佈景主題</vt:lpstr>
      </vt:variant>
      <vt:variant>
        <vt:i4>1</vt:i4>
      </vt:variant>
      <vt:variant>
        <vt:lpstr>投影片標題</vt:lpstr>
      </vt:variant>
      <vt:variant>
        <vt:i4>36</vt:i4>
      </vt:variant>
    </vt:vector>
  </HeadingPairs>
  <TitlesOfParts>
    <vt:vector size="51" baseType="lpstr">
      <vt:lpstr>Arial 粗體</vt:lpstr>
      <vt:lpstr>宋体</vt:lpstr>
      <vt:lpstr>華康儷黑 Std W5</vt:lpstr>
      <vt:lpstr>超世紀粗顏楷</vt:lpstr>
      <vt:lpstr>微軟正黑體</vt:lpstr>
      <vt:lpstr>新細明體</vt:lpstr>
      <vt:lpstr>標楷體</vt:lpstr>
      <vt:lpstr>Arial</vt:lpstr>
      <vt:lpstr>Arial Black</vt:lpstr>
      <vt:lpstr>Calibri</vt:lpstr>
      <vt:lpstr>Calibri Light</vt:lpstr>
      <vt:lpstr>Gill Sans MT</vt:lpstr>
      <vt:lpstr>Lucida Sans Unicode</vt:lpstr>
      <vt:lpstr>Times New Roman</vt:lpstr>
      <vt:lpstr>Office 佈景主題</vt:lpstr>
      <vt:lpstr>113學年度繁星推薦 系統操作說明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111學年度繁星推薦 系統說明</dc:title>
  <dc:creator>Windows 使用者</dc:creator>
  <cp:lastModifiedBy>PYMHS</cp:lastModifiedBy>
  <cp:revision>120</cp:revision>
  <cp:lastPrinted>2022-02-16T09:21:06Z</cp:lastPrinted>
  <dcterms:created xsi:type="dcterms:W3CDTF">2022-02-08T06:12:21Z</dcterms:created>
  <dcterms:modified xsi:type="dcterms:W3CDTF">2024-02-17T04:58:03Z</dcterms:modified>
</cp:coreProperties>
</file>