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30"/>
  </p:notesMasterIdLst>
  <p:handoutMasterIdLst>
    <p:handoutMasterId r:id="rId31"/>
  </p:handoutMasterIdLst>
  <p:sldIdLst>
    <p:sldId id="307" r:id="rId3"/>
    <p:sldId id="318" r:id="rId4"/>
    <p:sldId id="319" r:id="rId5"/>
    <p:sldId id="337" r:id="rId6"/>
    <p:sldId id="336" r:id="rId7"/>
    <p:sldId id="324" r:id="rId8"/>
    <p:sldId id="355" r:id="rId9"/>
    <p:sldId id="364" r:id="rId10"/>
    <p:sldId id="366" r:id="rId11"/>
    <p:sldId id="365" r:id="rId12"/>
    <p:sldId id="359" r:id="rId13"/>
    <p:sldId id="342" r:id="rId14"/>
    <p:sldId id="332" r:id="rId15"/>
    <p:sldId id="344" r:id="rId16"/>
    <p:sldId id="356" r:id="rId17"/>
    <p:sldId id="358" r:id="rId18"/>
    <p:sldId id="349" r:id="rId19"/>
    <p:sldId id="343" r:id="rId20"/>
    <p:sldId id="345" r:id="rId21"/>
    <p:sldId id="300" r:id="rId22"/>
    <p:sldId id="360" r:id="rId23"/>
    <p:sldId id="353" r:id="rId24"/>
    <p:sldId id="354" r:id="rId25"/>
    <p:sldId id="347" r:id="rId26"/>
    <p:sldId id="348" r:id="rId27"/>
    <p:sldId id="305" r:id="rId28"/>
    <p:sldId id="351" r:id="rId2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0FE57-6C10-40E1-A939-A88A5E8A0ABC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EE231-A24B-4F04-ACCD-3B39EFEC2A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472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A3AD2-525D-4C63-AA72-A0BC5AA33E23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5B0F8-861D-479B-B9F7-C7A0A2D484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23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ts val="2521"/>
              </a:lnSpc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通過「繁星推薦」醫學系比序篩選之考生，仍須參加繁星推薦第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類學群第二階段面試，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2521"/>
              </a:lnSpc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大學醫學系辦理第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類學群第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階段面試與個人申請入學第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階段指定項目甄試同時辦理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(107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學年度預訂於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107/4/11~4/29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2521"/>
              </a:lnSpc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故限制該生於個人申請入學招生管道不得報名同一所大學之醫學系。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8963" indent="-2864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51778" indent="-22974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12796" indent="-22974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73813" indent="-22974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920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6027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397133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38240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B81D0BD-1B07-41CF-A753-69190AC67709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7931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ts val="2521"/>
              </a:lnSpc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通過「繁星推薦」醫學系比序篩選之考生，仍須參加繁星推薦第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類學群第二階段面試，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2521"/>
              </a:lnSpc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大學醫學系辦理第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類學群第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階段面試與個人申請入學第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階段指定項目甄試同時辦理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(107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學年度預訂於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107/4/11~4/29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2521"/>
              </a:lnSpc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故限制該生於個人申請入學招生管道不得報名同一所大學之醫學系。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8963" indent="-2864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51778" indent="-22974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12796" indent="-22974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73813" indent="-22974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920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6027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397133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38240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B81D0BD-1B07-41CF-A753-69190AC67709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457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ts val="2521"/>
              </a:lnSpc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通過「繁星推薦」醫學系比序篩選之考生，仍須參加繁星推薦第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類學群第二階段面試，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2521"/>
              </a:lnSpc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大學醫學系辦理第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類學群第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階段面試與個人申請入學第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階段指定項目甄試同時辦理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(107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學年度預訂於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107/4/11~4/29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2521"/>
              </a:lnSpc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故限制該生於個人申請入學招生管道不得報名同一所大學之醫學系。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8963" indent="-2864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51778" indent="-22974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12796" indent="-22974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73813" indent="-22974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920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6027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397133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38240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B81D0BD-1B07-41CF-A753-69190AC67709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43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ts val="2521"/>
              </a:lnSpc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通過「繁星推薦」醫學系比序篩選之考生，仍須參加繁星推薦第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類學群第二階段面試，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2521"/>
              </a:lnSpc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大學醫學系辦理第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類學群第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階段面試與個人申請入學第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階段指定項目甄試同時辦理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(107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學年度預訂於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107/4/11~4/29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2521"/>
              </a:lnSpc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故限制該生於個人申請入學招生管道不得報名同一所大學之醫學系。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8963" indent="-2864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51778" indent="-22974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12796" indent="-22974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73813" indent="-22974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920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56027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397133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38240" indent="-2297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B81D0BD-1B07-41CF-A753-69190AC67709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364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4E60-49D9-49B9-B8B4-D8A45EB929A9}" type="datetime1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CF89-4042-4843-9D63-C298146303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79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2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8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14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5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7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60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40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58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04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9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30F0F-7980-42CC-8552-9BF6B20C84E9}" type="datetime1">
              <a:rPr lang="zh-TW" altLang="en-US" smtClean="0"/>
              <a:t>2024/2/19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0F819-D0C7-423F-A19B-C77D85821D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437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5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0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5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1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1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CBC23-A81C-464E-BC41-B99AD00214E3}" type="datetime1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BCF89-4042-4843-9D63-C298146303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7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2CBC23-A81C-464E-BC41-B99AD00214E3}" type="datetime1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9BCF89-4042-4843-9D63-C298146303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092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687053" y="4800601"/>
            <a:ext cx="4122839" cy="1072669"/>
          </a:xfrm>
        </p:spPr>
        <p:txBody>
          <a:bodyPr/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輔導室 許舒雅老師  </a:t>
            </a:r>
            <a:r>
              <a:rPr lang="en-US" altLang="zh-TW" sz="3200" dirty="0">
                <a:solidFill>
                  <a:schemeClr val="tx1"/>
                </a:solidFill>
              </a:rPr>
              <a:t>113.02.19</a:t>
            </a:r>
            <a:endParaRPr lang="en-US" altLang="zh-TW" sz="12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1789275" y="1489920"/>
            <a:ext cx="4537166" cy="255454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/>
              <a:t>繁星推薦說明會</a:t>
            </a:r>
          </a:p>
        </p:txBody>
      </p:sp>
    </p:spTree>
    <p:extLst>
      <p:ext uri="{BB962C8B-B14F-4D97-AF65-F5344CB8AC3E}">
        <p14:creationId xmlns:p14="http://schemas.microsoft.com/office/powerpoint/2010/main" val="191465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1F380D-707F-469E-ADC1-624BCA03A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916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93397" y="1116623"/>
            <a:ext cx="4633546" cy="5811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>
          <a:xfrm>
            <a:off x="4388602" y="2283542"/>
            <a:ext cx="4443136" cy="347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zh-TW" altLang="en-US" sz="2400" dirty="0">
                <a:solidFill>
                  <a:schemeClr val="bg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　</a:t>
            </a:r>
            <a:r>
              <a:rPr kumimoji="1" lang="zh-TW" altLang="en-US" sz="4400" dirty="0">
                <a:solidFill>
                  <a:schemeClr val="bg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學生先選擇</a:t>
            </a:r>
            <a:br>
              <a:rPr kumimoji="1" lang="en-US" altLang="zh-TW" sz="4400" dirty="0">
                <a:solidFill>
                  <a:schemeClr val="bg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</a:br>
            <a:r>
              <a:rPr kumimoji="1" lang="zh-TW" altLang="en-US" sz="4400" dirty="0">
                <a:solidFill>
                  <a:schemeClr val="bg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ＯＯ大學</a:t>
            </a:r>
            <a:br>
              <a:rPr kumimoji="1" lang="en-US" altLang="zh-TW" sz="4400" dirty="0">
                <a:solidFill>
                  <a:schemeClr val="bg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</a:br>
            <a:r>
              <a:rPr kumimoji="1" lang="zh-TW" altLang="en-US" sz="4400" dirty="0">
                <a:solidFill>
                  <a:schemeClr val="bg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第 Ｏ 類學群，然後再就該學群選擇科系志願。</a:t>
            </a:r>
          </a:p>
        </p:txBody>
      </p:sp>
    </p:spTree>
    <p:extLst>
      <p:ext uri="{BB962C8B-B14F-4D97-AF65-F5344CB8AC3E}">
        <p14:creationId xmlns:p14="http://schemas.microsoft.com/office/powerpoint/2010/main" val="3154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285790"/>
              </p:ext>
            </p:extLst>
          </p:nvPr>
        </p:nvGraphicFramePr>
        <p:xfrm>
          <a:off x="175847" y="862902"/>
          <a:ext cx="8792306" cy="583377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28699">
                  <a:extLst>
                    <a:ext uri="{9D8B030D-6E8A-4147-A177-3AD203B41FA5}">
                      <a16:colId xmlns:a16="http://schemas.microsoft.com/office/drawing/2014/main" val="2665123035"/>
                    </a:ext>
                  </a:extLst>
                </a:gridCol>
                <a:gridCol w="1292469">
                  <a:extLst>
                    <a:ext uri="{9D8B030D-6E8A-4147-A177-3AD203B41FA5}">
                      <a16:colId xmlns:a16="http://schemas.microsoft.com/office/drawing/2014/main" val="1753449903"/>
                    </a:ext>
                  </a:extLst>
                </a:gridCol>
                <a:gridCol w="1063241">
                  <a:extLst>
                    <a:ext uri="{9D8B030D-6E8A-4147-A177-3AD203B41FA5}">
                      <a16:colId xmlns:a16="http://schemas.microsoft.com/office/drawing/2014/main" val="1397084071"/>
                    </a:ext>
                  </a:extLst>
                </a:gridCol>
                <a:gridCol w="1154998">
                  <a:extLst>
                    <a:ext uri="{9D8B030D-6E8A-4147-A177-3AD203B41FA5}">
                      <a16:colId xmlns:a16="http://schemas.microsoft.com/office/drawing/2014/main" val="14942534"/>
                    </a:ext>
                  </a:extLst>
                </a:gridCol>
                <a:gridCol w="2240112">
                  <a:extLst>
                    <a:ext uri="{9D8B030D-6E8A-4147-A177-3AD203B41FA5}">
                      <a16:colId xmlns:a16="http://schemas.microsoft.com/office/drawing/2014/main" val="2593432185"/>
                    </a:ext>
                  </a:extLst>
                </a:gridCol>
                <a:gridCol w="1045634">
                  <a:extLst>
                    <a:ext uri="{9D8B030D-6E8A-4147-A177-3AD203B41FA5}">
                      <a16:colId xmlns:a16="http://schemas.microsoft.com/office/drawing/2014/main" val="1939187132"/>
                    </a:ext>
                  </a:extLst>
                </a:gridCol>
                <a:gridCol w="967153">
                  <a:extLst>
                    <a:ext uri="{9D8B030D-6E8A-4147-A177-3AD203B41FA5}">
                      <a16:colId xmlns:a16="http://schemas.microsoft.com/office/drawing/2014/main" val="3808178311"/>
                    </a:ext>
                  </a:extLst>
                </a:gridCol>
              </a:tblGrid>
              <a:tr h="250404"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zh-TW" altLang="en-US" sz="2000" dirty="0">
                          <a:effectLst/>
                        </a:rPr>
                        <a:t>臺北醫學大學</a:t>
                      </a:r>
                    </a:p>
                    <a:p>
                      <a:pPr algn="ctr" fontAlgn="t"/>
                      <a:r>
                        <a:rPr lang="zh-TW" altLang="en-US" sz="2000" dirty="0">
                          <a:effectLst/>
                        </a:rPr>
                        <a:t>醫學系</a:t>
                      </a:r>
                      <a:endParaRPr lang="zh-TW" altLang="en-US" sz="20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</a:rPr>
                        <a:t>第一階段篩選</a:t>
                      </a:r>
                      <a:endParaRPr lang="zh-TW" altLang="en-US" sz="16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</a:rPr>
                        <a:t>第二階段指定項目甄試</a:t>
                      </a:r>
                      <a:endParaRPr lang="zh-TW" altLang="en-US" sz="12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411697"/>
                  </a:ext>
                </a:extLst>
              </a:tr>
              <a:tr h="221596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>
                          <a:effectLst/>
                        </a:rPr>
                        <a:t>學測、英聽檢定</a:t>
                      </a:r>
                      <a:endParaRPr lang="zh-TW" altLang="en-US" sz="14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</a:rPr>
                        <a:t>比序項目</a:t>
                      </a:r>
                      <a:endParaRPr lang="zh-TW" altLang="en-US" sz="14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</a:rPr>
                        <a:t>指定項目</a:t>
                      </a:r>
                      <a:endParaRPr lang="zh-TW" altLang="en-US" sz="14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</a:rPr>
                        <a:t>佔甄試成績比例</a:t>
                      </a:r>
                      <a:endParaRPr lang="zh-TW" altLang="en-US" sz="14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extLst>
                  <a:ext uri="{0D108BD9-81ED-4DB2-BD59-A6C34878D82A}">
                    <a16:rowId xmlns:a16="http://schemas.microsoft.com/office/drawing/2014/main" val="2805854543"/>
                  </a:ext>
                </a:extLst>
              </a:tr>
              <a:tr h="403314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</a:rPr>
                        <a:t>科目</a:t>
                      </a:r>
                      <a:endParaRPr lang="zh-TW" altLang="en-US" sz="16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>
                          <a:effectLst/>
                        </a:rPr>
                        <a:t>標準</a:t>
                      </a:r>
                      <a:endParaRPr lang="zh-TW" altLang="en-US" sz="14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8990"/>
                  </a:ext>
                </a:extLst>
              </a:tr>
              <a:tr h="2792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</a:rPr>
                        <a:t>校系代碼</a:t>
                      </a:r>
                      <a:endParaRPr lang="zh-TW" altLang="en-US" sz="1600">
                        <a:solidFill>
                          <a:srgbClr val="FF0000"/>
                        </a:solidFill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10915</a:t>
                      </a:r>
                      <a:endParaRPr lang="en-US" altLang="zh-TW" sz="1800">
                        <a:solidFill>
                          <a:srgbClr val="FF0000"/>
                        </a:solidFill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</a:rPr>
                        <a:t>國文</a:t>
                      </a:r>
                      <a:br>
                        <a:rPr lang="zh-TW" altLang="en-US" sz="2000" dirty="0">
                          <a:effectLst/>
                        </a:rPr>
                      </a:br>
                      <a:r>
                        <a:rPr lang="zh-TW" altLang="en-US" sz="2000" dirty="0">
                          <a:effectLst/>
                        </a:rPr>
                        <a:t>英文</a:t>
                      </a:r>
                      <a:br>
                        <a:rPr lang="zh-TW" altLang="en-US" sz="2000" dirty="0">
                          <a:effectLst/>
                        </a:rPr>
                      </a:br>
                      <a:r>
                        <a:rPr lang="zh-TW" altLang="en-US" sz="2000" dirty="0">
                          <a:effectLst/>
                        </a:rPr>
                        <a:t>數學</a:t>
                      </a:r>
                      <a:r>
                        <a:rPr lang="en-US" altLang="zh-TW" sz="2000" dirty="0">
                          <a:effectLst/>
                        </a:rPr>
                        <a:t>A</a:t>
                      </a:r>
                      <a:br>
                        <a:rPr lang="en-US" altLang="zh-TW" sz="2000" dirty="0">
                          <a:effectLst/>
                        </a:rPr>
                      </a:br>
                      <a:r>
                        <a:rPr lang="zh-TW" altLang="en-US" sz="2000" dirty="0">
                          <a:effectLst/>
                        </a:rPr>
                        <a:t>數學</a:t>
                      </a:r>
                      <a:r>
                        <a:rPr lang="en-US" altLang="zh-TW" sz="2000" dirty="0">
                          <a:effectLst/>
                        </a:rPr>
                        <a:t>B</a:t>
                      </a:r>
                      <a:br>
                        <a:rPr lang="en-US" altLang="zh-TW" sz="2000" dirty="0">
                          <a:effectLst/>
                        </a:rPr>
                      </a:br>
                      <a:r>
                        <a:rPr lang="zh-TW" altLang="en-US" sz="2000" dirty="0">
                          <a:effectLst/>
                        </a:rPr>
                        <a:t>社會</a:t>
                      </a:r>
                      <a:br>
                        <a:rPr lang="zh-TW" altLang="en-US" sz="2000" dirty="0">
                          <a:effectLst/>
                        </a:rPr>
                      </a:br>
                      <a:r>
                        <a:rPr lang="zh-TW" altLang="en-US" sz="2000" dirty="0">
                          <a:effectLst/>
                        </a:rPr>
                        <a:t>自然</a:t>
                      </a:r>
                      <a:br>
                        <a:rPr lang="zh-TW" altLang="en-US" sz="2000" dirty="0">
                          <a:effectLst/>
                        </a:rPr>
                      </a:br>
                      <a:r>
                        <a:rPr lang="zh-TW" altLang="en-US" sz="2000" dirty="0">
                          <a:effectLst/>
                        </a:rPr>
                        <a:t>英聽</a:t>
                      </a:r>
                      <a:endParaRPr lang="zh-TW" altLang="en-US" sz="20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effectLst/>
                        </a:rPr>
                        <a:t>前標</a:t>
                      </a:r>
                      <a:br>
                        <a:rPr lang="zh-TW" altLang="en-US" sz="1800" dirty="0">
                          <a:effectLst/>
                        </a:rPr>
                      </a:br>
                      <a:r>
                        <a:rPr lang="zh-TW" altLang="en-US" sz="1800" dirty="0">
                          <a:effectLst/>
                        </a:rPr>
                        <a:t>頂標</a:t>
                      </a:r>
                      <a:br>
                        <a:rPr lang="zh-TW" altLang="en-US" sz="1800" dirty="0">
                          <a:effectLst/>
                        </a:rPr>
                      </a:br>
                      <a:r>
                        <a:rPr lang="zh-TW" altLang="en-US" sz="1800" dirty="0">
                          <a:effectLst/>
                        </a:rPr>
                        <a:t>頂標</a:t>
                      </a:r>
                      <a:br>
                        <a:rPr lang="zh-TW" altLang="en-US" sz="1800" dirty="0">
                          <a:effectLst/>
                        </a:rPr>
                      </a:br>
                      <a:r>
                        <a:rPr lang="en-US" altLang="zh-TW" sz="1800" dirty="0">
                          <a:effectLst/>
                        </a:rPr>
                        <a:t>--</a:t>
                      </a:r>
                      <a:br>
                        <a:rPr lang="en-US" altLang="zh-TW" sz="1800" dirty="0">
                          <a:effectLst/>
                        </a:rPr>
                      </a:br>
                      <a:r>
                        <a:rPr lang="en-US" altLang="zh-TW" sz="1800" dirty="0">
                          <a:effectLst/>
                        </a:rPr>
                        <a:t>--</a:t>
                      </a:r>
                      <a:br>
                        <a:rPr lang="en-US" altLang="zh-TW" sz="1800" dirty="0">
                          <a:effectLst/>
                        </a:rPr>
                      </a:br>
                      <a:r>
                        <a:rPr lang="zh-TW" altLang="en-US" sz="1800" dirty="0">
                          <a:effectLst/>
                        </a:rPr>
                        <a:t>頂標</a:t>
                      </a:r>
                      <a:br>
                        <a:rPr lang="zh-TW" altLang="en-US" sz="1800" dirty="0">
                          <a:effectLst/>
                        </a:rPr>
                      </a:br>
                      <a:r>
                        <a:rPr lang="en-US" altLang="zh-TW" sz="1800" dirty="0">
                          <a:effectLst/>
                        </a:rPr>
                        <a:t>--</a:t>
                      </a:r>
                      <a:endParaRPr lang="en-US" altLang="zh-TW" sz="18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effectLst/>
                        </a:rPr>
                        <a:t>1</a:t>
                      </a:r>
                      <a:r>
                        <a:rPr lang="zh-TW" altLang="en-US" sz="1400" dirty="0">
                          <a:effectLst/>
                        </a:rPr>
                        <a:t>、在校學業成績全校排名百分比</a:t>
                      </a:r>
                      <a:br>
                        <a:rPr lang="zh-TW" altLang="en-US" sz="1400" dirty="0">
                          <a:effectLst/>
                        </a:rPr>
                      </a:br>
                      <a:r>
                        <a:rPr lang="en-US" altLang="zh-TW" sz="1400" dirty="0">
                          <a:effectLst/>
                        </a:rPr>
                        <a:t>2</a:t>
                      </a:r>
                      <a:r>
                        <a:rPr lang="zh-TW" altLang="en-US" sz="1400" dirty="0">
                          <a:effectLst/>
                        </a:rPr>
                        <a:t>、學測國文、英文、數學</a:t>
                      </a:r>
                      <a:r>
                        <a:rPr lang="en-US" altLang="zh-TW" sz="1400" dirty="0">
                          <a:effectLst/>
                        </a:rPr>
                        <a:t>A</a:t>
                      </a:r>
                      <a:r>
                        <a:rPr lang="zh-TW" altLang="en-US" sz="1400" dirty="0">
                          <a:effectLst/>
                        </a:rPr>
                        <a:t>、自然之級分總和</a:t>
                      </a:r>
                      <a:br>
                        <a:rPr lang="zh-TW" altLang="en-US" sz="1400" dirty="0">
                          <a:effectLst/>
                        </a:rPr>
                      </a:br>
                      <a:r>
                        <a:rPr lang="en-US" altLang="zh-TW" sz="1400" dirty="0">
                          <a:effectLst/>
                        </a:rPr>
                        <a:t>3</a:t>
                      </a:r>
                      <a:r>
                        <a:rPr lang="zh-TW" altLang="en-US" sz="1400" dirty="0">
                          <a:effectLst/>
                        </a:rPr>
                        <a:t>、學測自然級分</a:t>
                      </a:r>
                      <a:br>
                        <a:rPr lang="zh-TW" altLang="en-US" sz="1400" dirty="0">
                          <a:effectLst/>
                        </a:rPr>
                      </a:br>
                      <a:r>
                        <a:rPr lang="en-US" altLang="zh-TW" sz="1400" dirty="0">
                          <a:effectLst/>
                        </a:rPr>
                        <a:t>4</a:t>
                      </a:r>
                      <a:r>
                        <a:rPr lang="zh-TW" altLang="en-US" sz="1400" dirty="0">
                          <a:effectLst/>
                        </a:rPr>
                        <a:t>、學測英文級分</a:t>
                      </a:r>
                      <a:br>
                        <a:rPr lang="zh-TW" altLang="en-US" sz="1400" dirty="0">
                          <a:effectLst/>
                        </a:rPr>
                      </a:br>
                      <a:r>
                        <a:rPr lang="en-US" altLang="zh-TW" sz="1400" dirty="0">
                          <a:effectLst/>
                        </a:rPr>
                        <a:t>5</a:t>
                      </a:r>
                      <a:r>
                        <a:rPr lang="zh-TW" altLang="en-US" sz="1400" dirty="0">
                          <a:effectLst/>
                        </a:rPr>
                        <a:t>、學測數學</a:t>
                      </a:r>
                      <a:r>
                        <a:rPr lang="en-US" altLang="zh-TW" sz="1400" dirty="0">
                          <a:effectLst/>
                        </a:rPr>
                        <a:t>A</a:t>
                      </a:r>
                      <a:r>
                        <a:rPr lang="zh-TW" altLang="en-US" sz="1400" dirty="0">
                          <a:effectLst/>
                        </a:rPr>
                        <a:t>級分</a:t>
                      </a:r>
                      <a:br>
                        <a:rPr lang="zh-TW" altLang="en-US" sz="1400" dirty="0">
                          <a:effectLst/>
                        </a:rPr>
                      </a:br>
                      <a:r>
                        <a:rPr lang="en-US" altLang="zh-TW" sz="1400" dirty="0">
                          <a:effectLst/>
                        </a:rPr>
                        <a:t>6</a:t>
                      </a:r>
                      <a:r>
                        <a:rPr lang="zh-TW" altLang="en-US" sz="1400" dirty="0">
                          <a:effectLst/>
                        </a:rPr>
                        <a:t>、學測國文級分</a:t>
                      </a:r>
                      <a:br>
                        <a:rPr lang="zh-TW" altLang="en-US" sz="1400" dirty="0">
                          <a:effectLst/>
                        </a:rPr>
                      </a:br>
                      <a:r>
                        <a:rPr lang="en-US" altLang="zh-TW" sz="1400" dirty="0">
                          <a:effectLst/>
                        </a:rPr>
                        <a:t>7</a:t>
                      </a:r>
                      <a:r>
                        <a:rPr lang="zh-TW" altLang="en-US" sz="1400" dirty="0">
                          <a:effectLst/>
                        </a:rPr>
                        <a:t>、化學學業成績總平均全校排名百分比</a:t>
                      </a:r>
                      <a:endParaRPr lang="zh-TW" altLang="en-US" sz="1400" dirty="0">
                        <a:effectLst/>
                        <a:latin typeface="Kaiu"/>
                      </a:endParaRPr>
                    </a:p>
                  </a:txBody>
                  <a:tcPr marL="13185" marR="21096" marT="10548" marB="1054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</a:rPr>
                        <a:t>面試</a:t>
                      </a:r>
                      <a:endParaRPr lang="zh-TW" altLang="en-US" sz="14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effectLst/>
                        </a:rPr>
                        <a:t>100%</a:t>
                      </a:r>
                      <a:endParaRPr lang="en-US" altLang="zh-TW" sz="14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extLst>
                  <a:ext uri="{0D108BD9-81ED-4DB2-BD59-A6C34878D82A}">
                    <a16:rowId xmlns:a16="http://schemas.microsoft.com/office/drawing/2014/main" val="71113255"/>
                  </a:ext>
                </a:extLst>
              </a:tr>
              <a:tr h="2792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</a:rPr>
                        <a:t>學群類別</a:t>
                      </a:r>
                      <a:endParaRPr lang="zh-TW" altLang="en-US" sz="16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>
                          <a:effectLst/>
                        </a:rPr>
                        <a:t>第八類學群</a:t>
                      </a:r>
                      <a:endParaRPr lang="zh-TW" altLang="en-US" sz="18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06716"/>
                  </a:ext>
                </a:extLst>
              </a:tr>
              <a:tr h="2792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</a:rPr>
                        <a:t>招生名額</a:t>
                      </a:r>
                      <a:endParaRPr lang="zh-TW" altLang="en-US" sz="16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31</a:t>
                      </a:r>
                      <a:endParaRPr lang="en-US" altLang="zh-TW" sz="18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effectLst/>
                        </a:rPr>
                        <a:t>甄 試  日 期 </a:t>
                      </a:r>
                      <a:r>
                        <a:rPr lang="en-US" altLang="zh-TW" sz="1400" dirty="0">
                          <a:effectLst/>
                        </a:rPr>
                        <a:t>: 112.5.19</a:t>
                      </a:r>
                      <a:br>
                        <a:rPr lang="en-US" altLang="zh-TW" sz="1400" dirty="0">
                          <a:effectLst/>
                        </a:rPr>
                      </a:br>
                      <a:r>
                        <a:rPr lang="zh-TW" altLang="en-US" sz="1400" dirty="0">
                          <a:effectLst/>
                        </a:rPr>
                        <a:t>榜示 </a:t>
                      </a:r>
                      <a:r>
                        <a:rPr lang="en-US" altLang="zh-TW" sz="1400" dirty="0">
                          <a:effectLst/>
                        </a:rPr>
                        <a:t>: 112.5.30</a:t>
                      </a:r>
                      <a:br>
                        <a:rPr lang="en-US" altLang="zh-TW" sz="1400" dirty="0">
                          <a:effectLst/>
                        </a:rPr>
                      </a:br>
                      <a:r>
                        <a:rPr lang="zh-TW" altLang="en-US" sz="1400" dirty="0">
                          <a:effectLst/>
                        </a:rPr>
                        <a:t>成績複查截止 </a:t>
                      </a:r>
                      <a:r>
                        <a:rPr lang="en-US" altLang="zh-TW" sz="1400" dirty="0">
                          <a:effectLst/>
                        </a:rPr>
                        <a:t>: 112.6.2</a:t>
                      </a:r>
                      <a:endParaRPr lang="en-US" altLang="zh-TW" sz="14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460645"/>
                  </a:ext>
                </a:extLst>
              </a:tr>
              <a:tr h="4808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</a:rPr>
                        <a:t>預計甄試人數</a:t>
                      </a:r>
                      <a:endParaRPr lang="zh-TW" altLang="en-US" sz="16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45</a:t>
                      </a:r>
                      <a:endParaRPr lang="en-US" altLang="zh-TW" sz="18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83763"/>
                  </a:ext>
                </a:extLst>
              </a:tr>
              <a:tr h="772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</a:rPr>
                        <a:t>可選填志願數</a:t>
                      </a:r>
                      <a:endParaRPr lang="zh-TW" altLang="en-US" sz="16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</a:rPr>
                        <a:t>2</a:t>
                      </a:r>
                      <a:endParaRPr lang="en-US" altLang="zh-TW" sz="18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462112"/>
                  </a:ext>
                </a:extLst>
              </a:tr>
              <a:tr h="2792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</a:rPr>
                        <a:t>外加名額</a:t>
                      </a:r>
                      <a:endParaRPr lang="zh-TW" altLang="en-US" sz="16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>
                          <a:effectLst/>
                        </a:rPr>
                        <a:t>無</a:t>
                      </a:r>
                      <a:endParaRPr lang="zh-TW" altLang="en-US" sz="18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</a:rPr>
                        <a:t>指定項目</a:t>
                      </a:r>
                      <a:br>
                        <a:rPr lang="zh-TW" altLang="en-US" sz="1600" dirty="0">
                          <a:effectLst/>
                        </a:rPr>
                      </a:br>
                      <a:r>
                        <a:rPr lang="zh-TW" altLang="en-US" sz="1600" dirty="0">
                          <a:effectLst/>
                        </a:rPr>
                        <a:t>甄試說明</a:t>
                      </a:r>
                      <a:endParaRPr lang="zh-TW" altLang="en-US" sz="16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rowSpan="3" gridSpan="4">
                  <a:txBody>
                    <a:bodyPr/>
                    <a:lstStyle/>
                    <a:p>
                      <a:pPr algn="l" fontAlgn="t"/>
                      <a:r>
                        <a:rPr lang="en-US" altLang="zh-TW" sz="1400" dirty="0">
                          <a:effectLst/>
                        </a:rPr>
                        <a:t>1.</a:t>
                      </a:r>
                      <a:r>
                        <a:rPr lang="zh-TW" altLang="en-US" sz="1400" dirty="0">
                          <a:effectLst/>
                        </a:rPr>
                        <a:t>請至本校教務處招生組最新消息下載「醫學系個人簡歷」表格，完成填寫</a:t>
                      </a:r>
                      <a:r>
                        <a:rPr lang="en-US" altLang="zh-TW" sz="1400" dirty="0">
                          <a:effectLst/>
                        </a:rPr>
                        <a:t>(</a:t>
                      </a:r>
                      <a:r>
                        <a:rPr lang="zh-TW" altLang="en-US" sz="1400" dirty="0">
                          <a:effectLst/>
                        </a:rPr>
                        <a:t>限</a:t>
                      </a:r>
                      <a:r>
                        <a:rPr lang="en-US" altLang="zh-TW" sz="1400" dirty="0">
                          <a:effectLst/>
                        </a:rPr>
                        <a:t>A4</a:t>
                      </a:r>
                      <a:r>
                        <a:rPr lang="zh-TW" altLang="en-US" sz="1400" dirty="0">
                          <a:effectLst/>
                        </a:rPr>
                        <a:t>一頁</a:t>
                      </a:r>
                      <a:r>
                        <a:rPr lang="en-US" altLang="zh-TW" sz="1400" dirty="0">
                          <a:effectLst/>
                        </a:rPr>
                        <a:t>)</a:t>
                      </a:r>
                      <a:r>
                        <a:rPr lang="zh-TW" altLang="en-US" sz="1400" dirty="0">
                          <a:effectLst/>
                        </a:rPr>
                        <a:t>並於面試時攜帶一式三份至試場繳交。</a:t>
                      </a:r>
                      <a:r>
                        <a:rPr lang="en-US" altLang="zh-TW" sz="1400" dirty="0">
                          <a:effectLst/>
                        </a:rPr>
                        <a:t>2.</a:t>
                      </a:r>
                      <a:r>
                        <a:rPr lang="zh-TW" altLang="en-US" sz="1400" dirty="0">
                          <a:effectLst/>
                        </a:rPr>
                        <a:t>通過第一階段篩選之考生，請於</a:t>
                      </a:r>
                      <a:r>
                        <a:rPr lang="en-US" altLang="zh-TW" sz="1400" dirty="0">
                          <a:effectLst/>
                        </a:rPr>
                        <a:t>112.03.22</a:t>
                      </a:r>
                      <a:r>
                        <a:rPr lang="zh-TW" altLang="en-US" sz="1400" dirty="0">
                          <a:effectLst/>
                        </a:rPr>
                        <a:t>上午九時起至</a:t>
                      </a:r>
                      <a:r>
                        <a:rPr lang="en-US" altLang="zh-TW" sz="1400" dirty="0">
                          <a:effectLst/>
                        </a:rPr>
                        <a:t>112.03.27</a:t>
                      </a:r>
                      <a:r>
                        <a:rPr lang="zh-TW" altLang="en-US" sz="1400" dirty="0">
                          <a:effectLst/>
                        </a:rPr>
                        <a:t>下午三時止到本校招生組網頁申請甄試轉帳帳號並繳費，完成繳費可於</a:t>
                      </a:r>
                      <a:r>
                        <a:rPr lang="en-US" altLang="zh-TW" sz="1400" dirty="0">
                          <a:effectLst/>
                        </a:rPr>
                        <a:t>112.03.22</a:t>
                      </a:r>
                      <a:r>
                        <a:rPr lang="zh-TW" altLang="en-US" sz="1400" dirty="0">
                          <a:effectLst/>
                        </a:rPr>
                        <a:t>下午一時起選填甄試梯次及確認報名，報名至</a:t>
                      </a:r>
                      <a:r>
                        <a:rPr lang="en-US" altLang="zh-TW" sz="1400" dirty="0">
                          <a:effectLst/>
                        </a:rPr>
                        <a:t>112.03.27</a:t>
                      </a:r>
                      <a:r>
                        <a:rPr lang="zh-TW" altLang="en-US" sz="1400" dirty="0">
                          <a:effectLst/>
                        </a:rPr>
                        <a:t>下午五時截止。</a:t>
                      </a:r>
                      <a:endParaRPr lang="zh-TW" altLang="en-US" sz="14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796477"/>
                  </a:ext>
                </a:extLst>
              </a:tr>
              <a:tr h="4808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</a:rPr>
                        <a:t>預計甄試人數</a:t>
                      </a:r>
                      <a:endParaRPr lang="zh-TW" altLang="en-US" sz="16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--</a:t>
                      </a:r>
                      <a:endParaRPr lang="en-US" altLang="zh-TW" sz="18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962524"/>
                  </a:ext>
                </a:extLst>
              </a:tr>
              <a:tr h="4356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</a:rPr>
                        <a:t>可填志願數</a:t>
                      </a:r>
                      <a:endParaRPr lang="zh-TW" altLang="en-US" sz="16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--</a:t>
                      </a:r>
                      <a:endParaRPr lang="en-US" altLang="zh-TW" sz="18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956149"/>
                  </a:ext>
                </a:extLst>
              </a:tr>
              <a:tr h="4808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</a:rPr>
                        <a:t>指定項目甄試費</a:t>
                      </a:r>
                      <a:endParaRPr lang="zh-TW" altLang="en-US" sz="16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</a:rPr>
                        <a:t>600</a:t>
                      </a:r>
                      <a:endParaRPr lang="en-US" altLang="zh-TW" sz="18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</a:rPr>
                        <a:t>備註</a:t>
                      </a:r>
                      <a:endParaRPr lang="zh-TW" altLang="en-US" sz="16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rowSpan="2" gridSpan="4">
                  <a:txBody>
                    <a:bodyPr/>
                    <a:lstStyle/>
                    <a:p>
                      <a:pPr algn="l" fontAlgn="t" latinLnBrk="1"/>
                      <a:r>
                        <a:rPr lang="en-US" altLang="zh-TW" sz="1400" dirty="0">
                          <a:effectLst/>
                        </a:rPr>
                        <a:t>1.</a:t>
                      </a:r>
                      <a:r>
                        <a:rPr lang="zh-TW" altLang="en-US" sz="1400" dirty="0">
                          <a:effectLst/>
                        </a:rPr>
                        <a:t>本學系以培養具人文關懷及社會服務熱忱的專業醫師為教育目標。</a:t>
                      </a:r>
                      <a:r>
                        <a:rPr lang="en-US" altLang="zh-TW" sz="1400" dirty="0">
                          <a:effectLst/>
                        </a:rPr>
                        <a:t>2.</a:t>
                      </a:r>
                      <a:r>
                        <a:rPr lang="zh-TW" altLang="en-US" sz="1400" dirty="0">
                          <a:effectLst/>
                        </a:rPr>
                        <a:t>甄試總成績同分參酌順序以面試成績中之習醫適性、思辨溝通及綜整能力與素養成績順序評比，分數較高者優先錄取。</a:t>
                      </a:r>
                      <a:r>
                        <a:rPr lang="en-US" altLang="zh-TW" sz="1400" dirty="0">
                          <a:effectLst/>
                        </a:rPr>
                        <a:t>3.</a:t>
                      </a:r>
                      <a:r>
                        <a:rPr lang="zh-TW" altLang="en-US" sz="1400" dirty="0">
                          <a:effectLst/>
                        </a:rPr>
                        <a:t>本學系聯絡電話：</a:t>
                      </a:r>
                      <a:r>
                        <a:rPr lang="en-US" altLang="zh-TW" sz="1400" dirty="0">
                          <a:effectLst/>
                        </a:rPr>
                        <a:t>(02)2736-1661</a:t>
                      </a:r>
                      <a:r>
                        <a:rPr lang="zh-TW" altLang="en-US" sz="1400" dirty="0">
                          <a:effectLst/>
                        </a:rPr>
                        <a:t>分機</a:t>
                      </a:r>
                      <a:r>
                        <a:rPr lang="en-US" altLang="zh-TW" sz="1400" dirty="0">
                          <a:effectLst/>
                        </a:rPr>
                        <a:t>3111</a:t>
                      </a:r>
                      <a:r>
                        <a:rPr lang="zh-TW" altLang="en-US" sz="1400" dirty="0">
                          <a:effectLst/>
                        </a:rPr>
                        <a:t>。</a:t>
                      </a:r>
                      <a:r>
                        <a:rPr lang="en-US" altLang="zh-TW" sz="1400" dirty="0">
                          <a:effectLst/>
                        </a:rPr>
                        <a:t>4.</a:t>
                      </a:r>
                      <a:r>
                        <a:rPr lang="zh-TW" altLang="en-US" sz="1400" dirty="0">
                          <a:effectLst/>
                        </a:rPr>
                        <a:t>學系網址：</a:t>
                      </a:r>
                      <a:r>
                        <a:rPr lang="en-US" sz="1400" dirty="0">
                          <a:effectLst/>
                        </a:rPr>
                        <a:t>http://medschool.tmu.edu.tw。</a:t>
                      </a:r>
                      <a:endParaRPr lang="en-US" sz="14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298495"/>
                  </a:ext>
                </a:extLst>
              </a:tr>
              <a:tr h="9417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</a:rPr>
                        <a:t>寄發</a:t>
                      </a:r>
                      <a:r>
                        <a:rPr lang="en-US" altLang="zh-TW" sz="1600">
                          <a:effectLst/>
                        </a:rPr>
                        <a:t>(</a:t>
                      </a:r>
                      <a:r>
                        <a:rPr lang="zh-TW" altLang="en-US" sz="1600">
                          <a:effectLst/>
                        </a:rPr>
                        <a:t>公告</a:t>
                      </a:r>
                      <a:r>
                        <a:rPr lang="en-US" altLang="zh-TW" sz="1600">
                          <a:effectLst/>
                        </a:rPr>
                        <a:t>)</a:t>
                      </a:r>
                      <a:r>
                        <a:rPr lang="zh-TW" altLang="en-US" sz="1600">
                          <a:effectLst/>
                        </a:rPr>
                        <a:t>指定項目甄試通知</a:t>
                      </a:r>
                      <a:endParaRPr lang="zh-TW" altLang="en-US" sz="160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</a:rPr>
                        <a:t>--</a:t>
                      </a:r>
                      <a:endParaRPr lang="en-US" altLang="zh-TW" sz="1800" dirty="0">
                        <a:effectLst/>
                        <a:latin typeface="Kaiu"/>
                      </a:endParaRPr>
                    </a:p>
                  </a:txBody>
                  <a:tcPr marL="21096" marR="21096" marT="10548" marB="10548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789834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303417" y="137441"/>
            <a:ext cx="453716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第八類學群簡章範例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6974809" y="862902"/>
            <a:ext cx="1993343" cy="14934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2481943" y="1117958"/>
            <a:ext cx="2186771" cy="283857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29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040946-86D0-4E8E-84E6-B8FD5778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1" y="0"/>
            <a:ext cx="4063999" cy="916743"/>
          </a:xfrm>
        </p:spPr>
        <p:txBody>
          <a:bodyPr>
            <a:noAutofit/>
          </a:bodyPr>
          <a:lstStyle/>
          <a:p>
            <a:r>
              <a:rPr lang="zh-TW" altLang="en-US" sz="4800" dirty="0"/>
              <a:t>兩輪分發作業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9B4C38-DE0D-4CB0-A396-F7A2DC47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93" y="916743"/>
            <a:ext cx="8228036" cy="582938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Clr>
                <a:schemeClr val="bg1"/>
              </a:buClr>
            </a:pPr>
            <a:r>
              <a:rPr lang="zh-TW" altLang="en-US" sz="3200" b="1" dirty="0">
                <a:solidFill>
                  <a:srgbClr val="7030A0"/>
                </a:solidFill>
                <a:latin typeface="+mj-ea"/>
                <a:ea typeface="+mj-ea"/>
              </a:rPr>
              <a:t>第一輪分發</a:t>
            </a:r>
            <a:endParaRPr lang="en-US" altLang="zh-TW" sz="3200" b="1" dirty="0">
              <a:solidFill>
                <a:srgbClr val="7030A0"/>
              </a:solidFill>
              <a:latin typeface="+mj-ea"/>
              <a:ea typeface="+mj-ea"/>
            </a:endParaRPr>
          </a:p>
          <a:p>
            <a:pPr marL="757238" lvl="1" indent="-457200">
              <a:buClr>
                <a:schemeClr val="bg1"/>
              </a:buClr>
            </a:pPr>
            <a:r>
              <a:rPr lang="zh-TW" altLang="en-US" sz="3050" dirty="0">
                <a:solidFill>
                  <a:schemeClr val="bg1"/>
                </a:solidFill>
                <a:latin typeface="+mj-ea"/>
                <a:ea typeface="+mj-ea"/>
              </a:rPr>
              <a:t>各大學於第一至第三類學群錄取</a:t>
            </a:r>
            <a:r>
              <a:rPr lang="zh-TW" altLang="en-US" sz="3050" dirty="0">
                <a:solidFill>
                  <a:srgbClr val="C00000"/>
                </a:solidFill>
                <a:latin typeface="+mj-ea"/>
                <a:ea typeface="+mj-ea"/>
              </a:rPr>
              <a:t>同一推薦學校學生以共</a:t>
            </a:r>
            <a:r>
              <a:rPr lang="en-US" altLang="zh-TW" sz="3050" dirty="0">
                <a:solidFill>
                  <a:srgbClr val="C00000"/>
                </a:solidFill>
                <a:latin typeface="+mj-ea"/>
                <a:ea typeface="+mj-ea"/>
              </a:rPr>
              <a:t>1</a:t>
            </a:r>
            <a:r>
              <a:rPr lang="zh-TW" altLang="en-US" sz="3050" dirty="0">
                <a:solidFill>
                  <a:srgbClr val="C00000"/>
                </a:solidFill>
                <a:latin typeface="+mj-ea"/>
                <a:ea typeface="+mj-ea"/>
              </a:rPr>
              <a:t>名為限</a:t>
            </a:r>
            <a:r>
              <a:rPr lang="zh-TW" altLang="en-US" sz="3050" dirty="0">
                <a:solidFill>
                  <a:schemeClr val="bg1"/>
                </a:solidFill>
                <a:latin typeface="+mj-ea"/>
                <a:ea typeface="+mj-ea"/>
              </a:rPr>
              <a:t>，第四、五、六、七學群分別錄取同一推薦學校學生各以</a:t>
            </a:r>
            <a:r>
              <a:rPr lang="en-US" altLang="zh-TW" sz="305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zh-TW" altLang="en-US" sz="3050" dirty="0">
                <a:solidFill>
                  <a:schemeClr val="bg1"/>
                </a:solidFill>
                <a:latin typeface="+mj-ea"/>
                <a:ea typeface="+mj-ea"/>
              </a:rPr>
              <a:t>名為限。</a:t>
            </a:r>
            <a:endParaRPr lang="en-US" altLang="zh-TW" sz="305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Clr>
                <a:schemeClr val="bg1"/>
              </a:buClr>
            </a:pPr>
            <a:r>
              <a:rPr lang="zh-TW" altLang="en-US" sz="3200" b="1" dirty="0">
                <a:solidFill>
                  <a:srgbClr val="7030A0"/>
                </a:solidFill>
                <a:latin typeface="+mj-ea"/>
                <a:ea typeface="+mj-ea"/>
              </a:rPr>
              <a:t>第二輪分發</a:t>
            </a:r>
            <a:endParaRPr lang="en-US" altLang="zh-TW" sz="3200" b="1" dirty="0">
              <a:solidFill>
                <a:srgbClr val="7030A0"/>
              </a:solidFill>
              <a:latin typeface="+mj-ea"/>
              <a:ea typeface="+mj-ea"/>
            </a:endParaRPr>
          </a:p>
          <a:p>
            <a:pPr marL="757238" lvl="1" indent="-457200">
              <a:buClr>
                <a:schemeClr val="bg1"/>
              </a:buClr>
            </a:pPr>
            <a:r>
              <a:rPr lang="zh-TW" altLang="en-US" sz="3000" dirty="0">
                <a:solidFill>
                  <a:schemeClr val="bg1"/>
                </a:solidFill>
                <a:latin typeface="+mj-ea"/>
                <a:ea typeface="+mj-ea"/>
              </a:rPr>
              <a:t>第一輪分發後，校系</a:t>
            </a:r>
            <a:r>
              <a:rPr lang="zh-TW" altLang="en-US" sz="3000" dirty="0">
                <a:solidFill>
                  <a:srgbClr val="C00000"/>
                </a:solidFill>
                <a:latin typeface="+mj-ea"/>
                <a:ea typeface="+mj-ea"/>
              </a:rPr>
              <a:t>仍有缺額者</a:t>
            </a:r>
            <a:r>
              <a:rPr lang="zh-TW" altLang="en-US" sz="3000" dirty="0">
                <a:solidFill>
                  <a:schemeClr val="bg1"/>
                </a:solidFill>
                <a:latin typeface="+mj-ea"/>
                <a:ea typeface="+mj-ea"/>
              </a:rPr>
              <a:t>，再進行第二輪分發作業。進行第二輪分發比序時，就</a:t>
            </a:r>
            <a:r>
              <a:rPr lang="zh-TW" altLang="en-US" sz="3000" dirty="0">
                <a:solidFill>
                  <a:srgbClr val="C00000"/>
                </a:solidFill>
                <a:latin typeface="+mj-ea"/>
                <a:ea typeface="+mj-ea"/>
              </a:rPr>
              <a:t>第一輪未獲錄取之考生進行分發</a:t>
            </a:r>
            <a:r>
              <a:rPr lang="zh-TW" altLang="en-US" sz="3000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757238" lvl="1" indent="-457200">
              <a:buClr>
                <a:schemeClr val="bg1"/>
              </a:buClr>
            </a:pPr>
            <a:r>
              <a:rPr lang="zh-TW" altLang="en-US" sz="3000" dirty="0">
                <a:solidFill>
                  <a:schemeClr val="bg1"/>
                </a:solidFill>
                <a:latin typeface="+mj-ea"/>
                <a:ea typeface="+mj-ea"/>
              </a:rPr>
              <a:t>各大學對同一推薦學校再錄取人數</a:t>
            </a:r>
            <a:r>
              <a:rPr lang="zh-TW" altLang="en-US" sz="3000" dirty="0">
                <a:solidFill>
                  <a:srgbClr val="C00000"/>
                </a:solidFill>
                <a:latin typeface="+mj-ea"/>
                <a:ea typeface="+mj-ea"/>
              </a:rPr>
              <a:t>不受</a:t>
            </a:r>
            <a:r>
              <a:rPr lang="en-US" altLang="zh-TW" sz="3000" dirty="0">
                <a:solidFill>
                  <a:srgbClr val="C00000"/>
                </a:solidFill>
                <a:latin typeface="+mj-ea"/>
                <a:ea typeface="+mj-ea"/>
              </a:rPr>
              <a:t>1</a:t>
            </a:r>
            <a:r>
              <a:rPr lang="zh-TW" altLang="en-US" sz="3000" dirty="0">
                <a:solidFill>
                  <a:srgbClr val="C00000"/>
                </a:solidFill>
                <a:latin typeface="+mj-ea"/>
                <a:ea typeface="+mj-ea"/>
              </a:rPr>
              <a:t>名之限制</a:t>
            </a:r>
            <a:r>
              <a:rPr lang="zh-TW" altLang="en-US" sz="3000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757238" lvl="1" indent="-457200">
              <a:buClr>
                <a:schemeClr val="bg1"/>
              </a:buClr>
            </a:pPr>
            <a:r>
              <a:rPr lang="zh-TW" altLang="en-US" sz="3000" dirty="0">
                <a:solidFill>
                  <a:schemeClr val="bg1"/>
                </a:solidFill>
                <a:latin typeface="+mj-ea"/>
                <a:ea typeface="+mj-ea"/>
              </a:rPr>
              <a:t>第一輪、第二輪分發經比序至最後一項仍相同時，則增額錄取。</a:t>
            </a:r>
            <a:endParaRPr lang="en-US" altLang="zh-TW" sz="30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buClr>
                <a:schemeClr val="bg1"/>
              </a:buClr>
            </a:pPr>
            <a:r>
              <a:rPr lang="zh-TW" altLang="en-US" sz="3600" dirty="0">
                <a:solidFill>
                  <a:schemeClr val="bg1"/>
                </a:solidFill>
                <a:latin typeface="+mj-ea"/>
                <a:ea typeface="+mj-ea"/>
              </a:rPr>
              <a:t>★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原住民分發比序作業與一般生相同</a:t>
            </a:r>
            <a:r>
              <a:rPr lang="zh-TW" altLang="en-US" sz="3200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5511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1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1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1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4EC30E-E617-46F3-8F62-98B49EE4F6FB}" type="slidenum">
              <a:rPr kumimoji="0" lang="zh-TW" altLang="en-US" sz="750">
                <a:solidFill>
                  <a:schemeClr val="accent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75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2444" y="508000"/>
            <a:ext cx="3059113" cy="854075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/>
            <a:r>
              <a:rPr lang="zh-TW" altLang="en-US" sz="4800" dirty="0">
                <a:solidFill>
                  <a:schemeClr val="bg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分發比序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3685" y="1841501"/>
            <a:ext cx="7075916" cy="2739292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zh-TW" altLang="en-US" sz="3200" dirty="0">
                <a:solidFill>
                  <a:schemeClr val="bg1"/>
                </a:solidFill>
              </a:rPr>
              <a:t>第</a:t>
            </a:r>
            <a:r>
              <a:rPr lang="en-US" altLang="zh-TW" sz="3200" dirty="0">
                <a:solidFill>
                  <a:schemeClr val="bg1"/>
                </a:solidFill>
              </a:rPr>
              <a:t>1</a:t>
            </a:r>
            <a:r>
              <a:rPr lang="zh-TW" altLang="en-US" sz="3200" dirty="0">
                <a:solidFill>
                  <a:schemeClr val="bg1"/>
                </a:solidFill>
              </a:rPr>
              <a:t>比序為</a:t>
            </a:r>
            <a:r>
              <a:rPr lang="en-US" altLang="zh-TW" sz="3200" dirty="0">
                <a:solidFill>
                  <a:schemeClr val="bg1"/>
                </a:solidFill>
              </a:rPr>
              <a:t> </a:t>
            </a:r>
            <a:r>
              <a:rPr lang="zh-TW" altLang="en-US" sz="3200" dirty="0">
                <a:solidFill>
                  <a:schemeClr val="bg1"/>
                </a:solidFill>
              </a:rPr>
              <a:t>「在校學業成績」全校排名百分比～</a:t>
            </a:r>
            <a:r>
              <a:rPr lang="zh-TW" altLang="en-US" sz="3200" dirty="0">
                <a:solidFill>
                  <a:srgbClr val="FF0000"/>
                </a:solidFill>
              </a:rPr>
              <a:t>百分比小者優先錄取</a:t>
            </a:r>
            <a:r>
              <a:rPr lang="zh-TW" altLang="en-US" sz="3200" dirty="0">
                <a:solidFill>
                  <a:schemeClr val="bg1"/>
                </a:solidFill>
              </a:rPr>
              <a:t>。</a:t>
            </a:r>
            <a:endParaRPr lang="en-US" altLang="zh-TW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zh-TW" altLang="en-US" sz="3200" dirty="0">
                <a:solidFill>
                  <a:schemeClr val="bg1"/>
                </a:solidFill>
              </a:rPr>
              <a:t>第</a:t>
            </a:r>
            <a:r>
              <a:rPr lang="en-US" altLang="zh-TW" sz="3200" dirty="0">
                <a:solidFill>
                  <a:schemeClr val="bg1"/>
                </a:solidFill>
              </a:rPr>
              <a:t>2~7</a:t>
            </a:r>
            <a:r>
              <a:rPr lang="zh-TW" altLang="en-US" sz="3200" dirty="0">
                <a:solidFill>
                  <a:schemeClr val="bg1"/>
                </a:solidFill>
              </a:rPr>
              <a:t>比序 </a:t>
            </a:r>
            <a:r>
              <a:rPr lang="en-US" altLang="zh-TW" sz="3200" dirty="0">
                <a:solidFill>
                  <a:schemeClr val="bg1"/>
                </a:solidFill>
              </a:rPr>
              <a:t>(</a:t>
            </a:r>
            <a:r>
              <a:rPr lang="zh-TW" altLang="en-US" sz="3200" dirty="0">
                <a:solidFill>
                  <a:schemeClr val="bg1"/>
                </a:solidFill>
              </a:rPr>
              <a:t>由各大學自訂比序項目</a:t>
            </a:r>
            <a:r>
              <a:rPr lang="en-US" altLang="zh-TW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zh-TW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4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59303"/>
              </p:ext>
            </p:extLst>
          </p:nvPr>
        </p:nvGraphicFramePr>
        <p:xfrm>
          <a:off x="0" y="1191971"/>
          <a:ext cx="9161581" cy="484117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2650745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val="2729886803"/>
                    </a:ext>
                  </a:extLst>
                </a:gridCol>
                <a:gridCol w="1151793">
                  <a:extLst>
                    <a:ext uri="{9D8B030D-6E8A-4147-A177-3AD203B41FA5}">
                      <a16:colId xmlns:a16="http://schemas.microsoft.com/office/drawing/2014/main" val="4276385944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892098270"/>
                    </a:ext>
                  </a:extLst>
                </a:gridCol>
                <a:gridCol w="4457696">
                  <a:extLst>
                    <a:ext uri="{9D8B030D-6E8A-4147-A177-3AD203B41FA5}">
                      <a16:colId xmlns:a16="http://schemas.microsoft.com/office/drawing/2014/main" val="3873304136"/>
                    </a:ext>
                  </a:extLst>
                </a:gridCol>
              </a:tblGrid>
              <a:tr h="449875"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zh-TW" altLang="en-US" sz="2400" dirty="0">
                          <a:effectLst/>
                        </a:rPr>
                        <a:t>國立陽明交通大學</a:t>
                      </a:r>
                    </a:p>
                    <a:p>
                      <a:pPr algn="ctr" fontAlgn="t"/>
                      <a:r>
                        <a:rPr lang="zh-TW" altLang="en-US" sz="2400" dirty="0">
                          <a:effectLst/>
                        </a:rPr>
                        <a:t>物理治療暨輔助科技學系</a:t>
                      </a:r>
                      <a:endParaRPr lang="zh-TW" altLang="en-US" sz="2400" dirty="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</a:rPr>
                        <a:t>學測、英聽檢定</a:t>
                      </a:r>
                      <a:endParaRPr lang="zh-TW" altLang="en-US" sz="240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effectLst/>
                        </a:rPr>
                        <a:t>分發比序項目</a:t>
                      </a:r>
                      <a:endParaRPr lang="zh-TW" altLang="en-US" sz="3600" dirty="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extLst>
                  <a:ext uri="{0D108BD9-81ED-4DB2-BD59-A6C34878D82A}">
                    <a16:rowId xmlns:a16="http://schemas.microsoft.com/office/drawing/2014/main" val="2470914562"/>
                  </a:ext>
                </a:extLst>
              </a:tr>
              <a:tr h="5066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</a:rPr>
                        <a:t>科目</a:t>
                      </a:r>
                      <a:endParaRPr lang="zh-TW" altLang="en-US" sz="240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</a:rPr>
                        <a:t>標準</a:t>
                      </a:r>
                      <a:endParaRPr lang="zh-TW" altLang="en-US" sz="240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 rowSpan="7">
                  <a:txBody>
                    <a:bodyPr/>
                    <a:lstStyle/>
                    <a:p>
                      <a:pPr marL="514350" indent="-514350" algn="l">
                        <a:buFont typeface="+mj-lt"/>
                        <a:buAutoNum type="arabicPeriod"/>
                      </a:pPr>
                      <a:r>
                        <a:rPr lang="zh-TW" altLang="en-US" sz="2800" dirty="0">
                          <a:effectLst/>
                        </a:rPr>
                        <a:t>在校學業成績全校排名百分比</a:t>
                      </a:r>
                      <a:endParaRPr lang="en-US" altLang="zh-TW" sz="2800" dirty="0">
                        <a:effectLst/>
                      </a:endParaRPr>
                    </a:p>
                    <a:p>
                      <a:pPr marL="514350" indent="-514350" algn="l">
                        <a:buFont typeface="+mj-lt"/>
                        <a:buAutoNum type="arabicPeriod"/>
                      </a:pPr>
                      <a:r>
                        <a:rPr lang="zh-TW" altLang="en-US" sz="2800" dirty="0">
                          <a:effectLst/>
                        </a:rPr>
                        <a:t>學測國文、英文、數學</a:t>
                      </a:r>
                      <a:r>
                        <a:rPr lang="en-US" altLang="zh-TW" sz="2800" dirty="0">
                          <a:effectLst/>
                        </a:rPr>
                        <a:t>A</a:t>
                      </a:r>
                      <a:r>
                        <a:rPr lang="zh-TW" altLang="en-US" sz="2800" dirty="0">
                          <a:effectLst/>
                        </a:rPr>
                        <a:t>、自然之級分總和</a:t>
                      </a:r>
                      <a:endParaRPr lang="en-US" altLang="zh-TW" sz="2800" dirty="0">
                        <a:effectLst/>
                      </a:endParaRPr>
                    </a:p>
                    <a:p>
                      <a:pPr marL="514350" indent="-514350" algn="l">
                        <a:buFont typeface="+mj-lt"/>
                        <a:buAutoNum type="arabicPeriod"/>
                      </a:pPr>
                      <a:r>
                        <a:rPr lang="zh-TW" altLang="en-US" sz="2800" dirty="0">
                          <a:effectLst/>
                        </a:rPr>
                        <a:t>學測英文級分</a:t>
                      </a:r>
                      <a:endParaRPr lang="en-US" altLang="zh-TW" sz="2800" dirty="0">
                        <a:effectLst/>
                      </a:endParaRPr>
                    </a:p>
                    <a:p>
                      <a:pPr marL="514350" indent="-514350" algn="l">
                        <a:buFont typeface="+mj-lt"/>
                        <a:buAutoNum type="arabicPeriod"/>
                      </a:pPr>
                      <a:r>
                        <a:rPr lang="zh-TW" altLang="en-US" sz="2800" dirty="0">
                          <a:effectLst/>
                        </a:rPr>
                        <a:t>學測自然級分</a:t>
                      </a:r>
                      <a:endParaRPr lang="en-US" altLang="zh-TW" sz="2800" dirty="0">
                        <a:effectLst/>
                      </a:endParaRPr>
                    </a:p>
                    <a:p>
                      <a:pPr marL="514350" indent="-514350" algn="l">
                        <a:buFont typeface="+mj-lt"/>
                        <a:buAutoNum type="arabicPeriod"/>
                      </a:pPr>
                      <a:r>
                        <a:rPr lang="zh-TW" altLang="en-US" sz="2800" dirty="0">
                          <a:effectLst/>
                        </a:rPr>
                        <a:t>學測數學</a:t>
                      </a:r>
                      <a:r>
                        <a:rPr lang="en-US" altLang="zh-TW" sz="2800" dirty="0">
                          <a:effectLst/>
                        </a:rPr>
                        <a:t>A</a:t>
                      </a:r>
                      <a:r>
                        <a:rPr lang="zh-TW" altLang="en-US" sz="2800" dirty="0">
                          <a:effectLst/>
                        </a:rPr>
                        <a:t>級分</a:t>
                      </a:r>
                      <a:endParaRPr lang="en-US" altLang="zh-TW" sz="2800" dirty="0">
                        <a:effectLst/>
                      </a:endParaRPr>
                    </a:p>
                    <a:p>
                      <a:pPr marL="514350" indent="-514350" algn="l">
                        <a:buFont typeface="+mj-lt"/>
                        <a:buAutoNum type="arabicPeriod"/>
                      </a:pPr>
                      <a:r>
                        <a:rPr lang="zh-TW" altLang="en-US" sz="2800" dirty="0">
                          <a:effectLst/>
                        </a:rPr>
                        <a:t>學測國文級分</a:t>
                      </a:r>
                      <a:endParaRPr lang="en-US" altLang="zh-TW" sz="2800" dirty="0">
                        <a:effectLst/>
                      </a:endParaRPr>
                    </a:p>
                    <a:p>
                      <a:pPr marL="514350" indent="-514350" algn="l">
                        <a:buFont typeface="+mj-lt"/>
                        <a:buAutoNum type="arabicPeriod"/>
                      </a:pPr>
                      <a:r>
                        <a:rPr lang="zh-TW" altLang="en-US" sz="2800" dirty="0">
                          <a:effectLst/>
                        </a:rPr>
                        <a:t>英語文學業成績總平均全校排名百分比</a:t>
                      </a:r>
                      <a:endParaRPr lang="zh-TW" altLang="en-US" sz="2800" dirty="0">
                        <a:effectLst/>
                        <a:latin typeface="Kaiu"/>
                      </a:endParaRPr>
                    </a:p>
                  </a:txBody>
                  <a:tcPr marL="11874" marR="12665" marT="6333" marB="6333" anchor="ctr"/>
                </a:tc>
                <a:extLst>
                  <a:ext uri="{0D108BD9-81ED-4DB2-BD59-A6C34878D82A}">
                    <a16:rowId xmlns:a16="http://schemas.microsoft.com/office/drawing/2014/main" val="3886157252"/>
                  </a:ext>
                </a:extLst>
              </a:tr>
              <a:tr h="4498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</a:rPr>
                        <a:t>校系代碼</a:t>
                      </a:r>
                      <a:endParaRPr lang="zh-TW" altLang="en-US" sz="2400">
                        <a:solidFill>
                          <a:srgbClr val="FF0000"/>
                        </a:solidFill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effectLst/>
                        </a:rPr>
                        <a:t>01330</a:t>
                      </a:r>
                      <a:endParaRPr lang="en-US" altLang="zh-TW" sz="2400">
                        <a:solidFill>
                          <a:srgbClr val="FF0000"/>
                        </a:solidFill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2800">
                          <a:effectLst/>
                        </a:rPr>
                        <a:t>國文</a:t>
                      </a:r>
                      <a:br>
                        <a:rPr lang="zh-TW" altLang="en-US" sz="2800">
                          <a:effectLst/>
                        </a:rPr>
                      </a:br>
                      <a:r>
                        <a:rPr lang="zh-TW" altLang="en-US" sz="2800">
                          <a:effectLst/>
                        </a:rPr>
                        <a:t>英文</a:t>
                      </a:r>
                      <a:br>
                        <a:rPr lang="zh-TW" altLang="en-US" sz="2800">
                          <a:effectLst/>
                        </a:rPr>
                      </a:br>
                      <a:r>
                        <a:rPr lang="zh-TW" altLang="en-US" sz="2800">
                          <a:effectLst/>
                        </a:rPr>
                        <a:t>數學</a:t>
                      </a:r>
                      <a:r>
                        <a:rPr lang="en-US" altLang="zh-TW" sz="2800">
                          <a:effectLst/>
                        </a:rPr>
                        <a:t>A</a:t>
                      </a:r>
                      <a:br>
                        <a:rPr lang="en-US" altLang="zh-TW" sz="2800">
                          <a:effectLst/>
                        </a:rPr>
                      </a:br>
                      <a:r>
                        <a:rPr lang="zh-TW" altLang="en-US" sz="2800">
                          <a:effectLst/>
                        </a:rPr>
                        <a:t>數學</a:t>
                      </a:r>
                      <a:r>
                        <a:rPr lang="en-US" altLang="zh-TW" sz="2800">
                          <a:effectLst/>
                        </a:rPr>
                        <a:t>B</a:t>
                      </a:r>
                      <a:br>
                        <a:rPr lang="en-US" altLang="zh-TW" sz="2800">
                          <a:effectLst/>
                        </a:rPr>
                      </a:br>
                      <a:r>
                        <a:rPr lang="zh-TW" altLang="en-US" sz="2800">
                          <a:effectLst/>
                        </a:rPr>
                        <a:t>社會</a:t>
                      </a:r>
                      <a:br>
                        <a:rPr lang="zh-TW" altLang="en-US" sz="2800">
                          <a:effectLst/>
                        </a:rPr>
                      </a:br>
                      <a:r>
                        <a:rPr lang="zh-TW" altLang="en-US" sz="2800">
                          <a:effectLst/>
                        </a:rPr>
                        <a:t>自然</a:t>
                      </a:r>
                      <a:br>
                        <a:rPr lang="zh-TW" altLang="en-US" sz="2800">
                          <a:effectLst/>
                        </a:rPr>
                      </a:br>
                      <a:r>
                        <a:rPr lang="zh-TW" altLang="en-US" sz="2800">
                          <a:effectLst/>
                        </a:rPr>
                        <a:t>英聽</a:t>
                      </a:r>
                      <a:endParaRPr lang="zh-TW" altLang="en-US" sz="280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effectLst/>
                        </a:rPr>
                        <a:t>均標</a:t>
                      </a:r>
                      <a:br>
                        <a:rPr lang="zh-TW" altLang="en-US" sz="2800" dirty="0">
                          <a:effectLst/>
                        </a:rPr>
                      </a:br>
                      <a:r>
                        <a:rPr lang="zh-TW" altLang="en-US" sz="2800" dirty="0">
                          <a:effectLst/>
                        </a:rPr>
                        <a:t>前標</a:t>
                      </a:r>
                      <a:br>
                        <a:rPr lang="zh-TW" altLang="en-US" sz="2800" dirty="0">
                          <a:effectLst/>
                        </a:rPr>
                      </a:br>
                      <a:r>
                        <a:rPr lang="zh-TW" altLang="en-US" sz="2800" dirty="0">
                          <a:effectLst/>
                        </a:rPr>
                        <a:t>均標</a:t>
                      </a:r>
                      <a:br>
                        <a:rPr lang="zh-TW" altLang="en-US" sz="2800" dirty="0">
                          <a:effectLst/>
                        </a:rPr>
                      </a:br>
                      <a:r>
                        <a:rPr lang="en-US" altLang="zh-TW" sz="2800" dirty="0">
                          <a:effectLst/>
                        </a:rPr>
                        <a:t>--</a:t>
                      </a:r>
                      <a:br>
                        <a:rPr lang="en-US" altLang="zh-TW" sz="2800" dirty="0">
                          <a:effectLst/>
                        </a:rPr>
                      </a:br>
                      <a:r>
                        <a:rPr lang="en-US" altLang="zh-TW" sz="2800" dirty="0">
                          <a:effectLst/>
                        </a:rPr>
                        <a:t>--</a:t>
                      </a:r>
                      <a:br>
                        <a:rPr lang="en-US" altLang="zh-TW" sz="2800" dirty="0">
                          <a:effectLst/>
                        </a:rPr>
                      </a:br>
                      <a:r>
                        <a:rPr lang="zh-TW" altLang="en-US" sz="2800" dirty="0">
                          <a:effectLst/>
                        </a:rPr>
                        <a:t>前標</a:t>
                      </a:r>
                      <a:br>
                        <a:rPr lang="zh-TW" altLang="en-US" sz="2800" dirty="0">
                          <a:effectLst/>
                        </a:rPr>
                      </a:br>
                      <a:r>
                        <a:rPr lang="en-US" altLang="zh-TW" sz="2800" dirty="0">
                          <a:effectLst/>
                        </a:rPr>
                        <a:t>--</a:t>
                      </a:r>
                      <a:endParaRPr lang="en-US" altLang="zh-TW" sz="2800" dirty="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49466"/>
                  </a:ext>
                </a:extLst>
              </a:tr>
              <a:tr h="4498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</a:rPr>
                        <a:t>學群類別</a:t>
                      </a:r>
                      <a:endParaRPr lang="zh-TW" altLang="en-US" sz="240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</a:rPr>
                        <a:t>第三類學群</a:t>
                      </a:r>
                      <a:endParaRPr lang="zh-TW" altLang="en-US" sz="240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9485"/>
                  </a:ext>
                </a:extLst>
              </a:tr>
              <a:tr h="4498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</a:rPr>
                        <a:t>招生名額</a:t>
                      </a:r>
                      <a:endParaRPr lang="zh-TW" altLang="en-US" sz="240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effectLst/>
                        </a:rPr>
                        <a:t>5</a:t>
                      </a:r>
                      <a:endParaRPr lang="en-US" altLang="zh-TW" sz="240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28094"/>
                  </a:ext>
                </a:extLst>
              </a:tr>
              <a:tr h="4498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</a:rPr>
                        <a:t>可填志願數</a:t>
                      </a:r>
                      <a:endParaRPr lang="zh-TW" altLang="en-US" sz="240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effectLst/>
                        </a:rPr>
                        <a:t>5</a:t>
                      </a:r>
                      <a:endParaRPr lang="en-US" altLang="zh-TW" sz="240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38943"/>
                  </a:ext>
                </a:extLst>
              </a:tr>
              <a:tr h="4498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</a:rPr>
                        <a:t>外加名額</a:t>
                      </a:r>
                      <a:endParaRPr lang="zh-TW" altLang="en-US" sz="240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</a:rPr>
                        <a:t>無</a:t>
                      </a:r>
                      <a:endParaRPr lang="zh-TW" altLang="en-US" sz="240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39577"/>
                  </a:ext>
                </a:extLst>
              </a:tr>
              <a:tr h="4498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</a:rPr>
                        <a:t>可填志願數</a:t>
                      </a:r>
                      <a:endParaRPr lang="zh-TW" altLang="en-US" sz="240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effectLst/>
                        </a:rPr>
                        <a:t>--</a:t>
                      </a:r>
                      <a:endParaRPr lang="en-US" altLang="zh-TW" sz="2400" dirty="0">
                        <a:effectLst/>
                        <a:latin typeface="Kaiu"/>
                      </a:endParaRPr>
                    </a:p>
                  </a:txBody>
                  <a:tcPr marL="12665" marR="12665" marT="6333" marB="6333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76851"/>
                  </a:ext>
                </a:extLst>
              </a:tr>
            </a:tbl>
          </a:graphicData>
        </a:graphic>
      </p:graphicFrame>
      <p:sp>
        <p:nvSpPr>
          <p:cNvPr id="5" name="矩形: 圓角 4">
            <a:extLst>
              <a:ext uri="{FF2B5EF4-FFF2-40B4-BE49-F238E27FC236}">
                <a16:creationId xmlns:a16="http://schemas.microsoft.com/office/drawing/2014/main" id="{33E0C0D9-E1BD-4502-B5B0-3CC5F6703E14}"/>
              </a:ext>
            </a:extLst>
          </p:cNvPr>
          <p:cNvSpPr/>
          <p:nvPr/>
        </p:nvSpPr>
        <p:spPr>
          <a:xfrm>
            <a:off x="4673992" y="1776046"/>
            <a:ext cx="4470008" cy="427459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0C6E66C7-B5BD-4025-9A59-6D54FC44B561}"/>
              </a:ext>
            </a:extLst>
          </p:cNvPr>
          <p:cNvSpPr/>
          <p:nvPr/>
        </p:nvSpPr>
        <p:spPr>
          <a:xfrm>
            <a:off x="5540912" y="1174470"/>
            <a:ext cx="2732649" cy="5767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3018" y="68239"/>
            <a:ext cx="3057965" cy="854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4800" dirty="0">
                <a:solidFill>
                  <a:schemeClr val="bg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分發比序</a:t>
            </a:r>
          </a:p>
        </p:txBody>
      </p:sp>
    </p:spTree>
    <p:extLst>
      <p:ext uri="{BB962C8B-B14F-4D97-AF65-F5344CB8AC3E}">
        <p14:creationId xmlns:p14="http://schemas.microsoft.com/office/powerpoint/2010/main" val="213595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47212"/>
              </p:ext>
            </p:extLst>
          </p:nvPr>
        </p:nvGraphicFramePr>
        <p:xfrm>
          <a:off x="435427" y="1062446"/>
          <a:ext cx="8194768" cy="547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4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學校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校排百分比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學測級分</a:t>
                      </a:r>
                      <a:r>
                        <a:rPr lang="zh-TW" altLang="en-US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（國英數Ａ</a:t>
                      </a:r>
                      <a:br>
                        <a:rPr lang="en-US" altLang="zh-TW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</a:br>
                      <a:r>
                        <a:rPr lang="zh-TW" altLang="en-US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自然</a:t>
                      </a:r>
                      <a:r>
                        <a:rPr lang="en-US" altLang="zh-TW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TW" altLang="en-US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科）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錄取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武陵高中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３％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５５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桃園高中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２％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５４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陽明高中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C00000"/>
                          </a:solidFill>
                        </a:rPr>
                        <a:t>１％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５３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★</a:t>
                      </a:r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內壢高中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２％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５３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3018" y="68239"/>
            <a:ext cx="3057965" cy="854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4800" dirty="0">
                <a:solidFill>
                  <a:schemeClr val="bg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分發比序</a:t>
            </a:r>
          </a:p>
        </p:txBody>
      </p:sp>
    </p:spTree>
    <p:extLst>
      <p:ext uri="{BB962C8B-B14F-4D97-AF65-F5344CB8AC3E}">
        <p14:creationId xmlns:p14="http://schemas.microsoft.com/office/powerpoint/2010/main" val="230514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3018" y="68239"/>
            <a:ext cx="3057965" cy="854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4800" dirty="0">
                <a:solidFill>
                  <a:schemeClr val="bg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分發比序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70558"/>
              </p:ext>
            </p:extLst>
          </p:nvPr>
        </p:nvGraphicFramePr>
        <p:xfrm>
          <a:off x="435427" y="1062446"/>
          <a:ext cx="8194768" cy="547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4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學校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校排百分比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學測級分</a:t>
                      </a:r>
                      <a:r>
                        <a:rPr lang="zh-TW" altLang="en-US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（國英數Ａ</a:t>
                      </a:r>
                      <a:br>
                        <a:rPr lang="en-US" altLang="zh-TW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</a:br>
                      <a:r>
                        <a:rPr lang="zh-TW" altLang="en-US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自然</a:t>
                      </a:r>
                      <a:r>
                        <a:rPr lang="en-US" altLang="zh-TW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TW" altLang="en-US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科）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錄取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武陵高中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３％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５５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桃園高中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C00000"/>
                          </a:solidFill>
                        </a:rPr>
                        <a:t>２％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５４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★</a:t>
                      </a:r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陽明高中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C00000"/>
                          </a:solidFill>
                        </a:rPr>
                        <a:t>１％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５３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★</a:t>
                      </a:r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內壢高中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C00000"/>
                          </a:solidFill>
                        </a:rPr>
                        <a:t>２％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５３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436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81F380D-707F-469E-ADC1-624BCA03A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200" y="2065868"/>
            <a:ext cx="8271164" cy="41963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256413-9395-4E89-AE7A-F6AF96812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732"/>
            <a:ext cx="8118764" cy="3649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/>
              <a:t>分發</a:t>
            </a:r>
            <a:r>
              <a:rPr lang="zh-TW" altLang="en-US" sz="3200" dirty="0">
                <a:solidFill>
                  <a:srgbClr val="FF0000"/>
                </a:solidFill>
              </a:rPr>
              <a:t>錄取生</a:t>
            </a:r>
            <a:r>
              <a:rPr lang="zh-TW" altLang="en-US" sz="3200" dirty="0"/>
              <a:t>即取得各該校系之入學資格，無論放棄與否，</a:t>
            </a:r>
            <a:r>
              <a:rPr lang="zh-TW" altLang="en-US" sz="3200" dirty="0">
                <a:solidFill>
                  <a:srgbClr val="FF0000"/>
                </a:solidFill>
              </a:rPr>
              <a:t>一律不得報名</a:t>
            </a:r>
            <a:r>
              <a:rPr lang="zh-TW" altLang="en-US" sz="3200" dirty="0"/>
              <a:t>當學年度大學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「申請入學」及參加「科技校院日間部四年制申請入學聯合招生」第一階段篩選。</a:t>
            </a:r>
            <a:endParaRPr lang="zh-TW" altLang="en-US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E28B327-15F1-4236-A9FB-C5B311E47DF7}"/>
              </a:ext>
            </a:extLst>
          </p:cNvPr>
          <p:cNvSpPr txBox="1"/>
          <p:nvPr/>
        </p:nvSpPr>
        <p:spPr>
          <a:xfrm>
            <a:off x="457200" y="4932073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3200" dirty="0"/>
              <a:t>繁星</a:t>
            </a:r>
            <a:r>
              <a:rPr lang="zh-TW" altLang="en-US" sz="3200" dirty="0">
                <a:solidFill>
                  <a:srgbClr val="FF0000"/>
                </a:solidFill>
              </a:rPr>
              <a:t>未錄取者</a:t>
            </a:r>
            <a:r>
              <a:rPr lang="zh-TW" altLang="en-US" sz="3200" dirty="0"/>
              <a:t>仍可參加一般大學及科大的申請入學。</a:t>
            </a:r>
          </a:p>
        </p:txBody>
      </p:sp>
    </p:spTree>
    <p:extLst>
      <p:ext uri="{BB962C8B-B14F-4D97-AF65-F5344CB8AC3E}">
        <p14:creationId xmlns:p14="http://schemas.microsoft.com/office/powerpoint/2010/main" val="162302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452D8712-8239-469C-B2D7-E41702E9B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91430"/>
              </p:ext>
            </p:extLst>
          </p:nvPr>
        </p:nvGraphicFramePr>
        <p:xfrm>
          <a:off x="482992" y="1453271"/>
          <a:ext cx="8090992" cy="436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496">
                  <a:extLst>
                    <a:ext uri="{9D8B030D-6E8A-4147-A177-3AD203B41FA5}">
                      <a16:colId xmlns:a16="http://schemas.microsoft.com/office/drawing/2014/main" val="227304132"/>
                    </a:ext>
                  </a:extLst>
                </a:gridCol>
                <a:gridCol w="4045496">
                  <a:extLst>
                    <a:ext uri="{9D8B030D-6E8A-4147-A177-3AD203B41FA5}">
                      <a16:colId xmlns:a16="http://schemas.microsoft.com/office/drawing/2014/main" val="2614065884"/>
                    </a:ext>
                  </a:extLst>
                </a:gridCol>
              </a:tblGrid>
              <a:tr h="664336"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solidFill>
                            <a:schemeClr val="bg1"/>
                          </a:solidFill>
                        </a:rPr>
                        <a:t>項目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solidFill>
                            <a:schemeClr val="bg1"/>
                          </a:solidFill>
                        </a:rPr>
                        <a:t>日期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49894"/>
                  </a:ext>
                </a:extLst>
              </a:tr>
              <a:tr h="1233767">
                <a:tc>
                  <a:txBody>
                    <a:bodyPr/>
                    <a:lstStyle/>
                    <a:p>
                      <a:r>
                        <a:rPr lang="zh-TW" altLang="en-US" sz="3600" dirty="0"/>
                        <a:t>甄選委員會公告</a:t>
                      </a:r>
                      <a:endParaRPr lang="en-US" altLang="zh-TW" sz="3600" dirty="0"/>
                    </a:p>
                    <a:p>
                      <a:r>
                        <a:rPr lang="zh-TW" altLang="en-US" sz="3600" dirty="0"/>
                        <a:t>錄取名單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342900" rtl="0" eaLnBrk="1" latinLnBrk="0" hangingPunct="1"/>
                      <a:r>
                        <a:rPr lang="en-US" altLang="zh-TW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3/19</a:t>
                      </a:r>
                      <a:endParaRPr lang="zh-TW" altLang="en-US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23976"/>
                  </a:ext>
                </a:extLst>
              </a:tr>
              <a:tr h="1233767">
                <a:tc>
                  <a:txBody>
                    <a:bodyPr/>
                    <a:lstStyle/>
                    <a:p>
                      <a:r>
                        <a:rPr lang="zh-TW" altLang="en-US" sz="3600" dirty="0"/>
                        <a:t>錄取結果複查截止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342900" rtl="0" eaLnBrk="1" latinLnBrk="0" hangingPunct="1"/>
                      <a:r>
                        <a:rPr lang="en-US" altLang="zh-TW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3/20</a:t>
                      </a:r>
                      <a:r>
                        <a:rPr lang="zh-TW" alt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中午</a:t>
                      </a:r>
                      <a:r>
                        <a:rPr lang="en-US" altLang="zh-TW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TW" alt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TW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endParaRPr lang="zh-TW" altLang="en-US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491709"/>
                  </a:ext>
                </a:extLst>
              </a:tr>
              <a:tr h="1233767">
                <a:tc>
                  <a:txBody>
                    <a:bodyPr/>
                    <a:lstStyle/>
                    <a:p>
                      <a:r>
                        <a:rPr lang="zh-TW" altLang="en-US" sz="3600" dirty="0"/>
                        <a:t>錄取生網路聲明</a:t>
                      </a:r>
                      <a:endParaRPr lang="en-US" altLang="zh-TW" sz="3600" dirty="0"/>
                    </a:p>
                    <a:p>
                      <a:r>
                        <a:rPr lang="zh-TW" altLang="en-US" sz="3600" dirty="0"/>
                        <a:t>放棄入學資格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342900" rtl="0" eaLnBrk="1" latinLnBrk="0" hangingPunct="1"/>
                      <a:r>
                        <a:rPr lang="en-US" altLang="zh-TW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3/19—3/21 </a:t>
                      </a:r>
                    </a:p>
                    <a:p>
                      <a:pPr marL="0" algn="l" defTabSz="342900" rtl="0" eaLnBrk="1" latinLnBrk="0" hangingPunct="1"/>
                      <a:r>
                        <a:rPr lang="en-US" altLang="zh-TW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TW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00—21：00</a:t>
                      </a:r>
                      <a:endParaRPr lang="zh-TW" altLang="en-US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63338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70BFBAE8-D0C3-4D0E-870F-61A53CA95148}"/>
              </a:ext>
            </a:extLst>
          </p:cNvPr>
          <p:cNvSpPr txBox="1"/>
          <p:nvPr/>
        </p:nvSpPr>
        <p:spPr>
          <a:xfrm>
            <a:off x="3052690" y="452093"/>
            <a:ext cx="3038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/>
              <a:t>重要時程</a:t>
            </a:r>
          </a:p>
        </p:txBody>
      </p:sp>
    </p:spTree>
    <p:extLst>
      <p:ext uri="{BB962C8B-B14F-4D97-AF65-F5344CB8AC3E}">
        <p14:creationId xmlns:p14="http://schemas.microsoft.com/office/powerpoint/2010/main" val="103531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47FD2-3DB9-4E09-9152-F04B34C6D76F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  <p:grpSp>
        <p:nvGrpSpPr>
          <p:cNvPr id="21510" name="群組 24"/>
          <p:cNvGrpSpPr>
            <a:grpSpLocks/>
          </p:cNvGrpSpPr>
          <p:nvPr/>
        </p:nvGrpSpPr>
        <p:grpSpPr bwMode="auto">
          <a:xfrm>
            <a:off x="771423" y="0"/>
            <a:ext cx="7601154" cy="6858000"/>
            <a:chOff x="1115616" y="404664"/>
            <a:chExt cx="6642100" cy="6300936"/>
          </a:xfrm>
        </p:grpSpPr>
        <p:sp>
          <p:nvSpPr>
            <p:cNvPr id="7" name="矩形 6"/>
            <p:cNvSpPr/>
            <p:nvPr/>
          </p:nvSpPr>
          <p:spPr>
            <a:xfrm>
              <a:off x="1115616" y="404664"/>
              <a:ext cx="6642100" cy="6300936"/>
            </a:xfrm>
            <a:prstGeom prst="rect">
              <a:avLst/>
            </a:prstGeom>
            <a:solidFill>
              <a:srgbClr val="FFFFCC"/>
            </a:solidFill>
            <a:ln w="19050" cap="rnd" cmpd="sng" algn="ctr">
              <a:solidFill>
                <a:srgbClr val="90C22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TW" altLang="en-US" sz="1350" kern="0">
                <a:solidFill>
                  <a:prstClr val="white"/>
                </a:solidFill>
                <a:latin typeface="Trebuchet MS" panose="020B0603020202020204"/>
                <a:ea typeface="微軟正黑體" panose="020B0604030504040204" pitchFamily="34" charset="-120"/>
              </a:endParaRPr>
            </a:p>
          </p:txBody>
        </p:sp>
        <p:sp>
          <p:nvSpPr>
            <p:cNvPr id="21512" name="Rectangle 4"/>
            <p:cNvSpPr>
              <a:spLocks noChangeArrowheads="1"/>
            </p:cNvSpPr>
            <p:nvPr/>
          </p:nvSpPr>
          <p:spPr bwMode="auto">
            <a:xfrm>
              <a:off x="1962075" y="451073"/>
              <a:ext cx="5473700" cy="8006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sq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高中英語聽力測驗</a:t>
              </a:r>
              <a:r>
                <a:rPr kumimoji="0" lang="zh-TW" altLang="en-US" sz="1800" b="1" dirty="0">
                  <a:solidFill>
                    <a:srgbClr val="FFFFFF"/>
                  </a:solidFill>
                  <a:latin typeface="新細明體" panose="02020500000000000000" pitchFamily="18" charset="-120"/>
                </a:rPr>
                <a:t>、</a:t>
              </a:r>
              <a:r>
                <a:rPr kumimoji="0" lang="zh-TW" altLang="en-US" sz="1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學科能力測驗</a:t>
              </a:r>
              <a:endParaRPr kumimoji="0" lang="en-US" altLang="zh-TW" sz="18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1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術科考試</a:t>
              </a:r>
              <a:endParaRPr kumimoji="0" lang="en-US" altLang="zh-TW" sz="1800" b="1" dirty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9" name="AutoShape 35"/>
            <p:cNvSpPr>
              <a:spLocks noChangeArrowheads="1"/>
            </p:cNvSpPr>
            <p:nvPr/>
          </p:nvSpPr>
          <p:spPr bwMode="auto">
            <a:xfrm>
              <a:off x="4021535" y="1252538"/>
              <a:ext cx="650841" cy="360689"/>
            </a:xfrm>
            <a:prstGeom prst="downArrow">
              <a:avLst>
                <a:gd name="adj1" fmla="val 50000"/>
                <a:gd name="adj2" fmla="val 63055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sq">
              <a:solidFill>
                <a:srgbClr val="3333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TW" altLang="en-US" sz="1350" kern="0">
                <a:solidFill>
                  <a:prstClr val="black"/>
                </a:solidFill>
                <a:latin typeface="Trebuchet MS" panose="020B0603020202020204"/>
                <a:ea typeface="微軟正黑體" panose="020B0604030504040204" pitchFamily="34" charset="-120"/>
              </a:endParaRPr>
            </a:p>
          </p:txBody>
        </p:sp>
        <p:sp>
          <p:nvSpPr>
            <p:cNvPr id="21514" name="Rectangle 4"/>
            <p:cNvSpPr>
              <a:spLocks noChangeArrowheads="1"/>
            </p:cNvSpPr>
            <p:nvPr/>
          </p:nvSpPr>
          <p:spPr bwMode="auto">
            <a:xfrm>
              <a:off x="1801082" y="2443571"/>
              <a:ext cx="5473700" cy="44676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sq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本校大學繁星推薦校內選填志願系統</a:t>
              </a:r>
              <a:endParaRPr kumimoji="0"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pic>
          <p:nvPicPr>
            <p:cNvPr id="21515" name="圖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993" y="1573618"/>
              <a:ext cx="1956986" cy="64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圖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864" y="2080374"/>
              <a:ext cx="701101" cy="3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818" y="2885188"/>
              <a:ext cx="701101" cy="3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Rectangle 4"/>
            <p:cNvSpPr>
              <a:spLocks noChangeArrowheads="1"/>
            </p:cNvSpPr>
            <p:nvPr/>
          </p:nvSpPr>
          <p:spPr bwMode="auto">
            <a:xfrm>
              <a:off x="1801082" y="3241626"/>
              <a:ext cx="5473700" cy="44676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sq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zh-TW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學校推薦</a:t>
              </a:r>
              <a:endParaRPr kumimoji="0"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pic>
          <p:nvPicPr>
            <p:cNvPr id="21519" name="圖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710" y="3680350"/>
              <a:ext cx="701101" cy="3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20" name="群組 16"/>
            <p:cNvGrpSpPr>
              <a:grpSpLocks/>
            </p:cNvGrpSpPr>
            <p:nvPr/>
          </p:nvGrpSpPr>
          <p:grpSpPr bwMode="auto">
            <a:xfrm>
              <a:off x="2872352" y="4058335"/>
              <a:ext cx="3652837" cy="2327275"/>
              <a:chOff x="1373188" y="3119438"/>
              <a:chExt cx="3652837" cy="2327275"/>
            </a:xfrm>
          </p:grpSpPr>
          <p:sp>
            <p:nvSpPr>
              <p:cNvPr id="17" name="Rectangle 37"/>
              <p:cNvSpPr>
                <a:spLocks noChangeArrowheads="1"/>
              </p:cNvSpPr>
              <p:nvPr/>
            </p:nvSpPr>
            <p:spPr bwMode="auto">
              <a:xfrm>
                <a:off x="1764229" y="5012848"/>
                <a:ext cx="2592811" cy="434194"/>
              </a:xfrm>
              <a:prstGeom prst="rect">
                <a:avLst/>
              </a:prstGeom>
              <a:solidFill>
                <a:srgbClr val="00B0F0"/>
              </a:solidFill>
              <a:ln w="12700" cap="sq">
                <a:solidFill>
                  <a:srgbClr val="80808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zh-TW" altLang="en-US" sz="28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公告錄取名單</a:t>
                </a:r>
              </a:p>
            </p:txBody>
          </p:sp>
          <p:sp>
            <p:nvSpPr>
              <p:cNvPr id="18" name="Rectangle 37"/>
              <p:cNvSpPr>
                <a:spLocks noChangeArrowheads="1"/>
              </p:cNvSpPr>
              <p:nvPr/>
            </p:nvSpPr>
            <p:spPr bwMode="auto">
              <a:xfrm>
                <a:off x="1373724" y="3118806"/>
                <a:ext cx="1398429" cy="432484"/>
              </a:xfrm>
              <a:prstGeom prst="rect">
                <a:avLst/>
              </a:prstGeom>
              <a:solidFill>
                <a:srgbClr val="00B0F0"/>
              </a:solidFill>
              <a:ln w="12700" cap="sq">
                <a:solidFill>
                  <a:srgbClr val="80808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zh-TW" sz="2800" b="1" kern="0" dirty="0">
                    <a:solidFill>
                      <a:prstClr val="black"/>
                    </a:solidFill>
                    <a:latin typeface="Calibri" panose="020F0502020204030204" pitchFamily="34" charset="0"/>
                    <a:ea typeface="標楷體" panose="03000509000000000000" pitchFamily="65" charset="-120"/>
                  </a:rPr>
                  <a:t>1-7</a:t>
                </a:r>
                <a:r>
                  <a:rPr lang="zh-TW" altLang="en-US" sz="2800" b="1" kern="0" dirty="0">
                    <a:solidFill>
                      <a:prstClr val="black"/>
                    </a:solidFill>
                    <a:latin typeface="Calibri" panose="020F0502020204030204" pitchFamily="34" charset="0"/>
                    <a:ea typeface="標楷體" panose="03000509000000000000" pitchFamily="65" charset="-120"/>
                  </a:rPr>
                  <a:t>學群</a:t>
                </a:r>
                <a:endParaRPr lang="zh-TW" alt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19" name="Rectangle 37"/>
              <p:cNvSpPr>
                <a:spLocks noChangeArrowheads="1"/>
              </p:cNvSpPr>
              <p:nvPr/>
            </p:nvSpPr>
            <p:spPr bwMode="auto">
              <a:xfrm>
                <a:off x="2884731" y="3130771"/>
                <a:ext cx="2140741" cy="434194"/>
              </a:xfrm>
              <a:prstGeom prst="rect">
                <a:avLst/>
              </a:prstGeom>
              <a:solidFill>
                <a:srgbClr val="00B0F0"/>
              </a:solidFill>
              <a:ln w="12700" cap="sq">
                <a:solidFill>
                  <a:srgbClr val="80808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zh-TW" altLang="en-US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第</a:t>
                </a:r>
                <a:r>
                  <a:rPr lang="en-US" altLang="zh-TW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8</a:t>
                </a:r>
                <a:r>
                  <a:rPr lang="zh-TW" altLang="en-US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學群</a:t>
                </a:r>
                <a:r>
                  <a:rPr lang="en-US" altLang="zh-TW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(</a:t>
                </a:r>
                <a:r>
                  <a:rPr lang="zh-TW" altLang="en-US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醫牙學系</a:t>
                </a:r>
                <a:r>
                  <a:rPr lang="en-US" altLang="zh-TW" sz="20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)</a:t>
                </a:r>
              </a:p>
            </p:txBody>
          </p:sp>
          <p:sp>
            <p:nvSpPr>
              <p:cNvPr id="20" name="AutoShape 35"/>
              <p:cNvSpPr>
                <a:spLocks noChangeArrowheads="1"/>
              </p:cNvSpPr>
              <p:nvPr/>
            </p:nvSpPr>
            <p:spPr bwMode="auto">
              <a:xfrm>
                <a:off x="1764229" y="3573513"/>
                <a:ext cx="650841" cy="1369248"/>
              </a:xfrm>
              <a:prstGeom prst="downArrow">
                <a:avLst>
                  <a:gd name="adj1" fmla="val 50000"/>
                  <a:gd name="adj2" fmla="val 63055"/>
                </a:avLst>
              </a:prstGeom>
              <a:solidFill>
                <a:sysClr val="window" lastClr="FFFFFF">
                  <a:lumMod val="50000"/>
                </a:sysClr>
              </a:solidFill>
              <a:ln w="12700" cap="sq">
                <a:solidFill>
                  <a:srgbClr val="333333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TW" altLang="en-US" sz="1350" kern="0">
                  <a:solidFill>
                    <a:prstClr val="black"/>
                  </a:solidFill>
                  <a:latin typeface="Trebuchet MS" panose="020B0603020202020204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AutoShape 35"/>
              <p:cNvSpPr>
                <a:spLocks noChangeArrowheads="1"/>
              </p:cNvSpPr>
              <p:nvPr/>
            </p:nvSpPr>
            <p:spPr bwMode="auto">
              <a:xfrm>
                <a:off x="3419476" y="3573513"/>
                <a:ext cx="650841" cy="430775"/>
              </a:xfrm>
              <a:prstGeom prst="downArrow">
                <a:avLst>
                  <a:gd name="adj1" fmla="val 50000"/>
                  <a:gd name="adj2" fmla="val 63055"/>
                </a:avLst>
              </a:prstGeom>
              <a:solidFill>
                <a:sysClr val="window" lastClr="FFFFFF">
                  <a:lumMod val="50000"/>
                </a:sysClr>
              </a:solidFill>
              <a:ln w="12700" cap="sq">
                <a:solidFill>
                  <a:srgbClr val="333333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TW" altLang="en-US" sz="1350" kern="0">
                  <a:solidFill>
                    <a:prstClr val="black"/>
                  </a:solidFill>
                  <a:latin typeface="Trebuchet MS" panose="020B0603020202020204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Rectangle 37"/>
              <p:cNvSpPr>
                <a:spLocks noChangeArrowheads="1"/>
              </p:cNvSpPr>
              <p:nvPr/>
            </p:nvSpPr>
            <p:spPr bwMode="auto">
              <a:xfrm>
                <a:off x="3132755" y="4004288"/>
                <a:ext cx="1182069" cy="434194"/>
              </a:xfrm>
              <a:prstGeom prst="rect">
                <a:avLst/>
              </a:prstGeom>
              <a:solidFill>
                <a:srgbClr val="00B0F0"/>
              </a:solidFill>
              <a:ln w="12700" cap="sq">
                <a:solidFill>
                  <a:srgbClr val="80808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zh-TW" altLang="en-US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面試</a:t>
                </a:r>
              </a:p>
            </p:txBody>
          </p:sp>
          <p:sp>
            <p:nvSpPr>
              <p:cNvPr id="23" name="AutoShape 35"/>
              <p:cNvSpPr>
                <a:spLocks noChangeArrowheads="1"/>
              </p:cNvSpPr>
              <p:nvPr/>
            </p:nvSpPr>
            <p:spPr bwMode="auto">
              <a:xfrm>
                <a:off x="3419476" y="4506858"/>
                <a:ext cx="650841" cy="505990"/>
              </a:xfrm>
              <a:prstGeom prst="downArrow">
                <a:avLst>
                  <a:gd name="adj1" fmla="val 50000"/>
                  <a:gd name="adj2" fmla="val 63055"/>
                </a:avLst>
              </a:prstGeom>
              <a:solidFill>
                <a:sysClr val="window" lastClr="FFFFFF">
                  <a:lumMod val="50000"/>
                </a:sysClr>
              </a:solidFill>
              <a:ln w="12700" cap="sq">
                <a:solidFill>
                  <a:srgbClr val="333333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TW" altLang="en-US" sz="1350" kern="0">
                  <a:solidFill>
                    <a:prstClr val="black"/>
                  </a:solidFill>
                  <a:latin typeface="Trebuchet MS" panose="020B0603020202020204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4532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413248" y="372793"/>
            <a:ext cx="3470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 dirty="0">
                <a:solidFill>
                  <a:srgbClr val="0070C0"/>
                </a:solidFill>
                <a:ea typeface="標楷體" panose="03000509000000000000" pitchFamily="65" charset="-120"/>
              </a:rPr>
              <a:t>其他原則</a:t>
            </a:r>
            <a:r>
              <a:rPr kumimoji="0" lang="en-US" altLang="zh-TW" sz="4400" b="1" dirty="0">
                <a:solidFill>
                  <a:srgbClr val="0070C0"/>
                </a:solidFill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3248" y="1168594"/>
            <a:ext cx="8540747" cy="54815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defTabSz="342900">
              <a:lnSpc>
                <a:spcPts val="4000"/>
              </a:lnSpc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1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通過醫牙學系第一階段比序篩選之考生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，得報名參加當學年度大學「個人申請」入學招生，惟</a:t>
            </a:r>
            <a:r>
              <a:rPr lang="zh-TW" altLang="en-US" sz="11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不得報名同一所大學之醫牙學系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1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醫牙學系錄取生，無論放棄與否，若同時錄取「個人申請」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任一校系者，</a:t>
            </a:r>
            <a:r>
              <a:rPr lang="zh-TW" altLang="en-US" sz="112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en-US" sz="1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當學年度大學「個人申請」</a:t>
            </a:r>
            <a:r>
              <a:rPr lang="zh-TW" altLang="en-US" sz="1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就讀志願序登記，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接受統一分發。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defTabSz="342900">
              <a:lnSpc>
                <a:spcPts val="4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「繁星推薦」錄取生，須依簡章規定於截止日前（</a:t>
            </a:r>
            <a:r>
              <a:rPr lang="en-US" altLang="zh-TW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113/3/21)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，至甄選委員會網站網路聲明放棄入學資格，</a:t>
            </a:r>
            <a:r>
              <a:rPr lang="zh-TW" altLang="en-US" sz="11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否則不得參加當學年度「考試分發入學」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及四技二專各聯合登記分發入學招生。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19882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0A8386B-E8F8-4219-8328-893ADB2EC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8617"/>
            <a:ext cx="9144000" cy="4403447"/>
          </a:xfrm>
          <a:prstGeom prst="rect">
            <a:avLst/>
          </a:prstGeom>
        </p:spPr>
      </p:pic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413248" y="137662"/>
            <a:ext cx="334885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 dirty="0">
                <a:solidFill>
                  <a:srgbClr val="0070C0"/>
                </a:solidFill>
                <a:ea typeface="標楷體" panose="03000509000000000000" pitchFamily="65" charset="-120"/>
              </a:rPr>
              <a:t>其他原則</a:t>
            </a:r>
            <a:r>
              <a:rPr kumimoji="0" lang="en-US" altLang="zh-TW" sz="4400" b="1" dirty="0">
                <a:solidFill>
                  <a:srgbClr val="0070C0"/>
                </a:solidFill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3248" y="875985"/>
            <a:ext cx="8243072" cy="68197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defTabSz="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就讀期間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得否轉系由各大學自行訂定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  <a:defRPr/>
            </a:pP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5714" t="43437" r="35904" b="24732"/>
          <a:stretch/>
        </p:blipFill>
        <p:spPr>
          <a:xfrm>
            <a:off x="2002895" y="4702627"/>
            <a:ext cx="7027894" cy="2155373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2372172" y="4023358"/>
            <a:ext cx="5556069" cy="6792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2072640" y="6305006"/>
            <a:ext cx="6958149" cy="4528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532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D3D284B-DAB4-48FE-AA4D-52BC921A6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3221"/>
            <a:ext cx="9144000" cy="3724630"/>
          </a:xfrm>
          <a:prstGeom prst="rect">
            <a:avLst/>
          </a:prstGeom>
        </p:spPr>
      </p:pic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509042" y="132272"/>
            <a:ext cx="75725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 dirty="0">
                <a:solidFill>
                  <a:srgbClr val="0070C0"/>
                </a:solidFill>
                <a:ea typeface="標楷體" panose="03000509000000000000" pitchFamily="65" charset="-120"/>
              </a:rPr>
              <a:t>其他原則</a:t>
            </a:r>
            <a:r>
              <a:rPr kumimoji="0" lang="en-US" altLang="zh-TW" sz="4400" b="1" dirty="0">
                <a:solidFill>
                  <a:srgbClr val="0070C0"/>
                </a:solidFill>
                <a:ea typeface="標楷體" panose="03000509000000000000" pitchFamily="65" charset="-120"/>
              </a:rPr>
              <a:t>(3)—</a:t>
            </a:r>
            <a:r>
              <a:rPr kumimoji="0" lang="zh-TW" altLang="en-US" sz="3600" b="1" dirty="0">
                <a:solidFill>
                  <a:srgbClr val="0070C0"/>
                </a:solidFill>
                <a:ea typeface="標楷體" panose="03000509000000000000" pitchFamily="65" charset="-120"/>
              </a:rPr>
              <a:t>報名考生設定密碼</a:t>
            </a:r>
            <a:endParaRPr kumimoji="0" lang="en-US" altLang="zh-TW" sz="3600" b="1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3248" y="923842"/>
            <a:ext cx="8107681" cy="207725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kumimoji="0"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獲得學校推薦且報名繳費之考生，皆應至甄選委員會網站選擇「繁星推薦」，點選「個人密碼設定」選項，</a:t>
            </a:r>
            <a:r>
              <a:rPr kumimoji="0"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自行設定個人專屬之密碼</a:t>
            </a:r>
            <a:r>
              <a:rPr kumimoji="0"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。考生個人之密碼係為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「錄取（篩選）結果查詢」及 「網路聲明放棄入學資格作業」等系統所需輸入之證號，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請務必妥善保管。</a:t>
            </a:r>
            <a:endParaRPr kumimoji="0" lang="en-US" altLang="zh-TW" sz="2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04800" y="4676503"/>
            <a:ext cx="1976846" cy="6096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846751" y="4081153"/>
            <a:ext cx="2152485" cy="8011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1854926" y="5599611"/>
            <a:ext cx="4223657" cy="1036322"/>
          </a:xfrm>
          <a:prstGeom prst="wedgeRoundRectCallout">
            <a:avLst>
              <a:gd name="adj1" fmla="val -49233"/>
              <a:gd name="adj2" fmla="val -6902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81646" y="5825384"/>
            <a:ext cx="3796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3/5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時起開放</a:t>
            </a:r>
          </a:p>
        </p:txBody>
      </p:sp>
    </p:spTree>
    <p:extLst>
      <p:ext uri="{BB962C8B-B14F-4D97-AF65-F5344CB8AC3E}">
        <p14:creationId xmlns:p14="http://schemas.microsoft.com/office/powerpoint/2010/main" val="34467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413248" y="372793"/>
            <a:ext cx="340981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 dirty="0">
                <a:solidFill>
                  <a:srgbClr val="0070C0"/>
                </a:solidFill>
                <a:ea typeface="標楷體" panose="03000509000000000000" pitchFamily="65" charset="-120"/>
              </a:rPr>
              <a:t>其他原則</a:t>
            </a:r>
            <a:r>
              <a:rPr kumimoji="0" lang="en-US" altLang="zh-TW" sz="4400" b="1" dirty="0">
                <a:solidFill>
                  <a:srgbClr val="0070C0"/>
                </a:solidFill>
                <a:ea typeface="標楷體" panose="03000509000000000000" pitchFamily="65" charset="-120"/>
              </a:rPr>
              <a:t>(4)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3877" y="1370474"/>
            <a:ext cx="7932737" cy="45790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defTabSz="342900">
              <a:lnSpc>
                <a:spcPct val="200000"/>
              </a:lnSpc>
              <a:spcAft>
                <a:spcPts val="600"/>
              </a:spcAft>
              <a:buNone/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經「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學年度大學辦理特殊選才招生計畫」及「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學年度科技校院四年制及專科學校二年制特殊選才入學聯合招生」錄取並完成報到，且未依限放棄入學資格之考生，一律不得報名本學年度大學「繁星推薦」招生。    </a:t>
            </a:r>
          </a:p>
          <a:p>
            <a:pPr eaLnBrk="1" hangingPunct="1">
              <a:lnSpc>
                <a:spcPct val="200000"/>
              </a:lnSpc>
              <a:buFontTx/>
              <a:buNone/>
              <a:defRPr/>
            </a:pP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1912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D611092-3FA6-4B30-A15E-77AA0D0EA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2" y="2969749"/>
            <a:ext cx="1828958" cy="3185953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3248" y="372793"/>
            <a:ext cx="340981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 dirty="0">
                <a:solidFill>
                  <a:srgbClr val="0070C0"/>
                </a:solidFill>
                <a:ea typeface="標楷體" panose="03000509000000000000" pitchFamily="65" charset="-120"/>
              </a:rPr>
              <a:t>其他原則</a:t>
            </a:r>
            <a:r>
              <a:rPr kumimoji="0" lang="en-US" altLang="zh-TW" sz="4400" b="1" dirty="0">
                <a:solidFill>
                  <a:srgbClr val="0070C0"/>
                </a:solidFill>
                <a:ea typeface="標楷體" panose="03000509000000000000" pitchFamily="65" charset="-120"/>
              </a:rPr>
              <a:t>(5)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842675" y="5337357"/>
            <a:ext cx="2982351" cy="1146517"/>
            <a:chOff x="1927274" y="5728761"/>
            <a:chExt cx="2982351" cy="1146517"/>
          </a:xfrm>
        </p:grpSpPr>
        <p:sp>
          <p:nvSpPr>
            <p:cNvPr id="8" name="語音泡泡: 矩形 7">
              <a:extLst>
                <a:ext uri="{FF2B5EF4-FFF2-40B4-BE49-F238E27FC236}">
                  <a16:creationId xmlns:a16="http://schemas.microsoft.com/office/drawing/2014/main" id="{10C38872-F4D3-4AD9-80DC-BEFC3130A996}"/>
                </a:ext>
              </a:extLst>
            </p:cNvPr>
            <p:cNvSpPr/>
            <p:nvPr/>
          </p:nvSpPr>
          <p:spPr>
            <a:xfrm>
              <a:off x="1927274" y="5728761"/>
              <a:ext cx="2982351" cy="1146517"/>
            </a:xfrm>
            <a:prstGeom prst="wedgeRectCallout">
              <a:avLst>
                <a:gd name="adj1" fmla="val -73375"/>
                <a:gd name="adj2" fmla="val -5161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CE852C69-505E-45B1-9677-3C9DAEB458F6}"/>
                </a:ext>
              </a:extLst>
            </p:cNvPr>
            <p:cNvSpPr txBox="1"/>
            <p:nvPr/>
          </p:nvSpPr>
          <p:spPr>
            <a:xfrm>
              <a:off x="2118155" y="5917298"/>
              <a:ext cx="27150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歷年資料</a:t>
              </a:r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78CBDF7C-97CF-486F-80D4-737B90970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767" y="1715678"/>
            <a:ext cx="5877589" cy="30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35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B965FAD-C3C9-48A5-8032-A6BCD3EE0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3" y="4318454"/>
            <a:ext cx="83820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B0265D6-B12A-42FE-9F69-6FB9B23D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86" y="382133"/>
            <a:ext cx="8862828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參加繁星計畫前，需確認：</a:t>
            </a:r>
          </a:p>
        </p:txBody>
      </p:sp>
      <p:sp>
        <p:nvSpPr>
          <p:cNvPr id="32772" name="Rectangle 3"/>
          <p:cNvSpPr>
            <a:spLocks noGrp="1"/>
          </p:cNvSpPr>
          <p:nvPr>
            <p:ph idx="1"/>
          </p:nvPr>
        </p:nvSpPr>
        <p:spPr>
          <a:xfrm>
            <a:off x="848412" y="1690689"/>
            <a:ext cx="7148463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Tx/>
              <a:buNone/>
            </a:pPr>
            <a:endParaRPr lang="zh-TW" altLang="en-US" sz="36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了解自己</a:t>
            </a:r>
            <a:r>
              <a:rPr lang="zh-TW" altLang="en-US" sz="3600" dirty="0">
                <a:solidFill>
                  <a:srgbClr val="C00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喜歡的學群與學系</a:t>
            </a:r>
            <a:r>
              <a:rPr lang="zh-TW" altLang="en-US" sz="3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，多方面思考再作決定。</a:t>
            </a:r>
            <a:r>
              <a:rPr lang="zh-TW" altLang="en-US" sz="3600" dirty="0">
                <a:solidFill>
                  <a:srgbClr val="00206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不要為了想提早 “解脫”而盲從，放棄只能參加考試分發了</a:t>
            </a:r>
            <a:r>
              <a:rPr lang="zh-TW" altLang="en-US" sz="3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請務必了解學校電腦操作系統運作方式。</a:t>
            </a:r>
          </a:p>
          <a:p>
            <a:pPr>
              <a:buFontTx/>
              <a:buNone/>
            </a:pPr>
            <a:endParaRPr lang="zh-TW" altLang="en-US" b="1" dirty="0">
              <a:solidFill>
                <a:srgbClr val="070179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429397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645901" y="410643"/>
            <a:ext cx="4972384" cy="55922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TW" sz="58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en-US" altLang="zh-TW" sz="36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>
              <a:buFontTx/>
              <a:buNone/>
            </a:pPr>
            <a:r>
              <a:rPr lang="zh-TW" altLang="en-US" sz="3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　　祝福大家～</a:t>
            </a:r>
            <a:endParaRPr lang="en-US" altLang="zh-TW" sz="36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>
              <a:buFontTx/>
              <a:buNone/>
            </a:pPr>
            <a:r>
              <a:rPr lang="zh-TW" altLang="en-US" sz="3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　</a:t>
            </a:r>
            <a:r>
              <a:rPr lang="zh-TW" altLang="en-US" sz="3600" dirty="0">
                <a:solidFill>
                  <a:srgbClr val="C00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找到所愛，適得其所</a:t>
            </a:r>
            <a:endParaRPr lang="en-US" altLang="zh-TW" sz="36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>
              <a:buFontTx/>
              <a:buNone/>
            </a:pPr>
            <a:r>
              <a:rPr lang="zh-TW" altLang="en-US" sz="36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　　</a:t>
            </a:r>
            <a:endParaRPr lang="en-US" altLang="zh-TW" sz="36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pPr>
              <a:buFontTx/>
              <a:buNone/>
            </a:pPr>
            <a:r>
              <a:rPr lang="zh-TW" altLang="en-US" b="1" dirty="0">
                <a:solidFill>
                  <a:srgbClr val="070179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　　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61" y="4299575"/>
            <a:ext cx="3134220" cy="20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8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標題 1"/>
          <p:cNvSpPr>
            <a:spLocks noGrp="1"/>
          </p:cNvSpPr>
          <p:nvPr>
            <p:ph type="title"/>
          </p:nvPr>
        </p:nvSpPr>
        <p:spPr>
          <a:xfrm>
            <a:off x="2763686" y="217279"/>
            <a:ext cx="3549191" cy="74124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    </a:t>
            </a:r>
            <a:r>
              <a:rPr lang="zh-TW" altLang="en-US" sz="4900" b="1" dirty="0">
                <a:solidFill>
                  <a:srgbClr val="002060"/>
                </a:solidFill>
                <a:ea typeface="標楷體" panose="03000509000000000000" pitchFamily="65" charset="-120"/>
              </a:rPr>
              <a:t>推薦條件</a:t>
            </a:r>
            <a:endParaRPr lang="zh-TW" altLang="en-US" sz="4900" dirty="0">
              <a:solidFill>
                <a:srgbClr val="002060"/>
              </a:solidFill>
            </a:endParaRPr>
          </a:p>
        </p:txBody>
      </p:sp>
      <p:sp>
        <p:nvSpPr>
          <p:cNvPr id="25604" name="內容版面配置區 2"/>
          <p:cNvSpPr>
            <a:spLocks noGrp="1"/>
          </p:cNvSpPr>
          <p:nvPr>
            <p:ph idx="1"/>
          </p:nvPr>
        </p:nvSpPr>
        <p:spPr>
          <a:xfrm>
            <a:off x="383178" y="1125415"/>
            <a:ext cx="8377646" cy="537988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TW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1.</a:t>
            </a:r>
            <a:r>
              <a:rPr kumimoji="1" lang="zh-TW" altLang="en-US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全程就讀國內同一所高中，並修滿高一、高二各學期及高三上學期之</a:t>
            </a:r>
            <a:r>
              <a:rPr kumimoji="1" lang="zh-TW" altLang="en-US" sz="3000" b="1" dirty="0">
                <a:solidFill>
                  <a:srgbClr val="FF0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應屆畢業生</a:t>
            </a:r>
            <a:r>
              <a:rPr kumimoji="1" lang="zh-TW" altLang="en-US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TW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2.</a:t>
            </a:r>
            <a:r>
              <a:rPr kumimoji="1" lang="zh-TW" altLang="en-US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高一、高二、高三上學期「各學期學業成績總平均」之平均成績全校排名百分比</a:t>
            </a:r>
            <a:r>
              <a:rPr kumimoji="1" lang="zh-TW" altLang="en-US" sz="3000" b="1" dirty="0">
                <a:solidFill>
                  <a:srgbClr val="FF0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符合大學規定 </a:t>
            </a:r>
            <a:r>
              <a:rPr kumimoji="1" lang="en-US" altLang="zh-TW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校排百分比前</a:t>
            </a:r>
            <a:r>
              <a:rPr kumimoji="1" lang="en-US" altLang="zh-TW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20</a:t>
            </a:r>
            <a:r>
              <a:rPr kumimoji="1" lang="zh-TW" altLang="en-US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％、</a:t>
            </a:r>
            <a:r>
              <a:rPr kumimoji="1" lang="en-US" altLang="zh-TW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30</a:t>
            </a:r>
            <a:r>
              <a:rPr kumimoji="1" lang="zh-TW" altLang="en-US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％、</a:t>
            </a:r>
            <a:r>
              <a:rPr kumimoji="1" lang="en-US" altLang="zh-TW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40</a:t>
            </a:r>
            <a:r>
              <a:rPr kumimoji="1" lang="zh-TW" altLang="en-US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％、</a:t>
            </a:r>
            <a:r>
              <a:rPr kumimoji="1" lang="en-US" altLang="zh-TW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50</a:t>
            </a:r>
            <a:r>
              <a:rPr kumimoji="1" lang="zh-TW" altLang="en-US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％</a:t>
            </a:r>
            <a:r>
              <a:rPr kumimoji="1" lang="en-US" altLang="zh-TW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en-US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3000" b="1" dirty="0">
              <a:solidFill>
                <a:srgbClr val="19194D"/>
              </a:solidFill>
              <a:latin typeface="華康宗楷體W7" panose="03000709000000000000" pitchFamily="65" charset="-120"/>
              <a:ea typeface="華康宗楷體W7" panose="030007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TW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3.</a:t>
            </a:r>
            <a:r>
              <a:rPr kumimoji="1" lang="zh-TW" altLang="en-US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當學年學科能力測驗、術科考試、英聽測驗成績</a:t>
            </a:r>
            <a:r>
              <a:rPr kumimoji="1" lang="zh-TW" altLang="en-US" sz="3000" b="1" dirty="0">
                <a:solidFill>
                  <a:srgbClr val="FF000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通過大學校系檢定標準</a:t>
            </a:r>
            <a:r>
              <a:rPr kumimoji="1" lang="zh-TW" altLang="en-US" sz="3000" b="1" dirty="0">
                <a:solidFill>
                  <a:srgbClr val="19194D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3000" b="1" dirty="0">
              <a:solidFill>
                <a:srgbClr val="19194D"/>
              </a:solidFill>
              <a:latin typeface="華康宗楷體W7" panose="03000709000000000000" pitchFamily="65" charset="-120"/>
              <a:ea typeface="華康宗楷體W7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60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1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1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1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5E8A02-3CFB-4BB4-A02E-2BBC6DBA7BD8}" type="slidenum">
              <a:rPr kumimoji="0" lang="zh-TW" altLang="en-US" sz="9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9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5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20B5187-BEA2-4EC5-9787-2B74051F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073" y="4924839"/>
            <a:ext cx="7445199" cy="1042328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0AF45F6E-A34E-4F28-963B-FC641FFBB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" y="1043502"/>
            <a:ext cx="9144000" cy="3796363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763686" y="217279"/>
            <a:ext cx="3549191" cy="74124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    </a:t>
            </a:r>
            <a:r>
              <a:rPr lang="zh-TW" altLang="en-US" sz="4900" b="1" dirty="0">
                <a:solidFill>
                  <a:srgbClr val="002060"/>
                </a:solidFill>
                <a:ea typeface="標楷體" panose="03000509000000000000" pitchFamily="65" charset="-120"/>
              </a:rPr>
              <a:t>校系分則</a:t>
            </a:r>
            <a:endParaRPr lang="zh-TW" altLang="en-US" sz="4900" dirty="0">
              <a:solidFill>
                <a:srgbClr val="002060"/>
              </a:solidFill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47F49521-4093-4664-A272-8D5311FC0450}"/>
              </a:ext>
            </a:extLst>
          </p:cNvPr>
          <p:cNvSpPr/>
          <p:nvPr/>
        </p:nvSpPr>
        <p:spPr>
          <a:xfrm>
            <a:off x="1031962" y="5253355"/>
            <a:ext cx="7438293" cy="40444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5">
            <a:extLst>
              <a:ext uri="{FF2B5EF4-FFF2-40B4-BE49-F238E27FC236}">
                <a16:creationId xmlns:a16="http://schemas.microsoft.com/office/drawing/2014/main" id="{47F49521-4093-4664-A272-8D5311FC0450}"/>
              </a:ext>
            </a:extLst>
          </p:cNvPr>
          <p:cNvSpPr/>
          <p:nvPr/>
        </p:nvSpPr>
        <p:spPr>
          <a:xfrm>
            <a:off x="1282045" y="2667786"/>
            <a:ext cx="1289094" cy="536203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4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18F8B50D-B932-403F-A55F-4ED2F1E666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170685"/>
              </p:ext>
            </p:extLst>
          </p:nvPr>
        </p:nvGraphicFramePr>
        <p:xfrm>
          <a:off x="1" y="0"/>
          <a:ext cx="9143999" cy="6630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440">
                  <a:extLst>
                    <a:ext uri="{9D8B030D-6E8A-4147-A177-3AD203B41FA5}">
                      <a16:colId xmlns:a16="http://schemas.microsoft.com/office/drawing/2014/main" val="339723003"/>
                    </a:ext>
                  </a:extLst>
                </a:gridCol>
                <a:gridCol w="1856767">
                  <a:extLst>
                    <a:ext uri="{9D8B030D-6E8A-4147-A177-3AD203B41FA5}">
                      <a16:colId xmlns:a16="http://schemas.microsoft.com/office/drawing/2014/main" val="1215351662"/>
                    </a:ext>
                  </a:extLst>
                </a:gridCol>
                <a:gridCol w="3061932">
                  <a:extLst>
                    <a:ext uri="{9D8B030D-6E8A-4147-A177-3AD203B41FA5}">
                      <a16:colId xmlns:a16="http://schemas.microsoft.com/office/drawing/2014/main" val="3261311390"/>
                    </a:ext>
                  </a:extLst>
                </a:gridCol>
                <a:gridCol w="1789860">
                  <a:extLst>
                    <a:ext uri="{9D8B030D-6E8A-4147-A177-3AD203B41FA5}">
                      <a16:colId xmlns:a16="http://schemas.microsoft.com/office/drawing/2014/main" val="30560938"/>
                    </a:ext>
                  </a:extLst>
                </a:gridCol>
              </a:tblGrid>
              <a:tr h="10674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全校百分比標準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全校百分比標準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579224"/>
                  </a:ext>
                </a:extLst>
              </a:tr>
              <a:tr h="632249">
                <a:tc>
                  <a:txBody>
                    <a:bodyPr/>
                    <a:lstStyle/>
                    <a:p>
                      <a:r>
                        <a:rPr lang="zh-TW" altLang="en-US" sz="2600" dirty="0"/>
                        <a:t>國立臺灣大學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600" dirty="0"/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600" dirty="0"/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600" dirty="0"/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600" dirty="0"/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600" dirty="0"/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/>
                        <a:t>前</a:t>
                      </a:r>
                      <a:r>
                        <a:rPr lang="en-US" altLang="zh-TW" sz="2600" dirty="0"/>
                        <a:t>20%</a:t>
                      </a: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/>
                        <a:t>國立高雄師範大學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altLang="zh-TW" sz="2600" dirty="0"/>
                    </a:p>
                    <a:p>
                      <a:r>
                        <a:rPr lang="zh-TW" altLang="en-US" sz="2600" dirty="0"/>
                        <a:t>前</a:t>
                      </a:r>
                      <a:r>
                        <a:rPr lang="en-US" altLang="zh-TW" sz="2600" dirty="0"/>
                        <a:t>40%</a:t>
                      </a:r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675686"/>
                  </a:ext>
                </a:extLst>
              </a:tr>
              <a:tr h="480831">
                <a:tc>
                  <a:txBody>
                    <a:bodyPr/>
                    <a:lstStyle/>
                    <a:p>
                      <a:r>
                        <a:rPr lang="zh-TW" altLang="en-US" sz="2200" dirty="0"/>
                        <a:t>國立臺灣師範大學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/>
                        <a:t>國立臺灣海洋大學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693805"/>
                  </a:ext>
                </a:extLst>
              </a:tr>
              <a:tr h="632249">
                <a:tc>
                  <a:txBody>
                    <a:bodyPr/>
                    <a:lstStyle/>
                    <a:p>
                      <a:r>
                        <a:rPr lang="zh-TW" altLang="en-US" sz="2600" dirty="0"/>
                        <a:t>國立成功大學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zh-TW" altLang="en-US" sz="2600" dirty="0"/>
                        <a:t>國立宜蘭大學</a:t>
                      </a:r>
                    </a:p>
                    <a:p>
                      <a:r>
                        <a:rPr lang="zh-TW" altLang="en-US" sz="2600" dirty="0"/>
                        <a:t>臺北市立大學</a:t>
                      </a:r>
                    </a:p>
                    <a:p>
                      <a:r>
                        <a:rPr lang="zh-TW" altLang="en-US" sz="2200" dirty="0"/>
                        <a:t>國立臺灣體育運動大學</a:t>
                      </a:r>
                    </a:p>
                    <a:p>
                      <a:r>
                        <a:rPr lang="zh-TW" altLang="en-US" sz="2600" dirty="0"/>
                        <a:t>國立聯合大學</a:t>
                      </a:r>
                    </a:p>
                    <a:p>
                      <a:r>
                        <a:rPr lang="zh-TW" altLang="en-US" sz="2600" dirty="0"/>
                        <a:t>國立臺東大學</a:t>
                      </a:r>
                    </a:p>
                    <a:p>
                      <a:r>
                        <a:rPr lang="zh-TW" altLang="en-US" sz="2600" dirty="0"/>
                        <a:t>國立金門大學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endParaRPr lang="en-US" altLang="zh-TW" sz="2600" dirty="0"/>
                    </a:p>
                    <a:p>
                      <a:endParaRPr lang="en-US" altLang="zh-TW" sz="2600" dirty="0"/>
                    </a:p>
                    <a:p>
                      <a:endParaRPr lang="en-US" altLang="zh-TW" sz="2600" dirty="0"/>
                    </a:p>
                    <a:p>
                      <a:endParaRPr lang="en-US" altLang="zh-TW" sz="2600" dirty="0"/>
                    </a:p>
                    <a:p>
                      <a:r>
                        <a:rPr lang="zh-TW" altLang="en-US" sz="2600" dirty="0"/>
                        <a:t>前</a:t>
                      </a:r>
                      <a:r>
                        <a:rPr lang="en-US" altLang="zh-TW" sz="2600" dirty="0"/>
                        <a:t>50%</a:t>
                      </a:r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541399"/>
                  </a:ext>
                </a:extLst>
              </a:tr>
              <a:tr h="632249">
                <a:tc>
                  <a:txBody>
                    <a:bodyPr/>
                    <a:lstStyle/>
                    <a:p>
                      <a:r>
                        <a:rPr lang="zh-TW" altLang="en-US" sz="2600" dirty="0"/>
                        <a:t>國立政治大學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696188"/>
                  </a:ext>
                </a:extLst>
              </a:tr>
              <a:tr h="632249">
                <a:tc>
                  <a:txBody>
                    <a:bodyPr/>
                    <a:lstStyle/>
                    <a:p>
                      <a:r>
                        <a:rPr lang="zh-TW" altLang="en-US" sz="2600" dirty="0"/>
                        <a:t>國立清華大學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095725"/>
                  </a:ext>
                </a:extLst>
              </a:tr>
              <a:tr h="632249">
                <a:tc>
                  <a:txBody>
                    <a:bodyPr/>
                    <a:lstStyle/>
                    <a:p>
                      <a:r>
                        <a:rPr lang="zh-TW" altLang="en-US" sz="2600" dirty="0"/>
                        <a:t>國立中央大學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729342"/>
                  </a:ext>
                </a:extLst>
              </a:tr>
              <a:tr h="573115">
                <a:tc>
                  <a:txBody>
                    <a:bodyPr/>
                    <a:lstStyle/>
                    <a:p>
                      <a:r>
                        <a:rPr lang="zh-TW" altLang="en-US" sz="2200" dirty="0"/>
                        <a:t>國立臺北藝術大學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東吳、輔仁、淡江、中原、東海</a:t>
                      </a:r>
                      <a:r>
                        <a:rPr lang="en-US" altLang="zh-TW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  <a:r>
                        <a:rPr lang="zh-TW" alt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大學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375159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r>
                        <a:rPr lang="zh-TW" altLang="en-US" sz="2600" dirty="0"/>
                        <a:t>國立中興大學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600" dirty="0"/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/>
                        <a:t>前</a:t>
                      </a:r>
                      <a:r>
                        <a:rPr lang="en-US" altLang="zh-TW" sz="2600" dirty="0"/>
                        <a:t>30%</a:t>
                      </a:r>
                      <a:endParaRPr lang="zh-TW" altLang="en-US" sz="2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90661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zh-TW" altLang="en-US" sz="2200" dirty="0"/>
                        <a:t>國立彰化師範大學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597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zh-TW" altLang="en-US" sz="2200" dirty="0"/>
                        <a:t>國立中正大學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23066"/>
                  </a:ext>
                </a:extLst>
              </a:tr>
            </a:tbl>
          </a:graphicData>
        </a:graphic>
      </p:graphicFrame>
      <p:sp>
        <p:nvSpPr>
          <p:cNvPr id="2" name="圓角矩形 1"/>
          <p:cNvSpPr/>
          <p:nvPr/>
        </p:nvSpPr>
        <p:spPr>
          <a:xfrm>
            <a:off x="0" y="4079631"/>
            <a:ext cx="2435469" cy="6330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C009D-DADD-4EEC-A030-2BE9D5F10DAB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970" t="11550" r="56614" b="23266"/>
          <a:stretch/>
        </p:blipFill>
        <p:spPr>
          <a:xfrm>
            <a:off x="0" y="0"/>
            <a:ext cx="7933490" cy="685800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6239435" y="1371601"/>
            <a:ext cx="1572650" cy="9771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03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192B56C-5BB6-4364-B788-0E1568E95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094298"/>
            <a:ext cx="9279176" cy="404255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765" y="296092"/>
            <a:ext cx="6447501" cy="1320800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+mj-ea"/>
              </a:rPr>
              <a:t>若同時將「數學</a:t>
            </a:r>
            <a:r>
              <a:rPr lang="en-US" altLang="zh-TW" sz="2800" dirty="0">
                <a:latin typeface="+mj-ea"/>
              </a:rPr>
              <a:t>A</a:t>
            </a:r>
            <a:r>
              <a:rPr lang="zh-TW" altLang="en-US" sz="2800" dirty="0">
                <a:latin typeface="+mj-ea"/>
              </a:rPr>
              <a:t>」和「數學</a:t>
            </a:r>
            <a:r>
              <a:rPr lang="en-US" altLang="zh-TW" sz="2800" dirty="0">
                <a:latin typeface="+mj-ea"/>
              </a:rPr>
              <a:t>B</a:t>
            </a:r>
            <a:r>
              <a:rPr lang="zh-TW" altLang="en-US" sz="2800" dirty="0">
                <a:latin typeface="+mj-ea"/>
              </a:rPr>
              <a:t>」訂為其檢定科目，考生</a:t>
            </a:r>
            <a:r>
              <a:rPr lang="zh-TW" altLang="en-US" sz="2800" b="1" dirty="0">
                <a:latin typeface="+mj-ea"/>
              </a:rPr>
              <a:t>僅</a:t>
            </a:r>
            <a:r>
              <a:rPr lang="zh-TW" altLang="en-US" sz="2800" dirty="0">
                <a:solidFill>
                  <a:srgbClr val="FF0000"/>
                </a:solidFill>
                <a:latin typeface="+mj-ea"/>
              </a:rPr>
              <a:t>需達到其中一科之檢定</a:t>
            </a:r>
            <a:r>
              <a:rPr lang="zh-TW" altLang="en-US" sz="2800" dirty="0">
                <a:latin typeface="+mj-ea"/>
              </a:rPr>
              <a:t>標準即可。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2118444" y="3400577"/>
            <a:ext cx="1593669" cy="6263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55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294194"/>
            <a:ext cx="9144000" cy="6252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</a:rPr>
              <a:t>繁星推薦放大鏡～學校統一推薦，考生一校一學群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9086"/>
              </p:ext>
            </p:extLst>
          </p:nvPr>
        </p:nvGraphicFramePr>
        <p:xfrm>
          <a:off x="240735" y="1213341"/>
          <a:ext cx="8662530" cy="5380450"/>
        </p:xfrm>
        <a:graphic>
          <a:graphicData uri="http://schemas.openxmlformats.org/drawingml/2006/table">
            <a:tbl>
              <a:tblPr firstCol="1" bandRow="1">
                <a:tableStyleId>{EB9631B5-78F2-41C9-869B-9F39066F8104}</a:tableStyleId>
              </a:tblPr>
              <a:tblGrid>
                <a:gridCol w="183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2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0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ysClr val="windowText" lastClr="000000"/>
                          </a:solidFill>
                        </a:rPr>
                        <a:t>第一類學群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文、法、商、社會科學、教育、管理等學系（學程）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ysClr val="windowText" lastClr="000000"/>
                          </a:solidFill>
                        </a:rPr>
                        <a:t>第二類學群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理、公等學系（學程）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ysClr val="windowText" lastClr="000000"/>
                          </a:solidFill>
                        </a:rPr>
                        <a:t>第三類學群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醫藥衛生、生命科學、農等學系（學程）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0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ysClr val="windowText" lastClr="000000"/>
                          </a:solidFill>
                        </a:rPr>
                        <a:t>第四類學群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音樂相關學系（學程）</a:t>
                      </a:r>
                      <a:endParaRPr lang="en-US" altLang="zh-TW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0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ysClr val="windowText" lastClr="000000"/>
                          </a:solidFill>
                        </a:rPr>
                        <a:t>第五類學群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美術相關學系（學程）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0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ysClr val="windowText" lastClr="000000"/>
                          </a:solidFill>
                        </a:rPr>
                        <a:t>第六類學群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舞蹈相關學系（學程）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0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ysClr val="windowText" lastClr="000000"/>
                          </a:solidFill>
                        </a:rPr>
                        <a:t>第七類學群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體育相關學系（學程）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10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ysClr val="windowText" lastClr="000000"/>
                          </a:solidFill>
                        </a:rPr>
                        <a:t>第八類學群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醫學系（辦理第二階段面試）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向左箭號圖說文字 1"/>
          <p:cNvSpPr/>
          <p:nvPr/>
        </p:nvSpPr>
        <p:spPr>
          <a:xfrm>
            <a:off x="5134708" y="3551872"/>
            <a:ext cx="3604846" cy="2246769"/>
          </a:xfrm>
          <a:prstGeom prst="leftArrowCallout">
            <a:avLst>
              <a:gd name="adj1" fmla="val 23436"/>
              <a:gd name="adj2" fmla="val 27694"/>
              <a:gd name="adj3" fmla="val 19130"/>
              <a:gd name="adj4" fmla="val 81847"/>
            </a:avLst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800" b="1" dirty="0">
                <a:solidFill>
                  <a:srgbClr val="4BACC6">
                    <a:lumMod val="25000"/>
                  </a:srgb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itchFamily="18" charset="0"/>
              </a:rPr>
              <a:t>僅招收與高中所學相關之音樂、美術、舞蹈</a:t>
            </a:r>
            <a:br>
              <a:rPr kumimoji="1" lang="en-US" altLang="zh-TW" sz="2800" b="1" dirty="0">
                <a:solidFill>
                  <a:srgbClr val="4BACC6">
                    <a:lumMod val="25000"/>
                  </a:srgb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itchFamily="18" charset="0"/>
              </a:rPr>
            </a:br>
            <a:r>
              <a:rPr kumimoji="1" lang="zh-TW" altLang="en-US" sz="2800" b="1" dirty="0">
                <a:solidFill>
                  <a:srgbClr val="4BACC6">
                    <a:lumMod val="25000"/>
                  </a:srgb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Times New Roman" pitchFamily="18" charset="0"/>
              </a:rPr>
              <a:t>（合稱藝才班）及體育班學生</a:t>
            </a:r>
          </a:p>
        </p:txBody>
      </p:sp>
    </p:spTree>
    <p:extLst>
      <p:ext uri="{BB962C8B-B14F-4D97-AF65-F5344CB8AC3E}">
        <p14:creationId xmlns:p14="http://schemas.microsoft.com/office/powerpoint/2010/main" val="2362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379" t="12062" r="11511" b="6915"/>
          <a:stretch/>
        </p:blipFill>
        <p:spPr>
          <a:xfrm>
            <a:off x="-26895" y="948952"/>
            <a:ext cx="9170895" cy="52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58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天體">
  <a:themeElements>
    <a:clrScheme name="橙色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自訂 2">
      <a:majorFont>
        <a:latin typeface="Calibri Light"/>
        <a:ea typeface="華康宗楷體W7"/>
        <a:cs typeface=""/>
      </a:majorFont>
      <a:minorFont>
        <a:latin typeface="Calibri"/>
        <a:ea typeface="華康宗楷體W7"/>
        <a:cs typeface="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1224</TotalTime>
  <Words>2054</Words>
  <Application>Microsoft Office PowerPoint</Application>
  <PresentationFormat>如螢幕大小 (4:3)</PresentationFormat>
  <Paragraphs>248</Paragraphs>
  <Slides>27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41" baseType="lpstr">
      <vt:lpstr>Kaiu</vt:lpstr>
      <vt:lpstr>華康宗楷體W7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Office 佈景主題</vt:lpstr>
      <vt:lpstr>天體</vt:lpstr>
      <vt:lpstr>PowerPoint 簡報</vt:lpstr>
      <vt:lpstr>PowerPoint 簡報</vt:lpstr>
      <vt:lpstr>    推薦條件</vt:lpstr>
      <vt:lpstr>    校系分則</vt:lpstr>
      <vt:lpstr>PowerPoint 簡報</vt:lpstr>
      <vt:lpstr>PowerPoint 簡報</vt:lpstr>
      <vt:lpstr>若同時將「數學A」和「數學B」訂為其檢定科目，考生僅需達到其中一科之檢定標準即可。</vt:lpstr>
      <vt:lpstr>繁星推薦放大鏡～學校統一推薦，考生一校一學群</vt:lpstr>
      <vt:lpstr>PowerPoint 簡報</vt:lpstr>
      <vt:lpstr>PowerPoint 簡報</vt:lpstr>
      <vt:lpstr>PowerPoint 簡報</vt:lpstr>
      <vt:lpstr>兩輪分發作業</vt:lpstr>
      <vt:lpstr>分發比序</vt:lpstr>
      <vt:lpstr>PowerPoint 簡報</vt:lpstr>
      <vt:lpstr>PowerPoint 簡報</vt:lpstr>
      <vt:lpstr>PowerPoint 簡報</vt:lpstr>
      <vt:lpstr>PowerPoint 簡報</vt:lpstr>
      <vt:lpstr>注意事項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參加繁星計畫前，需確認：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大學甄選入學委員會   107.08.13、107.08.16-17</dc:title>
  <dc:creator>user</dc:creator>
  <cp:lastModifiedBy>USER</cp:lastModifiedBy>
  <cp:revision>118</cp:revision>
  <cp:lastPrinted>2018-11-20T03:57:29Z</cp:lastPrinted>
  <dcterms:created xsi:type="dcterms:W3CDTF">2018-08-24T02:08:40Z</dcterms:created>
  <dcterms:modified xsi:type="dcterms:W3CDTF">2024-02-19T07:39:33Z</dcterms:modified>
</cp:coreProperties>
</file>