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5" r:id="rId1"/>
  </p:sldMasterIdLst>
  <p:notesMasterIdLst>
    <p:notesMasterId r:id="rId52"/>
  </p:notesMasterIdLst>
  <p:handoutMasterIdLst>
    <p:handoutMasterId r:id="rId53"/>
  </p:handoutMasterIdLst>
  <p:sldIdLst>
    <p:sldId id="256" r:id="rId2"/>
    <p:sldId id="658" r:id="rId3"/>
    <p:sldId id="585" r:id="rId4"/>
    <p:sldId id="601" r:id="rId5"/>
    <p:sldId id="606" r:id="rId6"/>
    <p:sldId id="584" r:id="rId7"/>
    <p:sldId id="595" r:id="rId8"/>
    <p:sldId id="594" r:id="rId9"/>
    <p:sldId id="574" r:id="rId10"/>
    <p:sldId id="600" r:id="rId11"/>
    <p:sldId id="599" r:id="rId12"/>
    <p:sldId id="257" r:id="rId13"/>
    <p:sldId id="258" r:id="rId14"/>
    <p:sldId id="580" r:id="rId15"/>
    <p:sldId id="608" r:id="rId16"/>
    <p:sldId id="500" r:id="rId17"/>
    <p:sldId id="610" r:id="rId18"/>
    <p:sldId id="631" r:id="rId19"/>
    <p:sldId id="639" r:id="rId20"/>
    <p:sldId id="641" r:id="rId21"/>
    <p:sldId id="617" r:id="rId22"/>
    <p:sldId id="619" r:id="rId23"/>
    <p:sldId id="582" r:id="rId24"/>
    <p:sldId id="577" r:id="rId25"/>
    <p:sldId id="659" r:id="rId26"/>
    <p:sldId id="625" r:id="rId27"/>
    <p:sldId id="578" r:id="rId28"/>
    <p:sldId id="643" r:id="rId29"/>
    <p:sldId id="644" r:id="rId30"/>
    <p:sldId id="649" r:id="rId31"/>
    <p:sldId id="647" r:id="rId32"/>
    <p:sldId id="652" r:id="rId33"/>
    <p:sldId id="311" r:id="rId34"/>
    <p:sldId id="312" r:id="rId35"/>
    <p:sldId id="650" r:id="rId36"/>
    <p:sldId id="651" r:id="rId37"/>
    <p:sldId id="568" r:id="rId38"/>
    <p:sldId id="431" r:id="rId39"/>
    <p:sldId id="653" r:id="rId40"/>
    <p:sldId id="516" r:id="rId41"/>
    <p:sldId id="560" r:id="rId42"/>
    <p:sldId id="562" r:id="rId43"/>
    <p:sldId id="518" r:id="rId44"/>
    <p:sldId id="655" r:id="rId45"/>
    <p:sldId id="569" r:id="rId46"/>
    <p:sldId id="521" r:id="rId47"/>
    <p:sldId id="551" r:id="rId48"/>
    <p:sldId id="642" r:id="rId49"/>
    <p:sldId id="657" r:id="rId50"/>
    <p:sldId id="552" r:id="rId5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7D72B-6F83-43B5-A9EC-2F4E7ABD8E82}" type="datetimeFigureOut">
              <a:rPr lang="zh-TW" altLang="en-US" smtClean="0"/>
              <a:t>2024/2/20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46175-E06C-41A1-9FF0-47434EBB2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833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FD430-F80D-4A8A-81EB-34DE72F33A89}" type="datetimeFigureOut">
              <a:rPr lang="zh-TW" altLang="en-US" smtClean="0"/>
              <a:t>2024/2/20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69B-47AC-4168-AAFD-24482D4068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49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862efc79a1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g2862efc79a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862efc79a1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g2862efc79a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5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9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3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1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7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9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9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9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9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2487" y="317736"/>
            <a:ext cx="11387579" cy="620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5">
            <a:extLst>
              <a:ext uri="{FF2B5EF4-FFF2-40B4-BE49-F238E27FC236}">
                <a16:creationId xmlns:a16="http://schemas.microsoft.com/office/drawing/2014/main" id="{867CD201-EBF0-4FEC-B2BA-44086167FAD4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4441392" y="1198550"/>
            <a:ext cx="71977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5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113</a:t>
            </a:r>
            <a:r>
              <a:rPr kumimoji="0" lang="zh-TW" altLang="en-US" sz="5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學年度大學暨科大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5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個人申請輔導說明會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33E00E-5135-46ED-9D03-7314A39AE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8125" y="3648979"/>
            <a:ext cx="6615289" cy="1405467"/>
          </a:xfrm>
        </p:spPr>
        <p:txBody>
          <a:bodyPr>
            <a:normAutofit/>
          </a:bodyPr>
          <a:lstStyle/>
          <a:p>
            <a:pPr algn="r"/>
            <a:r>
              <a:rPr lang="zh-TW" altLang="en-US" sz="39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主講人：輔導室許舒雅老師</a:t>
            </a:r>
          </a:p>
          <a:p>
            <a:pPr algn="r"/>
            <a:endParaRPr lang="zh-TW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65660" y="4351713"/>
            <a:ext cx="2464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113.03.01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" y="2206875"/>
            <a:ext cx="4661750" cy="466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3CAC8-A8C5-41A9-A8C0-4625A99C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外加名額篩選說明</a:t>
            </a:r>
            <a:r>
              <a:rPr lang="en-US" altLang="zh-TW" b="1" dirty="0"/>
              <a:t>--</a:t>
            </a:r>
            <a:r>
              <a:rPr lang="zh-TW" altLang="en-US" b="1" dirty="0"/>
              <a:t>願景計畫生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3BEF69D-CD14-4001-BAE5-826C7C726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748644"/>
            <a:ext cx="6404808" cy="469970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E2583EF-0F84-4B8D-B689-0FE5F3DC9AC3}"/>
              </a:ext>
            </a:extLst>
          </p:cNvPr>
          <p:cNvSpPr/>
          <p:nvPr/>
        </p:nvSpPr>
        <p:spPr>
          <a:xfrm>
            <a:off x="2186737" y="5513294"/>
            <a:ext cx="5639451" cy="4844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67CDC7-21F8-4C65-9DAE-6E4F61FD4D2E}"/>
              </a:ext>
            </a:extLst>
          </p:cNvPr>
          <p:cNvSpPr/>
          <p:nvPr/>
        </p:nvSpPr>
        <p:spPr>
          <a:xfrm>
            <a:off x="1630925" y="1748644"/>
            <a:ext cx="5639451" cy="1200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368A47C-F382-4C5D-BAFD-B4E58F17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50217"/>
            <a:ext cx="8497036" cy="38255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CF77D78-D6FF-4782-B446-502F9341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外加名額篩選說明</a:t>
            </a:r>
            <a:r>
              <a:rPr lang="en-US" altLang="zh-TW" b="1" dirty="0"/>
              <a:t>--</a:t>
            </a:r>
            <a:r>
              <a:rPr lang="zh-TW" altLang="en-US" b="1" dirty="0"/>
              <a:t>原住民考生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DD125D3-6194-4B89-B264-6AC725E3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691" y="3790117"/>
            <a:ext cx="7269827" cy="187453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1F3A7D1-3D05-409C-9227-09E276FA7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717" y="4727384"/>
            <a:ext cx="3961813" cy="4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2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279F2E3F-F2EE-480A-A82B-D38315AEFD59}"/>
              </a:ext>
            </a:extLst>
          </p:cNvPr>
          <p:cNvSpPr txBox="1"/>
          <p:nvPr/>
        </p:nvSpPr>
        <p:spPr>
          <a:xfrm>
            <a:off x="2652889" y="820045"/>
            <a:ext cx="6886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每一考生申請校系數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72F7B0D-A81B-432B-B7CE-A7775730335D}"/>
              </a:ext>
            </a:extLst>
          </p:cNvPr>
          <p:cNvSpPr txBox="1"/>
          <p:nvPr/>
        </p:nvSpPr>
        <p:spPr>
          <a:xfrm>
            <a:off x="1761065" y="3429000"/>
            <a:ext cx="82070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大學得限制考生可申請該校之學系（組）數，請參閱個人申請招生簡章首頁「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招生學校暨可選填學系（組）數一覽表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A78661B-B422-44F3-8CA7-C85E88063F07}"/>
              </a:ext>
            </a:extLst>
          </p:cNvPr>
          <p:cNvSpPr txBox="1"/>
          <p:nvPr/>
        </p:nvSpPr>
        <p:spPr>
          <a:xfrm>
            <a:off x="1851376" y="1866484"/>
            <a:ext cx="782320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一般大學以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六校系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為限。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科技大學以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六校系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為限。</a:t>
            </a:r>
            <a:endParaRPr lang="en-US" altLang="zh-TW" sz="3600" dirty="0"/>
          </a:p>
          <a:p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2A3DC46-A203-46BB-B705-9828C1B75DA6}"/>
              </a:ext>
            </a:extLst>
          </p:cNvPr>
          <p:cNvSpPr txBox="1"/>
          <p:nvPr/>
        </p:nvSpPr>
        <p:spPr>
          <a:xfrm>
            <a:off x="1258710" y="5233477"/>
            <a:ext cx="9674579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考生於報名時，應審慎考量所申請之校系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第二階段指定項目甄試日期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重疊情形。</a:t>
            </a:r>
          </a:p>
        </p:txBody>
      </p:sp>
      <p:sp>
        <p:nvSpPr>
          <p:cNvPr id="2" name="矩形 1"/>
          <p:cNvSpPr/>
          <p:nvPr/>
        </p:nvSpPr>
        <p:spPr>
          <a:xfrm>
            <a:off x="5128953" y="2468880"/>
            <a:ext cx="1404851" cy="5153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937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296F4BD-9E1E-495B-B9FF-1B3FEEC4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603" y="51611"/>
            <a:ext cx="5143946" cy="8535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C29D485-CCE9-4B5A-A3AB-85814408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09" y="968995"/>
            <a:ext cx="3953070" cy="58373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A277DFD-817A-4EC5-8783-52CB07E2E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97" y="694814"/>
            <a:ext cx="5928874" cy="4791586"/>
          </a:xfrm>
          <a:prstGeom prst="rect">
            <a:avLst/>
          </a:prstGeom>
        </p:spPr>
      </p:pic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0B2849AE-0822-4C9B-B501-1E4CDDE9D0F0}"/>
              </a:ext>
            </a:extLst>
          </p:cNvPr>
          <p:cNvCxnSpPr>
            <a:cxnSpLocks/>
          </p:cNvCxnSpPr>
          <p:nvPr/>
        </p:nvCxnSpPr>
        <p:spPr>
          <a:xfrm>
            <a:off x="1459677" y="3841435"/>
            <a:ext cx="527065" cy="896820"/>
          </a:xfrm>
          <a:prstGeom prst="straightConnector1">
            <a:avLst/>
          </a:prstGeom>
          <a:ln w="57150">
            <a:solidFill>
              <a:srgbClr val="E33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90C6917-3A28-4821-80F8-F79980DF5AE4}"/>
              </a:ext>
            </a:extLst>
          </p:cNvPr>
          <p:cNvSpPr/>
          <p:nvPr/>
        </p:nvSpPr>
        <p:spPr>
          <a:xfrm>
            <a:off x="2215912" y="1270038"/>
            <a:ext cx="3466217" cy="360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3A7D07C7-8636-4714-BC82-B73C6023D2DA}"/>
              </a:ext>
            </a:extLst>
          </p:cNvPr>
          <p:cNvCxnSpPr>
            <a:cxnSpLocks/>
          </p:cNvCxnSpPr>
          <p:nvPr/>
        </p:nvCxnSpPr>
        <p:spPr>
          <a:xfrm flipV="1">
            <a:off x="5682129" y="968994"/>
            <a:ext cx="1389857" cy="532782"/>
          </a:xfrm>
          <a:prstGeom prst="straightConnector1">
            <a:avLst/>
          </a:prstGeom>
          <a:ln w="57150">
            <a:solidFill>
              <a:srgbClr val="E33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263BC06-F336-42C4-8B6B-8F52076F279B}"/>
              </a:ext>
            </a:extLst>
          </p:cNvPr>
          <p:cNvSpPr/>
          <p:nvPr/>
        </p:nvSpPr>
        <p:spPr>
          <a:xfrm>
            <a:off x="10044314" y="968995"/>
            <a:ext cx="945910" cy="58373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61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97D4CD7-A514-4CE8-9724-09ECD177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789203"/>
            <a:ext cx="11729721" cy="527959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789912F-4594-41D9-AA0A-869864BB48F7}"/>
              </a:ext>
            </a:extLst>
          </p:cNvPr>
          <p:cNvSpPr txBox="1"/>
          <p:nvPr/>
        </p:nvSpPr>
        <p:spPr>
          <a:xfrm>
            <a:off x="7131739" y="3719009"/>
            <a:ext cx="3314812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/>
              <a:t>篩選結果查詢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E035253-51B4-112C-76F1-D036E8B4772D}"/>
              </a:ext>
            </a:extLst>
          </p:cNvPr>
          <p:cNvCxnSpPr>
            <a:cxnSpLocks/>
          </p:cNvCxnSpPr>
          <p:nvPr/>
        </p:nvCxnSpPr>
        <p:spPr>
          <a:xfrm flipH="1" flipV="1">
            <a:off x="7131739" y="2635624"/>
            <a:ext cx="213124" cy="10833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28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794C3B-12DE-444F-8E72-61DE0FDE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786155"/>
            <a:ext cx="11729721" cy="59015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A3831DA-E753-4507-94EC-AE58B3B88D3F}"/>
              </a:ext>
            </a:extLst>
          </p:cNvPr>
          <p:cNvSpPr txBox="1"/>
          <p:nvPr/>
        </p:nvSpPr>
        <p:spPr>
          <a:xfrm>
            <a:off x="6269101" y="855303"/>
            <a:ext cx="3329508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審查資料上傳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480E420B-5348-46A5-AB26-3B4502ADC820}"/>
              </a:ext>
            </a:extLst>
          </p:cNvPr>
          <p:cNvCxnSpPr>
            <a:cxnSpLocks/>
          </p:cNvCxnSpPr>
          <p:nvPr/>
        </p:nvCxnSpPr>
        <p:spPr>
          <a:xfrm>
            <a:off x="6762160" y="1563189"/>
            <a:ext cx="956452" cy="6331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82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2FFE7B-BD3D-4CF2-BAF9-F2983FE04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426" y="1006391"/>
            <a:ext cx="3907749" cy="5160864"/>
          </a:xfrm>
          <a:prstGeom prst="rect">
            <a:avLst/>
          </a:prstGeom>
        </p:spPr>
      </p:pic>
      <p:sp>
        <p:nvSpPr>
          <p:cNvPr id="7782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36C2CA-7933-4E60-9226-D845A6A9E5D1}" type="slidenum">
              <a:rPr kumimoji="0" lang="zh-TW" altLang="en-US" sz="1000">
                <a:solidFill>
                  <a:schemeClr val="accent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zh-TW" sz="10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12788" y="4144263"/>
            <a:ext cx="6234846" cy="77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TW" sz="36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6/14</a:t>
            </a:r>
            <a:r>
              <a:rPr lang="zh-TW" altLang="en-US" sz="36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甄選會分發及公告錄取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41603" y="2154423"/>
            <a:ext cx="5489861" cy="7172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6/6-6/7</a:t>
            </a:r>
            <a:r>
              <a:rPr lang="zh-TW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上網登記志願序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12788" y="250128"/>
            <a:ext cx="5747490" cy="5880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algn="l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3600" b="1" dirty="0">
                <a:ea typeface="標楷體" panose="03000509000000000000" pitchFamily="65" charset="-120"/>
              </a:rPr>
              <a:t>大學公告錄取名單</a:t>
            </a:r>
            <a:r>
              <a:rPr kumimoji="0" lang="en-US" altLang="zh-TW" sz="3600" b="1" dirty="0">
                <a:ea typeface="標楷體" panose="03000509000000000000" pitchFamily="65" charset="-120"/>
              </a:rPr>
              <a:t>(</a:t>
            </a:r>
            <a:r>
              <a:rPr kumimoji="0" lang="zh-TW" altLang="en-US" sz="3600" b="1" dirty="0">
                <a:ea typeface="標楷體" panose="03000509000000000000" pitchFamily="65" charset="-120"/>
              </a:rPr>
              <a:t>正備取</a:t>
            </a:r>
            <a:r>
              <a:rPr kumimoji="0" lang="en-US" altLang="zh-TW" sz="3600" b="1" dirty="0">
                <a:ea typeface="標楷體" panose="03000509000000000000" pitchFamily="65" charset="-120"/>
              </a:rPr>
              <a:t>)</a:t>
            </a:r>
            <a:endParaRPr kumimoji="0" lang="zh-TW" altLang="en-US" sz="3600" b="1" dirty="0">
              <a:ea typeface="標楷體" panose="03000509000000000000" pitchFamily="65" charset="-120"/>
            </a:endParaRPr>
          </a:p>
        </p:txBody>
      </p:sp>
      <p:sp>
        <p:nvSpPr>
          <p:cNvPr id="22" name="AutoShape 35"/>
          <p:cNvSpPr>
            <a:spLocks noChangeArrowheads="1"/>
          </p:cNvSpPr>
          <p:nvPr/>
        </p:nvSpPr>
        <p:spPr bwMode="auto">
          <a:xfrm>
            <a:off x="2860302" y="1006391"/>
            <a:ext cx="652462" cy="1098180"/>
          </a:xfrm>
          <a:prstGeom prst="downArrow">
            <a:avLst>
              <a:gd name="adj1" fmla="val 50000"/>
              <a:gd name="adj2" fmla="val 63055"/>
            </a:avLst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3" name="AutoShape 35"/>
          <p:cNvSpPr>
            <a:spLocks noChangeArrowheads="1"/>
          </p:cNvSpPr>
          <p:nvPr/>
        </p:nvSpPr>
        <p:spPr bwMode="auto">
          <a:xfrm>
            <a:off x="2860302" y="2972954"/>
            <a:ext cx="652462" cy="1098180"/>
          </a:xfrm>
          <a:prstGeom prst="downArrow">
            <a:avLst>
              <a:gd name="adj1" fmla="val 50000"/>
              <a:gd name="adj2" fmla="val 63055"/>
            </a:avLst>
          </a:prstGeom>
          <a:solidFill>
            <a:schemeClr val="tx1">
              <a:lumMod val="50000"/>
              <a:lumOff val="50000"/>
            </a:schemeClr>
          </a:solidFill>
          <a:ln w="12700" cap="sq">
            <a:solidFill>
              <a:srgbClr val="333333"/>
            </a:solidFill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55E4B51-84C6-49CB-B7F4-E7217EC5F429}"/>
              </a:ext>
            </a:extLst>
          </p:cNvPr>
          <p:cNvSpPr txBox="1"/>
          <p:nvPr/>
        </p:nvSpPr>
        <p:spPr>
          <a:xfrm>
            <a:off x="7167620" y="1173844"/>
            <a:ext cx="3329508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網路登記志願</a:t>
            </a: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ED7309E3-C34B-49C2-87CB-EA3B9F5CC345}"/>
              </a:ext>
            </a:extLst>
          </p:cNvPr>
          <p:cNvCxnSpPr>
            <a:cxnSpLocks/>
          </p:cNvCxnSpPr>
          <p:nvPr/>
        </p:nvCxnSpPr>
        <p:spPr>
          <a:xfrm>
            <a:off x="9042400" y="1885244"/>
            <a:ext cx="0" cy="8845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8BFD37E-195A-4446-8B37-1BD9AB8F0404}"/>
              </a:ext>
            </a:extLst>
          </p:cNvPr>
          <p:cNvSpPr txBox="1"/>
          <p:nvPr/>
        </p:nvSpPr>
        <p:spPr>
          <a:xfrm>
            <a:off x="8179426" y="5291177"/>
            <a:ext cx="3329508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/>
              <a:t>網路聲明放棄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42D60F5A-2E6C-4F84-823A-7520ACD27E99}"/>
              </a:ext>
            </a:extLst>
          </p:cNvPr>
          <p:cNvCxnSpPr>
            <a:cxnSpLocks/>
          </p:cNvCxnSpPr>
          <p:nvPr/>
        </p:nvCxnSpPr>
        <p:spPr>
          <a:xfrm flipV="1">
            <a:off x="9917084" y="3142422"/>
            <a:ext cx="1497880" cy="214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67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CB448F88-2E6B-463A-B35B-613C5627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726" y="264212"/>
            <a:ext cx="6308548" cy="1449387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網路登記就讀志願序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419EDC-D668-4FB7-B2AF-A94BB036B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123876" cy="4023360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錄取生（含正、備取生）無論錄取單一校系或多個校系，均須於登記期間內</a:t>
            </a:r>
            <a:r>
              <a:rPr lang="en-US" altLang="zh-TW" sz="36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(6/6-6/7 9:00-21:00)</a:t>
            </a:r>
            <a:r>
              <a:rPr lang="zh-TW" altLang="en-US" sz="3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完成網路就讀志願序登記，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否則視同放棄錄取資格，不予分發。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36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（註：僅錄取一校系之錄取生仍須完成網路就讀志願序登記。）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004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19FF64-3583-9E7D-2D4C-F0ADBD48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6FE43C7-0025-BA01-FB06-5AF3F716B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66" t="34344" r="30011" b="14002"/>
          <a:stretch/>
        </p:blipFill>
        <p:spPr>
          <a:xfrm>
            <a:off x="278916" y="499533"/>
            <a:ext cx="11529389" cy="5916165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6A2A1F0-54A9-2B1D-8385-6F5A72BF546E}"/>
              </a:ext>
            </a:extLst>
          </p:cNvPr>
          <p:cNvSpPr txBox="1"/>
          <p:nvPr/>
        </p:nvSpPr>
        <p:spPr>
          <a:xfrm>
            <a:off x="5710649" y="4107374"/>
            <a:ext cx="6097656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登記志願序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時記得將自己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最想就讀的校系排在最前面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36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A2755C-8566-5BE4-6BB7-5814B075C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38" t="27536" r="20516" b="23188"/>
          <a:stretch/>
        </p:blipFill>
        <p:spPr>
          <a:xfrm>
            <a:off x="2175013" y="79412"/>
            <a:ext cx="7841974" cy="66991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0FAE33D-CC49-9AE8-75B2-76DA70C90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0" t="29115" r="18954" b="10340"/>
          <a:stretch/>
        </p:blipFill>
        <p:spPr>
          <a:xfrm>
            <a:off x="1976534" y="-27992"/>
            <a:ext cx="8238931" cy="67894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54DDF2-90C0-06E9-7C5C-35526DD2ABD9}"/>
              </a:ext>
            </a:extLst>
          </p:cNvPr>
          <p:cNvSpPr txBox="1"/>
          <p:nvPr/>
        </p:nvSpPr>
        <p:spPr>
          <a:xfrm>
            <a:off x="1888526" y="5165193"/>
            <a:ext cx="841494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完成網路登記就讀志願序後，存檔或列印「就讀志願表」，並自行留存備查。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98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5521A0-4ABC-476E-8CD9-9534DCFD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7" y="779929"/>
            <a:ext cx="11727959" cy="528021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DD4C10E-EE11-45C7-80B9-5F0E20D409FB}"/>
              </a:ext>
            </a:extLst>
          </p:cNvPr>
          <p:cNvSpPr/>
          <p:nvPr/>
        </p:nvSpPr>
        <p:spPr>
          <a:xfrm>
            <a:off x="0" y="1936376"/>
            <a:ext cx="1685365" cy="6816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E226259-75E1-4609-A199-D28392508A53}"/>
              </a:ext>
            </a:extLst>
          </p:cNvPr>
          <p:cNvGrpSpPr/>
          <p:nvPr/>
        </p:nvGrpSpPr>
        <p:grpSpPr>
          <a:xfrm>
            <a:off x="1456064" y="2430812"/>
            <a:ext cx="2079215" cy="3785652"/>
            <a:chOff x="1456064" y="2430812"/>
            <a:chExt cx="2079215" cy="3785652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93453AFF-5194-437E-B3E6-05A496B0ECEC}"/>
                </a:ext>
              </a:extLst>
            </p:cNvPr>
            <p:cNvSpPr txBox="1"/>
            <p:nvPr/>
          </p:nvSpPr>
          <p:spPr>
            <a:xfrm>
              <a:off x="2846657" y="2430812"/>
              <a:ext cx="688622" cy="3785652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b="1" dirty="0"/>
                <a:t>網路簡章查詢</a:t>
              </a:r>
            </a:p>
          </p:txBody>
        </p: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3E450D6C-19F1-44B1-B3BE-F60FD868B6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6064" y="2618020"/>
              <a:ext cx="1390593" cy="1659547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24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AA3D26-17FE-4851-884E-28C9457E0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b="1" dirty="0"/>
              <a:t>相關規定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23B751-FC6D-45F1-9429-0E26712D7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2771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以「原住民生」、「離島生」或「願景計畫生」身分報名參加「申請入學」招生者， 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於同一校系招生名額及外加名額皆獲錄取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含正、備取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，於登記就讀志願序時，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須先將該校系招生名額志願序登記於外加名額志願序之前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；若將該校系招生名額志願序選填為放棄，該校系外加名額志願序一律須選填為放棄，考生不得異議。</a:t>
            </a:r>
          </a:p>
        </p:txBody>
      </p:sp>
    </p:spTree>
    <p:extLst>
      <p:ext uri="{BB962C8B-B14F-4D97-AF65-F5344CB8AC3E}">
        <p14:creationId xmlns:p14="http://schemas.microsoft.com/office/powerpoint/2010/main" val="1054274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4FD769-855C-4E64-812D-D0F459AB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放棄入學資格之處理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AB6B9F-D364-41F3-AA48-340EECFF5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438987" cy="44760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2800" dirty="0">
                <a:latin typeface="+mn-ea"/>
              </a:rPr>
              <a:t>獲分發錄取生即取得該校系之入學資格，如欲放棄入學資格者，應於 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113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年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6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月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13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日至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113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年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6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月</a:t>
            </a:r>
            <a:r>
              <a:rPr lang="en-US" altLang="zh-TW" sz="2800" i="0" u="none" strike="noStrike" baseline="0" dirty="0">
                <a:solidFill>
                  <a:srgbClr val="FF0000"/>
                </a:solidFill>
                <a:latin typeface="+mn-ea"/>
              </a:rPr>
              <a:t>16</a:t>
            </a:r>
            <a:r>
              <a:rPr lang="zh-TW" altLang="en-US" sz="2800" i="0" u="none" strike="noStrike" baseline="0" dirty="0">
                <a:solidFill>
                  <a:srgbClr val="FF0000"/>
                </a:solidFill>
                <a:latin typeface="+mn-ea"/>
              </a:rPr>
              <a:t>日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每日上午 </a:t>
            </a:r>
            <a:r>
              <a:rPr lang="en-US" altLang="zh-TW" sz="2800" dirty="0">
                <a:solidFill>
                  <a:srgbClr val="FF0000"/>
                </a:solidFill>
                <a:latin typeface="+mn-ea"/>
              </a:rPr>
              <a:t>9 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時至下午 </a:t>
            </a:r>
            <a:r>
              <a:rPr lang="en-US" altLang="zh-TW" sz="2800" dirty="0">
                <a:solidFill>
                  <a:srgbClr val="FF0000"/>
                </a:solidFill>
                <a:latin typeface="+mn-ea"/>
              </a:rPr>
              <a:t>9 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時止</a:t>
            </a:r>
            <a:r>
              <a:rPr lang="zh-TW" altLang="en-US" sz="2800" dirty="0">
                <a:latin typeface="+mn-ea"/>
              </a:rPr>
              <a:t>，</a:t>
            </a:r>
            <a:r>
              <a:rPr lang="zh-TW" altLang="en-US" sz="2800" dirty="0">
                <a:solidFill>
                  <a:srgbClr val="FF0000"/>
                </a:solidFill>
                <a:latin typeface="+mn-ea"/>
              </a:rPr>
              <a:t>完成網路聲明放棄入學資格作業</a:t>
            </a:r>
            <a:r>
              <a:rPr lang="zh-TW" altLang="en-US" sz="2800" dirty="0">
                <a:latin typeface="+mn-ea"/>
              </a:rPr>
              <a:t>。</a:t>
            </a:r>
            <a:endParaRPr lang="en-US" altLang="zh-TW" sz="28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zh-TW" altLang="en-US" sz="2800" dirty="0">
                <a:latin typeface="+mn-ea"/>
              </a:rPr>
              <a:t>否則不得參加當年度大學分發入學招生。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1923A08-B4E9-4072-89B3-E1D20DA1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027" y="961567"/>
            <a:ext cx="3907749" cy="516086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BCF91F1-69C8-424B-8170-A71417C23766}"/>
              </a:ext>
            </a:extLst>
          </p:cNvPr>
          <p:cNvSpPr txBox="1"/>
          <p:nvPr/>
        </p:nvSpPr>
        <p:spPr>
          <a:xfrm>
            <a:off x="7627027" y="5246353"/>
            <a:ext cx="3329508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/>
              <a:t>網路聲明放棄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A2705B92-F11F-40ED-A499-87E7C1D1A3CD}"/>
              </a:ext>
            </a:extLst>
          </p:cNvPr>
          <p:cNvCxnSpPr>
            <a:cxnSpLocks/>
          </p:cNvCxnSpPr>
          <p:nvPr/>
        </p:nvCxnSpPr>
        <p:spPr>
          <a:xfrm flipV="1">
            <a:off x="9364685" y="3097598"/>
            <a:ext cx="1497880" cy="21487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3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報告架構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申請入學、分科測驗</a:t>
            </a:r>
            <a:r>
              <a:rPr lang="en-US" altLang="zh-TW" sz="32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我該選什麼</a:t>
            </a:r>
            <a:r>
              <a:rPr lang="en-US" altLang="zh-TW" sz="32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申請入學的規範與注意事項</a:t>
            </a:r>
            <a:r>
              <a:rPr lang="en-US" altLang="zh-TW" sz="32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rgbClr val="FF0000"/>
                </a:solidFill>
              </a:rPr>
              <a:t>我要怎麼進行志願選填呢</a:t>
            </a:r>
            <a:r>
              <a:rPr lang="en-US" altLang="zh-TW" sz="3200" b="1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第二階段指定甄試該如何準備</a:t>
            </a:r>
            <a:r>
              <a:rPr lang="en-US" altLang="zh-TW" sz="32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科大申請</a:t>
            </a:r>
            <a:endParaRPr lang="en-US" altLang="zh-TW" sz="32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TW" sz="32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3200" dirty="0"/>
          </a:p>
          <a:p>
            <a:pPr>
              <a:lnSpc>
                <a:spcPct val="150000"/>
              </a:lnSpc>
            </a:pPr>
            <a:endParaRPr lang="en-US" altLang="zh-TW" sz="3200" dirty="0"/>
          </a:p>
          <a:p>
            <a:pPr>
              <a:lnSpc>
                <a:spcPct val="150000"/>
              </a:lnSpc>
            </a:pPr>
            <a:endParaRPr lang="en-US" altLang="zh-TW" sz="3200" dirty="0"/>
          </a:p>
          <a:p>
            <a:pPr>
              <a:lnSpc>
                <a:spcPct val="150000"/>
              </a:lnSpc>
            </a:pPr>
            <a:endParaRPr lang="en-US" altLang="zh-TW" sz="3200" dirty="0"/>
          </a:p>
          <a:p>
            <a:pPr>
              <a:lnSpc>
                <a:spcPct val="150000"/>
              </a:lnSpc>
            </a:pPr>
            <a:endParaRPr lang="en-US" altLang="zh-TW" sz="3200" dirty="0"/>
          </a:p>
          <a:p>
            <a:pPr>
              <a:lnSpc>
                <a:spcPct val="150000"/>
              </a:lnSpc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67506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/>
              <a:t>我要怎麼進行志願選填呢</a:t>
            </a:r>
            <a:r>
              <a:rPr lang="en-US" altLang="zh-TW" b="1" dirty="0"/>
              <a:t>?</a:t>
            </a:r>
            <a:endParaRPr lang="zh-TW" altLang="en-US" b="1" dirty="0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92D7C3FB-FCB9-F30F-27B4-30803DAF3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539"/>
              </p:ext>
            </p:extLst>
          </p:nvPr>
        </p:nvGraphicFramePr>
        <p:xfrm>
          <a:off x="5318449" y="1881859"/>
          <a:ext cx="6378054" cy="2621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26018">
                  <a:extLst>
                    <a:ext uri="{9D8B030D-6E8A-4147-A177-3AD203B41FA5}">
                      <a16:colId xmlns:a16="http://schemas.microsoft.com/office/drawing/2014/main" val="2319781066"/>
                    </a:ext>
                  </a:extLst>
                </a:gridCol>
                <a:gridCol w="2126018">
                  <a:extLst>
                    <a:ext uri="{9D8B030D-6E8A-4147-A177-3AD203B41FA5}">
                      <a16:colId xmlns:a16="http://schemas.microsoft.com/office/drawing/2014/main" val="2762374928"/>
                    </a:ext>
                  </a:extLst>
                </a:gridCol>
                <a:gridCol w="2126018">
                  <a:extLst>
                    <a:ext uri="{9D8B030D-6E8A-4147-A177-3AD203B41FA5}">
                      <a16:colId xmlns:a16="http://schemas.microsoft.com/office/drawing/2014/main" val="191915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rgbClr val="FF0000"/>
                          </a:solidFill>
                        </a:rPr>
                        <a:t>夢幻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rgbClr val="0000FF"/>
                          </a:solidFill>
                        </a:rPr>
                        <a:t>務實</a:t>
                      </a:r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1" dirty="0">
                          <a:solidFill>
                            <a:srgbClr val="006600"/>
                          </a:solidFill>
                        </a:rPr>
                        <a:t>保底</a:t>
                      </a:r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629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03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3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74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3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3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561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5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…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5663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96AE06-0915-DB2A-457E-3CBEB264055B}"/>
              </a:ext>
            </a:extLst>
          </p:cNvPr>
          <p:cNvSpPr txBox="1"/>
          <p:nvPr/>
        </p:nvSpPr>
        <p:spPr>
          <a:xfrm>
            <a:off x="1642707" y="4830837"/>
            <a:ext cx="8906586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dirty="0"/>
              <a:t>考量</a:t>
            </a:r>
            <a:r>
              <a:rPr lang="zh-TW" altLang="en-US" sz="3200" b="1" dirty="0"/>
              <a:t>多元面向</a:t>
            </a:r>
            <a:r>
              <a:rPr lang="zh-TW" altLang="en-US" sz="3200" dirty="0"/>
              <a:t>，選擇自己</a:t>
            </a:r>
            <a:r>
              <a:rPr lang="zh-TW" altLang="en-US" sz="3200" b="1" u="sng" dirty="0"/>
              <a:t>不排斥的校系</a:t>
            </a:r>
            <a:endParaRPr lang="en-US" altLang="zh-TW" sz="3200" b="1" u="sng" dirty="0"/>
          </a:p>
          <a:p>
            <a:r>
              <a:rPr lang="zh-TW" altLang="en-US" sz="3200" dirty="0"/>
              <a:t>多方了解大學端資訊</a:t>
            </a:r>
            <a:br>
              <a:rPr lang="en-US" altLang="zh-TW" sz="3200" dirty="0"/>
            </a:br>
            <a:r>
              <a:rPr lang="en-US" altLang="zh-TW" sz="3200" dirty="0"/>
              <a:t>(</a:t>
            </a:r>
            <a:r>
              <a:rPr lang="zh-TW" altLang="en-US" sz="3200" dirty="0"/>
              <a:t>不要讓對校系的了解流於對於校系名稱的猜想</a:t>
            </a:r>
            <a:r>
              <a:rPr lang="en-US" altLang="zh-TW" sz="3200" dirty="0"/>
              <a:t>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4E7C09-DBBA-164F-872A-EC1E14F5220A}"/>
              </a:ext>
            </a:extLst>
          </p:cNvPr>
          <p:cNvSpPr txBox="1"/>
          <p:nvPr/>
        </p:nvSpPr>
        <p:spPr>
          <a:xfrm>
            <a:off x="423958" y="2485429"/>
            <a:ext cx="4754532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3600" dirty="0"/>
              <a:t>掌握分數落點</a:t>
            </a:r>
            <a:endParaRPr lang="en-US" altLang="zh-TW" sz="36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TW" altLang="en-US" sz="3600" dirty="0"/>
              <a:t>態度評估</a:t>
            </a:r>
            <a:r>
              <a:rPr lang="en-US" altLang="zh-TW" sz="3600" dirty="0"/>
              <a:t>(</a:t>
            </a:r>
            <a:r>
              <a:rPr lang="zh-TW" altLang="en-US" sz="3600" dirty="0"/>
              <a:t>保守</a:t>
            </a:r>
            <a:r>
              <a:rPr lang="en-US" altLang="zh-TW" sz="3600" dirty="0"/>
              <a:t>/</a:t>
            </a:r>
            <a:r>
              <a:rPr lang="zh-TW" altLang="en-US" sz="3600" dirty="0"/>
              <a:t>滿意</a:t>
            </a:r>
            <a:r>
              <a:rPr lang="en-US" altLang="zh-TW" sz="3600" dirty="0"/>
              <a:t>)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112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F4F270A-E107-4469-A497-328FB93DF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10" y="234328"/>
            <a:ext cx="6753727" cy="20746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0C93C48-4953-88D5-C184-9099A913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書審資料上傳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2624B5-3BF2-BB86-2C42-8F939C7FBF52}"/>
              </a:ext>
            </a:extLst>
          </p:cNvPr>
          <p:cNvSpPr/>
          <p:nvPr/>
        </p:nvSpPr>
        <p:spPr>
          <a:xfrm>
            <a:off x="10272680" y="1612621"/>
            <a:ext cx="1411357" cy="7204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7EAD76-F7C7-9247-F73E-17D4073B3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1" t="30340" r="31505" b="36327"/>
          <a:stretch/>
        </p:blipFill>
        <p:spPr>
          <a:xfrm>
            <a:off x="821092" y="2450248"/>
            <a:ext cx="10898414" cy="4398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6EBC90E-8177-A9EF-A8CB-5A2E91804550}"/>
              </a:ext>
            </a:extLst>
          </p:cNvPr>
          <p:cNvSpPr/>
          <p:nvPr/>
        </p:nvSpPr>
        <p:spPr>
          <a:xfrm>
            <a:off x="2332652" y="3073838"/>
            <a:ext cx="5924939" cy="11622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BA93CC9-2CC1-4FBD-93BE-584D3510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80" y="4859688"/>
            <a:ext cx="11315157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1C4490-F998-4E39-B6B6-8299DC2A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學長姊的範本就在輔導室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997EEF2-46E7-45E7-B409-47C7450E0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482" y="2011363"/>
            <a:ext cx="9421905" cy="4460151"/>
          </a:xfrm>
        </p:spPr>
      </p:pic>
    </p:spTree>
    <p:extLst>
      <p:ext uri="{BB962C8B-B14F-4D97-AF65-F5344CB8AC3E}">
        <p14:creationId xmlns:p14="http://schemas.microsoft.com/office/powerpoint/2010/main" val="343006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標題 5">
            <a:extLst>
              <a:ext uri="{FF2B5EF4-FFF2-40B4-BE49-F238E27FC236}">
                <a16:creationId xmlns:a16="http://schemas.microsoft.com/office/drawing/2014/main" id="{5C67188D-2489-460C-A712-0ED746B33093}"/>
              </a:ext>
            </a:extLst>
          </p:cNvPr>
          <p:cNvSpPr txBox="1">
            <a:spLocks/>
          </p:cNvSpPr>
          <p:nvPr/>
        </p:nvSpPr>
        <p:spPr>
          <a:xfrm>
            <a:off x="1922906" y="417854"/>
            <a:ext cx="8531849" cy="900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5400" b="1" dirty="0">
                <a:solidFill>
                  <a:schemeClr val="accent1"/>
                </a:solidFill>
                <a:latin typeface="+mn-ea"/>
                <a:ea typeface="+mn-ea"/>
              </a:rPr>
              <a:t>設定審查項目繳交方式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CBBD2DA-5A9C-407C-8784-2A189F85BF4E}"/>
              </a:ext>
            </a:extLst>
          </p:cNvPr>
          <p:cNvSpPr/>
          <p:nvPr/>
        </p:nvSpPr>
        <p:spPr>
          <a:xfrm>
            <a:off x="1508830" y="1354307"/>
            <a:ext cx="9360000" cy="7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9" name="组合 23">
            <a:extLst>
              <a:ext uri="{FF2B5EF4-FFF2-40B4-BE49-F238E27FC236}">
                <a16:creationId xmlns:a16="http://schemas.microsoft.com/office/drawing/2014/main" id="{468E5875-614E-47A6-B496-DD223A642859}"/>
              </a:ext>
            </a:extLst>
          </p:cNvPr>
          <p:cNvGrpSpPr/>
          <p:nvPr/>
        </p:nvGrpSpPr>
        <p:grpSpPr>
          <a:xfrm>
            <a:off x="10354480" y="909826"/>
            <a:ext cx="514350" cy="284207"/>
            <a:chOff x="10501313" y="528290"/>
            <a:chExt cx="514350" cy="33218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EBE47B2E-E751-4BFF-8567-6C090C0C8451}"/>
                </a:ext>
              </a:extLst>
            </p:cNvPr>
            <p:cNvSpPr/>
            <p:nvPr/>
          </p:nvSpPr>
          <p:spPr>
            <a:xfrm>
              <a:off x="10501313" y="700088"/>
              <a:ext cx="102306" cy="16038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9AEE413C-36DC-4D46-9EF3-E98974821CE2}"/>
                </a:ext>
              </a:extLst>
            </p:cNvPr>
            <p:cNvSpPr/>
            <p:nvPr/>
          </p:nvSpPr>
          <p:spPr>
            <a:xfrm>
              <a:off x="10707335" y="597694"/>
              <a:ext cx="102306" cy="26278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440C1E98-E323-47FE-885E-FCB8BD42A942}"/>
                </a:ext>
              </a:extLst>
            </p:cNvPr>
            <p:cNvSpPr/>
            <p:nvPr/>
          </p:nvSpPr>
          <p:spPr>
            <a:xfrm>
              <a:off x="10913357" y="528290"/>
              <a:ext cx="102306" cy="33218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23" name="圖片 122">
            <a:extLst>
              <a:ext uri="{FF2B5EF4-FFF2-40B4-BE49-F238E27FC236}">
                <a16:creationId xmlns:a16="http://schemas.microsoft.com/office/drawing/2014/main" id="{DC7C91BA-1C60-44EF-8597-FC8CFBE98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2089431"/>
            <a:ext cx="8443772" cy="4350715"/>
          </a:xfrm>
          <a:prstGeom prst="rect">
            <a:avLst/>
          </a:prstGeom>
        </p:spPr>
      </p:pic>
      <p:sp>
        <p:nvSpPr>
          <p:cNvPr id="110" name="Google Shape;2062;p41">
            <a:extLst>
              <a:ext uri="{FF2B5EF4-FFF2-40B4-BE49-F238E27FC236}">
                <a16:creationId xmlns:a16="http://schemas.microsoft.com/office/drawing/2014/main" id="{07F7DD1E-96E8-486D-8F4B-0149D81DF672}"/>
              </a:ext>
            </a:extLst>
          </p:cNvPr>
          <p:cNvSpPr/>
          <p:nvPr/>
        </p:nvSpPr>
        <p:spPr>
          <a:xfrm>
            <a:off x="1622498" y="1549431"/>
            <a:ext cx="9246332" cy="540000"/>
          </a:xfrm>
          <a:prstGeom prst="homePlate">
            <a:avLst>
              <a:gd name="adj" fmla="val 51019"/>
            </a:avLst>
          </a:prstGeom>
          <a:solidFill>
            <a:srgbClr val="FFC580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8000"/>
            <a:r>
              <a:rPr lang="zh-TW" altLang="en-US" sz="2400" b="1" dirty="0">
                <a:latin typeface="+mn-ea"/>
              </a:rPr>
              <a:t>逐系設定審查項目「課程學習成果」與「多元表現」之繳交方式</a:t>
            </a:r>
          </a:p>
        </p:txBody>
      </p:sp>
      <p:sp>
        <p:nvSpPr>
          <p:cNvPr id="111" name="Google Shape;2064;p41">
            <a:extLst>
              <a:ext uri="{FF2B5EF4-FFF2-40B4-BE49-F238E27FC236}">
                <a16:creationId xmlns:a16="http://schemas.microsoft.com/office/drawing/2014/main" id="{3DCFC75C-0211-49DE-83ED-A5DCD1A4BFC2}"/>
              </a:ext>
            </a:extLst>
          </p:cNvPr>
          <p:cNvSpPr/>
          <p:nvPr/>
        </p:nvSpPr>
        <p:spPr>
          <a:xfrm>
            <a:off x="1452426" y="1401482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30565" h="20870" extrusionOk="0">
                <a:moveTo>
                  <a:pt x="0" y="11173"/>
                </a:moveTo>
                <a:lnTo>
                  <a:pt x="9696" y="20870"/>
                </a:lnTo>
                <a:lnTo>
                  <a:pt x="30565" y="0"/>
                </a:lnTo>
              </a:path>
            </a:pathLst>
          </a:custGeom>
          <a:noFill/>
          <a:ln w="152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FF29F7AB-D050-49A9-8CC2-9802BADEF7B9}"/>
              </a:ext>
            </a:extLst>
          </p:cNvPr>
          <p:cNvSpPr/>
          <p:nvPr/>
        </p:nvSpPr>
        <p:spPr>
          <a:xfrm>
            <a:off x="7631289" y="2212555"/>
            <a:ext cx="4226243" cy="403435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6FB826E0-2EB1-437B-A641-0F690DBC9320}"/>
              </a:ext>
            </a:extLst>
          </p:cNvPr>
          <p:cNvSpPr txBox="1"/>
          <p:nvPr/>
        </p:nvSpPr>
        <p:spPr>
          <a:xfrm>
            <a:off x="209718" y="2031837"/>
            <a:ext cx="3204042" cy="446103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「自行上傳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檔」或「</a:t>
            </a:r>
            <a:b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勾選高中學習歷程資料庫」僅限擇一種繳交方式。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若校系於截止日前尚未完成確認，皆可再次進入設定繳交方式頁面修改。</a:t>
            </a:r>
          </a:p>
          <a:p>
            <a:endParaRPr lang="zh-TW" altLang="en-US" sz="2200" dirty="0"/>
          </a:p>
        </p:txBody>
      </p:sp>
      <p:sp>
        <p:nvSpPr>
          <p:cNvPr id="128" name="投影片編號版面配置區 1">
            <a:extLst>
              <a:ext uri="{FF2B5EF4-FFF2-40B4-BE49-F238E27FC236}">
                <a16:creationId xmlns:a16="http://schemas.microsoft.com/office/drawing/2014/main" id="{95C4E2CE-AAD1-4D7F-AB03-2D7364B5164F}"/>
              </a:ext>
            </a:extLst>
          </p:cNvPr>
          <p:cNvSpPr txBox="1">
            <a:spLocks/>
          </p:cNvSpPr>
          <p:nvPr/>
        </p:nvSpPr>
        <p:spPr>
          <a:xfrm>
            <a:off x="942994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F3FB6C-D1E4-4BB4-A137-CAA02610EDB3}" type="slidenum">
              <a:rPr lang="zh-TW" altLang="en-US" sz="140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/>
              <a:t>26</a:t>
            </a:fld>
            <a:endParaRPr lang="zh-TW" altLang="en-US" sz="140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2667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C4F642-6F5A-0356-A8F9-740A7B0D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499533"/>
            <a:ext cx="10772775" cy="1658198"/>
          </a:xfrm>
        </p:spPr>
        <p:txBody>
          <a:bodyPr/>
          <a:lstStyle/>
          <a:p>
            <a:r>
              <a:rPr lang="zh-TW" altLang="en-US" b="1" dirty="0"/>
              <a:t>書審資料上傳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1B7701-D9BD-6519-A91A-F1716DC1A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3467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校系如有要求</a:t>
            </a:r>
            <a:r>
              <a:rPr lang="zh-TW" altLang="en-US" sz="3200" b="1" dirty="0">
                <a:solidFill>
                  <a:srgbClr val="7030A0"/>
                </a:solidFill>
              </a:rPr>
              <a:t>課程學習成果</a:t>
            </a:r>
            <a:r>
              <a:rPr lang="zh-TW" altLang="en-US" sz="3200" dirty="0"/>
              <a:t>、</a:t>
            </a:r>
            <a:r>
              <a:rPr lang="zh-TW" altLang="en-US" sz="3200" b="1" dirty="0">
                <a:solidFill>
                  <a:srgbClr val="7030A0"/>
                </a:solidFill>
              </a:rPr>
              <a:t>多元表現</a:t>
            </a:r>
            <a:r>
              <a:rPr lang="zh-TW" altLang="en-US" sz="3200" dirty="0"/>
              <a:t>之項目，考生可</a:t>
            </a:r>
            <a:r>
              <a:rPr lang="zh-TW" altLang="en-US" sz="3200" dirty="0">
                <a:solidFill>
                  <a:srgbClr val="FF0000"/>
                </a:solidFill>
              </a:rPr>
              <a:t>至高中學習歷程資料庫中勾選資料檔案後上傳</a:t>
            </a:r>
            <a:r>
              <a:rPr lang="zh-TW" altLang="en-US" sz="3200" dirty="0"/>
              <a:t>，或</a:t>
            </a:r>
            <a:r>
              <a:rPr lang="zh-TW" altLang="en-US" sz="3200" dirty="0">
                <a:solidFill>
                  <a:srgbClr val="FF0000"/>
                </a:solidFill>
              </a:rPr>
              <a:t>自行製作</a:t>
            </a:r>
            <a:r>
              <a:rPr lang="en-US" altLang="zh-TW" sz="3200" dirty="0">
                <a:solidFill>
                  <a:srgbClr val="FF0000"/>
                </a:solidFill>
              </a:rPr>
              <a:t>PDF </a:t>
            </a:r>
            <a:r>
              <a:rPr lang="zh-TW" altLang="en-US" sz="3200" dirty="0">
                <a:solidFill>
                  <a:srgbClr val="FF0000"/>
                </a:solidFill>
              </a:rPr>
              <a:t>格式檔案後上傳</a:t>
            </a:r>
            <a:r>
              <a:rPr lang="zh-TW" altLang="en-US" sz="3200" dirty="0"/>
              <a:t>，每一校系「勾選上傳」或「</a:t>
            </a:r>
            <a:r>
              <a:rPr lang="en-US" altLang="zh-TW" sz="3200" dirty="0"/>
              <a:t>PDF</a:t>
            </a:r>
            <a:r>
              <a:rPr lang="zh-TW" altLang="en-US" sz="3200" dirty="0"/>
              <a:t>上傳」僅限擇一方式辦理；</a:t>
            </a:r>
            <a:r>
              <a:rPr lang="zh-TW" altLang="en-US" sz="3200" dirty="0">
                <a:solidFill>
                  <a:schemeClr val="tx1"/>
                </a:solidFill>
              </a:rPr>
              <a:t>考生若於高中學習歷程資料庫無資料檔案者，皆以「</a:t>
            </a:r>
            <a:r>
              <a:rPr lang="en-US" altLang="zh-TW" sz="3200" dirty="0">
                <a:solidFill>
                  <a:schemeClr val="tx1"/>
                </a:solidFill>
              </a:rPr>
              <a:t>PDF</a:t>
            </a:r>
            <a:r>
              <a:rPr lang="zh-TW" altLang="en-US" sz="3200" dirty="0">
                <a:solidFill>
                  <a:schemeClr val="tx1"/>
                </a:solidFill>
              </a:rPr>
              <a:t>上傳」方式辦理。 </a:t>
            </a:r>
          </a:p>
        </p:txBody>
      </p:sp>
    </p:spTree>
    <p:extLst>
      <p:ext uri="{BB962C8B-B14F-4D97-AF65-F5344CB8AC3E}">
        <p14:creationId xmlns:p14="http://schemas.microsoft.com/office/powerpoint/2010/main" val="222373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2FB924-AF7D-0F9E-2035-BF6ECA4B1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9" t="32381" r="9387" b="10067"/>
          <a:stretch/>
        </p:blipFill>
        <p:spPr>
          <a:xfrm>
            <a:off x="40434" y="143702"/>
            <a:ext cx="12111133" cy="67142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AB54A45-4DC5-3AE0-0063-1563FA455DF3}"/>
              </a:ext>
            </a:extLst>
          </p:cNvPr>
          <p:cNvSpPr/>
          <p:nvPr/>
        </p:nvSpPr>
        <p:spPr>
          <a:xfrm>
            <a:off x="4058816" y="6027576"/>
            <a:ext cx="4189445" cy="68672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603F4E9-D677-43CF-A15A-9A7B62E9D705}"/>
              </a:ext>
            </a:extLst>
          </p:cNvPr>
          <p:cNvSpPr txBox="1"/>
          <p:nvPr/>
        </p:nvSpPr>
        <p:spPr>
          <a:xfrm>
            <a:off x="1970202" y="1800520"/>
            <a:ext cx="82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r>
              <a:rPr lang="zh-TW" altLang="en-US" sz="2400" dirty="0"/>
              <a:t>件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A5C7C45-501A-1D6E-986D-38A4F022EA4E}"/>
              </a:ext>
            </a:extLst>
          </p:cNvPr>
          <p:cNvSpPr txBox="1"/>
          <p:nvPr/>
        </p:nvSpPr>
        <p:spPr>
          <a:xfrm>
            <a:off x="1971770" y="2262185"/>
            <a:ext cx="829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</a:t>
            </a:r>
            <a:r>
              <a:rPr lang="zh-TW" altLang="en-US" sz="2400" dirty="0"/>
              <a:t>件</a:t>
            </a:r>
          </a:p>
        </p:txBody>
      </p:sp>
    </p:spTree>
    <p:extLst>
      <p:ext uri="{BB962C8B-B14F-4D97-AF65-F5344CB8AC3E}">
        <p14:creationId xmlns:p14="http://schemas.microsoft.com/office/powerpoint/2010/main" val="3854901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B819B0B-751B-C5B0-3E00-71234C45E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26" t="21769" r="9311" b="15647"/>
          <a:stretch/>
        </p:blipFill>
        <p:spPr>
          <a:xfrm>
            <a:off x="291954" y="-102638"/>
            <a:ext cx="11608093" cy="702595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4B13F18-5590-07B5-1E2B-4B55CC6983F5}"/>
              </a:ext>
            </a:extLst>
          </p:cNvPr>
          <p:cNvSpPr txBox="1"/>
          <p:nvPr/>
        </p:nvSpPr>
        <p:spPr>
          <a:xfrm>
            <a:off x="2386305" y="3199141"/>
            <a:ext cx="6097554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600" dirty="0"/>
              <a:t>上傳檔案格式須為</a:t>
            </a:r>
            <a:r>
              <a:rPr lang="en-US" altLang="zh-TW" sz="3600" dirty="0"/>
              <a:t>PDF</a:t>
            </a:r>
            <a:r>
              <a:rPr lang="zh-TW" altLang="en-US" sz="3600" dirty="0"/>
              <a:t>，且單一項目之檔案大小以</a:t>
            </a:r>
            <a:r>
              <a:rPr lang="en-US" altLang="zh-TW" sz="3600" dirty="0">
                <a:solidFill>
                  <a:srgbClr val="FF0000"/>
                </a:solidFill>
              </a:rPr>
              <a:t>5MB</a:t>
            </a:r>
            <a:r>
              <a:rPr lang="zh-TW" altLang="en-US" sz="3600" dirty="0"/>
              <a:t>為限，其餘檔案格式 或超過檔案大小一律概不受理。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2F88B4-4674-C2BC-9E91-C0AA698480C8}"/>
              </a:ext>
            </a:extLst>
          </p:cNvPr>
          <p:cNvSpPr/>
          <p:nvPr/>
        </p:nvSpPr>
        <p:spPr>
          <a:xfrm>
            <a:off x="4058816" y="6027576"/>
            <a:ext cx="4189445" cy="68672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69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A95D46F-85E4-8C29-4203-C2DEB776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005" y="2168804"/>
            <a:ext cx="2807658" cy="28076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落點分析</a:t>
            </a:r>
            <a:r>
              <a:rPr lang="en-US" altLang="zh-TW" b="1" dirty="0"/>
              <a:t>--</a:t>
            </a:r>
            <a:r>
              <a:rPr lang="zh-TW" altLang="en-US" b="1" dirty="0"/>
              <a:t>報名資格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34" t="27857" r="27858" b="48810"/>
          <a:stretch/>
        </p:blipFill>
        <p:spPr>
          <a:xfrm>
            <a:off x="303920" y="2157731"/>
            <a:ext cx="8022957" cy="215299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13741" y="4874175"/>
            <a:ext cx="916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通過檢定</a:t>
            </a:r>
            <a:r>
              <a:rPr lang="zh-TW" altLang="en-US" sz="7200" dirty="0">
                <a:solidFill>
                  <a:srgbClr val="FF0000"/>
                </a:solidFill>
              </a:rPr>
              <a:t>≠</a:t>
            </a:r>
            <a:r>
              <a:rPr lang="en-US" altLang="zh-TW" sz="4400" dirty="0">
                <a:solidFill>
                  <a:srgbClr val="FF0000"/>
                </a:solidFill>
              </a:rPr>
              <a:t>(</a:t>
            </a:r>
            <a:r>
              <a:rPr lang="zh-TW" altLang="en-US" sz="4400" dirty="0">
                <a:solidFill>
                  <a:srgbClr val="FF0000"/>
                </a:solidFill>
              </a:rPr>
              <a:t>不等於</a:t>
            </a:r>
            <a:r>
              <a:rPr lang="en-US" altLang="zh-TW" sz="4400" dirty="0">
                <a:solidFill>
                  <a:srgbClr val="FF0000"/>
                </a:solidFill>
              </a:rPr>
              <a:t>)</a:t>
            </a:r>
            <a:r>
              <a:rPr lang="zh-TW" altLang="en-US" sz="4400" dirty="0">
                <a:solidFill>
                  <a:srgbClr val="FF0000"/>
                </a:solidFill>
              </a:rPr>
              <a:t>通過第一階段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8FE1EB-EDAF-DF08-4B03-2904570D5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2" t="13124" r="53105" b="63646"/>
          <a:stretch/>
        </p:blipFill>
        <p:spPr>
          <a:xfrm>
            <a:off x="198653" y="898651"/>
            <a:ext cx="11644938" cy="545981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C80043C-A6E4-0636-F561-57FA774B70CB}"/>
              </a:ext>
            </a:extLst>
          </p:cNvPr>
          <p:cNvSpPr/>
          <p:nvPr/>
        </p:nvSpPr>
        <p:spPr>
          <a:xfrm>
            <a:off x="5019869" y="1894115"/>
            <a:ext cx="2789853" cy="44643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9885013-9B5B-EC63-9427-6B9CD59EFC26}"/>
              </a:ext>
            </a:extLst>
          </p:cNvPr>
          <p:cNvSpPr txBox="1"/>
          <p:nvPr/>
        </p:nvSpPr>
        <p:spPr>
          <a:xfrm>
            <a:off x="8179841" y="864525"/>
            <a:ext cx="3767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請使用官方網站</a:t>
            </a:r>
            <a:endParaRPr lang="en-US" altLang="zh-TW" sz="4000" dirty="0"/>
          </a:p>
          <a:p>
            <a:pPr algn="ctr"/>
            <a:r>
              <a:rPr lang="zh-TW" altLang="en-US" sz="4000" dirty="0"/>
              <a:t>校系分則查詢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D7786AE-EB71-D1E7-A7C8-D1643E7499AA}"/>
              </a:ext>
            </a:extLst>
          </p:cNvPr>
          <p:cNvSpPr txBox="1">
            <a:spLocks/>
          </p:cNvSpPr>
          <p:nvPr/>
        </p:nvSpPr>
        <p:spPr>
          <a:xfrm>
            <a:off x="8549043" y="5177828"/>
            <a:ext cx="3029582" cy="59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大學甄選入學委員會</a:t>
            </a:r>
          </a:p>
        </p:txBody>
      </p:sp>
    </p:spTree>
    <p:extLst>
      <p:ext uri="{BB962C8B-B14F-4D97-AF65-F5344CB8AC3E}">
        <p14:creationId xmlns:p14="http://schemas.microsoft.com/office/powerpoint/2010/main" val="30986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3D0F3AF-BD50-8620-DF52-06D6150D9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2" t="36087" r="12690" b="24058"/>
          <a:stretch/>
        </p:blipFill>
        <p:spPr>
          <a:xfrm>
            <a:off x="27567" y="1192695"/>
            <a:ext cx="12136866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5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09E9E54-9A4F-0E3F-7F65-B20F83D30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0" t="22089" r="8818" b="6891"/>
          <a:stretch/>
        </p:blipFill>
        <p:spPr>
          <a:xfrm>
            <a:off x="1343608" y="32657"/>
            <a:ext cx="9768830" cy="67926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BD4D8B6-BC7D-965B-B393-57695F859564}"/>
              </a:ext>
            </a:extLst>
          </p:cNvPr>
          <p:cNvSpPr txBox="1"/>
          <p:nvPr/>
        </p:nvSpPr>
        <p:spPr>
          <a:xfrm>
            <a:off x="10963469" y="195943"/>
            <a:ext cx="8117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FF0000"/>
                </a:solidFill>
              </a:rPr>
              <a:t>請留存</a:t>
            </a:r>
          </a:p>
        </p:txBody>
      </p:sp>
    </p:spTree>
    <p:extLst>
      <p:ext uri="{BB962C8B-B14F-4D97-AF65-F5344CB8AC3E}">
        <p14:creationId xmlns:p14="http://schemas.microsoft.com/office/powerpoint/2010/main" val="2627024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63128-0684-385B-8C6D-27A2B983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書面審查資料準備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BCB440-5446-4943-3E18-73581AB21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/>
              <a:t>請至</a:t>
            </a:r>
            <a:r>
              <a:rPr lang="zh-TW" altLang="en-US" sz="3200" dirty="0">
                <a:solidFill>
                  <a:srgbClr val="FF0000"/>
                </a:solidFill>
              </a:rPr>
              <a:t>各大學校系</a:t>
            </a:r>
            <a:r>
              <a:rPr lang="zh-TW" altLang="en-US" sz="3200" dirty="0"/>
              <a:t>搜尋</a:t>
            </a:r>
            <a:r>
              <a:rPr lang="en-US" altLang="zh-TW" sz="3200" dirty="0"/>
              <a:t>”</a:t>
            </a:r>
            <a:r>
              <a:rPr lang="zh-TW" altLang="en-US" sz="3200" dirty="0">
                <a:solidFill>
                  <a:srgbClr val="FF0000"/>
                </a:solidFill>
              </a:rPr>
              <a:t>書面資料準備指引</a:t>
            </a:r>
            <a:r>
              <a:rPr lang="en-US" altLang="zh-TW" sz="3200" dirty="0"/>
              <a:t>”</a:t>
            </a:r>
            <a:r>
              <a:rPr lang="zh-TW" altLang="en-US" sz="3200" dirty="0"/>
              <a:t>或上</a:t>
            </a:r>
            <a:r>
              <a:rPr lang="zh-TW" altLang="en-US" sz="3200" u="sng" dirty="0"/>
              <a:t>招聯會網站</a:t>
            </a:r>
            <a:r>
              <a:rPr lang="en-US" altLang="zh-TW" sz="3200" u="sng" dirty="0"/>
              <a:t>”</a:t>
            </a:r>
            <a:r>
              <a:rPr lang="zh-TW" altLang="en-US" sz="3200" u="sng" dirty="0"/>
              <a:t>大學申請入學參採高中學習歷程資料完整版查詢系統</a:t>
            </a:r>
            <a:r>
              <a:rPr lang="en-US" altLang="zh-TW" sz="3200" dirty="0"/>
              <a:t>”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校系所訂之審查資料，大學校系得視其需要對所列之項目分予不同之評分比重，並評定考生所繳之資料內容；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除校系訂有必須繳交之項目外，學生可不須全備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03748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862efc79a1_0_35"/>
          <p:cNvSpPr txBox="1">
            <a:spLocks noGrp="1"/>
          </p:cNvSpPr>
          <p:nvPr>
            <p:ph type="title"/>
          </p:nvPr>
        </p:nvSpPr>
        <p:spPr>
          <a:xfrm>
            <a:off x="2152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/>
              <a:t>各校審查資料指引</a:t>
            </a:r>
            <a:endParaRPr/>
          </a:p>
        </p:txBody>
      </p:sp>
      <p:pic>
        <p:nvPicPr>
          <p:cNvPr id="594" name="Google Shape;594;g2862efc79a1_0_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866" t="6585" r="16420" b="11399"/>
          <a:stretch/>
        </p:blipFill>
        <p:spPr>
          <a:xfrm>
            <a:off x="1669657" y="1602223"/>
            <a:ext cx="8627100" cy="49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862efc79a1_0_35"/>
          <p:cNvSpPr txBox="1"/>
          <p:nvPr/>
        </p:nvSpPr>
        <p:spPr>
          <a:xfrm>
            <a:off x="2355850" y="4260569"/>
            <a:ext cx="7683600" cy="954300"/>
          </a:xfrm>
          <a:prstGeom prst="rect">
            <a:avLst/>
          </a:prstGeom>
          <a:solidFill>
            <a:srgbClr val="DDEAF6"/>
          </a:solidFill>
          <a:ln w="381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zh-TW" alt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關鍵字</a:t>
            </a:r>
            <a:r>
              <a:rPr lang="en-US" altLang="zh-TW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-US" altLang="zh-TW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alt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招生組、招生資訊、高中生專區、系網最新消息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862efc79a1_0_35"/>
          <p:cNvSpPr/>
          <p:nvPr/>
        </p:nvSpPr>
        <p:spPr>
          <a:xfrm>
            <a:off x="2940106" y="3374871"/>
            <a:ext cx="882000" cy="26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2862efc79a1_0_35"/>
          <p:cNvSpPr/>
          <p:nvPr/>
        </p:nvSpPr>
        <p:spPr>
          <a:xfrm>
            <a:off x="5315569" y="5331794"/>
            <a:ext cx="4357200" cy="575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2862efc79a1_0_35"/>
          <p:cNvSpPr txBox="1"/>
          <p:nvPr/>
        </p:nvSpPr>
        <p:spPr>
          <a:xfrm>
            <a:off x="8286584" y="87680"/>
            <a:ext cx="2044800" cy="6465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zh-TW" alt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採計範例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862efc79a1_0_60"/>
          <p:cNvSpPr txBox="1">
            <a:spLocks noGrp="1"/>
          </p:cNvSpPr>
          <p:nvPr>
            <p:ph type="title"/>
          </p:nvPr>
        </p:nvSpPr>
        <p:spPr>
          <a:xfrm>
            <a:off x="2152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604" name="Google Shape;604;g2862efc79a1_0_60"/>
          <p:cNvSpPr txBox="1">
            <a:spLocks noGrp="1"/>
          </p:cNvSpPr>
          <p:nvPr>
            <p:ph type="body" idx="1"/>
          </p:nvPr>
        </p:nvSpPr>
        <p:spPr>
          <a:xfrm>
            <a:off x="2152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28600" indent="-508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605" name="Google Shape;605;g2862efc79a1_0_60"/>
          <p:cNvSpPr txBox="1">
            <a:spLocks noGrp="1"/>
          </p:cNvSpPr>
          <p:nvPr>
            <p:ph type="sldNum" idx="12"/>
          </p:nvPr>
        </p:nvSpPr>
        <p:spPr>
          <a:xfrm>
            <a:off x="7981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898989"/>
              </a:buClr>
              <a:buSzPts val="1200"/>
            </a:pPr>
            <a:fld id="{00000000-1234-1234-1234-123412341234}" type="slidenum">
              <a:rPr lang="en-US" altLang="zh-TW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ts val="1200"/>
              </a:pPr>
              <a:t>34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g2862efc79a1_0_60"/>
          <p:cNvPicPr preferRelativeResize="0"/>
          <p:nvPr/>
        </p:nvPicPr>
        <p:blipFill rotWithShape="1">
          <a:blip r:embed="rId3">
            <a:alphaModFix/>
          </a:blip>
          <a:srcRect l="25044" t="9452" r="25421" b="27364"/>
          <a:stretch/>
        </p:blipFill>
        <p:spPr>
          <a:xfrm>
            <a:off x="1524001" y="182564"/>
            <a:ext cx="9113837" cy="653891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2862efc79a1_0_60"/>
          <p:cNvSpPr/>
          <p:nvPr/>
        </p:nvSpPr>
        <p:spPr>
          <a:xfrm>
            <a:off x="3225800" y="965200"/>
            <a:ext cx="736500" cy="45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g2862efc79a1_0_60"/>
          <p:cNvSpPr txBox="1"/>
          <p:nvPr/>
        </p:nvSpPr>
        <p:spPr>
          <a:xfrm>
            <a:off x="3454400" y="1509713"/>
            <a:ext cx="2044800" cy="646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zh-TW" alt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招生資訊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2862efc79a1_0_60"/>
          <p:cNvSpPr txBox="1"/>
          <p:nvPr/>
        </p:nvSpPr>
        <p:spPr>
          <a:xfrm>
            <a:off x="3756025" y="5083175"/>
            <a:ext cx="6667500" cy="646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zh-TW" alt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大學申請入學審查資料準備指引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2862efc79a1_0_60"/>
          <p:cNvSpPr/>
          <p:nvPr/>
        </p:nvSpPr>
        <p:spPr>
          <a:xfrm>
            <a:off x="3063875" y="5816600"/>
            <a:ext cx="2574900" cy="40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g2862efc79a1_0_60"/>
          <p:cNvSpPr txBox="1"/>
          <p:nvPr/>
        </p:nvSpPr>
        <p:spPr>
          <a:xfrm>
            <a:off x="8286584" y="87680"/>
            <a:ext cx="2044800" cy="6465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zh-TW" alt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採計範例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976A83-58B8-5E29-EEB5-24904379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rgbClr val="008080"/>
                </a:solidFill>
                <a:effectLst/>
                <a:latin typeface="Arial" panose="020B0604020202020204" pitchFamily="34" charset="0"/>
              </a:rPr>
              <a:t>敘寫學習歷程自述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53BBD14-67DD-D96B-2E00-ABBC54FBC7D7}"/>
              </a:ext>
            </a:extLst>
          </p:cNvPr>
          <p:cNvSpPr txBox="1"/>
          <p:nvPr/>
        </p:nvSpPr>
        <p:spPr>
          <a:xfrm>
            <a:off x="6333154" y="368467"/>
            <a:ext cx="5014239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學高中學習歷程反思（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</a:t>
            </a:r>
            <a:endParaRPr lang="en-US" altLang="zh-TW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就讀動機（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</a:t>
            </a:r>
            <a:endParaRPr lang="en-US" altLang="zh-TW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未來學習計畫與生涯規劃（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）</a:t>
            </a:r>
            <a:endParaRPr lang="en-US" altLang="zh-TW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2DA285CD-8C9D-DBF6-8192-E2F68FCE8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301" t="21233" r="18716" b="49728"/>
          <a:stretch/>
        </p:blipFill>
        <p:spPr>
          <a:xfrm>
            <a:off x="0" y="1888436"/>
            <a:ext cx="12107182" cy="4601098"/>
          </a:xfrm>
        </p:spPr>
      </p:pic>
    </p:spTree>
    <p:extLst>
      <p:ext uri="{BB962C8B-B14F-4D97-AF65-F5344CB8AC3E}">
        <p14:creationId xmlns:p14="http://schemas.microsoft.com/office/powerpoint/2010/main" val="3145157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B9E9B6-FF6A-901E-0468-7D221E4B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多元表現綜整心得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80584E-4834-E990-14BE-F6DF8E4AE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0" i="0" dirty="0">
                <a:solidFill>
                  <a:srgbClr val="555555"/>
                </a:solidFill>
                <a:effectLst/>
                <a:latin typeface="Montserrat" panose="020B0604020202020204" pitchFamily="2" charset="0"/>
              </a:rPr>
              <a:t>「多元表現綜整心得」簡單來說，就是同學需要針對高中職三年期間所參與的各項課外活動、自主學習等多元表現，寫一篇履歷與心得，來呈現自己的參與動機、成果與收穫、反省或感想。</a:t>
            </a:r>
            <a:br>
              <a:rPr lang="zh-TW" altLang="en-US" sz="3200" dirty="0"/>
            </a:br>
            <a:endParaRPr lang="zh-TW" altLang="en-US" sz="3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68FEAD6-9EF8-46DD-0C1D-034FBBA6C264}"/>
              </a:ext>
            </a:extLst>
          </p:cNvPr>
          <p:cNvSpPr txBox="1"/>
          <p:nvPr/>
        </p:nvSpPr>
        <p:spPr>
          <a:xfrm>
            <a:off x="761619" y="2011680"/>
            <a:ext cx="10500430" cy="387984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TW" altLang="en-US" sz="32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多元表現綜整心得（至多</a:t>
            </a:r>
            <a:r>
              <a:rPr lang="en-US" altLang="zh-TW" sz="32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32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字、</a:t>
            </a:r>
            <a:r>
              <a:rPr lang="en-US" altLang="zh-TW" sz="32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張圖片）：在學習、多元表現或其他活動中，請分享一個能展現您面對困難時的堅毅、樂觀特質，或您已具備善用校內外資源的具體證明與反思。</a:t>
            </a:r>
            <a:endParaRPr lang="zh-TW" altLang="en-US" sz="3200" b="0" i="0" dirty="0">
              <a:solidFill>
                <a:srgbClr val="333333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762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31259"/>
            <a:ext cx="10515600" cy="1325563"/>
          </a:xfrm>
        </p:spPr>
        <p:txBody>
          <a:bodyPr/>
          <a:lstStyle/>
          <a:p>
            <a:r>
              <a:rPr lang="zh-TW" altLang="en-US" b="1" dirty="0"/>
              <a:t>個人申請的注意事項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2881" y="1766020"/>
            <a:ext cx="5598248" cy="1452310"/>
          </a:xfrm>
        </p:spPr>
        <p:txBody>
          <a:bodyPr>
            <a:normAutofit fontScale="92500"/>
          </a:bodyPr>
          <a:lstStyle/>
          <a:p>
            <a:r>
              <a:rPr lang="zh-TW" altLang="en-US" sz="4000" dirty="0">
                <a:solidFill>
                  <a:srgbClr val="FF0000"/>
                </a:solidFill>
              </a:rPr>
              <a:t>同學需</a:t>
            </a:r>
            <a:r>
              <a:rPr lang="zh-TW" altLang="en-US" sz="4000" b="1" dirty="0">
                <a:solidFill>
                  <a:srgbClr val="FF0000"/>
                </a:solidFill>
              </a:rPr>
              <a:t>自行</a:t>
            </a:r>
            <a:r>
              <a:rPr lang="zh-TW" altLang="en-US" sz="4000" dirty="0">
                <a:solidFill>
                  <a:srgbClr val="FF0000"/>
                </a:solidFill>
              </a:rPr>
              <a:t>至大學網站報名第二階段甄試及繳費</a:t>
            </a:r>
            <a:endParaRPr lang="en-US" altLang="zh-TW" sz="4000" dirty="0">
              <a:solidFill>
                <a:srgbClr val="FF0000"/>
              </a:solidFill>
            </a:endParaRPr>
          </a:p>
          <a:p>
            <a:endParaRPr lang="en-US" altLang="zh-TW" sz="3600" dirty="0">
              <a:solidFill>
                <a:srgbClr val="FF0000"/>
              </a:solidFill>
            </a:endParaRPr>
          </a:p>
          <a:p>
            <a:endParaRPr lang="en-US" altLang="zh-TW" sz="3600" dirty="0">
              <a:solidFill>
                <a:srgbClr val="FF0000"/>
              </a:solidFill>
            </a:endParaRPr>
          </a:p>
          <a:p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459E4E9-6FF2-91D6-A088-B56C1B48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22" y="1552227"/>
            <a:ext cx="2327380" cy="23273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5BE5FD8-B127-3185-1186-71B7EDEC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22" y="4032469"/>
            <a:ext cx="2546608" cy="2546608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EE117B5-3366-5FB8-8319-2C9276719AC4}"/>
              </a:ext>
            </a:extLst>
          </p:cNvPr>
          <p:cNvSpPr txBox="1">
            <a:spLocks/>
          </p:cNvSpPr>
          <p:nvPr/>
        </p:nvSpPr>
        <p:spPr>
          <a:xfrm>
            <a:off x="4971141" y="4831976"/>
            <a:ext cx="5598247" cy="175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FF0000"/>
                </a:solidFill>
              </a:rPr>
              <a:t>請記得於期限內繳費及上傳審查資料</a:t>
            </a:r>
            <a:endParaRPr lang="en-US" altLang="zh-TW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4" name="Rectangle 25613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03504" y="770467"/>
            <a:ext cx="42055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 sz="72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科大申請</a:t>
            </a:r>
          </a:p>
        </p:txBody>
      </p:sp>
      <p:sp>
        <p:nvSpPr>
          <p:cNvPr id="25616" name="Rectangle 25615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天空, 日落, 個人 的圖片&#10;&#10;自動產生的描述">
            <a:extLst>
              <a:ext uri="{FF2B5EF4-FFF2-40B4-BE49-F238E27FC236}">
                <a16:creationId xmlns:a16="http://schemas.microsoft.com/office/drawing/2014/main" id="{75EAAF89-06BC-AA3B-3EEE-C839105CF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3" r="15404" b="2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E4CA02F-5823-48A4-812B-0240C878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985"/>
            <a:ext cx="12192000" cy="54252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35567D5-005A-DA09-3108-F1D60C2C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53" y="105086"/>
            <a:ext cx="10772775" cy="1658198"/>
          </a:xfrm>
        </p:spPr>
        <p:txBody>
          <a:bodyPr/>
          <a:lstStyle/>
          <a:p>
            <a:r>
              <a:rPr lang="zh-TW" altLang="en-US" b="1" dirty="0"/>
              <a:t>簡章查詢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CF0EB23-87D4-220C-5D99-B25AE4969211}"/>
              </a:ext>
            </a:extLst>
          </p:cNvPr>
          <p:cNvSpPr/>
          <p:nvPr/>
        </p:nvSpPr>
        <p:spPr>
          <a:xfrm>
            <a:off x="6275295" y="2295261"/>
            <a:ext cx="1530220" cy="558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33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520" t="7747" r="54292" b="59014"/>
          <a:stretch/>
        </p:blipFill>
        <p:spPr>
          <a:xfrm>
            <a:off x="0" y="-1"/>
            <a:ext cx="12159682" cy="551965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77A5DC5-EEEE-420D-8E4F-5914929FA5B4}"/>
              </a:ext>
            </a:extLst>
          </p:cNvPr>
          <p:cNvSpPr txBox="1"/>
          <p:nvPr/>
        </p:nvSpPr>
        <p:spPr>
          <a:xfrm>
            <a:off x="306530" y="3524597"/>
            <a:ext cx="4822423" cy="2986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檢定通過，再看篩選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從倍率高的科目開始篩選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招生名額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倍率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36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zh-TW" sz="1600" dirty="0">
              <a:latin typeface="+mn-ea"/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7513" y="2011680"/>
            <a:ext cx="2892829" cy="14131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037513" y="1142486"/>
            <a:ext cx="300920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通過可報名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8520545" y="1911927"/>
            <a:ext cx="423950" cy="423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241136" y="3550840"/>
            <a:ext cx="462825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(20*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=120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=100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(20*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=60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8520545" y="2416770"/>
            <a:ext cx="423950" cy="423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>
            <a:off x="8573746" y="2912408"/>
            <a:ext cx="423950" cy="423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7726885" y="5292014"/>
            <a:ext cx="428500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篩選完</a:t>
            </a:r>
            <a:r>
              <a:rPr lang="en-US" altLang="zh-TW" sz="4400" dirty="0"/>
              <a:t>--60</a:t>
            </a:r>
            <a:r>
              <a:rPr lang="zh-TW" altLang="en-US" sz="4400" dirty="0"/>
              <a:t>人</a:t>
            </a:r>
            <a:br>
              <a:rPr lang="en-US" altLang="zh-TW" sz="4400" dirty="0"/>
            </a:br>
            <a:r>
              <a:rPr lang="zh-TW" altLang="en-US" sz="4400" dirty="0"/>
              <a:t>可進入第二階段</a:t>
            </a:r>
          </a:p>
        </p:txBody>
      </p:sp>
    </p:spTree>
    <p:extLst>
      <p:ext uri="{BB962C8B-B14F-4D97-AF65-F5344CB8AC3E}">
        <p14:creationId xmlns:p14="http://schemas.microsoft.com/office/powerpoint/2010/main" val="13756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B61D125-08DC-458C-8AE9-C2306626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" y="591671"/>
            <a:ext cx="12162816" cy="5674658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AB4D5733-8C9B-4447-9C54-45BCC1DA04D2}"/>
              </a:ext>
            </a:extLst>
          </p:cNvPr>
          <p:cNvSpPr/>
          <p:nvPr/>
        </p:nvSpPr>
        <p:spPr>
          <a:xfrm>
            <a:off x="6096000" y="657288"/>
            <a:ext cx="1445207" cy="2694596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0177972-1D29-4A12-A58C-A3ED99A87585}"/>
              </a:ext>
            </a:extLst>
          </p:cNvPr>
          <p:cNvSpPr/>
          <p:nvPr/>
        </p:nvSpPr>
        <p:spPr>
          <a:xfrm>
            <a:off x="7626098" y="591671"/>
            <a:ext cx="2405408" cy="26945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36B302D-6ED2-4757-BEE0-697A9F4694A5}"/>
              </a:ext>
            </a:extLst>
          </p:cNvPr>
          <p:cNvSpPr txBox="1"/>
          <p:nvPr/>
        </p:nvSpPr>
        <p:spPr>
          <a:xfrm>
            <a:off x="5588001" y="3571733"/>
            <a:ext cx="6604000" cy="280076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600" dirty="0">
                <a:latin typeface="+mn-ea"/>
                <a:ea typeface="+mn-ea"/>
              </a:rPr>
              <a:t>1.</a:t>
            </a:r>
            <a:r>
              <a:rPr lang="zh-TW" altLang="en-US" sz="2600" dirty="0">
                <a:latin typeface="+mn-ea"/>
                <a:ea typeface="+mn-ea"/>
              </a:rPr>
              <a:t>以學測成績加權後總分擇優錄取複試人數。　</a:t>
            </a:r>
            <a:endParaRPr lang="en-US" altLang="zh-TW" sz="2600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TW" sz="2600" dirty="0">
                <a:latin typeface="+mn-ea"/>
                <a:ea typeface="+mn-ea"/>
              </a:rPr>
              <a:t>2.</a:t>
            </a:r>
            <a:r>
              <a:rPr lang="zh-TW" altLang="en-US" sz="2600" dirty="0">
                <a:latin typeface="+mn-ea"/>
                <a:ea typeface="+mn-ea"/>
              </a:rPr>
              <a:t> 繳交複試費用，進入第二階段。</a:t>
            </a:r>
            <a:endParaRPr lang="en-US" altLang="zh-TW" sz="2600" dirty="0">
              <a:latin typeface="+mn-ea"/>
              <a:ea typeface="+mn-ea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2600" dirty="0">
                <a:latin typeface="+mn-ea"/>
                <a:ea typeface="+mn-ea"/>
              </a:rPr>
              <a:t>3.</a:t>
            </a:r>
            <a:r>
              <a:rPr lang="zh-TW" altLang="en-US" sz="2600" dirty="0">
                <a:latin typeface="+mn-ea"/>
                <a:ea typeface="+mn-ea"/>
              </a:rPr>
              <a:t> 第二階段複試評分項目依簡章規定繳交。</a:t>
            </a:r>
          </a:p>
          <a:p>
            <a:pPr>
              <a:spcBef>
                <a:spcPts val="600"/>
              </a:spcBef>
              <a:defRPr/>
            </a:pPr>
            <a:r>
              <a:rPr lang="en-US" altLang="zh-TW" sz="2600" dirty="0">
                <a:latin typeface="+mn-ea"/>
                <a:ea typeface="+mn-ea"/>
              </a:rPr>
              <a:t>4.</a:t>
            </a:r>
            <a:r>
              <a:rPr lang="zh-TW" altLang="en-US" sz="2600" dirty="0">
                <a:latin typeface="+mn-ea"/>
                <a:ea typeface="+mn-ea"/>
              </a:rPr>
              <a:t> 務必詳閱「複試說明」。</a:t>
            </a:r>
            <a:endParaRPr lang="en-US" altLang="zh-TW" sz="2600" dirty="0">
              <a:latin typeface="+mn-ea"/>
              <a:ea typeface="+mn-ea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2600" dirty="0">
                <a:latin typeface="+mn-ea"/>
                <a:ea typeface="+mn-ea"/>
              </a:rPr>
              <a:t>5.</a:t>
            </a:r>
            <a:r>
              <a:rPr lang="zh-TW" altLang="en-US" sz="2600" dirty="0">
                <a:latin typeface="+mn-ea"/>
                <a:ea typeface="+mn-ea"/>
              </a:rPr>
              <a:t>甄選總成績計算方式請注意比例分配。</a:t>
            </a:r>
            <a:endParaRPr lang="en-US" altLang="zh-TW" sz="2600" dirty="0">
              <a:latin typeface="+mn-ea"/>
              <a:ea typeface="+mn-ea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2600" dirty="0">
                <a:solidFill>
                  <a:srgbClr val="FF0000"/>
                </a:solidFill>
                <a:latin typeface="+mn-ea"/>
                <a:ea typeface="+mn-ea"/>
              </a:rPr>
              <a:t>6.</a:t>
            </a:r>
            <a:r>
              <a:rPr lang="zh-TW" altLang="en-US" sz="2600" dirty="0">
                <a:solidFill>
                  <a:srgbClr val="FF0000"/>
                </a:solidFill>
                <a:latin typeface="+mn-ea"/>
                <a:ea typeface="+mn-ea"/>
              </a:rPr>
              <a:t>本範例第二階段即毋須面試。</a:t>
            </a:r>
            <a:endParaRPr lang="en-US" altLang="zh-TW" sz="2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9993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597080" y="1736797"/>
            <a:ext cx="2380736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假設王小明同學的學測成績：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國文：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英文：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數Ａ：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自然：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2AC30C-AF96-85C9-0859-AC0C76035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3" t="23674" r="40383" b="54411"/>
          <a:stretch/>
        </p:blipFill>
        <p:spPr>
          <a:xfrm>
            <a:off x="49331" y="214604"/>
            <a:ext cx="9397162" cy="488924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6540759" y="386506"/>
            <a:ext cx="2850376" cy="48013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262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1805" y="1647567"/>
            <a:ext cx="11936627" cy="604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學測加權平均成績</a:t>
            </a:r>
            <a:r>
              <a:rPr lang="en-US" altLang="zh-TW" sz="3200" dirty="0"/>
              <a:t>=(</a:t>
            </a:r>
            <a:r>
              <a:rPr lang="zh-TW" altLang="en-US" sz="3200" dirty="0"/>
              <a:t>實得加權成績級分／最高加權成績級分）</a:t>
            </a:r>
            <a:r>
              <a:rPr lang="en-US" altLang="zh-TW" sz="3200" dirty="0"/>
              <a:t>X100</a:t>
            </a:r>
          </a:p>
          <a:p>
            <a:endParaRPr lang="en-US" altLang="zh-TW" sz="3200" dirty="0"/>
          </a:p>
          <a:p>
            <a:pPr>
              <a:lnSpc>
                <a:spcPts val="2500"/>
              </a:lnSpc>
            </a:pPr>
            <a:r>
              <a:rPr lang="en-US" altLang="zh-TW" sz="3200" dirty="0"/>
              <a:t>12(</a:t>
            </a:r>
            <a:r>
              <a:rPr lang="zh-TW" altLang="en-US" sz="3200" dirty="0"/>
              <a:t>英文</a:t>
            </a:r>
            <a:r>
              <a:rPr lang="en-US" altLang="zh-TW" sz="3200" dirty="0"/>
              <a:t>)X</a:t>
            </a:r>
            <a:r>
              <a:rPr lang="en-US" altLang="zh-TW" sz="3200" b="1" dirty="0">
                <a:solidFill>
                  <a:srgbClr val="FF0000"/>
                </a:solidFill>
              </a:rPr>
              <a:t>1.50</a:t>
            </a:r>
            <a:r>
              <a:rPr lang="en-US" altLang="zh-TW" sz="3200" dirty="0"/>
              <a:t>+11(</a:t>
            </a:r>
            <a:r>
              <a:rPr lang="zh-TW" altLang="en-US" sz="3200" dirty="0"/>
              <a:t>數</a:t>
            </a:r>
            <a:r>
              <a:rPr lang="en-US" altLang="zh-TW" sz="3200" dirty="0"/>
              <a:t>A)X</a:t>
            </a:r>
            <a:r>
              <a:rPr lang="en-US" altLang="zh-TW" sz="3200" b="1" dirty="0">
                <a:solidFill>
                  <a:srgbClr val="FF0000"/>
                </a:solidFill>
              </a:rPr>
              <a:t>1.50</a:t>
            </a:r>
            <a:r>
              <a:rPr lang="en-US" altLang="zh-TW" sz="3200" dirty="0"/>
              <a:t>+12(</a:t>
            </a:r>
            <a:r>
              <a:rPr lang="zh-TW" altLang="en-US" sz="3200" dirty="0"/>
              <a:t>自然</a:t>
            </a:r>
            <a:r>
              <a:rPr lang="en-US" altLang="zh-TW" sz="3200" dirty="0"/>
              <a:t>)X</a:t>
            </a:r>
            <a:r>
              <a:rPr lang="en-US" altLang="zh-TW" sz="3200" b="1" dirty="0">
                <a:solidFill>
                  <a:srgbClr val="FF0000"/>
                </a:solidFill>
              </a:rPr>
              <a:t>1.00</a:t>
            </a:r>
          </a:p>
          <a:p>
            <a:pPr>
              <a:lnSpc>
                <a:spcPts val="2500"/>
              </a:lnSpc>
            </a:pPr>
            <a:r>
              <a:rPr lang="zh-TW" altLang="en-US" sz="3200" dirty="0"/>
              <a:t>                                                                                   </a:t>
            </a:r>
            <a:r>
              <a:rPr lang="en-US" altLang="zh-TW" sz="3200" dirty="0"/>
              <a:t>X100=77.5(</a:t>
            </a:r>
            <a:r>
              <a:rPr lang="zh-TW" altLang="en-US" sz="3200" dirty="0"/>
              <a:t>分</a:t>
            </a:r>
            <a:r>
              <a:rPr lang="en-US" altLang="zh-TW" sz="3200" dirty="0"/>
              <a:t>)</a:t>
            </a:r>
          </a:p>
          <a:p>
            <a:pPr>
              <a:lnSpc>
                <a:spcPts val="2500"/>
              </a:lnSpc>
            </a:pPr>
            <a:r>
              <a:rPr lang="en-US" altLang="zh-TW" sz="3200" dirty="0"/>
              <a:t>(</a:t>
            </a:r>
            <a:r>
              <a:rPr lang="en-US" altLang="zh-TW" sz="3200" dirty="0">
                <a:solidFill>
                  <a:srgbClr val="FF0000"/>
                </a:solidFill>
              </a:rPr>
              <a:t>1.50+1.50+1.00</a:t>
            </a:r>
            <a:r>
              <a:rPr lang="en-US" altLang="zh-TW" sz="3200" dirty="0"/>
              <a:t>)X15</a:t>
            </a:r>
          </a:p>
          <a:p>
            <a:endParaRPr lang="en-US" altLang="zh-TW" sz="3200" dirty="0"/>
          </a:p>
          <a:p>
            <a:r>
              <a:rPr lang="zh-TW" altLang="en-US" sz="3200" dirty="0"/>
              <a:t>取至小數第二位，第三位四捨五入</a:t>
            </a:r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查詢去年成績</a:t>
            </a:r>
            <a:r>
              <a:rPr lang="en-US" altLang="zh-TW" sz="3200" dirty="0"/>
              <a:t>—</a:t>
            </a:r>
            <a:r>
              <a:rPr lang="zh-TW" altLang="en-US" sz="3200" dirty="0"/>
              <a:t>歷年資料</a:t>
            </a:r>
            <a:r>
              <a:rPr lang="en-US" altLang="zh-TW" sz="3200" dirty="0"/>
              <a:t>--112</a:t>
            </a:r>
            <a:r>
              <a:rPr lang="zh-TW" altLang="en-US" sz="3200" dirty="0"/>
              <a:t>學年度</a:t>
            </a:r>
            <a:r>
              <a:rPr lang="en-US" altLang="zh-TW" sz="3200" dirty="0"/>
              <a:t>—</a:t>
            </a:r>
            <a:r>
              <a:rPr lang="zh-TW" altLang="en-US" sz="3200" dirty="0"/>
              <a:t>統計資料</a:t>
            </a:r>
            <a:endParaRPr lang="en-US" altLang="zh-TW" sz="3200" dirty="0"/>
          </a:p>
          <a:p>
            <a:endParaRPr lang="en-US" altLang="zh-TW" sz="3200" dirty="0"/>
          </a:p>
          <a:p>
            <a:endParaRPr lang="en-US" altLang="zh-TW" sz="3200" dirty="0"/>
          </a:p>
          <a:p>
            <a:endParaRPr lang="en-US" altLang="zh-TW" dirty="0"/>
          </a:p>
          <a:p>
            <a:endParaRPr lang="zh-TW" altLang="en-US" dirty="0"/>
          </a:p>
        </p:txBody>
      </p:sp>
      <p:cxnSp>
        <p:nvCxnSpPr>
          <p:cNvPr id="6" name="直線接點 5"/>
          <p:cNvCxnSpPr>
            <a:cxnSpLocks/>
          </p:cNvCxnSpPr>
          <p:nvPr/>
        </p:nvCxnSpPr>
        <p:spPr>
          <a:xfrm>
            <a:off x="131805" y="3097427"/>
            <a:ext cx="75752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1771135" y="247135"/>
            <a:ext cx="781770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科大申請的成績計算方式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0338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2944F326-F68F-4572-85E1-4947EAC009AC}"/>
              </a:ext>
            </a:extLst>
          </p:cNvPr>
          <p:cNvSpPr txBox="1"/>
          <p:nvPr/>
        </p:nvSpPr>
        <p:spPr>
          <a:xfrm>
            <a:off x="1866900" y="3553096"/>
            <a:ext cx="8895644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點選「歷年資料」進入「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112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學年度網站」 再點選「 統計資料」後即可下載第一階段最低篩選標準一覽表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CECB71-939A-606A-0471-9B4C71B69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7" t="51428" r="72273" b="13877"/>
          <a:stretch/>
        </p:blipFill>
        <p:spPr>
          <a:xfrm>
            <a:off x="-142308" y="0"/>
            <a:ext cx="3211827" cy="366142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75982BC3-253C-4ABE-8F56-57264EB3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19" y="1013011"/>
            <a:ext cx="8763893" cy="19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1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F5F63BA-31B0-4E74-B6D9-43322EE4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06" y="948911"/>
            <a:ext cx="11183018" cy="50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5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最後的建議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同學請儘快決定好自己是否參加個人申請。三心二意者損失最大。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升學相關資訊請參考官方網站「大學甄選入學委員會」，若有升學疑問務必釐清，尋求師長協助。</a:t>
            </a:r>
          </a:p>
          <a:p>
            <a:pPr marL="457200" indent="-457200"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8017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C9D130-BAA3-4836-8675-E44D73F6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3786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拜師帖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自己決定是否拜師</a:t>
            </a:r>
            <a:r>
              <a:rPr lang="en-US" altLang="zh-TW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D063CF-BC76-4DDF-BEA5-89B9323D8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42768"/>
            <a:ext cx="10058400" cy="52286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下周一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(3/4)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發放拜師帖，請同學先準備</a:t>
            </a: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學習歷程自述資料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初稿（如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高中學習歷程反思、報考動機、未來學習計畫與生涯規劃、多元表現綜整心得等</a:t>
            </a:r>
            <a:r>
              <a:rPr lang="en-US" altLang="zh-TW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下周二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(3/5)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開始主動找相關專長的老師進行拜師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每班發放一份「教師專長領域」參考表，同學可參考表件資訊為自己找到一位適合的指導老師。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務必親自拜師並且注意禮貌。</a:t>
            </a:r>
            <a:endParaRPr lang="en-US" altLang="zh-TW" sz="3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拜師帖回條務必在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3/20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交予輔導股長。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如果找了兩位老師都無法順利拜師，請老師簽名後可至輔導室申請協助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4605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DDE4AB-D028-408B-86C4-50A51DA92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74" y="1109847"/>
            <a:ext cx="10058400" cy="743127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升學輔導活動提醒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自由報名參加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600187"/>
              </p:ext>
            </p:extLst>
          </p:nvPr>
        </p:nvGraphicFramePr>
        <p:xfrm>
          <a:off x="180013" y="2359029"/>
          <a:ext cx="11892934" cy="2743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4854">
                  <a:extLst>
                    <a:ext uri="{9D8B030D-6E8A-4147-A177-3AD203B41FA5}">
                      <a16:colId xmlns:a16="http://schemas.microsoft.com/office/drawing/2014/main" val="4152101385"/>
                    </a:ext>
                  </a:extLst>
                </a:gridCol>
                <a:gridCol w="4109676">
                  <a:extLst>
                    <a:ext uri="{9D8B030D-6E8A-4147-A177-3AD203B41FA5}">
                      <a16:colId xmlns:a16="http://schemas.microsoft.com/office/drawing/2014/main" val="262578881"/>
                    </a:ext>
                  </a:extLst>
                </a:gridCol>
                <a:gridCol w="5148404">
                  <a:extLst>
                    <a:ext uri="{9D8B030D-6E8A-4147-A177-3AD203B41FA5}">
                      <a16:colId xmlns:a16="http://schemas.microsoft.com/office/drawing/2014/main" val="4160024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  <a:latin typeface="+mn-ea"/>
                          <a:ea typeface="+mn-ea"/>
                        </a:rPr>
                        <a:t>時間</a:t>
                      </a:r>
                      <a:endParaRPr lang="zh-TW" sz="24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400" b="1" kern="0">
                          <a:effectLst/>
                          <a:latin typeface="+mn-ea"/>
                          <a:ea typeface="+mn-ea"/>
                        </a:rPr>
                        <a:t>主題</a:t>
                      </a:r>
                      <a:endParaRPr lang="zh-TW" sz="2400" b="1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  <a:latin typeface="+mn-ea"/>
                          <a:ea typeface="+mn-ea"/>
                        </a:rPr>
                        <a:t>主講人</a:t>
                      </a:r>
                      <a:endParaRPr lang="zh-TW" sz="24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817466"/>
                  </a:ext>
                </a:extLst>
              </a:tr>
              <a:tr h="268592"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/3/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2600" b="1" kern="0" dirty="0">
                          <a:effectLst/>
                          <a:latin typeface="+mn-ea"/>
                          <a:ea typeface="+mn-ea"/>
                        </a:rPr>
                        <a:t>五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: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0-1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:30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書審資料製作技巧說明會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>
                          <a:effectLst/>
                          <a:latin typeface="+mn-ea"/>
                          <a:ea typeface="+mn-ea"/>
                        </a:rPr>
                        <a:t>東吳大學招生組</a:t>
                      </a:r>
                      <a:endParaRPr lang="zh-TW" sz="2600" b="1" kern="10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>
                          <a:effectLst/>
                          <a:latin typeface="+mn-ea"/>
                          <a:ea typeface="+mn-ea"/>
                        </a:rPr>
                        <a:t>黃昭明編審</a:t>
                      </a:r>
                      <a:endParaRPr lang="zh-TW" sz="2600" b="1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0075660"/>
                  </a:ext>
                </a:extLst>
              </a:tr>
              <a:tr h="100886"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/5/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三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16:00-17:30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面試技巧說明會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東吳大學招生組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黃昭明編審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103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/5/</a:t>
                      </a:r>
                      <a:r>
                        <a:rPr lang="en-US" altLang="zh-TW" sz="2600" b="1" kern="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五</a:t>
                      </a: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effectLst/>
                          <a:latin typeface="+mn-ea"/>
                          <a:ea typeface="+mn-ea"/>
                        </a:rPr>
                        <a:t>10:10-12:00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高三模擬面試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邀請各大學教授暨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304800" algn="l">
                        <a:spcAft>
                          <a:spcPts val="0"/>
                        </a:spcAft>
                      </a:pPr>
                      <a:r>
                        <a:rPr lang="zh-TW" sz="2600" b="1" kern="0" dirty="0">
                          <a:effectLst/>
                          <a:latin typeface="+mn-ea"/>
                          <a:ea typeface="+mn-ea"/>
                        </a:rPr>
                        <a:t>校內教師指導</a:t>
                      </a:r>
                      <a:endParaRPr lang="zh-TW" sz="26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29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373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F74F4F-8F12-20F1-49AF-407D9D333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4205568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 sz="72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報名網址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8B63027-A743-4711-A205-98F0068A8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kern="0" dirty="0">
                <a:latin typeface="+mn-ea"/>
              </a:rPr>
              <a:t>3/8</a:t>
            </a:r>
            <a:r>
              <a:rPr lang="zh-TW" altLang="zh-TW" b="1" kern="0" dirty="0">
                <a:latin typeface="+mn-ea"/>
              </a:rPr>
              <a:t>書審資料製作技巧說明會</a:t>
            </a:r>
            <a:endParaRPr lang="zh-TW" altLang="zh-TW" b="1" kern="100" dirty="0">
              <a:latin typeface="+mn-ea"/>
            </a:endParaRP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DE78353-4EC3-4EBE-821D-2F7D3DB11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853" y="1312488"/>
            <a:ext cx="3703264" cy="37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8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生涯輔導網站暨面試題庫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7246" t="10382" r="17956" b="17111"/>
          <a:stretch/>
        </p:blipFill>
        <p:spPr>
          <a:xfrm>
            <a:off x="3965170" y="1808596"/>
            <a:ext cx="7739149" cy="48712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-175" t="7978" r="57710" b="29000"/>
          <a:stretch/>
        </p:blipFill>
        <p:spPr>
          <a:xfrm>
            <a:off x="0" y="1808596"/>
            <a:ext cx="5756292" cy="48053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DED5B89-22C7-4432-BFD6-223776292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341" y="302525"/>
            <a:ext cx="1506071" cy="1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6EFC3F-05C8-4625-B42E-76BAF07E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7" y="1197553"/>
            <a:ext cx="4638721" cy="5472240"/>
          </a:xfrm>
          <a:prstGeom prst="rect">
            <a:avLst/>
          </a:prstGeom>
        </p:spPr>
      </p:pic>
      <p:sp>
        <p:nvSpPr>
          <p:cNvPr id="7782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36C2CA-7933-4E60-9226-D845A6A9E5D1}" type="slidenum">
              <a:rPr kumimoji="0" lang="zh-TW" altLang="en-US" sz="1000">
                <a:solidFill>
                  <a:schemeClr val="accent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kumimoji="0" lang="en-US" altLang="zh-TW" sz="10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767445" y="1397385"/>
            <a:ext cx="6709331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</a:rPr>
              <a:t>同學自行至</a:t>
            </a:r>
            <a:br>
              <a:rPr lang="en-US" altLang="zh-TW" sz="5400" b="1" dirty="0">
                <a:solidFill>
                  <a:schemeClr val="bg1"/>
                </a:solidFill>
              </a:rPr>
            </a:br>
            <a:r>
              <a:rPr lang="zh-TW" altLang="en-US" sz="5400" b="1" dirty="0">
                <a:solidFill>
                  <a:schemeClr val="bg1"/>
                </a:solidFill>
              </a:rPr>
              <a:t>各大學系統報名繳費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C67BE1-C3B5-4FEC-BBFB-4B06D40C7DD4}"/>
              </a:ext>
            </a:extLst>
          </p:cNvPr>
          <p:cNvSpPr txBox="1"/>
          <p:nvPr/>
        </p:nvSpPr>
        <p:spPr>
          <a:xfrm>
            <a:off x="4759430" y="425020"/>
            <a:ext cx="7053262" cy="6463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zh-TW" sz="36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繳指定項目甄試費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1300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元，進入第二階段。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審查資料各項目務必依說明備齊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注意繳交截止日期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留意報名的校系其指定項目甄試日期是否有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撞期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問題。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可詢問大學協調日期</a:t>
            </a:r>
            <a:endParaRPr lang="en-US" altLang="zh-TW" b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zh-TW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26226AE-C414-7634-ED52-6215430E538F}"/>
              </a:ext>
            </a:extLst>
          </p:cNvPr>
          <p:cNvSpPr/>
          <p:nvPr/>
        </p:nvSpPr>
        <p:spPr>
          <a:xfrm>
            <a:off x="120709" y="3666564"/>
            <a:ext cx="4618839" cy="1434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0" y="92229"/>
            <a:ext cx="6111089" cy="7404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sz="3600" b="1" dirty="0">
                <a:latin typeface="+mn-ea"/>
              </a:rPr>
              <a:t>5/16-6/2</a:t>
            </a:r>
            <a:r>
              <a:rPr lang="zh-TW" altLang="en-US" sz="3600" b="1" dirty="0">
                <a:latin typeface="+mn-ea"/>
              </a:rPr>
              <a:t>各大學指定項目甄試</a:t>
            </a:r>
          </a:p>
        </p:txBody>
      </p:sp>
    </p:spTree>
    <p:extLst>
      <p:ext uri="{BB962C8B-B14F-4D97-AF65-F5344CB8AC3E}">
        <p14:creationId xmlns:p14="http://schemas.microsoft.com/office/powerpoint/2010/main" val="2277065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2483402F-8A94-4F72-AE21-17E6EA09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zh-TW" altLang="en-US" sz="8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81D1A34-F5E1-472F-8E02-754F62B5B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174" y="1178838"/>
            <a:ext cx="6963807" cy="475205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學測成績最多只佔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仍有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的成績掌握在你的手中！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祝福大家～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好好準備書審和面試，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為自己開啟最佳的大學之門！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A746FE-6AFA-4513-BA29-2EFF3B68B606}"/>
              </a:ext>
            </a:extLst>
          </p:cNvPr>
          <p:cNvSpPr txBox="1"/>
          <p:nvPr/>
        </p:nvSpPr>
        <p:spPr>
          <a:xfrm>
            <a:off x="4635024" y="5407669"/>
            <a:ext cx="682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如有任何疑問，請洽詢輔導室許舒雅老師。</a:t>
            </a:r>
          </a:p>
        </p:txBody>
      </p:sp>
    </p:spTree>
    <p:extLst>
      <p:ext uri="{BB962C8B-B14F-4D97-AF65-F5344CB8AC3E}">
        <p14:creationId xmlns:p14="http://schemas.microsoft.com/office/powerpoint/2010/main" val="340843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F6750-92A2-8A3A-87E0-2A2A1EED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落點分析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ED025B5-4D59-F0DA-818F-627B9599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105" y="1964925"/>
            <a:ext cx="3312367" cy="3312367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D0B56A3-7A90-A441-F66D-699A1666F1E3}"/>
              </a:ext>
            </a:extLst>
          </p:cNvPr>
          <p:cNvSpPr txBox="1"/>
          <p:nvPr/>
        </p:nvSpPr>
        <p:spPr>
          <a:xfrm>
            <a:off x="5631460" y="559191"/>
            <a:ext cx="5365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</a:rPr>
              <a:t>落點分析至少做三套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E47A95-E8F6-83AE-AEB3-A80B549D46EE}"/>
              </a:ext>
            </a:extLst>
          </p:cNvPr>
          <p:cNvSpPr txBox="1"/>
          <p:nvPr/>
        </p:nvSpPr>
        <p:spPr>
          <a:xfrm>
            <a:off x="5283117" y="1414474"/>
            <a:ext cx="6061788" cy="2014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/>
              <a:t>落點分析僅為參考</a:t>
            </a:r>
            <a:endParaRPr lang="en-US" altLang="zh-TW" sz="4400" dirty="0"/>
          </a:p>
          <a:p>
            <a:pPr algn="ctr">
              <a:lnSpc>
                <a:spcPct val="150000"/>
              </a:lnSpc>
            </a:pPr>
            <a:r>
              <a:rPr lang="zh-TW" altLang="en-US" sz="4400" dirty="0"/>
              <a:t>無法代表真實錄取狀況</a:t>
            </a:r>
            <a:endParaRPr lang="en-US" altLang="zh-TW" sz="4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E8DC65-BB46-2BEB-8B1B-146F88D5BE60}"/>
              </a:ext>
            </a:extLst>
          </p:cNvPr>
          <p:cNvSpPr txBox="1"/>
          <p:nvPr/>
        </p:nvSpPr>
        <p:spPr>
          <a:xfrm>
            <a:off x="311594" y="5277292"/>
            <a:ext cx="46709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務實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4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保底</a:t>
            </a:r>
            <a:endParaRPr lang="zh-TW" altLang="en-US" sz="4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027574F-48A1-2658-3C37-761FBA3ADCEE}"/>
              </a:ext>
            </a:extLst>
          </p:cNvPr>
          <p:cNvSpPr txBox="1"/>
          <p:nvPr/>
        </p:nvSpPr>
        <p:spPr>
          <a:xfrm>
            <a:off x="5283117" y="3621108"/>
            <a:ext cx="6517463" cy="27631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/>
              <a:t>申請入學落點影響因素</a:t>
            </a:r>
            <a:br>
              <a:rPr lang="en-US" altLang="zh-TW" sz="4000" dirty="0"/>
            </a:br>
            <a:r>
              <a:rPr lang="en-US" altLang="zh-TW" sz="4000" dirty="0"/>
              <a:t>1. </a:t>
            </a:r>
            <a:r>
              <a:rPr lang="zh-TW" altLang="en-US" sz="4000" dirty="0"/>
              <a:t>請注意大學</a:t>
            </a:r>
            <a:r>
              <a:rPr lang="zh-TW" altLang="en-US" sz="4000" b="1" u="sng" dirty="0">
                <a:solidFill>
                  <a:srgbClr val="00B050"/>
                </a:solidFill>
              </a:rPr>
              <a:t>調整採計標準</a:t>
            </a:r>
            <a:br>
              <a:rPr lang="en-US" altLang="zh-TW" sz="4000" dirty="0"/>
            </a:br>
            <a:r>
              <a:rPr lang="en-US" altLang="zh-TW" sz="4000" dirty="0"/>
              <a:t>2. </a:t>
            </a:r>
            <a:r>
              <a:rPr lang="zh-TW" altLang="en-US" sz="4000" dirty="0"/>
              <a:t>同學報名狀況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28170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DB16F0-E25E-434B-881C-73B181BC8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" y="106155"/>
            <a:ext cx="5014395" cy="606604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60F5E1F-7FA4-5ACF-BD7F-761459AEA3D2}"/>
              </a:ext>
            </a:extLst>
          </p:cNvPr>
          <p:cNvSpPr/>
          <p:nvPr/>
        </p:nvSpPr>
        <p:spPr>
          <a:xfrm>
            <a:off x="2148411" y="2402250"/>
            <a:ext cx="3450645" cy="4561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24D5844-01FC-E85A-CDAD-4590C71C18EB}"/>
              </a:ext>
            </a:extLst>
          </p:cNvPr>
          <p:cNvSpPr txBox="1"/>
          <p:nvPr/>
        </p:nvSpPr>
        <p:spPr>
          <a:xfrm>
            <a:off x="7157941" y="1411854"/>
            <a:ext cx="3675711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第一階段通過篩選分數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5168D26-5651-40E2-AA34-C59D9D5C3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84" y="3497823"/>
            <a:ext cx="1607959" cy="3254022"/>
          </a:xfrm>
          <a:prstGeom prst="rect">
            <a:avLst/>
          </a:prstGeom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E10F882-DA3F-5751-90B6-0BE1E5D8E30E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5599056" y="2135129"/>
            <a:ext cx="1558885" cy="495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D7D8460-515A-9F37-49F3-DDAF4DF246A9}"/>
              </a:ext>
            </a:extLst>
          </p:cNvPr>
          <p:cNvSpPr/>
          <p:nvPr/>
        </p:nvSpPr>
        <p:spPr>
          <a:xfrm>
            <a:off x="94347" y="6172201"/>
            <a:ext cx="231913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3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3AEF6D-4836-5D3A-09F4-1227274F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IOH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F7BD8B-3527-EED7-E1BE-ED6159EEA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BDD880-63A0-D149-4A88-C3D8F559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12445" r="14751" b="18222"/>
          <a:stretch/>
        </p:blipFill>
        <p:spPr>
          <a:xfrm>
            <a:off x="1991360" y="933027"/>
            <a:ext cx="1002779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16F728-8E7B-5E8E-47D3-1B308F8A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collego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9C4437-EF8C-DB67-A105-C6E3E0C0B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6" t="7285" r="32418" b="28262"/>
          <a:stretch/>
        </p:blipFill>
        <p:spPr>
          <a:xfrm>
            <a:off x="3111806" y="723323"/>
            <a:ext cx="8760547" cy="541135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8C7D6C-4FCE-C1A7-5F4F-C525D8CE9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3615425" cy="3766185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/>
              <a:t>多了解學類</a:t>
            </a:r>
            <a:r>
              <a:rPr lang="en-US" altLang="zh-TW" sz="3200" dirty="0"/>
              <a:t>/</a:t>
            </a:r>
            <a:r>
              <a:rPr lang="zh-TW" altLang="en-US" sz="3200" dirty="0"/>
              <a:t>學系的學習內容</a:t>
            </a:r>
            <a:endParaRPr lang="en-US" altLang="zh-TW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/>
              <a:t>了解不同校系之間的差異</a:t>
            </a:r>
            <a:endParaRPr lang="en-US" altLang="zh-TW" sz="3200" dirty="0"/>
          </a:p>
        </p:txBody>
      </p:sp>
      <p:pic>
        <p:nvPicPr>
          <p:cNvPr id="6" name="圖片 5">
            <a:hlinkClick r:id="rId3" action="ppaction://hlinksldjump"/>
            <a:extLst>
              <a:ext uri="{FF2B5EF4-FFF2-40B4-BE49-F238E27FC236}">
                <a16:creationId xmlns:a16="http://schemas.microsoft.com/office/drawing/2014/main" id="{A3833886-838E-190B-0F73-70508718A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0" t="21095" r="11406" b="22660"/>
          <a:stretch/>
        </p:blipFill>
        <p:spPr>
          <a:xfrm>
            <a:off x="676656" y="1604866"/>
            <a:ext cx="11102281" cy="46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自訂 4">
      <a:majorFont>
        <a:latin typeface="Calibri Light"/>
        <a:ea typeface="微軟正黑體"/>
        <a:cs typeface=""/>
      </a:majorFont>
      <a:minorFont>
        <a:latin typeface="Calibri Light"/>
        <a:ea typeface="微軟正黑體"/>
        <a:cs typeface="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都會</Template>
  <TotalTime>3180</TotalTime>
  <Words>1809</Words>
  <Application>Microsoft Office PowerPoint</Application>
  <PresentationFormat>寬螢幕</PresentationFormat>
  <Paragraphs>200</Paragraphs>
  <Slides>50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2" baseType="lpstr">
      <vt:lpstr>Microsoft YaHei</vt:lpstr>
      <vt:lpstr>Montserrat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都會</vt:lpstr>
      <vt:lpstr>113學年度大學暨科大 個人申請輔導說明會</vt:lpstr>
      <vt:lpstr>PowerPoint 簡報</vt:lpstr>
      <vt:lpstr>落點分析--報名資格</vt:lpstr>
      <vt:lpstr>PowerPoint 簡報</vt:lpstr>
      <vt:lpstr>PowerPoint 簡報</vt:lpstr>
      <vt:lpstr>落點分析</vt:lpstr>
      <vt:lpstr>PowerPoint 簡報</vt:lpstr>
      <vt:lpstr>IOH</vt:lpstr>
      <vt:lpstr>collego</vt:lpstr>
      <vt:lpstr>外加名額篩選說明--願景計畫生</vt:lpstr>
      <vt:lpstr>外加名額篩選說明--原住民考生</vt:lpstr>
      <vt:lpstr>PowerPoint 簡報</vt:lpstr>
      <vt:lpstr>PowerPoint 簡報</vt:lpstr>
      <vt:lpstr>PowerPoint 簡報</vt:lpstr>
      <vt:lpstr>PowerPoint 簡報</vt:lpstr>
      <vt:lpstr>PowerPoint 簡報</vt:lpstr>
      <vt:lpstr>網路登記就讀志願序</vt:lpstr>
      <vt:lpstr>PowerPoint 簡報</vt:lpstr>
      <vt:lpstr>PowerPoint 簡報</vt:lpstr>
      <vt:lpstr>相關規定</vt:lpstr>
      <vt:lpstr>放棄入學資格之處理</vt:lpstr>
      <vt:lpstr>報告架構</vt:lpstr>
      <vt:lpstr>我要怎麼進行志願選填呢?</vt:lpstr>
      <vt:lpstr>書審資料上傳</vt:lpstr>
      <vt:lpstr>學長姊的範本就在輔導室</vt:lpstr>
      <vt:lpstr>PowerPoint 簡報</vt:lpstr>
      <vt:lpstr>書審資料上傳</vt:lpstr>
      <vt:lpstr>PowerPoint 簡報</vt:lpstr>
      <vt:lpstr>PowerPoint 簡報</vt:lpstr>
      <vt:lpstr>PowerPoint 簡報</vt:lpstr>
      <vt:lpstr>PowerPoint 簡報</vt:lpstr>
      <vt:lpstr>書面審查資料準備</vt:lpstr>
      <vt:lpstr>各校審查資料指引</vt:lpstr>
      <vt:lpstr>PowerPoint 簡報</vt:lpstr>
      <vt:lpstr>敘寫學習歷程自述</vt:lpstr>
      <vt:lpstr>多元表現綜整心得</vt:lpstr>
      <vt:lpstr>個人申請的注意事項</vt:lpstr>
      <vt:lpstr>科大申請</vt:lpstr>
      <vt:lpstr>簡章查詢</vt:lpstr>
      <vt:lpstr>PowerPoint 簡報</vt:lpstr>
      <vt:lpstr>PowerPoint 簡報</vt:lpstr>
      <vt:lpstr>PowerPoint 簡報</vt:lpstr>
      <vt:lpstr>PowerPoint 簡報</vt:lpstr>
      <vt:lpstr>PowerPoint 簡報</vt:lpstr>
      <vt:lpstr>最後的建議</vt:lpstr>
      <vt:lpstr>拜師帖(自己決定是否拜師)</vt:lpstr>
      <vt:lpstr>升學輔導活動提醒(自由報名參加)</vt:lpstr>
      <vt:lpstr>報名網址</vt:lpstr>
      <vt:lpstr>生涯輔導網站暨面試題庫</vt:lpstr>
      <vt:lpstr>結語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111學年度大學暨科大 個人申請輔導說明會</dc:title>
  <dc:creator>Ann Chen</dc:creator>
  <cp:lastModifiedBy>USER</cp:lastModifiedBy>
  <cp:revision>81</cp:revision>
  <cp:lastPrinted>2023-03-03T00:12:51Z</cp:lastPrinted>
  <dcterms:created xsi:type="dcterms:W3CDTF">2022-03-02T13:18:15Z</dcterms:created>
  <dcterms:modified xsi:type="dcterms:W3CDTF">2024-02-20T07:58:52Z</dcterms:modified>
</cp:coreProperties>
</file>