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4"/>
  </p:notesMasterIdLst>
  <p:sldIdLst>
    <p:sldId id="267" r:id="rId2"/>
    <p:sldId id="301" r:id="rId3"/>
    <p:sldId id="288" r:id="rId4"/>
    <p:sldId id="287" r:id="rId5"/>
    <p:sldId id="286" r:id="rId6"/>
    <p:sldId id="269" r:id="rId7"/>
    <p:sldId id="270" r:id="rId8"/>
    <p:sldId id="292" r:id="rId9"/>
    <p:sldId id="274" r:id="rId10"/>
    <p:sldId id="275" r:id="rId11"/>
    <p:sldId id="276" r:id="rId12"/>
    <p:sldId id="277" r:id="rId13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預設章節" id="{54C72B03-D272-4A00-B3AE-5E2E240766DC}">
          <p14:sldIdLst>
            <p14:sldId id="267"/>
            <p14:sldId id="301"/>
          </p14:sldIdLst>
        </p14:section>
        <p14:section name="企業人士課程" id="{5E186FC4-DB43-4208-B245-E2E6C5BB4682}">
          <p14:sldIdLst>
            <p14:sldId id="288"/>
            <p14:sldId id="287"/>
            <p14:sldId id="286"/>
            <p14:sldId id="269"/>
            <p14:sldId id="270"/>
          </p14:sldIdLst>
        </p14:section>
        <p14:section name="公務人員課程" id="{22B4EA0F-260D-4BBC-9DBF-7D9305950AB6}">
          <p14:sldIdLst>
            <p14:sldId id="292"/>
            <p14:sldId id="274"/>
            <p14:sldId id="275"/>
            <p14:sldId id="276"/>
            <p14:sldId id="277"/>
          </p14:sldIdLst>
        </p14:section>
        <p14:section name="行政支援" id="{E4E33A21-AD6B-4FEA-9213-ACB556C336BB}">
          <p14:sldIdLst/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277" autoAdjust="0"/>
    <p:restoredTop sz="94660"/>
  </p:normalViewPr>
  <p:slideViewPr>
    <p:cSldViewPr snapToGrid="0">
      <p:cViewPr varScale="1">
        <p:scale>
          <a:sx n="89" d="100"/>
          <a:sy n="89" d="100"/>
        </p:scale>
        <p:origin x="91" y="1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211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6BDC85-CA07-4A9F-A3AE-74AEBDEC8EA2}" type="datetimeFigureOut">
              <a:rPr lang="zh-TW" altLang="en-US" smtClean="0"/>
              <a:t>2024/7/18</a:t>
            </a:fld>
            <a:endParaRPr lang="zh-TW" altLang="en-US"/>
          </a:p>
        </p:txBody>
      </p:sp>
      <p:sp>
        <p:nvSpPr>
          <p:cNvPr id="4" name="投影片影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52F1C1-E2F0-40A5-BBAC-F22DD950B94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162479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圖片 10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89647" y="3586162"/>
            <a:ext cx="12353365" cy="3343275"/>
          </a:xfrm>
          <a:prstGeom prst="rect">
            <a:avLst/>
          </a:prstGeom>
        </p:spPr>
      </p:pic>
      <p:pic>
        <p:nvPicPr>
          <p:cNvPr id="9" name="圖片 8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4424362" y="153988"/>
            <a:ext cx="3343275" cy="2162175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 anchor="ctr">
            <a:normAutofit/>
          </a:bodyPr>
          <a:lstStyle>
            <a:lvl1pPr marL="0" indent="0" algn="ctr">
              <a:buNone/>
              <a:defRPr sz="36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12BE2-FB99-434A-84E1-5A5467320CB4}" type="datetime1">
              <a:rPr lang="zh-TW" altLang="en-US" smtClean="0"/>
              <a:t>2024/7/18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4BDF9-E432-4F34-9A7E-116CE83B37B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158415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F0079-9E41-4FC8-9EA9-E53628A3DE8A}" type="datetime1">
              <a:rPr lang="zh-TW" altLang="en-US" smtClean="0"/>
              <a:t>2024/7/18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4BDF9-E432-4F34-9A7E-116CE83B37B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555009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88159-7CAC-4451-826D-7A5FD362DD9A}" type="datetime1">
              <a:rPr lang="zh-TW" altLang="en-US" smtClean="0"/>
              <a:t>2024/7/18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4BDF9-E432-4F34-9A7E-116CE83B37B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822276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圖片 7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107576" y="5100918"/>
            <a:ext cx="12371294" cy="1757082"/>
          </a:xfrm>
          <a:prstGeom prst="rect">
            <a:avLst/>
          </a:prstGeom>
        </p:spPr>
      </p:pic>
      <p:pic>
        <p:nvPicPr>
          <p:cNvPr id="7" name="圖片 6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001250" y="0"/>
            <a:ext cx="2190750" cy="1009650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16828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38200" y="1443318"/>
            <a:ext cx="10515600" cy="4733645"/>
          </a:xfrm>
        </p:spPr>
        <p:txBody>
          <a:bodyPr>
            <a:normAutofit/>
          </a:bodyPr>
          <a:lstStyle>
            <a:lvl1pPr>
              <a:defRPr sz="3600"/>
            </a:lvl1pPr>
            <a:lvl2pPr>
              <a:defRPr sz="3200"/>
            </a:lvl2pPr>
            <a:lvl3pPr>
              <a:defRPr sz="28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zh-TW" altLang="en-US" dirty="0"/>
              <a:t>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EF0C3-0CA7-4298-B14E-544CC1CA0EA7}" type="datetime1">
              <a:rPr lang="zh-TW" altLang="en-US" smtClean="0"/>
              <a:t>2024/7/18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4BDF9-E432-4F34-9A7E-116CE83B37B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278100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圖片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62753" y="5262562"/>
            <a:ext cx="12326471" cy="1595437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8E90F-15B7-4376-A12F-E0ABBB535C70}" type="datetime1">
              <a:rPr lang="zh-TW" altLang="en-US" smtClean="0"/>
              <a:t>2024/7/18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4BDF9-E432-4F34-9A7E-116CE83B37B5}" type="slidenum">
              <a:rPr lang="zh-TW" altLang="en-US" smtClean="0"/>
              <a:t>‹#›</a:t>
            </a:fld>
            <a:endParaRPr lang="zh-TW" altLang="en-US"/>
          </a:p>
        </p:txBody>
      </p:sp>
      <p:pic>
        <p:nvPicPr>
          <p:cNvPr id="8" name="圖片 7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001250" y="0"/>
            <a:ext cx="2190750" cy="1009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0423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39872-1793-457C-9FFD-2BDDDFCF97D7}" type="datetime1">
              <a:rPr lang="zh-TW" altLang="en-US" smtClean="0"/>
              <a:t>2024/7/18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4BDF9-E432-4F34-9A7E-116CE83B37B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95992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AECFD-5DFF-4B9E-ABA1-1B44DF12F5F2}" type="datetime1">
              <a:rPr lang="zh-TW" altLang="en-US" smtClean="0"/>
              <a:t>2024/7/18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4BDF9-E432-4F34-9A7E-116CE83B37B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911792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32E9C-8772-44FB-91FE-74D62C192A66}" type="datetime1">
              <a:rPr lang="zh-TW" altLang="en-US" smtClean="0"/>
              <a:t>2024/7/18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4BDF9-E432-4F34-9A7E-116CE83B37B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493216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2D95A-AE8D-47A4-8B04-F791113C016E}" type="datetime1">
              <a:rPr lang="zh-TW" altLang="en-US" smtClean="0"/>
              <a:t>2024/7/18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4BDF9-E432-4F34-9A7E-116CE83B37B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643864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5DE93-3CBD-49F4-BF9F-E991DC5B0D07}" type="datetime1">
              <a:rPr lang="zh-TW" altLang="en-US" smtClean="0"/>
              <a:t>2024/7/18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4BDF9-E432-4F34-9A7E-116CE83B37B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312614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C9B5F-D628-425F-8D54-A85E20BBBC3C}" type="datetime1">
              <a:rPr lang="zh-TW" altLang="en-US" smtClean="0"/>
              <a:t>2024/7/18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4BDF9-E432-4F34-9A7E-116CE83B37B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478681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58D782-C8A0-4D4C-B38C-8B8959A2143B}" type="datetime1">
              <a:rPr lang="zh-TW" altLang="en-US" smtClean="0"/>
              <a:t>2024/7/18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04BDF9-E432-4F34-9A7E-116CE83B37B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674148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n-lt"/>
          <a:ea typeface="微軟正黑體" panose="020B0604030504040204" pitchFamily="34" charset="-120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微軟正黑體" panose="020B0604030504040204" pitchFamily="34" charset="-120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微軟正黑體" panose="020B0604030504040204" pitchFamily="34" charset="-120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微軟正黑體" panose="020B0604030504040204" pitchFamily="34" charset="-120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微軟正黑體" panose="020B0604030504040204" pitchFamily="34" charset="-120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微軟正黑體" panose="020B0604030504040204" pitchFamily="34" charset="-120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771587"/>
            <a:ext cx="9144000" cy="2387600"/>
          </a:xfrm>
        </p:spPr>
        <p:txBody>
          <a:bodyPr>
            <a:normAutofit/>
          </a:bodyPr>
          <a:lstStyle/>
          <a:p>
            <a:r>
              <a:rPr lang="zh-TW" altLang="en-US" dirty="0"/>
              <a:t>桃園校區</a:t>
            </a:r>
            <a:br>
              <a:rPr lang="en-US" altLang="zh-TW" dirty="0"/>
            </a:br>
            <a:r>
              <a:rPr lang="zh-TW" altLang="en-US" dirty="0"/>
              <a:t>初期試辦課程規劃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4251262"/>
            <a:ext cx="9144000" cy="1655762"/>
          </a:xfrm>
        </p:spPr>
        <p:txBody>
          <a:bodyPr>
            <a:normAutofit/>
          </a:bodyPr>
          <a:lstStyle/>
          <a:p>
            <a:r>
              <a:rPr lang="en-US" altLang="zh-TW" dirty="0"/>
              <a:t>(</a:t>
            </a:r>
            <a:r>
              <a:rPr lang="zh-TW" altLang="en-US" dirty="0"/>
              <a:t>桃園市政府同仁適用版</a:t>
            </a:r>
            <a:r>
              <a:rPr lang="en-US" altLang="zh-TW" dirty="0"/>
              <a:t>)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3612896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786CEB8-83AC-43A9-998A-93FF8731C7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z="4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微軟正黑體" panose="020B0604030504040204" pitchFamily="34" charset="-120"/>
                <a:cs typeface="+mn-cs"/>
                <a:sym typeface="Microsoft JhengHei"/>
              </a:rPr>
              <a:t>社科院</a:t>
            </a:r>
            <a:r>
              <a:rPr kumimoji="0" lang="en-US" altLang="zh-TW" sz="4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微軟正黑體" panose="020B0604030504040204" pitchFamily="34" charset="-120"/>
                <a:cs typeface="+mn-cs"/>
                <a:sym typeface="Microsoft JhengHei"/>
              </a:rPr>
              <a:t>-</a:t>
            </a:r>
            <a:r>
              <a:rPr kumimoji="0" lang="zh-TW" altLang="en-US" sz="4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微軟正黑體" panose="020B0604030504040204" pitchFamily="34" charset="-120"/>
                <a:cs typeface="+mn-cs"/>
                <a:sym typeface="Microsoft JhengHei"/>
              </a:rPr>
              <a:t>政策創新</a:t>
            </a:r>
            <a:r>
              <a:rPr kumimoji="0" lang="zh-TW" altLang="en-US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JhengHei"/>
                <a:ea typeface="Microsoft JhengHei"/>
                <a:cs typeface="+mn-cs"/>
                <a:sym typeface="Microsoft JhengHei"/>
              </a:rPr>
              <a:t>學分班 </a:t>
            </a:r>
            <a:r>
              <a:rPr kumimoji="0" lang="en-US" altLang="zh-TW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JhengHei"/>
                <a:ea typeface="Microsoft JhengHei"/>
                <a:cs typeface="+mn-cs"/>
                <a:sym typeface="Microsoft JhengHei"/>
              </a:rPr>
              <a:t>(</a:t>
            </a:r>
            <a:r>
              <a:rPr kumimoji="0" lang="zh-TW" altLang="en-US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JhengHei"/>
                <a:ea typeface="Microsoft JhengHei"/>
                <a:cs typeface="+mn-cs"/>
                <a:sym typeface="Microsoft JhengHei"/>
              </a:rPr>
              <a:t>續</a:t>
            </a:r>
            <a:r>
              <a:rPr kumimoji="0" lang="en-US" altLang="zh-TW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JhengHei"/>
                <a:ea typeface="Microsoft JhengHei"/>
                <a:cs typeface="+mn-cs"/>
                <a:sym typeface="Microsoft JhengHei"/>
              </a:rPr>
              <a:t>)</a:t>
            </a:r>
            <a:endParaRPr lang="zh-TW" altLang="en-US" sz="18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" name="標題 5">
            <a:extLst>
              <a:ext uri="{FF2B5EF4-FFF2-40B4-BE49-F238E27FC236}">
                <a16:creationId xmlns:a16="http://schemas.microsoft.com/office/drawing/2014/main" id="{2889C29B-4974-483F-986F-1CD664F4C7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7547" y="1281953"/>
            <a:ext cx="11455684" cy="5576047"/>
          </a:xfrm>
        </p:spPr>
        <p:txBody>
          <a:bodyPr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ct val="133000"/>
              <a:buFont typeface="Arial" panose="020B0604020202020204" pitchFamily="34" charset="0"/>
              <a:buNone/>
              <a:tabLst/>
              <a:defRPr/>
            </a:pPr>
            <a:endParaRPr kumimoji="0" lang="en-US" altLang="zh-TW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icrosoft JhengHei"/>
              <a:ea typeface="Microsoft JhengHei"/>
              <a:sym typeface="Microsoft JhengHei"/>
            </a:endParaRPr>
          </a:p>
          <a:p>
            <a:pPr marL="0" lvl="0" indent="0">
              <a:lnSpc>
                <a:spcPct val="100000"/>
              </a:lnSpc>
              <a:spcBef>
                <a:spcPts val="1800"/>
              </a:spcBef>
              <a:buClr>
                <a:prstClr val="black"/>
              </a:buClr>
              <a:buSzPct val="133000"/>
              <a:buNone/>
              <a:defRPr/>
            </a:pPr>
            <a:r>
              <a:rPr lang="zh-TW" altLang="en-US" sz="2400" dirty="0">
                <a:latin typeface="Microsoft JhengHei"/>
                <a:ea typeface="Microsoft JhengHei"/>
                <a:sym typeface="Microsoft JhengHei"/>
              </a:rPr>
              <a:t>日後可抵</a:t>
            </a:r>
            <a:r>
              <a:rPr lang="zh-TW" altLang="en-US" sz="2400" dirty="0">
                <a:latin typeface="微軟正黑體" panose="020B0604030504040204" pitchFamily="34" charset="-120"/>
              </a:rPr>
              <a:t>行政管理碩士學程在職碩士專班學分</a:t>
            </a:r>
            <a:endParaRPr kumimoji="0" lang="en-US" altLang="zh-TW" sz="24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Microsoft JhengHei"/>
              <a:ea typeface="Microsoft JhengHei"/>
              <a:sym typeface="Microsoft JhengHei"/>
            </a:endParaRPr>
          </a:p>
          <a:p>
            <a:pPr marL="0" lvl="0" indent="0">
              <a:lnSpc>
                <a:spcPct val="100000"/>
              </a:lnSpc>
              <a:spcBef>
                <a:spcPts val="1800"/>
              </a:spcBef>
              <a:buClr>
                <a:prstClr val="black"/>
              </a:buClr>
              <a:buSzPct val="133000"/>
              <a:buNone/>
              <a:defRPr/>
            </a:pPr>
            <a:r>
              <a:rPr kumimoji="0" lang="zh-TW" altLang="en-US" sz="2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Microsoft JhengHei"/>
                <a:ea typeface="Microsoft JhengHei"/>
                <a:sym typeface="Microsoft JhengHei"/>
              </a:rPr>
              <a:t>授課對象：</a:t>
            </a:r>
            <a:r>
              <a:rPr kumimoji="0" lang="zh-TW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icrosoft JhengHei"/>
                <a:ea typeface="Microsoft JhengHei"/>
                <a:sym typeface="Microsoft JhengHei"/>
              </a:rPr>
              <a:t>公務員</a:t>
            </a:r>
            <a:r>
              <a:rPr kumimoji="0" lang="zh-TW" altLang="en-US" sz="2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Microsoft JhengHei"/>
                <a:ea typeface="Microsoft JhengHei"/>
                <a:sym typeface="Microsoft JhengHei"/>
              </a:rPr>
              <a:t>、公股銀行、國營事業、軍警消及民間單位在職人士</a:t>
            </a:r>
            <a:endParaRPr kumimoji="0" lang="en-US" altLang="zh-TW" sz="24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Microsoft JhengHei"/>
              <a:ea typeface="Microsoft JhengHei"/>
              <a:sym typeface="Microsoft JhengHei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Clr>
                <a:prstClr val="black"/>
              </a:buClr>
              <a:buSzPct val="133000"/>
              <a:buNone/>
              <a:defRPr/>
            </a:pPr>
            <a:r>
              <a:rPr kumimoji="0" lang="zh-TW" altLang="en-US" sz="2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Microsoft JhengHei"/>
                <a:ea typeface="Microsoft JhengHei"/>
                <a:sym typeface="Microsoft JhengHei"/>
              </a:rPr>
              <a:t>授課時數：</a:t>
            </a:r>
            <a:r>
              <a:rPr lang="en-US" altLang="zh-TW" sz="2400" dirty="0">
                <a:latin typeface="微軟正黑體" panose="020B0604030504040204" pitchFamily="34" charset="-120"/>
              </a:rPr>
              <a:t>18</a:t>
            </a:r>
            <a:r>
              <a:rPr lang="zh-TW" altLang="en-US" sz="2400" dirty="0">
                <a:latin typeface="Microsoft JhengHei"/>
                <a:ea typeface="Microsoft JhengHei"/>
                <a:sym typeface="Microsoft JhengHei"/>
              </a:rPr>
              <a:t>週共</a:t>
            </a:r>
            <a:r>
              <a:rPr lang="en-US" altLang="zh-TW" sz="2400" dirty="0">
                <a:latin typeface="微軟正黑體" panose="020B0604030504040204" pitchFamily="34" charset="-120"/>
              </a:rPr>
              <a:t>54</a:t>
            </a:r>
            <a:r>
              <a:rPr lang="zh-TW" altLang="en-US" sz="2400" dirty="0">
                <a:latin typeface="Microsoft JhengHei"/>
                <a:ea typeface="Microsoft JhengHei"/>
                <a:sym typeface="Microsoft JhengHei"/>
              </a:rPr>
              <a:t>小時</a:t>
            </a:r>
            <a:endParaRPr lang="en-US" altLang="zh-TW" sz="2400" dirty="0">
              <a:latin typeface="Microsoft JhengHei"/>
              <a:ea typeface="Microsoft JhengHei"/>
              <a:sym typeface="Microsoft JhengHei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Clr>
                <a:prstClr val="black"/>
              </a:buClr>
              <a:buSzPct val="133000"/>
              <a:buNone/>
              <a:defRPr/>
            </a:pPr>
            <a:r>
              <a:rPr kumimoji="0" lang="zh-TW" altLang="en-US" sz="2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Microsoft JhengHei"/>
                <a:ea typeface="Microsoft JhengHei"/>
                <a:sym typeface="Wingdings" panose="05000000000000000000" pitchFamily="2" charset="2"/>
              </a:rPr>
              <a:t>課程師資：</a:t>
            </a:r>
            <a:r>
              <a:rPr lang="zh-TW" altLang="en-US" sz="2400" dirty="0">
                <a:latin typeface="微軟正黑體" panose="020B0604030504040204" pitchFamily="34" charset="-120"/>
              </a:rPr>
              <a:t>社科院專任或兼任老師</a:t>
            </a:r>
            <a:r>
              <a:rPr kumimoji="0" lang="zh-TW" altLang="en-US" sz="2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Microsoft JhengHei"/>
                <a:ea typeface="Microsoft JhengHei"/>
                <a:sym typeface="Microsoft JhengHei"/>
              </a:rPr>
              <a:t>　</a:t>
            </a:r>
            <a:endParaRPr kumimoji="0" lang="en-US" altLang="zh-TW" sz="24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Microsoft JhengHei"/>
              <a:ea typeface="Microsoft JhengHei"/>
              <a:sym typeface="Microsoft JhengHei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ct val="133000"/>
              <a:buFontTx/>
              <a:buNone/>
              <a:tabLst/>
              <a:defRPr/>
            </a:pPr>
            <a:r>
              <a:rPr kumimoji="0" lang="zh-TW" altLang="en-US" sz="2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Microsoft JhengHei"/>
                <a:ea typeface="Microsoft JhengHei"/>
                <a:sym typeface="Microsoft JhengHei"/>
              </a:rPr>
              <a:t>授課方式：實體與線上同步課程交錯併行　　</a:t>
            </a:r>
            <a:endParaRPr kumimoji="0" lang="en-US" altLang="zh-TW" sz="24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Microsoft JhengHei"/>
              <a:ea typeface="Microsoft JhengHei"/>
              <a:sym typeface="Microsoft JhengHei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prstClr val="black"/>
              </a:buClr>
              <a:buSzPct val="133000"/>
              <a:buFontTx/>
              <a:buNone/>
              <a:tabLst/>
              <a:defRPr/>
            </a:pPr>
            <a:r>
              <a:rPr kumimoji="0" lang="zh-TW" altLang="en-US" sz="2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Microsoft JhengHei"/>
                <a:ea typeface="Microsoft JhengHei"/>
                <a:sym typeface="Microsoft JhengHei"/>
              </a:rPr>
              <a:t>預計招生人數：</a:t>
            </a:r>
            <a:r>
              <a:rPr kumimoji="0" lang="en-US" altLang="zh-TW" sz="2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Microsoft JhengHei"/>
                <a:ea typeface="Microsoft JhengHei"/>
                <a:sym typeface="Microsoft JhengHei"/>
              </a:rPr>
              <a:t>30</a:t>
            </a:r>
            <a:r>
              <a:rPr kumimoji="0" lang="zh-TW" altLang="en-US" sz="2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Microsoft JhengHei"/>
                <a:ea typeface="Microsoft JhengHei"/>
                <a:sym typeface="Microsoft JhengHei"/>
              </a:rPr>
              <a:t> 人</a:t>
            </a:r>
            <a:endParaRPr kumimoji="0" lang="en-US" altLang="zh-TW" sz="24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Microsoft JhengHei"/>
              <a:ea typeface="Microsoft JhengHei"/>
              <a:sym typeface="Microsoft JhengHei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ct val="133000"/>
              <a:buFontTx/>
              <a:buNone/>
              <a:tabLst/>
              <a:defRPr/>
            </a:pPr>
            <a:r>
              <a:rPr kumimoji="0" lang="zh-TW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JhengHei"/>
                <a:ea typeface="Microsoft JhengHei"/>
                <a:sym typeface="Microsoft JhengHei"/>
              </a:rPr>
              <a:t>開班門檻人數：</a:t>
            </a:r>
            <a:r>
              <a:rPr kumimoji="0" lang="en-US" altLang="zh-TW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JhengHei"/>
                <a:ea typeface="Microsoft JhengHei"/>
                <a:sym typeface="Microsoft JhengHei"/>
              </a:rPr>
              <a:t>25</a:t>
            </a:r>
            <a:r>
              <a:rPr kumimoji="0" lang="zh-TW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JhengHei"/>
                <a:ea typeface="Microsoft JhengHei"/>
                <a:sym typeface="Microsoft JhengHei"/>
              </a:rPr>
              <a:t> 人以下不開</a:t>
            </a:r>
            <a:endParaRPr kumimoji="0" lang="en-US" altLang="zh-TW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icrosoft JhengHei"/>
              <a:ea typeface="Microsoft JhengHei"/>
              <a:sym typeface="Microsoft JhengHei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ct val="133000"/>
              <a:buFontTx/>
              <a:buNone/>
              <a:tabLst/>
              <a:defRPr/>
            </a:pPr>
            <a:r>
              <a:rPr lang="zh-TW" altLang="en-US" sz="2400" dirty="0">
                <a:solidFill>
                  <a:prstClr val="black"/>
                </a:solidFill>
                <a:latin typeface="Microsoft JhengHei"/>
                <a:ea typeface="Microsoft JhengHei"/>
                <a:sym typeface="Microsoft JhengHei"/>
              </a:rPr>
              <a:t>收費標準：每學分</a:t>
            </a:r>
            <a:r>
              <a:rPr lang="en-US" altLang="zh-TW" sz="2400" dirty="0">
                <a:solidFill>
                  <a:prstClr val="black"/>
                </a:solidFill>
                <a:latin typeface="Microsoft JhengHei"/>
                <a:ea typeface="Microsoft JhengHei"/>
                <a:sym typeface="Microsoft JhengHei"/>
              </a:rPr>
              <a:t>$5,500</a:t>
            </a:r>
            <a:r>
              <a:rPr lang="zh-TW" altLang="en-US" sz="2400" dirty="0">
                <a:solidFill>
                  <a:prstClr val="black"/>
                </a:solidFill>
                <a:latin typeface="Microsoft JhengHei"/>
                <a:ea typeface="Microsoft JhengHei"/>
                <a:sym typeface="Microsoft JhengHei"/>
              </a:rPr>
              <a:t>元，另收報名費</a:t>
            </a:r>
            <a:r>
              <a:rPr lang="en-US" altLang="zh-TW" sz="2400" dirty="0">
                <a:solidFill>
                  <a:prstClr val="black"/>
                </a:solidFill>
                <a:latin typeface="Microsoft JhengHei"/>
                <a:ea typeface="Microsoft JhengHei"/>
                <a:sym typeface="Microsoft JhengHei"/>
              </a:rPr>
              <a:t>500</a:t>
            </a:r>
            <a:r>
              <a:rPr lang="zh-TW" altLang="en-US" sz="2400" dirty="0">
                <a:solidFill>
                  <a:prstClr val="black"/>
                </a:solidFill>
                <a:latin typeface="Microsoft JhengHei"/>
                <a:ea typeface="Microsoft JhengHei"/>
                <a:sym typeface="Microsoft JhengHei"/>
              </a:rPr>
              <a:t>元</a:t>
            </a:r>
            <a:r>
              <a:rPr lang="en-US" altLang="zh-TW" sz="2400" dirty="0">
                <a:solidFill>
                  <a:prstClr val="black"/>
                </a:solidFill>
                <a:latin typeface="Microsoft JhengHei"/>
                <a:ea typeface="Microsoft JhengHei"/>
                <a:sym typeface="Microsoft JhengHei"/>
              </a:rPr>
              <a:t>/</a:t>
            </a:r>
            <a:r>
              <a:rPr lang="zh-TW" altLang="en-US" sz="2400" dirty="0">
                <a:solidFill>
                  <a:prstClr val="black"/>
                </a:solidFill>
                <a:latin typeface="Microsoft JhengHei"/>
                <a:ea typeface="Microsoft JhengHei"/>
                <a:sym typeface="Microsoft JhengHei"/>
              </a:rPr>
              <a:t>人、學雜費</a:t>
            </a:r>
            <a:r>
              <a:rPr lang="en-US" altLang="zh-TW" sz="2400" dirty="0">
                <a:solidFill>
                  <a:prstClr val="black"/>
                </a:solidFill>
                <a:latin typeface="Microsoft JhengHei"/>
                <a:ea typeface="Microsoft JhengHei"/>
                <a:sym typeface="Microsoft JhengHei"/>
              </a:rPr>
              <a:t>5000</a:t>
            </a:r>
            <a:r>
              <a:rPr lang="zh-TW" altLang="en-US" sz="2400" dirty="0">
                <a:solidFill>
                  <a:prstClr val="black"/>
                </a:solidFill>
                <a:latin typeface="Microsoft JhengHei"/>
                <a:ea typeface="Microsoft JhengHei"/>
                <a:sym typeface="Microsoft JhengHei"/>
              </a:rPr>
              <a:t>元</a:t>
            </a:r>
            <a:r>
              <a:rPr lang="en-US" altLang="zh-TW" sz="2400" dirty="0">
                <a:solidFill>
                  <a:prstClr val="black"/>
                </a:solidFill>
                <a:latin typeface="Microsoft JhengHei"/>
                <a:ea typeface="Microsoft JhengHei"/>
                <a:sym typeface="Microsoft JhengHei"/>
              </a:rPr>
              <a:t>/</a:t>
            </a:r>
            <a:r>
              <a:rPr lang="zh-TW" altLang="en-US" sz="2400" dirty="0">
                <a:solidFill>
                  <a:prstClr val="black"/>
                </a:solidFill>
                <a:latin typeface="Microsoft JhengHei"/>
                <a:ea typeface="Microsoft JhengHei"/>
                <a:sym typeface="Microsoft JhengHei"/>
              </a:rPr>
              <a:t>人</a:t>
            </a:r>
            <a:endParaRPr lang="en-US" altLang="zh-TW" sz="2400" dirty="0">
              <a:solidFill>
                <a:prstClr val="black"/>
              </a:solidFill>
              <a:latin typeface="Microsoft JhengHei"/>
              <a:ea typeface="Microsoft JhengHei"/>
              <a:sym typeface="Microsoft JhengHei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ct val="133000"/>
              <a:buFontTx/>
              <a:buNone/>
              <a:tabLst/>
              <a:defRPr/>
            </a:pPr>
            <a:endParaRPr kumimoji="0" lang="en-US" altLang="zh-TW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icrosoft JhengHei"/>
              <a:ea typeface="Microsoft JhengHei"/>
              <a:sym typeface="Microsoft JhengHei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ct val="133000"/>
              <a:buFontTx/>
              <a:buNone/>
              <a:tabLst/>
              <a:defRPr/>
            </a:pPr>
            <a:r>
              <a:rPr kumimoji="0" lang="zh-TW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ED7D31">
                    <a:lumMod val="50000"/>
                  </a:srgbClr>
                </a:solidFill>
                <a:effectLst/>
                <a:uLnTx/>
                <a:uFillTx/>
                <a:latin typeface="Microsoft JhengHei"/>
                <a:ea typeface="Microsoft JhengHei"/>
                <a:sym typeface="Microsoft JhengHei"/>
              </a:rPr>
              <a:t>註：以上內容為暫定規劃，實際課程將依雙方後續協議及邀課後確認</a:t>
            </a:r>
            <a:r>
              <a:rPr lang="zh-TW" altLang="en-US" sz="1800" dirty="0">
                <a:solidFill>
                  <a:srgbClr val="ED7D31">
                    <a:lumMod val="50000"/>
                  </a:srgbClr>
                </a:solidFill>
                <a:latin typeface="Microsoft JhengHei"/>
                <a:ea typeface="Microsoft JhengHei"/>
                <a:sym typeface="Microsoft JhengHei"/>
              </a:rPr>
              <a:t>。</a:t>
            </a:r>
            <a:endParaRPr lang="en-US" altLang="zh-TW" sz="1800" dirty="0">
              <a:solidFill>
                <a:srgbClr val="ED7D31">
                  <a:lumMod val="50000"/>
                </a:srgbClr>
              </a:solidFill>
              <a:latin typeface="Microsoft JhengHei"/>
              <a:ea typeface="Microsoft JhengHei"/>
              <a:sym typeface="Microsoft JhengHei"/>
            </a:endParaRP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prstClr val="black"/>
              </a:buClr>
              <a:buSzPct val="133000"/>
              <a:buFontTx/>
              <a:buNone/>
              <a:tabLst/>
              <a:defRPr/>
            </a:pPr>
            <a:endParaRPr kumimoji="0" lang="en-US" altLang="zh-TW" sz="1800" b="0" i="0" u="none" strike="noStrike" kern="1200" cap="none" spc="0" normalizeH="0" baseline="0" noProof="0" dirty="0">
              <a:ln>
                <a:noFill/>
              </a:ln>
              <a:solidFill>
                <a:srgbClr val="ED7D31">
                  <a:lumMod val="50000"/>
                </a:srgbClr>
              </a:solidFill>
              <a:effectLst/>
              <a:uLnTx/>
              <a:uFillTx/>
              <a:latin typeface="Microsoft JhengHei"/>
              <a:ea typeface="Microsoft JhengHei"/>
              <a:sym typeface="Microsoft JhengHei"/>
            </a:endParaRPr>
          </a:p>
        </p:txBody>
      </p:sp>
      <p:sp>
        <p:nvSpPr>
          <p:cNvPr id="5" name="內容版面配置區 6">
            <a:extLst>
              <a:ext uri="{FF2B5EF4-FFF2-40B4-BE49-F238E27FC236}">
                <a16:creationId xmlns:a16="http://schemas.microsoft.com/office/drawing/2014/main" id="{77F5065E-9F85-4ABD-867B-00515AB33C97}"/>
              </a:ext>
            </a:extLst>
          </p:cNvPr>
          <p:cNvSpPr txBox="1">
            <a:spLocks/>
          </p:cNvSpPr>
          <p:nvPr/>
        </p:nvSpPr>
        <p:spPr>
          <a:xfrm>
            <a:off x="838200" y="1373916"/>
            <a:ext cx="10093846" cy="39353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spcBef>
                <a:spcPts val="0"/>
              </a:spcBef>
              <a:buClr>
                <a:schemeClr val="dk1"/>
              </a:buClr>
              <a:buSzPct val="133000"/>
              <a:buFont typeface="Arial" panose="020B0604020202020204" pitchFamily="34" charset="0"/>
              <a:buNone/>
            </a:pPr>
            <a:endParaRPr lang="en-US" altLang="zh-TW" sz="1600" dirty="0">
              <a:solidFill>
                <a:schemeClr val="accent2">
                  <a:lumMod val="50000"/>
                </a:schemeClr>
              </a:solidFill>
              <a:latin typeface="Microsoft JhengHei"/>
              <a:ea typeface="Microsoft JhengHei"/>
              <a:sym typeface="Microsoft JhengHei"/>
            </a:endParaRPr>
          </a:p>
        </p:txBody>
      </p:sp>
      <p:sp>
        <p:nvSpPr>
          <p:cNvPr id="3" name="投影片編號版面配置區 2">
            <a:extLst>
              <a:ext uri="{FF2B5EF4-FFF2-40B4-BE49-F238E27FC236}">
                <a16:creationId xmlns:a16="http://schemas.microsoft.com/office/drawing/2014/main" id="{823759F0-D2B5-4842-B619-E6D0AFE4EF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4BDF9-E432-4F34-9A7E-116CE83B37B5}" type="slidenum">
              <a:rPr lang="zh-TW" altLang="en-US" smtClean="0"/>
              <a:t>10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119406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786CEB8-83AC-43A9-998A-93FF8731C7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latin typeface="微軟正黑體" panose="020B0604030504040204" pitchFamily="34" charset="-120"/>
                <a:cs typeface="+mn-cs"/>
                <a:sym typeface="Microsoft JhengHei"/>
              </a:rPr>
              <a:t>社科院</a:t>
            </a:r>
            <a:r>
              <a:rPr lang="en-US" altLang="zh-TW" dirty="0">
                <a:latin typeface="微軟正黑體" panose="020B0604030504040204" pitchFamily="34" charset="-120"/>
                <a:cs typeface="+mn-cs"/>
                <a:sym typeface="Microsoft JhengHei"/>
              </a:rPr>
              <a:t>-</a:t>
            </a:r>
            <a:r>
              <a:rPr lang="zh-TW" altLang="en-US" dirty="0">
                <a:latin typeface="微軟正黑體" panose="020B0604030504040204" pitchFamily="34" charset="-120"/>
                <a:cs typeface="+mn-cs"/>
                <a:sym typeface="Microsoft JhengHei"/>
              </a:rPr>
              <a:t>公務學程</a:t>
            </a:r>
            <a:r>
              <a:rPr kumimoji="0" lang="zh-TW" altLang="en-US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JhengHei"/>
                <a:ea typeface="Microsoft JhengHei"/>
                <a:cs typeface="+mn-cs"/>
                <a:sym typeface="Microsoft JhengHei"/>
              </a:rPr>
              <a:t>學分班</a:t>
            </a:r>
            <a:endParaRPr lang="zh-TW" altLang="en-US" sz="18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" name="標題 5">
            <a:extLst>
              <a:ext uri="{FF2B5EF4-FFF2-40B4-BE49-F238E27FC236}">
                <a16:creationId xmlns:a16="http://schemas.microsoft.com/office/drawing/2014/main" id="{2889C29B-4974-483F-986F-1CD664F4C7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0942" y="1281954"/>
            <a:ext cx="10717658" cy="4984376"/>
          </a:xfrm>
        </p:spPr>
        <p:txBody>
          <a:bodyPr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ct val="133000"/>
              <a:buFont typeface="Arial" panose="020B0604020202020204" pitchFamily="34" charset="0"/>
              <a:buNone/>
              <a:tabLst/>
              <a:defRPr/>
            </a:pPr>
            <a:r>
              <a:rPr lang="en-US" altLang="zh-TW" sz="3200" dirty="0">
                <a:latin typeface="微軟正黑體" panose="020B0604030504040204" pitchFamily="34" charset="-120"/>
              </a:rPr>
              <a:t>【</a:t>
            </a:r>
            <a:r>
              <a:rPr lang="zh-TW" altLang="en-US" sz="3200" dirty="0">
                <a:latin typeface="微軟正黑體" panose="020B0604030504040204" pitchFamily="34" charset="-120"/>
              </a:rPr>
              <a:t>課程名稱：公共治理實踐專題</a:t>
            </a:r>
            <a:r>
              <a:rPr lang="en-US" altLang="zh-TW" sz="3200" dirty="0">
                <a:latin typeface="微軟正黑體" panose="020B0604030504040204" pitchFamily="34" charset="-120"/>
              </a:rPr>
              <a:t>-</a:t>
            </a:r>
            <a:r>
              <a:rPr lang="zh-TW" altLang="en-US" sz="3200" dirty="0">
                <a:latin typeface="微軟正黑體" panose="020B0604030504040204" pitchFamily="34" charset="-120"/>
              </a:rPr>
              <a:t>薦升簡核心職能</a:t>
            </a:r>
            <a:r>
              <a:rPr lang="en-US" altLang="zh-TW" sz="3200" dirty="0">
                <a:latin typeface="微軟正黑體" panose="020B0604030504040204" pitchFamily="34" charset="-120"/>
              </a:rPr>
              <a:t>】</a:t>
            </a:r>
            <a:endParaRPr kumimoji="0" lang="en-US" altLang="zh-TW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icrosoft JhengHei"/>
              <a:ea typeface="Microsoft JhengHei"/>
              <a:sym typeface="Microsoft JhengHei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prstClr val="black"/>
              </a:buClr>
              <a:buSzPct val="133000"/>
              <a:buFont typeface="Arial" panose="020B0604020202020204" pitchFamily="34" charset="0"/>
              <a:buNone/>
              <a:tabLst/>
              <a:defRPr/>
            </a:pPr>
            <a:r>
              <a:rPr kumimoji="0" lang="zh-TW" altLang="en-US" sz="2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Microsoft JhengHei"/>
                <a:ea typeface="Microsoft JhengHei"/>
                <a:sym typeface="Microsoft JhengHei"/>
              </a:rPr>
              <a:t>課程目標：為使政府機關具有晉升簡任官等訓練資格之公務人員，可預先瞭解並修習行政管理知能課程相關理論知識；並配合本學程之學術資源，提供公務人員多元學習機會，以提升我國中高階文官之專業素質，特與國家文官學院合作開設公務學程學分班。</a:t>
            </a:r>
            <a:endParaRPr kumimoji="0" lang="en-US" altLang="zh-TW" sz="24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Microsoft JhengHei"/>
              <a:ea typeface="Microsoft JhengHei"/>
              <a:sym typeface="Microsoft JhengHei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ct val="133000"/>
              <a:buFont typeface="Arial" panose="020B0604020202020204" pitchFamily="34" charset="0"/>
              <a:buNone/>
              <a:tabLst/>
              <a:defRPr/>
            </a:pPr>
            <a:r>
              <a:rPr kumimoji="0" lang="zh-TW" altLang="en-US" sz="2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Microsoft JhengHei"/>
                <a:ea typeface="Microsoft JhengHei"/>
                <a:sym typeface="Microsoft JhengHei"/>
              </a:rPr>
              <a:t>內容說明：</a:t>
            </a:r>
            <a:endParaRPr kumimoji="0" lang="en-US" altLang="zh-TW" sz="24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Microsoft JhengHei"/>
              <a:ea typeface="Microsoft JhengHei"/>
              <a:sym typeface="Microsoft JhengHei"/>
            </a:endParaRPr>
          </a:p>
          <a:p>
            <a:pPr marL="0" indent="0" algn="just">
              <a:buNone/>
            </a:pPr>
            <a:r>
              <a:rPr kumimoji="0" lang="zh-TW" altLang="en-US" sz="2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Microsoft JhengHei"/>
                <a:ea typeface="Microsoft JhengHei"/>
                <a:sym typeface="Microsoft JhengHei"/>
              </a:rPr>
              <a:t>團隊領導與部屬培力、危機管理（含風險管理）、政策規劃、執行與評估、跨域協調與合作、公共議題溝通策略、策略績效管理、策略管理、情境寫作演練、專題報告</a:t>
            </a:r>
          </a:p>
          <a:p>
            <a:pPr marL="268288" indent="-268288" algn="just">
              <a:buNone/>
            </a:pPr>
            <a:endParaRPr kumimoji="0" lang="en-US" altLang="zh-TW" sz="2400" b="0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Microsoft JhengHei"/>
              <a:ea typeface="Microsoft JhengHei"/>
              <a:sym typeface="Microsoft JhengHei"/>
            </a:endParaRPr>
          </a:p>
        </p:txBody>
      </p:sp>
      <p:sp>
        <p:nvSpPr>
          <p:cNvPr id="5" name="內容版面配置區 6">
            <a:extLst>
              <a:ext uri="{FF2B5EF4-FFF2-40B4-BE49-F238E27FC236}">
                <a16:creationId xmlns:a16="http://schemas.microsoft.com/office/drawing/2014/main" id="{77F5065E-9F85-4ABD-867B-00515AB33C97}"/>
              </a:ext>
            </a:extLst>
          </p:cNvPr>
          <p:cNvSpPr txBox="1">
            <a:spLocks/>
          </p:cNvSpPr>
          <p:nvPr/>
        </p:nvSpPr>
        <p:spPr>
          <a:xfrm>
            <a:off x="940942" y="2106201"/>
            <a:ext cx="10093846" cy="39353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spcBef>
                <a:spcPts val="0"/>
              </a:spcBef>
              <a:buClr>
                <a:schemeClr val="dk1"/>
              </a:buClr>
              <a:buSzPct val="133000"/>
              <a:buFont typeface="Arial" panose="020B0604020202020204" pitchFamily="34" charset="0"/>
              <a:buNone/>
            </a:pPr>
            <a:endParaRPr lang="en-US" altLang="zh-TW" sz="1600" dirty="0">
              <a:solidFill>
                <a:schemeClr val="accent2">
                  <a:lumMod val="50000"/>
                </a:schemeClr>
              </a:solidFill>
              <a:latin typeface="Microsoft JhengHei"/>
              <a:ea typeface="Microsoft JhengHei"/>
              <a:sym typeface="Microsoft JhengHei"/>
            </a:endParaRPr>
          </a:p>
        </p:txBody>
      </p:sp>
      <p:sp>
        <p:nvSpPr>
          <p:cNvPr id="3" name="投影片編號版面配置區 2">
            <a:extLst>
              <a:ext uri="{FF2B5EF4-FFF2-40B4-BE49-F238E27FC236}">
                <a16:creationId xmlns:a16="http://schemas.microsoft.com/office/drawing/2014/main" id="{3EF97AB2-6088-4090-B748-72BD75B71F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4BDF9-E432-4F34-9A7E-116CE83B37B5}" type="slidenum">
              <a:rPr lang="zh-TW" altLang="en-US" smtClean="0"/>
              <a:t>11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346530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786CEB8-83AC-43A9-998A-93FF8731C7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latin typeface="微軟正黑體" panose="020B0604030504040204" pitchFamily="34" charset="-120"/>
                <a:cs typeface="+mn-cs"/>
                <a:sym typeface="Microsoft JhengHei"/>
              </a:rPr>
              <a:t>社科院</a:t>
            </a:r>
            <a:r>
              <a:rPr lang="en-US" altLang="zh-TW" dirty="0">
                <a:latin typeface="微軟正黑體" panose="020B0604030504040204" pitchFamily="34" charset="-120"/>
                <a:cs typeface="+mn-cs"/>
                <a:sym typeface="Microsoft JhengHei"/>
              </a:rPr>
              <a:t>-</a:t>
            </a:r>
            <a:r>
              <a:rPr lang="zh-TW" altLang="en-US" dirty="0">
                <a:latin typeface="微軟正黑體" panose="020B0604030504040204" pitchFamily="34" charset="-120"/>
                <a:cs typeface="+mn-cs"/>
                <a:sym typeface="Microsoft JhengHei"/>
              </a:rPr>
              <a:t>公務學程</a:t>
            </a:r>
            <a:r>
              <a:rPr kumimoji="0" lang="zh-TW" altLang="en-US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JhengHei"/>
                <a:ea typeface="Microsoft JhengHei"/>
                <a:cs typeface="+mn-cs"/>
                <a:sym typeface="Microsoft JhengHei"/>
              </a:rPr>
              <a:t>學分班 </a:t>
            </a:r>
            <a:r>
              <a:rPr kumimoji="0" lang="en-US" altLang="zh-TW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JhengHei"/>
                <a:ea typeface="Microsoft JhengHei"/>
                <a:cs typeface="+mn-cs"/>
                <a:sym typeface="Microsoft JhengHei"/>
              </a:rPr>
              <a:t>(</a:t>
            </a:r>
            <a:r>
              <a:rPr kumimoji="0" lang="zh-TW" altLang="en-US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JhengHei"/>
                <a:ea typeface="Microsoft JhengHei"/>
                <a:cs typeface="+mn-cs"/>
                <a:sym typeface="Microsoft JhengHei"/>
              </a:rPr>
              <a:t>續</a:t>
            </a:r>
            <a:r>
              <a:rPr kumimoji="0" lang="en-US" altLang="zh-TW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JhengHei"/>
                <a:ea typeface="Microsoft JhengHei"/>
                <a:cs typeface="+mn-cs"/>
                <a:sym typeface="Microsoft JhengHei"/>
              </a:rPr>
              <a:t>)</a:t>
            </a:r>
            <a:endParaRPr lang="zh-TW" altLang="en-US" sz="18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" name="標題 5">
            <a:extLst>
              <a:ext uri="{FF2B5EF4-FFF2-40B4-BE49-F238E27FC236}">
                <a16:creationId xmlns:a16="http://schemas.microsoft.com/office/drawing/2014/main" id="{2889C29B-4974-483F-986F-1CD664F4C7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4531" y="1281953"/>
            <a:ext cx="11517330" cy="5576047"/>
          </a:xfrm>
        </p:spPr>
        <p:txBody>
          <a:bodyPr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ct val="133000"/>
              <a:buFont typeface="Arial" panose="020B0604020202020204" pitchFamily="34" charset="0"/>
              <a:buNone/>
              <a:tabLst/>
              <a:defRPr/>
            </a:pPr>
            <a:endParaRPr kumimoji="0" lang="en-US" altLang="zh-TW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icrosoft JhengHei"/>
              <a:ea typeface="Microsoft JhengHei"/>
              <a:sym typeface="Microsoft JhengHei"/>
            </a:endParaRPr>
          </a:p>
          <a:p>
            <a:pPr marL="0" lvl="0" indent="0">
              <a:lnSpc>
                <a:spcPct val="100000"/>
              </a:lnSpc>
              <a:spcBef>
                <a:spcPts val="1800"/>
              </a:spcBef>
              <a:buClr>
                <a:prstClr val="black"/>
              </a:buClr>
              <a:buSzPct val="133000"/>
              <a:buNone/>
              <a:defRPr/>
            </a:pPr>
            <a:r>
              <a:rPr lang="zh-TW" altLang="en-US" sz="2400" dirty="0">
                <a:latin typeface="Microsoft JhengHei"/>
                <a:ea typeface="Microsoft JhengHei"/>
                <a:sym typeface="Microsoft JhengHei"/>
              </a:rPr>
              <a:t>日後可抵</a:t>
            </a:r>
            <a:r>
              <a:rPr lang="zh-TW" altLang="en-US" sz="2400" dirty="0">
                <a:latin typeface="微軟正黑體" panose="020B0604030504040204" pitchFamily="34" charset="-120"/>
              </a:rPr>
              <a:t>行政管理碩士學程在職碩士專班學分</a:t>
            </a:r>
            <a:endParaRPr kumimoji="0" lang="en-US" altLang="zh-TW" sz="24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Microsoft JhengHei"/>
              <a:ea typeface="Microsoft JhengHei"/>
              <a:sym typeface="Microsoft JhengHei"/>
            </a:endParaRPr>
          </a:p>
          <a:p>
            <a:pPr marL="0" lvl="0" indent="0">
              <a:lnSpc>
                <a:spcPct val="100000"/>
              </a:lnSpc>
              <a:spcBef>
                <a:spcPts val="1800"/>
              </a:spcBef>
              <a:buClr>
                <a:prstClr val="black"/>
              </a:buClr>
              <a:buSzPct val="133000"/>
              <a:buNone/>
              <a:defRPr/>
            </a:pPr>
            <a:r>
              <a:rPr kumimoji="0" lang="zh-TW" altLang="en-US" sz="2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Microsoft JhengHei"/>
                <a:ea typeface="Microsoft JhengHei"/>
                <a:sym typeface="Microsoft JhengHei"/>
              </a:rPr>
              <a:t>授課對象： 未來</a:t>
            </a:r>
            <a:r>
              <a:rPr kumimoji="0" lang="en-US" altLang="zh-TW" sz="2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Microsoft JhengHei"/>
                <a:ea typeface="Microsoft JhengHei"/>
                <a:sym typeface="Microsoft JhengHei"/>
              </a:rPr>
              <a:t>3</a:t>
            </a:r>
            <a:r>
              <a:rPr kumimoji="0" lang="zh-TW" altLang="en-US" sz="2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Microsoft JhengHei"/>
                <a:ea typeface="Microsoft JhengHei"/>
                <a:sym typeface="Microsoft JhengHei"/>
              </a:rPr>
              <a:t>年具有薦任公務人員晉升簡任官等訓練、警正警察人員晉升警監官等訓練資格者為優先。</a:t>
            </a:r>
            <a:endParaRPr kumimoji="0" lang="en-US" altLang="zh-TW" sz="24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Microsoft JhengHei"/>
              <a:ea typeface="Microsoft JhengHei"/>
              <a:sym typeface="Microsoft JhengHei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Clr>
                <a:prstClr val="black"/>
              </a:buClr>
              <a:buSzPct val="133000"/>
              <a:buNone/>
              <a:defRPr/>
            </a:pPr>
            <a:r>
              <a:rPr kumimoji="0" lang="zh-TW" altLang="en-US" sz="2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Microsoft JhengHei"/>
                <a:ea typeface="Microsoft JhengHei"/>
                <a:sym typeface="Microsoft JhengHei"/>
              </a:rPr>
              <a:t>授課時數：</a:t>
            </a:r>
            <a:r>
              <a:rPr lang="en-US" altLang="zh-TW" sz="2400" dirty="0">
                <a:latin typeface="微軟正黑體" panose="020B0604030504040204" pitchFamily="34" charset="-120"/>
              </a:rPr>
              <a:t>18</a:t>
            </a:r>
            <a:r>
              <a:rPr lang="zh-TW" altLang="en-US" sz="2400" dirty="0">
                <a:latin typeface="Microsoft JhengHei"/>
                <a:ea typeface="Microsoft JhengHei"/>
                <a:sym typeface="Microsoft JhengHei"/>
              </a:rPr>
              <a:t>週共</a:t>
            </a:r>
            <a:r>
              <a:rPr lang="en-US" altLang="zh-TW" sz="2400" dirty="0">
                <a:latin typeface="微軟正黑體" panose="020B0604030504040204" pitchFamily="34" charset="-120"/>
              </a:rPr>
              <a:t>54</a:t>
            </a:r>
            <a:r>
              <a:rPr lang="zh-TW" altLang="en-US" sz="2400" dirty="0">
                <a:latin typeface="Microsoft JhengHei"/>
                <a:ea typeface="Microsoft JhengHei"/>
                <a:sym typeface="Microsoft JhengHei"/>
              </a:rPr>
              <a:t>小時</a:t>
            </a:r>
            <a:endParaRPr lang="en-US" altLang="zh-TW" sz="2400" dirty="0">
              <a:latin typeface="Microsoft JhengHei"/>
              <a:ea typeface="Microsoft JhengHei"/>
              <a:sym typeface="Microsoft JhengHei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Clr>
                <a:prstClr val="black"/>
              </a:buClr>
              <a:buSzPct val="133000"/>
              <a:buNone/>
              <a:defRPr/>
            </a:pPr>
            <a:r>
              <a:rPr kumimoji="0" lang="zh-TW" altLang="en-US" sz="2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Microsoft JhengHei"/>
                <a:ea typeface="Microsoft JhengHei"/>
                <a:sym typeface="Wingdings" panose="05000000000000000000" pitchFamily="2" charset="2"/>
              </a:rPr>
              <a:t>課程師資：</a:t>
            </a:r>
            <a:r>
              <a:rPr lang="zh-TW" altLang="en-US" sz="2400" dirty="0">
                <a:latin typeface="微軟正黑體" panose="020B0604030504040204" pitchFamily="34" charset="-120"/>
              </a:rPr>
              <a:t>社科院專任或兼任老師</a:t>
            </a:r>
            <a:r>
              <a:rPr kumimoji="0" lang="zh-TW" altLang="en-US" sz="2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Microsoft JhengHei"/>
                <a:ea typeface="Microsoft JhengHei"/>
                <a:sym typeface="Microsoft JhengHei"/>
              </a:rPr>
              <a:t>　</a:t>
            </a:r>
            <a:endParaRPr kumimoji="0" lang="en-US" altLang="zh-TW" sz="24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Microsoft JhengHei"/>
              <a:ea typeface="Microsoft JhengHei"/>
              <a:sym typeface="Microsoft JhengHei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ct val="133000"/>
              <a:buFontTx/>
              <a:buNone/>
              <a:tabLst/>
              <a:defRPr/>
            </a:pPr>
            <a:r>
              <a:rPr kumimoji="0" lang="zh-TW" altLang="en-US" sz="2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Microsoft JhengHei"/>
                <a:ea typeface="Microsoft JhengHei"/>
                <a:sym typeface="Microsoft JhengHei"/>
              </a:rPr>
              <a:t>授課方式：實體與線上同步課程交錯併行　　</a:t>
            </a:r>
            <a:endParaRPr kumimoji="0" lang="en-US" altLang="zh-TW" sz="24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Microsoft JhengHei"/>
              <a:ea typeface="Microsoft JhengHei"/>
              <a:sym typeface="Microsoft JhengHei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prstClr val="black"/>
              </a:buClr>
              <a:buSzPct val="133000"/>
              <a:buFontTx/>
              <a:buNone/>
              <a:tabLst/>
              <a:defRPr/>
            </a:pPr>
            <a:r>
              <a:rPr kumimoji="0" lang="zh-TW" altLang="en-US" sz="2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Microsoft JhengHei"/>
                <a:ea typeface="Microsoft JhengHei"/>
                <a:sym typeface="Microsoft JhengHei"/>
              </a:rPr>
              <a:t>預計招生人數：</a:t>
            </a:r>
            <a:r>
              <a:rPr kumimoji="0" lang="en-US" altLang="zh-TW" sz="2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Microsoft JhengHei"/>
                <a:ea typeface="Microsoft JhengHei"/>
                <a:sym typeface="Microsoft JhengHei"/>
              </a:rPr>
              <a:t>30</a:t>
            </a:r>
            <a:r>
              <a:rPr kumimoji="0" lang="zh-TW" altLang="en-US" sz="2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Microsoft JhengHei"/>
                <a:ea typeface="Microsoft JhengHei"/>
                <a:sym typeface="Microsoft JhengHei"/>
              </a:rPr>
              <a:t> 人</a:t>
            </a:r>
            <a:endParaRPr kumimoji="0" lang="en-US" altLang="zh-TW" sz="24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Microsoft JhengHei"/>
              <a:ea typeface="Microsoft JhengHei"/>
              <a:sym typeface="Microsoft JhengHei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ct val="133000"/>
              <a:buFontTx/>
              <a:buNone/>
              <a:tabLst/>
              <a:defRPr/>
            </a:pPr>
            <a:r>
              <a:rPr kumimoji="0" lang="zh-TW" altLang="en-US" sz="2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Microsoft JhengHei"/>
                <a:ea typeface="Microsoft JhengHei"/>
                <a:sym typeface="Microsoft JhengHei"/>
              </a:rPr>
              <a:t>開班門檻人數：</a:t>
            </a:r>
            <a:r>
              <a:rPr kumimoji="0" lang="en-US" altLang="zh-TW" sz="2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Microsoft JhengHei"/>
                <a:ea typeface="Microsoft JhengHei"/>
                <a:sym typeface="Microsoft JhengHei"/>
              </a:rPr>
              <a:t>25</a:t>
            </a:r>
            <a:r>
              <a:rPr kumimoji="0" lang="zh-TW" altLang="en-US" sz="2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Microsoft JhengHei"/>
                <a:ea typeface="Microsoft JhengHei"/>
                <a:sym typeface="Microsoft JhengHei"/>
              </a:rPr>
              <a:t> 人以下不開</a:t>
            </a:r>
            <a:endParaRPr kumimoji="0" lang="en-US" altLang="zh-TW" sz="24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Microsoft JhengHei"/>
              <a:ea typeface="Microsoft JhengHei"/>
              <a:sym typeface="Microsoft JhengHei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ct val="133000"/>
              <a:buFontTx/>
              <a:buNone/>
              <a:tabLst/>
              <a:defRPr/>
            </a:pPr>
            <a:r>
              <a:rPr lang="zh-TW" altLang="en-US" sz="2400" dirty="0">
                <a:latin typeface="Microsoft JhengHei"/>
                <a:ea typeface="Microsoft JhengHei"/>
                <a:sym typeface="Microsoft JhengHei"/>
              </a:rPr>
              <a:t>收費標準：每學分</a:t>
            </a:r>
            <a:r>
              <a:rPr lang="en-US" altLang="zh-TW" sz="2400" dirty="0">
                <a:latin typeface="Microsoft JhengHei"/>
                <a:ea typeface="Microsoft JhengHei"/>
                <a:sym typeface="Microsoft JhengHei"/>
              </a:rPr>
              <a:t>$5,500</a:t>
            </a:r>
            <a:r>
              <a:rPr lang="zh-TW" altLang="en-US" sz="2400" dirty="0">
                <a:latin typeface="Microsoft JhengHei"/>
                <a:ea typeface="Microsoft JhengHei"/>
                <a:sym typeface="Microsoft JhengHei"/>
              </a:rPr>
              <a:t>元，另收報名費</a:t>
            </a:r>
            <a:r>
              <a:rPr lang="en-US" altLang="zh-TW" sz="2400" dirty="0">
                <a:latin typeface="Microsoft JhengHei"/>
                <a:ea typeface="Microsoft JhengHei"/>
                <a:sym typeface="Microsoft JhengHei"/>
              </a:rPr>
              <a:t>500</a:t>
            </a:r>
            <a:r>
              <a:rPr lang="zh-TW" altLang="en-US" sz="2400" dirty="0">
                <a:latin typeface="Microsoft JhengHei"/>
                <a:ea typeface="Microsoft JhengHei"/>
                <a:sym typeface="Microsoft JhengHei"/>
              </a:rPr>
              <a:t>元</a:t>
            </a:r>
            <a:r>
              <a:rPr lang="en-US" altLang="zh-TW" sz="2400" dirty="0">
                <a:latin typeface="Microsoft JhengHei"/>
                <a:ea typeface="Microsoft JhengHei"/>
                <a:sym typeface="Microsoft JhengHei"/>
              </a:rPr>
              <a:t>/</a:t>
            </a:r>
            <a:r>
              <a:rPr lang="zh-TW" altLang="en-US" sz="2400" dirty="0">
                <a:latin typeface="Microsoft JhengHei"/>
                <a:ea typeface="Microsoft JhengHei"/>
                <a:sym typeface="Microsoft JhengHei"/>
              </a:rPr>
              <a:t>人、學雜費</a:t>
            </a:r>
            <a:r>
              <a:rPr lang="en-US" altLang="zh-TW" sz="2400" dirty="0">
                <a:latin typeface="Microsoft JhengHei"/>
                <a:ea typeface="Microsoft JhengHei"/>
                <a:sym typeface="Microsoft JhengHei"/>
              </a:rPr>
              <a:t>5000</a:t>
            </a:r>
            <a:r>
              <a:rPr lang="zh-TW" altLang="en-US" sz="2400" dirty="0">
                <a:latin typeface="Microsoft JhengHei"/>
                <a:ea typeface="Microsoft JhengHei"/>
                <a:sym typeface="Microsoft JhengHei"/>
              </a:rPr>
              <a:t>元</a:t>
            </a:r>
            <a:r>
              <a:rPr lang="en-US" altLang="zh-TW" sz="2400" dirty="0">
                <a:latin typeface="Microsoft JhengHei"/>
                <a:ea typeface="Microsoft JhengHei"/>
                <a:sym typeface="Microsoft JhengHei"/>
              </a:rPr>
              <a:t>/</a:t>
            </a:r>
            <a:r>
              <a:rPr lang="zh-TW" altLang="en-US" sz="2400" dirty="0">
                <a:latin typeface="Microsoft JhengHei"/>
                <a:ea typeface="Microsoft JhengHei"/>
                <a:sym typeface="Microsoft JhengHei"/>
              </a:rPr>
              <a:t>人</a:t>
            </a:r>
            <a:endParaRPr lang="en-US" altLang="zh-TW" sz="2400" dirty="0">
              <a:latin typeface="Microsoft JhengHei"/>
              <a:ea typeface="Microsoft JhengHei"/>
              <a:sym typeface="Microsoft JhengHei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ct val="133000"/>
              <a:buFontTx/>
              <a:buNone/>
              <a:tabLst/>
              <a:defRPr/>
            </a:pPr>
            <a:endParaRPr lang="en-US" altLang="zh-TW" sz="2400" dirty="0">
              <a:latin typeface="Microsoft JhengHei"/>
              <a:ea typeface="Microsoft JhengHei"/>
              <a:sym typeface="Microsoft JhengHei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ct val="133000"/>
              <a:buFontTx/>
              <a:buNone/>
              <a:tabLst/>
              <a:defRPr/>
            </a:pPr>
            <a:r>
              <a:rPr kumimoji="0" lang="zh-TW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ED7D31">
                    <a:lumMod val="50000"/>
                  </a:srgbClr>
                </a:solidFill>
                <a:effectLst/>
                <a:uLnTx/>
                <a:uFillTx/>
                <a:latin typeface="Microsoft JhengHei"/>
                <a:ea typeface="Microsoft JhengHei"/>
                <a:sym typeface="Microsoft JhengHei"/>
              </a:rPr>
              <a:t>註：以上內容為暫定規劃，實際課程將依雙方後續協議及邀課後確認。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ct val="133000"/>
              <a:buFontTx/>
              <a:buNone/>
              <a:tabLst/>
              <a:defRPr/>
            </a:pPr>
            <a:endParaRPr kumimoji="0" lang="en-US" altLang="zh-TW" sz="1800" b="0" i="0" u="none" strike="noStrike" kern="1200" cap="none" spc="0" normalizeH="0" baseline="0" noProof="0" dirty="0">
              <a:ln>
                <a:noFill/>
              </a:ln>
              <a:solidFill>
                <a:srgbClr val="ED7D31">
                  <a:lumMod val="50000"/>
                </a:srgbClr>
              </a:solidFill>
              <a:effectLst/>
              <a:uLnTx/>
              <a:uFillTx/>
              <a:latin typeface="Microsoft JhengHei"/>
              <a:ea typeface="Microsoft JhengHei"/>
              <a:sym typeface="Microsoft JhengHei"/>
            </a:endParaRPr>
          </a:p>
        </p:txBody>
      </p:sp>
      <p:sp>
        <p:nvSpPr>
          <p:cNvPr id="5" name="內容版面配置區 6">
            <a:extLst>
              <a:ext uri="{FF2B5EF4-FFF2-40B4-BE49-F238E27FC236}">
                <a16:creationId xmlns:a16="http://schemas.microsoft.com/office/drawing/2014/main" id="{77F5065E-9F85-4ABD-867B-00515AB33C97}"/>
              </a:ext>
            </a:extLst>
          </p:cNvPr>
          <p:cNvSpPr txBox="1">
            <a:spLocks/>
          </p:cNvSpPr>
          <p:nvPr/>
        </p:nvSpPr>
        <p:spPr>
          <a:xfrm>
            <a:off x="940942" y="2106201"/>
            <a:ext cx="10093846" cy="39353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spcBef>
                <a:spcPts val="0"/>
              </a:spcBef>
              <a:buClr>
                <a:schemeClr val="dk1"/>
              </a:buClr>
              <a:buSzPct val="133000"/>
              <a:buFont typeface="Arial" panose="020B0604020202020204" pitchFamily="34" charset="0"/>
              <a:buNone/>
            </a:pPr>
            <a:endParaRPr lang="en-US" altLang="zh-TW" sz="1600" dirty="0">
              <a:solidFill>
                <a:schemeClr val="accent2">
                  <a:lumMod val="50000"/>
                </a:schemeClr>
              </a:solidFill>
              <a:latin typeface="Microsoft JhengHei"/>
              <a:ea typeface="Microsoft JhengHei"/>
              <a:sym typeface="Microsoft JhengHei"/>
            </a:endParaRPr>
          </a:p>
        </p:txBody>
      </p:sp>
      <p:sp>
        <p:nvSpPr>
          <p:cNvPr id="3" name="投影片編號版面配置區 2">
            <a:extLst>
              <a:ext uri="{FF2B5EF4-FFF2-40B4-BE49-F238E27FC236}">
                <a16:creationId xmlns:a16="http://schemas.microsoft.com/office/drawing/2014/main" id="{EBAB5CF1-9709-42A7-93A6-87095F1021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4BDF9-E432-4F34-9A7E-116CE83B37B5}" type="slidenum">
              <a:rPr lang="zh-TW" altLang="en-US" smtClean="0"/>
              <a:t>12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709586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zh-TW" altLang="en-US" sz="3600" dirty="0"/>
              <a:t>課程分為提供為企業社會人士及公務人員兩大類</a:t>
            </a:r>
            <a:br>
              <a:rPr lang="en-US" altLang="zh-TW" sz="3600" dirty="0"/>
            </a:br>
            <a:r>
              <a:rPr lang="zh-TW" altLang="en-US" sz="3600" dirty="0"/>
              <a:t>有學分班及非學分班</a:t>
            </a:r>
            <a:br>
              <a:rPr lang="en-US" altLang="zh-TW" sz="3600" dirty="0"/>
            </a:br>
            <a:endParaRPr lang="zh-TW" altLang="en-US" sz="3600" dirty="0"/>
          </a:p>
        </p:txBody>
      </p:sp>
      <p:sp>
        <p:nvSpPr>
          <p:cNvPr id="6" name="文字版面配置區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4BDF9-E432-4F34-9A7E-116CE83B37B5}" type="slidenum">
              <a:rPr lang="zh-TW" altLang="en-US" smtClean="0"/>
              <a:t>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453281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企業與社會人士課程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2" name="投影片編號版面配置區 1">
            <a:extLst>
              <a:ext uri="{FF2B5EF4-FFF2-40B4-BE49-F238E27FC236}">
                <a16:creationId xmlns:a16="http://schemas.microsoft.com/office/drawing/2014/main" id="{EF284CCF-6980-4481-9992-84483591BF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4BDF9-E432-4F34-9A7E-116CE83B37B5}" type="slidenum">
              <a:rPr lang="zh-TW" altLang="en-US" smtClean="0"/>
              <a:t>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742616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786CEB8-83AC-43A9-998A-93FF8731C7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33409" y="391091"/>
            <a:ext cx="10515600" cy="916828"/>
          </a:xfrm>
        </p:spPr>
        <p:txBody>
          <a:bodyPr/>
          <a:lstStyle/>
          <a:p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法學領域</a:t>
            </a:r>
            <a:r>
              <a:rPr lang="zh-TW" altLang="en-US" dirty="0">
                <a:latin typeface="微軟正黑體" panose="020B0604030504040204" pitchFamily="34" charset="-120"/>
              </a:rPr>
              <a:t>非</a:t>
            </a:r>
            <a:r>
              <a:rPr kumimoji="0" lang="zh-TW" altLang="en-US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JhengHei"/>
                <a:ea typeface="Microsoft JhengHei"/>
                <a:cs typeface="+mn-cs"/>
                <a:sym typeface="Microsoft JhengHei"/>
              </a:rPr>
              <a:t>學分班</a:t>
            </a:r>
            <a:endParaRPr lang="zh-TW" altLang="en-US" sz="18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" name="標題 5">
            <a:extLst>
              <a:ext uri="{FF2B5EF4-FFF2-40B4-BE49-F238E27FC236}">
                <a16:creationId xmlns:a16="http://schemas.microsoft.com/office/drawing/2014/main" id="{2889C29B-4974-483F-986F-1CD664F4C7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0942" y="1426464"/>
            <a:ext cx="10412858" cy="5276088"/>
          </a:xfrm>
        </p:spPr>
        <p:txBody>
          <a:bodyPr>
            <a:noAutofit/>
          </a:bodyPr>
          <a:lstStyle/>
          <a:p>
            <a:pPr marL="0" lvl="0" indent="0">
              <a:lnSpc>
                <a:spcPct val="100000"/>
              </a:lnSpc>
              <a:spcBef>
                <a:spcPts val="0"/>
              </a:spcBef>
              <a:buClr>
                <a:prstClr val="black"/>
              </a:buClr>
              <a:buSzPct val="133000"/>
              <a:buNone/>
              <a:defRPr/>
            </a:pPr>
            <a:r>
              <a:rPr lang="en-US" altLang="zh-TW" sz="3200" dirty="0">
                <a:latin typeface="微軟正黑體" panose="020B0604030504040204" pitchFamily="34" charset="-120"/>
              </a:rPr>
              <a:t>【</a:t>
            </a:r>
            <a:r>
              <a:rPr lang="zh-TW" altLang="en-US" sz="3200" dirty="0">
                <a:latin typeface="微軟正黑體" panose="020B0604030504040204" pitchFamily="34" charset="-120"/>
              </a:rPr>
              <a:t>課程名稱：職場法學導論與實務應用</a:t>
            </a:r>
            <a:r>
              <a:rPr lang="en-US" altLang="zh-TW" sz="3200" dirty="0">
                <a:latin typeface="微軟正黑體" panose="020B0604030504040204" pitchFamily="34" charset="-120"/>
              </a:rPr>
              <a:t>】</a:t>
            </a:r>
            <a:endParaRPr kumimoji="0" lang="en-US" altLang="zh-TW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icrosoft JhengHei"/>
              <a:ea typeface="Microsoft JhengHei"/>
              <a:sym typeface="Microsoft JhengHei"/>
            </a:endParaRPr>
          </a:p>
          <a:p>
            <a:pPr marL="1255713" indent="-1255713">
              <a:lnSpc>
                <a:spcPct val="100000"/>
              </a:lnSpc>
              <a:spcBef>
                <a:spcPts val="2400"/>
              </a:spcBef>
              <a:buClr>
                <a:prstClr val="black"/>
              </a:buClr>
              <a:buSzPct val="133000"/>
              <a:buNone/>
              <a:defRPr/>
            </a:pPr>
            <a:r>
              <a:rPr kumimoji="0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JhengHei"/>
                <a:ea typeface="Microsoft JhengHei"/>
                <a:sym typeface="Microsoft JhengHei"/>
              </a:rPr>
              <a:t>課程目標：</a:t>
            </a:r>
            <a:r>
              <a:rPr lang="zh-TW" altLang="en-US" sz="2000" dirty="0">
                <a:solidFill>
                  <a:prstClr val="black"/>
                </a:solidFill>
                <a:latin typeface="Microsoft JhengHei"/>
                <a:ea typeface="Microsoft JhengHei"/>
                <a:sym typeface="Microsoft JhengHei"/>
              </a:rPr>
              <a:t>為增進桃園地區企業主管、工作者及公部門之法學知能與實務應用，將由政大法學院專業師資授課，規劃深入淺出的課程內容，以社會議題分析探討，讓參與學員能有效學習到相關的法學知識，提升人文及法學素養。</a:t>
            </a:r>
          </a:p>
          <a:p>
            <a:pPr marL="1255713" lvl="0" indent="-1255713">
              <a:lnSpc>
                <a:spcPct val="100000"/>
              </a:lnSpc>
              <a:spcBef>
                <a:spcPts val="0"/>
              </a:spcBef>
              <a:buClr>
                <a:prstClr val="black"/>
              </a:buClr>
              <a:buSzPct val="133000"/>
              <a:buNone/>
              <a:defRPr/>
            </a:pPr>
            <a:r>
              <a:rPr kumimoji="0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JhengHei"/>
                <a:ea typeface="Microsoft JhengHei"/>
                <a:sym typeface="Microsoft JhengHei"/>
              </a:rPr>
              <a:t>內容說明</a:t>
            </a:r>
            <a:r>
              <a:rPr lang="zh-TW" altLang="en-US" sz="2000" dirty="0">
                <a:solidFill>
                  <a:prstClr val="black"/>
                </a:solidFill>
                <a:latin typeface="Microsoft JhengHei"/>
                <a:ea typeface="Microsoft JhengHei"/>
                <a:sym typeface="Microsoft JhengHei"/>
              </a:rPr>
              <a:t>：包含五門基礎法學內容</a:t>
            </a:r>
            <a:r>
              <a:rPr lang="en-US" altLang="zh-TW" sz="2000" dirty="0">
                <a:solidFill>
                  <a:prstClr val="black"/>
                </a:solidFill>
                <a:latin typeface="Microsoft JhengHei"/>
                <a:ea typeface="Microsoft JhengHei"/>
                <a:sym typeface="Microsoft JhengHei"/>
              </a:rPr>
              <a:t>—</a:t>
            </a:r>
            <a:r>
              <a:rPr lang="zh-TW" altLang="en-US" sz="2000" dirty="0">
                <a:solidFill>
                  <a:prstClr val="black"/>
                </a:solidFill>
                <a:latin typeface="Microsoft JhengHei"/>
                <a:ea typeface="Microsoft JhengHei"/>
                <a:sym typeface="Microsoft JhengHei"/>
              </a:rPr>
              <a:t>民法</a:t>
            </a:r>
            <a:r>
              <a:rPr lang="zh-TW" altLang="en-US" sz="2000" dirty="0">
                <a:solidFill>
                  <a:prstClr val="black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Microsoft JhengHei"/>
              </a:rPr>
              <a:t>、</a:t>
            </a:r>
            <a:r>
              <a:rPr lang="zh-TW" altLang="en-US" sz="2000" dirty="0">
                <a:solidFill>
                  <a:prstClr val="black"/>
                </a:solidFill>
                <a:latin typeface="Microsoft JhengHei"/>
                <a:ea typeface="Microsoft JhengHei"/>
                <a:sym typeface="Microsoft JhengHei"/>
              </a:rPr>
              <a:t>刑法</a:t>
            </a:r>
            <a:r>
              <a:rPr lang="zh-TW" altLang="en-US" sz="2000" dirty="0">
                <a:solidFill>
                  <a:prstClr val="black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Microsoft JhengHei"/>
              </a:rPr>
              <a:t>、</a:t>
            </a:r>
            <a:r>
              <a:rPr lang="zh-TW" altLang="en-US" sz="2000" dirty="0">
                <a:solidFill>
                  <a:prstClr val="black"/>
                </a:solidFill>
                <a:latin typeface="Microsoft JhengHei"/>
                <a:ea typeface="Microsoft JhengHei"/>
                <a:sym typeface="Microsoft JhengHei"/>
              </a:rPr>
              <a:t>智慧財產權法</a:t>
            </a:r>
            <a:r>
              <a:rPr lang="zh-TW" altLang="en-US" sz="2000" dirty="0">
                <a:solidFill>
                  <a:prstClr val="black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Microsoft JhengHei"/>
              </a:rPr>
              <a:t>、</a:t>
            </a:r>
            <a:r>
              <a:rPr lang="zh-TW" altLang="en-US" sz="2000" dirty="0">
                <a:solidFill>
                  <a:prstClr val="black"/>
                </a:solidFill>
                <a:latin typeface="Microsoft JhengHei"/>
                <a:ea typeface="Microsoft JhengHei"/>
                <a:sym typeface="Microsoft JhengHei"/>
              </a:rPr>
              <a:t>勞動法</a:t>
            </a:r>
            <a:r>
              <a:rPr lang="zh-TW" altLang="en-US" sz="2000" dirty="0">
                <a:solidFill>
                  <a:prstClr val="black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Microsoft JhengHei"/>
              </a:rPr>
              <a:t>、</a:t>
            </a:r>
            <a:r>
              <a:rPr lang="zh-TW" altLang="en-US" sz="2000" dirty="0">
                <a:solidFill>
                  <a:prstClr val="black"/>
                </a:solidFill>
                <a:latin typeface="Microsoft JhengHei"/>
                <a:ea typeface="Microsoft JhengHei"/>
                <a:sym typeface="Microsoft JhengHei"/>
              </a:rPr>
              <a:t>公司法，每主題規劃６小時。</a:t>
            </a:r>
            <a:endParaRPr lang="en-US" altLang="zh-TW" sz="2000" dirty="0">
              <a:solidFill>
                <a:prstClr val="black"/>
              </a:solidFill>
              <a:latin typeface="Microsoft JhengHei"/>
              <a:ea typeface="Microsoft JhengHei"/>
              <a:sym typeface="Microsoft JhengHei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Clr>
                <a:prstClr val="black"/>
              </a:buClr>
              <a:buSzPct val="133000"/>
              <a:buNone/>
              <a:defRPr/>
            </a:pPr>
            <a:r>
              <a:rPr kumimoji="0" lang="zh-TW" altLang="en-US" sz="2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Microsoft JhengHei"/>
                <a:ea typeface="Microsoft JhengHei"/>
                <a:sym typeface="Microsoft JhengHei"/>
              </a:rPr>
              <a:t>授課對象：</a:t>
            </a:r>
            <a:r>
              <a:rPr lang="zh-TW" altLang="en-US" sz="2000" dirty="0">
                <a:latin typeface="Microsoft JhengHei"/>
                <a:ea typeface="Microsoft JhengHei"/>
                <a:sym typeface="Microsoft JhengHei"/>
              </a:rPr>
              <a:t>桃園地區企業主管、職場工作者及</a:t>
            </a:r>
            <a:r>
              <a:rPr lang="zh-TW" altLang="en-US" sz="2000" dirty="0">
                <a:solidFill>
                  <a:srgbClr val="FF0000"/>
                </a:solidFill>
                <a:latin typeface="Microsoft JhengHei"/>
                <a:ea typeface="Microsoft JhengHei"/>
                <a:sym typeface="Microsoft JhengHei"/>
              </a:rPr>
              <a:t>公部門人員</a:t>
            </a:r>
            <a:endParaRPr kumimoji="0" lang="en-US" altLang="zh-TW" sz="20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Microsoft JhengHei"/>
              <a:ea typeface="Microsoft JhengHei"/>
              <a:sym typeface="Microsoft JhengHei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Clr>
                <a:prstClr val="black"/>
              </a:buClr>
              <a:buSzPct val="133000"/>
              <a:buNone/>
              <a:defRPr/>
            </a:pPr>
            <a:r>
              <a:rPr kumimoji="0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JhengHei"/>
                <a:ea typeface="Microsoft JhengHei"/>
                <a:sym typeface="Microsoft JhengHei"/>
              </a:rPr>
              <a:t>授課時數：</a:t>
            </a:r>
            <a:r>
              <a:rPr lang="en-US" altLang="zh-TW" sz="2000" dirty="0">
                <a:latin typeface="微軟正黑體" panose="020B0604030504040204" pitchFamily="34" charset="-120"/>
              </a:rPr>
              <a:t>5</a:t>
            </a:r>
            <a:r>
              <a:rPr lang="zh-TW" altLang="en-US" sz="2000" dirty="0">
                <a:latin typeface="微軟正黑體" panose="020B0604030504040204" pitchFamily="34" charset="-120"/>
              </a:rPr>
              <a:t>週，每週一天，</a:t>
            </a:r>
            <a:r>
              <a:rPr lang="zh-TW" altLang="en-US" sz="2000" dirty="0">
                <a:latin typeface="Microsoft JhengHei"/>
                <a:ea typeface="Microsoft JhengHei"/>
                <a:sym typeface="Microsoft JhengHei"/>
              </a:rPr>
              <a:t>共</a:t>
            </a:r>
            <a:r>
              <a:rPr lang="en-US" altLang="zh-TW" sz="2000" dirty="0">
                <a:latin typeface="微軟正黑體" panose="020B0604030504040204" pitchFamily="34" charset="-120"/>
              </a:rPr>
              <a:t>30</a:t>
            </a:r>
            <a:r>
              <a:rPr lang="zh-TW" altLang="en-US" sz="2000" dirty="0">
                <a:solidFill>
                  <a:prstClr val="black"/>
                </a:solidFill>
                <a:latin typeface="Microsoft JhengHei"/>
                <a:ea typeface="Microsoft JhengHei"/>
                <a:sym typeface="Microsoft JhengHei"/>
              </a:rPr>
              <a:t>小時</a:t>
            </a:r>
            <a:endParaRPr lang="en-US" altLang="zh-TW" sz="2000" dirty="0">
              <a:solidFill>
                <a:prstClr val="black"/>
              </a:solidFill>
              <a:latin typeface="Microsoft JhengHei"/>
              <a:ea typeface="Microsoft JhengHei"/>
              <a:sym typeface="Microsoft JhengHei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Clr>
                <a:prstClr val="black"/>
              </a:buClr>
              <a:buSzPct val="133000"/>
              <a:buNone/>
              <a:defRPr/>
            </a:pPr>
            <a:r>
              <a:rPr kumimoji="0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JhengHei"/>
                <a:ea typeface="Microsoft JhengHei"/>
                <a:sym typeface="Wingdings" panose="05000000000000000000" pitchFamily="2" charset="2"/>
              </a:rPr>
              <a:t>課程師資：</a:t>
            </a:r>
            <a:r>
              <a:rPr lang="en-US" altLang="zh-TW" sz="2000" dirty="0">
                <a:solidFill>
                  <a:schemeClr val="bg1">
                    <a:lumMod val="65000"/>
                  </a:schemeClr>
                </a:solidFill>
                <a:latin typeface="微軟正黑體" panose="020B0604030504040204" pitchFamily="34" charset="-120"/>
              </a:rPr>
              <a:t> </a:t>
            </a:r>
            <a:r>
              <a:rPr lang="zh-TW" altLang="en-US" sz="2000" dirty="0">
                <a:latin typeface="微軟正黑體" panose="020B0604030504040204" pitchFamily="34" charset="-120"/>
              </a:rPr>
              <a:t>政大法學院專任師資群</a:t>
            </a:r>
            <a:r>
              <a:rPr kumimoji="0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JhengHei"/>
                <a:ea typeface="Microsoft JhengHei"/>
                <a:sym typeface="Microsoft JhengHei"/>
              </a:rPr>
              <a:t>　</a:t>
            </a:r>
            <a:endParaRPr kumimoji="0" lang="en-US" altLang="zh-TW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icrosoft JhengHei"/>
              <a:ea typeface="Microsoft JhengHei"/>
              <a:sym typeface="Microsoft JhengHei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ct val="133000"/>
              <a:buFontTx/>
              <a:buNone/>
              <a:tabLst/>
              <a:defRPr/>
            </a:pPr>
            <a:r>
              <a:rPr kumimoji="0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JhengHei"/>
                <a:ea typeface="Microsoft JhengHei"/>
                <a:sym typeface="Microsoft JhengHei"/>
              </a:rPr>
              <a:t>授課方式：</a:t>
            </a:r>
            <a:r>
              <a:rPr kumimoji="0" lang="zh-TW" altLang="en-US" sz="2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Microsoft JhengHei"/>
                <a:ea typeface="Microsoft JhengHei"/>
                <a:sym typeface="Microsoft JhengHei"/>
              </a:rPr>
              <a:t>實體面授</a:t>
            </a:r>
            <a:r>
              <a:rPr lang="zh-TW" altLang="en-US" sz="2000" dirty="0">
                <a:latin typeface="Microsoft JhengHei"/>
                <a:ea typeface="Microsoft JhengHei"/>
                <a:sym typeface="Microsoft JhengHei"/>
              </a:rPr>
              <a:t>，案例討論</a:t>
            </a:r>
            <a:r>
              <a:rPr kumimoji="0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JhengHei"/>
                <a:ea typeface="Microsoft JhengHei"/>
                <a:sym typeface="Microsoft JhengHei"/>
              </a:rPr>
              <a:t>　　</a:t>
            </a:r>
            <a:endParaRPr kumimoji="0" lang="en-US" altLang="zh-TW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icrosoft JhengHei"/>
              <a:ea typeface="Microsoft JhengHei"/>
              <a:sym typeface="Microsoft JhengHei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Clr>
                <a:prstClr val="black"/>
              </a:buClr>
              <a:buSzPct val="133000"/>
              <a:buFontTx/>
              <a:buNone/>
              <a:tabLst/>
              <a:defRPr/>
            </a:pPr>
            <a:r>
              <a:rPr kumimoji="0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JhengHei"/>
                <a:ea typeface="Microsoft JhengHei"/>
                <a:sym typeface="Microsoft JhengHei"/>
              </a:rPr>
              <a:t>預計招生人數：</a:t>
            </a:r>
            <a:r>
              <a:rPr kumimoji="0" lang="en-US" altLang="zh-TW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JhengHei"/>
                <a:ea typeface="Microsoft JhengHei"/>
                <a:sym typeface="Microsoft JhengHei"/>
              </a:rPr>
              <a:t>50-100</a:t>
            </a:r>
            <a:r>
              <a:rPr kumimoji="0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JhengHei"/>
                <a:ea typeface="Microsoft JhengHei"/>
                <a:sym typeface="Microsoft JhengHei"/>
              </a:rPr>
              <a:t>人</a:t>
            </a:r>
            <a:endParaRPr kumimoji="0" lang="en-US" altLang="zh-TW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icrosoft JhengHei"/>
              <a:ea typeface="Microsoft JhengHei"/>
              <a:sym typeface="Microsoft JhengHei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ct val="133000"/>
              <a:buFontTx/>
              <a:buNone/>
              <a:tabLst/>
              <a:defRPr/>
            </a:pPr>
            <a:r>
              <a:rPr kumimoji="0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JhengHei"/>
                <a:ea typeface="Microsoft JhengHei"/>
                <a:sym typeface="Microsoft JhengHei"/>
              </a:rPr>
              <a:t>開班門檻人數：</a:t>
            </a:r>
            <a:r>
              <a:rPr kumimoji="0" lang="en-US" altLang="zh-TW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JhengHei"/>
                <a:ea typeface="Microsoft JhengHei"/>
                <a:sym typeface="Microsoft JhengHei"/>
              </a:rPr>
              <a:t>30</a:t>
            </a:r>
            <a:r>
              <a:rPr kumimoji="0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JhengHei"/>
                <a:ea typeface="Microsoft JhengHei"/>
                <a:sym typeface="Microsoft JhengHei"/>
              </a:rPr>
              <a:t>人以下不開</a:t>
            </a:r>
            <a:endParaRPr kumimoji="0" lang="en-US" altLang="zh-TW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icrosoft JhengHei"/>
              <a:ea typeface="Microsoft JhengHei"/>
              <a:sym typeface="Microsoft JhengHei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Clr>
                <a:prstClr val="black"/>
              </a:buClr>
              <a:buSzPct val="133000"/>
              <a:buNone/>
              <a:defRPr/>
            </a:pPr>
            <a:r>
              <a:rPr lang="zh-TW" altLang="en-US" sz="2000" dirty="0">
                <a:solidFill>
                  <a:prstClr val="black"/>
                </a:solidFill>
                <a:latin typeface="Microsoft JhengHei"/>
                <a:ea typeface="Microsoft JhengHei"/>
                <a:sym typeface="Microsoft JhengHei"/>
              </a:rPr>
              <a:t>收費標準：</a:t>
            </a:r>
            <a:r>
              <a:rPr lang="en-US" altLang="zh-TW" sz="2000" dirty="0">
                <a:solidFill>
                  <a:prstClr val="black"/>
                </a:solidFill>
                <a:latin typeface="Microsoft JhengHei"/>
                <a:ea typeface="Microsoft JhengHei"/>
                <a:sym typeface="Microsoft JhengHei"/>
              </a:rPr>
              <a:t>$ 6600</a:t>
            </a:r>
            <a:r>
              <a:rPr lang="zh-TW" altLang="en-US" sz="2000" dirty="0">
                <a:solidFill>
                  <a:prstClr val="black"/>
                </a:solidFill>
                <a:latin typeface="Microsoft JhengHei"/>
                <a:ea typeface="Microsoft JhengHei"/>
                <a:sym typeface="Microsoft JhengHei"/>
              </a:rPr>
              <a:t>元              </a:t>
            </a:r>
            <a:endParaRPr lang="en-US" altLang="zh-TW" sz="2000" dirty="0">
              <a:solidFill>
                <a:prstClr val="black"/>
              </a:solidFill>
              <a:latin typeface="Microsoft JhengHei"/>
              <a:ea typeface="Microsoft JhengHei"/>
              <a:sym typeface="Microsoft JhengHei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Clr>
                <a:prstClr val="black"/>
              </a:buClr>
              <a:buSzPct val="133000"/>
              <a:buNone/>
              <a:defRPr/>
            </a:pPr>
            <a:r>
              <a:rPr kumimoji="0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JhengHei"/>
                <a:ea typeface="Microsoft JhengHei"/>
                <a:sym typeface="Microsoft JhengHei"/>
              </a:rPr>
              <a:t>                                                   </a:t>
            </a:r>
            <a:r>
              <a:rPr kumimoji="0" lang="zh-TW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ED7D31">
                    <a:lumMod val="50000"/>
                  </a:srgbClr>
                </a:solidFill>
                <a:effectLst/>
                <a:uLnTx/>
                <a:uFillTx/>
                <a:latin typeface="Microsoft JhengHei"/>
                <a:ea typeface="Microsoft JhengHei"/>
                <a:sym typeface="Microsoft JhengHei"/>
              </a:rPr>
              <a:t>註：以上內容為暫定規劃，實際課程將依雙方後續協議及邀課後確認。</a:t>
            </a:r>
            <a:endParaRPr kumimoji="0" lang="en-US" altLang="zh-TW" sz="1800" b="0" i="0" u="none" strike="noStrike" kern="1200" cap="none" spc="0" normalizeH="0" baseline="0" noProof="0" dirty="0">
              <a:ln>
                <a:noFill/>
              </a:ln>
              <a:solidFill>
                <a:srgbClr val="ED7D31">
                  <a:lumMod val="50000"/>
                </a:srgbClr>
              </a:solidFill>
              <a:effectLst/>
              <a:uLnTx/>
              <a:uFillTx/>
              <a:latin typeface="Microsoft JhengHei"/>
              <a:ea typeface="Microsoft JhengHei"/>
              <a:sym typeface="Microsoft JhengHei"/>
            </a:endParaRPr>
          </a:p>
        </p:txBody>
      </p:sp>
      <p:sp>
        <p:nvSpPr>
          <p:cNvPr id="5" name="內容版面配置區 6">
            <a:extLst>
              <a:ext uri="{FF2B5EF4-FFF2-40B4-BE49-F238E27FC236}">
                <a16:creationId xmlns:a16="http://schemas.microsoft.com/office/drawing/2014/main" id="{77F5065E-9F85-4ABD-867B-00515AB33C97}"/>
              </a:ext>
            </a:extLst>
          </p:cNvPr>
          <p:cNvSpPr txBox="1">
            <a:spLocks/>
          </p:cNvSpPr>
          <p:nvPr/>
        </p:nvSpPr>
        <p:spPr>
          <a:xfrm>
            <a:off x="940942" y="2106201"/>
            <a:ext cx="10093846" cy="39353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spcBef>
                <a:spcPts val="0"/>
              </a:spcBef>
              <a:buClr>
                <a:schemeClr val="dk1"/>
              </a:buClr>
              <a:buSzPct val="133000"/>
              <a:buFont typeface="Arial" panose="020B0604020202020204" pitchFamily="34" charset="0"/>
              <a:buNone/>
            </a:pPr>
            <a:endParaRPr lang="en-US" altLang="zh-TW" sz="1600" dirty="0">
              <a:solidFill>
                <a:schemeClr val="accent2">
                  <a:lumMod val="50000"/>
                </a:schemeClr>
              </a:solidFill>
              <a:latin typeface="Microsoft JhengHei"/>
              <a:ea typeface="Microsoft JhengHei"/>
              <a:sym typeface="Microsoft JhengHei"/>
            </a:endParaRPr>
          </a:p>
        </p:txBody>
      </p:sp>
      <p:sp>
        <p:nvSpPr>
          <p:cNvPr id="3" name="投影片編號版面配置區 2">
            <a:extLst>
              <a:ext uri="{FF2B5EF4-FFF2-40B4-BE49-F238E27FC236}">
                <a16:creationId xmlns:a16="http://schemas.microsoft.com/office/drawing/2014/main" id="{BD87D4C2-BE23-4D44-82E2-E21D0DE2A7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4BDF9-E432-4F34-9A7E-116CE83B37B5}" type="slidenum">
              <a:rPr lang="zh-TW" altLang="en-US" smtClean="0"/>
              <a:t>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984858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786CEB8-83AC-43A9-998A-93FF8731C7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4"/>
            <a:ext cx="10515600" cy="1206821"/>
          </a:xfrm>
        </p:spPr>
        <p:txBody>
          <a:bodyPr>
            <a:noAutofit/>
          </a:bodyPr>
          <a:lstStyle/>
          <a:p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菁英律師系列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非學分班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" name="標題 5">
            <a:extLst>
              <a:ext uri="{FF2B5EF4-FFF2-40B4-BE49-F238E27FC236}">
                <a16:creationId xmlns:a16="http://schemas.microsoft.com/office/drawing/2014/main" id="{2889C29B-4974-483F-986F-1CD664F4C7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30667" y="1725692"/>
            <a:ext cx="10515600" cy="4408434"/>
          </a:xfrm>
        </p:spPr>
        <p:txBody>
          <a:bodyPr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buClr>
                <a:prstClr val="black"/>
              </a:buClr>
              <a:buSzPct val="133000"/>
              <a:buFont typeface="Arial" panose="020B0604020202020204" pitchFamily="34" charset="0"/>
              <a:buNone/>
              <a:tabLst/>
              <a:defRPr/>
            </a:pPr>
            <a:r>
              <a:rPr kumimoji="0" lang="zh-TW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JhengHei"/>
                <a:ea typeface="Microsoft JhengHei"/>
                <a:sym typeface="Microsoft JhengHei"/>
              </a:rPr>
              <a:t>課程內容</a:t>
            </a:r>
            <a:r>
              <a:rPr kumimoji="0" lang="en-US" altLang="zh-TW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JhengHei"/>
                <a:ea typeface="Microsoft JhengHei"/>
                <a:sym typeface="Microsoft JhengHei"/>
              </a:rPr>
              <a:t>/</a:t>
            </a:r>
            <a:r>
              <a:rPr kumimoji="0" lang="zh-TW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JhengHei"/>
                <a:ea typeface="Microsoft JhengHei"/>
                <a:sym typeface="Microsoft JhengHei"/>
              </a:rPr>
              <a:t>授課師資：</a:t>
            </a:r>
            <a:endParaRPr kumimoji="0" lang="en-US" altLang="zh-TW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icrosoft JhengHei"/>
              <a:ea typeface="Microsoft JhengHei"/>
              <a:sym typeface="Microsoft JhengHei"/>
            </a:endParaRPr>
          </a:p>
          <a:p>
            <a:pPr marL="457200" lvl="1" indent="0">
              <a:lnSpc>
                <a:spcPct val="100000"/>
              </a:lnSpc>
              <a:spcBef>
                <a:spcPts val="0"/>
              </a:spcBef>
              <a:buClr>
                <a:prstClr val="black"/>
              </a:buClr>
              <a:buSzPct val="133000"/>
              <a:buFont typeface="Arial" panose="020B0604020202020204" pitchFamily="34" charset="0"/>
              <a:buNone/>
              <a:defRPr/>
            </a:pPr>
            <a:r>
              <a:rPr kumimoji="0" lang="en-US" altLang="zh-TW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JhengHei"/>
                <a:ea typeface="Microsoft JhengHei"/>
                <a:sym typeface="Microsoft JhengHei"/>
              </a:rPr>
              <a:t>1. </a:t>
            </a:r>
            <a:r>
              <a:rPr kumimoji="0" lang="zh-TW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JhengHei"/>
                <a:ea typeface="Microsoft JhengHei"/>
                <a:sym typeface="Microsoft JhengHei"/>
              </a:rPr>
              <a:t>企業參與政府採購之地雷與防範須知</a:t>
            </a:r>
            <a:r>
              <a:rPr kumimoji="0" lang="en-US" altLang="zh-TW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JhengHei"/>
                <a:ea typeface="Microsoft JhengHei"/>
                <a:sym typeface="Microsoft JhengHei"/>
              </a:rPr>
              <a:t>/</a:t>
            </a:r>
            <a:r>
              <a:rPr kumimoji="0" lang="zh-TW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JhengHei"/>
                <a:ea typeface="Microsoft JhengHei"/>
                <a:sym typeface="Microsoft JhengHei"/>
              </a:rPr>
              <a:t>顏玉明老師</a:t>
            </a:r>
          </a:p>
          <a:p>
            <a:pPr marL="457200" lvl="1" indent="0">
              <a:lnSpc>
                <a:spcPct val="100000"/>
              </a:lnSpc>
              <a:spcBef>
                <a:spcPts val="0"/>
              </a:spcBef>
              <a:buClr>
                <a:prstClr val="black"/>
              </a:buClr>
              <a:buSzPct val="133000"/>
              <a:buFont typeface="Arial" panose="020B0604020202020204" pitchFamily="34" charset="0"/>
              <a:buNone/>
              <a:defRPr/>
            </a:pPr>
            <a:r>
              <a:rPr kumimoji="0" lang="en-US" altLang="zh-TW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JhengHei"/>
                <a:ea typeface="Microsoft JhengHei"/>
                <a:sym typeface="Microsoft JhengHei"/>
              </a:rPr>
              <a:t>2. </a:t>
            </a:r>
            <a:r>
              <a:rPr kumimoji="0" lang="zh-TW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JhengHei"/>
                <a:ea typeface="Microsoft JhengHei"/>
                <a:sym typeface="Microsoft JhengHei"/>
              </a:rPr>
              <a:t>保險法相關爭議問題解析</a:t>
            </a:r>
            <a:r>
              <a:rPr kumimoji="0" lang="en-US" altLang="zh-TW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JhengHei"/>
                <a:ea typeface="Microsoft JhengHei"/>
                <a:sym typeface="Microsoft JhengHei"/>
              </a:rPr>
              <a:t>/</a:t>
            </a:r>
            <a:r>
              <a:rPr kumimoji="0" lang="zh-TW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JhengHei"/>
                <a:ea typeface="Microsoft JhengHei"/>
                <a:sym typeface="Microsoft JhengHei"/>
              </a:rPr>
              <a:t>葉啟洲老師</a:t>
            </a:r>
          </a:p>
          <a:p>
            <a:pPr marL="457200" lvl="1" indent="0">
              <a:lnSpc>
                <a:spcPct val="100000"/>
              </a:lnSpc>
              <a:spcBef>
                <a:spcPts val="0"/>
              </a:spcBef>
              <a:buClr>
                <a:prstClr val="black"/>
              </a:buClr>
              <a:buSzPct val="133000"/>
              <a:buFont typeface="Arial" panose="020B0604020202020204" pitchFamily="34" charset="0"/>
              <a:buNone/>
              <a:defRPr/>
            </a:pPr>
            <a:r>
              <a:rPr kumimoji="0" lang="en-US" altLang="zh-TW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JhengHei"/>
                <a:ea typeface="Microsoft JhengHei"/>
                <a:sym typeface="Microsoft JhengHei"/>
              </a:rPr>
              <a:t>3. </a:t>
            </a:r>
            <a:r>
              <a:rPr kumimoji="0" lang="zh-TW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JhengHei"/>
                <a:ea typeface="Microsoft JhengHei"/>
                <a:sym typeface="Microsoft JhengHei"/>
              </a:rPr>
              <a:t>勞動法相關爭議問題解析</a:t>
            </a:r>
            <a:r>
              <a:rPr kumimoji="0" lang="en-US" altLang="zh-TW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JhengHei"/>
                <a:ea typeface="Microsoft JhengHei"/>
                <a:sym typeface="Microsoft JhengHei"/>
              </a:rPr>
              <a:t>/</a:t>
            </a:r>
            <a:r>
              <a:rPr kumimoji="0" lang="zh-TW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JhengHei"/>
                <a:ea typeface="Microsoft JhengHei"/>
                <a:sym typeface="Microsoft JhengHei"/>
              </a:rPr>
              <a:t>林佳和老師</a:t>
            </a:r>
          </a:p>
          <a:p>
            <a:pPr marL="457200" lvl="1" indent="0">
              <a:lnSpc>
                <a:spcPct val="100000"/>
              </a:lnSpc>
              <a:spcBef>
                <a:spcPts val="0"/>
              </a:spcBef>
              <a:buClr>
                <a:prstClr val="black"/>
              </a:buClr>
              <a:buSzPct val="133000"/>
              <a:buFont typeface="Arial" panose="020B0604020202020204" pitchFamily="34" charset="0"/>
              <a:buNone/>
              <a:defRPr/>
            </a:pPr>
            <a:r>
              <a:rPr kumimoji="0" lang="en-US" altLang="zh-TW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JhengHei"/>
                <a:ea typeface="Microsoft JhengHei"/>
                <a:sym typeface="Microsoft JhengHei"/>
              </a:rPr>
              <a:t>4. </a:t>
            </a:r>
            <a:r>
              <a:rPr kumimoji="0" lang="zh-TW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JhengHei"/>
                <a:ea typeface="Microsoft JhengHei"/>
                <a:sym typeface="Microsoft JhengHei"/>
              </a:rPr>
              <a:t>公司法相關爭議問題解析</a:t>
            </a:r>
            <a:r>
              <a:rPr kumimoji="0" lang="en-US" altLang="zh-TW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JhengHei"/>
                <a:ea typeface="Microsoft JhengHei"/>
                <a:sym typeface="Microsoft JhengHei"/>
              </a:rPr>
              <a:t>/</a:t>
            </a:r>
            <a:r>
              <a:rPr kumimoji="0" lang="zh-TW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JhengHei"/>
                <a:ea typeface="Microsoft JhengHei"/>
                <a:sym typeface="Microsoft JhengHei"/>
              </a:rPr>
              <a:t>朱</a:t>
            </a:r>
            <a:r>
              <a:rPr kumimoji="0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JhengHei"/>
                <a:ea typeface="Microsoft JhengHei"/>
                <a:sym typeface="Microsoft JhengHei"/>
              </a:rPr>
              <a:t>德芳老師</a:t>
            </a:r>
            <a:endParaRPr kumimoji="0" lang="en-US" altLang="zh-TW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icrosoft JhengHei"/>
              <a:ea typeface="Microsoft JhengHei"/>
              <a:sym typeface="Microsoft JhengHei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Clr>
                <a:prstClr val="black"/>
              </a:buClr>
              <a:buSzPct val="133000"/>
              <a:buNone/>
              <a:defRPr/>
            </a:pPr>
            <a:r>
              <a:rPr kumimoji="0" lang="zh-TW" altLang="en-US" sz="2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Microsoft JhengHei"/>
                <a:ea typeface="Microsoft JhengHei"/>
                <a:sym typeface="Microsoft JhengHei"/>
              </a:rPr>
              <a:t>授課對象：</a:t>
            </a:r>
            <a:r>
              <a:rPr lang="zh-TW" altLang="en-US" sz="2400" dirty="0">
                <a:solidFill>
                  <a:prstClr val="black"/>
                </a:solidFill>
                <a:latin typeface="Microsoft JhengHei"/>
                <a:ea typeface="Microsoft JhengHei"/>
                <a:sym typeface="Microsoft JhengHei"/>
              </a:rPr>
              <a:t>律師、企業高階經理人、</a:t>
            </a:r>
            <a:r>
              <a:rPr lang="zh-TW" altLang="en-US" sz="2400" dirty="0">
                <a:solidFill>
                  <a:srgbClr val="FF0000"/>
                </a:solidFill>
                <a:latin typeface="Microsoft JhengHei"/>
                <a:ea typeface="Microsoft JhengHei"/>
                <a:sym typeface="Microsoft JhengHei"/>
              </a:rPr>
              <a:t>公務人員</a:t>
            </a:r>
            <a:endParaRPr kumimoji="0" lang="en-US" altLang="zh-TW" sz="24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Microsoft JhengHei"/>
              <a:ea typeface="Microsoft JhengHei"/>
              <a:sym typeface="Microsoft JhengHei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Clr>
                <a:prstClr val="black"/>
              </a:buClr>
              <a:buSzPct val="133000"/>
              <a:buNone/>
              <a:defRPr/>
            </a:pPr>
            <a:r>
              <a:rPr kumimoji="0" lang="zh-TW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JhengHei"/>
                <a:ea typeface="Microsoft JhengHei"/>
                <a:sym typeface="Microsoft JhengHei"/>
              </a:rPr>
              <a:t>授課時數：共四門課，每門課</a:t>
            </a:r>
            <a:r>
              <a:rPr kumimoji="0" lang="en-US" altLang="zh-TW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JhengHei"/>
                <a:ea typeface="Microsoft JhengHei"/>
                <a:sym typeface="Microsoft JhengHei"/>
              </a:rPr>
              <a:t>6</a:t>
            </a:r>
            <a:r>
              <a:rPr kumimoji="0" lang="zh-TW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JhengHei"/>
                <a:ea typeface="Microsoft JhengHei"/>
                <a:sym typeface="Microsoft JhengHei"/>
              </a:rPr>
              <a:t>小時，周末上課　</a:t>
            </a:r>
            <a:endParaRPr kumimoji="0" lang="en-US" altLang="zh-TW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icrosoft JhengHei"/>
              <a:ea typeface="Microsoft JhengHei"/>
              <a:sym typeface="Microsoft JhengHei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buClr>
                <a:prstClr val="black"/>
              </a:buClr>
              <a:buSzPct val="133000"/>
              <a:buFontTx/>
              <a:buNone/>
              <a:tabLst/>
              <a:defRPr/>
            </a:pPr>
            <a:r>
              <a:rPr kumimoji="0" lang="zh-TW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JhengHei"/>
                <a:ea typeface="Microsoft JhengHei"/>
                <a:sym typeface="Microsoft JhengHei"/>
              </a:rPr>
              <a:t>預計招生人數</a:t>
            </a:r>
            <a:r>
              <a:rPr kumimoji="0" lang="en-US" altLang="zh-TW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JhengHei"/>
                <a:ea typeface="Microsoft JhengHei"/>
                <a:sym typeface="Microsoft JhengHei"/>
              </a:rPr>
              <a:t>/</a:t>
            </a:r>
            <a:r>
              <a:rPr kumimoji="0" lang="zh-TW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JhengHei"/>
                <a:ea typeface="Microsoft JhengHei"/>
                <a:sym typeface="Microsoft JhengHei"/>
              </a:rPr>
              <a:t>開班門檻人數：   </a:t>
            </a:r>
            <a:endParaRPr kumimoji="0" lang="en-US" altLang="zh-TW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icrosoft JhengHei"/>
              <a:ea typeface="Microsoft JhengHei"/>
              <a:sym typeface="Microsoft JhengHei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buClr>
                <a:prstClr val="black"/>
              </a:buClr>
              <a:buSzPct val="133000"/>
              <a:buFontTx/>
              <a:buNone/>
              <a:tabLst/>
              <a:defRPr/>
            </a:pPr>
            <a:r>
              <a:rPr kumimoji="0" lang="zh-TW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JhengHei"/>
                <a:ea typeface="Microsoft JhengHei"/>
                <a:sym typeface="Microsoft JhengHei"/>
              </a:rPr>
              <a:t>在行管費為</a:t>
            </a:r>
            <a:r>
              <a:rPr kumimoji="0" lang="en-US" altLang="zh-TW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JhengHei"/>
                <a:ea typeface="Microsoft JhengHei"/>
                <a:sym typeface="Microsoft JhengHei"/>
              </a:rPr>
              <a:t>10%</a:t>
            </a:r>
            <a:r>
              <a:rPr kumimoji="0" lang="zh-TW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JhengHei"/>
                <a:ea typeface="Microsoft JhengHei"/>
                <a:sym typeface="Microsoft JhengHei"/>
              </a:rPr>
              <a:t>的情況下，預計每門課達</a:t>
            </a:r>
            <a:r>
              <a:rPr kumimoji="0" lang="en-US" altLang="zh-TW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JhengHei"/>
                <a:ea typeface="Microsoft JhengHei"/>
                <a:sym typeface="Microsoft JhengHei"/>
              </a:rPr>
              <a:t>20</a:t>
            </a:r>
            <a:r>
              <a:rPr kumimoji="0" lang="zh-TW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JhengHei"/>
                <a:ea typeface="Microsoft JhengHei"/>
                <a:sym typeface="Microsoft JhengHei"/>
              </a:rPr>
              <a:t>人開班。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buClr>
                <a:prstClr val="black"/>
              </a:buClr>
              <a:buSzPct val="133000"/>
              <a:buFontTx/>
              <a:buNone/>
              <a:tabLst/>
              <a:defRPr/>
            </a:pPr>
            <a:r>
              <a:rPr kumimoji="0" lang="zh-TW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JhengHei"/>
                <a:ea typeface="Microsoft JhengHei"/>
                <a:sym typeface="Microsoft JhengHei"/>
              </a:rPr>
              <a:t>在行管費為</a:t>
            </a:r>
            <a:r>
              <a:rPr kumimoji="0" lang="en-US" altLang="zh-TW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JhengHei"/>
                <a:ea typeface="Microsoft JhengHei"/>
                <a:sym typeface="Microsoft JhengHei"/>
              </a:rPr>
              <a:t>32%</a:t>
            </a:r>
            <a:r>
              <a:rPr kumimoji="0" lang="zh-TW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JhengHei"/>
                <a:ea typeface="Microsoft JhengHei"/>
                <a:sym typeface="Microsoft JhengHei"/>
              </a:rPr>
              <a:t>的情況下，預計每門課達</a:t>
            </a:r>
            <a:r>
              <a:rPr kumimoji="0" lang="en-US" altLang="zh-TW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JhengHei"/>
                <a:ea typeface="Microsoft JhengHei"/>
                <a:sym typeface="Microsoft JhengHei"/>
              </a:rPr>
              <a:t>30</a:t>
            </a:r>
            <a:r>
              <a:rPr kumimoji="0" lang="zh-TW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JhengHei"/>
                <a:ea typeface="Microsoft JhengHei"/>
                <a:sym typeface="Microsoft JhengHei"/>
              </a:rPr>
              <a:t>人開班。</a:t>
            </a:r>
            <a:endParaRPr kumimoji="0" lang="en-US" altLang="zh-TW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icrosoft JhengHei"/>
              <a:ea typeface="Microsoft JhengHei"/>
              <a:sym typeface="Microsoft JhengHei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Clr>
                <a:prstClr val="black"/>
              </a:buClr>
              <a:buSzPct val="133000"/>
              <a:buNone/>
              <a:defRPr/>
            </a:pPr>
            <a:r>
              <a:rPr lang="zh-TW" altLang="en-US" sz="2400" dirty="0">
                <a:solidFill>
                  <a:prstClr val="black"/>
                </a:solidFill>
                <a:latin typeface="Microsoft JhengHei"/>
                <a:ea typeface="Microsoft JhengHei"/>
                <a:sym typeface="Microsoft JhengHei"/>
              </a:rPr>
              <a:t>收費標準：一門課</a:t>
            </a:r>
            <a:r>
              <a:rPr lang="en-US" altLang="zh-TW" sz="2400" dirty="0">
                <a:solidFill>
                  <a:prstClr val="black"/>
                </a:solidFill>
                <a:latin typeface="Microsoft JhengHei"/>
                <a:ea typeface="Microsoft JhengHei"/>
                <a:sym typeface="Microsoft JhengHei"/>
              </a:rPr>
              <a:t>6,000</a:t>
            </a:r>
            <a:r>
              <a:rPr lang="zh-TW" altLang="en-US" sz="2400" dirty="0">
                <a:solidFill>
                  <a:prstClr val="black"/>
                </a:solidFill>
                <a:latin typeface="Microsoft JhengHei"/>
                <a:ea typeface="Microsoft JhengHei"/>
                <a:sym typeface="Microsoft JhengHei"/>
              </a:rPr>
              <a:t>元，報名兩門課以上每門九折，報名三門課以上每門八折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Clr>
                <a:prstClr val="black"/>
              </a:buClr>
              <a:buSzPct val="133000"/>
              <a:buFontTx/>
              <a:buNone/>
              <a:tabLst/>
              <a:defRPr/>
            </a:pPr>
            <a:r>
              <a:rPr kumimoji="0" lang="zh-TW" altLang="en-US" sz="1800" b="0" i="0" u="none" strike="noStrike" kern="1200" cap="none" spc="0" normalizeH="0" baseline="0" noProof="0" dirty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Microsoft JhengHei"/>
                <a:ea typeface="Microsoft JhengHei"/>
                <a:sym typeface="Microsoft JhengHei"/>
              </a:rPr>
              <a:t>註：以上內容</a:t>
            </a:r>
            <a:r>
              <a:rPr kumimoji="0" lang="zh-TW" altLang="en-US" sz="1800" b="0" i="0" u="none" strike="noStrike" kern="1200" cap="none" spc="0" normalizeH="0" baseline="0" noProof="0" dirty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微軟正黑體" panose="020B0604030504040204" pitchFamily="34" charset="-120"/>
                <a:sym typeface="Microsoft JhengHei"/>
              </a:rPr>
              <a:t>為暫定規劃</a:t>
            </a:r>
            <a:r>
              <a:rPr lang="zh-TW" altLang="en-US" sz="1800" dirty="0">
                <a:solidFill>
                  <a:schemeClr val="accent2">
                    <a:lumMod val="50000"/>
                  </a:schemeClr>
                </a:solidFill>
                <a:latin typeface="Microsoft JhengHei"/>
                <a:ea typeface="Microsoft JhengHei"/>
                <a:sym typeface="Microsoft JhengHei"/>
              </a:rPr>
              <a:t>。</a:t>
            </a:r>
            <a:endParaRPr kumimoji="0" lang="en-US" altLang="zh-TW" sz="1800" b="0" i="0" u="none" strike="noStrike" kern="1200" cap="none" spc="0" normalizeH="0" baseline="0" noProof="0" dirty="0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  <a:uLnTx/>
              <a:uFillTx/>
              <a:latin typeface="Microsoft JhengHei"/>
              <a:ea typeface="Microsoft JhengHei"/>
              <a:sym typeface="Microsoft JhengHei"/>
            </a:endParaRPr>
          </a:p>
        </p:txBody>
      </p:sp>
      <p:sp>
        <p:nvSpPr>
          <p:cNvPr id="5" name="內容版面配置區 6">
            <a:extLst>
              <a:ext uri="{FF2B5EF4-FFF2-40B4-BE49-F238E27FC236}">
                <a16:creationId xmlns:a16="http://schemas.microsoft.com/office/drawing/2014/main" id="{77F5065E-9F85-4ABD-867B-00515AB33C97}"/>
              </a:ext>
            </a:extLst>
          </p:cNvPr>
          <p:cNvSpPr txBox="1">
            <a:spLocks/>
          </p:cNvSpPr>
          <p:nvPr/>
        </p:nvSpPr>
        <p:spPr>
          <a:xfrm>
            <a:off x="930667" y="2198781"/>
            <a:ext cx="10093846" cy="39353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spcBef>
                <a:spcPts val="0"/>
              </a:spcBef>
              <a:buClr>
                <a:schemeClr val="dk1"/>
              </a:buClr>
              <a:buSzPct val="133000"/>
              <a:buFont typeface="Arial" panose="020B0604020202020204" pitchFamily="34" charset="0"/>
              <a:buNone/>
            </a:pPr>
            <a:endParaRPr lang="en-US" altLang="zh-TW" sz="1600" dirty="0">
              <a:solidFill>
                <a:schemeClr val="accent2">
                  <a:lumMod val="50000"/>
                </a:schemeClr>
              </a:solidFill>
              <a:latin typeface="Microsoft JhengHei"/>
              <a:ea typeface="Microsoft JhengHei"/>
              <a:sym typeface="Microsoft JhengHei"/>
            </a:endParaRPr>
          </a:p>
        </p:txBody>
      </p:sp>
      <p:sp>
        <p:nvSpPr>
          <p:cNvPr id="3" name="投影片編號版面配置區 2">
            <a:extLst>
              <a:ext uri="{FF2B5EF4-FFF2-40B4-BE49-F238E27FC236}">
                <a16:creationId xmlns:a16="http://schemas.microsoft.com/office/drawing/2014/main" id="{E0974009-5F94-4FD7-9032-E04272351D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4BDF9-E432-4F34-9A7E-116CE83B37B5}" type="slidenum">
              <a:rPr lang="zh-TW" altLang="en-US" smtClean="0"/>
              <a:t>5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8904476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5">
            <a:extLst>
              <a:ext uri="{FF2B5EF4-FFF2-40B4-BE49-F238E27FC236}">
                <a16:creationId xmlns:a16="http://schemas.microsoft.com/office/drawing/2014/main" id="{2889C29B-4974-483F-986F-1CD664F4C7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89571" y="1226248"/>
            <a:ext cx="10412858" cy="5312664"/>
          </a:xfrm>
        </p:spPr>
        <p:txBody>
          <a:bodyPr>
            <a:noAutofit/>
          </a:bodyPr>
          <a:lstStyle/>
          <a:p>
            <a:pPr marL="0" lvl="0" indent="0">
              <a:lnSpc>
                <a:spcPct val="100000"/>
              </a:lnSpc>
              <a:spcBef>
                <a:spcPts val="0"/>
              </a:spcBef>
              <a:buClr>
                <a:prstClr val="black"/>
              </a:buClr>
              <a:buSzPct val="133000"/>
              <a:buNone/>
              <a:defRPr/>
            </a:pPr>
            <a:r>
              <a:rPr lang="en-US" altLang="zh-TW" sz="3200" dirty="0">
                <a:latin typeface="微軟正黑體" panose="020B0604030504040204" pitchFamily="34" charset="-120"/>
              </a:rPr>
              <a:t>【</a:t>
            </a:r>
            <a:r>
              <a:rPr lang="zh-TW" altLang="en-US" sz="3200" dirty="0">
                <a:latin typeface="微軟正黑體" panose="020B0604030504040204" pitchFamily="34" charset="-120"/>
              </a:rPr>
              <a:t>課程名稱：跨領域創新工作坊</a:t>
            </a:r>
            <a:r>
              <a:rPr lang="en-US" altLang="zh-TW" sz="3200" dirty="0">
                <a:latin typeface="微軟正黑體" panose="020B0604030504040204" pitchFamily="34" charset="-120"/>
              </a:rPr>
              <a:t>】</a:t>
            </a:r>
            <a:endParaRPr kumimoji="0" lang="en-US" altLang="zh-TW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icrosoft JhengHei"/>
              <a:ea typeface="Microsoft JhengHei"/>
              <a:sym typeface="Microsoft JhengHei"/>
            </a:endParaRPr>
          </a:p>
          <a:p>
            <a:pPr marL="1255713" lvl="0" indent="-1255713">
              <a:lnSpc>
                <a:spcPct val="100000"/>
              </a:lnSpc>
              <a:spcBef>
                <a:spcPts val="2400"/>
              </a:spcBef>
              <a:buClr>
                <a:prstClr val="black"/>
              </a:buClr>
              <a:buSzPct val="133000"/>
              <a:buNone/>
              <a:defRPr/>
            </a:pPr>
            <a:r>
              <a:rPr kumimoji="0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JhengHei"/>
                <a:ea typeface="Microsoft JhengHei"/>
                <a:sym typeface="Microsoft JhengHei"/>
              </a:rPr>
              <a:t>課程目標</a:t>
            </a:r>
            <a:r>
              <a:rPr lang="zh-TW" altLang="en-US" sz="2000" dirty="0">
                <a:solidFill>
                  <a:prstClr val="black"/>
                </a:solidFill>
                <a:latin typeface="Microsoft JhengHei"/>
                <a:ea typeface="Microsoft JhengHei"/>
                <a:sym typeface="Microsoft JhengHei"/>
              </a:rPr>
              <a:t>：理解科技如何應用於跨領域的創新，並學習應用創新的原理，如應用於商業模式創新思考等</a:t>
            </a:r>
            <a:endParaRPr kumimoji="0" lang="en-US" altLang="zh-TW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icrosoft JhengHei"/>
              <a:ea typeface="Microsoft JhengHei"/>
              <a:sym typeface="Microsoft JhengHei"/>
            </a:endParaRPr>
          </a:p>
          <a:p>
            <a:pPr marL="1255713" lvl="0" indent="-1255713">
              <a:lnSpc>
                <a:spcPct val="100000"/>
              </a:lnSpc>
              <a:spcBef>
                <a:spcPts val="0"/>
              </a:spcBef>
              <a:buClr>
                <a:prstClr val="black"/>
              </a:buClr>
              <a:buSzPct val="133000"/>
              <a:buNone/>
              <a:defRPr/>
            </a:pPr>
            <a:r>
              <a:rPr kumimoji="0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JhengHei"/>
                <a:ea typeface="Microsoft JhengHei"/>
                <a:sym typeface="Microsoft JhengHei"/>
              </a:rPr>
              <a:t>內容說明</a:t>
            </a:r>
            <a:r>
              <a:rPr lang="zh-TW" altLang="en-US" sz="2000" dirty="0">
                <a:solidFill>
                  <a:prstClr val="black"/>
                </a:solidFill>
                <a:latin typeface="Microsoft JhengHei"/>
                <a:ea typeface="Microsoft JhengHei"/>
                <a:sym typeface="Microsoft JhengHei"/>
              </a:rPr>
              <a:t>：本課程將以各種實案帶領學員重返創新現場，抽絲剝繭、找出脈絡，思考擴散</a:t>
            </a:r>
            <a:r>
              <a:rPr lang="en-US" altLang="zh-TW" sz="2000" dirty="0">
                <a:solidFill>
                  <a:prstClr val="black"/>
                </a:solidFill>
                <a:latin typeface="Microsoft JhengHei"/>
                <a:ea typeface="Microsoft JhengHei"/>
                <a:sym typeface="Microsoft JhengHei"/>
              </a:rPr>
              <a:t>(</a:t>
            </a:r>
            <a:r>
              <a:rPr lang="zh-TW" altLang="en-US" sz="2000" dirty="0">
                <a:solidFill>
                  <a:prstClr val="black"/>
                </a:solidFill>
                <a:latin typeface="Microsoft JhengHei"/>
                <a:ea typeface="Microsoft JhengHei"/>
                <a:sym typeface="Microsoft JhengHei"/>
              </a:rPr>
              <a:t>如網路效應</a:t>
            </a:r>
            <a:r>
              <a:rPr lang="en-US" altLang="zh-TW" sz="2000" dirty="0">
                <a:solidFill>
                  <a:prstClr val="black"/>
                </a:solidFill>
                <a:latin typeface="Microsoft JhengHei"/>
                <a:ea typeface="Microsoft JhengHei"/>
                <a:sym typeface="Microsoft JhengHei"/>
              </a:rPr>
              <a:t>)</a:t>
            </a:r>
            <a:r>
              <a:rPr lang="zh-TW" altLang="en-US" sz="2000" dirty="0">
                <a:solidFill>
                  <a:prstClr val="black"/>
                </a:solidFill>
                <a:latin typeface="Microsoft JhengHei"/>
                <a:ea typeface="Microsoft JhengHei"/>
                <a:sym typeface="Microsoft JhengHei"/>
              </a:rPr>
              <a:t>與採納</a:t>
            </a:r>
            <a:r>
              <a:rPr lang="en-US" altLang="zh-TW" sz="2000" dirty="0">
                <a:solidFill>
                  <a:prstClr val="black"/>
                </a:solidFill>
                <a:latin typeface="Microsoft JhengHei"/>
                <a:ea typeface="Microsoft JhengHei"/>
                <a:sym typeface="Microsoft JhengHei"/>
              </a:rPr>
              <a:t>(</a:t>
            </a:r>
            <a:r>
              <a:rPr lang="zh-TW" altLang="en-US" sz="2000" dirty="0">
                <a:solidFill>
                  <a:prstClr val="black"/>
                </a:solidFill>
                <a:latin typeface="Microsoft JhengHei"/>
                <a:ea typeface="Microsoft JhengHei"/>
                <a:sym typeface="Microsoft JhengHei"/>
              </a:rPr>
              <a:t>如顧客洞見</a:t>
            </a:r>
            <a:r>
              <a:rPr lang="en-US" altLang="zh-TW" sz="2000" dirty="0">
                <a:solidFill>
                  <a:prstClr val="black"/>
                </a:solidFill>
                <a:latin typeface="Microsoft JhengHei"/>
                <a:ea typeface="Microsoft JhengHei"/>
                <a:sym typeface="Microsoft JhengHei"/>
              </a:rPr>
              <a:t>)</a:t>
            </a:r>
            <a:r>
              <a:rPr lang="zh-TW" altLang="en-US" sz="2000" dirty="0">
                <a:solidFill>
                  <a:prstClr val="black"/>
                </a:solidFill>
                <a:latin typeface="Microsoft JhengHei"/>
                <a:ea typeface="Microsoft JhengHei"/>
                <a:sym typeface="Microsoft JhengHei"/>
              </a:rPr>
              <a:t>的方案。學會思考脈絡，就能夠以大局觀來看待創新擴散，推出令人感動的創新</a:t>
            </a:r>
            <a:r>
              <a:rPr lang="en-US" altLang="zh-TW" sz="2000" dirty="0">
                <a:solidFill>
                  <a:prstClr val="black"/>
                </a:solidFill>
                <a:latin typeface="Microsoft JhengHei"/>
                <a:ea typeface="Microsoft JhengHei"/>
                <a:sym typeface="Microsoft JhengHei"/>
              </a:rPr>
              <a:t>(</a:t>
            </a:r>
            <a:r>
              <a:rPr lang="zh-TW" altLang="en-US" sz="2000" dirty="0">
                <a:solidFill>
                  <a:prstClr val="black"/>
                </a:solidFill>
                <a:latin typeface="Microsoft JhengHei"/>
                <a:ea typeface="Microsoft JhengHei"/>
                <a:sym typeface="Microsoft JhengHei"/>
              </a:rPr>
              <a:t>如商業模式創新</a:t>
            </a:r>
            <a:r>
              <a:rPr lang="en-US" altLang="zh-TW" sz="2000" dirty="0">
                <a:solidFill>
                  <a:prstClr val="black"/>
                </a:solidFill>
                <a:latin typeface="Microsoft JhengHei"/>
                <a:ea typeface="Microsoft JhengHei"/>
                <a:sym typeface="Microsoft JhengHei"/>
              </a:rPr>
              <a:t>)</a:t>
            </a:r>
            <a:r>
              <a:rPr lang="zh-TW" altLang="en-US" sz="2000" dirty="0">
                <a:solidFill>
                  <a:prstClr val="black"/>
                </a:solidFill>
                <a:latin typeface="Microsoft JhengHei"/>
                <a:ea typeface="Microsoft JhengHei"/>
                <a:sym typeface="Microsoft JhengHei"/>
              </a:rPr>
              <a:t>。</a:t>
            </a:r>
            <a:endParaRPr kumimoji="0" lang="en-US" altLang="zh-TW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icrosoft JhengHei"/>
              <a:ea typeface="Microsoft JhengHei"/>
              <a:sym typeface="Microsoft JhengHei"/>
            </a:endParaRPr>
          </a:p>
          <a:p>
            <a:pPr marL="0" lvl="0" indent="0">
              <a:lnSpc>
                <a:spcPct val="100000"/>
              </a:lnSpc>
              <a:spcBef>
                <a:spcPts val="2400"/>
              </a:spcBef>
              <a:buClr>
                <a:prstClr val="black"/>
              </a:buClr>
              <a:buSzPct val="133000"/>
              <a:buNone/>
              <a:defRPr/>
            </a:pPr>
            <a:r>
              <a:rPr kumimoji="0" lang="zh-TW" altLang="en-US" sz="2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Microsoft JhengHei"/>
                <a:ea typeface="Microsoft JhengHei"/>
                <a:sym typeface="Microsoft JhengHei"/>
              </a:rPr>
              <a:t>授課對象：</a:t>
            </a:r>
            <a:r>
              <a:rPr kumimoji="0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icrosoft JhengHei"/>
                <a:ea typeface="Microsoft JhengHei"/>
                <a:sym typeface="Microsoft JhengHei"/>
              </a:rPr>
              <a:t>不限</a:t>
            </a:r>
            <a:r>
              <a:rPr kumimoji="0" lang="zh-TW" altLang="en-US" sz="2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Microsoft JhengHei"/>
                <a:ea typeface="Microsoft JhengHei"/>
                <a:sym typeface="Microsoft JhengHei"/>
              </a:rPr>
              <a:t>，歡迎對創新議題有興趣的人士參與</a:t>
            </a:r>
            <a:endParaRPr kumimoji="0" lang="en-US" altLang="zh-TW" sz="2000" b="0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75000"/>
                </a:schemeClr>
              </a:solidFill>
              <a:effectLst/>
              <a:uLnTx/>
              <a:uFillTx/>
              <a:latin typeface="Microsoft JhengHei"/>
              <a:ea typeface="Microsoft JhengHei"/>
              <a:sym typeface="Microsoft JhengHei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Clr>
                <a:prstClr val="black"/>
              </a:buClr>
              <a:buSzPct val="133000"/>
              <a:buNone/>
              <a:defRPr/>
            </a:pPr>
            <a:r>
              <a:rPr kumimoji="0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JhengHei"/>
                <a:ea typeface="Microsoft JhengHei"/>
                <a:sym typeface="Microsoft JhengHei"/>
              </a:rPr>
              <a:t>授課時數：</a:t>
            </a:r>
            <a:r>
              <a:rPr lang="en-US" altLang="zh-TW" sz="2000" dirty="0">
                <a:solidFill>
                  <a:schemeClr val="bg1">
                    <a:lumMod val="65000"/>
                  </a:schemeClr>
                </a:solidFill>
                <a:latin typeface="微軟正黑體" panose="020B0604030504040204" pitchFamily="34" charset="-120"/>
              </a:rPr>
              <a:t> </a:t>
            </a:r>
            <a:r>
              <a:rPr kumimoji="0" lang="en-US" altLang="zh-TW" sz="2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Microsoft JhengHei"/>
                <a:ea typeface="Microsoft JhengHei"/>
                <a:sym typeface="Microsoft JhengHei"/>
              </a:rPr>
              <a:t>2</a:t>
            </a:r>
            <a:r>
              <a:rPr kumimoji="0" lang="zh-TW" altLang="en-US" sz="2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Microsoft JhengHei"/>
                <a:ea typeface="Microsoft JhengHei"/>
                <a:sym typeface="Microsoft JhengHei"/>
              </a:rPr>
              <a:t>天共</a:t>
            </a:r>
            <a:r>
              <a:rPr lang="en-US" altLang="zh-TW" sz="2000" dirty="0">
                <a:latin typeface="微軟正黑體" panose="020B0604030504040204" pitchFamily="34" charset="-120"/>
              </a:rPr>
              <a:t>12</a:t>
            </a:r>
            <a:r>
              <a:rPr kumimoji="0" lang="zh-TW" altLang="en-US" sz="2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Microsoft JhengHei"/>
                <a:ea typeface="Microsoft JhengHei"/>
                <a:sym typeface="Microsoft JhengHei"/>
              </a:rPr>
              <a:t>小時</a:t>
            </a:r>
            <a:endParaRPr kumimoji="0" lang="en-US" altLang="zh-TW" sz="20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Microsoft JhengHei"/>
              <a:ea typeface="Microsoft JhengHei"/>
              <a:sym typeface="Microsoft JhengHei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Clr>
                <a:prstClr val="black"/>
              </a:buClr>
              <a:buSzPct val="133000"/>
              <a:buNone/>
              <a:defRPr/>
            </a:pPr>
            <a:r>
              <a:rPr kumimoji="0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JhengHei"/>
                <a:ea typeface="Microsoft JhengHei"/>
                <a:sym typeface="Wingdings" panose="05000000000000000000" pitchFamily="2" charset="2"/>
              </a:rPr>
              <a:t>課程師資：科智所</a:t>
            </a:r>
            <a:r>
              <a:rPr lang="zh-TW" altLang="en-US" sz="2000" dirty="0">
                <a:latin typeface="微軟正黑體" panose="020B0604030504040204" pitchFamily="34" charset="-120"/>
              </a:rPr>
              <a:t>蕭瑞麟老師</a:t>
            </a:r>
            <a:r>
              <a:rPr kumimoji="0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JhengHei"/>
                <a:ea typeface="Microsoft JhengHei"/>
                <a:sym typeface="Microsoft JhengHei"/>
              </a:rPr>
              <a:t>　</a:t>
            </a:r>
            <a:endParaRPr kumimoji="0" lang="en-US" altLang="zh-TW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icrosoft JhengHei"/>
              <a:ea typeface="Microsoft JhengHei"/>
              <a:sym typeface="Microsoft JhengHei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Clr>
                <a:prstClr val="black"/>
              </a:buClr>
              <a:buSzPct val="133000"/>
              <a:buNone/>
              <a:defRPr/>
            </a:pPr>
            <a:r>
              <a:rPr kumimoji="0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JhengHei"/>
                <a:ea typeface="Microsoft JhengHei"/>
                <a:sym typeface="Microsoft JhengHei"/>
              </a:rPr>
              <a:t>授課方式：</a:t>
            </a:r>
            <a:r>
              <a:rPr lang="zh-TW" altLang="en-US" sz="2000" dirty="0">
                <a:latin typeface="Microsoft JhengHei"/>
                <a:ea typeface="Microsoft JhengHei"/>
                <a:sym typeface="Microsoft JhengHei"/>
              </a:rPr>
              <a:t>個案研析＋工作坊（實體面授，分組互動）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Clr>
                <a:prstClr val="black"/>
              </a:buClr>
              <a:buSzPct val="133000"/>
              <a:buFontTx/>
              <a:buNone/>
              <a:tabLst/>
              <a:defRPr/>
            </a:pPr>
            <a:r>
              <a:rPr kumimoji="0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JhengHei"/>
                <a:ea typeface="Microsoft JhengHei"/>
                <a:sym typeface="Microsoft JhengHei"/>
              </a:rPr>
              <a:t>預計招生人數：</a:t>
            </a:r>
            <a:r>
              <a:rPr kumimoji="0" lang="en-US" altLang="zh-TW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JhengHei"/>
                <a:ea typeface="Microsoft JhengHei"/>
                <a:sym typeface="Microsoft JhengHei"/>
              </a:rPr>
              <a:t>40-50</a:t>
            </a:r>
            <a:r>
              <a:rPr kumimoji="0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JhengHei"/>
                <a:ea typeface="Microsoft JhengHei"/>
                <a:sym typeface="Microsoft JhengHei"/>
              </a:rPr>
              <a:t>人</a:t>
            </a:r>
            <a:endParaRPr kumimoji="0" lang="en-US" altLang="zh-TW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icrosoft JhengHei"/>
              <a:ea typeface="Microsoft JhengHei"/>
              <a:sym typeface="Microsoft JhengHei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ct val="133000"/>
              <a:buFontTx/>
              <a:buNone/>
              <a:tabLst/>
              <a:defRPr/>
            </a:pPr>
            <a:r>
              <a:rPr kumimoji="0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JhengHei"/>
                <a:ea typeface="Microsoft JhengHei"/>
                <a:sym typeface="Microsoft JhengHei"/>
              </a:rPr>
              <a:t>開班門檻人數：</a:t>
            </a:r>
            <a:r>
              <a:rPr lang="en-US" altLang="zh-TW" sz="2000" noProof="0" dirty="0">
                <a:solidFill>
                  <a:prstClr val="black"/>
                </a:solidFill>
                <a:latin typeface="Microsoft JhengHei"/>
                <a:ea typeface="Microsoft JhengHei"/>
                <a:sym typeface="Microsoft JhengHei"/>
              </a:rPr>
              <a:t>30</a:t>
            </a:r>
            <a:r>
              <a:rPr kumimoji="0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JhengHei"/>
                <a:ea typeface="Microsoft JhengHei"/>
                <a:sym typeface="Microsoft JhengHei"/>
              </a:rPr>
              <a:t>人以下不開</a:t>
            </a:r>
            <a:endParaRPr kumimoji="0" lang="en-US" altLang="zh-TW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icrosoft JhengHei"/>
              <a:ea typeface="Microsoft JhengHei"/>
              <a:sym typeface="Microsoft JhengHei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Clr>
                <a:prstClr val="black"/>
              </a:buClr>
              <a:buSzPct val="133000"/>
              <a:buNone/>
              <a:defRPr/>
            </a:pPr>
            <a:r>
              <a:rPr lang="zh-TW" altLang="en-US" sz="2000" dirty="0">
                <a:solidFill>
                  <a:prstClr val="black"/>
                </a:solidFill>
                <a:latin typeface="Microsoft JhengHei"/>
                <a:ea typeface="Microsoft JhengHei"/>
                <a:sym typeface="Microsoft JhengHei"/>
              </a:rPr>
              <a:t>收費標準：</a:t>
            </a:r>
            <a:r>
              <a:rPr lang="en-US" altLang="zh-TW" sz="2000" dirty="0">
                <a:solidFill>
                  <a:prstClr val="black"/>
                </a:solidFill>
                <a:latin typeface="Microsoft JhengHei"/>
                <a:ea typeface="Microsoft JhengHei"/>
                <a:sym typeface="Microsoft JhengHei"/>
              </a:rPr>
              <a:t>$ 6,000</a:t>
            </a:r>
            <a:r>
              <a:rPr lang="zh-TW" altLang="en-US" sz="2000" dirty="0">
                <a:solidFill>
                  <a:prstClr val="black"/>
                </a:solidFill>
                <a:latin typeface="Microsoft JhengHei"/>
                <a:ea typeface="Microsoft JhengHei"/>
                <a:sym typeface="Microsoft JhengHei"/>
              </a:rPr>
              <a:t>元              </a:t>
            </a:r>
            <a:endParaRPr lang="en-US" altLang="zh-TW" sz="2000" dirty="0">
              <a:solidFill>
                <a:prstClr val="black"/>
              </a:solidFill>
              <a:latin typeface="Microsoft JhengHei"/>
              <a:ea typeface="Microsoft JhengHei"/>
              <a:sym typeface="Microsoft JhengHei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Clr>
                <a:prstClr val="black"/>
              </a:buClr>
              <a:buSzPct val="133000"/>
              <a:buNone/>
              <a:defRPr/>
            </a:pPr>
            <a:r>
              <a:rPr kumimoji="0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JhengHei"/>
                <a:ea typeface="Microsoft JhengHei"/>
                <a:sym typeface="Microsoft JhengHei"/>
              </a:rPr>
              <a:t>                                                     </a:t>
            </a:r>
            <a:r>
              <a:rPr kumimoji="0" lang="zh-TW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ED7D31">
                    <a:lumMod val="50000"/>
                  </a:srgbClr>
                </a:solidFill>
                <a:effectLst/>
                <a:uLnTx/>
                <a:uFillTx/>
                <a:latin typeface="Microsoft JhengHei"/>
                <a:ea typeface="Microsoft JhengHei"/>
                <a:sym typeface="Microsoft JhengHei"/>
              </a:rPr>
              <a:t>註：以上內容為暫定規劃，實際課程將依雙方後續協議及邀課後確認。</a:t>
            </a:r>
            <a:endParaRPr kumimoji="0" lang="en-US" altLang="zh-TW" sz="1800" b="0" i="0" u="none" strike="noStrike" kern="1200" cap="none" spc="0" normalizeH="0" baseline="0" noProof="0" dirty="0">
              <a:ln>
                <a:noFill/>
              </a:ln>
              <a:solidFill>
                <a:srgbClr val="ED7D31">
                  <a:lumMod val="50000"/>
                </a:srgbClr>
              </a:solidFill>
              <a:effectLst/>
              <a:uLnTx/>
              <a:uFillTx/>
              <a:latin typeface="Microsoft JhengHei"/>
              <a:ea typeface="Microsoft JhengHei"/>
              <a:sym typeface="Microsoft JhengHei"/>
            </a:endParaRPr>
          </a:p>
        </p:txBody>
      </p:sp>
      <p:sp>
        <p:nvSpPr>
          <p:cNvPr id="2" name="標題 1">
            <a:extLst>
              <a:ext uri="{FF2B5EF4-FFF2-40B4-BE49-F238E27FC236}">
                <a16:creationId xmlns:a16="http://schemas.microsoft.com/office/drawing/2014/main" id="{B786CEB8-83AC-43A9-998A-93FF8731C7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創新與生活</a:t>
            </a:r>
            <a:r>
              <a:rPr lang="zh-TW" altLang="en-US" dirty="0">
                <a:solidFill>
                  <a:prstClr val="black"/>
                </a:solidFill>
                <a:latin typeface="Microsoft JhengHei"/>
                <a:ea typeface="Microsoft JhengHei"/>
                <a:cs typeface="+mn-cs"/>
                <a:sym typeface="Microsoft JhengHei"/>
              </a:rPr>
              <a:t>主題課程</a:t>
            </a:r>
            <a:endParaRPr lang="zh-TW" altLang="en-US" sz="18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5" name="內容版面配置區 6">
            <a:extLst>
              <a:ext uri="{FF2B5EF4-FFF2-40B4-BE49-F238E27FC236}">
                <a16:creationId xmlns:a16="http://schemas.microsoft.com/office/drawing/2014/main" id="{77F5065E-9F85-4ABD-867B-00515AB33C97}"/>
              </a:ext>
            </a:extLst>
          </p:cNvPr>
          <p:cNvSpPr txBox="1">
            <a:spLocks/>
          </p:cNvSpPr>
          <p:nvPr/>
        </p:nvSpPr>
        <p:spPr>
          <a:xfrm>
            <a:off x="940942" y="2106201"/>
            <a:ext cx="10093846" cy="39353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spcBef>
                <a:spcPts val="0"/>
              </a:spcBef>
              <a:buClr>
                <a:schemeClr val="dk1"/>
              </a:buClr>
              <a:buSzPct val="133000"/>
              <a:buFont typeface="Arial" panose="020B0604020202020204" pitchFamily="34" charset="0"/>
              <a:buNone/>
            </a:pPr>
            <a:endParaRPr lang="en-US" altLang="zh-TW" sz="1600" dirty="0">
              <a:solidFill>
                <a:schemeClr val="accent2">
                  <a:lumMod val="50000"/>
                </a:schemeClr>
              </a:solidFill>
              <a:latin typeface="Microsoft JhengHei"/>
              <a:ea typeface="Microsoft JhengHei"/>
              <a:sym typeface="Microsoft JhengHei"/>
            </a:endParaRPr>
          </a:p>
        </p:txBody>
      </p:sp>
      <p:sp>
        <p:nvSpPr>
          <p:cNvPr id="3" name="投影片編號版面配置區 2">
            <a:extLst>
              <a:ext uri="{FF2B5EF4-FFF2-40B4-BE49-F238E27FC236}">
                <a16:creationId xmlns:a16="http://schemas.microsoft.com/office/drawing/2014/main" id="{2963FF83-BC99-4F4A-ABF5-798E6D0337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4BDF9-E432-4F34-9A7E-116CE83B37B5}" type="slidenum">
              <a:rPr lang="zh-TW" altLang="en-US" smtClean="0"/>
              <a:t>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033134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786CEB8-83AC-43A9-998A-93FF8731C7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創新與生活</a:t>
            </a:r>
            <a:r>
              <a:rPr lang="zh-TW" altLang="en-US" dirty="0">
                <a:solidFill>
                  <a:prstClr val="black"/>
                </a:solidFill>
                <a:latin typeface="Microsoft JhengHei"/>
                <a:ea typeface="Microsoft JhengHei"/>
                <a:cs typeface="+mn-cs"/>
                <a:sym typeface="Microsoft JhengHei"/>
              </a:rPr>
              <a:t>主題課程</a:t>
            </a:r>
            <a:endParaRPr lang="zh-TW" altLang="en-US" sz="18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" name="標題 5">
            <a:extLst>
              <a:ext uri="{FF2B5EF4-FFF2-40B4-BE49-F238E27FC236}">
                <a16:creationId xmlns:a16="http://schemas.microsoft.com/office/drawing/2014/main" id="{2889C29B-4974-483F-986F-1CD664F4C7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0942" y="1426464"/>
            <a:ext cx="10412858" cy="5312664"/>
          </a:xfrm>
        </p:spPr>
        <p:txBody>
          <a:bodyPr>
            <a:noAutofit/>
          </a:bodyPr>
          <a:lstStyle/>
          <a:p>
            <a:pPr marL="0" lvl="0" indent="0">
              <a:lnSpc>
                <a:spcPct val="100000"/>
              </a:lnSpc>
              <a:spcBef>
                <a:spcPts val="0"/>
              </a:spcBef>
              <a:buClr>
                <a:prstClr val="black"/>
              </a:buClr>
              <a:buSzPct val="133000"/>
              <a:buNone/>
              <a:defRPr/>
            </a:pPr>
            <a:r>
              <a:rPr lang="en-US" altLang="zh-TW" sz="3200" dirty="0">
                <a:latin typeface="微軟正黑體" panose="020B0604030504040204" pitchFamily="34" charset="-120"/>
              </a:rPr>
              <a:t>【</a:t>
            </a:r>
            <a:r>
              <a:rPr lang="zh-TW" altLang="en-US" sz="3200" dirty="0">
                <a:latin typeface="微軟正黑體" panose="020B0604030504040204" pitchFamily="34" charset="-120"/>
              </a:rPr>
              <a:t>課程名稱：媒體素養工作坊 </a:t>
            </a:r>
            <a:r>
              <a:rPr lang="en-US" altLang="zh-TW" sz="3200" dirty="0">
                <a:latin typeface="微軟正黑體" panose="020B0604030504040204" pitchFamily="34" charset="-120"/>
              </a:rPr>
              <a:t>】</a:t>
            </a:r>
            <a:endParaRPr kumimoji="0" lang="en-US" altLang="zh-TW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icrosoft JhengHei"/>
              <a:ea typeface="Microsoft JhengHei"/>
              <a:sym typeface="Microsoft JhengHei"/>
            </a:endParaRPr>
          </a:p>
          <a:p>
            <a:pPr marL="1255713" lvl="0" indent="-1255713">
              <a:lnSpc>
                <a:spcPct val="100000"/>
              </a:lnSpc>
              <a:spcBef>
                <a:spcPts val="2400"/>
              </a:spcBef>
              <a:buClr>
                <a:prstClr val="black"/>
              </a:buClr>
              <a:buSzPct val="133000"/>
              <a:buNone/>
              <a:defRPr/>
            </a:pPr>
            <a:r>
              <a:rPr kumimoji="0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JhengHei"/>
                <a:ea typeface="Microsoft JhengHei"/>
                <a:sym typeface="Microsoft JhengHei"/>
              </a:rPr>
              <a:t>課程目標</a:t>
            </a:r>
            <a:r>
              <a:rPr lang="zh-TW" altLang="en-US" sz="2000" dirty="0">
                <a:solidFill>
                  <a:prstClr val="black"/>
                </a:solidFill>
                <a:latin typeface="Microsoft JhengHei"/>
                <a:ea typeface="Microsoft JhengHei"/>
                <a:sym typeface="Microsoft JhengHei"/>
              </a:rPr>
              <a:t>：</a:t>
            </a:r>
            <a:r>
              <a:rPr lang="en-US" altLang="zh-TW" sz="2000" dirty="0">
                <a:solidFill>
                  <a:prstClr val="black"/>
                </a:solidFill>
                <a:latin typeface="Microsoft JhengHei"/>
                <a:ea typeface="Microsoft JhengHei"/>
                <a:sym typeface="Microsoft JhengHei"/>
              </a:rPr>
              <a:t>(</a:t>
            </a:r>
            <a:r>
              <a:rPr lang="zh-TW" altLang="en-US" sz="2000" dirty="0">
                <a:solidFill>
                  <a:prstClr val="black"/>
                </a:solidFill>
                <a:latin typeface="Microsoft JhengHei"/>
                <a:ea typeface="Microsoft JhengHei"/>
                <a:sym typeface="Microsoft JhengHei"/>
              </a:rPr>
              <a:t>一</a:t>
            </a:r>
            <a:r>
              <a:rPr lang="en-US" altLang="zh-TW" sz="2000" dirty="0">
                <a:solidFill>
                  <a:prstClr val="black"/>
                </a:solidFill>
                <a:latin typeface="Microsoft JhengHei"/>
                <a:ea typeface="Microsoft JhengHei"/>
                <a:sym typeface="Microsoft JhengHei"/>
              </a:rPr>
              <a:t>)</a:t>
            </a:r>
            <a:r>
              <a:rPr lang="zh-TW" altLang="en-US" sz="2000" dirty="0">
                <a:solidFill>
                  <a:prstClr val="black"/>
                </a:solidFill>
                <a:latin typeface="Microsoft JhengHei"/>
                <a:ea typeface="Microsoft JhengHei"/>
                <a:sym typeface="Microsoft JhengHei"/>
              </a:rPr>
              <a:t>認識媒體：媒體的型態、科技基礎與台灣媒體環境 </a:t>
            </a:r>
            <a:r>
              <a:rPr lang="en-US" altLang="zh-TW" sz="2000" dirty="0">
                <a:solidFill>
                  <a:prstClr val="black"/>
                </a:solidFill>
                <a:latin typeface="Microsoft JhengHei"/>
                <a:ea typeface="Microsoft JhengHei"/>
                <a:sym typeface="Microsoft JhengHei"/>
              </a:rPr>
              <a:t>(</a:t>
            </a:r>
            <a:r>
              <a:rPr lang="zh-TW" altLang="en-US" sz="2000" dirty="0">
                <a:solidFill>
                  <a:prstClr val="black"/>
                </a:solidFill>
                <a:latin typeface="Microsoft JhengHei"/>
                <a:ea typeface="Microsoft JhengHei"/>
                <a:sym typeface="Microsoft JhengHei"/>
              </a:rPr>
              <a:t>二</a:t>
            </a:r>
            <a:r>
              <a:rPr lang="en-US" altLang="zh-TW" sz="2000" dirty="0">
                <a:solidFill>
                  <a:prstClr val="black"/>
                </a:solidFill>
                <a:latin typeface="Microsoft JhengHei"/>
                <a:ea typeface="Microsoft JhengHei"/>
                <a:sym typeface="Microsoft JhengHei"/>
              </a:rPr>
              <a:t>)</a:t>
            </a:r>
            <a:r>
              <a:rPr lang="zh-TW" altLang="en-US" sz="2000" dirty="0">
                <a:solidFill>
                  <a:prstClr val="black"/>
                </a:solidFill>
                <a:latin typeface="Microsoft JhengHei"/>
                <a:ea typeface="Microsoft JhengHei"/>
                <a:sym typeface="Microsoft JhengHei"/>
              </a:rPr>
              <a:t>閱聽人的責任與能力：刻板印象與媒體真實、社群媒體的心理與社會影響 </a:t>
            </a:r>
            <a:r>
              <a:rPr lang="en-US" altLang="zh-TW" sz="2000" dirty="0">
                <a:solidFill>
                  <a:prstClr val="black"/>
                </a:solidFill>
                <a:latin typeface="Microsoft JhengHei"/>
                <a:ea typeface="Microsoft JhengHei"/>
                <a:sym typeface="Microsoft JhengHei"/>
              </a:rPr>
              <a:t>(</a:t>
            </a:r>
            <a:r>
              <a:rPr lang="zh-TW" altLang="en-US" sz="2000" dirty="0">
                <a:solidFill>
                  <a:prstClr val="black"/>
                </a:solidFill>
                <a:latin typeface="Microsoft JhengHei"/>
                <a:ea typeface="Microsoft JhengHei"/>
                <a:sym typeface="Microsoft JhengHei"/>
              </a:rPr>
              <a:t>三</a:t>
            </a:r>
            <a:r>
              <a:rPr lang="en-US" altLang="zh-TW" sz="2000" dirty="0">
                <a:solidFill>
                  <a:prstClr val="black"/>
                </a:solidFill>
                <a:latin typeface="Microsoft JhengHei"/>
                <a:ea typeface="Microsoft JhengHei"/>
                <a:sym typeface="Microsoft JhengHei"/>
              </a:rPr>
              <a:t>)</a:t>
            </a:r>
            <a:r>
              <a:rPr lang="zh-TW" altLang="en-US" sz="2000" dirty="0">
                <a:solidFill>
                  <a:prstClr val="black"/>
                </a:solidFill>
                <a:latin typeface="Microsoft JhengHei"/>
                <a:ea typeface="Microsoft JhengHei"/>
                <a:sym typeface="Microsoft JhengHei"/>
              </a:rPr>
              <a:t>基礎媒體使用技巧</a:t>
            </a:r>
          </a:p>
          <a:p>
            <a:pPr marL="1255713" lvl="0" indent="-1255713">
              <a:lnSpc>
                <a:spcPct val="100000"/>
              </a:lnSpc>
              <a:spcBef>
                <a:spcPts val="0"/>
              </a:spcBef>
              <a:buClr>
                <a:prstClr val="black"/>
              </a:buClr>
              <a:buSzPct val="133000"/>
              <a:buNone/>
              <a:defRPr/>
            </a:pPr>
            <a:r>
              <a:rPr kumimoji="0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JhengHei"/>
                <a:ea typeface="Microsoft JhengHei"/>
                <a:sym typeface="Microsoft JhengHei"/>
              </a:rPr>
              <a:t>內容說明</a:t>
            </a:r>
            <a:r>
              <a:rPr lang="zh-TW" altLang="en-US" sz="2000" dirty="0">
                <a:solidFill>
                  <a:prstClr val="black"/>
                </a:solidFill>
                <a:latin typeface="Microsoft JhengHei"/>
                <a:ea typeface="Microsoft JhengHei"/>
                <a:sym typeface="Microsoft JhengHei"/>
              </a:rPr>
              <a:t>：分三大主軸（含新聞、廣電、廣告）。媒體資訊充斥的時代，如何理解媒體？識別有效資訊？閱聽人該怎麼辦？面對自媒體時代來臨，影像自我培力的養成更為重要，透過課程實作，讓您輕鬆上手。</a:t>
            </a:r>
            <a:endParaRPr kumimoji="0" lang="en-US" altLang="zh-TW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icrosoft JhengHei"/>
              <a:ea typeface="Microsoft JhengHei"/>
              <a:sym typeface="Microsoft JhengHei"/>
            </a:endParaRPr>
          </a:p>
          <a:p>
            <a:pPr marL="1255713" lvl="0" indent="-1255713">
              <a:lnSpc>
                <a:spcPct val="100000"/>
              </a:lnSpc>
              <a:spcBef>
                <a:spcPts val="0"/>
              </a:spcBef>
              <a:buClr>
                <a:prstClr val="black"/>
              </a:buClr>
              <a:buSzPct val="133000"/>
              <a:buNone/>
              <a:defRPr/>
            </a:pPr>
            <a:r>
              <a:rPr kumimoji="0" lang="zh-TW" altLang="en-US" sz="2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Microsoft JhengHei"/>
                <a:ea typeface="Microsoft JhengHei"/>
                <a:sym typeface="Microsoft JhengHei"/>
              </a:rPr>
              <a:t>授課對象：</a:t>
            </a:r>
            <a:r>
              <a:rPr kumimoji="0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icrosoft JhengHei"/>
                <a:ea typeface="Microsoft JhengHei"/>
                <a:sym typeface="Microsoft JhengHei"/>
              </a:rPr>
              <a:t>不限</a:t>
            </a:r>
            <a:r>
              <a:rPr kumimoji="0" lang="zh-TW" altLang="en-US" sz="2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Microsoft JhengHei"/>
                <a:ea typeface="Microsoft JhengHei"/>
                <a:sym typeface="Microsoft JhengHei"/>
              </a:rPr>
              <a:t>，歡迎對傳播媒體有興趣的人士參與</a:t>
            </a:r>
            <a:endParaRPr kumimoji="0" lang="en-US" altLang="zh-TW" sz="2000" b="0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75000"/>
                </a:schemeClr>
              </a:solidFill>
              <a:effectLst/>
              <a:uLnTx/>
              <a:uFillTx/>
              <a:latin typeface="Microsoft JhengHei"/>
              <a:ea typeface="Microsoft JhengHei"/>
              <a:sym typeface="Microsoft JhengHei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Clr>
                <a:prstClr val="black"/>
              </a:buClr>
              <a:buSzPct val="133000"/>
              <a:buNone/>
              <a:defRPr/>
            </a:pPr>
            <a:r>
              <a:rPr kumimoji="0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JhengHei"/>
                <a:ea typeface="Microsoft JhengHei"/>
                <a:sym typeface="Microsoft JhengHei"/>
              </a:rPr>
              <a:t>授課時數</a:t>
            </a:r>
            <a:r>
              <a:rPr kumimoji="0" lang="zh-TW" altLang="en-US" sz="2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Microsoft JhengHei"/>
                <a:ea typeface="Microsoft JhengHei"/>
                <a:sym typeface="Microsoft JhengHei"/>
              </a:rPr>
              <a:t>：</a:t>
            </a:r>
            <a:r>
              <a:rPr lang="en-US" altLang="zh-TW" sz="2000" dirty="0">
                <a:latin typeface="微軟正黑體" panose="020B0604030504040204" pitchFamily="34" charset="-120"/>
              </a:rPr>
              <a:t> 3</a:t>
            </a:r>
            <a:r>
              <a:rPr lang="zh-TW" altLang="en-US" sz="2000" dirty="0">
                <a:latin typeface="微軟正黑體" panose="020B0604030504040204" pitchFamily="34" charset="-120"/>
              </a:rPr>
              <a:t>週，每週一</a:t>
            </a:r>
            <a:r>
              <a:rPr kumimoji="0" lang="zh-TW" altLang="en-US" sz="2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Microsoft JhengHei"/>
                <a:ea typeface="Microsoft JhengHei"/>
                <a:sym typeface="Microsoft JhengHei"/>
              </a:rPr>
              <a:t>天，共</a:t>
            </a:r>
            <a:r>
              <a:rPr lang="en-US" altLang="zh-TW" sz="2000" dirty="0">
                <a:latin typeface="微軟正黑體" panose="020B0604030504040204" pitchFamily="34" charset="-120"/>
              </a:rPr>
              <a:t>18</a:t>
            </a:r>
            <a:r>
              <a:rPr kumimoji="0" lang="zh-TW" altLang="en-US" sz="2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Microsoft JhengHei"/>
                <a:ea typeface="Microsoft JhengHei"/>
                <a:sym typeface="Microsoft JhengHei"/>
              </a:rPr>
              <a:t>小時</a:t>
            </a:r>
            <a:endParaRPr kumimoji="0" lang="en-US" altLang="zh-TW" sz="20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Microsoft JhengHei"/>
              <a:ea typeface="Microsoft JhengHei"/>
              <a:sym typeface="Microsoft JhengHei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Clr>
                <a:prstClr val="black"/>
              </a:buClr>
              <a:buSzPct val="133000"/>
              <a:buNone/>
              <a:defRPr/>
            </a:pPr>
            <a:r>
              <a:rPr kumimoji="0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JhengHei"/>
                <a:ea typeface="Microsoft JhengHei"/>
                <a:sym typeface="Wingdings" panose="05000000000000000000" pitchFamily="2" charset="2"/>
              </a:rPr>
              <a:t>課程師資</a:t>
            </a:r>
            <a:r>
              <a:rPr lang="zh-TW" altLang="en-US" sz="2000" dirty="0">
                <a:solidFill>
                  <a:prstClr val="black"/>
                </a:solidFill>
                <a:latin typeface="Microsoft JhengHei"/>
                <a:ea typeface="Microsoft JhengHei"/>
                <a:sym typeface="Wingdings" panose="05000000000000000000" pitchFamily="2" charset="2"/>
              </a:rPr>
              <a:t>：政大傳播學院師資群</a:t>
            </a:r>
            <a:r>
              <a:rPr kumimoji="0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JhengHei"/>
                <a:ea typeface="Microsoft JhengHei"/>
                <a:sym typeface="Microsoft JhengHei"/>
              </a:rPr>
              <a:t>　</a:t>
            </a:r>
            <a:endParaRPr kumimoji="0" lang="en-US" altLang="zh-TW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icrosoft JhengHei"/>
              <a:ea typeface="Microsoft JhengHei"/>
              <a:sym typeface="Microsoft JhengHei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Clr>
                <a:prstClr val="black"/>
              </a:buClr>
              <a:buSzPct val="133000"/>
              <a:buNone/>
              <a:defRPr/>
            </a:pPr>
            <a:r>
              <a:rPr kumimoji="0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JhengHei"/>
                <a:ea typeface="Microsoft JhengHei"/>
                <a:sym typeface="Microsoft JhengHei"/>
              </a:rPr>
              <a:t>授課方式：</a:t>
            </a:r>
            <a:r>
              <a:rPr lang="zh-TW" altLang="en-US" sz="2000" dirty="0">
                <a:latin typeface="Microsoft JhengHei"/>
                <a:ea typeface="Microsoft JhengHei"/>
                <a:sym typeface="Microsoft JhengHei"/>
              </a:rPr>
              <a:t>個案研析＋工作坊（實體面授，分組互動）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Clr>
                <a:prstClr val="black"/>
              </a:buClr>
              <a:buSzPct val="133000"/>
              <a:buFontTx/>
              <a:buNone/>
              <a:tabLst/>
              <a:defRPr/>
            </a:pPr>
            <a:r>
              <a:rPr kumimoji="0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JhengHei"/>
                <a:ea typeface="Microsoft JhengHei"/>
                <a:sym typeface="Microsoft JhengHei"/>
              </a:rPr>
              <a:t>預計招生人數：</a:t>
            </a:r>
            <a:r>
              <a:rPr kumimoji="0" lang="en-US" altLang="zh-TW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JhengHei"/>
                <a:ea typeface="Microsoft JhengHei"/>
                <a:sym typeface="Microsoft JhengHei"/>
              </a:rPr>
              <a:t>40-60</a:t>
            </a:r>
            <a:r>
              <a:rPr kumimoji="0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JhengHei"/>
                <a:ea typeface="Microsoft JhengHei"/>
                <a:sym typeface="Microsoft JhengHei"/>
              </a:rPr>
              <a:t> 人</a:t>
            </a:r>
            <a:endParaRPr kumimoji="0" lang="en-US" altLang="zh-TW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icrosoft JhengHei"/>
              <a:ea typeface="Microsoft JhengHei"/>
              <a:sym typeface="Microsoft JhengHei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ct val="133000"/>
              <a:buFontTx/>
              <a:buNone/>
              <a:tabLst/>
              <a:defRPr/>
            </a:pPr>
            <a:r>
              <a:rPr kumimoji="0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JhengHei"/>
                <a:ea typeface="Microsoft JhengHei"/>
                <a:sym typeface="Microsoft JhengHei"/>
              </a:rPr>
              <a:t>開班門檻人數：</a:t>
            </a:r>
            <a:r>
              <a:rPr lang="en-US" altLang="zh-TW" sz="2000" noProof="0" dirty="0">
                <a:solidFill>
                  <a:prstClr val="black"/>
                </a:solidFill>
                <a:latin typeface="Microsoft JhengHei"/>
                <a:ea typeface="Microsoft JhengHei"/>
                <a:sym typeface="Microsoft JhengHei"/>
              </a:rPr>
              <a:t>30</a:t>
            </a:r>
            <a:r>
              <a:rPr kumimoji="0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JhengHei"/>
                <a:ea typeface="Microsoft JhengHei"/>
                <a:sym typeface="Microsoft JhengHei"/>
              </a:rPr>
              <a:t> 人以下不開</a:t>
            </a:r>
            <a:endParaRPr kumimoji="0" lang="en-US" altLang="zh-TW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icrosoft JhengHei"/>
              <a:ea typeface="Microsoft JhengHei"/>
              <a:sym typeface="Microsoft JhengHei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Clr>
                <a:prstClr val="black"/>
              </a:buClr>
              <a:buSzPct val="133000"/>
              <a:buNone/>
              <a:defRPr/>
            </a:pPr>
            <a:r>
              <a:rPr lang="zh-TW" altLang="en-US" sz="2000" dirty="0">
                <a:solidFill>
                  <a:prstClr val="black"/>
                </a:solidFill>
                <a:latin typeface="Microsoft JhengHei"/>
                <a:ea typeface="Microsoft JhengHei"/>
                <a:sym typeface="Microsoft JhengHei"/>
              </a:rPr>
              <a:t>收費標準：</a:t>
            </a:r>
            <a:r>
              <a:rPr lang="en-US" altLang="zh-TW" sz="2000" dirty="0">
                <a:solidFill>
                  <a:prstClr val="black"/>
                </a:solidFill>
                <a:latin typeface="Microsoft JhengHei"/>
                <a:ea typeface="Microsoft JhengHei"/>
                <a:sym typeface="Microsoft JhengHei"/>
              </a:rPr>
              <a:t>$ 6,900</a:t>
            </a:r>
            <a:r>
              <a:rPr lang="zh-TW" altLang="en-US" sz="2000" dirty="0">
                <a:solidFill>
                  <a:prstClr val="black"/>
                </a:solidFill>
                <a:latin typeface="Microsoft JhengHei"/>
                <a:ea typeface="Microsoft JhengHei"/>
                <a:sym typeface="Microsoft JhengHei"/>
              </a:rPr>
              <a:t>元               </a:t>
            </a:r>
            <a:endParaRPr lang="en-US" altLang="zh-TW" sz="2000" dirty="0">
              <a:solidFill>
                <a:prstClr val="black"/>
              </a:solidFill>
              <a:latin typeface="Microsoft JhengHei"/>
              <a:ea typeface="Microsoft JhengHei"/>
              <a:sym typeface="Microsoft JhengHei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Clr>
                <a:prstClr val="black"/>
              </a:buClr>
              <a:buSzPct val="133000"/>
              <a:buNone/>
              <a:defRPr/>
            </a:pPr>
            <a:r>
              <a:rPr kumimoji="0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JhengHei"/>
                <a:ea typeface="Microsoft JhengHei"/>
                <a:sym typeface="Microsoft JhengHei"/>
              </a:rPr>
              <a:t>                                                   </a:t>
            </a:r>
            <a:r>
              <a:rPr kumimoji="0" lang="zh-TW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ED7D31">
                    <a:lumMod val="50000"/>
                  </a:srgbClr>
                </a:solidFill>
                <a:effectLst/>
                <a:uLnTx/>
                <a:uFillTx/>
                <a:latin typeface="Microsoft JhengHei"/>
                <a:ea typeface="Microsoft JhengHei"/>
                <a:sym typeface="Microsoft JhengHei"/>
              </a:rPr>
              <a:t>註：以上內容為暫定規劃，實際課程將依雙方後續協議及邀課後確認。</a:t>
            </a:r>
            <a:endParaRPr kumimoji="0" lang="en-US" altLang="zh-TW" sz="1800" b="0" i="0" u="none" strike="noStrike" kern="1200" cap="none" spc="0" normalizeH="0" baseline="0" noProof="0" dirty="0">
              <a:ln>
                <a:noFill/>
              </a:ln>
              <a:solidFill>
                <a:srgbClr val="ED7D31">
                  <a:lumMod val="50000"/>
                </a:srgbClr>
              </a:solidFill>
              <a:effectLst/>
              <a:uLnTx/>
              <a:uFillTx/>
              <a:latin typeface="Microsoft JhengHei"/>
              <a:ea typeface="Microsoft JhengHei"/>
              <a:sym typeface="Microsoft JhengHei"/>
            </a:endParaRPr>
          </a:p>
        </p:txBody>
      </p:sp>
      <p:sp>
        <p:nvSpPr>
          <p:cNvPr id="5" name="內容版面配置區 6">
            <a:extLst>
              <a:ext uri="{FF2B5EF4-FFF2-40B4-BE49-F238E27FC236}">
                <a16:creationId xmlns:a16="http://schemas.microsoft.com/office/drawing/2014/main" id="{77F5065E-9F85-4ABD-867B-00515AB33C97}"/>
              </a:ext>
            </a:extLst>
          </p:cNvPr>
          <p:cNvSpPr txBox="1">
            <a:spLocks/>
          </p:cNvSpPr>
          <p:nvPr/>
        </p:nvSpPr>
        <p:spPr>
          <a:xfrm>
            <a:off x="940942" y="2106201"/>
            <a:ext cx="10093846" cy="39353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spcBef>
                <a:spcPts val="0"/>
              </a:spcBef>
              <a:buClr>
                <a:schemeClr val="dk1"/>
              </a:buClr>
              <a:buSzPct val="133000"/>
              <a:buFont typeface="Arial" panose="020B0604020202020204" pitchFamily="34" charset="0"/>
              <a:buNone/>
            </a:pPr>
            <a:endParaRPr lang="en-US" altLang="zh-TW" sz="1600" dirty="0">
              <a:solidFill>
                <a:schemeClr val="accent2">
                  <a:lumMod val="50000"/>
                </a:schemeClr>
              </a:solidFill>
              <a:latin typeface="Microsoft JhengHei"/>
              <a:ea typeface="Microsoft JhengHei"/>
              <a:sym typeface="Microsoft JhengHei"/>
            </a:endParaRPr>
          </a:p>
        </p:txBody>
      </p:sp>
      <p:sp>
        <p:nvSpPr>
          <p:cNvPr id="3" name="投影片編號版面配置區 2">
            <a:extLst>
              <a:ext uri="{FF2B5EF4-FFF2-40B4-BE49-F238E27FC236}">
                <a16:creationId xmlns:a16="http://schemas.microsoft.com/office/drawing/2014/main" id="{D3B2F31D-3810-4A59-A032-41550C6C1F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4BDF9-E432-4F34-9A7E-116CE83B37B5}" type="slidenum">
              <a:rPr lang="zh-TW" altLang="en-US" smtClean="0"/>
              <a:t>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210152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公務人員課程</a:t>
            </a:r>
            <a:endParaRPr lang="zh-TW" altLang="en-US" dirty="0"/>
          </a:p>
        </p:txBody>
      </p:sp>
      <p:sp>
        <p:nvSpPr>
          <p:cNvPr id="5" name="文字版面配置區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2" name="投影片編號版面配置區 1">
            <a:extLst>
              <a:ext uri="{FF2B5EF4-FFF2-40B4-BE49-F238E27FC236}">
                <a16:creationId xmlns:a16="http://schemas.microsoft.com/office/drawing/2014/main" id="{EF284CCF-6980-4481-9992-84483591BF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4BDF9-E432-4F34-9A7E-116CE83B37B5}" type="slidenum">
              <a:rPr lang="zh-TW" altLang="en-US" smtClean="0"/>
              <a:t>8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686123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786CEB8-83AC-43A9-998A-93FF8731C7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latin typeface="微軟正黑體" panose="020B0604030504040204" pitchFamily="34" charset="-120"/>
                <a:cs typeface="+mn-cs"/>
                <a:sym typeface="Microsoft JhengHei"/>
              </a:rPr>
              <a:t>社科院</a:t>
            </a:r>
            <a:r>
              <a:rPr lang="en-US" altLang="zh-TW" dirty="0">
                <a:latin typeface="微軟正黑體" panose="020B0604030504040204" pitchFamily="34" charset="-120"/>
                <a:cs typeface="+mn-cs"/>
                <a:sym typeface="Microsoft JhengHei"/>
              </a:rPr>
              <a:t>-</a:t>
            </a:r>
            <a:r>
              <a:rPr kumimoji="0" lang="zh-TW" altLang="en-US" sz="4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微軟正黑體" panose="020B0604030504040204" pitchFamily="34" charset="-120"/>
                <a:cs typeface="+mn-cs"/>
                <a:sym typeface="Microsoft JhengHei"/>
              </a:rPr>
              <a:t>政策創新</a:t>
            </a:r>
            <a:r>
              <a:rPr kumimoji="0" lang="zh-TW" altLang="en-US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JhengHei"/>
                <a:ea typeface="Microsoft JhengHei"/>
                <a:cs typeface="+mn-cs"/>
                <a:sym typeface="Microsoft JhengHei"/>
              </a:rPr>
              <a:t>學分班</a:t>
            </a:r>
            <a:endParaRPr lang="zh-TW" altLang="en-US" sz="18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" name="標題 5">
            <a:extLst>
              <a:ext uri="{FF2B5EF4-FFF2-40B4-BE49-F238E27FC236}">
                <a16:creationId xmlns:a16="http://schemas.microsoft.com/office/drawing/2014/main" id="{2889C29B-4974-483F-986F-1CD664F4C7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0942" y="1281954"/>
            <a:ext cx="10717658" cy="4984376"/>
          </a:xfrm>
        </p:spPr>
        <p:txBody>
          <a:bodyPr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ct val="133000"/>
              <a:buFont typeface="Arial" panose="020B0604020202020204" pitchFamily="34" charset="0"/>
              <a:buNone/>
              <a:tabLst/>
              <a:defRPr/>
            </a:pPr>
            <a:r>
              <a:rPr lang="en-US" altLang="zh-TW" sz="3200" dirty="0">
                <a:latin typeface="微軟正黑體" panose="020B0604030504040204" pitchFamily="34" charset="-120"/>
              </a:rPr>
              <a:t>【</a:t>
            </a:r>
            <a:r>
              <a:rPr lang="zh-TW" altLang="en-US" sz="3200" dirty="0">
                <a:latin typeface="微軟正黑體" panose="020B0604030504040204" pitchFamily="34" charset="-120"/>
              </a:rPr>
              <a:t>課程名稱：公共事務實踐專題</a:t>
            </a:r>
            <a:r>
              <a:rPr lang="en-US" altLang="zh-TW" sz="3200" dirty="0">
                <a:latin typeface="微軟正黑體" panose="020B0604030504040204" pitchFamily="34" charset="-120"/>
              </a:rPr>
              <a:t>】</a:t>
            </a:r>
            <a:endParaRPr kumimoji="0" lang="en-US" altLang="zh-TW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icrosoft JhengHei"/>
              <a:ea typeface="Microsoft JhengHei"/>
              <a:sym typeface="Microsoft JhengHei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prstClr val="black"/>
              </a:buClr>
              <a:buSzPct val="133000"/>
              <a:buFont typeface="Arial" panose="020B0604020202020204" pitchFamily="34" charset="0"/>
              <a:buNone/>
              <a:tabLst/>
              <a:defRPr/>
            </a:pPr>
            <a:r>
              <a:rPr kumimoji="0" lang="zh-TW" altLang="en-US" sz="2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Microsoft JhengHei"/>
                <a:ea typeface="Microsoft JhengHei"/>
                <a:sym typeface="Microsoft JhengHei"/>
              </a:rPr>
              <a:t>課程目標：本課程希望能夠讓學員了解理論與實務，在公共管理的領域中相互配合。 經由本課程的學習，讓學員能夠在公共事務實踐方面有清楚的了解，並對管理公共事務工作有幫助。</a:t>
            </a:r>
            <a:endParaRPr kumimoji="0" lang="en-US" altLang="zh-TW" sz="24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Microsoft JhengHei"/>
              <a:ea typeface="Microsoft JhengHei"/>
              <a:sym typeface="Microsoft JhengHei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ct val="133000"/>
              <a:buFont typeface="Arial" panose="020B0604020202020204" pitchFamily="34" charset="0"/>
              <a:buNone/>
              <a:tabLst/>
              <a:defRPr/>
            </a:pPr>
            <a:r>
              <a:rPr kumimoji="0" lang="zh-TW" altLang="en-US" sz="2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Microsoft JhengHei"/>
                <a:ea typeface="Microsoft JhengHei"/>
                <a:sym typeface="Microsoft JhengHei"/>
              </a:rPr>
              <a:t>內容說明：</a:t>
            </a:r>
            <a:endParaRPr kumimoji="0" lang="en-US" altLang="zh-TW" sz="24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Microsoft JhengHei"/>
              <a:ea typeface="Microsoft JhengHei"/>
              <a:sym typeface="Microsoft JhengHei"/>
            </a:endParaRPr>
          </a:p>
          <a:p>
            <a:pPr marL="914400" lvl="1" indent="-457200" algn="just">
              <a:buFont typeface="+mj-lt"/>
              <a:buAutoNum type="arabicPeriod"/>
            </a:pPr>
            <a:r>
              <a:rPr lang="zh-TW" altLang="en-US" sz="2400" b="0" i="0" dirty="0">
                <a:effectLst/>
                <a:latin typeface="Open Sans" panose="020B0606030504020204" pitchFamily="34" charset="0"/>
              </a:rPr>
              <a:t>了解公共選擇理論與公共參與議題之分析架構。</a:t>
            </a:r>
          </a:p>
          <a:p>
            <a:pPr marL="914400" lvl="1" indent="-457200" algn="just">
              <a:buFont typeface="+mj-lt"/>
              <a:buAutoNum type="arabicPeriod"/>
            </a:pPr>
            <a:r>
              <a:rPr lang="zh-TW" altLang="en-US" sz="2400" b="0" i="0" dirty="0">
                <a:effectLst/>
                <a:latin typeface="Open Sans" panose="020B0606030504020204" pitchFamily="34" charset="0"/>
              </a:rPr>
              <a:t>瞭解公民社會、政府和民意機關的運作。</a:t>
            </a:r>
          </a:p>
          <a:p>
            <a:pPr marL="914400" lvl="1" indent="-457200" algn="just">
              <a:buFont typeface="+mj-lt"/>
              <a:buAutoNum type="arabicPeriod"/>
            </a:pPr>
            <a:r>
              <a:rPr lang="zh-TW" altLang="en-US" sz="2400" b="0" i="0" dirty="0">
                <a:effectLst/>
                <a:latin typeface="Open Sans" panose="020B0606030504020204" pitchFamily="34" charset="0"/>
              </a:rPr>
              <a:t>教導學員了解公共參與的理論與實務運作，探討公共事務的實踐。</a:t>
            </a:r>
          </a:p>
          <a:p>
            <a:pPr marL="914400" lvl="1" indent="-457200" algn="just">
              <a:buFont typeface="+mj-lt"/>
              <a:buAutoNum type="arabicPeriod"/>
            </a:pPr>
            <a:r>
              <a:rPr lang="zh-TW" altLang="en-US" sz="2400" b="0" i="0" dirty="0">
                <a:effectLst/>
                <a:latin typeface="Open Sans" panose="020B0606030504020204" pitchFamily="34" charset="0"/>
              </a:rPr>
              <a:t>透過實際的議題，討論公民社會、政府行政部門與立法部門之間的互動架構中，如何推動社會變革。</a:t>
            </a:r>
          </a:p>
          <a:p>
            <a:pPr marL="914400" lvl="1" indent="-457200" algn="just">
              <a:buFont typeface="+mj-lt"/>
              <a:buAutoNum type="arabicPeriod"/>
            </a:pPr>
            <a:r>
              <a:rPr lang="zh-TW" altLang="en-US" sz="2400" b="0" i="0" dirty="0">
                <a:effectLst/>
                <a:latin typeface="Open Sans" panose="020B0606030504020204" pitchFamily="34" charset="0"/>
              </a:rPr>
              <a:t>讓學員透過專題研討進行個案分析</a:t>
            </a:r>
            <a:r>
              <a:rPr lang="zh-TW" altLang="en-US" sz="2000" b="0" i="0" dirty="0">
                <a:effectLst/>
                <a:latin typeface="Open Sans" panose="020B0606030504020204" pitchFamily="34" charset="0"/>
              </a:rPr>
              <a:t>。</a:t>
            </a:r>
            <a:endParaRPr kumimoji="0" lang="en-US" altLang="zh-TW" sz="20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Microsoft JhengHei"/>
              <a:ea typeface="Microsoft JhengHei"/>
              <a:sym typeface="Microsoft JhengHei"/>
            </a:endParaRPr>
          </a:p>
        </p:txBody>
      </p:sp>
      <p:sp>
        <p:nvSpPr>
          <p:cNvPr id="5" name="內容版面配置區 6">
            <a:extLst>
              <a:ext uri="{FF2B5EF4-FFF2-40B4-BE49-F238E27FC236}">
                <a16:creationId xmlns:a16="http://schemas.microsoft.com/office/drawing/2014/main" id="{77F5065E-9F85-4ABD-867B-00515AB33C97}"/>
              </a:ext>
            </a:extLst>
          </p:cNvPr>
          <p:cNvSpPr txBox="1">
            <a:spLocks/>
          </p:cNvSpPr>
          <p:nvPr/>
        </p:nvSpPr>
        <p:spPr>
          <a:xfrm>
            <a:off x="940942" y="2106201"/>
            <a:ext cx="10093846" cy="39353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spcBef>
                <a:spcPts val="0"/>
              </a:spcBef>
              <a:buClr>
                <a:schemeClr val="dk1"/>
              </a:buClr>
              <a:buSzPct val="133000"/>
              <a:buFont typeface="Arial" panose="020B0604020202020204" pitchFamily="34" charset="0"/>
              <a:buNone/>
            </a:pPr>
            <a:endParaRPr lang="en-US" altLang="zh-TW" sz="1600" dirty="0">
              <a:solidFill>
                <a:schemeClr val="accent2">
                  <a:lumMod val="50000"/>
                </a:schemeClr>
              </a:solidFill>
              <a:latin typeface="Microsoft JhengHei"/>
              <a:ea typeface="Microsoft JhengHei"/>
              <a:sym typeface="Microsoft JhengHei"/>
            </a:endParaRPr>
          </a:p>
        </p:txBody>
      </p:sp>
      <p:sp>
        <p:nvSpPr>
          <p:cNvPr id="3" name="投影片編號版面配置區 2">
            <a:extLst>
              <a:ext uri="{FF2B5EF4-FFF2-40B4-BE49-F238E27FC236}">
                <a16:creationId xmlns:a16="http://schemas.microsoft.com/office/drawing/2014/main" id="{A14B98F9-3839-4DCB-951F-5E1A0A29E4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4BDF9-E432-4F34-9A7E-116CE83B37B5}" type="slidenum">
              <a:rPr lang="zh-TW" altLang="en-US" smtClean="0"/>
              <a:t>9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845580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1998</TotalTime>
  <Words>1415</Words>
  <Application>Microsoft Office PowerPoint</Application>
  <PresentationFormat>寬螢幕</PresentationFormat>
  <Paragraphs>103</Paragraphs>
  <Slides>12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7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12</vt:i4>
      </vt:variant>
    </vt:vector>
  </HeadingPairs>
  <TitlesOfParts>
    <vt:vector size="20" baseType="lpstr">
      <vt:lpstr>Open Sans</vt:lpstr>
      <vt:lpstr>微軟正黑體</vt:lpstr>
      <vt:lpstr>微軟正黑體</vt:lpstr>
      <vt:lpstr>新細明體</vt:lpstr>
      <vt:lpstr>Arial</vt:lpstr>
      <vt:lpstr>Calibri</vt:lpstr>
      <vt:lpstr>Wingdings</vt:lpstr>
      <vt:lpstr>Office 佈景主題</vt:lpstr>
      <vt:lpstr>桃園校區 初期試辦課程規劃</vt:lpstr>
      <vt:lpstr>課程分為提供為企業社會人士及公務人員兩大類 有學分班及非學分班 </vt:lpstr>
      <vt:lpstr>企業與社會人士課程</vt:lpstr>
      <vt:lpstr>法學領域非學分班</vt:lpstr>
      <vt:lpstr>菁英律師系列(非學分班)</vt:lpstr>
      <vt:lpstr>創新與生活主題課程</vt:lpstr>
      <vt:lpstr>創新與生活主題課程</vt:lpstr>
      <vt:lpstr>公務人員課程</vt:lpstr>
      <vt:lpstr>社科院-政策創新學分班</vt:lpstr>
      <vt:lpstr>社科院-政策創新學分班 (續)</vt:lpstr>
      <vt:lpstr>社科院-公務學程學分班</vt:lpstr>
      <vt:lpstr>社科院-公務學程學分班 (續)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【課程名稱】</dc:title>
  <dc:creator>pingching chen</dc:creator>
  <cp:lastModifiedBy>PYMHS</cp:lastModifiedBy>
  <cp:revision>111</cp:revision>
  <dcterms:created xsi:type="dcterms:W3CDTF">2024-04-01T07:01:58Z</dcterms:created>
  <dcterms:modified xsi:type="dcterms:W3CDTF">2024-07-18T07:05:19Z</dcterms:modified>
</cp:coreProperties>
</file>