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9"/>
  </p:notesMasterIdLst>
  <p:handoutMasterIdLst>
    <p:handoutMasterId r:id="rId70"/>
  </p:handoutMasterIdLst>
  <p:sldIdLst>
    <p:sldId id="256" r:id="rId2"/>
    <p:sldId id="336" r:id="rId3"/>
    <p:sldId id="257" r:id="rId4"/>
    <p:sldId id="337" r:id="rId5"/>
    <p:sldId id="342" r:id="rId6"/>
    <p:sldId id="338" r:id="rId7"/>
    <p:sldId id="260" r:id="rId8"/>
    <p:sldId id="318" r:id="rId9"/>
    <p:sldId id="262" r:id="rId10"/>
    <p:sldId id="263" r:id="rId11"/>
    <p:sldId id="313" r:id="rId12"/>
    <p:sldId id="319" r:id="rId13"/>
    <p:sldId id="265" r:id="rId14"/>
    <p:sldId id="320" r:id="rId15"/>
    <p:sldId id="267" r:id="rId16"/>
    <p:sldId id="268" r:id="rId17"/>
    <p:sldId id="270" r:id="rId18"/>
    <p:sldId id="321" r:id="rId19"/>
    <p:sldId id="272" r:id="rId20"/>
    <p:sldId id="273" r:id="rId21"/>
    <p:sldId id="274" r:id="rId22"/>
    <p:sldId id="275" r:id="rId23"/>
    <p:sldId id="276" r:id="rId24"/>
    <p:sldId id="277" r:id="rId25"/>
    <p:sldId id="278" r:id="rId26"/>
    <p:sldId id="279" r:id="rId27"/>
    <p:sldId id="280" r:id="rId28"/>
    <p:sldId id="281" r:id="rId29"/>
    <p:sldId id="282" r:id="rId30"/>
    <p:sldId id="323" r:id="rId31"/>
    <p:sldId id="324" r:id="rId32"/>
    <p:sldId id="325" r:id="rId33"/>
    <p:sldId id="326" r:id="rId34"/>
    <p:sldId id="283" r:id="rId35"/>
    <p:sldId id="343" r:id="rId36"/>
    <p:sldId id="327" r:id="rId37"/>
    <p:sldId id="328" r:id="rId38"/>
    <p:sldId id="329" r:id="rId39"/>
    <p:sldId id="331" r:id="rId40"/>
    <p:sldId id="332" r:id="rId41"/>
    <p:sldId id="333" r:id="rId42"/>
    <p:sldId id="287" r:id="rId43"/>
    <p:sldId id="288" r:id="rId44"/>
    <p:sldId id="334" r:id="rId45"/>
    <p:sldId id="290" r:id="rId46"/>
    <p:sldId id="291" r:id="rId47"/>
    <p:sldId id="335" r:id="rId48"/>
    <p:sldId id="294" r:id="rId49"/>
    <p:sldId id="295" r:id="rId50"/>
    <p:sldId id="296" r:id="rId51"/>
    <p:sldId id="297" r:id="rId52"/>
    <p:sldId id="299" r:id="rId53"/>
    <p:sldId id="300" r:id="rId54"/>
    <p:sldId id="301" r:id="rId55"/>
    <p:sldId id="302" r:id="rId56"/>
    <p:sldId id="303" r:id="rId57"/>
    <p:sldId id="304" r:id="rId58"/>
    <p:sldId id="305" r:id="rId59"/>
    <p:sldId id="306" r:id="rId60"/>
    <p:sldId id="308" r:id="rId61"/>
    <p:sldId id="339" r:id="rId62"/>
    <p:sldId id="340" r:id="rId63"/>
    <p:sldId id="309" r:id="rId64"/>
    <p:sldId id="310" r:id="rId65"/>
    <p:sldId id="314" r:id="rId66"/>
    <p:sldId id="341" r:id="rId67"/>
    <p:sldId id="312" r:id="rId68"/>
  </p:sldIdLst>
  <p:sldSz cx="9144000" cy="6858000" type="screen4x3"/>
  <p:notesSz cx="9926638" cy="67976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3" roundtripDataSignature="AMtx7mjpt3hlexqewNPyp/5s+WKTfyTA2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2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EDC0B32-3437-465B-9113-25ABB294C655}">
  <a:tblStyle styleId="{4EDC0B32-3437-465B-9113-25ABB294C655}"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0" autoAdjust="0"/>
    <p:restoredTop sz="77791" autoAdjust="0"/>
  </p:normalViewPr>
  <p:slideViewPr>
    <p:cSldViewPr snapToGrid="0">
      <p:cViewPr varScale="1">
        <p:scale>
          <a:sx n="88" d="100"/>
          <a:sy n="88" d="100"/>
        </p:scale>
        <p:origin x="234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E2DE9CCA-6D9F-4A1D-B4CC-D68A3933F5D3}"/>
              </a:ext>
            </a:extLst>
          </p:cNvPr>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E731143B-A2B0-401D-99F0-663EE85D0B1D}"/>
              </a:ext>
            </a:extLst>
          </p:cNvPr>
          <p:cNvSpPr>
            <a:spLocks noGrp="1"/>
          </p:cNvSpPr>
          <p:nvPr>
            <p:ph type="dt" sz="quarter" idx="1"/>
          </p:nvPr>
        </p:nvSpPr>
        <p:spPr>
          <a:xfrm>
            <a:off x="5622925" y="0"/>
            <a:ext cx="4302125" cy="341313"/>
          </a:xfrm>
          <a:prstGeom prst="rect">
            <a:avLst/>
          </a:prstGeom>
        </p:spPr>
        <p:txBody>
          <a:bodyPr vert="horz" lIns="91440" tIns="45720" rIns="91440" bIns="45720" rtlCol="0"/>
          <a:lstStyle>
            <a:lvl1pPr algn="r">
              <a:defRPr sz="1200"/>
            </a:lvl1pPr>
          </a:lstStyle>
          <a:p>
            <a:endParaRPr lang="zh-TW" altLang="en-US"/>
          </a:p>
        </p:txBody>
      </p:sp>
      <p:sp>
        <p:nvSpPr>
          <p:cNvPr id="4" name="頁尾版面配置區 3">
            <a:extLst>
              <a:ext uri="{FF2B5EF4-FFF2-40B4-BE49-F238E27FC236}">
                <a16:creationId xmlns:a16="http://schemas.microsoft.com/office/drawing/2014/main" id="{05739DAE-4F4C-4E4A-AB93-26B21C5A1CAE}"/>
              </a:ext>
            </a:extLst>
          </p:cNvPr>
          <p:cNvSpPr>
            <a:spLocks noGrp="1"/>
          </p:cNvSpPr>
          <p:nvPr>
            <p:ph type="ftr" sz="quarter" idx="2"/>
          </p:nvPr>
        </p:nvSpPr>
        <p:spPr>
          <a:xfrm>
            <a:off x="0" y="6456363"/>
            <a:ext cx="4302125" cy="341312"/>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1652D59A-D979-4CD2-9BF9-C64B740A712A}"/>
              </a:ext>
            </a:extLst>
          </p:cNvPr>
          <p:cNvSpPr>
            <a:spLocks noGrp="1"/>
          </p:cNvSpPr>
          <p:nvPr>
            <p:ph type="sldNum" sz="quarter" idx="3"/>
          </p:nvPr>
        </p:nvSpPr>
        <p:spPr>
          <a:xfrm>
            <a:off x="5622925" y="6456363"/>
            <a:ext cx="4302125" cy="341312"/>
          </a:xfrm>
          <a:prstGeom prst="rect">
            <a:avLst/>
          </a:prstGeom>
        </p:spPr>
        <p:txBody>
          <a:bodyPr vert="horz" lIns="91440" tIns="45720" rIns="91440" bIns="45720" rtlCol="0" anchor="b"/>
          <a:lstStyle>
            <a:lvl1pPr algn="r">
              <a:defRPr sz="1200"/>
            </a:lvl1pPr>
          </a:lstStyle>
          <a:p>
            <a:fld id="{282D3304-3DD8-4FE2-8F06-083E019F6E29}" type="slidenum">
              <a:rPr lang="zh-TW" altLang="en-US" smtClean="0"/>
              <a:t>‹#›</a:t>
            </a:fld>
            <a:endParaRPr lang="zh-TW" altLang="en-US"/>
          </a:p>
        </p:txBody>
      </p:sp>
    </p:spTree>
    <p:extLst>
      <p:ext uri="{BB962C8B-B14F-4D97-AF65-F5344CB8AC3E}">
        <p14:creationId xmlns:p14="http://schemas.microsoft.com/office/powerpoint/2010/main" val="2787998026"/>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300306" cy="340264"/>
          </a:xfrm>
          <a:prstGeom prst="rect">
            <a:avLst/>
          </a:prstGeom>
          <a:noFill/>
          <a:ln>
            <a:noFill/>
          </a:ln>
        </p:spPr>
        <p:txBody>
          <a:bodyPr spcFirstLastPara="1" wrap="square" lIns="91750" tIns="45875" rIns="91750" bIns="45875" anchor="t" anchorCtr="0">
            <a:noAutofit/>
          </a:bodyPr>
          <a:lstStyle>
            <a:lvl1pPr marR="0" lvl="0"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5626331" y="0"/>
            <a:ext cx="4300306" cy="340264"/>
          </a:xfrm>
          <a:prstGeom prst="rect">
            <a:avLst/>
          </a:prstGeom>
          <a:noFill/>
          <a:ln>
            <a:noFill/>
          </a:ln>
        </p:spPr>
        <p:txBody>
          <a:bodyPr spcFirstLastPara="1" wrap="square" lIns="91750" tIns="45875" rIns="91750" bIns="45875" anchor="t" anchorCtr="0">
            <a:noAutofit/>
          </a:bodyPr>
          <a:lstStyle>
            <a:lvl1pPr marR="0" lvl="0"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6457411"/>
            <a:ext cx="4300306" cy="340264"/>
          </a:xfrm>
          <a:prstGeom prst="rect">
            <a:avLst/>
          </a:prstGeom>
          <a:noFill/>
          <a:ln>
            <a:noFill/>
          </a:ln>
        </p:spPr>
        <p:txBody>
          <a:bodyPr spcFirstLastPara="1" wrap="square" lIns="91750" tIns="45875" rIns="91750" bIns="45875" anchor="b" anchorCtr="0">
            <a:noAutofit/>
          </a:bodyPr>
          <a:lstStyle>
            <a:lvl1pPr marR="0" lvl="0"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2400" b="1"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strike="noStrike" cap="none">
                <a:solidFill>
                  <a:srgbClr val="000000"/>
                </a:solidFill>
                <a:latin typeface="Times New Roman"/>
                <a:ea typeface="Times New Roman"/>
                <a:cs typeface="Times New Roman"/>
                <a:sym typeface="Times New Roman"/>
              </a:rPr>
              <a:t>‹#›</a:t>
            </a:fld>
            <a:endParaRPr/>
          </a:p>
        </p:txBody>
      </p:sp>
    </p:spTree>
    <p:extLst>
      <p:ext uri="{BB962C8B-B14F-4D97-AF65-F5344CB8AC3E}">
        <p14:creationId xmlns:p14="http://schemas.microsoft.com/office/powerpoint/2010/main" val="4222752157"/>
      </p:ext>
    </p:extLst>
  </p:cSld>
  <p:clrMap bg1="lt1" tx1="dk1" bg2="dk2" tx2="lt2" accent1="accent1" accent2="accent2" accent3="accent3" accent4="accent4" accent5="accent5" accent6="accent6" hlink="hlink" folHlink="folHlink"/>
  <p:hf sldNum="0" hdr="0" ftr="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a:t>
            </a:fld>
            <a:endParaRPr/>
          </a:p>
        </p:txBody>
      </p:sp>
      <p:sp>
        <p:nvSpPr>
          <p:cNvPr id="86" name="Google Shape;86;p1: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 name="Google Shape;87;p1: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2" name="日期版面配置區 1">
            <a:extLst>
              <a:ext uri="{FF2B5EF4-FFF2-40B4-BE49-F238E27FC236}">
                <a16:creationId xmlns:a16="http://schemas.microsoft.com/office/drawing/2014/main" id="{3AE59521-FC6E-40DA-AB7A-182450473889}"/>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410514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1: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7" name="Google Shape;187;p11: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188" name="Google Shape;188;p11: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14</a:t>
            </a:fld>
            <a:endParaRPr/>
          </a:p>
        </p:txBody>
      </p:sp>
      <p:sp>
        <p:nvSpPr>
          <p:cNvPr id="2" name="日期版面配置區 1">
            <a:extLst>
              <a:ext uri="{FF2B5EF4-FFF2-40B4-BE49-F238E27FC236}">
                <a16:creationId xmlns:a16="http://schemas.microsoft.com/office/drawing/2014/main" id="{2A218D75-E273-4BAC-B6BA-EE3BA60384E9}"/>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737390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197" name="Google Shape;197;p12: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8436BDD2-48E7-47F5-8B3B-A90923350C97}"/>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445868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6" name="Google Shape;216;p13: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217" name="Google Shape;217;p13: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16</a:t>
            </a:fld>
            <a:endParaRPr/>
          </a:p>
        </p:txBody>
      </p:sp>
      <p:sp>
        <p:nvSpPr>
          <p:cNvPr id="2" name="日期版面配置區 1">
            <a:extLst>
              <a:ext uri="{FF2B5EF4-FFF2-40B4-BE49-F238E27FC236}">
                <a16:creationId xmlns:a16="http://schemas.microsoft.com/office/drawing/2014/main" id="{604420B4-D38E-4FDF-8A28-77F9597AB9BC}"/>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793064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5: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9" name="Google Shape;239;p15: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240" name="Google Shape;240;p15: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17</a:t>
            </a:fld>
            <a:endParaRPr/>
          </a:p>
        </p:txBody>
      </p:sp>
      <p:sp>
        <p:nvSpPr>
          <p:cNvPr id="2" name="日期版面配置區 1">
            <a:extLst>
              <a:ext uri="{FF2B5EF4-FFF2-40B4-BE49-F238E27FC236}">
                <a16:creationId xmlns:a16="http://schemas.microsoft.com/office/drawing/2014/main" id="{F51DF559-1047-4C74-93F4-7AB8A1A18560}"/>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4794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6: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7" name="Google Shape;257;p16: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r>
              <a:rPr lang="zh-TW" altLang="en-US" dirty="0"/>
              <a:t>補</a:t>
            </a:r>
            <a:endParaRPr dirty="0"/>
          </a:p>
        </p:txBody>
      </p:sp>
      <p:sp>
        <p:nvSpPr>
          <p:cNvPr id="258" name="Google Shape;258;p16: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18</a:t>
            </a:fld>
            <a:endParaRPr/>
          </a:p>
        </p:txBody>
      </p:sp>
      <p:sp>
        <p:nvSpPr>
          <p:cNvPr id="2" name="日期版面配置區 1">
            <a:extLst>
              <a:ext uri="{FF2B5EF4-FFF2-40B4-BE49-F238E27FC236}">
                <a16:creationId xmlns:a16="http://schemas.microsoft.com/office/drawing/2014/main" id="{4C112B70-FBCC-4DC8-A838-A9A9ADA11823}"/>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671725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7: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8" name="Google Shape;268;p17: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269" name="Google Shape;269;p17: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19</a:t>
            </a:fld>
            <a:endParaRPr/>
          </a:p>
        </p:txBody>
      </p:sp>
      <p:sp>
        <p:nvSpPr>
          <p:cNvPr id="2" name="日期版面配置區 1">
            <a:extLst>
              <a:ext uri="{FF2B5EF4-FFF2-40B4-BE49-F238E27FC236}">
                <a16:creationId xmlns:a16="http://schemas.microsoft.com/office/drawing/2014/main" id="{630A140D-0B59-4A21-A7E7-8F8BD763528D}"/>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659392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8: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9" name="Google Shape;289;p18: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290" name="Google Shape;290;p18: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20</a:t>
            </a:fld>
            <a:endParaRPr/>
          </a:p>
        </p:txBody>
      </p:sp>
      <p:sp>
        <p:nvSpPr>
          <p:cNvPr id="2" name="日期版面配置區 1">
            <a:extLst>
              <a:ext uri="{FF2B5EF4-FFF2-40B4-BE49-F238E27FC236}">
                <a16:creationId xmlns:a16="http://schemas.microsoft.com/office/drawing/2014/main" id="{B56C9DCC-5F25-49F0-BAD0-78714C8C32AC}"/>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4201864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9: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8" name="Google Shape;298;p19: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299" name="Google Shape;299;p19: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21</a:t>
            </a:fld>
            <a:endParaRPr/>
          </a:p>
        </p:txBody>
      </p:sp>
      <p:sp>
        <p:nvSpPr>
          <p:cNvPr id="2" name="日期版面配置區 1">
            <a:extLst>
              <a:ext uri="{FF2B5EF4-FFF2-40B4-BE49-F238E27FC236}">
                <a16:creationId xmlns:a16="http://schemas.microsoft.com/office/drawing/2014/main" id="{FD5B1572-4F98-4657-95DC-B35A4E4F8A84}"/>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1043948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0: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8" name="Google Shape;308;p20: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09" name="Google Shape;309;p20: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22</a:t>
            </a:fld>
            <a:endParaRPr/>
          </a:p>
        </p:txBody>
      </p:sp>
      <p:sp>
        <p:nvSpPr>
          <p:cNvPr id="2" name="日期版面配置區 1">
            <a:extLst>
              <a:ext uri="{FF2B5EF4-FFF2-40B4-BE49-F238E27FC236}">
                <a16:creationId xmlns:a16="http://schemas.microsoft.com/office/drawing/2014/main" id="{2178F1CC-A57A-48CA-9396-FD68465B948D}"/>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4703087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1: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8" name="Google Shape;318;p21: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19" name="Google Shape;319;p21: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23</a:t>
            </a:fld>
            <a:endParaRPr/>
          </a:p>
        </p:txBody>
      </p:sp>
      <p:sp>
        <p:nvSpPr>
          <p:cNvPr id="2" name="日期版面配置區 1">
            <a:extLst>
              <a:ext uri="{FF2B5EF4-FFF2-40B4-BE49-F238E27FC236}">
                <a16:creationId xmlns:a16="http://schemas.microsoft.com/office/drawing/2014/main" id="{59952378-9C5A-474E-A565-676043C63CE4}"/>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006800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r>
              <a:rPr lang="zh-TW" altLang="en-US" dirty="0"/>
              <a:t>補</a:t>
            </a:r>
            <a:endParaRPr dirty="0"/>
          </a:p>
        </p:txBody>
      </p:sp>
      <p:sp>
        <p:nvSpPr>
          <p:cNvPr id="95" name="Google Shape;95;p2: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80B0AC2D-009A-467F-9069-711E06BEDCE7}"/>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2129142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2: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3" name="Google Shape;333;p22: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34" name="Google Shape;334;p22: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24</a:t>
            </a:fld>
            <a:endParaRPr/>
          </a:p>
        </p:txBody>
      </p:sp>
      <p:sp>
        <p:nvSpPr>
          <p:cNvPr id="2" name="日期版面配置區 1">
            <a:extLst>
              <a:ext uri="{FF2B5EF4-FFF2-40B4-BE49-F238E27FC236}">
                <a16:creationId xmlns:a16="http://schemas.microsoft.com/office/drawing/2014/main" id="{B332A112-18D6-436E-BF38-93D6CC67B873}"/>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261583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3: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48" name="Google Shape;348;p23: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E9036887-D21A-4F53-A643-9EE7F2CF3F53}"/>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467986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4: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8" name="Google Shape;358;p24: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359" name="Google Shape;359;p24: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26</a:t>
            </a:fld>
            <a:endParaRPr/>
          </a:p>
        </p:txBody>
      </p:sp>
      <p:sp>
        <p:nvSpPr>
          <p:cNvPr id="2" name="日期版面配置區 1">
            <a:extLst>
              <a:ext uri="{FF2B5EF4-FFF2-40B4-BE49-F238E27FC236}">
                <a16:creationId xmlns:a16="http://schemas.microsoft.com/office/drawing/2014/main" id="{19CB2512-5669-453F-B404-B6911959EF95}"/>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6895320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5: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9" name="Google Shape;369;p25: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70" name="Google Shape;370;p25: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27</a:t>
            </a:fld>
            <a:endParaRPr/>
          </a:p>
        </p:txBody>
      </p:sp>
      <p:sp>
        <p:nvSpPr>
          <p:cNvPr id="2" name="日期版面配置區 1">
            <a:extLst>
              <a:ext uri="{FF2B5EF4-FFF2-40B4-BE49-F238E27FC236}">
                <a16:creationId xmlns:a16="http://schemas.microsoft.com/office/drawing/2014/main" id="{11364400-2700-4CC2-8557-A46B1C917007}"/>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1369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6: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78" name="Google Shape;378;p26: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49E0318E-D7C9-4A85-AA2D-7976EE317C22}"/>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40586629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7: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4" name="Google Shape;384;p27: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85" name="Google Shape;385;p27: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29</a:t>
            </a:fld>
            <a:endParaRPr/>
          </a:p>
        </p:txBody>
      </p:sp>
      <p:sp>
        <p:nvSpPr>
          <p:cNvPr id="2" name="日期版面配置區 1">
            <a:extLst>
              <a:ext uri="{FF2B5EF4-FFF2-40B4-BE49-F238E27FC236}">
                <a16:creationId xmlns:a16="http://schemas.microsoft.com/office/drawing/2014/main" id="{A2529770-A215-4412-B86B-BB5D8D5F4471}"/>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40089750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8: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2" name="Google Shape;392;p28: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93" name="Google Shape;393;p28: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30</a:t>
            </a:fld>
            <a:endParaRPr/>
          </a:p>
        </p:txBody>
      </p:sp>
      <p:sp>
        <p:nvSpPr>
          <p:cNvPr id="2" name="日期版面配置區 1">
            <a:extLst>
              <a:ext uri="{FF2B5EF4-FFF2-40B4-BE49-F238E27FC236}">
                <a16:creationId xmlns:a16="http://schemas.microsoft.com/office/drawing/2014/main" id="{9FA28938-A985-4F0C-BF13-0878D5187B0C}"/>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6066649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8: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2" name="Google Shape;392;p28: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93" name="Google Shape;393;p28: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31</a:t>
            </a:fld>
            <a:endParaRPr/>
          </a:p>
        </p:txBody>
      </p:sp>
      <p:sp>
        <p:nvSpPr>
          <p:cNvPr id="2" name="日期版面配置區 1">
            <a:extLst>
              <a:ext uri="{FF2B5EF4-FFF2-40B4-BE49-F238E27FC236}">
                <a16:creationId xmlns:a16="http://schemas.microsoft.com/office/drawing/2014/main" id="{8AC069F5-B4EA-4316-B701-360140C1856B}"/>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7664495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8: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2" name="Google Shape;392;p28: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93" name="Google Shape;393;p28: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32</a:t>
            </a:fld>
            <a:endParaRPr/>
          </a:p>
        </p:txBody>
      </p:sp>
      <p:sp>
        <p:nvSpPr>
          <p:cNvPr id="2" name="日期版面配置區 1">
            <a:extLst>
              <a:ext uri="{FF2B5EF4-FFF2-40B4-BE49-F238E27FC236}">
                <a16:creationId xmlns:a16="http://schemas.microsoft.com/office/drawing/2014/main" id="{B009E9F2-C052-419E-A380-3E9DC45C7310}"/>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6333037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8: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2" name="Google Shape;392;p28: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93" name="Google Shape;393;p28: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33</a:t>
            </a:fld>
            <a:endParaRPr/>
          </a:p>
        </p:txBody>
      </p:sp>
      <p:sp>
        <p:nvSpPr>
          <p:cNvPr id="2" name="日期版面配置區 1">
            <a:extLst>
              <a:ext uri="{FF2B5EF4-FFF2-40B4-BE49-F238E27FC236}">
                <a16:creationId xmlns:a16="http://schemas.microsoft.com/office/drawing/2014/main" id="{A3689176-DA26-4FE9-9AB3-12641A7E3358}"/>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41387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271838" y="509588"/>
            <a:ext cx="3398837" cy="2549525"/>
          </a:xfrm>
        </p:spPr>
      </p:sp>
      <p:sp>
        <p:nvSpPr>
          <p:cNvPr id="3" name="備忘稿版面配置區 2"/>
          <p:cNvSpPr>
            <a:spLocks noGrp="1"/>
          </p:cNvSpPr>
          <p:nvPr>
            <p:ph type="body" idx="1"/>
          </p:nvPr>
        </p:nvSpPr>
        <p:spPr/>
        <p:txBody>
          <a:bodyPr/>
          <a:lstStyle/>
          <a:p>
            <a:r>
              <a:rPr lang="zh-TW" altLang="en-US" dirty="0"/>
              <a:t>補</a:t>
            </a:r>
          </a:p>
        </p:txBody>
      </p:sp>
      <p:sp>
        <p:nvSpPr>
          <p:cNvPr id="5" name="日期版面配置區 4">
            <a:extLst>
              <a:ext uri="{FF2B5EF4-FFF2-40B4-BE49-F238E27FC236}">
                <a16:creationId xmlns:a16="http://schemas.microsoft.com/office/drawing/2014/main" id="{AF0D4D9F-AC83-4B0B-BF07-8B5074D3120B}"/>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4361015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8: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2" name="Google Shape;392;p28: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93" name="Google Shape;393;p28: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34</a:t>
            </a:fld>
            <a:endParaRPr/>
          </a:p>
        </p:txBody>
      </p:sp>
      <p:sp>
        <p:nvSpPr>
          <p:cNvPr id="2" name="日期版面配置區 1">
            <a:extLst>
              <a:ext uri="{FF2B5EF4-FFF2-40B4-BE49-F238E27FC236}">
                <a16:creationId xmlns:a16="http://schemas.microsoft.com/office/drawing/2014/main" id="{DFD99F97-3757-4CF1-B6DE-E3AA8B6CFCE7}"/>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5397086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8: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2" name="Google Shape;392;p28: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393" name="Google Shape;393;p28: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35</a:t>
            </a:fld>
            <a:endParaRPr/>
          </a:p>
        </p:txBody>
      </p:sp>
      <p:sp>
        <p:nvSpPr>
          <p:cNvPr id="2" name="日期版面配置區 1">
            <a:extLst>
              <a:ext uri="{FF2B5EF4-FFF2-40B4-BE49-F238E27FC236}">
                <a16:creationId xmlns:a16="http://schemas.microsoft.com/office/drawing/2014/main" id="{51CA6A24-7DFE-4CDD-BAB7-0E7C39F85F59}"/>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0178506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271838" y="509588"/>
            <a:ext cx="3398837" cy="2549525"/>
          </a:xfrm>
        </p:spPr>
      </p:sp>
      <p:sp>
        <p:nvSpPr>
          <p:cNvPr id="3" name="備忘稿版面配置區 2"/>
          <p:cNvSpPr>
            <a:spLocks noGrp="1"/>
          </p:cNvSpPr>
          <p:nvPr>
            <p:ph type="body" idx="1"/>
          </p:nvPr>
        </p:nvSpPr>
        <p:spPr/>
        <p:txBody>
          <a:bodyPr/>
          <a:lstStyle/>
          <a:p>
            <a:endParaRPr lang="zh-TW" altLang="en-US" dirty="0"/>
          </a:p>
        </p:txBody>
      </p:sp>
      <p:sp>
        <p:nvSpPr>
          <p:cNvPr id="5" name="日期版面配置區 4">
            <a:extLst>
              <a:ext uri="{FF2B5EF4-FFF2-40B4-BE49-F238E27FC236}">
                <a16:creationId xmlns:a16="http://schemas.microsoft.com/office/drawing/2014/main" id="{E06B8E05-AE7C-4EE2-BC87-A557F62273F6}"/>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1001173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32: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0" name="Google Shape;440;p32: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441" name="Google Shape;441;p32: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42</a:t>
            </a:fld>
            <a:endParaRPr/>
          </a:p>
        </p:txBody>
      </p:sp>
      <p:sp>
        <p:nvSpPr>
          <p:cNvPr id="2" name="日期版面配置區 1">
            <a:extLst>
              <a:ext uri="{FF2B5EF4-FFF2-40B4-BE49-F238E27FC236}">
                <a16:creationId xmlns:a16="http://schemas.microsoft.com/office/drawing/2014/main" id="{C3F79B02-A7D2-4371-92E2-05C0350541EE}"/>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7935559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33: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3" name="Google Shape;453;p33: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454" name="Google Shape;454;p33: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43</a:t>
            </a:fld>
            <a:endParaRPr/>
          </a:p>
        </p:txBody>
      </p:sp>
      <p:sp>
        <p:nvSpPr>
          <p:cNvPr id="2" name="日期版面配置區 1">
            <a:extLst>
              <a:ext uri="{FF2B5EF4-FFF2-40B4-BE49-F238E27FC236}">
                <a16:creationId xmlns:a16="http://schemas.microsoft.com/office/drawing/2014/main" id="{CC2EF37B-78EF-4CA8-A357-0EEFD44543B0}"/>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2220931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34: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462" name="Google Shape;462;p34: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EAD5CFC4-887C-4DD3-90CB-73DCCF3B9E1F}"/>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8923292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35: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469" name="Google Shape;469;p35: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4FAE62E5-F29E-4131-B0D9-AE161C0C4071}"/>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4746139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36: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477" name="Google Shape;477;p36: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C5340CF8-AD75-47D2-85C8-1A834352F013}"/>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7664666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39: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4" name="Google Shape;494;p39: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495" name="Google Shape;495;p39: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48</a:t>
            </a:fld>
            <a:endParaRPr/>
          </a:p>
        </p:txBody>
      </p:sp>
      <p:sp>
        <p:nvSpPr>
          <p:cNvPr id="2" name="日期版面配置區 1">
            <a:extLst>
              <a:ext uri="{FF2B5EF4-FFF2-40B4-BE49-F238E27FC236}">
                <a16:creationId xmlns:a16="http://schemas.microsoft.com/office/drawing/2014/main" id="{5EEDDD25-9444-4527-A39F-995BA23F738D}"/>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7930000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40: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505" name="Google Shape;505;p40: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A77E669B-5DC1-4796-B7C2-DCAE6EED0CC4}"/>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906856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5: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0" name="Google Shape;110;p5: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111" name="Google Shape;111;p5: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7</a:t>
            </a:fld>
            <a:endParaRPr/>
          </a:p>
        </p:txBody>
      </p:sp>
      <p:sp>
        <p:nvSpPr>
          <p:cNvPr id="2" name="日期版面配置區 1">
            <a:extLst>
              <a:ext uri="{FF2B5EF4-FFF2-40B4-BE49-F238E27FC236}">
                <a16:creationId xmlns:a16="http://schemas.microsoft.com/office/drawing/2014/main" id="{5C52799A-4BAA-4A9A-948D-607F6E7BF487}"/>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5057201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41: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510" name="Google Shape;510;p41: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D618EBED-AA37-4411-9379-EEEFC4CF3327}"/>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8871368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42: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516" name="Google Shape;516;p42: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BC0470AB-CE96-4521-858E-B5D2D95680E7}"/>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9749749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44: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dirty="0"/>
          </a:p>
        </p:txBody>
      </p:sp>
      <p:sp>
        <p:nvSpPr>
          <p:cNvPr id="528" name="Google Shape;528;p44: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283A302F-2929-4020-90FC-77A0B37D3589}"/>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7517419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45: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5" name="Google Shape;535;p45: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536" name="Google Shape;536;p45: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53</a:t>
            </a:fld>
            <a:endParaRPr/>
          </a:p>
        </p:txBody>
      </p:sp>
      <p:sp>
        <p:nvSpPr>
          <p:cNvPr id="2" name="日期版面配置區 1">
            <a:extLst>
              <a:ext uri="{FF2B5EF4-FFF2-40B4-BE49-F238E27FC236}">
                <a16:creationId xmlns:a16="http://schemas.microsoft.com/office/drawing/2014/main" id="{FE4D717F-439C-4902-9049-88DDB8A3DF69}"/>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0143793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46: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3" name="Google Shape;543;p46: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544" name="Google Shape;544;p46: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54</a:t>
            </a:fld>
            <a:endParaRPr/>
          </a:p>
        </p:txBody>
      </p:sp>
      <p:sp>
        <p:nvSpPr>
          <p:cNvPr id="2" name="日期版面配置區 1">
            <a:extLst>
              <a:ext uri="{FF2B5EF4-FFF2-40B4-BE49-F238E27FC236}">
                <a16:creationId xmlns:a16="http://schemas.microsoft.com/office/drawing/2014/main" id="{6FBAD9A6-A06D-426A-A19C-95CA5B9CAB61}"/>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9977090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7: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51" name="Google Shape;551;p47: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552" name="Google Shape;552;p47: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55</a:t>
            </a:fld>
            <a:endParaRPr/>
          </a:p>
        </p:txBody>
      </p:sp>
      <p:sp>
        <p:nvSpPr>
          <p:cNvPr id="2" name="日期版面配置區 1">
            <a:extLst>
              <a:ext uri="{FF2B5EF4-FFF2-40B4-BE49-F238E27FC236}">
                <a16:creationId xmlns:a16="http://schemas.microsoft.com/office/drawing/2014/main" id="{682EDF2D-870E-46F9-93D7-E72EB756FCB8}"/>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3158401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48: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59" name="Google Shape;559;p48: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560" name="Google Shape;560;p48: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56</a:t>
            </a:fld>
            <a:endParaRPr/>
          </a:p>
        </p:txBody>
      </p:sp>
      <p:sp>
        <p:nvSpPr>
          <p:cNvPr id="2" name="日期版面配置區 1">
            <a:extLst>
              <a:ext uri="{FF2B5EF4-FFF2-40B4-BE49-F238E27FC236}">
                <a16:creationId xmlns:a16="http://schemas.microsoft.com/office/drawing/2014/main" id="{741500AF-260E-4211-8F57-704CBA14800B}"/>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10039714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49: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67" name="Google Shape;567;p49: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568" name="Google Shape;568;p49: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57</a:t>
            </a:fld>
            <a:endParaRPr/>
          </a:p>
        </p:txBody>
      </p:sp>
      <p:sp>
        <p:nvSpPr>
          <p:cNvPr id="2" name="日期版面配置區 1">
            <a:extLst>
              <a:ext uri="{FF2B5EF4-FFF2-40B4-BE49-F238E27FC236}">
                <a16:creationId xmlns:a16="http://schemas.microsoft.com/office/drawing/2014/main" id="{C7B3C996-75CF-4692-8AC0-A193204C997E}"/>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3153726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50: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75" name="Google Shape;575;p50: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576" name="Google Shape;576;p50: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58</a:t>
            </a:fld>
            <a:endParaRPr/>
          </a:p>
        </p:txBody>
      </p:sp>
      <p:sp>
        <p:nvSpPr>
          <p:cNvPr id="2" name="日期版面配置區 1">
            <a:extLst>
              <a:ext uri="{FF2B5EF4-FFF2-40B4-BE49-F238E27FC236}">
                <a16:creationId xmlns:a16="http://schemas.microsoft.com/office/drawing/2014/main" id="{28C91807-A206-4812-B24C-752987F2A727}"/>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3741503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51: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3" name="Google Shape;583;p51: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584" name="Google Shape;584;p51: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59</a:t>
            </a:fld>
            <a:endParaRPr/>
          </a:p>
        </p:txBody>
      </p:sp>
      <p:sp>
        <p:nvSpPr>
          <p:cNvPr id="2" name="日期版面配置區 1">
            <a:extLst>
              <a:ext uri="{FF2B5EF4-FFF2-40B4-BE49-F238E27FC236}">
                <a16:creationId xmlns:a16="http://schemas.microsoft.com/office/drawing/2014/main" id="{9C92AC1C-91BD-446E-89DB-31622E9B82D4}"/>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532712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124" name="Google Shape;124;p6: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43C5806E-BD7D-477E-B4A2-E62B9EEDA736}"/>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5858811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53: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9" name="Google Shape;599;p53: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600" name="Google Shape;600;p53: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60</a:t>
            </a:fld>
            <a:endParaRPr/>
          </a:p>
        </p:txBody>
      </p:sp>
      <p:sp>
        <p:nvSpPr>
          <p:cNvPr id="2" name="日期版面配置區 1">
            <a:extLst>
              <a:ext uri="{FF2B5EF4-FFF2-40B4-BE49-F238E27FC236}">
                <a16:creationId xmlns:a16="http://schemas.microsoft.com/office/drawing/2014/main" id="{807CF402-1EBF-4AE1-88EB-2546FA9E35E9}"/>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3684864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54: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9" name="Google Shape;629;p54: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630" name="Google Shape;630;p54: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63</a:t>
            </a:fld>
            <a:endParaRPr/>
          </a:p>
        </p:txBody>
      </p:sp>
      <p:sp>
        <p:nvSpPr>
          <p:cNvPr id="2" name="日期版面配置區 1">
            <a:extLst>
              <a:ext uri="{FF2B5EF4-FFF2-40B4-BE49-F238E27FC236}">
                <a16:creationId xmlns:a16="http://schemas.microsoft.com/office/drawing/2014/main" id="{64389445-BE67-45CF-9ABF-55B7DC2163E0}"/>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6184516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5: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643" name="Google Shape;643;p55: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25534B14-95BD-4D7F-BB93-9B52787AA4F0}"/>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4526589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54: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9" name="Google Shape;629;p54: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630" name="Google Shape;630;p54: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65</a:t>
            </a:fld>
            <a:endParaRPr/>
          </a:p>
        </p:txBody>
      </p:sp>
      <p:sp>
        <p:nvSpPr>
          <p:cNvPr id="2" name="日期版面配置區 1">
            <a:extLst>
              <a:ext uri="{FF2B5EF4-FFF2-40B4-BE49-F238E27FC236}">
                <a16:creationId xmlns:a16="http://schemas.microsoft.com/office/drawing/2014/main" id="{14422604-00FF-45E6-8213-39B9C1976486}"/>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3097102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57: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59" name="Google Shape;659;p57:notes"/>
          <p:cNvSpPr txBox="1">
            <a:spLocks noGrp="1"/>
          </p:cNvSpPr>
          <p:nvPr>
            <p:ph type="body" idx="1"/>
          </p:nvPr>
        </p:nvSpPr>
        <p:spPr>
          <a:xfrm>
            <a:off x="1323706" y="3226531"/>
            <a:ext cx="7279225" cy="3061291"/>
          </a:xfrm>
          <a:prstGeom prst="rect">
            <a:avLst/>
          </a:prstGeom>
          <a:noFill/>
          <a:ln>
            <a:noFill/>
          </a:ln>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660" name="Google Shape;660;p57:notes"/>
          <p:cNvSpPr txBox="1"/>
          <p:nvPr/>
        </p:nvSpPr>
        <p:spPr>
          <a:xfrm>
            <a:off x="5626331" y="6457411"/>
            <a:ext cx="4300306" cy="340264"/>
          </a:xfrm>
          <a:prstGeom prst="rect">
            <a:avLst/>
          </a:prstGeom>
          <a:noFill/>
          <a:ln>
            <a:noFill/>
          </a:ln>
        </p:spPr>
        <p:txBody>
          <a:bodyPr spcFirstLastPara="1" wrap="square" lIns="91750" tIns="45875" rIns="91750" bIns="458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67</a:t>
            </a:fld>
            <a:endParaRPr/>
          </a:p>
        </p:txBody>
      </p:sp>
      <p:sp>
        <p:nvSpPr>
          <p:cNvPr id="2" name="日期版面配置區 1">
            <a:extLst>
              <a:ext uri="{FF2B5EF4-FFF2-40B4-BE49-F238E27FC236}">
                <a16:creationId xmlns:a16="http://schemas.microsoft.com/office/drawing/2014/main" id="{41F46E35-C347-4697-B12C-165212F05B29}"/>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138183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134" name="Google Shape;134;p7: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C5125C9D-FC6B-49EE-A710-3BE10140C145}"/>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842953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8: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148" name="Google Shape;148;p8: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C678210E-694D-4323-A50A-541BFD38D61A}"/>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860548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9: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158" name="Google Shape;158;p9: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B24364CE-6C55-49C1-8F72-360CF44E88F1}"/>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2291088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1323706" y="3226531"/>
            <a:ext cx="7279225" cy="3061291"/>
          </a:xfrm>
          <a:prstGeom prst="rect">
            <a:avLst/>
          </a:prstGeom>
        </p:spPr>
        <p:txBody>
          <a:bodyPr spcFirstLastPara="1" wrap="square" lIns="91750" tIns="45875" rIns="91750" bIns="45875"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3271838" y="509588"/>
            <a:ext cx="3398837" cy="2549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日期版面配置區 1">
            <a:extLst>
              <a:ext uri="{FF2B5EF4-FFF2-40B4-BE49-F238E27FC236}">
                <a16:creationId xmlns:a16="http://schemas.microsoft.com/office/drawing/2014/main" id="{47C58B71-CFF8-470D-9EB3-D8CFDC4D217C}"/>
              </a:ext>
            </a:extLst>
          </p:cNvPr>
          <p:cNvSpPr>
            <a:spLocks noGrp="1"/>
          </p:cNvSpPr>
          <p:nvPr>
            <p:ph type="dt" idx="10"/>
          </p:nvPr>
        </p:nvSpPr>
        <p:spPr/>
        <p:txBody>
          <a:bodyPr/>
          <a:lstStyle/>
          <a:p>
            <a:endParaRPr lang="zh-TW" altLang="en-US"/>
          </a:p>
        </p:txBody>
      </p:sp>
    </p:spTree>
    <p:extLst>
      <p:ext uri="{BB962C8B-B14F-4D97-AF65-F5344CB8AC3E}">
        <p14:creationId xmlns:p14="http://schemas.microsoft.com/office/powerpoint/2010/main" val="337513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15"/>
        <p:cNvGrpSpPr/>
        <p:nvPr/>
      </p:nvGrpSpPr>
      <p:grpSpPr>
        <a:xfrm>
          <a:off x="0" y="0"/>
          <a:ext cx="0" cy="0"/>
          <a:chOff x="0" y="0"/>
          <a:chExt cx="0" cy="0"/>
        </a:xfrm>
      </p:grpSpPr>
      <p:sp>
        <p:nvSpPr>
          <p:cNvPr id="16" name="Google Shape;16;p59"/>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45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 name="Google Shape;17;p59"/>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5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5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兩項物件" type="twoObj">
  <p:cSld name="TWO_OBJECTS">
    <p:spTree>
      <p:nvGrpSpPr>
        <p:cNvPr id="1" name="Shape 71"/>
        <p:cNvGrpSpPr/>
        <p:nvPr/>
      </p:nvGrpSpPr>
      <p:grpSpPr>
        <a:xfrm>
          <a:off x="0" y="0"/>
          <a:ext cx="0" cy="0"/>
          <a:chOff x="0" y="0"/>
          <a:chExt cx="0" cy="0"/>
        </a:xfrm>
      </p:grpSpPr>
      <p:sp>
        <p:nvSpPr>
          <p:cNvPr id="72" name="Google Shape;72;p6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3" name="Google Shape;73;p68"/>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4" name="Google Shape;74;p6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6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6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章節標題" type="secHead">
  <p:cSld name="SECTION_HEADER">
    <p:spTree>
      <p:nvGrpSpPr>
        <p:cNvPr id="1" name="Shape 78"/>
        <p:cNvGrpSpPr/>
        <p:nvPr/>
      </p:nvGrpSpPr>
      <p:grpSpPr>
        <a:xfrm>
          <a:off x="0" y="0"/>
          <a:ext cx="0" cy="0"/>
          <a:chOff x="0" y="0"/>
          <a:chExt cx="0" cy="0"/>
        </a:xfrm>
      </p:grpSpPr>
      <p:sp>
        <p:nvSpPr>
          <p:cNvPr id="79" name="Google Shape;79;p6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45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0" name="Google Shape;80;p6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81" name="Google Shape;81;p6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6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21"/>
        <p:cNvGrpSpPr/>
        <p:nvPr/>
      </p:nvGrpSpPr>
      <p:grpSpPr>
        <a:xfrm>
          <a:off x="0" y="0"/>
          <a:ext cx="0" cy="0"/>
          <a:chOff x="0" y="0"/>
          <a:chExt cx="0" cy="0"/>
        </a:xfrm>
      </p:grpSpPr>
      <p:sp>
        <p:nvSpPr>
          <p:cNvPr id="22" name="Google Shape;22;p6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3" name="Google Shape;23;p60"/>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6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6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6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27"/>
        <p:cNvGrpSpPr/>
        <p:nvPr/>
      </p:nvGrpSpPr>
      <p:grpSpPr>
        <a:xfrm>
          <a:off x="0" y="0"/>
          <a:ext cx="0" cy="0"/>
          <a:chOff x="0" y="0"/>
          <a:chExt cx="0" cy="0"/>
        </a:xfrm>
      </p:grpSpPr>
      <p:sp>
        <p:nvSpPr>
          <p:cNvPr id="28" name="Google Shape;28;p6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6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31"/>
        <p:cNvGrpSpPr/>
        <p:nvPr/>
      </p:nvGrpSpPr>
      <p:grpSpPr>
        <a:xfrm>
          <a:off x="0" y="0"/>
          <a:ext cx="0" cy="0"/>
          <a:chOff x="0" y="0"/>
          <a:chExt cx="0" cy="0"/>
        </a:xfrm>
      </p:grpSpPr>
      <p:sp>
        <p:nvSpPr>
          <p:cNvPr id="32" name="Google Shape;32;p62"/>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3" name="Google Shape;33;p62"/>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 name="Google Shape;34;p6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37"/>
        <p:cNvGrpSpPr/>
        <p:nvPr/>
      </p:nvGrpSpPr>
      <p:grpSpPr>
        <a:xfrm>
          <a:off x="0" y="0"/>
          <a:ext cx="0" cy="0"/>
          <a:chOff x="0" y="0"/>
          <a:chExt cx="0" cy="0"/>
        </a:xfrm>
      </p:grpSpPr>
      <p:sp>
        <p:nvSpPr>
          <p:cNvPr id="38" name="Google Shape;38;p63"/>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9" name="Google Shape;39;p63"/>
          <p:cNvSpPr txBox="1">
            <a:spLocks noGrp="1"/>
          </p:cNvSpPr>
          <p:nvPr>
            <p:ph type="body" idx="1"/>
          </p:nvPr>
        </p:nvSpPr>
        <p:spPr>
          <a:xfrm rot="5400000">
            <a:off x="2396331"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0" name="Google Shape;40;p6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43"/>
        <p:cNvGrpSpPr/>
        <p:nvPr/>
      </p:nvGrpSpPr>
      <p:grpSpPr>
        <a:xfrm>
          <a:off x="0" y="0"/>
          <a:ext cx="0" cy="0"/>
          <a:chOff x="0" y="0"/>
          <a:chExt cx="0" cy="0"/>
        </a:xfrm>
      </p:grpSpPr>
      <p:sp>
        <p:nvSpPr>
          <p:cNvPr id="44" name="Google Shape;44;p6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5" name="Google Shape;45;p64"/>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9pPr>
          </a:lstStyle>
          <a:p>
            <a:endParaRPr/>
          </a:p>
        </p:txBody>
      </p:sp>
      <p:sp>
        <p:nvSpPr>
          <p:cNvPr id="46" name="Google Shape;46;p6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47" name="Google Shape;47;p6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6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50"/>
        <p:cNvGrpSpPr/>
        <p:nvPr/>
      </p:nvGrpSpPr>
      <p:grpSpPr>
        <a:xfrm>
          <a:off x="0" y="0"/>
          <a:ext cx="0" cy="0"/>
          <a:chOff x="0" y="0"/>
          <a:chExt cx="0" cy="0"/>
        </a:xfrm>
      </p:grpSpPr>
      <p:sp>
        <p:nvSpPr>
          <p:cNvPr id="51" name="Google Shape;51;p6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2" name="Google Shape;52;p6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3" name="Google Shape;53;p6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4" name="Google Shape;54;p6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6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6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57"/>
        <p:cNvGrpSpPr/>
        <p:nvPr/>
      </p:nvGrpSpPr>
      <p:grpSpPr>
        <a:xfrm>
          <a:off x="0" y="0"/>
          <a:ext cx="0" cy="0"/>
          <a:chOff x="0" y="0"/>
          <a:chExt cx="0" cy="0"/>
        </a:xfrm>
      </p:grpSpPr>
      <p:sp>
        <p:nvSpPr>
          <p:cNvPr id="58" name="Google Shape;58;p66"/>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9" name="Google Shape;59;p6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6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6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62"/>
        <p:cNvGrpSpPr/>
        <p:nvPr/>
      </p:nvGrpSpPr>
      <p:grpSpPr>
        <a:xfrm>
          <a:off x="0" y="0"/>
          <a:ext cx="0" cy="0"/>
          <a:chOff x="0" y="0"/>
          <a:chExt cx="0" cy="0"/>
        </a:xfrm>
      </p:grpSpPr>
      <p:sp>
        <p:nvSpPr>
          <p:cNvPr id="63" name="Google Shape;63;p6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4" name="Google Shape;64;p6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5" name="Google Shape;65;p6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6" name="Google Shape;66;p6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7" name="Google Shape;67;p6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8" name="Google Shape;68;p6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6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6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1"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60">
          <a:fgClr>
            <a:schemeClr val="accent2">
              <a:lumMod val="20000"/>
              <a:lumOff val="80000"/>
            </a:schemeClr>
          </a:fgClr>
          <a:bgClr>
            <a:schemeClr val="accent4">
              <a:lumMod val="20000"/>
              <a:lumOff val="80000"/>
            </a:schemeClr>
          </a:bgClr>
        </a:pattFill>
        <a:effectLst/>
      </p:bgPr>
    </p:bg>
    <p:spTree>
      <p:nvGrpSpPr>
        <p:cNvPr id="1" name="Shape 9"/>
        <p:cNvGrpSpPr/>
        <p:nvPr/>
      </p:nvGrpSpPr>
      <p:grpSpPr>
        <a:xfrm>
          <a:off x="0" y="0"/>
          <a:ext cx="0" cy="0"/>
          <a:chOff x="0" y="0"/>
          <a:chExt cx="0" cy="0"/>
        </a:xfrm>
      </p:grpSpPr>
      <p:sp>
        <p:nvSpPr>
          <p:cNvPr id="10" name="Google Shape;10;p5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3300" b="0" i="0" u="none" strike="noStrike" cap="none">
                <a:solidFill>
                  <a:schemeClr val="dk1"/>
                </a:solidFill>
                <a:latin typeface="Arial"/>
                <a:ea typeface="Arial"/>
                <a:cs typeface="Arial"/>
                <a:sym typeface="Arial"/>
              </a:defRPr>
            </a:lvl1pPr>
            <a:lvl2pPr marR="0" lvl="1" algn="l" rtl="0">
              <a:lnSpc>
                <a:spcPct val="90000"/>
              </a:lnSpc>
              <a:spcBef>
                <a:spcPts val="0"/>
              </a:spcBef>
              <a:spcAft>
                <a:spcPts val="0"/>
              </a:spcAft>
              <a:buSzPts val="1400"/>
              <a:buNone/>
              <a:defRPr sz="3300" b="0" i="0" u="none" strike="noStrike" cap="none">
                <a:solidFill>
                  <a:schemeClr val="dk1"/>
                </a:solidFill>
                <a:latin typeface="Arial"/>
                <a:ea typeface="Arial"/>
                <a:cs typeface="Arial"/>
                <a:sym typeface="Arial"/>
              </a:defRPr>
            </a:lvl2pPr>
            <a:lvl3pPr marR="0" lvl="2" algn="l" rtl="0">
              <a:lnSpc>
                <a:spcPct val="90000"/>
              </a:lnSpc>
              <a:spcBef>
                <a:spcPts val="0"/>
              </a:spcBef>
              <a:spcAft>
                <a:spcPts val="0"/>
              </a:spcAft>
              <a:buSzPts val="1400"/>
              <a:buNone/>
              <a:defRPr sz="3300" b="0" i="0" u="none" strike="noStrike" cap="none">
                <a:solidFill>
                  <a:schemeClr val="dk1"/>
                </a:solidFill>
                <a:latin typeface="Arial"/>
                <a:ea typeface="Arial"/>
                <a:cs typeface="Arial"/>
                <a:sym typeface="Arial"/>
              </a:defRPr>
            </a:lvl3pPr>
            <a:lvl4pPr marR="0" lvl="3" algn="l" rtl="0">
              <a:lnSpc>
                <a:spcPct val="90000"/>
              </a:lnSpc>
              <a:spcBef>
                <a:spcPts val="0"/>
              </a:spcBef>
              <a:spcAft>
                <a:spcPts val="0"/>
              </a:spcAft>
              <a:buSzPts val="1400"/>
              <a:buNone/>
              <a:defRPr sz="3300" b="0" i="0" u="none" strike="noStrike" cap="none">
                <a:solidFill>
                  <a:schemeClr val="dk1"/>
                </a:solidFill>
                <a:latin typeface="Arial"/>
                <a:ea typeface="Arial"/>
                <a:cs typeface="Arial"/>
                <a:sym typeface="Arial"/>
              </a:defRPr>
            </a:lvl4pPr>
            <a:lvl5pPr marR="0" lvl="4" algn="l" rtl="0">
              <a:lnSpc>
                <a:spcPct val="90000"/>
              </a:lnSpc>
              <a:spcBef>
                <a:spcPts val="0"/>
              </a:spcBef>
              <a:spcAft>
                <a:spcPts val="0"/>
              </a:spcAft>
              <a:buSzPts val="1400"/>
              <a:buNone/>
              <a:defRPr sz="3300" b="0" i="0" u="none" strike="noStrike" cap="none">
                <a:solidFill>
                  <a:schemeClr val="dk1"/>
                </a:solidFill>
                <a:latin typeface="Arial"/>
                <a:ea typeface="Arial"/>
                <a:cs typeface="Arial"/>
                <a:sym typeface="Arial"/>
              </a:defRPr>
            </a:lvl5pPr>
            <a:lvl6pPr marR="0" lvl="5" algn="l" rtl="0">
              <a:lnSpc>
                <a:spcPct val="90000"/>
              </a:lnSpc>
              <a:spcBef>
                <a:spcPts val="0"/>
              </a:spcBef>
              <a:spcAft>
                <a:spcPts val="0"/>
              </a:spcAft>
              <a:buSzPts val="1400"/>
              <a:buNone/>
              <a:defRPr sz="3300" b="0" i="0" u="none" strike="noStrike" cap="none">
                <a:solidFill>
                  <a:schemeClr val="dk1"/>
                </a:solidFill>
                <a:latin typeface="Arial"/>
                <a:ea typeface="Arial"/>
                <a:cs typeface="Arial"/>
                <a:sym typeface="Arial"/>
              </a:defRPr>
            </a:lvl6pPr>
            <a:lvl7pPr marR="0" lvl="6" algn="l" rtl="0">
              <a:lnSpc>
                <a:spcPct val="90000"/>
              </a:lnSpc>
              <a:spcBef>
                <a:spcPts val="0"/>
              </a:spcBef>
              <a:spcAft>
                <a:spcPts val="0"/>
              </a:spcAft>
              <a:buSzPts val="1400"/>
              <a:buNone/>
              <a:defRPr sz="3300" b="0" i="0" u="none" strike="noStrike" cap="none">
                <a:solidFill>
                  <a:schemeClr val="dk1"/>
                </a:solidFill>
                <a:latin typeface="Arial"/>
                <a:ea typeface="Arial"/>
                <a:cs typeface="Arial"/>
                <a:sym typeface="Arial"/>
              </a:defRPr>
            </a:lvl7pPr>
            <a:lvl8pPr marR="0" lvl="7" algn="l" rtl="0">
              <a:lnSpc>
                <a:spcPct val="90000"/>
              </a:lnSpc>
              <a:spcBef>
                <a:spcPts val="0"/>
              </a:spcBef>
              <a:spcAft>
                <a:spcPts val="0"/>
              </a:spcAft>
              <a:buSzPts val="1400"/>
              <a:buNone/>
              <a:defRPr sz="3300" b="0" i="0" u="none" strike="noStrike" cap="none">
                <a:solidFill>
                  <a:schemeClr val="dk1"/>
                </a:solidFill>
                <a:latin typeface="Arial"/>
                <a:ea typeface="Arial"/>
                <a:cs typeface="Arial"/>
                <a:sym typeface="Arial"/>
              </a:defRPr>
            </a:lvl8pPr>
            <a:lvl9pPr marR="0" lvl="8" algn="l" rtl="0">
              <a:lnSpc>
                <a:spcPct val="90000"/>
              </a:lnSpc>
              <a:spcBef>
                <a:spcPts val="0"/>
              </a:spcBef>
              <a:spcAft>
                <a:spcPts val="0"/>
              </a:spcAft>
              <a:buSzPts val="1400"/>
              <a:buNone/>
              <a:defRPr sz="3300" b="0" i="0" u="none" strike="noStrike" cap="none">
                <a:solidFill>
                  <a:schemeClr val="dk1"/>
                </a:solidFill>
                <a:latin typeface="Arial"/>
                <a:ea typeface="Arial"/>
                <a:cs typeface="Arial"/>
                <a:sym typeface="Arial"/>
              </a:defRPr>
            </a:lvl9pPr>
          </a:lstStyle>
          <a:p>
            <a:endParaRPr/>
          </a:p>
        </p:txBody>
      </p:sp>
      <p:sp>
        <p:nvSpPr>
          <p:cNvPr id="11" name="Google Shape;11;p58"/>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1150" algn="l" rtl="0">
              <a:lnSpc>
                <a:spcPct val="90000"/>
              </a:lnSpc>
              <a:spcBef>
                <a:spcPts val="375"/>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4pPr>
            <a:lvl5pPr marL="2286000" marR="0" lvl="4" indent="-311150" algn="l" rtl="0">
              <a:lnSpc>
                <a:spcPct val="90000"/>
              </a:lnSpc>
              <a:spcBef>
                <a:spcPts val="375"/>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12" name="Google Shape;12;p5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9pPr>
          </a:lstStyle>
          <a:p>
            <a:endParaRPr/>
          </a:p>
        </p:txBody>
      </p:sp>
      <p:sp>
        <p:nvSpPr>
          <p:cNvPr id="13" name="Google Shape;13;p5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900" b="1"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2400" b="1" i="0" u="none" strike="noStrike" cap="none">
                <a:solidFill>
                  <a:schemeClr val="lt1"/>
                </a:solidFill>
                <a:latin typeface="Arial"/>
                <a:ea typeface="Arial"/>
                <a:cs typeface="Arial"/>
                <a:sym typeface="Arial"/>
              </a:defRPr>
            </a:lvl9pPr>
          </a:lstStyle>
          <a:p>
            <a:endParaRPr/>
          </a:p>
        </p:txBody>
      </p:sp>
      <p:sp>
        <p:nvSpPr>
          <p:cNvPr id="14" name="Google Shape;14;p5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900"/>
              <a:buFont typeface="Arial"/>
              <a:buNone/>
              <a:defRPr sz="900" b="1"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b="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64.png"/></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65.png"/></Relationships>
</file>

<file path=ppt/slides/_rels/slide5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67.png"/></Relationships>
</file>

<file path=ppt/slides/_rels/slide5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69.png"/></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6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6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6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4" name="矩形 3"/>
          <p:cNvSpPr/>
          <p:nvPr/>
        </p:nvSpPr>
        <p:spPr>
          <a:xfrm>
            <a:off x="0" y="0"/>
            <a:ext cx="9144000" cy="5442438"/>
          </a:xfrm>
          <a:prstGeom prst="rect">
            <a:avLst/>
          </a:prstGeom>
          <a:solidFill>
            <a:schemeClr val="bg1">
              <a:alpha val="36000"/>
            </a:schemeClr>
          </a:solidFill>
          <a:ln w="381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Google Shape;89;p1"/>
          <p:cNvSpPr/>
          <p:nvPr/>
        </p:nvSpPr>
        <p:spPr>
          <a:xfrm>
            <a:off x="863600" y="561425"/>
            <a:ext cx="7416800" cy="4319587"/>
          </a:xfrm>
          <a:prstGeom prst="ellipse">
            <a:avLst/>
          </a:prstGeom>
          <a:solidFill>
            <a:schemeClr val="accent6">
              <a:lumMod val="40000"/>
              <a:lumOff val="60000"/>
              <a:alpha val="7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90" name="Google Shape;90;p1"/>
          <p:cNvSpPr txBox="1">
            <a:spLocks noGrp="1"/>
          </p:cNvSpPr>
          <p:nvPr>
            <p:ph type="ctrTitle"/>
          </p:nvPr>
        </p:nvSpPr>
        <p:spPr>
          <a:xfrm>
            <a:off x="395287" y="1730374"/>
            <a:ext cx="8439150" cy="1944687"/>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800"/>
              <a:buFont typeface="Microsoft JhengHei"/>
              <a:buNone/>
            </a:pPr>
            <a:r>
              <a:rPr lang="en-US" sz="4800" b="1" i="0" u="none" dirty="0">
                <a:solidFill>
                  <a:schemeClr val="dk1"/>
                </a:solidFill>
                <a:latin typeface="Microsoft JhengHei"/>
                <a:ea typeface="Microsoft JhengHei"/>
                <a:cs typeface="Microsoft JhengHei"/>
                <a:sym typeface="Microsoft JhengHei"/>
              </a:rPr>
              <a:t>1</a:t>
            </a:r>
            <a:r>
              <a:rPr lang="en-US" altLang="zh-TW" sz="4800" b="1" i="0" u="none" dirty="0">
                <a:solidFill>
                  <a:schemeClr val="dk1"/>
                </a:solidFill>
                <a:latin typeface="Microsoft JhengHei"/>
                <a:ea typeface="Microsoft JhengHei"/>
                <a:cs typeface="Microsoft JhengHei"/>
                <a:sym typeface="Microsoft JhengHei"/>
              </a:rPr>
              <a:t>15</a:t>
            </a:r>
            <a:br>
              <a:rPr lang="en-US" sz="4800" b="1" i="0" u="none" dirty="0">
                <a:solidFill>
                  <a:schemeClr val="dk1"/>
                </a:solidFill>
                <a:latin typeface="Microsoft JhengHei"/>
                <a:ea typeface="Microsoft JhengHei"/>
                <a:cs typeface="Microsoft JhengHei"/>
                <a:sym typeface="Microsoft JhengHei"/>
              </a:rPr>
            </a:br>
            <a:r>
              <a:rPr lang="en-US" sz="4800" b="1" i="0" u="none" dirty="0" err="1">
                <a:solidFill>
                  <a:schemeClr val="dk1"/>
                </a:solidFill>
                <a:latin typeface="Microsoft JhengHei"/>
                <a:ea typeface="Microsoft JhengHei"/>
                <a:cs typeface="Microsoft JhengHei"/>
                <a:sym typeface="Microsoft JhengHei"/>
              </a:rPr>
              <a:t>大學考試入學分發</a:t>
            </a:r>
            <a:br>
              <a:rPr lang="en-US" sz="4800" b="1" i="0" u="none" dirty="0">
                <a:solidFill>
                  <a:schemeClr val="dk1"/>
                </a:solidFill>
                <a:latin typeface="Microsoft JhengHei"/>
                <a:ea typeface="Microsoft JhengHei"/>
                <a:cs typeface="Microsoft JhengHei"/>
                <a:sym typeface="Microsoft JhengHei"/>
              </a:rPr>
            </a:br>
            <a:r>
              <a:rPr lang="en-US" sz="4800" b="1" i="0" u="none" dirty="0" err="1">
                <a:solidFill>
                  <a:schemeClr val="dk1"/>
                </a:solidFill>
                <a:latin typeface="Microsoft JhengHei"/>
                <a:ea typeface="Microsoft JhengHei"/>
                <a:cs typeface="Microsoft JhengHei"/>
                <a:sym typeface="Microsoft JhengHei"/>
              </a:rPr>
              <a:t>選填志願說明會</a:t>
            </a:r>
            <a:endParaRPr dirty="0"/>
          </a:p>
        </p:txBody>
      </p:sp>
      <p:sp>
        <p:nvSpPr>
          <p:cNvPr id="2" name="文字方塊 1"/>
          <p:cNvSpPr txBox="1"/>
          <p:nvPr/>
        </p:nvSpPr>
        <p:spPr>
          <a:xfrm>
            <a:off x="3952220" y="5557594"/>
            <a:ext cx="5365794" cy="1077218"/>
          </a:xfrm>
          <a:prstGeom prst="rect">
            <a:avLst/>
          </a:prstGeom>
          <a:noFill/>
        </p:spPr>
        <p:txBody>
          <a:bodyPr wrap="square" rtlCol="0">
            <a:spAutoFit/>
          </a:bodyPr>
          <a:lstStyle/>
          <a:p>
            <a:pPr algn="ctr"/>
            <a:r>
              <a:rPr lang="zh-TW" altLang="en-US" sz="3200" b="1" dirty="0">
                <a:latin typeface="微軟正黑體" panose="020B0604030504040204" pitchFamily="34" charset="-120"/>
                <a:ea typeface="微軟正黑體" panose="020B0604030504040204" pitchFamily="34" charset="-120"/>
              </a:rPr>
              <a:t>輔導室 陳淯靖老師</a:t>
            </a:r>
            <a:endParaRPr lang="en-US" altLang="zh-TW" sz="3200" b="1" dirty="0">
              <a:latin typeface="微軟正黑體" panose="020B0604030504040204" pitchFamily="34" charset="-120"/>
              <a:ea typeface="微軟正黑體" panose="020B0604030504040204" pitchFamily="34" charset="-120"/>
            </a:endParaRPr>
          </a:p>
          <a:p>
            <a:pPr algn="ctr"/>
            <a:r>
              <a:rPr lang="en-US" altLang="zh-TW" sz="3200" b="1" dirty="0">
                <a:latin typeface="微軟正黑體" panose="020B0604030504040204" pitchFamily="34" charset="-120"/>
                <a:ea typeface="微軟正黑體" panose="020B0604030504040204" pitchFamily="34" charset="-120"/>
              </a:rPr>
              <a:t>115/08/03</a:t>
            </a:r>
            <a:endParaRPr lang="zh-TW" altLang="en-US" sz="3200" dirty="0"/>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53544">
            <a:off x="1093621" y="4131712"/>
            <a:ext cx="2060026" cy="206002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2" name="Google Shape;152;p8"/>
          <p:cNvPicPr preferRelativeResize="0"/>
          <p:nvPr/>
        </p:nvPicPr>
        <p:blipFill rotWithShape="1">
          <a:blip r:embed="rId3">
            <a:alphaModFix/>
          </a:blip>
          <a:srcRect/>
          <a:stretch/>
        </p:blipFill>
        <p:spPr>
          <a:xfrm>
            <a:off x="7667625" y="203200"/>
            <a:ext cx="666750" cy="666750"/>
          </a:xfrm>
          <a:prstGeom prst="rect">
            <a:avLst/>
          </a:prstGeom>
          <a:noFill/>
          <a:ln>
            <a:noFill/>
          </a:ln>
        </p:spPr>
      </p:pic>
      <p:pic>
        <p:nvPicPr>
          <p:cNvPr id="153" name="Google Shape;153;p8"/>
          <p:cNvPicPr preferRelativeResize="0"/>
          <p:nvPr/>
        </p:nvPicPr>
        <p:blipFill rotWithShape="1">
          <a:blip r:embed="rId4">
            <a:alphaModFix/>
          </a:blip>
          <a:srcRect/>
          <a:stretch/>
        </p:blipFill>
        <p:spPr>
          <a:xfrm>
            <a:off x="6435725" y="231775"/>
            <a:ext cx="1381125" cy="1379537"/>
          </a:xfrm>
          <a:prstGeom prst="rect">
            <a:avLst/>
          </a:prstGeom>
          <a:noFill/>
          <a:ln>
            <a:noFill/>
          </a:ln>
        </p:spPr>
      </p:pic>
      <p:pic>
        <p:nvPicPr>
          <p:cNvPr id="154" name="Google Shape;154;p8"/>
          <p:cNvPicPr preferRelativeResize="0"/>
          <p:nvPr/>
        </p:nvPicPr>
        <p:blipFill rotWithShape="1">
          <a:blip r:embed="rId5">
            <a:alphaModFix/>
          </a:blip>
          <a:srcRect/>
          <a:stretch/>
        </p:blipFill>
        <p:spPr>
          <a:xfrm>
            <a:off x="8434387" y="203200"/>
            <a:ext cx="623887" cy="623887"/>
          </a:xfrm>
          <a:prstGeom prst="rect">
            <a:avLst/>
          </a:prstGeom>
          <a:noFill/>
          <a:ln>
            <a:noFill/>
          </a:ln>
        </p:spPr>
      </p:pic>
      <p:graphicFrame>
        <p:nvGraphicFramePr>
          <p:cNvPr id="155" name="Google Shape;155;p8"/>
          <p:cNvGraphicFramePr/>
          <p:nvPr>
            <p:extLst>
              <p:ext uri="{D42A27DB-BD31-4B8C-83A1-F6EECF244321}">
                <p14:modId xmlns:p14="http://schemas.microsoft.com/office/powerpoint/2010/main" val="2833177151"/>
              </p:ext>
            </p:extLst>
          </p:nvPr>
        </p:nvGraphicFramePr>
        <p:xfrm>
          <a:off x="0" y="1912937"/>
          <a:ext cx="9058250" cy="4756125"/>
        </p:xfrm>
        <a:graphic>
          <a:graphicData uri="http://schemas.openxmlformats.org/drawingml/2006/table">
            <a:tbl>
              <a:tblPr>
                <a:noFill/>
                <a:tableStyleId>{4EDC0B32-3437-465B-9113-25ABB294C655}</a:tableStyleId>
              </a:tblPr>
              <a:tblGrid>
                <a:gridCol w="2265350">
                  <a:extLst>
                    <a:ext uri="{9D8B030D-6E8A-4147-A177-3AD203B41FA5}">
                      <a16:colId xmlns:a16="http://schemas.microsoft.com/office/drawing/2014/main" val="20000"/>
                    </a:ext>
                  </a:extLst>
                </a:gridCol>
                <a:gridCol w="2263775">
                  <a:extLst>
                    <a:ext uri="{9D8B030D-6E8A-4147-A177-3AD203B41FA5}">
                      <a16:colId xmlns:a16="http://schemas.microsoft.com/office/drawing/2014/main" val="20001"/>
                    </a:ext>
                  </a:extLst>
                </a:gridCol>
                <a:gridCol w="2265350">
                  <a:extLst>
                    <a:ext uri="{9D8B030D-6E8A-4147-A177-3AD203B41FA5}">
                      <a16:colId xmlns:a16="http://schemas.microsoft.com/office/drawing/2014/main" val="20002"/>
                    </a:ext>
                  </a:extLst>
                </a:gridCol>
                <a:gridCol w="2263775">
                  <a:extLst>
                    <a:ext uri="{9D8B030D-6E8A-4147-A177-3AD203B41FA5}">
                      <a16:colId xmlns:a16="http://schemas.microsoft.com/office/drawing/2014/main" val="20003"/>
                    </a:ext>
                  </a:extLst>
                </a:gridCol>
              </a:tblGrid>
              <a:tr h="1296975">
                <a:tc>
                  <a:txBody>
                    <a:bodyPr/>
                    <a:lstStyle/>
                    <a:p>
                      <a:pPr marL="0" marR="0" lvl="0" indent="0" algn="ctr" rtl="0">
                        <a:lnSpc>
                          <a:spcPct val="100000"/>
                        </a:lnSpc>
                        <a:spcBef>
                          <a:spcPts val="0"/>
                        </a:spcBef>
                        <a:spcAft>
                          <a:spcPts val="0"/>
                        </a:spcAft>
                        <a:buClr>
                          <a:schemeClr val="dk1"/>
                        </a:buClr>
                        <a:buSzPts val="3200"/>
                        <a:buFont typeface="Arial"/>
                        <a:buNone/>
                      </a:pPr>
                      <a:r>
                        <a:rPr lang="en-US" sz="3200" b="1" i="0" u="none" strike="noStrike" cap="none" dirty="0" err="1">
                          <a:solidFill>
                            <a:schemeClr val="dk1"/>
                          </a:solidFill>
                          <a:latin typeface="Arial"/>
                          <a:ea typeface="Arial"/>
                          <a:cs typeface="Arial"/>
                          <a:sym typeface="Arial"/>
                        </a:rPr>
                        <a:t>身分別</a:t>
                      </a:r>
                      <a:endParaRPr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F2CC"/>
                    </a:solidFill>
                  </a:tcPr>
                </a:tc>
                <a:tc>
                  <a:txBody>
                    <a:bodyPr/>
                    <a:lstStyle/>
                    <a:p>
                      <a:pPr marL="0" marR="0" lvl="0" indent="0" algn="ctr" rtl="0">
                        <a:lnSpc>
                          <a:spcPct val="100000"/>
                        </a:lnSpc>
                        <a:spcBef>
                          <a:spcPts val="0"/>
                        </a:spcBef>
                        <a:spcAft>
                          <a:spcPts val="0"/>
                        </a:spcAft>
                        <a:buClr>
                          <a:schemeClr val="dk1"/>
                        </a:buClr>
                        <a:buSzPts val="3200"/>
                        <a:buFont typeface="Arial"/>
                        <a:buNone/>
                      </a:pPr>
                      <a:r>
                        <a:rPr lang="en-US" sz="3200" b="1" i="0" u="none" strike="noStrike" cap="none">
                          <a:solidFill>
                            <a:schemeClr val="dk1"/>
                          </a:solidFill>
                          <a:latin typeface="Arial"/>
                          <a:ea typeface="Arial"/>
                          <a:cs typeface="Arial"/>
                          <a:sym typeface="Arial"/>
                        </a:rPr>
                        <a:t>一般生</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F2CC"/>
                    </a:solidFill>
                  </a:tcPr>
                </a:tc>
                <a:tc>
                  <a:txBody>
                    <a:bodyPr/>
                    <a:lstStyle/>
                    <a:p>
                      <a:pPr marL="0" marR="0" lvl="0" indent="0" algn="ctr" rtl="0">
                        <a:lnSpc>
                          <a:spcPct val="100000"/>
                        </a:lnSpc>
                        <a:spcBef>
                          <a:spcPts val="0"/>
                        </a:spcBef>
                        <a:spcAft>
                          <a:spcPts val="0"/>
                        </a:spcAft>
                        <a:buClr>
                          <a:schemeClr val="dk1"/>
                        </a:buClr>
                        <a:buSzPts val="3200"/>
                        <a:buFont typeface="Arial"/>
                        <a:buNone/>
                      </a:pPr>
                      <a:r>
                        <a:rPr lang="en-US" sz="3200" b="1" i="0" u="none" strike="noStrike" cap="none">
                          <a:solidFill>
                            <a:schemeClr val="dk1"/>
                          </a:solidFill>
                          <a:latin typeface="Arial"/>
                          <a:ea typeface="Arial"/>
                          <a:cs typeface="Arial"/>
                          <a:sym typeface="Arial"/>
                        </a:rPr>
                        <a:t>中低收入戶</a:t>
                      </a:r>
                      <a:endParaRPr/>
                    </a:p>
                    <a:p>
                      <a:pPr marL="0" marR="0" lvl="0" indent="0" algn="ctr" rtl="0">
                        <a:lnSpc>
                          <a:spcPct val="100000"/>
                        </a:lnSpc>
                        <a:spcBef>
                          <a:spcPts val="0"/>
                        </a:spcBef>
                        <a:spcAft>
                          <a:spcPts val="0"/>
                        </a:spcAft>
                        <a:buClr>
                          <a:schemeClr val="dk1"/>
                        </a:buClr>
                        <a:buSzPts val="3200"/>
                        <a:buFont typeface="Arial"/>
                        <a:buNone/>
                      </a:pPr>
                      <a:r>
                        <a:rPr lang="en-US" sz="3200" b="1" i="0" u="none" strike="noStrike" cap="none">
                          <a:solidFill>
                            <a:schemeClr val="dk1"/>
                          </a:solidFill>
                          <a:latin typeface="Arial"/>
                          <a:ea typeface="Arial"/>
                          <a:cs typeface="Arial"/>
                          <a:sym typeface="Arial"/>
                        </a:rPr>
                        <a:t>(審驗通過)</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F2CC"/>
                    </a:solidFill>
                  </a:tcPr>
                </a:tc>
                <a:tc>
                  <a:txBody>
                    <a:bodyPr/>
                    <a:lstStyle/>
                    <a:p>
                      <a:pPr marL="0" marR="0" lvl="0" indent="0" algn="ctr" rtl="0">
                        <a:lnSpc>
                          <a:spcPct val="100000"/>
                        </a:lnSpc>
                        <a:spcBef>
                          <a:spcPts val="0"/>
                        </a:spcBef>
                        <a:spcAft>
                          <a:spcPts val="0"/>
                        </a:spcAft>
                        <a:buClr>
                          <a:schemeClr val="dk1"/>
                        </a:buClr>
                        <a:buSzPts val="3200"/>
                        <a:buFont typeface="Arial"/>
                        <a:buNone/>
                      </a:pPr>
                      <a:r>
                        <a:rPr lang="en-US" sz="3200" b="1" i="0" u="none" strike="noStrike" cap="none">
                          <a:solidFill>
                            <a:schemeClr val="dk1"/>
                          </a:solidFill>
                          <a:latin typeface="Arial"/>
                          <a:ea typeface="Arial"/>
                          <a:cs typeface="Arial"/>
                          <a:sym typeface="Arial"/>
                        </a:rPr>
                        <a:t>低收入戶</a:t>
                      </a:r>
                      <a:endParaRPr/>
                    </a:p>
                    <a:p>
                      <a:pPr marL="0" marR="0" lvl="0" indent="0" algn="ctr" rtl="0">
                        <a:lnSpc>
                          <a:spcPct val="100000"/>
                        </a:lnSpc>
                        <a:spcBef>
                          <a:spcPts val="0"/>
                        </a:spcBef>
                        <a:spcAft>
                          <a:spcPts val="0"/>
                        </a:spcAft>
                        <a:buClr>
                          <a:schemeClr val="dk1"/>
                        </a:buClr>
                        <a:buSzPts val="3200"/>
                        <a:buFont typeface="Arial"/>
                        <a:buNone/>
                      </a:pPr>
                      <a:r>
                        <a:rPr lang="en-US" sz="3200" b="1" i="0" u="none" strike="noStrike" cap="none">
                          <a:solidFill>
                            <a:schemeClr val="dk1"/>
                          </a:solidFill>
                          <a:latin typeface="Arial"/>
                          <a:ea typeface="Arial"/>
                          <a:cs typeface="Arial"/>
                          <a:sym typeface="Arial"/>
                        </a:rPr>
                        <a:t>(審驗通過)</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0"/>
                  </a:ext>
                </a:extLst>
              </a:tr>
              <a:tr h="1458900">
                <a:tc>
                  <a:txBody>
                    <a:bodyPr/>
                    <a:lstStyle/>
                    <a:p>
                      <a:pPr marL="0" marR="0" lvl="0" indent="0" algn="ctr"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3200"/>
                        <a:buFont typeface="Arial"/>
                        <a:buNone/>
                      </a:pPr>
                      <a:r>
                        <a:rPr lang="en-US" sz="3200" b="0" i="0" u="none" strike="noStrike" cap="none">
                          <a:solidFill>
                            <a:schemeClr val="dk1"/>
                          </a:solidFill>
                          <a:latin typeface="Arial"/>
                          <a:ea typeface="Arial"/>
                          <a:cs typeface="Arial"/>
                          <a:sym typeface="Arial"/>
                        </a:rPr>
                        <a:t>繳款金額</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FC000"/>
                    </a:solidFill>
                  </a:tcPr>
                </a:tc>
                <a:tc>
                  <a:txBody>
                    <a:bodyPr/>
                    <a:lstStyle/>
                    <a:p>
                      <a:pPr marL="0" marR="0" lvl="0" indent="0" algn="ctr" rtl="0">
                        <a:lnSpc>
                          <a:spcPct val="150000"/>
                        </a:lnSpc>
                        <a:spcBef>
                          <a:spcPts val="0"/>
                        </a:spcBef>
                        <a:spcAft>
                          <a:spcPts val="0"/>
                        </a:spcAft>
                        <a:buClr>
                          <a:schemeClr val="dk1"/>
                        </a:buClr>
                        <a:buSzPts val="4400"/>
                        <a:buFont typeface="Arial"/>
                        <a:buNone/>
                      </a:pPr>
                      <a:r>
                        <a:rPr lang="en-US" sz="4400" b="0" i="0" u="none" strike="noStrike" cap="none">
                          <a:solidFill>
                            <a:schemeClr val="dk1"/>
                          </a:solidFill>
                          <a:latin typeface="Arial"/>
                          <a:ea typeface="Arial"/>
                          <a:cs typeface="Arial"/>
                          <a:sym typeface="Arial"/>
                        </a:rPr>
                        <a:t>220</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FC000"/>
                    </a:solidFill>
                  </a:tcPr>
                </a:tc>
                <a:tc>
                  <a:txBody>
                    <a:bodyPr/>
                    <a:lstStyle/>
                    <a:p>
                      <a:pPr marL="0" marR="0" lvl="0" indent="0" algn="ctr" rtl="0">
                        <a:lnSpc>
                          <a:spcPct val="150000"/>
                        </a:lnSpc>
                        <a:spcBef>
                          <a:spcPts val="0"/>
                        </a:spcBef>
                        <a:spcAft>
                          <a:spcPts val="0"/>
                        </a:spcAft>
                        <a:buClr>
                          <a:schemeClr val="dk1"/>
                        </a:buClr>
                        <a:buSzPts val="4400"/>
                        <a:buFont typeface="Arial"/>
                        <a:buNone/>
                      </a:pPr>
                      <a:r>
                        <a:rPr lang="en-US" sz="4400" b="0" i="0" u="none" strike="noStrike" cap="none">
                          <a:solidFill>
                            <a:schemeClr val="dk1"/>
                          </a:solidFill>
                          <a:latin typeface="Arial"/>
                          <a:ea typeface="Arial"/>
                          <a:cs typeface="Arial"/>
                          <a:sym typeface="Arial"/>
                        </a:rPr>
                        <a:t>88</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FC000"/>
                    </a:solidFill>
                  </a:tcPr>
                </a:tc>
                <a:tc>
                  <a:txBody>
                    <a:bodyPr/>
                    <a:lstStyle/>
                    <a:p>
                      <a:pPr marL="0" marR="0" lvl="0" indent="0" algn="ctr" rtl="0">
                        <a:lnSpc>
                          <a:spcPct val="150000"/>
                        </a:lnSpc>
                        <a:spcBef>
                          <a:spcPts val="0"/>
                        </a:spcBef>
                        <a:spcAft>
                          <a:spcPts val="0"/>
                        </a:spcAft>
                        <a:buClr>
                          <a:schemeClr val="dk1"/>
                        </a:buClr>
                        <a:buSzPts val="4400"/>
                        <a:buFont typeface="Arial"/>
                        <a:buNone/>
                      </a:pPr>
                      <a:r>
                        <a:rPr lang="en-US" sz="4400" b="0" i="0" u="none" strike="noStrike" cap="none">
                          <a:solidFill>
                            <a:schemeClr val="dk1"/>
                          </a:solidFill>
                          <a:latin typeface="Arial"/>
                          <a:ea typeface="Arial"/>
                          <a:cs typeface="Arial"/>
                          <a:sym typeface="Arial"/>
                        </a:rPr>
                        <a:t>0</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FC000"/>
                    </a:solidFill>
                  </a:tcPr>
                </a:tc>
                <a:extLst>
                  <a:ext uri="{0D108BD9-81ED-4DB2-BD59-A6C34878D82A}">
                    <a16:rowId xmlns:a16="http://schemas.microsoft.com/office/drawing/2014/main" val="10001"/>
                  </a:ext>
                </a:extLst>
              </a:tr>
              <a:tr h="2000250">
                <a:tc>
                  <a:txBody>
                    <a:bodyPr/>
                    <a:lstStyle/>
                    <a:p>
                      <a:pPr marL="0" marR="0" lvl="0" indent="0" algn="ctr" rtl="0">
                        <a:lnSpc>
                          <a:spcPct val="100000"/>
                        </a:lnSpc>
                        <a:spcBef>
                          <a:spcPts val="0"/>
                        </a:spcBef>
                        <a:spcAft>
                          <a:spcPts val="0"/>
                        </a:spcAft>
                        <a:buClr>
                          <a:schemeClr val="dk1"/>
                        </a:buClr>
                        <a:buSzPts val="2600"/>
                        <a:buFont typeface="Arial"/>
                        <a:buNone/>
                      </a:pPr>
                      <a:r>
                        <a:rPr lang="en-US" sz="2600" b="0" i="0" u="none" strike="noStrike" cap="none">
                          <a:solidFill>
                            <a:schemeClr val="dk1"/>
                          </a:solidFill>
                          <a:latin typeface="Arial"/>
                          <a:ea typeface="Arial"/>
                          <a:cs typeface="Arial"/>
                          <a:sym typeface="Arial"/>
                        </a:rPr>
                        <a:t>繳款帳號設定</a:t>
                      </a:r>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FF2CC"/>
                    </a:solidFill>
                  </a:tcPr>
                </a:tc>
                <a:tc gridSpan="3">
                  <a:txBody>
                    <a:bodyPr/>
                    <a:lstStyle/>
                    <a:p>
                      <a:pPr marL="0" marR="0" lvl="0" indent="0" algn="l" rtl="0">
                        <a:lnSpc>
                          <a:spcPct val="100000"/>
                        </a:lnSpc>
                        <a:spcBef>
                          <a:spcPts val="0"/>
                        </a:spcBef>
                        <a:spcAft>
                          <a:spcPts val="0"/>
                        </a:spcAft>
                        <a:buClr>
                          <a:schemeClr val="dk1"/>
                        </a:buClr>
                        <a:buSzPts val="2400"/>
                        <a:buFont typeface="Arial"/>
                        <a:buNone/>
                      </a:pPr>
                      <a:r>
                        <a:rPr lang="en-US" sz="2400" b="0" i="0" u="none" strike="noStrike" cap="none" dirty="0">
                          <a:solidFill>
                            <a:schemeClr val="dk1"/>
                          </a:solidFill>
                          <a:latin typeface="Arial"/>
                          <a:ea typeface="Arial"/>
                          <a:cs typeface="Arial"/>
                          <a:sym typeface="Arial"/>
                        </a:rPr>
                        <a:t>繳款帳號共14碼，前3碼一律為</a:t>
                      </a:r>
                      <a:r>
                        <a:rPr lang="en-US" sz="2400" b="0" i="0" u="none" strike="noStrike" cap="none" dirty="0">
                          <a:solidFill>
                            <a:schemeClr val="dk1"/>
                          </a:solidFill>
                          <a:latin typeface="PMingLiu"/>
                          <a:ea typeface="PMingLiu"/>
                          <a:cs typeface="PMingLiu"/>
                          <a:sym typeface="PMingLiu"/>
                        </a:rPr>
                        <a:t>「920」，</a:t>
                      </a:r>
                      <a:r>
                        <a:rPr lang="en-US" sz="2400" b="0" i="0" u="none" strike="noStrike" cap="none" dirty="0">
                          <a:solidFill>
                            <a:schemeClr val="dk1"/>
                          </a:solidFill>
                          <a:latin typeface="Arial"/>
                          <a:ea typeface="Arial"/>
                          <a:cs typeface="Arial"/>
                          <a:sym typeface="Arial"/>
                        </a:rPr>
                        <a:t>以身份證號碼報名之考生，設定方式為</a:t>
                      </a:r>
                      <a:r>
                        <a:rPr lang="en-US" sz="2400" b="1" i="0" u="sng" strike="noStrike" cap="none" dirty="0">
                          <a:solidFill>
                            <a:srgbClr val="FF0000"/>
                          </a:solidFill>
                          <a:latin typeface="Arial"/>
                          <a:ea typeface="Arial"/>
                          <a:cs typeface="Arial"/>
                          <a:sym typeface="Arial"/>
                        </a:rPr>
                        <a:t>920+</a:t>
                      </a:r>
                      <a:r>
                        <a:rPr lang="en-US" sz="2400" b="1" i="0" u="sng" strike="noStrike" cap="none" dirty="0">
                          <a:solidFill>
                            <a:srgbClr val="FF0000"/>
                          </a:solidFill>
                          <a:latin typeface="PMingLiu"/>
                          <a:ea typeface="PMingLiu"/>
                          <a:cs typeface="PMingLiu"/>
                          <a:sym typeface="PMingLiu"/>
                        </a:rPr>
                        <a:t>「</a:t>
                      </a:r>
                      <a:r>
                        <a:rPr lang="en-US" sz="2400" b="1" i="0" u="sng" strike="noStrike" cap="none" dirty="0" err="1">
                          <a:solidFill>
                            <a:srgbClr val="FF0000"/>
                          </a:solidFill>
                          <a:latin typeface="PMingLiu"/>
                          <a:ea typeface="PMingLiu"/>
                          <a:cs typeface="PMingLiu"/>
                          <a:sym typeface="PMingLiu"/>
                        </a:rPr>
                        <a:t>身分證號碼</a:t>
                      </a:r>
                      <a:r>
                        <a:rPr lang="en-US" sz="2400" b="1" i="0" u="sng" strike="noStrike" cap="none" dirty="0">
                          <a:solidFill>
                            <a:srgbClr val="FF0000"/>
                          </a:solidFill>
                          <a:latin typeface="PMingLiu"/>
                          <a:ea typeface="PMingLiu"/>
                          <a:cs typeface="PMingLiu"/>
                          <a:sym typeface="PMingLiu"/>
                        </a:rPr>
                        <a:t>」</a:t>
                      </a:r>
                      <a:r>
                        <a:rPr lang="en-US" sz="2400" b="0" i="0" u="none" strike="noStrike" cap="none" dirty="0">
                          <a:solidFill>
                            <a:schemeClr val="dk1"/>
                          </a:solidFill>
                          <a:latin typeface="PMingLiu"/>
                          <a:ea typeface="PMingLiu"/>
                          <a:cs typeface="PMingLiu"/>
                          <a:sym typeface="PMingLiu"/>
                        </a:rPr>
                        <a:t>，</a:t>
                      </a:r>
                      <a:r>
                        <a:rPr lang="en-US" sz="2400" b="0" i="0" u="none" strike="noStrike" cap="none" dirty="0" err="1">
                          <a:solidFill>
                            <a:schemeClr val="dk1"/>
                          </a:solidFill>
                          <a:latin typeface="PMingLiu"/>
                          <a:ea typeface="PMingLiu"/>
                          <a:cs typeface="PMingLiu"/>
                          <a:sym typeface="PMingLiu"/>
                        </a:rPr>
                        <a:t>其中英文字母需予以轉換</a:t>
                      </a:r>
                      <a:r>
                        <a:rPr lang="en-US" sz="2400" b="0" i="0" u="none" strike="noStrike" cap="none" dirty="0">
                          <a:solidFill>
                            <a:schemeClr val="dk1"/>
                          </a:solidFill>
                          <a:latin typeface="PMingLiu"/>
                          <a:ea typeface="PMingLiu"/>
                          <a:cs typeface="PMingLiu"/>
                          <a:sym typeface="PMingLiu"/>
                        </a:rPr>
                        <a:t>。</a:t>
                      </a:r>
                      <a:endParaRPr dirty="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FF2CC"/>
                    </a:solidFill>
                  </a:tcPr>
                </a:tc>
                <a:tc hMerge="1">
                  <a:txBody>
                    <a:bodyPr/>
                    <a:lstStyle/>
                    <a:p>
                      <a:endParaRPr lang="zh-TW"/>
                    </a:p>
                  </a:txBody>
                  <a:tcPr/>
                </a:tc>
                <a:tc hMerge="1">
                  <a:txBody>
                    <a:bodyPr/>
                    <a:lstStyle/>
                    <a:p>
                      <a:endParaRPr lang="zh-TW"/>
                    </a:p>
                  </a:txBody>
                  <a:tcPr/>
                </a:tc>
                <a:extLst>
                  <a:ext uri="{0D108BD9-81ED-4DB2-BD59-A6C34878D82A}">
                    <a16:rowId xmlns:a16="http://schemas.microsoft.com/office/drawing/2014/main" val="10002"/>
                  </a:ext>
                </a:extLst>
              </a:tr>
            </a:tbl>
          </a:graphicData>
        </a:graphic>
      </p:graphicFrame>
      <p:grpSp>
        <p:nvGrpSpPr>
          <p:cNvPr id="8" name="Google Shape;136;p7"/>
          <p:cNvGrpSpPr/>
          <p:nvPr/>
        </p:nvGrpSpPr>
        <p:grpSpPr>
          <a:xfrm>
            <a:off x="246186" y="110269"/>
            <a:ext cx="2567354" cy="1806575"/>
            <a:chOff x="0" y="1588"/>
            <a:chExt cx="1979613" cy="1433512"/>
          </a:xfrm>
        </p:grpSpPr>
        <p:sp>
          <p:nvSpPr>
            <p:cNvPr id="9" name="Google Shape;137;p7"/>
            <p:cNvSpPr/>
            <p:nvPr/>
          </p:nvSpPr>
          <p:spPr>
            <a:xfrm>
              <a:off x="0" y="1588"/>
              <a:ext cx="1979613"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0" name="Google Shape;138;p7"/>
            <p:cNvSpPr txBox="1"/>
            <p:nvPr/>
          </p:nvSpPr>
          <p:spPr>
            <a:xfrm>
              <a:off x="374761" y="322854"/>
              <a:ext cx="1230089" cy="6660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en-US" sz="5400" b="1" i="0" u="none" dirty="0" err="1">
                  <a:solidFill>
                    <a:schemeClr val="lt1"/>
                  </a:solidFill>
                  <a:latin typeface="Microsoft JhengHei"/>
                  <a:ea typeface="Microsoft JhengHei"/>
                  <a:cs typeface="Microsoft JhengHei"/>
                  <a:sym typeface="Microsoft JhengHei"/>
                </a:rPr>
                <a:t>繳費</a:t>
              </a:r>
              <a:endParaRPr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DB42725A-40DA-40A3-9D9C-6F69CB35D53B}"/>
              </a:ext>
            </a:extLst>
          </p:cNvPr>
          <p:cNvPicPr>
            <a:picLocks noChangeAspect="1"/>
          </p:cNvPicPr>
          <p:nvPr/>
        </p:nvPicPr>
        <p:blipFill rotWithShape="1">
          <a:blip r:embed="rId2"/>
          <a:srcRect l="5163" t="56556" r="20211" b="13015"/>
          <a:stretch/>
        </p:blipFill>
        <p:spPr>
          <a:xfrm>
            <a:off x="150781" y="3947745"/>
            <a:ext cx="8792308" cy="2143127"/>
          </a:xfrm>
          <a:prstGeom prst="rect">
            <a:avLst/>
          </a:prstGeom>
        </p:spPr>
      </p:pic>
      <p:pic>
        <p:nvPicPr>
          <p:cNvPr id="3" name="內容版面配置區 3"/>
          <p:cNvPicPr>
            <a:picLocks noChangeAspect="1"/>
          </p:cNvPicPr>
          <p:nvPr/>
        </p:nvPicPr>
        <p:blipFill rotWithShape="1">
          <a:blip r:embed="rId3"/>
          <a:srcRect l="14970" t="46644" r="18864" b="14306"/>
          <a:stretch/>
        </p:blipFill>
        <p:spPr>
          <a:xfrm>
            <a:off x="0" y="593124"/>
            <a:ext cx="9194129" cy="3052234"/>
          </a:xfrm>
          <a:prstGeom prst="rect">
            <a:avLst/>
          </a:prstGeom>
        </p:spPr>
      </p:pic>
    </p:spTree>
    <p:extLst>
      <p:ext uri="{BB962C8B-B14F-4D97-AF65-F5344CB8AC3E}">
        <p14:creationId xmlns:p14="http://schemas.microsoft.com/office/powerpoint/2010/main" val="1107482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2" name="Google Shape;162;p9"/>
          <p:cNvPicPr preferRelativeResize="0"/>
          <p:nvPr/>
        </p:nvPicPr>
        <p:blipFill rotWithShape="1">
          <a:blip r:embed="rId3">
            <a:alphaModFix/>
          </a:blip>
          <a:srcRect/>
          <a:stretch/>
        </p:blipFill>
        <p:spPr>
          <a:xfrm>
            <a:off x="7667625" y="203200"/>
            <a:ext cx="666750" cy="666750"/>
          </a:xfrm>
          <a:prstGeom prst="rect">
            <a:avLst/>
          </a:prstGeom>
          <a:noFill/>
          <a:ln>
            <a:noFill/>
          </a:ln>
        </p:spPr>
      </p:pic>
      <p:pic>
        <p:nvPicPr>
          <p:cNvPr id="163" name="Google Shape;163;p9"/>
          <p:cNvPicPr preferRelativeResize="0"/>
          <p:nvPr/>
        </p:nvPicPr>
        <p:blipFill rotWithShape="1">
          <a:blip r:embed="rId4">
            <a:alphaModFix/>
          </a:blip>
          <a:srcRect/>
          <a:stretch/>
        </p:blipFill>
        <p:spPr>
          <a:xfrm>
            <a:off x="6265862" y="185737"/>
            <a:ext cx="1627187" cy="1625600"/>
          </a:xfrm>
          <a:prstGeom prst="rect">
            <a:avLst/>
          </a:prstGeom>
          <a:noFill/>
          <a:ln>
            <a:noFill/>
          </a:ln>
        </p:spPr>
      </p:pic>
      <p:pic>
        <p:nvPicPr>
          <p:cNvPr id="164" name="Google Shape;164;p9"/>
          <p:cNvPicPr preferRelativeResize="0"/>
          <p:nvPr/>
        </p:nvPicPr>
        <p:blipFill rotWithShape="1">
          <a:blip r:embed="rId5">
            <a:alphaModFix/>
          </a:blip>
          <a:srcRect/>
          <a:stretch/>
        </p:blipFill>
        <p:spPr>
          <a:xfrm>
            <a:off x="8434387" y="203200"/>
            <a:ext cx="623887" cy="623887"/>
          </a:xfrm>
          <a:prstGeom prst="rect">
            <a:avLst/>
          </a:prstGeom>
          <a:noFill/>
          <a:ln>
            <a:noFill/>
          </a:ln>
        </p:spPr>
      </p:pic>
      <p:sp>
        <p:nvSpPr>
          <p:cNvPr id="166" name="Google Shape;166;p9"/>
          <p:cNvSpPr txBox="1"/>
          <p:nvPr/>
        </p:nvSpPr>
        <p:spPr>
          <a:xfrm>
            <a:off x="666750" y="5164137"/>
            <a:ext cx="7667625" cy="769937"/>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4400"/>
              <a:buFont typeface="Arial"/>
              <a:buNone/>
            </a:pPr>
            <a:r>
              <a:rPr lang="en-US" sz="4400" b="1" i="0" u="none">
                <a:solidFill>
                  <a:srgbClr val="C00000"/>
                </a:solidFill>
                <a:latin typeface="Arial"/>
                <a:ea typeface="Arial"/>
                <a:cs typeface="Arial"/>
                <a:sym typeface="Arial"/>
              </a:rPr>
              <a:t>繳交登記費後方可進行登記</a:t>
            </a:r>
            <a:endParaRPr/>
          </a:p>
        </p:txBody>
      </p:sp>
      <p:graphicFrame>
        <p:nvGraphicFramePr>
          <p:cNvPr id="2" name="表格 1"/>
          <p:cNvGraphicFramePr>
            <a:graphicFrameLocks noGrp="1"/>
          </p:cNvGraphicFramePr>
          <p:nvPr>
            <p:extLst>
              <p:ext uri="{D42A27DB-BD31-4B8C-83A1-F6EECF244321}">
                <p14:modId xmlns:p14="http://schemas.microsoft.com/office/powerpoint/2010/main" val="2257879875"/>
              </p:ext>
            </p:extLst>
          </p:nvPr>
        </p:nvGraphicFramePr>
        <p:xfrm>
          <a:off x="1114693" y="2112961"/>
          <a:ext cx="6778356" cy="2674938"/>
        </p:xfrm>
        <a:graphic>
          <a:graphicData uri="http://schemas.openxmlformats.org/drawingml/2006/table">
            <a:tbl>
              <a:tblPr firstRow="1" bandRow="1">
                <a:tableStyleId>{4EDC0B32-3437-465B-9113-25ABB294C655}</a:tableStyleId>
              </a:tblPr>
              <a:tblGrid>
                <a:gridCol w="2886734">
                  <a:extLst>
                    <a:ext uri="{9D8B030D-6E8A-4147-A177-3AD203B41FA5}">
                      <a16:colId xmlns:a16="http://schemas.microsoft.com/office/drawing/2014/main" val="20000"/>
                    </a:ext>
                  </a:extLst>
                </a:gridCol>
                <a:gridCol w="3891622">
                  <a:extLst>
                    <a:ext uri="{9D8B030D-6E8A-4147-A177-3AD203B41FA5}">
                      <a16:colId xmlns:a16="http://schemas.microsoft.com/office/drawing/2014/main" val="20001"/>
                    </a:ext>
                  </a:extLst>
                </a:gridCol>
              </a:tblGrid>
              <a:tr h="1337469">
                <a:tc>
                  <a:txBody>
                    <a:bodyPr/>
                    <a:lstStyle/>
                    <a:p>
                      <a:pPr marL="0" marR="0" lvl="0" indent="0" algn="l" rtl="0">
                        <a:lnSpc>
                          <a:spcPct val="100000"/>
                        </a:lnSpc>
                        <a:spcBef>
                          <a:spcPts val="0"/>
                        </a:spcBef>
                        <a:spcAft>
                          <a:spcPts val="0"/>
                        </a:spcAft>
                        <a:buClr>
                          <a:schemeClr val="dk1"/>
                        </a:buClr>
                        <a:buSzPts val="4800"/>
                        <a:buFont typeface="Arial"/>
                        <a:buNone/>
                      </a:pPr>
                      <a:r>
                        <a:rPr lang="en-US" sz="4000" b="0" i="0" u="none" strike="noStrike" cap="none" dirty="0" err="1">
                          <a:solidFill>
                            <a:schemeClr val="dk1"/>
                          </a:solidFill>
                          <a:latin typeface="Arial"/>
                          <a:ea typeface="Arial"/>
                          <a:cs typeface="Arial"/>
                          <a:sym typeface="Arial"/>
                        </a:rPr>
                        <a:t>臨櫃繳費</a:t>
                      </a:r>
                      <a:endParaRPr sz="4000" dirty="0"/>
                    </a:p>
                  </a:txBody>
                  <a:tcPr marL="91450" marR="91450" marT="45725" marB="45725">
                    <a:solidFill>
                      <a:schemeClr val="accent4">
                        <a:lumMod val="20000"/>
                        <a:lumOff val="80000"/>
                      </a:schemeClr>
                    </a:solidFill>
                  </a:tcPr>
                </a:tc>
                <a:tc>
                  <a:txBody>
                    <a:bodyPr/>
                    <a:lstStyle/>
                    <a:p>
                      <a:r>
                        <a:rPr lang="en-US" altLang="zh-TW" sz="4000" b="0" i="0" u="none" strike="noStrike" cap="none" dirty="0">
                          <a:solidFill>
                            <a:srgbClr val="000000"/>
                          </a:solidFill>
                          <a:effectLst/>
                          <a:latin typeface="Arial"/>
                          <a:ea typeface="Arial"/>
                          <a:cs typeface="Arial"/>
                          <a:sym typeface="Arial"/>
                        </a:rPr>
                        <a:t>8/7</a:t>
                      </a:r>
                    </a:p>
                    <a:p>
                      <a:r>
                        <a:rPr lang="zh-TW" altLang="zh-TW" sz="4000" b="0" i="0" u="none" strike="noStrike" cap="none" dirty="0">
                          <a:solidFill>
                            <a:srgbClr val="FF0000"/>
                          </a:solidFill>
                          <a:effectLst/>
                          <a:latin typeface="Arial"/>
                          <a:ea typeface="Arial"/>
                          <a:cs typeface="Arial"/>
                          <a:sym typeface="Arial"/>
                        </a:rPr>
                        <a:t>下午</a:t>
                      </a:r>
                      <a:r>
                        <a:rPr lang="en-US" altLang="zh-TW" sz="4000" b="0" i="0" u="none" strike="noStrike" cap="none" dirty="0">
                          <a:solidFill>
                            <a:srgbClr val="FF0000"/>
                          </a:solidFill>
                          <a:effectLst/>
                          <a:latin typeface="Arial"/>
                          <a:ea typeface="Arial"/>
                          <a:cs typeface="Arial"/>
                          <a:sym typeface="Arial"/>
                        </a:rPr>
                        <a:t>3:30</a:t>
                      </a:r>
                      <a:r>
                        <a:rPr lang="zh-TW" altLang="zh-TW" sz="4000" b="0" i="0" u="none" strike="noStrike" cap="none" dirty="0">
                          <a:solidFill>
                            <a:srgbClr val="000000"/>
                          </a:solidFill>
                          <a:effectLst/>
                          <a:latin typeface="Arial"/>
                          <a:ea typeface="Arial"/>
                          <a:cs typeface="Arial"/>
                          <a:sym typeface="Arial"/>
                        </a:rPr>
                        <a:t>截止</a:t>
                      </a:r>
                      <a:endParaRPr lang="zh-TW" altLang="en-US" sz="4000" dirty="0"/>
                    </a:p>
                  </a:txBody>
                  <a:tcPr>
                    <a:solidFill>
                      <a:schemeClr val="accent1">
                        <a:lumMod val="20000"/>
                        <a:lumOff val="80000"/>
                      </a:schemeClr>
                    </a:solidFill>
                  </a:tcPr>
                </a:tc>
                <a:extLst>
                  <a:ext uri="{0D108BD9-81ED-4DB2-BD59-A6C34878D82A}">
                    <a16:rowId xmlns:a16="http://schemas.microsoft.com/office/drawing/2014/main" val="10000"/>
                  </a:ext>
                </a:extLst>
              </a:tr>
              <a:tr h="1337469">
                <a:tc>
                  <a:txBody>
                    <a:bodyPr/>
                    <a:lstStyle/>
                    <a:p>
                      <a:pPr marL="0" marR="0" lvl="0" indent="0" algn="l" rtl="0">
                        <a:lnSpc>
                          <a:spcPct val="100000"/>
                        </a:lnSpc>
                        <a:spcBef>
                          <a:spcPts val="0"/>
                        </a:spcBef>
                        <a:spcAft>
                          <a:spcPts val="0"/>
                        </a:spcAft>
                        <a:buClr>
                          <a:schemeClr val="dk1"/>
                        </a:buClr>
                        <a:buSzPts val="4800"/>
                        <a:buFont typeface="Arial"/>
                        <a:buNone/>
                      </a:pPr>
                      <a:r>
                        <a:rPr lang="en-US" sz="4000" b="0" i="0" u="none" strike="noStrike" cap="none" dirty="0" err="1">
                          <a:solidFill>
                            <a:schemeClr val="dk1"/>
                          </a:solidFill>
                          <a:latin typeface="Arial"/>
                          <a:ea typeface="Arial"/>
                          <a:cs typeface="Arial"/>
                          <a:sym typeface="Arial"/>
                        </a:rPr>
                        <a:t>ATM繳費</a:t>
                      </a:r>
                      <a:endParaRPr sz="4000" dirty="0"/>
                    </a:p>
                  </a:txBody>
                  <a:tcPr marL="91450" marR="91450" marT="45725" marB="45725">
                    <a:solidFill>
                      <a:schemeClr val="accent4">
                        <a:lumMod val="20000"/>
                        <a:lumOff val="80000"/>
                      </a:schemeClr>
                    </a:solidFill>
                  </a:tcPr>
                </a:tc>
                <a:tc>
                  <a:txBody>
                    <a:bodyPr/>
                    <a:lstStyle/>
                    <a:p>
                      <a:r>
                        <a:rPr lang="en-US" altLang="zh-TW" sz="4000" b="0" i="0" u="none" strike="noStrike" cap="none" dirty="0">
                          <a:solidFill>
                            <a:srgbClr val="000000"/>
                          </a:solidFill>
                          <a:effectLst/>
                          <a:latin typeface="Arial"/>
                          <a:ea typeface="Arial"/>
                          <a:cs typeface="Arial"/>
                          <a:sym typeface="Arial"/>
                        </a:rPr>
                        <a:t>8/8</a:t>
                      </a:r>
                    </a:p>
                    <a:p>
                      <a:r>
                        <a:rPr lang="zh-TW" altLang="zh-TW" sz="4000" b="0" i="0" u="none" strike="noStrike" cap="none" dirty="0">
                          <a:solidFill>
                            <a:srgbClr val="FF0000"/>
                          </a:solidFill>
                          <a:effectLst/>
                          <a:latin typeface="Arial"/>
                          <a:ea typeface="Arial"/>
                          <a:cs typeface="Arial"/>
                          <a:sym typeface="Arial"/>
                        </a:rPr>
                        <a:t>中午</a:t>
                      </a:r>
                      <a:r>
                        <a:rPr lang="en-US" altLang="zh-TW" sz="4000" b="0" i="0" u="none" strike="noStrike" cap="none" dirty="0">
                          <a:solidFill>
                            <a:srgbClr val="FF0000"/>
                          </a:solidFill>
                          <a:effectLst/>
                          <a:latin typeface="Arial"/>
                          <a:ea typeface="Arial"/>
                          <a:cs typeface="Arial"/>
                          <a:sym typeface="Arial"/>
                        </a:rPr>
                        <a:t>12:00</a:t>
                      </a:r>
                      <a:r>
                        <a:rPr lang="zh-TW" altLang="zh-TW" sz="4000" b="0" i="0" u="none" strike="noStrike" cap="none" dirty="0">
                          <a:solidFill>
                            <a:srgbClr val="000000"/>
                          </a:solidFill>
                          <a:effectLst/>
                          <a:latin typeface="Arial"/>
                          <a:ea typeface="Arial"/>
                          <a:cs typeface="Arial"/>
                          <a:sym typeface="Arial"/>
                        </a:rPr>
                        <a:t>截止</a:t>
                      </a:r>
                      <a:endParaRPr lang="zh-TW" altLang="en-US" sz="4000" dirty="0"/>
                    </a:p>
                  </a:txBody>
                  <a:tcPr>
                    <a:solidFill>
                      <a:schemeClr val="accent1">
                        <a:lumMod val="20000"/>
                        <a:lumOff val="80000"/>
                      </a:schemeClr>
                    </a:solidFill>
                  </a:tcPr>
                </a:tc>
                <a:extLst>
                  <a:ext uri="{0D108BD9-81ED-4DB2-BD59-A6C34878D82A}">
                    <a16:rowId xmlns:a16="http://schemas.microsoft.com/office/drawing/2014/main" val="10001"/>
                  </a:ext>
                </a:extLst>
              </a:tr>
            </a:tbl>
          </a:graphicData>
        </a:graphic>
      </p:graphicFrame>
      <p:grpSp>
        <p:nvGrpSpPr>
          <p:cNvPr id="9" name="Google Shape;136;p7"/>
          <p:cNvGrpSpPr/>
          <p:nvPr/>
        </p:nvGrpSpPr>
        <p:grpSpPr>
          <a:xfrm>
            <a:off x="246186" y="110269"/>
            <a:ext cx="2567354" cy="1806575"/>
            <a:chOff x="0" y="1588"/>
            <a:chExt cx="1979613" cy="1433512"/>
          </a:xfrm>
        </p:grpSpPr>
        <p:sp>
          <p:nvSpPr>
            <p:cNvPr id="10" name="Google Shape;137;p7"/>
            <p:cNvSpPr/>
            <p:nvPr/>
          </p:nvSpPr>
          <p:spPr>
            <a:xfrm>
              <a:off x="0" y="1588"/>
              <a:ext cx="1979613"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1" name="Google Shape;138;p7"/>
            <p:cNvSpPr txBox="1"/>
            <p:nvPr/>
          </p:nvSpPr>
          <p:spPr>
            <a:xfrm>
              <a:off x="374761" y="322854"/>
              <a:ext cx="1230089" cy="6660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en-US" sz="5400" b="1" i="0" u="none" dirty="0" err="1">
                  <a:solidFill>
                    <a:schemeClr val="lt1"/>
                  </a:solidFill>
                  <a:latin typeface="Microsoft JhengHei"/>
                  <a:ea typeface="Microsoft JhengHei"/>
                  <a:cs typeface="Microsoft JhengHei"/>
                  <a:sym typeface="Microsoft JhengHei"/>
                </a:rPr>
                <a:t>繳費</a:t>
              </a:r>
              <a:endParaRPr dirty="0"/>
            </a:p>
          </p:txBody>
        </p:sp>
      </p:grpSp>
    </p:spTree>
    <p:extLst>
      <p:ext uri="{BB962C8B-B14F-4D97-AF65-F5344CB8AC3E}">
        <p14:creationId xmlns:p14="http://schemas.microsoft.com/office/powerpoint/2010/main" val="292487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2" name="群組 1"/>
          <p:cNvGrpSpPr/>
          <p:nvPr/>
        </p:nvGrpSpPr>
        <p:grpSpPr>
          <a:xfrm>
            <a:off x="1925393" y="2033587"/>
            <a:ext cx="6786562" cy="4114367"/>
            <a:chOff x="1960562" y="994019"/>
            <a:chExt cx="6786562" cy="4114367"/>
          </a:xfrm>
        </p:grpSpPr>
        <p:sp>
          <p:nvSpPr>
            <p:cNvPr id="173" name="Google Shape;173;p10"/>
            <p:cNvSpPr/>
            <p:nvPr/>
          </p:nvSpPr>
          <p:spPr>
            <a:xfrm>
              <a:off x="1985962" y="994019"/>
              <a:ext cx="6761162" cy="971550"/>
            </a:xfrm>
            <a:prstGeom prst="roundRect">
              <a:avLst>
                <a:gd name="adj" fmla="val 16667"/>
              </a:avLst>
            </a:prstGeom>
            <a:noFill/>
            <a:ln w="38100" cap="flat" cmpd="sng">
              <a:solidFill>
                <a:srgbClr val="F7E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74" name="Google Shape;174;p10"/>
            <p:cNvSpPr/>
            <p:nvPr/>
          </p:nvSpPr>
          <p:spPr>
            <a:xfrm>
              <a:off x="1960562" y="2246312"/>
              <a:ext cx="6761162" cy="933450"/>
            </a:xfrm>
            <a:prstGeom prst="roundRect">
              <a:avLst>
                <a:gd name="adj" fmla="val 16667"/>
              </a:avLst>
            </a:prstGeom>
            <a:noFill/>
            <a:ln w="38100" cap="flat" cmpd="sng">
              <a:solidFill>
                <a:srgbClr val="F7E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75" name="Google Shape;175;p10"/>
            <p:cNvSpPr txBox="1"/>
            <p:nvPr/>
          </p:nvSpPr>
          <p:spPr>
            <a:xfrm>
              <a:off x="2249487" y="1019175"/>
              <a:ext cx="6376987" cy="830262"/>
            </a:xfrm>
            <a:prstGeom prst="rect">
              <a:avLst/>
            </a:prstGeom>
            <a:solidFill>
              <a:schemeClr val="accent5">
                <a:lumMod val="5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華南銀行臨櫃</a:t>
              </a:r>
              <a:endParaRPr dirty="0"/>
            </a:p>
          </p:txBody>
        </p:sp>
        <p:sp>
          <p:nvSpPr>
            <p:cNvPr id="176" name="Google Shape;176;p10"/>
            <p:cNvSpPr txBox="1"/>
            <p:nvPr/>
          </p:nvSpPr>
          <p:spPr>
            <a:xfrm>
              <a:off x="2208212" y="2324100"/>
              <a:ext cx="6418262" cy="830262"/>
            </a:xfrm>
            <a:prstGeom prst="rect">
              <a:avLst/>
            </a:prstGeom>
            <a:solidFill>
              <a:srgbClr val="00206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ATM或網路ATM轉帳</a:t>
              </a:r>
              <a:endParaRPr dirty="0"/>
            </a:p>
          </p:txBody>
        </p:sp>
        <p:grpSp>
          <p:nvGrpSpPr>
            <p:cNvPr id="177" name="Google Shape;177;p10"/>
            <p:cNvGrpSpPr/>
            <p:nvPr/>
          </p:nvGrpSpPr>
          <p:grpSpPr>
            <a:xfrm>
              <a:off x="1960562" y="3495675"/>
              <a:ext cx="6780212" cy="1612711"/>
              <a:chOff x="2406219" y="4093031"/>
              <a:chExt cx="5760349" cy="1818825"/>
            </a:xfrm>
          </p:grpSpPr>
          <p:sp>
            <p:nvSpPr>
              <p:cNvPr id="178" name="Google Shape;178;p10"/>
              <p:cNvSpPr/>
              <p:nvPr/>
            </p:nvSpPr>
            <p:spPr>
              <a:xfrm>
                <a:off x="2406219" y="4093031"/>
                <a:ext cx="5760349" cy="1802924"/>
              </a:xfrm>
              <a:prstGeom prst="roundRect">
                <a:avLst>
                  <a:gd name="adj" fmla="val 16667"/>
                </a:avLst>
              </a:prstGeom>
              <a:noFill/>
              <a:ln w="38100" cap="flat" cmpd="sng">
                <a:solidFill>
                  <a:srgbClr val="F7E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79" name="Google Shape;179;p10"/>
              <p:cNvSpPr txBox="1"/>
              <p:nvPr/>
            </p:nvSpPr>
            <p:spPr>
              <a:xfrm>
                <a:off x="2572200" y="4141629"/>
                <a:ext cx="5364520" cy="1770227"/>
              </a:xfrm>
              <a:prstGeom prst="rect">
                <a:avLst/>
              </a:prstGeom>
              <a:solidFill>
                <a:srgbClr val="00206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郵局或其他金融機構跨行匯款</a:t>
                </a:r>
                <a:endParaRPr dirty="0"/>
              </a:p>
            </p:txBody>
          </p:sp>
        </p:grpSp>
      </p:grpSp>
      <p:sp>
        <p:nvSpPr>
          <p:cNvPr id="180" name="Google Shape;180;p10"/>
          <p:cNvSpPr txBox="1"/>
          <p:nvPr/>
        </p:nvSpPr>
        <p:spPr>
          <a:xfrm>
            <a:off x="2665412" y="242887"/>
            <a:ext cx="6119812" cy="576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grpSp>
        <p:nvGrpSpPr>
          <p:cNvPr id="14" name="Google Shape;136;p7"/>
          <p:cNvGrpSpPr/>
          <p:nvPr/>
        </p:nvGrpSpPr>
        <p:grpSpPr>
          <a:xfrm>
            <a:off x="246186" y="110269"/>
            <a:ext cx="2567354" cy="1806575"/>
            <a:chOff x="0" y="1588"/>
            <a:chExt cx="1979613" cy="1433512"/>
          </a:xfrm>
        </p:grpSpPr>
        <p:sp>
          <p:nvSpPr>
            <p:cNvPr id="15" name="Google Shape;137;p7"/>
            <p:cNvSpPr/>
            <p:nvPr/>
          </p:nvSpPr>
          <p:spPr>
            <a:xfrm>
              <a:off x="0" y="1588"/>
              <a:ext cx="1979613"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6" name="Google Shape;138;p7"/>
            <p:cNvSpPr txBox="1"/>
            <p:nvPr/>
          </p:nvSpPr>
          <p:spPr>
            <a:xfrm>
              <a:off x="374761" y="322854"/>
              <a:ext cx="1230089" cy="6660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en-US" sz="5400" b="1" i="0" u="none" dirty="0" err="1">
                  <a:solidFill>
                    <a:schemeClr val="lt1"/>
                  </a:solidFill>
                  <a:latin typeface="Microsoft JhengHei"/>
                  <a:ea typeface="Microsoft JhengHei"/>
                  <a:cs typeface="Microsoft JhengHei"/>
                  <a:sym typeface="Microsoft JhengHei"/>
                </a:rPr>
                <a:t>繳費</a:t>
              </a:r>
              <a:endParaRPr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1"/>
          <p:cNvSpPr/>
          <p:nvPr/>
        </p:nvSpPr>
        <p:spPr>
          <a:xfrm>
            <a:off x="250825" y="115887"/>
            <a:ext cx="5761037" cy="1225550"/>
          </a:xfrm>
          <a:prstGeom prst="roundRect">
            <a:avLst>
              <a:gd name="adj" fmla="val 16667"/>
            </a:avLst>
          </a:prstGeom>
          <a:noFill/>
          <a:ln w="38100" cap="flat" cmpd="sng">
            <a:solidFill>
              <a:srgbClr val="F7E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91" name="Google Shape;191;p11"/>
          <p:cNvSpPr txBox="1"/>
          <p:nvPr/>
        </p:nvSpPr>
        <p:spPr>
          <a:xfrm>
            <a:off x="539750" y="293687"/>
            <a:ext cx="5681662" cy="9223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en-US" sz="5400" b="1" i="0" u="none" dirty="0" err="1">
                <a:solidFill>
                  <a:schemeClr val="tx1"/>
                </a:solidFill>
                <a:latin typeface="Microsoft JhengHei"/>
                <a:ea typeface="Microsoft JhengHei"/>
                <a:cs typeface="Microsoft JhengHei"/>
                <a:sym typeface="Microsoft JhengHei"/>
              </a:rPr>
              <a:t>華南銀行臨櫃</a:t>
            </a:r>
            <a:endParaRPr dirty="0">
              <a:solidFill>
                <a:schemeClr val="tx1"/>
              </a:solidFill>
            </a:endParaRPr>
          </a:p>
        </p:txBody>
      </p:sp>
      <p:sp>
        <p:nvSpPr>
          <p:cNvPr id="192" name="Google Shape;192;p11"/>
          <p:cNvSpPr/>
          <p:nvPr/>
        </p:nvSpPr>
        <p:spPr>
          <a:xfrm>
            <a:off x="173037" y="2276474"/>
            <a:ext cx="2808287" cy="3659187"/>
          </a:xfrm>
          <a:prstGeom prst="flowChartAlternateProcess">
            <a:avLst/>
          </a:prstGeom>
          <a:solidFill>
            <a:schemeClr val="tx2">
              <a:lumMod val="90000"/>
            </a:schemeClr>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93" name="Google Shape;193;p11"/>
          <p:cNvSpPr txBox="1"/>
          <p:nvPr/>
        </p:nvSpPr>
        <p:spPr>
          <a:xfrm>
            <a:off x="392111" y="2520948"/>
            <a:ext cx="2370137" cy="3170237"/>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4000"/>
              <a:buFont typeface="Microsoft JhengHei"/>
              <a:buNone/>
            </a:pPr>
            <a:r>
              <a:rPr lang="en-US" sz="4000" b="1" i="0" u="none" dirty="0" err="1">
                <a:solidFill>
                  <a:schemeClr val="bg2">
                    <a:lumMod val="50000"/>
                  </a:schemeClr>
                </a:solidFill>
                <a:latin typeface="Microsoft JhengHei"/>
                <a:ea typeface="Microsoft JhengHei"/>
                <a:cs typeface="Microsoft JhengHei"/>
                <a:sym typeface="Microsoft JhengHei"/>
              </a:rPr>
              <a:t>請同學自行填妥相關資料，至華南銀行繳款</a:t>
            </a:r>
            <a:r>
              <a:rPr lang="en-US" sz="4000" b="1" i="0" u="none" dirty="0">
                <a:solidFill>
                  <a:schemeClr val="bg2">
                    <a:lumMod val="50000"/>
                  </a:schemeClr>
                </a:solidFill>
                <a:latin typeface="Microsoft JhengHei"/>
                <a:ea typeface="Microsoft JhengHei"/>
                <a:cs typeface="Microsoft JhengHei"/>
                <a:sym typeface="Microsoft JhengHei"/>
              </a:rPr>
              <a:t>。</a:t>
            </a:r>
            <a:endParaRPr dirty="0">
              <a:solidFill>
                <a:schemeClr val="bg2">
                  <a:lumMod val="50000"/>
                </a:schemeClr>
              </a:solidFill>
            </a:endParaRPr>
          </a:p>
        </p:txBody>
      </p:sp>
      <p:pic>
        <p:nvPicPr>
          <p:cNvPr id="4" name="圖片 3">
            <a:extLst>
              <a:ext uri="{FF2B5EF4-FFF2-40B4-BE49-F238E27FC236}">
                <a16:creationId xmlns:a16="http://schemas.microsoft.com/office/drawing/2014/main" id="{CCD67552-F3A3-4A05-9BA9-0F1F7ADE2C89}"/>
              </a:ext>
            </a:extLst>
          </p:cNvPr>
          <p:cNvPicPr>
            <a:picLocks noChangeAspect="1"/>
          </p:cNvPicPr>
          <p:nvPr/>
        </p:nvPicPr>
        <p:blipFill>
          <a:blip r:embed="rId3"/>
          <a:stretch>
            <a:fillRect/>
          </a:stretch>
        </p:blipFill>
        <p:spPr>
          <a:xfrm>
            <a:off x="3200398" y="1519237"/>
            <a:ext cx="5706288" cy="5039408"/>
          </a:xfrm>
          <a:prstGeom prst="rect">
            <a:avLst/>
          </a:prstGeom>
        </p:spPr>
      </p:pic>
    </p:spTree>
    <p:extLst>
      <p:ext uri="{BB962C8B-B14F-4D97-AF65-F5344CB8AC3E}">
        <p14:creationId xmlns:p14="http://schemas.microsoft.com/office/powerpoint/2010/main" val="547997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2"/>
          <p:cNvSpPr/>
          <p:nvPr/>
        </p:nvSpPr>
        <p:spPr>
          <a:xfrm>
            <a:off x="250825" y="260350"/>
            <a:ext cx="5729287" cy="1223962"/>
          </a:xfrm>
          <a:prstGeom prst="roundRect">
            <a:avLst>
              <a:gd name="adj" fmla="val 16667"/>
            </a:avLst>
          </a:prstGeom>
          <a:noFill/>
          <a:ln w="38100" cap="flat" cmpd="sng">
            <a:solidFill>
              <a:srgbClr val="F7E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00" name="Google Shape;200;p12"/>
          <p:cNvSpPr txBox="1"/>
          <p:nvPr/>
        </p:nvSpPr>
        <p:spPr>
          <a:xfrm>
            <a:off x="1508125" y="422275"/>
            <a:ext cx="5327650" cy="9239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en-US" sz="5400" b="1" i="0" u="none">
                <a:solidFill>
                  <a:schemeClr val="tx1"/>
                </a:solidFill>
                <a:latin typeface="Microsoft JhengHei"/>
                <a:ea typeface="Microsoft JhengHei"/>
                <a:cs typeface="Microsoft JhengHei"/>
                <a:sym typeface="Microsoft JhengHei"/>
              </a:rPr>
              <a:t>ATM轉帳</a:t>
            </a:r>
            <a:endParaRPr>
              <a:solidFill>
                <a:schemeClr val="tx1"/>
              </a:solidFill>
            </a:endParaRPr>
          </a:p>
        </p:txBody>
      </p:sp>
      <p:grpSp>
        <p:nvGrpSpPr>
          <p:cNvPr id="2" name="群組 1"/>
          <p:cNvGrpSpPr/>
          <p:nvPr/>
        </p:nvGrpSpPr>
        <p:grpSpPr>
          <a:xfrm>
            <a:off x="1403350" y="1803400"/>
            <a:ext cx="6192837" cy="1014412"/>
            <a:chOff x="1403350" y="1803400"/>
            <a:chExt cx="6192837" cy="1014412"/>
          </a:xfrm>
        </p:grpSpPr>
        <p:sp>
          <p:nvSpPr>
            <p:cNvPr id="201" name="Google Shape;201;p12"/>
            <p:cNvSpPr/>
            <p:nvPr/>
          </p:nvSpPr>
          <p:spPr>
            <a:xfrm>
              <a:off x="1403350" y="1803400"/>
              <a:ext cx="2808287" cy="1008062"/>
            </a:xfrm>
            <a:prstGeom prst="flowChartAlternateProcess">
              <a:avLst/>
            </a:prstGeom>
            <a:solidFill>
              <a:srgbClr val="D0CECE"/>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02" name="Google Shape;202;p12"/>
            <p:cNvSpPr txBox="1"/>
            <p:nvPr/>
          </p:nvSpPr>
          <p:spPr>
            <a:xfrm>
              <a:off x="1722437" y="1984375"/>
              <a:ext cx="2370137" cy="708025"/>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4000"/>
                <a:buFont typeface="Microsoft JhengHei"/>
                <a:buNone/>
              </a:pPr>
              <a:r>
                <a:rPr lang="en-US" sz="4000" b="1" i="0" u="none" dirty="0" err="1">
                  <a:solidFill>
                    <a:schemeClr val="tx1"/>
                  </a:solidFill>
                  <a:latin typeface="Microsoft JhengHei"/>
                  <a:ea typeface="Microsoft JhengHei"/>
                  <a:cs typeface="Microsoft JhengHei"/>
                  <a:sym typeface="Microsoft JhengHei"/>
                </a:rPr>
                <a:t>網路ATM</a:t>
              </a:r>
              <a:endParaRPr dirty="0">
                <a:solidFill>
                  <a:schemeClr val="tx1"/>
                </a:solidFill>
              </a:endParaRPr>
            </a:p>
          </p:txBody>
        </p:sp>
        <p:sp>
          <p:nvSpPr>
            <p:cNvPr id="203" name="Google Shape;203;p12"/>
            <p:cNvSpPr/>
            <p:nvPr/>
          </p:nvSpPr>
          <p:spPr>
            <a:xfrm>
              <a:off x="4787900" y="1809750"/>
              <a:ext cx="2808287" cy="1008062"/>
            </a:xfrm>
            <a:prstGeom prst="flowChartAlternateProcess">
              <a:avLst/>
            </a:prstGeom>
            <a:solidFill>
              <a:srgbClr val="D0CECE"/>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04" name="Google Shape;204;p12"/>
            <p:cNvSpPr txBox="1"/>
            <p:nvPr/>
          </p:nvSpPr>
          <p:spPr>
            <a:xfrm>
              <a:off x="5006975" y="2012950"/>
              <a:ext cx="2370137" cy="708025"/>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4000"/>
                <a:buFont typeface="Microsoft JhengHei"/>
                <a:buNone/>
              </a:pPr>
              <a:r>
                <a:rPr lang="en-US" sz="4000" b="1" i="0" u="none" dirty="0" err="1">
                  <a:solidFill>
                    <a:schemeClr val="tx1"/>
                  </a:solidFill>
                  <a:latin typeface="Microsoft JhengHei"/>
                  <a:ea typeface="Microsoft JhengHei"/>
                  <a:cs typeface="Microsoft JhengHei"/>
                  <a:sym typeface="Microsoft JhengHei"/>
                </a:rPr>
                <a:t>實體ATM</a:t>
              </a:r>
              <a:endParaRPr dirty="0">
                <a:solidFill>
                  <a:schemeClr val="tx1"/>
                </a:solidFill>
              </a:endParaRPr>
            </a:p>
          </p:txBody>
        </p:sp>
      </p:grpSp>
      <p:grpSp>
        <p:nvGrpSpPr>
          <p:cNvPr id="3" name="群組 2"/>
          <p:cNvGrpSpPr/>
          <p:nvPr/>
        </p:nvGrpSpPr>
        <p:grpSpPr>
          <a:xfrm>
            <a:off x="1508125" y="4170362"/>
            <a:ext cx="2808287" cy="1008062"/>
            <a:chOff x="1508125" y="4170362"/>
            <a:chExt cx="2808287" cy="1008062"/>
          </a:xfrm>
        </p:grpSpPr>
        <p:sp>
          <p:nvSpPr>
            <p:cNvPr id="207" name="Google Shape;207;p12"/>
            <p:cNvSpPr/>
            <p:nvPr/>
          </p:nvSpPr>
          <p:spPr>
            <a:xfrm>
              <a:off x="1508125" y="4170362"/>
              <a:ext cx="2808287" cy="1008062"/>
            </a:xfrm>
            <a:prstGeom prst="flowChartAlternateProcess">
              <a:avLst/>
            </a:prstGeom>
            <a:solidFill>
              <a:srgbClr val="D0CECE"/>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08" name="Google Shape;208;p12"/>
            <p:cNvSpPr txBox="1"/>
            <p:nvPr/>
          </p:nvSpPr>
          <p:spPr>
            <a:xfrm>
              <a:off x="1722437" y="4208462"/>
              <a:ext cx="2489200" cy="954087"/>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2800"/>
                <a:buFont typeface="Microsoft JhengHei"/>
                <a:buNone/>
              </a:pPr>
              <a:r>
                <a:rPr lang="en-US" sz="2800" b="1" i="0" u="none" dirty="0" err="1">
                  <a:solidFill>
                    <a:schemeClr val="tx1"/>
                  </a:solidFill>
                  <a:latin typeface="Microsoft JhengHei"/>
                  <a:ea typeface="Microsoft JhengHei"/>
                  <a:cs typeface="Microsoft JhengHei"/>
                  <a:sym typeface="Microsoft JhengHei"/>
                </a:rPr>
                <a:t>華南銀行代號</a:t>
              </a:r>
              <a:endParaRPr dirty="0">
                <a:solidFill>
                  <a:schemeClr val="tx1"/>
                </a:solidFill>
              </a:endParaRPr>
            </a:p>
            <a:p>
              <a:pPr marL="0" marR="0" lvl="0" indent="0" algn="l" rtl="0">
                <a:lnSpc>
                  <a:spcPct val="100000"/>
                </a:lnSpc>
                <a:spcBef>
                  <a:spcPts val="0"/>
                </a:spcBef>
                <a:spcAft>
                  <a:spcPts val="0"/>
                </a:spcAft>
                <a:buClr>
                  <a:srgbClr val="525252"/>
                </a:buClr>
                <a:buSzPts val="2800"/>
                <a:buFont typeface="Microsoft JhengHei"/>
                <a:buNone/>
              </a:pPr>
              <a:r>
                <a:rPr lang="en-US" sz="2800" b="1" i="0" u="none" dirty="0">
                  <a:solidFill>
                    <a:schemeClr val="tx1"/>
                  </a:solidFill>
                  <a:latin typeface="Microsoft JhengHei"/>
                  <a:ea typeface="Microsoft JhengHei"/>
                  <a:cs typeface="Microsoft JhengHei"/>
                  <a:sym typeface="Microsoft JhengHei"/>
                </a:rPr>
                <a:t>         008</a:t>
              </a:r>
              <a:endParaRPr dirty="0">
                <a:solidFill>
                  <a:schemeClr val="tx1"/>
                </a:solidFill>
              </a:endParaRPr>
            </a:p>
          </p:txBody>
        </p:sp>
      </p:grpSp>
      <p:sp>
        <p:nvSpPr>
          <p:cNvPr id="209" name="Google Shape;209;p12"/>
          <p:cNvSpPr/>
          <p:nvPr/>
        </p:nvSpPr>
        <p:spPr>
          <a:xfrm>
            <a:off x="4760912" y="4125912"/>
            <a:ext cx="4214812" cy="2430462"/>
          </a:xfrm>
          <a:prstGeom prst="flowChartAlternateProcess">
            <a:avLst/>
          </a:prstGeom>
          <a:solidFill>
            <a:srgbClr val="D0CECE"/>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pic>
        <p:nvPicPr>
          <p:cNvPr id="210" name="Google Shape;210;p12"/>
          <p:cNvPicPr preferRelativeResize="0"/>
          <p:nvPr/>
        </p:nvPicPr>
        <p:blipFill rotWithShape="1">
          <a:blip r:embed="rId3">
            <a:alphaModFix/>
          </a:blip>
          <a:srcRect/>
          <a:stretch/>
        </p:blipFill>
        <p:spPr>
          <a:xfrm>
            <a:off x="5121275" y="4275138"/>
            <a:ext cx="3600450" cy="2176462"/>
          </a:xfrm>
          <a:prstGeom prst="rect">
            <a:avLst/>
          </a:prstGeom>
          <a:noFill/>
          <a:ln>
            <a:noFill/>
          </a:ln>
        </p:spPr>
      </p:pic>
      <p:pic>
        <p:nvPicPr>
          <p:cNvPr id="211" name="Google Shape;211;p12"/>
          <p:cNvPicPr preferRelativeResize="0"/>
          <p:nvPr/>
        </p:nvPicPr>
        <p:blipFill rotWithShape="1">
          <a:blip r:embed="rId4">
            <a:alphaModFix/>
          </a:blip>
          <a:srcRect/>
          <a:stretch/>
        </p:blipFill>
        <p:spPr>
          <a:xfrm>
            <a:off x="7070725" y="161925"/>
            <a:ext cx="1444625" cy="1444625"/>
          </a:xfrm>
          <a:prstGeom prst="rect">
            <a:avLst/>
          </a:prstGeom>
          <a:noFill/>
          <a:ln>
            <a:noFill/>
          </a:ln>
        </p:spPr>
      </p:pic>
      <p:grpSp>
        <p:nvGrpSpPr>
          <p:cNvPr id="4" name="群組 3"/>
          <p:cNvGrpSpPr/>
          <p:nvPr/>
        </p:nvGrpSpPr>
        <p:grpSpPr>
          <a:xfrm>
            <a:off x="1562100" y="5527675"/>
            <a:ext cx="2808287" cy="1008062"/>
            <a:chOff x="1562100" y="5527675"/>
            <a:chExt cx="2808287" cy="1008062"/>
          </a:xfrm>
        </p:grpSpPr>
        <p:sp>
          <p:nvSpPr>
            <p:cNvPr id="212" name="Google Shape;212;p12"/>
            <p:cNvSpPr/>
            <p:nvPr/>
          </p:nvSpPr>
          <p:spPr>
            <a:xfrm>
              <a:off x="1562100" y="5527675"/>
              <a:ext cx="2808287" cy="1008062"/>
            </a:xfrm>
            <a:prstGeom prst="flowChartAlternateProcess">
              <a:avLst/>
            </a:prstGeom>
            <a:solidFill>
              <a:srgbClr val="D0CECE"/>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13" name="Google Shape;213;p12"/>
            <p:cNvSpPr txBox="1"/>
            <p:nvPr/>
          </p:nvSpPr>
          <p:spPr>
            <a:xfrm>
              <a:off x="2116137" y="5581650"/>
              <a:ext cx="1735137" cy="954087"/>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2800"/>
                <a:buFont typeface="Microsoft JhengHei"/>
                <a:buNone/>
              </a:pPr>
              <a:r>
                <a:rPr lang="en-US" sz="2800" b="1" i="0" u="none" dirty="0" err="1">
                  <a:solidFill>
                    <a:schemeClr val="tx1"/>
                  </a:solidFill>
                  <a:latin typeface="Microsoft JhengHei"/>
                  <a:ea typeface="Microsoft JhengHei"/>
                  <a:cs typeface="Microsoft JhengHei"/>
                  <a:sym typeface="Microsoft JhengHei"/>
                </a:rPr>
                <a:t>交易完成</a:t>
              </a:r>
              <a:endParaRPr dirty="0">
                <a:solidFill>
                  <a:schemeClr val="tx1"/>
                </a:solidFill>
              </a:endParaRPr>
            </a:p>
            <a:p>
              <a:pPr marL="0" marR="0" lvl="0" indent="0" algn="l" rtl="0">
                <a:lnSpc>
                  <a:spcPct val="100000"/>
                </a:lnSpc>
                <a:spcBef>
                  <a:spcPts val="0"/>
                </a:spcBef>
                <a:spcAft>
                  <a:spcPts val="0"/>
                </a:spcAft>
                <a:buClr>
                  <a:srgbClr val="525252"/>
                </a:buClr>
                <a:buSzPts val="2800"/>
                <a:buFont typeface="Microsoft JhengHei"/>
                <a:buNone/>
              </a:pPr>
              <a:r>
                <a:rPr lang="en-US" sz="2800" b="1" i="0" u="none" dirty="0" err="1">
                  <a:solidFill>
                    <a:schemeClr val="tx1"/>
                  </a:solidFill>
                  <a:latin typeface="Microsoft JhengHei"/>
                  <a:ea typeface="Microsoft JhengHei"/>
                  <a:cs typeface="Microsoft JhengHei"/>
                  <a:sym typeface="Microsoft JhengHei"/>
                </a:rPr>
                <a:t>列印備存</a:t>
              </a:r>
              <a:endParaRPr dirty="0">
                <a:solidFill>
                  <a:schemeClr val="tx1"/>
                </a:solidFill>
              </a:endParaRPr>
            </a:p>
          </p:txBody>
        </p:sp>
      </p:grpSp>
      <p:sp>
        <p:nvSpPr>
          <p:cNvPr id="18" name="Google Shape;205;p12"/>
          <p:cNvSpPr/>
          <p:nvPr/>
        </p:nvSpPr>
        <p:spPr>
          <a:xfrm>
            <a:off x="2779712" y="3008313"/>
            <a:ext cx="3889375" cy="1008062"/>
          </a:xfrm>
          <a:prstGeom prst="flowChartAlternateProcess">
            <a:avLst/>
          </a:prstGeom>
          <a:solidFill>
            <a:srgbClr val="D0CECE"/>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tx1"/>
              </a:solidFill>
              <a:latin typeface="Arial"/>
              <a:ea typeface="Arial"/>
              <a:cs typeface="Arial"/>
              <a:sym typeface="Arial"/>
            </a:endParaRPr>
          </a:p>
        </p:txBody>
      </p:sp>
      <p:sp>
        <p:nvSpPr>
          <p:cNvPr id="19" name="Google Shape;206;p12"/>
          <p:cNvSpPr txBox="1"/>
          <p:nvPr/>
        </p:nvSpPr>
        <p:spPr>
          <a:xfrm>
            <a:off x="3116262" y="3167063"/>
            <a:ext cx="3455987" cy="708025"/>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4000"/>
              <a:buFont typeface="Microsoft JhengHei"/>
              <a:buNone/>
            </a:pPr>
            <a:r>
              <a:rPr lang="en-US" sz="4000" b="1" i="0" u="none" dirty="0" err="1">
                <a:solidFill>
                  <a:schemeClr val="tx1"/>
                </a:solidFill>
                <a:latin typeface="Microsoft JhengHei"/>
                <a:ea typeface="Microsoft JhengHei"/>
                <a:cs typeface="Microsoft JhengHei"/>
                <a:sym typeface="Microsoft JhengHei"/>
              </a:rPr>
              <a:t>輸入繳費資料</a:t>
            </a:r>
            <a:endParaRPr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ppt_x"/>
                                          </p:val>
                                        </p:tav>
                                        <p:tav tm="100000">
                                          <p:val>
                                            <p:strVal val="#ppt_x"/>
                                          </p:val>
                                        </p:tav>
                                      </p:tavLst>
                                    </p:anim>
                                    <p:anim calcmode="lin" valueType="num">
                                      <p:cBhvr additive="base">
                                        <p:cTn id="1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10"/>
                                        </p:tgtEl>
                                        <p:attrNameLst>
                                          <p:attrName>style.visibility</p:attrName>
                                        </p:attrNameLst>
                                      </p:cBhvr>
                                      <p:to>
                                        <p:strVal val="visible"/>
                                      </p:to>
                                    </p:set>
                                    <p:animEffect transition="in" filter="fade">
                                      <p:cBhvr>
                                        <p:cTn id="30" dur="1000"/>
                                        <p:tgtEl>
                                          <p:spTgt spid="210"/>
                                        </p:tgtEl>
                                      </p:cBhvr>
                                    </p:animEffect>
                                    <p:anim calcmode="lin" valueType="num">
                                      <p:cBhvr>
                                        <p:cTn id="31" dur="1000" fill="hold"/>
                                        <p:tgtEl>
                                          <p:spTgt spid="210"/>
                                        </p:tgtEl>
                                        <p:attrNameLst>
                                          <p:attrName>ppt_x</p:attrName>
                                        </p:attrNameLst>
                                      </p:cBhvr>
                                      <p:tavLst>
                                        <p:tav tm="0">
                                          <p:val>
                                            <p:strVal val="#ppt_x"/>
                                          </p:val>
                                        </p:tav>
                                        <p:tav tm="100000">
                                          <p:val>
                                            <p:strVal val="#ppt_x"/>
                                          </p:val>
                                        </p:tav>
                                      </p:tavLst>
                                    </p:anim>
                                    <p:anim calcmode="lin" valueType="num">
                                      <p:cBhvr>
                                        <p:cTn id="32" dur="1000" fill="hold"/>
                                        <p:tgtEl>
                                          <p:spTgt spid="210"/>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09"/>
                                        </p:tgtEl>
                                        <p:attrNameLst>
                                          <p:attrName>style.visibility</p:attrName>
                                        </p:attrNameLst>
                                      </p:cBhvr>
                                      <p:to>
                                        <p:strVal val="visible"/>
                                      </p:to>
                                    </p:set>
                                    <p:animEffect transition="in" filter="fade">
                                      <p:cBhvr>
                                        <p:cTn id="35" dur="1000"/>
                                        <p:tgtEl>
                                          <p:spTgt spid="209"/>
                                        </p:tgtEl>
                                      </p:cBhvr>
                                    </p:animEffect>
                                    <p:anim calcmode="lin" valueType="num">
                                      <p:cBhvr>
                                        <p:cTn id="36" dur="1000" fill="hold"/>
                                        <p:tgtEl>
                                          <p:spTgt spid="209"/>
                                        </p:tgtEl>
                                        <p:attrNameLst>
                                          <p:attrName>ppt_x</p:attrName>
                                        </p:attrNameLst>
                                      </p:cBhvr>
                                      <p:tavLst>
                                        <p:tav tm="0">
                                          <p:val>
                                            <p:strVal val="#ppt_x"/>
                                          </p:val>
                                        </p:tav>
                                        <p:tav tm="100000">
                                          <p:val>
                                            <p:strVal val="#ppt_x"/>
                                          </p:val>
                                        </p:tav>
                                      </p:tavLst>
                                    </p:anim>
                                    <p:anim calcmode="lin" valueType="num">
                                      <p:cBhvr>
                                        <p:cTn id="37" dur="1000" fill="hold"/>
                                        <p:tgtEl>
                                          <p:spTgt spid="20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additive="base">
                                        <p:cTn id="42" dur="500" fill="hold"/>
                                        <p:tgtEl>
                                          <p:spTgt spid="4"/>
                                        </p:tgtEl>
                                        <p:attrNameLst>
                                          <p:attrName>ppt_x</p:attrName>
                                        </p:attrNameLst>
                                      </p:cBhvr>
                                      <p:tavLst>
                                        <p:tav tm="0">
                                          <p:val>
                                            <p:strVal val="#ppt_x"/>
                                          </p:val>
                                        </p:tav>
                                        <p:tav tm="100000">
                                          <p:val>
                                            <p:strVal val="#ppt_x"/>
                                          </p:val>
                                        </p:tav>
                                      </p:tavLst>
                                    </p:anim>
                                    <p:anim calcmode="lin" valueType="num">
                                      <p:cBhvr additive="base">
                                        <p:cTn id="4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animBg="1"/>
      <p:bldP spid="18"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grpSp>
        <p:nvGrpSpPr>
          <p:cNvPr id="219" name="Google Shape;219;p13"/>
          <p:cNvGrpSpPr/>
          <p:nvPr/>
        </p:nvGrpSpPr>
        <p:grpSpPr>
          <a:xfrm>
            <a:off x="323850" y="404812"/>
            <a:ext cx="5930900" cy="1817687"/>
            <a:chOff x="2411760" y="4918707"/>
            <a:chExt cx="5930373" cy="1817207"/>
          </a:xfrm>
        </p:grpSpPr>
        <p:sp>
          <p:nvSpPr>
            <p:cNvPr id="220" name="Google Shape;220;p13"/>
            <p:cNvSpPr/>
            <p:nvPr/>
          </p:nvSpPr>
          <p:spPr>
            <a:xfrm>
              <a:off x="2411760" y="4918707"/>
              <a:ext cx="5760526" cy="1802924"/>
            </a:xfrm>
            <a:prstGeom prst="roundRect">
              <a:avLst>
                <a:gd name="adj" fmla="val 16667"/>
              </a:avLst>
            </a:prstGeom>
            <a:noFill/>
            <a:ln w="38100" cap="flat" cmpd="sng">
              <a:solidFill>
                <a:srgbClr val="F7E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21" name="Google Shape;221;p13"/>
            <p:cNvSpPr txBox="1"/>
            <p:nvPr/>
          </p:nvSpPr>
          <p:spPr>
            <a:xfrm>
              <a:off x="3013541" y="4981588"/>
              <a:ext cx="5328592"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en-US" sz="5400" b="1" i="0" u="none" dirty="0" err="1">
                  <a:solidFill>
                    <a:schemeClr val="tx1"/>
                  </a:solidFill>
                  <a:latin typeface="Microsoft JhengHei"/>
                  <a:ea typeface="Microsoft JhengHei"/>
                  <a:cs typeface="Microsoft JhengHei"/>
                  <a:sym typeface="Microsoft JhengHei"/>
                </a:rPr>
                <a:t>郵局或其他金融機構跨行匯款</a:t>
              </a:r>
              <a:endParaRPr dirty="0">
                <a:solidFill>
                  <a:schemeClr val="tx1"/>
                </a:solidFill>
              </a:endParaRPr>
            </a:p>
          </p:txBody>
        </p:sp>
      </p:grpSp>
      <p:sp>
        <p:nvSpPr>
          <p:cNvPr id="222" name="Google Shape;222;p13"/>
          <p:cNvSpPr/>
          <p:nvPr/>
        </p:nvSpPr>
        <p:spPr>
          <a:xfrm>
            <a:off x="198437" y="2980592"/>
            <a:ext cx="2951162" cy="2558561"/>
          </a:xfrm>
          <a:prstGeom prst="flowChartAlternateProcess">
            <a:avLst/>
          </a:prstGeom>
          <a:solidFill>
            <a:srgbClr val="D0CECE"/>
          </a:solidFill>
          <a:ln w="12700" cap="flat" cmpd="sng">
            <a:solidFill>
              <a:srgbClr val="4171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23" name="Google Shape;223;p13"/>
          <p:cNvSpPr txBox="1"/>
          <p:nvPr/>
        </p:nvSpPr>
        <p:spPr>
          <a:xfrm>
            <a:off x="414337" y="3075751"/>
            <a:ext cx="2519362" cy="2308284"/>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25252"/>
              </a:buClr>
              <a:buSzPts val="4000"/>
              <a:buFont typeface="Microsoft JhengHei"/>
              <a:buNone/>
            </a:pPr>
            <a:r>
              <a:rPr lang="en-US" sz="3600" b="1" i="0" u="none" dirty="0" err="1">
                <a:solidFill>
                  <a:schemeClr val="tx1"/>
                </a:solidFill>
                <a:latin typeface="Microsoft JhengHei"/>
                <a:ea typeface="Microsoft JhengHei"/>
                <a:cs typeface="Microsoft JhengHei"/>
                <a:sym typeface="Microsoft JhengHei"/>
              </a:rPr>
              <a:t>請同學自行填妥跨行匯款單，需付手續費</a:t>
            </a:r>
            <a:r>
              <a:rPr lang="en-US" sz="3600" b="1" i="0" u="none" dirty="0">
                <a:solidFill>
                  <a:schemeClr val="tx1"/>
                </a:solidFill>
                <a:latin typeface="Microsoft JhengHei"/>
                <a:ea typeface="Microsoft JhengHei"/>
                <a:cs typeface="Microsoft JhengHei"/>
                <a:sym typeface="Microsoft JhengHei"/>
              </a:rPr>
              <a:t>。</a:t>
            </a:r>
            <a:endParaRPr sz="1200" dirty="0">
              <a:solidFill>
                <a:schemeClr val="tx1"/>
              </a:solidFill>
            </a:endParaRPr>
          </a:p>
        </p:txBody>
      </p:sp>
      <p:pic>
        <p:nvPicPr>
          <p:cNvPr id="224" name="Google Shape;224;p13"/>
          <p:cNvPicPr preferRelativeResize="0"/>
          <p:nvPr/>
        </p:nvPicPr>
        <p:blipFill rotWithShape="1">
          <a:blip r:embed="rId3">
            <a:alphaModFix/>
          </a:blip>
          <a:srcRect/>
          <a:stretch/>
        </p:blipFill>
        <p:spPr>
          <a:xfrm>
            <a:off x="3198812" y="2208212"/>
            <a:ext cx="5945187" cy="4821237"/>
          </a:xfrm>
          <a:prstGeom prst="rect">
            <a:avLst/>
          </a:prstGeom>
          <a:noFill/>
          <a:ln>
            <a:noFill/>
          </a:ln>
        </p:spPr>
      </p:pic>
      <p:sp>
        <p:nvSpPr>
          <p:cNvPr id="225" name="Google Shape;225;p13"/>
          <p:cNvSpPr txBox="1"/>
          <p:nvPr/>
        </p:nvSpPr>
        <p:spPr>
          <a:xfrm>
            <a:off x="4774100" y="3580414"/>
            <a:ext cx="2016125" cy="368300"/>
          </a:xfrm>
          <a:prstGeom prst="rect">
            <a:avLst/>
          </a:prstGeom>
          <a:solidFill>
            <a:srgbClr val="EDEDED"/>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Microsoft JhengHei"/>
              <a:buNone/>
            </a:pPr>
            <a:r>
              <a:rPr lang="en-US" sz="1800" b="1" i="0" u="none" dirty="0" err="1">
                <a:solidFill>
                  <a:srgbClr val="FF0000"/>
                </a:solidFill>
                <a:latin typeface="Microsoft JhengHei"/>
                <a:ea typeface="Microsoft JhengHei"/>
                <a:cs typeface="Microsoft JhengHei"/>
                <a:sym typeface="Microsoft JhengHei"/>
              </a:rPr>
              <a:t>華南銀行台大分行</a:t>
            </a:r>
            <a:endParaRPr dirty="0"/>
          </a:p>
        </p:txBody>
      </p:sp>
      <p:sp>
        <p:nvSpPr>
          <p:cNvPr id="226" name="Google Shape;226;p13"/>
          <p:cNvSpPr txBox="1"/>
          <p:nvPr/>
        </p:nvSpPr>
        <p:spPr>
          <a:xfrm>
            <a:off x="7236069" y="3599838"/>
            <a:ext cx="1837593" cy="368300"/>
          </a:xfrm>
          <a:prstGeom prst="rect">
            <a:avLst/>
          </a:prstGeom>
          <a:solidFill>
            <a:srgbClr val="EDEDED"/>
          </a:solidFill>
          <a:ln>
            <a:noFill/>
          </a:ln>
        </p:spPr>
        <p:txBody>
          <a:bodyPr spcFirstLastPara="1" wrap="square" lIns="91425" tIns="45700" rIns="91425" bIns="45700" anchor="t" anchorCtr="0">
            <a:spAutoFit/>
          </a:bodyPr>
          <a:lstStyle/>
          <a:p>
            <a:pPr marL="0" marR="0" lvl="0" indent="0" algn="dist" rtl="0">
              <a:lnSpc>
                <a:spcPct val="100000"/>
              </a:lnSpc>
              <a:spcBef>
                <a:spcPts val="0"/>
              </a:spcBef>
              <a:spcAft>
                <a:spcPts val="0"/>
              </a:spcAft>
              <a:buClr>
                <a:srgbClr val="FF0000"/>
              </a:buClr>
              <a:buSzPts val="1800"/>
              <a:buFont typeface="Microsoft JhengHei"/>
              <a:buNone/>
            </a:pPr>
            <a:r>
              <a:rPr lang="en-US" sz="1800" b="1" i="0" u="none" dirty="0">
                <a:solidFill>
                  <a:srgbClr val="FF0000"/>
                </a:solidFill>
                <a:latin typeface="Microsoft JhengHei"/>
                <a:ea typeface="Microsoft JhengHei"/>
                <a:cs typeface="Microsoft JhengHei"/>
                <a:sym typeface="Microsoft JhengHei"/>
              </a:rPr>
              <a:t>0081544</a:t>
            </a:r>
            <a:endParaRPr dirty="0"/>
          </a:p>
        </p:txBody>
      </p:sp>
      <p:sp>
        <p:nvSpPr>
          <p:cNvPr id="227" name="Google Shape;227;p13"/>
          <p:cNvSpPr txBox="1"/>
          <p:nvPr/>
        </p:nvSpPr>
        <p:spPr>
          <a:xfrm>
            <a:off x="4695092" y="4464207"/>
            <a:ext cx="4378570" cy="368300"/>
          </a:xfrm>
          <a:prstGeom prst="rect">
            <a:avLst/>
          </a:prstGeom>
          <a:solidFill>
            <a:srgbClr val="EDEDED"/>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Microsoft JhengHei"/>
              <a:buNone/>
            </a:pPr>
            <a:r>
              <a:rPr lang="en-US" sz="1800" b="1" i="0" u="none" dirty="0">
                <a:solidFill>
                  <a:srgbClr val="FF0000"/>
                </a:solidFill>
                <a:latin typeface="Microsoft JhengHei"/>
                <a:ea typeface="Microsoft JhengHei"/>
                <a:cs typeface="Microsoft JhengHei"/>
                <a:sym typeface="Microsoft JhengHei"/>
              </a:rPr>
              <a:t>920+同學個人</a:t>
            </a:r>
            <a:r>
              <a:rPr lang="zh-TW" altLang="en-US" sz="1800" b="1" i="0" u="none" dirty="0">
                <a:solidFill>
                  <a:srgbClr val="FF0000"/>
                </a:solidFill>
                <a:latin typeface="Microsoft JhengHei"/>
                <a:ea typeface="Microsoft JhengHei"/>
                <a:cs typeface="Microsoft JhengHei"/>
                <a:sym typeface="Microsoft JhengHei"/>
              </a:rPr>
              <a:t>身份證字號</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grpSp>
        <p:nvGrpSpPr>
          <p:cNvPr id="2" name="群組 1"/>
          <p:cNvGrpSpPr/>
          <p:nvPr/>
        </p:nvGrpSpPr>
        <p:grpSpPr>
          <a:xfrm>
            <a:off x="187997" y="141899"/>
            <a:ext cx="1979612" cy="1433512"/>
            <a:chOff x="205581" y="168275"/>
            <a:chExt cx="1979612" cy="1433512"/>
          </a:xfrm>
        </p:grpSpPr>
        <p:sp>
          <p:nvSpPr>
            <p:cNvPr id="242" name="Google Shape;242;p15"/>
            <p:cNvSpPr/>
            <p:nvPr/>
          </p:nvSpPr>
          <p:spPr>
            <a:xfrm>
              <a:off x="205581" y="168275"/>
              <a:ext cx="19796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43" name="Google Shape;243;p15"/>
            <p:cNvSpPr txBox="1"/>
            <p:nvPr/>
          </p:nvSpPr>
          <p:spPr>
            <a:xfrm>
              <a:off x="475456" y="469900"/>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登記</a:t>
              </a:r>
              <a:endParaRPr dirty="0"/>
            </a:p>
          </p:txBody>
        </p:sp>
      </p:grpSp>
      <p:pic>
        <p:nvPicPr>
          <p:cNvPr id="244" name="Google Shape;244;p15"/>
          <p:cNvPicPr preferRelativeResize="0"/>
          <p:nvPr/>
        </p:nvPicPr>
        <p:blipFill rotWithShape="1">
          <a:blip r:embed="rId3">
            <a:alphaModFix/>
          </a:blip>
          <a:srcRect/>
          <a:stretch/>
        </p:blipFill>
        <p:spPr>
          <a:xfrm>
            <a:off x="7867650" y="404812"/>
            <a:ext cx="587375" cy="587375"/>
          </a:xfrm>
          <a:prstGeom prst="rect">
            <a:avLst/>
          </a:prstGeom>
          <a:noFill/>
          <a:ln>
            <a:noFill/>
          </a:ln>
        </p:spPr>
      </p:pic>
      <p:pic>
        <p:nvPicPr>
          <p:cNvPr id="245" name="Google Shape;245;p15"/>
          <p:cNvPicPr preferRelativeResize="0"/>
          <p:nvPr/>
        </p:nvPicPr>
        <p:blipFill rotWithShape="1">
          <a:blip r:embed="rId4">
            <a:alphaModFix/>
          </a:blip>
          <a:srcRect/>
          <a:stretch/>
        </p:blipFill>
        <p:spPr>
          <a:xfrm>
            <a:off x="8515350" y="404812"/>
            <a:ext cx="628650" cy="628650"/>
          </a:xfrm>
          <a:prstGeom prst="rect">
            <a:avLst/>
          </a:prstGeom>
          <a:noFill/>
          <a:ln>
            <a:noFill/>
          </a:ln>
        </p:spPr>
      </p:pic>
      <p:pic>
        <p:nvPicPr>
          <p:cNvPr id="246" name="Google Shape;246;p15"/>
          <p:cNvPicPr preferRelativeResize="0"/>
          <p:nvPr/>
        </p:nvPicPr>
        <p:blipFill rotWithShape="1">
          <a:blip r:embed="rId5">
            <a:alphaModFix/>
          </a:blip>
          <a:srcRect/>
          <a:stretch/>
        </p:blipFill>
        <p:spPr>
          <a:xfrm>
            <a:off x="6627812" y="168275"/>
            <a:ext cx="1174750" cy="1173162"/>
          </a:xfrm>
          <a:prstGeom prst="rect">
            <a:avLst/>
          </a:prstGeom>
          <a:noFill/>
          <a:ln>
            <a:noFill/>
          </a:ln>
        </p:spPr>
      </p:pic>
      <p:sp>
        <p:nvSpPr>
          <p:cNvPr id="247" name="Google Shape;247;p15"/>
          <p:cNvSpPr txBox="1"/>
          <p:nvPr/>
        </p:nvSpPr>
        <p:spPr>
          <a:xfrm>
            <a:off x="1908175" y="1377950"/>
            <a:ext cx="4618037" cy="1262062"/>
          </a:xfrm>
          <a:prstGeom prst="rect">
            <a:avLst/>
          </a:prstGeom>
          <a:solidFill>
            <a:schemeClr val="accent5">
              <a:lumMod val="20000"/>
              <a:lumOff val="80000"/>
            </a:schemeClr>
          </a:solidFill>
          <a:ln>
            <a:solidFill>
              <a:schemeClr val="bg2">
                <a:lumMod val="40000"/>
                <a:lumOff val="60000"/>
              </a:schemeClr>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48" name="Google Shape;248;p15"/>
          <p:cNvSpPr txBox="1"/>
          <p:nvPr/>
        </p:nvSpPr>
        <p:spPr>
          <a:xfrm>
            <a:off x="1908175" y="2624137"/>
            <a:ext cx="4621212" cy="1260475"/>
          </a:xfrm>
          <a:prstGeom prst="rect">
            <a:avLst/>
          </a:prstGeom>
          <a:solidFill>
            <a:schemeClr val="accent2">
              <a:lumMod val="20000"/>
              <a:lumOff val="80000"/>
            </a:schemeClr>
          </a:solidFill>
          <a:ln>
            <a:solidFill>
              <a:schemeClr val="bg2">
                <a:lumMod val="40000"/>
                <a:lumOff val="60000"/>
              </a:schemeClr>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49" name="Google Shape;249;p15"/>
          <p:cNvSpPr txBox="1"/>
          <p:nvPr/>
        </p:nvSpPr>
        <p:spPr>
          <a:xfrm>
            <a:off x="1908175" y="3884612"/>
            <a:ext cx="4627562" cy="1262062"/>
          </a:xfrm>
          <a:prstGeom prst="rect">
            <a:avLst/>
          </a:prstGeom>
          <a:solidFill>
            <a:schemeClr val="accent5">
              <a:lumMod val="20000"/>
              <a:lumOff val="80000"/>
            </a:schemeClr>
          </a:solidFill>
          <a:ln>
            <a:solidFill>
              <a:schemeClr val="bg2">
                <a:lumMod val="40000"/>
                <a:lumOff val="60000"/>
              </a:schemeClr>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50" name="Google Shape;250;p15"/>
          <p:cNvSpPr txBox="1"/>
          <p:nvPr/>
        </p:nvSpPr>
        <p:spPr>
          <a:xfrm>
            <a:off x="1908175" y="5146675"/>
            <a:ext cx="4627562" cy="1260475"/>
          </a:xfrm>
          <a:prstGeom prst="rect">
            <a:avLst/>
          </a:prstGeom>
          <a:solidFill>
            <a:schemeClr val="accent2">
              <a:lumMod val="20000"/>
              <a:lumOff val="80000"/>
            </a:schemeClr>
          </a:solidFill>
          <a:ln>
            <a:solidFill>
              <a:schemeClr val="bg2">
                <a:lumMod val="40000"/>
                <a:lumOff val="60000"/>
              </a:schemeClr>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51" name="Google Shape;251;p15"/>
          <p:cNvSpPr txBox="1"/>
          <p:nvPr/>
        </p:nvSpPr>
        <p:spPr>
          <a:xfrm>
            <a:off x="1619250" y="1468437"/>
            <a:ext cx="5270500" cy="1016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6000"/>
              <a:buFont typeface="Microsoft JhengHei"/>
              <a:buNone/>
            </a:pPr>
            <a:r>
              <a:rPr lang="en-US" sz="6000" b="1" i="0" u="none" dirty="0" err="1">
                <a:solidFill>
                  <a:sysClr val="windowText" lastClr="000000"/>
                </a:solidFill>
                <a:latin typeface="Microsoft JhengHei"/>
                <a:ea typeface="Microsoft JhengHei"/>
                <a:cs typeface="Microsoft JhengHei"/>
                <a:sym typeface="Microsoft JhengHei"/>
              </a:rPr>
              <a:t>招生系組統計</a:t>
            </a:r>
            <a:endParaRPr dirty="0">
              <a:solidFill>
                <a:sysClr val="windowText" lastClr="000000"/>
              </a:solidFill>
            </a:endParaRPr>
          </a:p>
        </p:txBody>
      </p:sp>
      <p:sp>
        <p:nvSpPr>
          <p:cNvPr id="252" name="Google Shape;252;p15"/>
          <p:cNvSpPr txBox="1"/>
          <p:nvPr/>
        </p:nvSpPr>
        <p:spPr>
          <a:xfrm>
            <a:off x="2168525" y="2767012"/>
            <a:ext cx="4321175" cy="1016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6000"/>
              <a:buFont typeface="Microsoft JhengHei"/>
              <a:buNone/>
            </a:pPr>
            <a:r>
              <a:rPr lang="en-US" sz="6000" b="1" i="0" u="none" dirty="0" err="1">
                <a:solidFill>
                  <a:sysClr val="windowText" lastClr="000000"/>
                </a:solidFill>
                <a:latin typeface="Microsoft JhengHei"/>
                <a:ea typeface="Microsoft JhengHei"/>
                <a:cs typeface="Microsoft JhengHei"/>
                <a:sym typeface="Microsoft JhengHei"/>
              </a:rPr>
              <a:t>特種生優待</a:t>
            </a:r>
            <a:endParaRPr dirty="0">
              <a:solidFill>
                <a:sysClr val="windowText" lastClr="000000"/>
              </a:solidFill>
            </a:endParaRPr>
          </a:p>
        </p:txBody>
      </p:sp>
      <p:sp>
        <p:nvSpPr>
          <p:cNvPr id="253" name="Google Shape;253;p15"/>
          <p:cNvSpPr txBox="1"/>
          <p:nvPr/>
        </p:nvSpPr>
        <p:spPr>
          <a:xfrm>
            <a:off x="2541587" y="5164137"/>
            <a:ext cx="3352800" cy="1016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6000"/>
              <a:buFont typeface="Microsoft JhengHei"/>
              <a:buNone/>
            </a:pPr>
            <a:r>
              <a:rPr lang="en-US" sz="6000" b="1" i="0" u="none" dirty="0" err="1">
                <a:solidFill>
                  <a:sysClr val="windowText" lastClr="000000"/>
                </a:solidFill>
                <a:latin typeface="Microsoft JhengHei"/>
                <a:ea typeface="Microsoft JhengHei"/>
                <a:cs typeface="Microsoft JhengHei"/>
                <a:sym typeface="Microsoft JhengHei"/>
              </a:rPr>
              <a:t>分發程序</a:t>
            </a:r>
            <a:endParaRPr dirty="0">
              <a:solidFill>
                <a:sysClr val="windowText" lastClr="000000"/>
              </a:solidFill>
            </a:endParaRPr>
          </a:p>
        </p:txBody>
      </p:sp>
      <p:sp>
        <p:nvSpPr>
          <p:cNvPr id="254" name="Google Shape;254;p15"/>
          <p:cNvSpPr txBox="1"/>
          <p:nvPr/>
        </p:nvSpPr>
        <p:spPr>
          <a:xfrm>
            <a:off x="1714500" y="4095750"/>
            <a:ext cx="5065712" cy="1016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6000"/>
              <a:buFont typeface="Microsoft JhengHei"/>
              <a:buNone/>
            </a:pPr>
            <a:r>
              <a:rPr lang="en-US" sz="6000" b="1" i="0" u="none" dirty="0" err="1">
                <a:solidFill>
                  <a:sysClr val="windowText" lastClr="000000"/>
                </a:solidFill>
                <a:latin typeface="Microsoft JhengHei"/>
                <a:ea typeface="Microsoft JhengHei"/>
                <a:cs typeface="Microsoft JhengHei"/>
                <a:sym typeface="Microsoft JhengHei"/>
              </a:rPr>
              <a:t>登記分發系統</a:t>
            </a:r>
            <a:endParaRPr dirty="0">
              <a:solidFill>
                <a:sysClr val="windowText" lastClr="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2" name="Google Shape;262;p16"/>
          <p:cNvSpPr txBox="1"/>
          <p:nvPr/>
        </p:nvSpPr>
        <p:spPr>
          <a:xfrm>
            <a:off x="4716462" y="131762"/>
            <a:ext cx="4427537" cy="7699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招生系組統計</a:t>
            </a:r>
            <a:endParaRPr dirty="0">
              <a:solidFill>
                <a:schemeClr val="tx1"/>
              </a:solidFill>
            </a:endParaRPr>
          </a:p>
        </p:txBody>
      </p:sp>
      <p:sp>
        <p:nvSpPr>
          <p:cNvPr id="2" name="文字方塊 1"/>
          <p:cNvSpPr txBox="1"/>
          <p:nvPr/>
        </p:nvSpPr>
        <p:spPr>
          <a:xfrm>
            <a:off x="2437484" y="316924"/>
            <a:ext cx="3235569" cy="584775"/>
          </a:xfrm>
          <a:prstGeom prst="rect">
            <a:avLst/>
          </a:prstGeom>
          <a:noFill/>
        </p:spPr>
        <p:txBody>
          <a:bodyPr wrap="square" rtlCol="0">
            <a:spAutoFit/>
          </a:bodyPr>
          <a:lstStyle/>
          <a:p>
            <a:r>
              <a:rPr lang="en-US" altLang="zh-TW" sz="3200" dirty="0"/>
              <a:t>8/3</a:t>
            </a:r>
            <a:r>
              <a:rPr lang="zh-TW" altLang="en-US" sz="3200" dirty="0"/>
              <a:t>當日公告</a:t>
            </a:r>
          </a:p>
        </p:txBody>
      </p:sp>
      <p:grpSp>
        <p:nvGrpSpPr>
          <p:cNvPr id="9" name="群組 8"/>
          <p:cNvGrpSpPr/>
          <p:nvPr/>
        </p:nvGrpSpPr>
        <p:grpSpPr>
          <a:xfrm>
            <a:off x="187997" y="141899"/>
            <a:ext cx="1979612" cy="1433512"/>
            <a:chOff x="205581" y="168275"/>
            <a:chExt cx="1979612" cy="1433512"/>
          </a:xfrm>
        </p:grpSpPr>
        <p:sp>
          <p:nvSpPr>
            <p:cNvPr id="10" name="Google Shape;242;p15"/>
            <p:cNvSpPr/>
            <p:nvPr/>
          </p:nvSpPr>
          <p:spPr>
            <a:xfrm>
              <a:off x="205581" y="168275"/>
              <a:ext cx="19796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1" name="Google Shape;243;p15"/>
            <p:cNvSpPr txBox="1"/>
            <p:nvPr/>
          </p:nvSpPr>
          <p:spPr>
            <a:xfrm>
              <a:off x="475456" y="469900"/>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登記</a:t>
              </a:r>
              <a:endParaRPr dirty="0"/>
            </a:p>
          </p:txBody>
        </p:sp>
      </p:grpSp>
      <p:pic>
        <p:nvPicPr>
          <p:cNvPr id="4" name="圖片 3">
            <a:extLst>
              <a:ext uri="{FF2B5EF4-FFF2-40B4-BE49-F238E27FC236}">
                <a16:creationId xmlns:a16="http://schemas.microsoft.com/office/drawing/2014/main" id="{D56F928D-2702-4A0C-BA62-BEE193FD09A8}"/>
              </a:ext>
            </a:extLst>
          </p:cNvPr>
          <p:cNvPicPr>
            <a:picLocks noChangeAspect="1"/>
          </p:cNvPicPr>
          <p:nvPr/>
        </p:nvPicPr>
        <p:blipFill>
          <a:blip r:embed="rId3"/>
          <a:stretch>
            <a:fillRect/>
          </a:stretch>
        </p:blipFill>
        <p:spPr>
          <a:xfrm>
            <a:off x="-1" y="1593205"/>
            <a:ext cx="9144000" cy="5133033"/>
          </a:xfrm>
          <a:prstGeom prst="rect">
            <a:avLst/>
          </a:prstGeom>
        </p:spPr>
      </p:pic>
      <p:sp>
        <p:nvSpPr>
          <p:cNvPr id="5" name="矩形 4">
            <a:extLst>
              <a:ext uri="{FF2B5EF4-FFF2-40B4-BE49-F238E27FC236}">
                <a16:creationId xmlns:a16="http://schemas.microsoft.com/office/drawing/2014/main" id="{BC2C4927-8986-42FD-B746-DA8D2E698673}"/>
              </a:ext>
            </a:extLst>
          </p:cNvPr>
          <p:cNvSpPr/>
          <p:nvPr/>
        </p:nvSpPr>
        <p:spPr>
          <a:xfrm>
            <a:off x="2860766" y="4258491"/>
            <a:ext cx="5682343" cy="5486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015315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3" name="Google Shape;273;p17"/>
          <p:cNvSpPr txBox="1"/>
          <p:nvPr/>
        </p:nvSpPr>
        <p:spPr>
          <a:xfrm>
            <a:off x="6700837" y="87312"/>
            <a:ext cx="2447925" cy="14462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4400"/>
              <a:buFont typeface="Microsoft JhengHei"/>
              <a:buNone/>
            </a:pPr>
            <a:r>
              <a:rPr lang="en-US" sz="4400" b="1" i="0" u="none">
                <a:solidFill>
                  <a:schemeClr val="tx1"/>
                </a:solidFill>
                <a:latin typeface="Microsoft JhengHei"/>
                <a:ea typeface="Microsoft JhengHei"/>
                <a:cs typeface="Microsoft JhengHei"/>
                <a:sym typeface="Microsoft JhengHei"/>
              </a:rPr>
              <a:t>特種生</a:t>
            </a:r>
            <a:endParaRPr>
              <a:solidFill>
                <a:schemeClr val="tx1"/>
              </a:solidFill>
            </a:endParaRPr>
          </a:p>
          <a:p>
            <a:pPr marL="0" marR="0" lvl="0" indent="0" algn="ctr" rtl="0">
              <a:lnSpc>
                <a:spcPct val="100000"/>
              </a:lnSpc>
              <a:spcBef>
                <a:spcPts val="0"/>
              </a:spcBef>
              <a:spcAft>
                <a:spcPts val="0"/>
              </a:spcAft>
              <a:buClr>
                <a:schemeClr val="lt1"/>
              </a:buClr>
              <a:buSzPts val="4400"/>
              <a:buFont typeface="Microsoft JhengHei"/>
              <a:buNone/>
            </a:pPr>
            <a:r>
              <a:rPr lang="en-US" sz="4400" b="1" i="0" u="none">
                <a:solidFill>
                  <a:schemeClr val="tx1"/>
                </a:solidFill>
                <a:latin typeface="Microsoft JhengHei"/>
                <a:ea typeface="Microsoft JhengHei"/>
                <a:cs typeface="Microsoft JhengHei"/>
                <a:sym typeface="Microsoft JhengHei"/>
              </a:rPr>
              <a:t>優待</a:t>
            </a:r>
            <a:endParaRPr>
              <a:solidFill>
                <a:schemeClr val="tx1"/>
              </a:solidFill>
            </a:endParaRPr>
          </a:p>
        </p:txBody>
      </p:sp>
      <p:pic>
        <p:nvPicPr>
          <p:cNvPr id="274" name="Google Shape;274;p17"/>
          <p:cNvPicPr preferRelativeResize="0"/>
          <p:nvPr/>
        </p:nvPicPr>
        <p:blipFill rotWithShape="1">
          <a:blip r:embed="rId3">
            <a:alphaModFix/>
          </a:blip>
          <a:srcRect/>
          <a:stretch/>
        </p:blipFill>
        <p:spPr>
          <a:xfrm>
            <a:off x="827087" y="1931987"/>
            <a:ext cx="757237" cy="757237"/>
          </a:xfrm>
          <a:prstGeom prst="rect">
            <a:avLst/>
          </a:prstGeom>
          <a:noFill/>
          <a:ln>
            <a:noFill/>
          </a:ln>
        </p:spPr>
      </p:pic>
      <p:pic>
        <p:nvPicPr>
          <p:cNvPr id="275" name="Google Shape;275;p17"/>
          <p:cNvPicPr preferRelativeResize="0"/>
          <p:nvPr/>
        </p:nvPicPr>
        <p:blipFill rotWithShape="1">
          <a:blip r:embed="rId4">
            <a:alphaModFix/>
          </a:blip>
          <a:srcRect/>
          <a:stretch/>
        </p:blipFill>
        <p:spPr>
          <a:xfrm>
            <a:off x="825500" y="3494087"/>
            <a:ext cx="749300" cy="749300"/>
          </a:xfrm>
          <a:prstGeom prst="rect">
            <a:avLst/>
          </a:prstGeom>
          <a:noFill/>
          <a:ln>
            <a:noFill/>
          </a:ln>
        </p:spPr>
      </p:pic>
      <p:pic>
        <p:nvPicPr>
          <p:cNvPr id="276" name="Google Shape;276;p17"/>
          <p:cNvPicPr preferRelativeResize="0"/>
          <p:nvPr/>
        </p:nvPicPr>
        <p:blipFill rotWithShape="1">
          <a:blip r:embed="rId5">
            <a:alphaModFix/>
          </a:blip>
          <a:srcRect/>
          <a:stretch/>
        </p:blipFill>
        <p:spPr>
          <a:xfrm>
            <a:off x="5364162" y="1916112"/>
            <a:ext cx="771525" cy="773112"/>
          </a:xfrm>
          <a:prstGeom prst="rect">
            <a:avLst/>
          </a:prstGeom>
          <a:noFill/>
          <a:ln>
            <a:noFill/>
          </a:ln>
        </p:spPr>
      </p:pic>
      <p:pic>
        <p:nvPicPr>
          <p:cNvPr id="277" name="Google Shape;277;p17"/>
          <p:cNvPicPr preferRelativeResize="0"/>
          <p:nvPr/>
        </p:nvPicPr>
        <p:blipFill rotWithShape="1">
          <a:blip r:embed="rId6">
            <a:alphaModFix/>
          </a:blip>
          <a:srcRect/>
          <a:stretch/>
        </p:blipFill>
        <p:spPr>
          <a:xfrm>
            <a:off x="5386387" y="3490912"/>
            <a:ext cx="749300" cy="749300"/>
          </a:xfrm>
          <a:prstGeom prst="rect">
            <a:avLst/>
          </a:prstGeom>
          <a:noFill/>
          <a:ln>
            <a:noFill/>
          </a:ln>
        </p:spPr>
      </p:pic>
      <p:pic>
        <p:nvPicPr>
          <p:cNvPr id="278" name="Google Shape;278;p17"/>
          <p:cNvPicPr preferRelativeResize="0"/>
          <p:nvPr/>
        </p:nvPicPr>
        <p:blipFill rotWithShape="1">
          <a:blip r:embed="rId7">
            <a:alphaModFix/>
          </a:blip>
          <a:srcRect/>
          <a:stretch/>
        </p:blipFill>
        <p:spPr>
          <a:xfrm>
            <a:off x="852487" y="5138737"/>
            <a:ext cx="796925" cy="795337"/>
          </a:xfrm>
          <a:prstGeom prst="rect">
            <a:avLst/>
          </a:prstGeom>
          <a:noFill/>
          <a:ln>
            <a:noFill/>
          </a:ln>
        </p:spPr>
      </p:pic>
      <p:pic>
        <p:nvPicPr>
          <p:cNvPr id="279" name="Google Shape;279;p17"/>
          <p:cNvPicPr preferRelativeResize="0"/>
          <p:nvPr/>
        </p:nvPicPr>
        <p:blipFill rotWithShape="1">
          <a:blip r:embed="rId8">
            <a:alphaModFix/>
          </a:blip>
          <a:srcRect/>
          <a:stretch/>
        </p:blipFill>
        <p:spPr>
          <a:xfrm>
            <a:off x="5386387" y="5165725"/>
            <a:ext cx="788987" cy="787400"/>
          </a:xfrm>
          <a:prstGeom prst="rect">
            <a:avLst/>
          </a:prstGeom>
          <a:noFill/>
          <a:ln>
            <a:noFill/>
          </a:ln>
        </p:spPr>
      </p:pic>
      <p:sp>
        <p:nvSpPr>
          <p:cNvPr id="280" name="Google Shape;280;p17"/>
          <p:cNvSpPr txBox="1"/>
          <p:nvPr/>
        </p:nvSpPr>
        <p:spPr>
          <a:xfrm>
            <a:off x="1711325" y="1987550"/>
            <a:ext cx="2663825"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a:solidFill>
                  <a:schemeClr val="lt1"/>
                </a:solidFill>
                <a:latin typeface="Microsoft JhengHei"/>
                <a:ea typeface="Microsoft JhengHei"/>
                <a:cs typeface="Microsoft JhengHei"/>
                <a:sym typeface="Microsoft JhengHei"/>
              </a:rPr>
              <a:t>原住民學生</a:t>
            </a:r>
            <a:endParaRPr/>
          </a:p>
        </p:txBody>
      </p:sp>
      <p:sp>
        <p:nvSpPr>
          <p:cNvPr id="281" name="Google Shape;281;p17"/>
          <p:cNvSpPr txBox="1"/>
          <p:nvPr/>
        </p:nvSpPr>
        <p:spPr>
          <a:xfrm>
            <a:off x="6194425" y="1987550"/>
            <a:ext cx="2663825" cy="647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a:solidFill>
                  <a:schemeClr val="lt1"/>
                </a:solidFill>
                <a:latin typeface="Microsoft JhengHei"/>
                <a:ea typeface="Microsoft JhengHei"/>
                <a:cs typeface="Microsoft JhengHei"/>
                <a:sym typeface="Microsoft JhengHei"/>
              </a:rPr>
              <a:t>退伍軍人</a:t>
            </a:r>
            <a:endParaRPr/>
          </a:p>
        </p:txBody>
      </p:sp>
      <p:sp>
        <p:nvSpPr>
          <p:cNvPr id="282" name="Google Shape;282;p17"/>
          <p:cNvSpPr txBox="1"/>
          <p:nvPr/>
        </p:nvSpPr>
        <p:spPr>
          <a:xfrm>
            <a:off x="1709737" y="3614737"/>
            <a:ext cx="2665412" cy="647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a:solidFill>
                  <a:schemeClr val="lt1"/>
                </a:solidFill>
                <a:latin typeface="Microsoft JhengHei"/>
                <a:ea typeface="Microsoft JhengHei"/>
                <a:cs typeface="Microsoft JhengHei"/>
                <a:sym typeface="Microsoft JhengHei"/>
              </a:rPr>
              <a:t>僑生</a:t>
            </a:r>
            <a:endParaRPr/>
          </a:p>
        </p:txBody>
      </p:sp>
      <p:sp>
        <p:nvSpPr>
          <p:cNvPr id="283" name="Google Shape;283;p17"/>
          <p:cNvSpPr txBox="1"/>
          <p:nvPr/>
        </p:nvSpPr>
        <p:spPr>
          <a:xfrm>
            <a:off x="6208712" y="3594100"/>
            <a:ext cx="2663825"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a:solidFill>
                  <a:schemeClr val="lt1"/>
                </a:solidFill>
                <a:latin typeface="Microsoft JhengHei"/>
                <a:ea typeface="Microsoft JhengHei"/>
                <a:cs typeface="Microsoft JhengHei"/>
                <a:sym typeface="Microsoft JhengHei"/>
              </a:rPr>
              <a:t>蒙藏生</a:t>
            </a:r>
            <a:endParaRPr/>
          </a:p>
        </p:txBody>
      </p:sp>
      <p:sp>
        <p:nvSpPr>
          <p:cNvPr id="284" name="Google Shape;284;p17"/>
          <p:cNvSpPr txBox="1"/>
          <p:nvPr/>
        </p:nvSpPr>
        <p:spPr>
          <a:xfrm>
            <a:off x="1709737" y="4959350"/>
            <a:ext cx="2665412" cy="12001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dirty="0" err="1">
                <a:solidFill>
                  <a:schemeClr val="lt1"/>
                </a:solidFill>
                <a:latin typeface="Microsoft JhengHei"/>
                <a:ea typeface="Microsoft JhengHei"/>
                <a:cs typeface="Microsoft JhengHei"/>
                <a:sym typeface="Microsoft JhengHei"/>
              </a:rPr>
              <a:t>政府派外工作人員子女</a:t>
            </a:r>
            <a:endParaRPr dirty="0"/>
          </a:p>
        </p:txBody>
      </p:sp>
      <p:sp>
        <p:nvSpPr>
          <p:cNvPr id="285" name="Google Shape;285;p17"/>
          <p:cNvSpPr txBox="1"/>
          <p:nvPr/>
        </p:nvSpPr>
        <p:spPr>
          <a:xfrm>
            <a:off x="6218237" y="4935537"/>
            <a:ext cx="2663825" cy="12001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dirty="0" err="1">
                <a:solidFill>
                  <a:schemeClr val="lt1"/>
                </a:solidFill>
                <a:latin typeface="Microsoft JhengHei"/>
                <a:ea typeface="Microsoft JhengHei"/>
                <a:cs typeface="Microsoft JhengHei"/>
                <a:sym typeface="Microsoft JhengHei"/>
              </a:rPr>
              <a:t>境外優秀科技人才子女</a:t>
            </a:r>
            <a:endParaRPr dirty="0"/>
          </a:p>
        </p:txBody>
      </p:sp>
      <p:sp>
        <p:nvSpPr>
          <p:cNvPr id="286" name="Google Shape;286;p17"/>
          <p:cNvSpPr txBox="1"/>
          <p:nvPr/>
        </p:nvSpPr>
        <p:spPr>
          <a:xfrm>
            <a:off x="710589" y="1648191"/>
            <a:ext cx="8064500" cy="4537075"/>
          </a:xfrm>
          <a:prstGeom prst="rect">
            <a:avLst/>
          </a:prstGeom>
          <a:solidFill>
            <a:srgbClr val="EEDDFF">
              <a:alpha val="14509"/>
            </a:srgbClr>
          </a:solidFill>
          <a:ln w="12700" cap="flat" cmpd="sng">
            <a:solidFill>
              <a:srgbClr val="EEDD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dirty="0">
              <a:solidFill>
                <a:schemeClr val="tx1"/>
              </a:solidFill>
              <a:latin typeface="Arial"/>
              <a:ea typeface="Arial"/>
              <a:cs typeface="Arial"/>
              <a:sym typeface="Arial"/>
            </a:endParaRPr>
          </a:p>
        </p:txBody>
      </p:sp>
      <p:sp>
        <p:nvSpPr>
          <p:cNvPr id="18" name="Google Shape;280;p17"/>
          <p:cNvSpPr txBox="1"/>
          <p:nvPr/>
        </p:nvSpPr>
        <p:spPr>
          <a:xfrm>
            <a:off x="1720849" y="2011363"/>
            <a:ext cx="2663825"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a:solidFill>
                  <a:schemeClr val="tx1"/>
                </a:solidFill>
                <a:latin typeface="Microsoft JhengHei"/>
                <a:ea typeface="Microsoft JhengHei"/>
                <a:cs typeface="Microsoft JhengHei"/>
                <a:sym typeface="Microsoft JhengHei"/>
              </a:rPr>
              <a:t>原住民學生</a:t>
            </a:r>
            <a:endParaRPr>
              <a:solidFill>
                <a:schemeClr val="tx1"/>
              </a:solidFill>
            </a:endParaRPr>
          </a:p>
        </p:txBody>
      </p:sp>
      <p:sp>
        <p:nvSpPr>
          <p:cNvPr id="19" name="Google Shape;281;p17"/>
          <p:cNvSpPr txBox="1"/>
          <p:nvPr/>
        </p:nvSpPr>
        <p:spPr>
          <a:xfrm>
            <a:off x="6203949" y="2011363"/>
            <a:ext cx="2663825" cy="647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a:solidFill>
                  <a:schemeClr val="tx1"/>
                </a:solidFill>
                <a:latin typeface="Microsoft JhengHei"/>
                <a:ea typeface="Microsoft JhengHei"/>
                <a:cs typeface="Microsoft JhengHei"/>
                <a:sym typeface="Microsoft JhengHei"/>
              </a:rPr>
              <a:t>退伍軍人</a:t>
            </a:r>
            <a:endParaRPr>
              <a:solidFill>
                <a:schemeClr val="tx1"/>
              </a:solidFill>
            </a:endParaRPr>
          </a:p>
        </p:txBody>
      </p:sp>
      <p:sp>
        <p:nvSpPr>
          <p:cNvPr id="20" name="Google Shape;282;p17"/>
          <p:cNvSpPr txBox="1"/>
          <p:nvPr/>
        </p:nvSpPr>
        <p:spPr>
          <a:xfrm>
            <a:off x="1719261" y="3638550"/>
            <a:ext cx="2665412" cy="647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a:solidFill>
                  <a:schemeClr val="tx1"/>
                </a:solidFill>
                <a:latin typeface="Microsoft JhengHei"/>
                <a:ea typeface="Microsoft JhengHei"/>
                <a:cs typeface="Microsoft JhengHei"/>
                <a:sym typeface="Microsoft JhengHei"/>
              </a:rPr>
              <a:t>僑生</a:t>
            </a:r>
            <a:endParaRPr>
              <a:solidFill>
                <a:schemeClr val="tx1"/>
              </a:solidFill>
            </a:endParaRPr>
          </a:p>
        </p:txBody>
      </p:sp>
      <p:sp>
        <p:nvSpPr>
          <p:cNvPr id="21" name="Google Shape;283;p17"/>
          <p:cNvSpPr txBox="1"/>
          <p:nvPr/>
        </p:nvSpPr>
        <p:spPr>
          <a:xfrm>
            <a:off x="6218236" y="3617913"/>
            <a:ext cx="2663825"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a:solidFill>
                  <a:schemeClr val="tx1"/>
                </a:solidFill>
                <a:latin typeface="Microsoft JhengHei"/>
                <a:ea typeface="Microsoft JhengHei"/>
                <a:cs typeface="Microsoft JhengHei"/>
                <a:sym typeface="Microsoft JhengHei"/>
              </a:rPr>
              <a:t>蒙藏生</a:t>
            </a:r>
            <a:endParaRPr>
              <a:solidFill>
                <a:schemeClr val="tx1"/>
              </a:solidFill>
            </a:endParaRPr>
          </a:p>
        </p:txBody>
      </p:sp>
      <p:sp>
        <p:nvSpPr>
          <p:cNvPr id="22" name="Google Shape;284;p17"/>
          <p:cNvSpPr txBox="1"/>
          <p:nvPr/>
        </p:nvSpPr>
        <p:spPr>
          <a:xfrm>
            <a:off x="1719261" y="4983163"/>
            <a:ext cx="2665412" cy="12001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dirty="0" err="1">
                <a:solidFill>
                  <a:schemeClr val="tx1"/>
                </a:solidFill>
                <a:latin typeface="Microsoft JhengHei"/>
                <a:ea typeface="Microsoft JhengHei"/>
                <a:cs typeface="Microsoft JhengHei"/>
                <a:sym typeface="Microsoft JhengHei"/>
              </a:rPr>
              <a:t>政府派外工作人員子女</a:t>
            </a:r>
            <a:endParaRPr dirty="0">
              <a:solidFill>
                <a:schemeClr val="tx1"/>
              </a:solidFill>
            </a:endParaRPr>
          </a:p>
        </p:txBody>
      </p:sp>
      <p:sp>
        <p:nvSpPr>
          <p:cNvPr id="23" name="Google Shape;285;p17"/>
          <p:cNvSpPr txBox="1"/>
          <p:nvPr/>
        </p:nvSpPr>
        <p:spPr>
          <a:xfrm>
            <a:off x="6227761" y="4959350"/>
            <a:ext cx="2663825" cy="12001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dirty="0" err="1">
                <a:solidFill>
                  <a:schemeClr val="tx1"/>
                </a:solidFill>
                <a:latin typeface="Microsoft JhengHei"/>
                <a:ea typeface="Microsoft JhengHei"/>
                <a:cs typeface="Microsoft JhengHei"/>
                <a:sym typeface="Microsoft JhengHei"/>
              </a:rPr>
              <a:t>境外優秀科技人才子女</a:t>
            </a:r>
            <a:endParaRPr dirty="0">
              <a:solidFill>
                <a:schemeClr val="tx1"/>
              </a:solidFill>
            </a:endParaRPr>
          </a:p>
        </p:txBody>
      </p:sp>
      <p:grpSp>
        <p:nvGrpSpPr>
          <p:cNvPr id="24" name="群組 23"/>
          <p:cNvGrpSpPr/>
          <p:nvPr/>
        </p:nvGrpSpPr>
        <p:grpSpPr>
          <a:xfrm>
            <a:off x="187997" y="141899"/>
            <a:ext cx="1979612" cy="1433512"/>
            <a:chOff x="205581" y="168275"/>
            <a:chExt cx="1979612" cy="1433512"/>
          </a:xfrm>
        </p:grpSpPr>
        <p:sp>
          <p:nvSpPr>
            <p:cNvPr id="25" name="Google Shape;242;p15"/>
            <p:cNvSpPr/>
            <p:nvPr/>
          </p:nvSpPr>
          <p:spPr>
            <a:xfrm>
              <a:off x="205581" y="168275"/>
              <a:ext cx="19796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26" name="Google Shape;243;p15"/>
            <p:cNvSpPr txBox="1"/>
            <p:nvPr/>
          </p:nvSpPr>
          <p:spPr>
            <a:xfrm>
              <a:off x="475456" y="469900"/>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登記</a:t>
              </a:r>
              <a:endParaRPr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5303" y="64168"/>
            <a:ext cx="4232108" cy="1325562"/>
          </a:xfrm>
          <a:solidFill>
            <a:schemeClr val="accent4">
              <a:lumMod val="20000"/>
              <a:lumOff val="80000"/>
            </a:schemeClr>
          </a:solidFill>
        </p:spPr>
        <p:txBody>
          <a:bodyPr/>
          <a:lstStyle/>
          <a:p>
            <a:r>
              <a:rPr lang="zh-TW" altLang="en-US" sz="4800" dirty="0"/>
              <a:t>學測成績轉換</a:t>
            </a:r>
          </a:p>
        </p:txBody>
      </p:sp>
      <p:sp>
        <p:nvSpPr>
          <p:cNvPr id="7" name="文字方塊 6">
            <a:extLst>
              <a:ext uri="{FF2B5EF4-FFF2-40B4-BE49-F238E27FC236}">
                <a16:creationId xmlns:a16="http://schemas.microsoft.com/office/drawing/2014/main" id="{7EBD9349-EE5F-3848-FBE5-29AFBCAD6656}"/>
              </a:ext>
            </a:extLst>
          </p:cNvPr>
          <p:cNvSpPr txBox="1"/>
          <p:nvPr/>
        </p:nvSpPr>
        <p:spPr>
          <a:xfrm>
            <a:off x="115303" y="1572126"/>
            <a:ext cx="8836192" cy="584775"/>
          </a:xfrm>
          <a:prstGeom prst="rect">
            <a:avLst/>
          </a:prstGeom>
          <a:solidFill>
            <a:schemeClr val="accent6">
              <a:lumMod val="20000"/>
              <a:lumOff val="80000"/>
            </a:schemeClr>
          </a:solidFill>
        </p:spPr>
        <p:txBody>
          <a:bodyPr wrap="square" rtlCol="0">
            <a:spAutoFit/>
          </a:bodyPr>
          <a:lstStyle/>
          <a:p>
            <a:r>
              <a:rPr lang="zh-TW" altLang="en-US" sz="3200" b="1" dirty="0"/>
              <a:t>大考中心</a:t>
            </a:r>
            <a:r>
              <a:rPr lang="en-US" altLang="zh-TW" sz="3200" b="1" dirty="0"/>
              <a:t>—</a:t>
            </a:r>
            <a:r>
              <a:rPr lang="zh-TW" altLang="en-US" sz="3200" b="1" dirty="0"/>
              <a:t>學科能力測驗</a:t>
            </a:r>
            <a:r>
              <a:rPr lang="en-US" altLang="zh-TW" sz="3200" b="1" dirty="0"/>
              <a:t>—</a:t>
            </a:r>
            <a:r>
              <a:rPr lang="zh-TW" altLang="en-US" sz="3200" b="1" dirty="0"/>
              <a:t>試務專區</a:t>
            </a:r>
            <a:r>
              <a:rPr lang="en-US" altLang="zh-TW" sz="3200" b="1" dirty="0"/>
              <a:t>—</a:t>
            </a:r>
            <a:r>
              <a:rPr lang="zh-TW" altLang="en-US" sz="3200" b="1" dirty="0"/>
              <a:t>考生專區</a:t>
            </a:r>
          </a:p>
        </p:txBody>
      </p:sp>
      <p:pic>
        <p:nvPicPr>
          <p:cNvPr id="8" name="圖片 7">
            <a:extLst>
              <a:ext uri="{FF2B5EF4-FFF2-40B4-BE49-F238E27FC236}">
                <a16:creationId xmlns:a16="http://schemas.microsoft.com/office/drawing/2014/main" id="{CEA37125-4894-49A5-99B8-F178C4C44DA4}"/>
              </a:ext>
            </a:extLst>
          </p:cNvPr>
          <p:cNvPicPr>
            <a:picLocks noChangeAspect="1"/>
          </p:cNvPicPr>
          <p:nvPr/>
        </p:nvPicPr>
        <p:blipFill rotWithShape="1">
          <a:blip r:embed="rId2"/>
          <a:srcRect r="4525"/>
          <a:stretch/>
        </p:blipFill>
        <p:spPr>
          <a:xfrm>
            <a:off x="5580335" y="2266812"/>
            <a:ext cx="3506895" cy="4395592"/>
          </a:xfrm>
          <a:prstGeom prst="rect">
            <a:avLst/>
          </a:prstGeom>
          <a:ln>
            <a:noFill/>
          </a:ln>
          <a:effectLst>
            <a:outerShdw blurRad="190500" algn="tl" rotWithShape="0">
              <a:srgbClr val="000000">
                <a:alpha val="70000"/>
              </a:srgbClr>
            </a:outerShdw>
          </a:effectLst>
        </p:spPr>
      </p:pic>
      <p:pic>
        <p:nvPicPr>
          <p:cNvPr id="11" name="圖片 10">
            <a:extLst>
              <a:ext uri="{FF2B5EF4-FFF2-40B4-BE49-F238E27FC236}">
                <a16:creationId xmlns:a16="http://schemas.microsoft.com/office/drawing/2014/main" id="{D15D62AA-3354-4F4A-B24E-910C76F8628A}"/>
              </a:ext>
            </a:extLst>
          </p:cNvPr>
          <p:cNvPicPr>
            <a:picLocks noChangeAspect="1"/>
          </p:cNvPicPr>
          <p:nvPr/>
        </p:nvPicPr>
        <p:blipFill>
          <a:blip r:embed="rId3"/>
          <a:stretch>
            <a:fillRect/>
          </a:stretch>
        </p:blipFill>
        <p:spPr>
          <a:xfrm>
            <a:off x="56770" y="2266812"/>
            <a:ext cx="2719307" cy="4395592"/>
          </a:xfrm>
          <a:prstGeom prst="rect">
            <a:avLst/>
          </a:prstGeom>
          <a:ln>
            <a:noFill/>
          </a:ln>
          <a:effectLst>
            <a:outerShdw blurRad="190500" algn="tl" rotWithShape="0">
              <a:srgbClr val="000000">
                <a:alpha val="70000"/>
              </a:srgbClr>
            </a:outerShdw>
          </a:effectLst>
        </p:spPr>
      </p:pic>
      <p:sp>
        <p:nvSpPr>
          <p:cNvPr id="6" name="矩形 5">
            <a:extLst>
              <a:ext uri="{FF2B5EF4-FFF2-40B4-BE49-F238E27FC236}">
                <a16:creationId xmlns:a16="http://schemas.microsoft.com/office/drawing/2014/main" id="{EC1F11A2-6802-6C94-D96D-FAFBA15F0AB0}"/>
              </a:ext>
            </a:extLst>
          </p:cNvPr>
          <p:cNvSpPr/>
          <p:nvPr/>
        </p:nvSpPr>
        <p:spPr>
          <a:xfrm>
            <a:off x="402557" y="4576488"/>
            <a:ext cx="1828800" cy="32273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圖片 12">
            <a:extLst>
              <a:ext uri="{FF2B5EF4-FFF2-40B4-BE49-F238E27FC236}">
                <a16:creationId xmlns:a16="http://schemas.microsoft.com/office/drawing/2014/main" id="{35EA9D3D-9943-4026-AB39-D82D712D6FC7}"/>
              </a:ext>
            </a:extLst>
          </p:cNvPr>
          <p:cNvPicPr>
            <a:picLocks noChangeAspect="1"/>
          </p:cNvPicPr>
          <p:nvPr/>
        </p:nvPicPr>
        <p:blipFill>
          <a:blip r:embed="rId4"/>
          <a:stretch>
            <a:fillRect/>
          </a:stretch>
        </p:blipFill>
        <p:spPr>
          <a:xfrm>
            <a:off x="2851139" y="2257298"/>
            <a:ext cx="2654134" cy="441462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12723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4" name="Google Shape;294;p18"/>
          <p:cNvSpPr txBox="1"/>
          <p:nvPr/>
        </p:nvSpPr>
        <p:spPr>
          <a:xfrm>
            <a:off x="6700837" y="87312"/>
            <a:ext cx="2447925" cy="14462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特種生</a:t>
            </a:r>
            <a:endParaRPr dirty="0">
              <a:solidFill>
                <a:schemeClr val="tx1"/>
              </a:solidFill>
            </a:endParaRPr>
          </a:p>
          <a:p>
            <a:pPr marL="0" marR="0" lvl="0" indent="0" algn="ctr"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優待</a:t>
            </a:r>
            <a:endParaRPr dirty="0">
              <a:solidFill>
                <a:schemeClr val="tx1"/>
              </a:solidFill>
            </a:endParaRPr>
          </a:p>
        </p:txBody>
      </p:sp>
      <p:sp>
        <p:nvSpPr>
          <p:cNvPr id="295" name="Google Shape;295;p18"/>
          <p:cNvSpPr txBox="1"/>
          <p:nvPr/>
        </p:nvSpPr>
        <p:spPr>
          <a:xfrm>
            <a:off x="539750" y="1587500"/>
            <a:ext cx="7837487" cy="4824412"/>
          </a:xfrm>
          <a:prstGeom prst="rect">
            <a:avLst/>
          </a:prstGeom>
          <a:solidFill>
            <a:srgbClr val="F7EFFF">
              <a:alpha val="8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3600"/>
              <a:buFont typeface="Arial"/>
              <a:buNone/>
            </a:pPr>
            <a:endParaRPr sz="3600" b="1" i="0" u="none" dirty="0">
              <a:solidFill>
                <a:srgbClr val="FF0000"/>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FF0000"/>
              </a:buClr>
              <a:buSzPts val="3600"/>
              <a:buFont typeface="Microsoft JhengHei"/>
              <a:buNone/>
            </a:pPr>
            <a:r>
              <a:rPr lang="en-US" sz="3600" b="1" i="0" u="none" dirty="0" err="1">
                <a:solidFill>
                  <a:srgbClr val="FF0000"/>
                </a:solidFill>
                <a:latin typeface="Microsoft JhengHei"/>
                <a:ea typeface="Microsoft JhengHei"/>
                <a:cs typeface="Microsoft JhengHei"/>
                <a:sym typeface="Microsoft JhengHei"/>
              </a:rPr>
              <a:t>特種生分發流程</a:t>
            </a:r>
            <a:r>
              <a:rPr lang="en-US" sz="3600" b="1" i="0" u="none" dirty="0">
                <a:solidFill>
                  <a:srgbClr val="FF0000"/>
                </a:solidFill>
                <a:latin typeface="Microsoft JhengHei"/>
                <a:ea typeface="Microsoft JhengHei"/>
                <a:cs typeface="Microsoft JhengHei"/>
                <a:sym typeface="Microsoft JhengHei"/>
              </a:rPr>
              <a:t>：</a:t>
            </a:r>
            <a:endParaRPr dirty="0"/>
          </a:p>
          <a:p>
            <a:pPr marL="742950" marR="0" lvl="0" indent="-742950" algn="l" rtl="0">
              <a:lnSpc>
                <a:spcPct val="100000"/>
              </a:lnSpc>
              <a:spcBef>
                <a:spcPts val="0"/>
              </a:spcBef>
              <a:spcAft>
                <a:spcPts val="0"/>
              </a:spcAft>
              <a:buClr>
                <a:srgbClr val="002060"/>
              </a:buClr>
              <a:buSzPts val="3600"/>
              <a:buFont typeface="+mj-lt"/>
              <a:buAutoNum type="arabicPeriod"/>
            </a:pPr>
            <a:r>
              <a:rPr lang="en-US" sz="3600" b="1" i="0" u="none" dirty="0" err="1">
                <a:solidFill>
                  <a:srgbClr val="002060"/>
                </a:solidFill>
                <a:latin typeface="Microsoft JhengHei"/>
                <a:ea typeface="Microsoft JhengHei"/>
                <a:cs typeface="Microsoft JhengHei"/>
                <a:sym typeface="Microsoft JhengHei"/>
              </a:rPr>
              <a:t>每一志願先以普通生身份依原始加權總分分發</a:t>
            </a:r>
            <a:r>
              <a:rPr lang="en-US" sz="3600" b="1" i="0" u="none" dirty="0">
                <a:solidFill>
                  <a:srgbClr val="002060"/>
                </a:solidFill>
                <a:latin typeface="Microsoft JhengHei"/>
                <a:ea typeface="Microsoft JhengHei"/>
                <a:cs typeface="Microsoft JhengHei"/>
                <a:sym typeface="Microsoft JhengHei"/>
              </a:rPr>
              <a:t>。</a:t>
            </a:r>
            <a:endParaRPr dirty="0"/>
          </a:p>
          <a:p>
            <a:pPr marL="742950" marR="0" lvl="0" indent="-742950" algn="l" rtl="0">
              <a:lnSpc>
                <a:spcPct val="100000"/>
              </a:lnSpc>
              <a:spcBef>
                <a:spcPts val="0"/>
              </a:spcBef>
              <a:spcAft>
                <a:spcPts val="0"/>
              </a:spcAft>
              <a:buClr>
                <a:srgbClr val="002060"/>
              </a:buClr>
              <a:buSzPts val="3600"/>
              <a:buFont typeface="+mj-lt"/>
              <a:buAutoNum type="arabicPeriod"/>
            </a:pPr>
            <a:r>
              <a:rPr lang="en-US" sz="3600" b="1" i="0" u="none" dirty="0" err="1">
                <a:solidFill>
                  <a:srgbClr val="002060"/>
                </a:solidFill>
                <a:latin typeface="Microsoft JhengHei"/>
                <a:ea typeface="Microsoft JhengHei"/>
                <a:cs typeface="Microsoft JhengHei"/>
                <a:sym typeface="Microsoft JhengHei"/>
              </a:rPr>
              <a:t>若達標準則錄取</a:t>
            </a:r>
            <a:r>
              <a:rPr lang="en-US" sz="3600" b="1" i="0" u="none" dirty="0">
                <a:solidFill>
                  <a:srgbClr val="002060"/>
                </a:solidFill>
                <a:latin typeface="Microsoft JhengHei"/>
                <a:ea typeface="Microsoft JhengHei"/>
                <a:cs typeface="Microsoft JhengHei"/>
                <a:sym typeface="Microsoft JhengHei"/>
              </a:rPr>
              <a:t>。</a:t>
            </a:r>
            <a:endParaRPr dirty="0"/>
          </a:p>
          <a:p>
            <a:pPr marL="742950" marR="0" lvl="0" indent="-742950" algn="l" rtl="0">
              <a:lnSpc>
                <a:spcPct val="100000"/>
              </a:lnSpc>
              <a:spcBef>
                <a:spcPts val="0"/>
              </a:spcBef>
              <a:spcAft>
                <a:spcPts val="0"/>
              </a:spcAft>
              <a:buClr>
                <a:srgbClr val="002060"/>
              </a:buClr>
              <a:buSzPts val="3600"/>
              <a:buFont typeface="+mj-lt"/>
              <a:buAutoNum type="arabicPeriod"/>
            </a:pPr>
            <a:r>
              <a:rPr lang="en-US" sz="3600" b="1" i="0" u="none" dirty="0" err="1">
                <a:solidFill>
                  <a:srgbClr val="002060"/>
                </a:solidFill>
                <a:latin typeface="Microsoft JhengHei"/>
                <a:ea typeface="Microsoft JhengHei"/>
                <a:cs typeface="Microsoft JhengHei"/>
                <a:sym typeface="Microsoft JhengHei"/>
              </a:rPr>
              <a:t>若未達最低錄取分數，但優待加分後即達該分數時，則再以特種生身分</a:t>
            </a:r>
            <a:r>
              <a:rPr lang="en-US" sz="3600" b="1" i="0" u="none" dirty="0" err="1">
                <a:solidFill>
                  <a:srgbClr val="C00000"/>
                </a:solidFill>
                <a:latin typeface="Microsoft JhengHei"/>
                <a:ea typeface="Microsoft JhengHei"/>
                <a:cs typeface="Microsoft JhengHei"/>
                <a:sym typeface="Microsoft JhengHei"/>
              </a:rPr>
              <a:t>分發該系之外加名額</a:t>
            </a:r>
            <a:r>
              <a:rPr lang="en-US" sz="3600" b="1" i="0" u="none" dirty="0">
                <a:solidFill>
                  <a:srgbClr val="002060"/>
                </a:solidFill>
                <a:latin typeface="Microsoft JhengHei"/>
                <a:ea typeface="Microsoft JhengHei"/>
                <a:cs typeface="Microsoft JhengHei"/>
                <a:sym typeface="Microsoft JhengHei"/>
              </a:rPr>
              <a:t>。</a:t>
            </a:r>
            <a:endParaRPr dirty="0"/>
          </a:p>
          <a:p>
            <a:pPr marL="0" marR="0" lvl="0" indent="0" algn="l" rtl="0">
              <a:lnSpc>
                <a:spcPct val="100000"/>
              </a:lnSpc>
              <a:spcBef>
                <a:spcPts val="0"/>
              </a:spcBef>
              <a:spcAft>
                <a:spcPts val="0"/>
              </a:spcAft>
              <a:buClr>
                <a:schemeClr val="lt1"/>
              </a:buClr>
              <a:buSzPts val="3600"/>
              <a:buFont typeface="Arial"/>
              <a:buNone/>
            </a:pPr>
            <a:endParaRPr sz="3600" b="1" i="0" u="none" dirty="0">
              <a:solidFill>
                <a:srgbClr val="002060"/>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endParaRPr sz="3600" b="1" i="0" u="none" dirty="0">
              <a:solidFill>
                <a:srgbClr val="002060"/>
              </a:solidFill>
              <a:latin typeface="Microsoft JhengHei"/>
              <a:ea typeface="Microsoft JhengHei"/>
              <a:cs typeface="Microsoft JhengHei"/>
              <a:sym typeface="Microsoft JhengHei"/>
            </a:endParaRPr>
          </a:p>
        </p:txBody>
      </p:sp>
      <p:grpSp>
        <p:nvGrpSpPr>
          <p:cNvPr id="6" name="群組 5"/>
          <p:cNvGrpSpPr/>
          <p:nvPr/>
        </p:nvGrpSpPr>
        <p:grpSpPr>
          <a:xfrm>
            <a:off x="187997" y="141899"/>
            <a:ext cx="1979612" cy="1433512"/>
            <a:chOff x="205581" y="168275"/>
            <a:chExt cx="1979612" cy="1433512"/>
          </a:xfrm>
        </p:grpSpPr>
        <p:sp>
          <p:nvSpPr>
            <p:cNvPr id="7" name="Google Shape;242;p15"/>
            <p:cNvSpPr/>
            <p:nvPr/>
          </p:nvSpPr>
          <p:spPr>
            <a:xfrm>
              <a:off x="205581" y="168275"/>
              <a:ext cx="19796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8" name="Google Shape;243;p15"/>
            <p:cNvSpPr txBox="1"/>
            <p:nvPr/>
          </p:nvSpPr>
          <p:spPr>
            <a:xfrm>
              <a:off x="475456" y="469900"/>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登記</a:t>
              </a:r>
              <a:endParaRPr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3" name="Google Shape;303;p19"/>
          <p:cNvSpPr txBox="1"/>
          <p:nvPr/>
        </p:nvSpPr>
        <p:spPr>
          <a:xfrm>
            <a:off x="6700837" y="87312"/>
            <a:ext cx="2447925" cy="14462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特種生</a:t>
            </a:r>
            <a:endParaRPr dirty="0">
              <a:solidFill>
                <a:schemeClr val="tx1"/>
              </a:solidFill>
            </a:endParaRPr>
          </a:p>
          <a:p>
            <a:pPr marL="0" marR="0" lvl="0" indent="0" algn="ctr"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優待</a:t>
            </a:r>
            <a:endParaRPr dirty="0">
              <a:solidFill>
                <a:schemeClr val="tx1"/>
              </a:solidFill>
            </a:endParaRPr>
          </a:p>
        </p:txBody>
      </p:sp>
      <p:graphicFrame>
        <p:nvGraphicFramePr>
          <p:cNvPr id="305" name="Google Shape;305;p19"/>
          <p:cNvGraphicFramePr/>
          <p:nvPr>
            <p:extLst>
              <p:ext uri="{D42A27DB-BD31-4B8C-83A1-F6EECF244321}">
                <p14:modId xmlns:p14="http://schemas.microsoft.com/office/powerpoint/2010/main" val="1189920621"/>
              </p:ext>
            </p:extLst>
          </p:nvPr>
        </p:nvGraphicFramePr>
        <p:xfrm>
          <a:off x="179389" y="1736725"/>
          <a:ext cx="8856637" cy="3496322"/>
        </p:xfrm>
        <a:graphic>
          <a:graphicData uri="http://schemas.openxmlformats.org/drawingml/2006/table">
            <a:tbl>
              <a:tblPr>
                <a:noFill/>
                <a:tableStyleId>{4EDC0B32-3437-465B-9113-25ABB294C655}</a:tableStyleId>
              </a:tblPr>
              <a:tblGrid>
                <a:gridCol w="2181142">
                  <a:extLst>
                    <a:ext uri="{9D8B030D-6E8A-4147-A177-3AD203B41FA5}">
                      <a16:colId xmlns:a16="http://schemas.microsoft.com/office/drawing/2014/main" val="20000"/>
                    </a:ext>
                  </a:extLst>
                </a:gridCol>
                <a:gridCol w="3030076">
                  <a:extLst>
                    <a:ext uri="{9D8B030D-6E8A-4147-A177-3AD203B41FA5}">
                      <a16:colId xmlns:a16="http://schemas.microsoft.com/office/drawing/2014/main" val="20001"/>
                    </a:ext>
                  </a:extLst>
                </a:gridCol>
                <a:gridCol w="1420269">
                  <a:extLst>
                    <a:ext uri="{9D8B030D-6E8A-4147-A177-3AD203B41FA5}">
                      <a16:colId xmlns:a16="http://schemas.microsoft.com/office/drawing/2014/main" val="20002"/>
                    </a:ext>
                  </a:extLst>
                </a:gridCol>
                <a:gridCol w="1047927">
                  <a:extLst>
                    <a:ext uri="{9D8B030D-6E8A-4147-A177-3AD203B41FA5}">
                      <a16:colId xmlns:a16="http://schemas.microsoft.com/office/drawing/2014/main" val="20003"/>
                    </a:ext>
                  </a:extLst>
                </a:gridCol>
                <a:gridCol w="1177223">
                  <a:extLst>
                    <a:ext uri="{9D8B030D-6E8A-4147-A177-3AD203B41FA5}">
                      <a16:colId xmlns:a16="http://schemas.microsoft.com/office/drawing/2014/main" val="20004"/>
                    </a:ext>
                  </a:extLst>
                </a:gridCol>
              </a:tblGrid>
              <a:tr h="851756">
                <a:tc>
                  <a:txBody>
                    <a:bodyPr/>
                    <a:lstStyle/>
                    <a:p>
                      <a:pPr marL="0" marR="0" lvl="0" indent="0" algn="ctr" rtl="0">
                        <a:lnSpc>
                          <a:spcPct val="100000"/>
                        </a:lnSpc>
                        <a:spcBef>
                          <a:spcPts val="0"/>
                        </a:spcBef>
                        <a:spcAft>
                          <a:spcPts val="0"/>
                        </a:spcAft>
                        <a:buClr>
                          <a:schemeClr val="dk1"/>
                        </a:buClr>
                        <a:buSzPts val="1600"/>
                        <a:buFont typeface="Arial"/>
                        <a:buNone/>
                      </a:pPr>
                      <a:r>
                        <a:rPr lang="en-US" sz="2800" b="0" i="0" u="none" strike="noStrike" cap="none" dirty="0" err="1">
                          <a:solidFill>
                            <a:schemeClr val="dk1"/>
                          </a:solidFill>
                          <a:latin typeface="+mn-ea"/>
                          <a:ea typeface="+mn-ea"/>
                          <a:cs typeface="Arial"/>
                          <a:sym typeface="Arial"/>
                        </a:rPr>
                        <a:t>校名</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chemeClr val="dk1"/>
                        </a:buClr>
                        <a:buSzPts val="1600"/>
                        <a:buFont typeface="Arial"/>
                        <a:buNone/>
                      </a:pPr>
                      <a:r>
                        <a:rPr lang="en-US" sz="2800" b="0" i="0" u="none" strike="noStrike" cap="none" dirty="0" err="1">
                          <a:solidFill>
                            <a:schemeClr val="dk1"/>
                          </a:solidFill>
                          <a:latin typeface="+mn-ea"/>
                          <a:ea typeface="+mn-ea"/>
                          <a:cs typeface="Arial"/>
                          <a:sym typeface="Arial"/>
                        </a:rPr>
                        <a:t>系組名</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chemeClr val="dk1"/>
                        </a:buClr>
                        <a:buSzPts val="1600"/>
                        <a:buFont typeface="Arial"/>
                        <a:buNone/>
                      </a:pPr>
                      <a:r>
                        <a:rPr lang="en-US" sz="2800" b="0" i="0" u="none" strike="noStrike" cap="none" dirty="0" err="1">
                          <a:solidFill>
                            <a:schemeClr val="dk1"/>
                          </a:solidFill>
                          <a:latin typeface="+mn-ea"/>
                          <a:ea typeface="+mn-ea"/>
                          <a:cs typeface="Arial"/>
                          <a:sym typeface="Arial"/>
                        </a:rPr>
                        <a:t>系組</a:t>
                      </a:r>
                      <a:br>
                        <a:rPr lang="en-US" sz="2800" b="0" i="0" u="none" strike="noStrike" cap="none" dirty="0">
                          <a:solidFill>
                            <a:schemeClr val="dk1"/>
                          </a:solidFill>
                          <a:latin typeface="+mn-ea"/>
                          <a:ea typeface="+mn-ea"/>
                          <a:cs typeface="Arial"/>
                          <a:sym typeface="Arial"/>
                        </a:rPr>
                      </a:br>
                      <a:r>
                        <a:rPr lang="en-US" sz="2800" b="0" i="0" u="none" strike="noStrike" cap="none" dirty="0" err="1">
                          <a:solidFill>
                            <a:schemeClr val="dk1"/>
                          </a:solidFill>
                          <a:latin typeface="+mn-ea"/>
                          <a:ea typeface="+mn-ea"/>
                          <a:cs typeface="Arial"/>
                          <a:sym typeface="Arial"/>
                        </a:rPr>
                        <a:t>代碼</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chemeClr val="dk1"/>
                        </a:buClr>
                        <a:buSzPts val="1600"/>
                        <a:buFont typeface="Arial"/>
                        <a:buNone/>
                      </a:pPr>
                      <a:r>
                        <a:rPr lang="en-US" sz="2800" b="0" i="0" u="none" strike="noStrike" cap="none">
                          <a:solidFill>
                            <a:schemeClr val="dk1"/>
                          </a:solidFill>
                          <a:latin typeface="+mn-ea"/>
                          <a:ea typeface="+mn-ea"/>
                          <a:cs typeface="Arial"/>
                          <a:sym typeface="Arial"/>
                        </a:rPr>
                        <a:t>核定名額</a:t>
                      </a:r>
                      <a:endParaRPr sz="280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C00000"/>
                        </a:buClr>
                        <a:buSzPts val="1600"/>
                        <a:buFont typeface="Arial"/>
                        <a:buNone/>
                      </a:pPr>
                      <a:r>
                        <a:rPr lang="zh-TW" altLang="en-US" sz="2800" dirty="0">
                          <a:latin typeface="+mn-ea"/>
                          <a:ea typeface="+mn-ea"/>
                        </a:rPr>
                        <a:t>原民外加</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671488">
                <a:tc>
                  <a:txBody>
                    <a:bodyPr/>
                    <a:lstStyle/>
                    <a:p>
                      <a:pPr marL="0" marR="0" lvl="0" indent="0" algn="ctr" rtl="0">
                        <a:lnSpc>
                          <a:spcPct val="100000"/>
                        </a:lnSpc>
                        <a:spcBef>
                          <a:spcPts val="0"/>
                        </a:spcBef>
                        <a:spcAft>
                          <a:spcPts val="0"/>
                        </a:spcAft>
                        <a:buClr>
                          <a:srgbClr val="000000"/>
                        </a:buClr>
                        <a:buSzPts val="2000"/>
                        <a:buFont typeface="Arial"/>
                        <a:buNone/>
                      </a:pPr>
                      <a:r>
                        <a:rPr lang="en-US" sz="2800" b="0" i="0" u="none" strike="noStrike" cap="none" dirty="0" err="1">
                          <a:solidFill>
                            <a:srgbClr val="000000"/>
                          </a:solidFill>
                          <a:latin typeface="+mn-ea"/>
                          <a:ea typeface="+mn-ea"/>
                          <a:cs typeface="Arial"/>
                          <a:sym typeface="Arial"/>
                        </a:rPr>
                        <a:t>中興大學</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2DEEF"/>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800" b="0" i="0" u="none" strike="noStrike" cap="none" dirty="0" err="1">
                          <a:solidFill>
                            <a:srgbClr val="000000"/>
                          </a:solidFill>
                          <a:latin typeface="+mn-ea"/>
                          <a:ea typeface="+mn-ea"/>
                          <a:cs typeface="Arial"/>
                          <a:sym typeface="Arial"/>
                        </a:rPr>
                        <a:t>機械工程學系</a:t>
                      </a:r>
                      <a:r>
                        <a:rPr lang="zh-TW" altLang="en-US" sz="2800" b="0" i="0" u="none" strike="noStrike" cap="none" dirty="0">
                          <a:solidFill>
                            <a:srgbClr val="000000"/>
                          </a:solidFill>
                          <a:latin typeface="+mn-ea"/>
                          <a:ea typeface="+mn-ea"/>
                          <a:cs typeface="Arial"/>
                          <a:sym typeface="Arial"/>
                        </a:rPr>
                        <a:t>甲組</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2DEEF"/>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2800" b="0" i="0" u="none" strike="noStrike" cap="none" dirty="0">
                          <a:solidFill>
                            <a:srgbClr val="000000"/>
                          </a:solidFill>
                          <a:latin typeface="+mn-ea"/>
                          <a:ea typeface="+mn-ea"/>
                          <a:cs typeface="Arial"/>
                          <a:sym typeface="Arial"/>
                        </a:rPr>
                        <a:t>017</a:t>
                      </a:r>
                      <a:r>
                        <a:rPr lang="en-US" altLang="zh-TW" sz="2800" b="0" i="0" u="none" strike="noStrike" cap="none" dirty="0">
                          <a:solidFill>
                            <a:srgbClr val="000000"/>
                          </a:solidFill>
                          <a:latin typeface="+mn-ea"/>
                          <a:ea typeface="+mn-ea"/>
                          <a:cs typeface="Arial"/>
                          <a:sym typeface="Arial"/>
                        </a:rPr>
                        <a:t>5</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2DEEF"/>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altLang="zh-TW" sz="2800" b="0" i="0" u="none" strike="noStrike" cap="none" dirty="0">
                          <a:solidFill>
                            <a:srgbClr val="000000"/>
                          </a:solidFill>
                          <a:latin typeface="+mn-ea"/>
                          <a:ea typeface="+mn-ea"/>
                          <a:cs typeface="Arial"/>
                          <a:sym typeface="Arial"/>
                        </a:rPr>
                        <a:t>22</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2DEEF"/>
                    </a:solidFill>
                  </a:tcPr>
                </a:tc>
                <a:tc>
                  <a:txBody>
                    <a:bodyPr/>
                    <a:lstStyle/>
                    <a:p>
                      <a:pPr marL="0" marR="0" lvl="0" indent="0" algn="ctr" rtl="0">
                        <a:spcBef>
                          <a:spcPts val="0"/>
                        </a:spcBef>
                        <a:spcAft>
                          <a:spcPts val="0"/>
                        </a:spcAft>
                        <a:buNone/>
                      </a:pPr>
                      <a:r>
                        <a:rPr lang="en-US" altLang="zh-TW" sz="2800" dirty="0">
                          <a:solidFill>
                            <a:schemeClr val="dk1"/>
                          </a:solidFill>
                          <a:latin typeface="+mn-ea"/>
                          <a:ea typeface="+mn-ea"/>
                          <a:cs typeface="Arial"/>
                          <a:sym typeface="Arial"/>
                        </a:rPr>
                        <a:t>1</a:t>
                      </a:r>
                      <a:endParaRPr sz="2800" dirty="0">
                        <a:solidFill>
                          <a:schemeClr val="dk1"/>
                        </a:solidFill>
                        <a:latin typeface="+mn-ea"/>
                        <a:ea typeface="+mn-ea"/>
                        <a:cs typeface="Arial"/>
                        <a:sym typeface="Arial"/>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2DEEF"/>
                    </a:solidFill>
                  </a:tcPr>
                </a:tc>
                <a:extLst>
                  <a:ext uri="{0D108BD9-81ED-4DB2-BD59-A6C34878D82A}">
                    <a16:rowId xmlns:a16="http://schemas.microsoft.com/office/drawing/2014/main" val="10001"/>
                  </a:ext>
                </a:extLst>
              </a:tr>
              <a:tr h="536968">
                <a:tc>
                  <a:txBody>
                    <a:bodyPr/>
                    <a:lstStyle/>
                    <a:p>
                      <a:pPr marL="0" marR="0" lvl="0" indent="0" algn="ctr" rtl="0">
                        <a:lnSpc>
                          <a:spcPct val="100000"/>
                        </a:lnSpc>
                        <a:spcBef>
                          <a:spcPts val="0"/>
                        </a:spcBef>
                        <a:spcAft>
                          <a:spcPts val="0"/>
                        </a:spcAft>
                        <a:buClr>
                          <a:srgbClr val="000000"/>
                        </a:buClr>
                        <a:buSzPts val="2000"/>
                        <a:buFont typeface="Arial"/>
                        <a:buNone/>
                      </a:pPr>
                      <a:r>
                        <a:rPr lang="en-US" sz="2800" b="0" i="0" u="none" dirty="0" err="1">
                          <a:solidFill>
                            <a:srgbClr val="000000"/>
                          </a:solidFill>
                          <a:latin typeface="+mn-ea"/>
                          <a:ea typeface="+mn-ea"/>
                          <a:cs typeface="Arial"/>
                          <a:sym typeface="Arial"/>
                        </a:rPr>
                        <a:t>中興大學</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AEFF7"/>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800" b="0" i="0" u="none" dirty="0" err="1">
                          <a:solidFill>
                            <a:srgbClr val="000000"/>
                          </a:solidFill>
                          <a:latin typeface="+mn-ea"/>
                          <a:ea typeface="+mn-ea"/>
                          <a:cs typeface="Arial"/>
                          <a:sym typeface="Arial"/>
                        </a:rPr>
                        <a:t>土木工程學系</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AEFF7"/>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2800" b="0" i="0" u="none" dirty="0">
                          <a:solidFill>
                            <a:srgbClr val="000000"/>
                          </a:solidFill>
                          <a:latin typeface="+mn-ea"/>
                          <a:ea typeface="+mn-ea"/>
                          <a:cs typeface="Arial"/>
                          <a:sym typeface="Arial"/>
                        </a:rPr>
                        <a:t>017</a:t>
                      </a:r>
                      <a:r>
                        <a:rPr lang="en-US" altLang="zh-TW" sz="2800" b="0" i="0" u="none" dirty="0">
                          <a:solidFill>
                            <a:srgbClr val="000000"/>
                          </a:solidFill>
                          <a:latin typeface="+mn-ea"/>
                          <a:ea typeface="+mn-ea"/>
                          <a:cs typeface="Arial"/>
                          <a:sym typeface="Arial"/>
                        </a:rPr>
                        <a:t>7</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AEFF7"/>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800" b="0" i="0" u="none" dirty="0">
                          <a:solidFill>
                            <a:srgbClr val="000000"/>
                          </a:solidFill>
                          <a:latin typeface="+mn-ea"/>
                          <a:ea typeface="+mn-ea"/>
                          <a:cs typeface="Arial"/>
                          <a:sym typeface="Arial"/>
                        </a:rPr>
                        <a:t>2</a:t>
                      </a:r>
                      <a:r>
                        <a:rPr lang="en-US" altLang="zh-TW" sz="2800" b="0" i="0" u="none" dirty="0">
                          <a:solidFill>
                            <a:srgbClr val="000000"/>
                          </a:solidFill>
                          <a:latin typeface="+mn-ea"/>
                          <a:ea typeface="+mn-ea"/>
                          <a:cs typeface="Arial"/>
                          <a:sym typeface="Arial"/>
                        </a:rPr>
                        <a:t>4</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AEFF7"/>
                    </a:solidFill>
                  </a:tcPr>
                </a:tc>
                <a:tc>
                  <a:txBody>
                    <a:bodyPr/>
                    <a:lstStyle/>
                    <a:p>
                      <a:pPr marL="0" marR="0" lvl="0" indent="0" algn="ctr" rtl="0">
                        <a:lnSpc>
                          <a:spcPct val="100000"/>
                        </a:lnSpc>
                        <a:spcBef>
                          <a:spcPts val="0"/>
                        </a:spcBef>
                        <a:spcAft>
                          <a:spcPts val="0"/>
                        </a:spcAft>
                        <a:buClr>
                          <a:srgbClr val="C00000"/>
                        </a:buClr>
                        <a:buSzPts val="2000"/>
                        <a:buFont typeface="Arial"/>
                        <a:buNone/>
                      </a:pPr>
                      <a:r>
                        <a:rPr lang="en-US" altLang="zh-TW" sz="2800" dirty="0">
                          <a:latin typeface="+mn-ea"/>
                          <a:ea typeface="+mn-ea"/>
                        </a:rPr>
                        <a:t>2</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AEFF7"/>
                    </a:solidFill>
                  </a:tcPr>
                </a:tc>
                <a:extLst>
                  <a:ext uri="{0D108BD9-81ED-4DB2-BD59-A6C34878D82A}">
                    <a16:rowId xmlns:a16="http://schemas.microsoft.com/office/drawing/2014/main" val="10002"/>
                  </a:ext>
                </a:extLst>
              </a:tr>
              <a:tr h="671488">
                <a:tc>
                  <a:txBody>
                    <a:bodyPr/>
                    <a:lstStyle/>
                    <a:p>
                      <a:pPr marL="0" marR="0" lvl="0" indent="0" algn="ctr" rtl="0">
                        <a:lnSpc>
                          <a:spcPct val="100000"/>
                        </a:lnSpc>
                        <a:spcBef>
                          <a:spcPts val="0"/>
                        </a:spcBef>
                        <a:spcAft>
                          <a:spcPts val="0"/>
                        </a:spcAft>
                        <a:buClr>
                          <a:srgbClr val="000000"/>
                        </a:buClr>
                        <a:buSzPts val="2000"/>
                        <a:buFont typeface="Arial"/>
                        <a:buNone/>
                      </a:pPr>
                      <a:r>
                        <a:rPr lang="en-US" sz="2800" b="0" i="0" u="none" dirty="0" err="1">
                          <a:solidFill>
                            <a:srgbClr val="000000"/>
                          </a:solidFill>
                          <a:latin typeface="+mn-ea"/>
                          <a:ea typeface="+mn-ea"/>
                          <a:cs typeface="Arial"/>
                          <a:sym typeface="Arial"/>
                        </a:rPr>
                        <a:t>中興大學</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2DEEF"/>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800" b="0" i="0" u="none" dirty="0" err="1">
                          <a:solidFill>
                            <a:srgbClr val="000000"/>
                          </a:solidFill>
                          <a:latin typeface="+mn-ea"/>
                          <a:ea typeface="+mn-ea"/>
                          <a:cs typeface="Arial"/>
                          <a:sym typeface="Arial"/>
                        </a:rPr>
                        <a:t>環璄工程學系</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2DEEF"/>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2800" b="0" i="0" u="none" dirty="0">
                          <a:solidFill>
                            <a:srgbClr val="000000"/>
                          </a:solidFill>
                          <a:latin typeface="+mn-ea"/>
                          <a:ea typeface="+mn-ea"/>
                          <a:cs typeface="Arial"/>
                          <a:sym typeface="Arial"/>
                        </a:rPr>
                        <a:t>0</a:t>
                      </a:r>
                      <a:r>
                        <a:rPr lang="en-US" altLang="zh-TW" sz="2800" b="0" i="0" u="none" dirty="0">
                          <a:solidFill>
                            <a:srgbClr val="000000"/>
                          </a:solidFill>
                          <a:latin typeface="+mn-ea"/>
                          <a:ea typeface="+mn-ea"/>
                          <a:cs typeface="Arial"/>
                          <a:sym typeface="Arial"/>
                        </a:rPr>
                        <a:t>200</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2DEEF"/>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altLang="zh-TW" sz="2800" b="0" i="0" u="none" dirty="0">
                          <a:solidFill>
                            <a:schemeClr val="tx1"/>
                          </a:solidFill>
                          <a:latin typeface="+mn-ea"/>
                          <a:ea typeface="+mn-ea"/>
                          <a:cs typeface="Arial"/>
                          <a:sym typeface="Arial"/>
                        </a:rPr>
                        <a:t>9</a:t>
                      </a:r>
                      <a:endParaRPr sz="2800" dirty="0">
                        <a:solidFill>
                          <a:schemeClr val="tx1"/>
                        </a:solidFill>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2DEEF"/>
                    </a:solidFill>
                  </a:tcPr>
                </a:tc>
                <a:tc>
                  <a:txBody>
                    <a:bodyPr/>
                    <a:lstStyle/>
                    <a:p>
                      <a:pPr marL="0" marR="0" lvl="0" indent="0" algn="ctr" rtl="0">
                        <a:lnSpc>
                          <a:spcPct val="100000"/>
                        </a:lnSpc>
                        <a:spcBef>
                          <a:spcPts val="0"/>
                        </a:spcBef>
                        <a:spcAft>
                          <a:spcPts val="0"/>
                        </a:spcAft>
                        <a:buClr>
                          <a:srgbClr val="C00000"/>
                        </a:buClr>
                        <a:buSzPts val="2000"/>
                        <a:buFont typeface="Arial"/>
                        <a:buNone/>
                      </a:pPr>
                      <a:r>
                        <a:rPr lang="en-US" altLang="zh-TW" sz="2800" b="0" i="0" u="none" dirty="0">
                          <a:solidFill>
                            <a:schemeClr val="tx1"/>
                          </a:solidFill>
                          <a:latin typeface="+mn-ea"/>
                          <a:ea typeface="+mn-ea"/>
                          <a:cs typeface="Arial"/>
                          <a:sym typeface="Arial"/>
                        </a:rPr>
                        <a:t>2</a:t>
                      </a:r>
                      <a:endParaRPr sz="2800" dirty="0">
                        <a:solidFill>
                          <a:schemeClr val="tx1"/>
                        </a:solidFill>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2DEEF"/>
                    </a:solidFill>
                  </a:tcPr>
                </a:tc>
                <a:extLst>
                  <a:ext uri="{0D108BD9-81ED-4DB2-BD59-A6C34878D82A}">
                    <a16:rowId xmlns:a16="http://schemas.microsoft.com/office/drawing/2014/main" val="10003"/>
                  </a:ext>
                </a:extLst>
              </a:tr>
              <a:tr h="671488">
                <a:tc>
                  <a:txBody>
                    <a:bodyPr/>
                    <a:lstStyle/>
                    <a:p>
                      <a:pPr marL="0" marR="0" lvl="0" indent="0" algn="ctr" rtl="0">
                        <a:lnSpc>
                          <a:spcPct val="100000"/>
                        </a:lnSpc>
                        <a:spcBef>
                          <a:spcPts val="0"/>
                        </a:spcBef>
                        <a:spcAft>
                          <a:spcPts val="0"/>
                        </a:spcAft>
                        <a:buClr>
                          <a:srgbClr val="000000"/>
                        </a:buClr>
                        <a:buSzPts val="2000"/>
                        <a:buFont typeface="Arial"/>
                        <a:buNone/>
                      </a:pPr>
                      <a:r>
                        <a:rPr lang="en-US" sz="2800" b="0" i="0" u="none">
                          <a:solidFill>
                            <a:srgbClr val="000000"/>
                          </a:solidFill>
                          <a:latin typeface="+mn-ea"/>
                          <a:ea typeface="+mn-ea"/>
                          <a:cs typeface="Arial"/>
                          <a:sym typeface="Arial"/>
                        </a:rPr>
                        <a:t>中興大學</a:t>
                      </a:r>
                      <a:endParaRPr sz="280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AEFF7"/>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800" b="0" i="0" u="none">
                          <a:solidFill>
                            <a:srgbClr val="000000"/>
                          </a:solidFill>
                          <a:latin typeface="+mn-ea"/>
                          <a:ea typeface="+mn-ea"/>
                          <a:cs typeface="Arial"/>
                          <a:sym typeface="Arial"/>
                        </a:rPr>
                        <a:t>化學工程學系</a:t>
                      </a:r>
                      <a:endParaRPr sz="280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AEFF7"/>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2800" b="0" i="0" u="none" dirty="0">
                          <a:solidFill>
                            <a:srgbClr val="000000"/>
                          </a:solidFill>
                          <a:latin typeface="+mn-ea"/>
                          <a:ea typeface="+mn-ea"/>
                          <a:cs typeface="Arial"/>
                          <a:sym typeface="Arial"/>
                        </a:rPr>
                        <a:t>0</a:t>
                      </a:r>
                      <a:r>
                        <a:rPr lang="en-US" altLang="zh-TW" sz="2800" b="0" i="0" u="none" dirty="0">
                          <a:solidFill>
                            <a:srgbClr val="000000"/>
                          </a:solidFill>
                          <a:latin typeface="+mn-ea"/>
                          <a:ea typeface="+mn-ea"/>
                          <a:cs typeface="Arial"/>
                          <a:sym typeface="Arial"/>
                        </a:rPr>
                        <a:t>201</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AEFF7"/>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altLang="zh-TW" sz="2800" b="0" i="0" u="none" dirty="0">
                          <a:solidFill>
                            <a:srgbClr val="000000"/>
                          </a:solidFill>
                          <a:latin typeface="+mn-ea"/>
                          <a:ea typeface="+mn-ea"/>
                          <a:cs typeface="Arial"/>
                          <a:sym typeface="Arial"/>
                        </a:rPr>
                        <a:t>26</a:t>
                      </a:r>
                      <a:endParaRPr sz="2800" dirty="0">
                        <a:latin typeface="+mn-ea"/>
                        <a:ea typeface="+mn-ea"/>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AEFF7"/>
                    </a:solidFill>
                  </a:tcPr>
                </a:tc>
                <a:tc>
                  <a:txBody>
                    <a:bodyPr/>
                    <a:lstStyle/>
                    <a:p>
                      <a:pPr marL="0" marR="0" lvl="0" indent="0" algn="ctr" rtl="0">
                        <a:spcBef>
                          <a:spcPts val="0"/>
                        </a:spcBef>
                        <a:spcAft>
                          <a:spcPts val="0"/>
                        </a:spcAft>
                        <a:buNone/>
                      </a:pPr>
                      <a:r>
                        <a:rPr lang="en-US" altLang="zh-TW" sz="2800" dirty="0">
                          <a:solidFill>
                            <a:schemeClr val="dk1"/>
                          </a:solidFill>
                          <a:latin typeface="+mn-ea"/>
                          <a:ea typeface="+mn-ea"/>
                          <a:cs typeface="Arial"/>
                          <a:sym typeface="Arial"/>
                        </a:rPr>
                        <a:t>1</a:t>
                      </a:r>
                      <a:endParaRPr sz="2800" dirty="0">
                        <a:solidFill>
                          <a:schemeClr val="dk1"/>
                        </a:solidFill>
                        <a:latin typeface="+mn-ea"/>
                        <a:ea typeface="+mn-ea"/>
                        <a:cs typeface="Arial"/>
                        <a:sym typeface="Arial"/>
                      </a:endParaRPr>
                    </a:p>
                  </a:txBody>
                  <a:tcPr marL="91425" marR="91425"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AEFF7"/>
                    </a:solidFill>
                  </a:tcPr>
                </a:tc>
                <a:extLst>
                  <a:ext uri="{0D108BD9-81ED-4DB2-BD59-A6C34878D82A}">
                    <a16:rowId xmlns:a16="http://schemas.microsoft.com/office/drawing/2014/main" val="10004"/>
                  </a:ext>
                </a:extLst>
              </a:tr>
            </a:tbl>
          </a:graphicData>
        </a:graphic>
      </p:graphicFrame>
      <p:grpSp>
        <p:nvGrpSpPr>
          <p:cNvPr id="6" name="群組 5"/>
          <p:cNvGrpSpPr/>
          <p:nvPr/>
        </p:nvGrpSpPr>
        <p:grpSpPr>
          <a:xfrm>
            <a:off x="187997" y="141899"/>
            <a:ext cx="1979612" cy="1433512"/>
            <a:chOff x="205581" y="168275"/>
            <a:chExt cx="1979612" cy="1433512"/>
          </a:xfrm>
        </p:grpSpPr>
        <p:sp>
          <p:nvSpPr>
            <p:cNvPr id="7" name="Google Shape;242;p15"/>
            <p:cNvSpPr/>
            <p:nvPr/>
          </p:nvSpPr>
          <p:spPr>
            <a:xfrm>
              <a:off x="205581" y="168275"/>
              <a:ext cx="19796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8" name="Google Shape;243;p15"/>
            <p:cNvSpPr txBox="1"/>
            <p:nvPr/>
          </p:nvSpPr>
          <p:spPr>
            <a:xfrm>
              <a:off x="475456" y="469900"/>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登記</a:t>
              </a:r>
              <a:endParaRPr dirty="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3" name="Google Shape;313;p20"/>
          <p:cNvSpPr txBox="1"/>
          <p:nvPr/>
        </p:nvSpPr>
        <p:spPr>
          <a:xfrm>
            <a:off x="6696075" y="87312"/>
            <a:ext cx="2447925" cy="14462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特種生</a:t>
            </a:r>
            <a:endParaRPr dirty="0">
              <a:solidFill>
                <a:schemeClr val="tx1"/>
              </a:solidFill>
            </a:endParaRPr>
          </a:p>
          <a:p>
            <a:pPr marL="0" marR="0" lvl="0" indent="0" algn="ctr"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優待</a:t>
            </a:r>
            <a:endParaRPr dirty="0">
              <a:solidFill>
                <a:schemeClr val="tx1"/>
              </a:solidFill>
            </a:endParaRPr>
          </a:p>
        </p:txBody>
      </p:sp>
      <p:sp>
        <p:nvSpPr>
          <p:cNvPr id="314" name="Google Shape;314;p20"/>
          <p:cNvSpPr txBox="1"/>
          <p:nvPr/>
        </p:nvSpPr>
        <p:spPr>
          <a:xfrm>
            <a:off x="923130" y="1693249"/>
            <a:ext cx="7621587" cy="4930477"/>
          </a:xfrm>
          <a:prstGeom prst="rect">
            <a:avLst/>
          </a:prstGeom>
          <a:solidFill>
            <a:srgbClr val="F7EFFF">
              <a:alpha val="8078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3600"/>
              <a:buFont typeface="Arial"/>
              <a:buNone/>
            </a:pPr>
            <a:endParaRPr sz="3600" b="1" i="0" u="none">
              <a:solidFill>
                <a:srgbClr val="002060"/>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endParaRPr sz="3600" b="1" i="0" u="none">
              <a:solidFill>
                <a:srgbClr val="002060"/>
              </a:solidFill>
              <a:latin typeface="Microsoft JhengHei"/>
              <a:ea typeface="Microsoft JhengHei"/>
              <a:cs typeface="Microsoft JhengHei"/>
              <a:sym typeface="Microsoft JhengHei"/>
            </a:endParaRPr>
          </a:p>
        </p:txBody>
      </p:sp>
      <p:sp>
        <p:nvSpPr>
          <p:cNvPr id="315" name="Google Shape;315;p20"/>
          <p:cNvSpPr txBox="1"/>
          <p:nvPr/>
        </p:nvSpPr>
        <p:spPr>
          <a:xfrm>
            <a:off x="1056480" y="1791674"/>
            <a:ext cx="7488237" cy="4832052"/>
          </a:xfrm>
          <a:prstGeom prst="rect">
            <a:avLst/>
          </a:prstGeom>
          <a:noFill/>
          <a:ln>
            <a:noFill/>
          </a:ln>
        </p:spPr>
        <p:txBody>
          <a:bodyPr spcFirstLastPara="1" wrap="square" lIns="91425" tIns="45700" rIns="91425" bIns="45700" anchor="t" anchorCtr="0">
            <a:spAutoFit/>
          </a:bodyPr>
          <a:lstStyle/>
          <a:p>
            <a:pPr marL="342900" indent="-342900">
              <a:buFont typeface="Wingdings" panose="05000000000000000000" pitchFamily="2" charset="2"/>
              <a:buChar char="l"/>
            </a:pPr>
            <a:r>
              <a:rPr lang="zh-TW" altLang="en-US" sz="2800" dirty="0"/>
              <a:t>具中級以上原住民族語言能力證書者，得申請「原住民</a:t>
            </a:r>
            <a:r>
              <a:rPr lang="en-US" altLang="zh-TW" sz="2800" dirty="0"/>
              <a:t>(</a:t>
            </a:r>
            <a:r>
              <a:rPr lang="zh-TW" altLang="en-US" sz="2800" dirty="0"/>
              <a:t>具有文化語言能力證明</a:t>
            </a:r>
            <a:r>
              <a:rPr lang="en-US" altLang="zh-TW" sz="2800" dirty="0"/>
              <a:t>)</a:t>
            </a:r>
            <a:r>
              <a:rPr lang="zh-TW" altLang="en-US" sz="2800" dirty="0"/>
              <a:t>」。</a:t>
            </a:r>
            <a:endParaRPr lang="en-US" altLang="zh-TW" sz="2800" dirty="0"/>
          </a:p>
          <a:p>
            <a:pPr marL="571500" marR="0" lvl="0" indent="-571500" algn="l" rtl="0">
              <a:lnSpc>
                <a:spcPct val="100000"/>
              </a:lnSpc>
              <a:spcBef>
                <a:spcPts val="0"/>
              </a:spcBef>
              <a:spcAft>
                <a:spcPts val="0"/>
              </a:spcAft>
              <a:buClr>
                <a:srgbClr val="002060"/>
              </a:buClr>
              <a:buSzPts val="3600"/>
              <a:buFont typeface="Wingdings" panose="05000000000000000000" pitchFamily="2" charset="2"/>
              <a:buChar char="l"/>
            </a:pPr>
            <a:r>
              <a:rPr lang="en-US" sz="3600" b="1" i="0" u="none" dirty="0" err="1">
                <a:solidFill>
                  <a:srgbClr val="002060"/>
                </a:solidFill>
                <a:latin typeface="Microsoft JhengHei"/>
                <a:ea typeface="Microsoft JhengHei"/>
                <a:cs typeface="Microsoft JhengHei"/>
                <a:sym typeface="Microsoft JhengHei"/>
              </a:rPr>
              <a:t>原住民學生優待比例</a:t>
            </a:r>
            <a:r>
              <a:rPr lang="en-US" sz="3600" b="1" i="0" u="none" dirty="0">
                <a:solidFill>
                  <a:srgbClr val="002060"/>
                </a:solidFill>
                <a:latin typeface="Microsoft JhengHei"/>
                <a:ea typeface="Microsoft JhengHei"/>
                <a:cs typeface="Microsoft JhengHei"/>
                <a:sym typeface="Microsoft JhengHei"/>
              </a:rPr>
              <a:t>：</a:t>
            </a:r>
            <a:endParaRPr dirty="0"/>
          </a:p>
          <a:p>
            <a:pPr marL="0" marR="0" lvl="0" indent="0" algn="l" rtl="0">
              <a:lnSpc>
                <a:spcPct val="100000"/>
              </a:lnSpc>
              <a:spcBef>
                <a:spcPts val="0"/>
              </a:spcBef>
              <a:spcAft>
                <a:spcPts val="0"/>
              </a:spcAft>
              <a:buClr>
                <a:srgbClr val="002060"/>
              </a:buClr>
              <a:buSzPts val="3600"/>
              <a:buFont typeface="Microsoft JhengHei"/>
              <a:buNone/>
            </a:pPr>
            <a:r>
              <a:rPr lang="en-US" sz="3600" b="1" i="0" u="none" dirty="0">
                <a:solidFill>
                  <a:srgbClr val="002060"/>
                </a:solidFill>
                <a:latin typeface="Microsoft JhengHei"/>
                <a:ea typeface="Microsoft JhengHei"/>
                <a:cs typeface="Microsoft JhengHei"/>
                <a:sym typeface="Microsoft JhengHei"/>
              </a:rPr>
              <a:t>1.取得文化語言證</a:t>
            </a:r>
            <a:r>
              <a:rPr lang="zh-TW" altLang="en-US" sz="3600" b="1" i="0" u="none" dirty="0">
                <a:solidFill>
                  <a:srgbClr val="002060"/>
                </a:solidFill>
                <a:latin typeface="Microsoft JhengHei"/>
                <a:ea typeface="Microsoft JhengHei"/>
                <a:cs typeface="Microsoft JhengHei"/>
                <a:sym typeface="Microsoft JhengHei"/>
              </a:rPr>
              <a:t>明者</a:t>
            </a:r>
            <a:r>
              <a:rPr lang="en-US" sz="3600" b="1" i="0" u="none" dirty="0">
                <a:solidFill>
                  <a:srgbClr val="002060"/>
                </a:solidFill>
                <a:latin typeface="Microsoft JhengHei"/>
                <a:ea typeface="Microsoft JhengHei"/>
                <a:cs typeface="Microsoft JhengHei"/>
                <a:sym typeface="Microsoft JhengHei"/>
              </a:rPr>
              <a:t>：增加35%</a:t>
            </a:r>
            <a:endParaRPr dirty="0"/>
          </a:p>
          <a:p>
            <a:pPr marL="0" marR="0" lvl="0" indent="0" algn="l" rtl="0">
              <a:lnSpc>
                <a:spcPct val="100000"/>
              </a:lnSpc>
              <a:spcBef>
                <a:spcPts val="0"/>
              </a:spcBef>
              <a:spcAft>
                <a:spcPts val="0"/>
              </a:spcAft>
              <a:buClr>
                <a:srgbClr val="002060"/>
              </a:buClr>
              <a:buSzPts val="3600"/>
              <a:buFont typeface="Microsoft JhengHei"/>
              <a:buNone/>
            </a:pPr>
            <a:r>
              <a:rPr lang="en-US" sz="3600" b="1" i="0" u="none" dirty="0">
                <a:solidFill>
                  <a:srgbClr val="002060"/>
                </a:solidFill>
                <a:latin typeface="Microsoft JhengHei"/>
                <a:ea typeface="Microsoft JhengHei"/>
                <a:cs typeface="Microsoft JhengHei"/>
                <a:sym typeface="Microsoft JhengHei"/>
              </a:rPr>
              <a:t>2.未取得文化語言證</a:t>
            </a:r>
            <a:r>
              <a:rPr lang="zh-TW" altLang="en-US" sz="3600" b="1" i="0" u="none" dirty="0">
                <a:solidFill>
                  <a:srgbClr val="002060"/>
                </a:solidFill>
                <a:latin typeface="Microsoft JhengHei"/>
                <a:ea typeface="Microsoft JhengHei"/>
                <a:cs typeface="Microsoft JhengHei"/>
                <a:sym typeface="Microsoft JhengHei"/>
              </a:rPr>
              <a:t>明者</a:t>
            </a:r>
            <a:r>
              <a:rPr lang="en-US" sz="3600" b="1" i="0" u="none" dirty="0">
                <a:solidFill>
                  <a:srgbClr val="002060"/>
                </a:solidFill>
                <a:latin typeface="Microsoft JhengHei"/>
                <a:ea typeface="Microsoft JhengHei"/>
                <a:cs typeface="Microsoft JhengHei"/>
                <a:sym typeface="Microsoft JhengHei"/>
              </a:rPr>
              <a:t>：增加10%</a:t>
            </a:r>
            <a:endParaRPr dirty="0"/>
          </a:p>
          <a:p>
            <a:pPr marL="0" marR="0" lvl="0" indent="0" algn="l" rtl="0">
              <a:lnSpc>
                <a:spcPct val="100000"/>
              </a:lnSpc>
              <a:spcBef>
                <a:spcPts val="0"/>
              </a:spcBef>
              <a:spcAft>
                <a:spcPts val="0"/>
              </a:spcAft>
              <a:buClr>
                <a:srgbClr val="0070C0"/>
              </a:buClr>
              <a:buSzPts val="3600"/>
              <a:buFont typeface="Microsoft JhengHei"/>
              <a:buNone/>
            </a:pPr>
            <a:r>
              <a:rPr lang="en-US" sz="3600" b="1" i="0" u="none" dirty="0" err="1">
                <a:solidFill>
                  <a:srgbClr val="0070C0"/>
                </a:solidFill>
                <a:latin typeface="Microsoft JhengHei"/>
                <a:ea typeface="Microsoft JhengHei"/>
                <a:cs typeface="Microsoft JhengHei"/>
                <a:sym typeface="Microsoft JhengHei"/>
              </a:rPr>
              <a:t>加分計算</a:t>
            </a:r>
            <a:r>
              <a:rPr lang="en-US" sz="3600" b="1" i="0" u="none" dirty="0">
                <a:solidFill>
                  <a:srgbClr val="0070C0"/>
                </a:solidFill>
                <a:latin typeface="Microsoft JhengHei"/>
                <a:ea typeface="Microsoft JhengHei"/>
                <a:cs typeface="Microsoft JhengHei"/>
                <a:sym typeface="Microsoft JhengHei"/>
              </a:rPr>
              <a:t>(以35%為例)：</a:t>
            </a:r>
            <a:endParaRPr dirty="0"/>
          </a:p>
          <a:p>
            <a:pPr marL="0" marR="0" lvl="0" indent="0" algn="l" rtl="0">
              <a:lnSpc>
                <a:spcPct val="100000"/>
              </a:lnSpc>
              <a:spcBef>
                <a:spcPts val="0"/>
              </a:spcBef>
              <a:spcAft>
                <a:spcPts val="0"/>
              </a:spcAft>
              <a:buClr>
                <a:srgbClr val="FF0000"/>
              </a:buClr>
              <a:buSzPts val="3600"/>
              <a:buFont typeface="Microsoft JhengHei"/>
              <a:buNone/>
            </a:pPr>
            <a:r>
              <a:rPr lang="en-US" sz="3600" b="1" i="0" u="none" dirty="0" err="1">
                <a:solidFill>
                  <a:srgbClr val="FF0000"/>
                </a:solidFill>
                <a:latin typeface="Microsoft JhengHei"/>
                <a:ea typeface="Microsoft JhengHei"/>
                <a:cs typeface="Microsoft JhengHei"/>
                <a:sym typeface="Microsoft JhengHei"/>
              </a:rPr>
              <a:t>原始分數</a:t>
            </a:r>
            <a:r>
              <a:rPr lang="en-US" sz="3600" b="1" i="0" u="none" dirty="0">
                <a:solidFill>
                  <a:srgbClr val="FF0000"/>
                </a:solidFill>
                <a:latin typeface="Microsoft JhengHei"/>
                <a:ea typeface="Microsoft JhengHei"/>
                <a:cs typeface="Microsoft JhengHei"/>
                <a:sym typeface="Microsoft JhengHei"/>
              </a:rPr>
              <a:t>*0.35=</a:t>
            </a:r>
            <a:r>
              <a:rPr lang="en-US" sz="3600" b="1" i="0" u="none" dirty="0" err="1">
                <a:solidFill>
                  <a:srgbClr val="FF0000"/>
                </a:solidFill>
                <a:latin typeface="Microsoft JhengHei"/>
                <a:ea typeface="Microsoft JhengHei"/>
                <a:cs typeface="Microsoft JhengHei"/>
                <a:sym typeface="Microsoft JhengHei"/>
              </a:rPr>
              <a:t>優待分數</a:t>
            </a:r>
            <a:endParaRPr dirty="0"/>
          </a:p>
          <a:p>
            <a:pPr marL="0" marR="0" lvl="0" indent="0" algn="l" rtl="0">
              <a:lnSpc>
                <a:spcPct val="100000"/>
              </a:lnSpc>
              <a:spcBef>
                <a:spcPts val="0"/>
              </a:spcBef>
              <a:spcAft>
                <a:spcPts val="0"/>
              </a:spcAft>
              <a:buClr>
                <a:srgbClr val="FF0000"/>
              </a:buClr>
              <a:buSzPts val="3600"/>
              <a:buFont typeface="Microsoft JhengHei"/>
              <a:buNone/>
            </a:pPr>
            <a:r>
              <a:rPr lang="en-US" sz="3600" b="1" i="0" u="none" dirty="0">
                <a:solidFill>
                  <a:srgbClr val="FF0000"/>
                </a:solidFill>
                <a:latin typeface="Microsoft JhengHei"/>
                <a:ea typeface="Microsoft JhengHei"/>
                <a:cs typeface="Microsoft JhengHei"/>
                <a:sym typeface="Microsoft JhengHei"/>
              </a:rPr>
              <a:t>(</a:t>
            </a:r>
            <a:r>
              <a:rPr lang="en-US" sz="3600" b="1" i="0" u="none" dirty="0" err="1">
                <a:solidFill>
                  <a:srgbClr val="FF0000"/>
                </a:solidFill>
                <a:latin typeface="Microsoft JhengHei"/>
                <a:ea typeface="Microsoft JhengHei"/>
                <a:cs typeface="Microsoft JhengHei"/>
                <a:sym typeface="Microsoft JhengHei"/>
              </a:rPr>
              <a:t>原始分數</a:t>
            </a:r>
            <a:r>
              <a:rPr lang="en-US" sz="3600" b="1" i="0" u="none" dirty="0">
                <a:solidFill>
                  <a:srgbClr val="FF0000"/>
                </a:solidFill>
                <a:latin typeface="Microsoft JhengHei"/>
                <a:ea typeface="Microsoft JhengHei"/>
                <a:cs typeface="Microsoft JhengHei"/>
                <a:sym typeface="Microsoft JhengHei"/>
              </a:rPr>
              <a:t>*</a:t>
            </a:r>
            <a:r>
              <a:rPr lang="en-US" sz="3600" b="1" i="0" u="none" dirty="0" err="1">
                <a:solidFill>
                  <a:srgbClr val="FF0000"/>
                </a:solidFill>
                <a:latin typeface="Microsoft JhengHei"/>
                <a:ea typeface="Microsoft JhengHei"/>
                <a:cs typeface="Microsoft JhengHei"/>
                <a:sym typeface="Microsoft JhengHei"/>
              </a:rPr>
              <a:t>該校系加權</a:t>
            </a:r>
            <a:r>
              <a:rPr lang="en-US" sz="3600" b="1" i="0" u="none" dirty="0">
                <a:solidFill>
                  <a:srgbClr val="FF0000"/>
                </a:solidFill>
                <a:latin typeface="Microsoft JhengHei"/>
                <a:ea typeface="Microsoft JhengHei"/>
                <a:cs typeface="Microsoft JhengHei"/>
                <a:sym typeface="Microsoft JhengHei"/>
              </a:rPr>
              <a:t>)+</a:t>
            </a:r>
            <a:r>
              <a:rPr lang="en-US" sz="3600" b="1" i="0" u="none" dirty="0" err="1">
                <a:solidFill>
                  <a:srgbClr val="FF0000"/>
                </a:solidFill>
                <a:latin typeface="Microsoft JhengHei"/>
                <a:ea typeface="Microsoft JhengHei"/>
                <a:cs typeface="Microsoft JhengHei"/>
                <a:sym typeface="Microsoft JhengHei"/>
              </a:rPr>
              <a:t>優待分數</a:t>
            </a:r>
            <a:endParaRPr dirty="0"/>
          </a:p>
          <a:p>
            <a:pPr marL="0" marR="0" lvl="0" indent="0" algn="l" rtl="0">
              <a:lnSpc>
                <a:spcPct val="100000"/>
              </a:lnSpc>
              <a:spcBef>
                <a:spcPts val="0"/>
              </a:spcBef>
              <a:spcAft>
                <a:spcPts val="0"/>
              </a:spcAft>
              <a:buClr>
                <a:srgbClr val="FF0000"/>
              </a:buClr>
              <a:buSzPts val="3600"/>
              <a:buFont typeface="Microsoft JhengHei"/>
              <a:buNone/>
            </a:pPr>
            <a:r>
              <a:rPr lang="en-US" sz="3600" b="1" i="0" u="none" dirty="0">
                <a:solidFill>
                  <a:srgbClr val="FF0000"/>
                </a:solidFill>
                <a:latin typeface="Microsoft JhengHei"/>
                <a:ea typeface="Microsoft JhengHei"/>
                <a:cs typeface="Microsoft JhengHei"/>
                <a:sym typeface="Microsoft JhengHei"/>
              </a:rPr>
              <a:t>=</a:t>
            </a:r>
            <a:r>
              <a:rPr lang="en-US" sz="3600" b="1" i="0" u="none" dirty="0" err="1">
                <a:solidFill>
                  <a:srgbClr val="FF0000"/>
                </a:solidFill>
                <a:latin typeface="Microsoft JhengHei"/>
                <a:ea typeface="Microsoft JhengHei"/>
                <a:cs typeface="Microsoft JhengHei"/>
                <a:sym typeface="Microsoft JhengHei"/>
              </a:rPr>
              <a:t>優待後加權總分</a:t>
            </a:r>
            <a:endParaRPr sz="3600" b="1" i="0" u="none" dirty="0">
              <a:solidFill>
                <a:srgbClr val="00B050"/>
              </a:solidFill>
              <a:latin typeface="Microsoft JhengHei"/>
              <a:ea typeface="Microsoft JhengHei"/>
              <a:cs typeface="Microsoft JhengHei"/>
              <a:sym typeface="Microsoft JhengHei"/>
            </a:endParaRPr>
          </a:p>
        </p:txBody>
      </p:sp>
      <p:grpSp>
        <p:nvGrpSpPr>
          <p:cNvPr id="7" name="群組 6"/>
          <p:cNvGrpSpPr/>
          <p:nvPr/>
        </p:nvGrpSpPr>
        <p:grpSpPr>
          <a:xfrm>
            <a:off x="187997" y="141899"/>
            <a:ext cx="1979612" cy="1433512"/>
            <a:chOff x="205581" y="168275"/>
            <a:chExt cx="1979612" cy="1433512"/>
          </a:xfrm>
        </p:grpSpPr>
        <p:sp>
          <p:nvSpPr>
            <p:cNvPr id="8" name="Google Shape;242;p15"/>
            <p:cNvSpPr/>
            <p:nvPr/>
          </p:nvSpPr>
          <p:spPr>
            <a:xfrm>
              <a:off x="205581" y="168275"/>
              <a:ext cx="19796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9" name="Google Shape;243;p15"/>
            <p:cNvSpPr txBox="1"/>
            <p:nvPr/>
          </p:nvSpPr>
          <p:spPr>
            <a:xfrm>
              <a:off x="475456" y="469900"/>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登記</a:t>
              </a:r>
              <a:endParaRPr dirty="0"/>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1"/>
          <p:cNvSpPr txBox="1"/>
          <p:nvPr/>
        </p:nvSpPr>
        <p:spPr>
          <a:xfrm rot="5400000">
            <a:off x="-1615365" y="3875881"/>
            <a:ext cx="4616618" cy="738187"/>
          </a:xfrm>
          <a:prstGeom prst="rect">
            <a:avLst/>
          </a:prstGeom>
          <a:solidFill>
            <a:srgbClr val="FEDFE1"/>
          </a:solidFill>
          <a:ln>
            <a:noFill/>
          </a:ln>
        </p:spPr>
        <p:txBody>
          <a:bodyPr spcFirstLastPara="1" vert="vert270"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3600"/>
              <a:buFont typeface="Microsoft JhengHei"/>
              <a:buNone/>
            </a:pPr>
            <a:r>
              <a:rPr lang="en-US" sz="3600" b="1" i="0" u="none" dirty="0" err="1">
                <a:solidFill>
                  <a:schemeClr val="dk1"/>
                </a:solidFill>
                <a:latin typeface="Microsoft JhengHei"/>
                <a:ea typeface="Microsoft JhengHei"/>
                <a:cs typeface="Microsoft JhengHei"/>
                <a:sym typeface="Microsoft JhengHei"/>
              </a:rPr>
              <a:t>網路登記志願系統</a:t>
            </a:r>
            <a:endParaRPr dirty="0"/>
          </a:p>
        </p:txBody>
      </p:sp>
      <p:sp>
        <p:nvSpPr>
          <p:cNvPr id="322" name="Google Shape;322;p21"/>
          <p:cNvSpPr txBox="1"/>
          <p:nvPr/>
        </p:nvSpPr>
        <p:spPr>
          <a:xfrm>
            <a:off x="1187450" y="2349500"/>
            <a:ext cx="2089150" cy="522287"/>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dirty="0" err="1">
                <a:solidFill>
                  <a:schemeClr val="dk1"/>
                </a:solidFill>
                <a:latin typeface="Microsoft JhengHei"/>
                <a:ea typeface="Microsoft JhengHei"/>
                <a:cs typeface="Microsoft JhengHei"/>
                <a:sym typeface="Microsoft JhengHei"/>
              </a:rPr>
              <a:t>登入網站</a:t>
            </a:r>
            <a:endParaRPr dirty="0"/>
          </a:p>
        </p:txBody>
      </p:sp>
      <p:sp>
        <p:nvSpPr>
          <p:cNvPr id="323" name="Google Shape;323;p21"/>
          <p:cNvSpPr txBox="1"/>
          <p:nvPr/>
        </p:nvSpPr>
        <p:spPr>
          <a:xfrm>
            <a:off x="1187450" y="3038475"/>
            <a:ext cx="2089150" cy="522287"/>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dirty="0" err="1">
                <a:solidFill>
                  <a:schemeClr val="dk1"/>
                </a:solidFill>
                <a:latin typeface="Microsoft JhengHei"/>
                <a:ea typeface="Microsoft JhengHei"/>
                <a:cs typeface="Microsoft JhengHei"/>
                <a:sym typeface="Microsoft JhengHei"/>
              </a:rPr>
              <a:t>設定通行碼</a:t>
            </a:r>
            <a:endParaRPr dirty="0"/>
          </a:p>
        </p:txBody>
      </p:sp>
      <p:sp>
        <p:nvSpPr>
          <p:cNvPr id="324" name="Google Shape;324;p21"/>
          <p:cNvSpPr txBox="1"/>
          <p:nvPr/>
        </p:nvSpPr>
        <p:spPr>
          <a:xfrm>
            <a:off x="1193800" y="3724275"/>
            <a:ext cx="2089150" cy="522287"/>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a:solidFill>
                  <a:schemeClr val="dk1"/>
                </a:solidFill>
                <a:latin typeface="Microsoft JhengHei"/>
                <a:ea typeface="Microsoft JhengHei"/>
                <a:cs typeface="Microsoft JhengHei"/>
                <a:sym typeface="Microsoft JhengHei"/>
              </a:rPr>
              <a:t>登記志願</a:t>
            </a:r>
            <a:endParaRPr/>
          </a:p>
        </p:txBody>
      </p:sp>
      <p:sp>
        <p:nvSpPr>
          <p:cNvPr id="325" name="Google Shape;325;p21"/>
          <p:cNvSpPr txBox="1"/>
          <p:nvPr/>
        </p:nvSpPr>
        <p:spPr>
          <a:xfrm>
            <a:off x="1193800" y="4414837"/>
            <a:ext cx="2089150" cy="522287"/>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dirty="0" err="1">
                <a:solidFill>
                  <a:schemeClr val="dk1"/>
                </a:solidFill>
                <a:latin typeface="Microsoft JhengHei"/>
                <a:ea typeface="Microsoft JhengHei"/>
                <a:cs typeface="Microsoft JhengHei"/>
                <a:sym typeface="Microsoft JhengHei"/>
              </a:rPr>
              <a:t>送出志願</a:t>
            </a:r>
            <a:endParaRPr dirty="0"/>
          </a:p>
        </p:txBody>
      </p:sp>
      <p:sp>
        <p:nvSpPr>
          <p:cNvPr id="326" name="Google Shape;326;p21"/>
          <p:cNvSpPr txBox="1"/>
          <p:nvPr/>
        </p:nvSpPr>
        <p:spPr>
          <a:xfrm>
            <a:off x="1200150" y="5102225"/>
            <a:ext cx="2089150" cy="522287"/>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a:solidFill>
                  <a:schemeClr val="dk1"/>
                </a:solidFill>
                <a:latin typeface="Microsoft JhengHei"/>
                <a:ea typeface="Microsoft JhengHei"/>
                <a:cs typeface="Microsoft JhengHei"/>
                <a:sym typeface="Microsoft JhengHei"/>
              </a:rPr>
              <a:t>完成登記</a:t>
            </a:r>
            <a:endParaRPr/>
          </a:p>
        </p:txBody>
      </p:sp>
      <p:sp>
        <p:nvSpPr>
          <p:cNvPr id="327" name="Google Shape;327;p21"/>
          <p:cNvSpPr txBox="1"/>
          <p:nvPr/>
        </p:nvSpPr>
        <p:spPr>
          <a:xfrm>
            <a:off x="1187450" y="5789612"/>
            <a:ext cx="2016125" cy="522287"/>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a:solidFill>
                  <a:schemeClr val="dk1"/>
                </a:solidFill>
                <a:latin typeface="Microsoft JhengHei"/>
                <a:ea typeface="Microsoft JhengHei"/>
                <a:cs typeface="Microsoft JhengHei"/>
                <a:sym typeface="Microsoft JhengHei"/>
              </a:rPr>
              <a:t>儲存志願表</a:t>
            </a:r>
            <a:endParaRPr/>
          </a:p>
        </p:txBody>
      </p:sp>
      <p:sp>
        <p:nvSpPr>
          <p:cNvPr id="330" name="Google Shape;330;p21"/>
          <p:cNvSpPr txBox="1"/>
          <p:nvPr/>
        </p:nvSpPr>
        <p:spPr>
          <a:xfrm>
            <a:off x="3427412" y="2829808"/>
            <a:ext cx="5400675" cy="2554505"/>
          </a:xfrm>
          <a:prstGeom prst="rect">
            <a:avLst/>
          </a:prstGeom>
          <a:solidFill>
            <a:schemeClr val="accent2">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4000"/>
              <a:buFont typeface="Microsoft JhengHei"/>
              <a:buNone/>
            </a:pPr>
            <a:r>
              <a:rPr lang="en-US" sz="4000" b="0" i="0" u="none" dirty="0" err="1">
                <a:solidFill>
                  <a:schemeClr val="dk1"/>
                </a:solidFill>
                <a:latin typeface="Microsoft JhengHei"/>
                <a:ea typeface="Microsoft JhengHei"/>
                <a:cs typeface="Microsoft JhengHei"/>
                <a:sym typeface="Microsoft JhengHei"/>
              </a:rPr>
              <a:t>單機版</a:t>
            </a:r>
            <a:endParaRPr dirty="0"/>
          </a:p>
          <a:p>
            <a:pPr marL="0" marR="0" lvl="0" indent="0" algn="l" rtl="0">
              <a:lnSpc>
                <a:spcPct val="100000"/>
              </a:lnSpc>
              <a:spcBef>
                <a:spcPts val="0"/>
              </a:spcBef>
              <a:spcAft>
                <a:spcPts val="0"/>
              </a:spcAft>
              <a:buClr>
                <a:srgbClr val="FF0000"/>
              </a:buClr>
              <a:buSzPts val="4000"/>
              <a:buFont typeface="Microsoft JhengHei"/>
              <a:buNone/>
            </a:pPr>
            <a:r>
              <a:rPr lang="en-US" altLang="zh-TW" sz="4000" dirty="0">
                <a:solidFill>
                  <a:srgbClr val="FF0000"/>
                </a:solidFill>
                <a:latin typeface="Microsoft JhengHei"/>
                <a:ea typeface="Microsoft JhengHei"/>
                <a:cs typeface="Microsoft JhengHei"/>
                <a:sym typeface="Microsoft JhengHei"/>
              </a:rPr>
              <a:t>6</a:t>
            </a:r>
            <a:r>
              <a:rPr lang="en-US" sz="4000" b="0" i="0" u="none" dirty="0">
                <a:solidFill>
                  <a:srgbClr val="FF0000"/>
                </a:solidFill>
                <a:latin typeface="Microsoft JhengHei"/>
                <a:ea typeface="Microsoft JhengHei"/>
                <a:cs typeface="Microsoft JhengHei"/>
                <a:sym typeface="Microsoft JhengHei"/>
              </a:rPr>
              <a:t>/</a:t>
            </a:r>
            <a:r>
              <a:rPr lang="en-US" altLang="zh-TW" sz="4000" b="0" i="0" u="none" dirty="0">
                <a:solidFill>
                  <a:srgbClr val="FF0000"/>
                </a:solidFill>
                <a:latin typeface="Microsoft JhengHei"/>
                <a:ea typeface="Microsoft JhengHei"/>
                <a:cs typeface="Microsoft JhengHei"/>
                <a:sym typeface="Microsoft JhengHei"/>
              </a:rPr>
              <a:t>4</a:t>
            </a:r>
            <a:r>
              <a:rPr lang="en-US" sz="4000" b="0" i="0" u="none" dirty="0">
                <a:solidFill>
                  <a:srgbClr val="FF0000"/>
                </a:solidFill>
                <a:latin typeface="Microsoft JhengHei"/>
                <a:ea typeface="Microsoft JhengHei"/>
                <a:cs typeface="Microsoft JhengHei"/>
                <a:sym typeface="Microsoft JhengHei"/>
              </a:rPr>
              <a:t>~</a:t>
            </a:r>
            <a:r>
              <a:rPr lang="en-US" altLang="zh-TW" sz="4000" b="0" i="0" u="none" dirty="0">
                <a:solidFill>
                  <a:srgbClr val="FF0000"/>
                </a:solidFill>
                <a:latin typeface="Microsoft JhengHei"/>
                <a:ea typeface="Microsoft JhengHei"/>
                <a:cs typeface="Microsoft JhengHei"/>
                <a:sym typeface="Microsoft JhengHei"/>
              </a:rPr>
              <a:t>8</a:t>
            </a:r>
            <a:r>
              <a:rPr lang="en-US" sz="4000" b="0" i="0" u="none" dirty="0">
                <a:solidFill>
                  <a:srgbClr val="FF0000"/>
                </a:solidFill>
                <a:latin typeface="Microsoft JhengHei"/>
                <a:ea typeface="Microsoft JhengHei"/>
                <a:cs typeface="Microsoft JhengHei"/>
                <a:sym typeface="Microsoft JhengHei"/>
              </a:rPr>
              <a:t>/</a:t>
            </a:r>
            <a:r>
              <a:rPr lang="en-US" altLang="zh-TW" sz="4000" b="0" i="0" u="none" dirty="0">
                <a:solidFill>
                  <a:srgbClr val="FF0000"/>
                </a:solidFill>
                <a:latin typeface="Microsoft JhengHei"/>
                <a:ea typeface="Microsoft JhengHei"/>
                <a:cs typeface="Microsoft JhengHei"/>
                <a:sym typeface="Microsoft JhengHei"/>
              </a:rPr>
              <a:t>4</a:t>
            </a:r>
            <a:r>
              <a:rPr lang="en-US" sz="4000" b="0" i="0" u="none" dirty="0">
                <a:solidFill>
                  <a:schemeClr val="dk1"/>
                </a:solidFill>
                <a:latin typeface="Microsoft JhengHei"/>
                <a:ea typeface="Microsoft JhengHei"/>
                <a:cs typeface="Microsoft JhengHei"/>
                <a:sym typeface="Microsoft JhengHei"/>
              </a:rPr>
              <a:t>提供單機版：可離線試用熟悉登記方式，並產生志願碼備用</a:t>
            </a:r>
            <a:endParaRPr dirty="0"/>
          </a:p>
        </p:txBody>
      </p:sp>
      <p:grpSp>
        <p:nvGrpSpPr>
          <p:cNvPr id="15" name="群組 14"/>
          <p:cNvGrpSpPr/>
          <p:nvPr/>
        </p:nvGrpSpPr>
        <p:grpSpPr>
          <a:xfrm>
            <a:off x="187997" y="141899"/>
            <a:ext cx="1979612" cy="1433512"/>
            <a:chOff x="205581" y="168275"/>
            <a:chExt cx="1979612" cy="1433512"/>
          </a:xfrm>
        </p:grpSpPr>
        <p:sp>
          <p:nvSpPr>
            <p:cNvPr id="16" name="Google Shape;242;p15"/>
            <p:cNvSpPr/>
            <p:nvPr/>
          </p:nvSpPr>
          <p:spPr>
            <a:xfrm>
              <a:off x="205581" y="168275"/>
              <a:ext cx="19796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7" name="Google Shape;243;p15"/>
            <p:cNvSpPr txBox="1"/>
            <p:nvPr/>
          </p:nvSpPr>
          <p:spPr>
            <a:xfrm>
              <a:off x="475456" y="469900"/>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登記</a:t>
              </a:r>
              <a:endParaRPr dirty="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22"/>
          <p:cNvSpPr txBox="1"/>
          <p:nvPr/>
        </p:nvSpPr>
        <p:spPr>
          <a:xfrm rot="5400000">
            <a:off x="-1615365" y="3992562"/>
            <a:ext cx="4616618" cy="738187"/>
          </a:xfrm>
          <a:prstGeom prst="rect">
            <a:avLst/>
          </a:prstGeom>
          <a:solidFill>
            <a:srgbClr val="843C0C"/>
          </a:solidFill>
          <a:ln>
            <a:noFill/>
          </a:ln>
        </p:spPr>
        <p:txBody>
          <a:bodyPr spcFirstLastPara="1" vert="vert270"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3600"/>
              <a:buFont typeface="Microsoft JhengHei"/>
              <a:buNone/>
            </a:pPr>
            <a:r>
              <a:rPr lang="en-US" sz="3600" b="1" i="0" u="none" dirty="0" err="1">
                <a:solidFill>
                  <a:schemeClr val="lt1"/>
                </a:solidFill>
                <a:latin typeface="Microsoft JhengHei"/>
                <a:ea typeface="Microsoft JhengHei"/>
                <a:cs typeface="Microsoft JhengHei"/>
                <a:sym typeface="Microsoft JhengHei"/>
              </a:rPr>
              <a:t>網路登記志願系統</a:t>
            </a:r>
            <a:endParaRPr dirty="0"/>
          </a:p>
        </p:txBody>
      </p:sp>
      <p:sp>
        <p:nvSpPr>
          <p:cNvPr id="337" name="Google Shape;337;p22"/>
          <p:cNvSpPr txBox="1"/>
          <p:nvPr/>
        </p:nvSpPr>
        <p:spPr>
          <a:xfrm>
            <a:off x="1187450" y="2379662"/>
            <a:ext cx="2089150" cy="523875"/>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a:solidFill>
                  <a:schemeClr val="dk1"/>
                </a:solidFill>
                <a:latin typeface="Microsoft JhengHei"/>
                <a:ea typeface="Microsoft JhengHei"/>
                <a:cs typeface="Microsoft JhengHei"/>
                <a:sym typeface="Microsoft JhengHei"/>
              </a:rPr>
              <a:t>登入網站</a:t>
            </a:r>
            <a:endParaRPr/>
          </a:p>
        </p:txBody>
      </p:sp>
      <p:sp>
        <p:nvSpPr>
          <p:cNvPr id="338" name="Google Shape;338;p22"/>
          <p:cNvSpPr txBox="1"/>
          <p:nvPr/>
        </p:nvSpPr>
        <p:spPr>
          <a:xfrm>
            <a:off x="1187450" y="3063875"/>
            <a:ext cx="2089150" cy="523875"/>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a:solidFill>
                  <a:schemeClr val="dk1"/>
                </a:solidFill>
                <a:latin typeface="Microsoft JhengHei"/>
                <a:ea typeface="Microsoft JhengHei"/>
                <a:cs typeface="Microsoft JhengHei"/>
                <a:sym typeface="Microsoft JhengHei"/>
              </a:rPr>
              <a:t>設定通行碼</a:t>
            </a:r>
            <a:endParaRPr/>
          </a:p>
        </p:txBody>
      </p:sp>
      <p:sp>
        <p:nvSpPr>
          <p:cNvPr id="339" name="Google Shape;339;p22"/>
          <p:cNvSpPr txBox="1"/>
          <p:nvPr/>
        </p:nvSpPr>
        <p:spPr>
          <a:xfrm>
            <a:off x="1187450" y="3748087"/>
            <a:ext cx="2089150" cy="523875"/>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a:solidFill>
                  <a:schemeClr val="dk1"/>
                </a:solidFill>
                <a:latin typeface="Microsoft JhengHei"/>
                <a:ea typeface="Microsoft JhengHei"/>
                <a:cs typeface="Microsoft JhengHei"/>
                <a:sym typeface="Microsoft JhengHei"/>
              </a:rPr>
              <a:t>登記志願</a:t>
            </a:r>
            <a:endParaRPr/>
          </a:p>
        </p:txBody>
      </p:sp>
      <p:sp>
        <p:nvSpPr>
          <p:cNvPr id="340" name="Google Shape;340;p22"/>
          <p:cNvSpPr txBox="1"/>
          <p:nvPr/>
        </p:nvSpPr>
        <p:spPr>
          <a:xfrm>
            <a:off x="1193800" y="4432300"/>
            <a:ext cx="2089150" cy="523875"/>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a:solidFill>
                  <a:schemeClr val="dk1"/>
                </a:solidFill>
                <a:latin typeface="Microsoft JhengHei"/>
                <a:ea typeface="Microsoft JhengHei"/>
                <a:cs typeface="Microsoft JhengHei"/>
                <a:sym typeface="Microsoft JhengHei"/>
              </a:rPr>
              <a:t>送出志願</a:t>
            </a:r>
            <a:endParaRPr/>
          </a:p>
        </p:txBody>
      </p:sp>
      <p:sp>
        <p:nvSpPr>
          <p:cNvPr id="341" name="Google Shape;341;p22"/>
          <p:cNvSpPr txBox="1"/>
          <p:nvPr/>
        </p:nvSpPr>
        <p:spPr>
          <a:xfrm>
            <a:off x="1200150" y="5116512"/>
            <a:ext cx="2089150" cy="523875"/>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a:solidFill>
                  <a:schemeClr val="dk1"/>
                </a:solidFill>
                <a:latin typeface="Microsoft JhengHei"/>
                <a:ea typeface="Microsoft JhengHei"/>
                <a:cs typeface="Microsoft JhengHei"/>
                <a:sym typeface="Microsoft JhengHei"/>
              </a:rPr>
              <a:t>完成登記</a:t>
            </a:r>
            <a:endParaRPr/>
          </a:p>
        </p:txBody>
      </p:sp>
      <p:sp>
        <p:nvSpPr>
          <p:cNvPr id="342" name="Google Shape;342;p22"/>
          <p:cNvSpPr txBox="1"/>
          <p:nvPr/>
        </p:nvSpPr>
        <p:spPr>
          <a:xfrm>
            <a:off x="1187450" y="5819775"/>
            <a:ext cx="2089150" cy="523875"/>
          </a:xfrm>
          <a:prstGeom prst="rect">
            <a:avLst/>
          </a:prstGeom>
          <a:solidFill>
            <a:srgbClr val="FEDFE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Microsoft JhengHei"/>
              <a:buNone/>
            </a:pPr>
            <a:r>
              <a:rPr lang="en-US" sz="2800" b="1" i="0" u="none">
                <a:solidFill>
                  <a:schemeClr val="dk1"/>
                </a:solidFill>
                <a:latin typeface="Microsoft JhengHei"/>
                <a:ea typeface="Microsoft JhengHei"/>
                <a:cs typeface="Microsoft JhengHei"/>
                <a:sym typeface="Microsoft JhengHei"/>
              </a:rPr>
              <a:t>儲存志願表</a:t>
            </a:r>
            <a:endParaRPr/>
          </a:p>
        </p:txBody>
      </p:sp>
      <p:sp>
        <p:nvSpPr>
          <p:cNvPr id="345" name="Google Shape;345;p22"/>
          <p:cNvSpPr txBox="1"/>
          <p:nvPr/>
        </p:nvSpPr>
        <p:spPr>
          <a:xfrm>
            <a:off x="3592000" y="2530404"/>
            <a:ext cx="5076825" cy="3662501"/>
          </a:xfrm>
          <a:prstGeom prst="rect">
            <a:avLst/>
          </a:prstGeom>
          <a:solidFill>
            <a:schemeClr val="accent2">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4000"/>
              <a:buFont typeface="Microsoft JhengHei"/>
              <a:buNone/>
            </a:pPr>
            <a:r>
              <a:rPr lang="en-US" sz="4000" b="0" i="0" u="none" dirty="0" err="1">
                <a:solidFill>
                  <a:schemeClr val="dk1"/>
                </a:solidFill>
                <a:latin typeface="+mn-ea"/>
                <a:ea typeface="+mn-ea"/>
                <a:cs typeface="Microsoft JhengHei"/>
                <a:sym typeface="Microsoft JhengHei"/>
              </a:rPr>
              <a:t>登記志願系統</a:t>
            </a:r>
            <a:br>
              <a:rPr lang="en-US" dirty="0">
                <a:latin typeface="+mn-ea"/>
                <a:ea typeface="+mn-ea"/>
              </a:rPr>
            </a:br>
            <a:r>
              <a:rPr lang="en-US" sz="4000" b="0" i="0" u="none" dirty="0" err="1">
                <a:solidFill>
                  <a:schemeClr val="dk1"/>
                </a:solidFill>
                <a:latin typeface="+mn-ea"/>
                <a:ea typeface="+mn-ea"/>
                <a:cs typeface="Microsoft JhengHei"/>
                <a:sym typeface="Microsoft JhengHei"/>
              </a:rPr>
              <a:t>開放時間</a:t>
            </a:r>
            <a:r>
              <a:rPr lang="en-US" sz="4000" b="0" i="0" u="none" dirty="0">
                <a:solidFill>
                  <a:schemeClr val="dk1"/>
                </a:solidFill>
                <a:latin typeface="+mn-ea"/>
                <a:ea typeface="+mn-ea"/>
                <a:cs typeface="Microsoft JhengHei"/>
                <a:sym typeface="Microsoft JhengHei"/>
              </a:rPr>
              <a:t>：</a:t>
            </a:r>
            <a:endParaRPr dirty="0">
              <a:latin typeface="+mn-ea"/>
              <a:ea typeface="+mn-ea"/>
            </a:endParaRPr>
          </a:p>
          <a:p>
            <a:pPr marL="0" marR="0" lvl="0" indent="0" algn="l" rtl="0">
              <a:lnSpc>
                <a:spcPct val="100000"/>
              </a:lnSpc>
              <a:spcBef>
                <a:spcPts val="0"/>
              </a:spcBef>
              <a:spcAft>
                <a:spcPts val="0"/>
              </a:spcAft>
              <a:buClr>
                <a:srgbClr val="C00000"/>
              </a:buClr>
              <a:buSzPts val="4000"/>
              <a:buFont typeface="Microsoft JhengHei"/>
              <a:buNone/>
            </a:pPr>
            <a:r>
              <a:rPr lang="en-US" altLang="zh-TW" sz="4000" b="0" i="0" u="none" dirty="0">
                <a:solidFill>
                  <a:srgbClr val="C00000"/>
                </a:solidFill>
                <a:latin typeface="+mn-ea"/>
                <a:ea typeface="+mn-ea"/>
                <a:cs typeface="Microsoft JhengHei"/>
                <a:sym typeface="Microsoft JhengHei"/>
              </a:rPr>
              <a:t>8/5</a:t>
            </a:r>
            <a:r>
              <a:rPr lang="en-US" sz="4000" b="0" i="0" u="none" dirty="0">
                <a:solidFill>
                  <a:srgbClr val="C00000"/>
                </a:solidFill>
                <a:latin typeface="+mn-ea"/>
                <a:ea typeface="+mn-ea"/>
                <a:cs typeface="Microsoft JhengHei"/>
                <a:sym typeface="Microsoft JhengHei"/>
              </a:rPr>
              <a:t>上午9:00至</a:t>
            </a:r>
            <a:endParaRPr dirty="0">
              <a:latin typeface="+mn-ea"/>
              <a:ea typeface="+mn-ea"/>
            </a:endParaRPr>
          </a:p>
          <a:p>
            <a:pPr marL="0" marR="0" lvl="0" indent="0" algn="l" rtl="0">
              <a:lnSpc>
                <a:spcPct val="100000"/>
              </a:lnSpc>
              <a:spcBef>
                <a:spcPts val="0"/>
              </a:spcBef>
              <a:spcAft>
                <a:spcPts val="0"/>
              </a:spcAft>
              <a:buClr>
                <a:srgbClr val="C00000"/>
              </a:buClr>
              <a:buSzPts val="4000"/>
              <a:buFont typeface="Microsoft JhengHei"/>
              <a:buNone/>
            </a:pPr>
            <a:r>
              <a:rPr lang="en-US" sz="4000" dirty="0">
                <a:solidFill>
                  <a:srgbClr val="C00000"/>
                </a:solidFill>
                <a:latin typeface="+mn-ea"/>
                <a:ea typeface="+mn-ea"/>
                <a:cs typeface="Microsoft JhengHei"/>
                <a:sym typeface="Microsoft JhengHei"/>
              </a:rPr>
              <a:t>8</a:t>
            </a:r>
            <a:r>
              <a:rPr lang="en-US" sz="4000" b="0" i="0" u="none" dirty="0">
                <a:solidFill>
                  <a:srgbClr val="C00000"/>
                </a:solidFill>
                <a:latin typeface="+mn-ea"/>
                <a:ea typeface="+mn-ea"/>
                <a:cs typeface="Microsoft JhengHei"/>
                <a:sym typeface="Microsoft JhengHei"/>
              </a:rPr>
              <a:t>/</a:t>
            </a:r>
            <a:r>
              <a:rPr lang="en-US" altLang="zh-TW" sz="4000" dirty="0">
                <a:solidFill>
                  <a:srgbClr val="C00000"/>
                </a:solidFill>
                <a:latin typeface="+mn-ea"/>
                <a:ea typeface="+mn-ea"/>
                <a:cs typeface="Microsoft JhengHei"/>
                <a:sym typeface="Microsoft JhengHei"/>
              </a:rPr>
              <a:t>8</a:t>
            </a:r>
            <a:r>
              <a:rPr lang="en-US" sz="4000" b="0" i="0" u="none" dirty="0">
                <a:solidFill>
                  <a:srgbClr val="C00000"/>
                </a:solidFill>
                <a:latin typeface="+mn-ea"/>
                <a:ea typeface="+mn-ea"/>
                <a:cs typeface="Microsoft JhengHei"/>
                <a:sym typeface="Microsoft JhengHei"/>
              </a:rPr>
              <a:t>下午4:30止</a:t>
            </a:r>
            <a:br>
              <a:rPr lang="en-US" dirty="0">
                <a:latin typeface="+mn-ea"/>
                <a:ea typeface="+mn-ea"/>
              </a:rPr>
            </a:br>
            <a:r>
              <a:rPr lang="zh-TW" altLang="en-US" sz="4000" dirty="0">
                <a:solidFill>
                  <a:schemeClr val="dk1"/>
                </a:solidFill>
                <a:latin typeface="+mn-ea"/>
                <a:ea typeface="+mn-ea"/>
                <a:cs typeface="Microsoft JhengHei"/>
              </a:rPr>
              <a:t>登記網站</a:t>
            </a:r>
            <a:r>
              <a:rPr lang="en-US" altLang="zh-TW" sz="1800" dirty="0">
                <a:solidFill>
                  <a:schemeClr val="dk1"/>
                </a:solidFill>
                <a:latin typeface="+mn-ea"/>
                <a:ea typeface="+mn-ea"/>
                <a:cs typeface="Microsoft JhengHei"/>
              </a:rPr>
              <a:t>(</a:t>
            </a:r>
            <a:r>
              <a:rPr lang="zh-TW" altLang="en-US" sz="1800" dirty="0">
                <a:solidFill>
                  <a:schemeClr val="dk1"/>
                </a:solidFill>
                <a:latin typeface="+mn-ea"/>
                <a:ea typeface="+mn-ea"/>
                <a:cs typeface="Microsoft JhengHei"/>
              </a:rPr>
              <a:t>大學考試分發入學委員會</a:t>
            </a:r>
            <a:r>
              <a:rPr lang="en-US" altLang="zh-TW" sz="1800" dirty="0">
                <a:solidFill>
                  <a:schemeClr val="dk1"/>
                </a:solidFill>
                <a:latin typeface="+mn-ea"/>
                <a:ea typeface="+mn-ea"/>
                <a:cs typeface="Microsoft JhengHei"/>
              </a:rPr>
              <a:t>):</a:t>
            </a:r>
            <a:endParaRPr sz="4000" dirty="0">
              <a:solidFill>
                <a:schemeClr val="dk1"/>
              </a:solidFill>
              <a:latin typeface="+mn-ea"/>
              <a:ea typeface="+mn-ea"/>
              <a:cs typeface="Microsoft JhengHei"/>
              <a:sym typeface="Microsoft JhengHei"/>
            </a:endParaRPr>
          </a:p>
          <a:p>
            <a:pPr marL="0" marR="0" lvl="0" indent="0" algn="l" rtl="0">
              <a:lnSpc>
                <a:spcPct val="100000"/>
              </a:lnSpc>
              <a:spcBef>
                <a:spcPts val="0"/>
              </a:spcBef>
              <a:spcAft>
                <a:spcPts val="0"/>
              </a:spcAft>
              <a:buClr>
                <a:srgbClr val="C00000"/>
              </a:buClr>
              <a:buSzPts val="3200"/>
              <a:buFont typeface="Microsoft JhengHei"/>
              <a:buNone/>
            </a:pPr>
            <a:r>
              <a:rPr lang="en-US" sz="3200" b="1" i="0" u="none" dirty="0">
                <a:solidFill>
                  <a:schemeClr val="accent5">
                    <a:lumMod val="75000"/>
                  </a:schemeClr>
                </a:solidFill>
                <a:latin typeface="+mn-ea"/>
                <a:ea typeface="+mn-ea"/>
                <a:cs typeface="Microsoft JhengHei"/>
                <a:sym typeface="Microsoft JhengHei"/>
              </a:rPr>
              <a:t>https://www.uac.edu.tw</a:t>
            </a:r>
            <a:endParaRPr dirty="0">
              <a:solidFill>
                <a:schemeClr val="accent5">
                  <a:lumMod val="75000"/>
                </a:schemeClr>
              </a:solidFill>
              <a:latin typeface="+mn-ea"/>
              <a:ea typeface="+mn-ea"/>
            </a:endParaRPr>
          </a:p>
        </p:txBody>
      </p:sp>
      <p:grpSp>
        <p:nvGrpSpPr>
          <p:cNvPr id="12" name="群組 11"/>
          <p:cNvGrpSpPr/>
          <p:nvPr/>
        </p:nvGrpSpPr>
        <p:grpSpPr>
          <a:xfrm>
            <a:off x="187997" y="141899"/>
            <a:ext cx="1979612" cy="1433512"/>
            <a:chOff x="205581" y="168275"/>
            <a:chExt cx="1979612" cy="1433512"/>
          </a:xfrm>
        </p:grpSpPr>
        <p:sp>
          <p:nvSpPr>
            <p:cNvPr id="13" name="Google Shape;242;p15"/>
            <p:cNvSpPr/>
            <p:nvPr/>
          </p:nvSpPr>
          <p:spPr>
            <a:xfrm>
              <a:off x="205581" y="168275"/>
              <a:ext cx="19796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4" name="Google Shape;243;p15"/>
            <p:cNvSpPr txBox="1"/>
            <p:nvPr/>
          </p:nvSpPr>
          <p:spPr>
            <a:xfrm>
              <a:off x="475456" y="469900"/>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登記</a:t>
              </a:r>
              <a:endParaRPr dirty="0"/>
            </a:p>
          </p:txBody>
        </p:sp>
      </p:gr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8805" y="443524"/>
            <a:ext cx="1409897" cy="140989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3" name="Google Shape;353;p23"/>
          <p:cNvSpPr/>
          <p:nvPr/>
        </p:nvSpPr>
        <p:spPr>
          <a:xfrm>
            <a:off x="7937" y="177800"/>
            <a:ext cx="19796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354" name="Google Shape;354;p23"/>
          <p:cNvSpPr txBox="1"/>
          <p:nvPr/>
        </p:nvSpPr>
        <p:spPr>
          <a:xfrm>
            <a:off x="465137" y="171450"/>
            <a:ext cx="1441450" cy="144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400"/>
              <a:buFont typeface="Microsoft JhengHei"/>
              <a:buNone/>
            </a:pPr>
            <a:r>
              <a:rPr lang="en-US" sz="4400" b="1" i="0" u="none" dirty="0" err="1">
                <a:solidFill>
                  <a:srgbClr val="002060"/>
                </a:solidFill>
                <a:latin typeface="Microsoft JhengHei"/>
                <a:ea typeface="Microsoft JhengHei"/>
                <a:cs typeface="Microsoft JhengHei"/>
                <a:sym typeface="Microsoft JhengHei"/>
              </a:rPr>
              <a:t>登入網站</a:t>
            </a:r>
            <a:endParaRPr dirty="0"/>
          </a:p>
        </p:txBody>
      </p:sp>
      <p:sp>
        <p:nvSpPr>
          <p:cNvPr id="4" name="矩形 3">
            <a:extLst>
              <a:ext uri="{FF2B5EF4-FFF2-40B4-BE49-F238E27FC236}">
                <a16:creationId xmlns:a16="http://schemas.microsoft.com/office/drawing/2014/main" id="{6A10CF8D-48DF-4EEA-B508-0E086E90839E}"/>
              </a:ext>
            </a:extLst>
          </p:cNvPr>
          <p:cNvSpPr/>
          <p:nvPr/>
        </p:nvSpPr>
        <p:spPr>
          <a:xfrm>
            <a:off x="2363786" y="251808"/>
            <a:ext cx="6780213" cy="830997"/>
          </a:xfrm>
          <a:prstGeom prst="rect">
            <a:avLst/>
          </a:prstGeom>
          <a:solidFill>
            <a:schemeClr val="accent2">
              <a:lumMod val="20000"/>
              <a:lumOff val="80000"/>
            </a:schemeClr>
          </a:solidFill>
        </p:spPr>
        <p:txBody>
          <a:bodyPr wrap="square">
            <a:spAutoFit/>
          </a:bodyPr>
          <a:lstStyle/>
          <a:p>
            <a:pPr lvl="0">
              <a:buSzPts val="4000"/>
            </a:pPr>
            <a:r>
              <a:rPr lang="zh-TW" altLang="en-US" sz="2400" dirty="0">
                <a:latin typeface="Microsoft JhengHei"/>
                <a:ea typeface="Microsoft JhengHei"/>
                <a:cs typeface="Microsoft JhengHei"/>
                <a:sym typeface="Microsoft JhengHei"/>
              </a:rPr>
              <a:t>登記志願系統開放時間：</a:t>
            </a:r>
            <a:endParaRPr lang="en-US" altLang="zh-TW" sz="2400" dirty="0">
              <a:latin typeface="Microsoft JhengHei"/>
              <a:ea typeface="Microsoft JhengHei"/>
              <a:cs typeface="Microsoft JhengHei"/>
              <a:sym typeface="Microsoft JhengHei"/>
            </a:endParaRPr>
          </a:p>
          <a:p>
            <a:pPr lvl="0">
              <a:buSzPts val="4000"/>
            </a:pPr>
            <a:r>
              <a:rPr lang="en-US" altLang="zh-TW" sz="2400" dirty="0">
                <a:solidFill>
                  <a:srgbClr val="C00000"/>
                </a:solidFill>
                <a:latin typeface="Microsoft JhengHei"/>
                <a:ea typeface="Microsoft JhengHei"/>
                <a:cs typeface="Microsoft JhengHei"/>
                <a:sym typeface="Microsoft JhengHei"/>
              </a:rPr>
              <a:t>8/5</a:t>
            </a:r>
            <a:r>
              <a:rPr lang="zh-TW" altLang="en-US" sz="2400" dirty="0">
                <a:solidFill>
                  <a:srgbClr val="C00000"/>
                </a:solidFill>
                <a:latin typeface="Microsoft JhengHei"/>
                <a:ea typeface="Microsoft JhengHei"/>
                <a:cs typeface="Microsoft JhengHei"/>
                <a:sym typeface="Microsoft JhengHei"/>
              </a:rPr>
              <a:t>上午</a:t>
            </a:r>
            <a:r>
              <a:rPr lang="en-US" altLang="zh-TW" sz="2400" dirty="0">
                <a:solidFill>
                  <a:srgbClr val="C00000"/>
                </a:solidFill>
                <a:latin typeface="Microsoft JhengHei"/>
                <a:ea typeface="Microsoft JhengHei"/>
                <a:cs typeface="Microsoft JhengHei"/>
                <a:sym typeface="Microsoft JhengHei"/>
              </a:rPr>
              <a:t>9:00</a:t>
            </a:r>
            <a:r>
              <a:rPr lang="zh-TW" altLang="en-US" sz="2400" dirty="0">
                <a:solidFill>
                  <a:srgbClr val="C00000"/>
                </a:solidFill>
                <a:latin typeface="Microsoft JhengHei"/>
                <a:ea typeface="Microsoft JhengHei"/>
                <a:cs typeface="Microsoft JhengHei"/>
                <a:sym typeface="Microsoft JhengHei"/>
              </a:rPr>
              <a:t>至</a:t>
            </a:r>
            <a:r>
              <a:rPr lang="en-US" altLang="zh-TW" sz="2400" dirty="0">
                <a:solidFill>
                  <a:srgbClr val="C00000"/>
                </a:solidFill>
                <a:latin typeface="Microsoft JhengHei"/>
                <a:ea typeface="Microsoft JhengHei"/>
                <a:cs typeface="Microsoft JhengHei"/>
                <a:sym typeface="Microsoft JhengHei"/>
              </a:rPr>
              <a:t>8/8</a:t>
            </a:r>
            <a:r>
              <a:rPr lang="zh-TW" altLang="en-US" sz="2400" dirty="0">
                <a:solidFill>
                  <a:srgbClr val="C00000"/>
                </a:solidFill>
                <a:latin typeface="Microsoft JhengHei"/>
                <a:ea typeface="Microsoft JhengHei"/>
                <a:cs typeface="Microsoft JhengHei"/>
                <a:sym typeface="Microsoft JhengHei"/>
              </a:rPr>
              <a:t>下午</a:t>
            </a:r>
            <a:r>
              <a:rPr lang="en-US" altLang="zh-TW" sz="2400" dirty="0">
                <a:solidFill>
                  <a:srgbClr val="C00000"/>
                </a:solidFill>
                <a:latin typeface="Microsoft JhengHei"/>
                <a:ea typeface="Microsoft JhengHei"/>
                <a:cs typeface="Microsoft JhengHei"/>
                <a:sym typeface="Microsoft JhengHei"/>
              </a:rPr>
              <a:t>4:30</a:t>
            </a:r>
            <a:r>
              <a:rPr lang="zh-TW" altLang="en-US" sz="2400" dirty="0">
                <a:solidFill>
                  <a:srgbClr val="C00000"/>
                </a:solidFill>
                <a:latin typeface="Microsoft JhengHei"/>
                <a:ea typeface="Microsoft JhengHei"/>
                <a:cs typeface="Microsoft JhengHei"/>
                <a:sym typeface="Microsoft JhengHei"/>
              </a:rPr>
              <a:t>止</a:t>
            </a:r>
            <a:endParaRPr lang="zh-TW" altLang="en-US" sz="2400" dirty="0"/>
          </a:p>
        </p:txBody>
      </p:sp>
      <p:cxnSp>
        <p:nvCxnSpPr>
          <p:cNvPr id="6" name="直線接點 5"/>
          <p:cNvCxnSpPr/>
          <p:nvPr/>
        </p:nvCxnSpPr>
        <p:spPr>
          <a:xfrm>
            <a:off x="1147639" y="4188237"/>
            <a:ext cx="0" cy="1884307"/>
          </a:xfrm>
          <a:prstGeom prst="line">
            <a:avLst/>
          </a:prstGeom>
          <a:ln w="38100"/>
        </p:spPr>
        <p:style>
          <a:lnRef idx="1">
            <a:schemeClr val="dk1"/>
          </a:lnRef>
          <a:fillRef idx="0">
            <a:schemeClr val="dk1"/>
          </a:fillRef>
          <a:effectRef idx="0">
            <a:schemeClr val="dk1"/>
          </a:effectRef>
          <a:fontRef idx="minor">
            <a:schemeClr val="tx1"/>
          </a:fontRef>
        </p:style>
      </p:cxnSp>
      <p:pic>
        <p:nvPicPr>
          <p:cNvPr id="2" name="圖片 1"/>
          <p:cNvPicPr>
            <a:picLocks noChangeAspect="1"/>
          </p:cNvPicPr>
          <p:nvPr/>
        </p:nvPicPr>
        <p:blipFill rotWithShape="1">
          <a:blip r:embed="rId3"/>
          <a:srcRect l="27464" t="32609" r="29304" b="22141"/>
          <a:stretch/>
        </p:blipFill>
        <p:spPr>
          <a:xfrm>
            <a:off x="2363786" y="2303930"/>
            <a:ext cx="6719724" cy="3956194"/>
          </a:xfrm>
          <a:prstGeom prst="rect">
            <a:avLst/>
          </a:prstGeom>
        </p:spPr>
      </p:pic>
      <p:cxnSp>
        <p:nvCxnSpPr>
          <p:cNvPr id="9" name="直線接點 8"/>
          <p:cNvCxnSpPr/>
          <p:nvPr/>
        </p:nvCxnSpPr>
        <p:spPr>
          <a:xfrm>
            <a:off x="1147639" y="6072544"/>
            <a:ext cx="1515134" cy="2942"/>
          </a:xfrm>
          <a:prstGeom prst="line">
            <a:avLst/>
          </a:prstGeom>
          <a:ln w="28575"/>
        </p:spPr>
        <p:style>
          <a:lnRef idx="1">
            <a:schemeClr val="dk1"/>
          </a:lnRef>
          <a:fillRef idx="0">
            <a:schemeClr val="dk1"/>
          </a:fillRef>
          <a:effectRef idx="0">
            <a:schemeClr val="dk1"/>
          </a:effectRef>
          <a:fontRef idx="minor">
            <a:schemeClr val="tx1"/>
          </a:fontRef>
        </p:style>
      </p:cxnSp>
      <p:sp>
        <p:nvSpPr>
          <p:cNvPr id="350" name="Google Shape;350;p23"/>
          <p:cNvSpPr txBox="1"/>
          <p:nvPr/>
        </p:nvSpPr>
        <p:spPr>
          <a:xfrm>
            <a:off x="343755" y="1940337"/>
            <a:ext cx="2159000" cy="2247900"/>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①</a:t>
            </a:r>
            <a:r>
              <a:rPr lang="en-US" sz="2800" b="1" i="0" u="none" dirty="0" err="1">
                <a:solidFill>
                  <a:srgbClr val="FFFF00"/>
                </a:solidFill>
                <a:latin typeface="微軟正黑體" panose="020B0604030504040204" pitchFamily="34" charset="-120"/>
                <a:ea typeface="微軟正黑體" panose="020B0604030504040204" pitchFamily="34" charset="-120"/>
                <a:cs typeface="PMingLiu"/>
                <a:sym typeface="PMingLiu"/>
              </a:rPr>
              <a:t>詳閱注意事項後，點選</a:t>
            </a:r>
            <a:r>
              <a:rPr lang="en-US" sz="2800" b="1" i="0" u="none" dirty="0" err="1">
                <a:solidFill>
                  <a:srgbClr val="FFFF00"/>
                </a:solidFill>
                <a:latin typeface="新細明體" panose="02020500000000000000" pitchFamily="18" charset="-120"/>
                <a:ea typeface="新細明體" panose="02020500000000000000" pitchFamily="18" charset="-120"/>
                <a:cs typeface="PMingLiu"/>
                <a:sym typeface="PMingLiu"/>
              </a:rPr>
              <a:t>「</a:t>
            </a:r>
            <a:r>
              <a:rPr lang="en-US" sz="2800" b="1" i="0" u="none" dirty="0" err="1">
                <a:solidFill>
                  <a:srgbClr val="FFFF00"/>
                </a:solidFill>
                <a:latin typeface="微軟正黑體" panose="020B0604030504040204" pitchFamily="34" charset="-120"/>
                <a:ea typeface="微軟正黑體" panose="020B0604030504040204" pitchFamily="34" charset="-120"/>
                <a:cs typeface="PMingLiu"/>
                <a:sym typeface="PMingLiu"/>
              </a:rPr>
              <a:t>進行網路登記分發志願</a:t>
            </a:r>
            <a:r>
              <a:rPr lang="en-US" sz="2800" b="1" i="0" u="none" dirty="0">
                <a:solidFill>
                  <a:srgbClr val="FFFF00"/>
                </a:solidFill>
                <a:latin typeface="新細明體" panose="02020500000000000000" pitchFamily="18" charset="-120"/>
                <a:ea typeface="新細明體" panose="02020500000000000000" pitchFamily="18" charset="-120"/>
                <a:cs typeface="PMingLiu"/>
                <a:sym typeface="PMingLiu"/>
              </a:rPr>
              <a:t>」</a:t>
            </a:r>
            <a:endParaRPr b="1" dirty="0">
              <a:solidFill>
                <a:srgbClr val="FFFF00"/>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4"/>
          <p:cNvSpPr/>
          <p:nvPr/>
        </p:nvSpPr>
        <p:spPr>
          <a:xfrm>
            <a:off x="38100" y="133350"/>
            <a:ext cx="19796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362" name="Google Shape;362;p24"/>
          <p:cNvSpPr txBox="1"/>
          <p:nvPr/>
        </p:nvSpPr>
        <p:spPr>
          <a:xfrm>
            <a:off x="2149475" y="5732462"/>
            <a:ext cx="7000875" cy="585787"/>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200"/>
              <a:buFont typeface="Microsoft JhengHei"/>
              <a:buNone/>
            </a:pPr>
            <a:r>
              <a:rPr lang="en-US" sz="3200" b="0" i="0" u="none" dirty="0" err="1">
                <a:solidFill>
                  <a:schemeClr val="dk1"/>
                </a:solidFill>
                <a:latin typeface="Microsoft JhengHei"/>
                <a:ea typeface="Microsoft JhengHei"/>
                <a:cs typeface="Microsoft JhengHei"/>
                <a:sym typeface="Microsoft JhengHei"/>
              </a:rPr>
              <a:t>驗證碼：請輸入生日後四碼對應字母</a:t>
            </a:r>
            <a:endParaRPr dirty="0"/>
          </a:p>
        </p:txBody>
      </p:sp>
      <p:sp>
        <p:nvSpPr>
          <p:cNvPr id="363" name="Google Shape;363;p24"/>
          <p:cNvSpPr txBox="1"/>
          <p:nvPr/>
        </p:nvSpPr>
        <p:spPr>
          <a:xfrm>
            <a:off x="146843" y="4033248"/>
            <a:ext cx="1762125" cy="1384954"/>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②</a:t>
            </a:r>
            <a:r>
              <a:rPr lang="en-US" sz="2800" b="1" i="0" u="none" dirty="0" err="1">
                <a:solidFill>
                  <a:srgbClr val="FFFF00"/>
                </a:solidFill>
                <a:latin typeface="微軟正黑體" panose="020B0604030504040204" pitchFamily="34" charset="-120"/>
                <a:ea typeface="微軟正黑體" panose="020B0604030504040204" pitchFamily="34" charset="-120"/>
                <a:cs typeface="PMingLiu"/>
                <a:sym typeface="PMingLiu"/>
              </a:rPr>
              <a:t>輸入身分</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資料</a:t>
            </a:r>
            <a:r>
              <a:rPr lang="en-US" sz="2800" b="1" i="0" u="none" dirty="0" err="1">
                <a:solidFill>
                  <a:srgbClr val="FFFF00"/>
                </a:solidFill>
                <a:latin typeface="微軟正黑體" panose="020B0604030504040204" pitchFamily="34" charset="-120"/>
                <a:ea typeface="微軟正黑體" panose="020B0604030504040204" pitchFamily="34" charset="-120"/>
                <a:cs typeface="PMingLiu"/>
                <a:sym typeface="PMingLiu"/>
              </a:rPr>
              <a:t>登入系統</a:t>
            </a:r>
            <a:endParaRPr b="1" dirty="0">
              <a:solidFill>
                <a:srgbClr val="FFFF00"/>
              </a:solidFill>
              <a:latin typeface="微軟正黑體" panose="020B0604030504040204" pitchFamily="34" charset="-120"/>
              <a:ea typeface="微軟正黑體" panose="020B0604030504040204" pitchFamily="34" charset="-120"/>
            </a:endParaRPr>
          </a:p>
        </p:txBody>
      </p:sp>
      <p:cxnSp>
        <p:nvCxnSpPr>
          <p:cNvPr id="364" name="Google Shape;364;p24"/>
          <p:cNvCxnSpPr/>
          <p:nvPr/>
        </p:nvCxnSpPr>
        <p:spPr>
          <a:xfrm flipV="1">
            <a:off x="1886046" y="4824549"/>
            <a:ext cx="489652" cy="95794"/>
          </a:xfrm>
          <a:prstGeom prst="straightConnector1">
            <a:avLst/>
          </a:prstGeom>
          <a:noFill/>
          <a:ln w="28575" cap="flat" cmpd="sng">
            <a:solidFill>
              <a:schemeClr val="dk1"/>
            </a:solidFill>
            <a:prstDash val="solid"/>
            <a:miter lim="800000"/>
            <a:headEnd type="none" w="med" len="med"/>
            <a:tailEnd type="none" w="med" len="med"/>
          </a:ln>
        </p:spPr>
      </p:cxnSp>
      <p:sp>
        <p:nvSpPr>
          <p:cNvPr id="365" name="Google Shape;365;p24"/>
          <p:cNvSpPr txBox="1"/>
          <p:nvPr/>
        </p:nvSpPr>
        <p:spPr>
          <a:xfrm>
            <a:off x="365125" y="120650"/>
            <a:ext cx="1441450" cy="14462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400"/>
              <a:buFont typeface="Microsoft JhengHei"/>
              <a:buNone/>
            </a:pPr>
            <a:r>
              <a:rPr lang="en-US" sz="4400" b="1" i="0" u="none">
                <a:solidFill>
                  <a:srgbClr val="002060"/>
                </a:solidFill>
                <a:latin typeface="Microsoft JhengHei"/>
                <a:ea typeface="Microsoft JhengHei"/>
                <a:cs typeface="Microsoft JhengHei"/>
                <a:sym typeface="Microsoft JhengHei"/>
              </a:rPr>
              <a:t>登入網站</a:t>
            </a:r>
            <a:endParaRPr/>
          </a:p>
        </p:txBody>
      </p:sp>
      <p:sp>
        <p:nvSpPr>
          <p:cNvPr id="10" name="矩形 9">
            <a:extLst>
              <a:ext uri="{FF2B5EF4-FFF2-40B4-BE49-F238E27FC236}">
                <a16:creationId xmlns:a16="http://schemas.microsoft.com/office/drawing/2014/main" id="{6A10CF8D-48DF-4EEA-B508-0E086E90839E}"/>
              </a:ext>
            </a:extLst>
          </p:cNvPr>
          <p:cNvSpPr/>
          <p:nvPr/>
        </p:nvSpPr>
        <p:spPr>
          <a:xfrm>
            <a:off x="2363786" y="251808"/>
            <a:ext cx="6780213" cy="830997"/>
          </a:xfrm>
          <a:prstGeom prst="rect">
            <a:avLst/>
          </a:prstGeom>
          <a:solidFill>
            <a:schemeClr val="accent2">
              <a:lumMod val="20000"/>
              <a:lumOff val="80000"/>
            </a:schemeClr>
          </a:solidFill>
        </p:spPr>
        <p:txBody>
          <a:bodyPr wrap="square">
            <a:spAutoFit/>
          </a:bodyPr>
          <a:lstStyle/>
          <a:p>
            <a:pPr lvl="0">
              <a:buSzPts val="4000"/>
            </a:pPr>
            <a:r>
              <a:rPr lang="zh-TW" altLang="en-US" sz="2400" dirty="0">
                <a:latin typeface="Microsoft JhengHei"/>
                <a:ea typeface="Microsoft JhengHei"/>
                <a:cs typeface="Microsoft JhengHei"/>
                <a:sym typeface="Microsoft JhengHei"/>
              </a:rPr>
              <a:t>登記志願系統開放時間：</a:t>
            </a:r>
            <a:endParaRPr lang="en-US" altLang="zh-TW" sz="2400" dirty="0">
              <a:latin typeface="Microsoft JhengHei"/>
              <a:ea typeface="Microsoft JhengHei"/>
              <a:cs typeface="Microsoft JhengHei"/>
              <a:sym typeface="Microsoft JhengHei"/>
            </a:endParaRPr>
          </a:p>
          <a:p>
            <a:pPr lvl="0">
              <a:buSzPts val="4000"/>
            </a:pPr>
            <a:r>
              <a:rPr lang="en-US" altLang="zh-TW" sz="2400" dirty="0">
                <a:solidFill>
                  <a:srgbClr val="C00000"/>
                </a:solidFill>
                <a:latin typeface="Microsoft JhengHei"/>
                <a:ea typeface="Microsoft JhengHei"/>
                <a:cs typeface="Microsoft JhengHei"/>
                <a:sym typeface="Microsoft JhengHei"/>
              </a:rPr>
              <a:t>8/5</a:t>
            </a:r>
            <a:r>
              <a:rPr lang="zh-TW" altLang="en-US" sz="2400" dirty="0">
                <a:solidFill>
                  <a:srgbClr val="C00000"/>
                </a:solidFill>
                <a:latin typeface="Microsoft JhengHei"/>
                <a:ea typeface="Microsoft JhengHei"/>
                <a:cs typeface="Microsoft JhengHei"/>
                <a:sym typeface="Microsoft JhengHei"/>
              </a:rPr>
              <a:t>上午</a:t>
            </a:r>
            <a:r>
              <a:rPr lang="en-US" altLang="zh-TW" sz="2400" dirty="0">
                <a:solidFill>
                  <a:srgbClr val="C00000"/>
                </a:solidFill>
                <a:latin typeface="Microsoft JhengHei"/>
                <a:ea typeface="Microsoft JhengHei"/>
                <a:cs typeface="Microsoft JhengHei"/>
                <a:sym typeface="Microsoft JhengHei"/>
              </a:rPr>
              <a:t>9:00</a:t>
            </a:r>
            <a:r>
              <a:rPr lang="zh-TW" altLang="en-US" sz="2400" dirty="0">
                <a:solidFill>
                  <a:srgbClr val="C00000"/>
                </a:solidFill>
                <a:latin typeface="Microsoft JhengHei"/>
                <a:ea typeface="Microsoft JhengHei"/>
                <a:cs typeface="Microsoft JhengHei"/>
                <a:sym typeface="Microsoft JhengHei"/>
              </a:rPr>
              <a:t>至</a:t>
            </a:r>
            <a:r>
              <a:rPr lang="en-US" altLang="zh-TW" sz="2400" dirty="0">
                <a:solidFill>
                  <a:srgbClr val="C00000"/>
                </a:solidFill>
                <a:latin typeface="Microsoft JhengHei"/>
                <a:ea typeface="Microsoft JhengHei"/>
                <a:cs typeface="Microsoft JhengHei"/>
                <a:sym typeface="Microsoft JhengHei"/>
              </a:rPr>
              <a:t>8/8</a:t>
            </a:r>
            <a:r>
              <a:rPr lang="zh-TW" altLang="en-US" sz="2400" dirty="0">
                <a:solidFill>
                  <a:srgbClr val="C00000"/>
                </a:solidFill>
                <a:latin typeface="Microsoft JhengHei"/>
                <a:ea typeface="Microsoft JhengHei"/>
                <a:cs typeface="Microsoft JhengHei"/>
                <a:sym typeface="Microsoft JhengHei"/>
              </a:rPr>
              <a:t>下午</a:t>
            </a:r>
            <a:r>
              <a:rPr lang="en-US" altLang="zh-TW" sz="2400" dirty="0">
                <a:solidFill>
                  <a:srgbClr val="C00000"/>
                </a:solidFill>
                <a:latin typeface="Microsoft JhengHei"/>
                <a:ea typeface="Microsoft JhengHei"/>
                <a:cs typeface="Microsoft JhengHei"/>
                <a:sym typeface="Microsoft JhengHei"/>
              </a:rPr>
              <a:t>4:30</a:t>
            </a:r>
            <a:r>
              <a:rPr lang="zh-TW" altLang="en-US" sz="2400" dirty="0">
                <a:solidFill>
                  <a:srgbClr val="C00000"/>
                </a:solidFill>
                <a:latin typeface="Microsoft JhengHei"/>
                <a:ea typeface="Microsoft JhengHei"/>
                <a:cs typeface="Microsoft JhengHei"/>
                <a:sym typeface="Microsoft JhengHei"/>
              </a:rPr>
              <a:t>止</a:t>
            </a:r>
            <a:endParaRPr lang="zh-TW" altLang="en-US" sz="2400" dirty="0"/>
          </a:p>
        </p:txBody>
      </p:sp>
      <p:pic>
        <p:nvPicPr>
          <p:cNvPr id="3" name="圖片 2">
            <a:extLst>
              <a:ext uri="{FF2B5EF4-FFF2-40B4-BE49-F238E27FC236}">
                <a16:creationId xmlns:a16="http://schemas.microsoft.com/office/drawing/2014/main" id="{B50A299C-73E9-4782-AE1D-91F20E960649}"/>
              </a:ext>
            </a:extLst>
          </p:cNvPr>
          <p:cNvPicPr>
            <a:picLocks noChangeAspect="1"/>
          </p:cNvPicPr>
          <p:nvPr/>
        </p:nvPicPr>
        <p:blipFill rotWithShape="1">
          <a:blip r:embed="rId3"/>
          <a:srcRect l="2404" r="1186" b="7834"/>
          <a:stretch/>
        </p:blipFill>
        <p:spPr>
          <a:xfrm>
            <a:off x="2503918" y="1494558"/>
            <a:ext cx="6383708" cy="4017479"/>
          </a:xfrm>
          <a:prstGeom prst="rect">
            <a:avLst/>
          </a:prstGeom>
        </p:spPr>
      </p:pic>
      <p:cxnSp>
        <p:nvCxnSpPr>
          <p:cNvPr id="14" name="直線單箭頭接點 13"/>
          <p:cNvCxnSpPr>
            <a:cxnSpLocks/>
          </p:cNvCxnSpPr>
          <p:nvPr/>
        </p:nvCxnSpPr>
        <p:spPr>
          <a:xfrm>
            <a:off x="4572000" y="4554908"/>
            <a:ext cx="357051" cy="117755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5"/>
          <p:cNvSpPr/>
          <p:nvPr/>
        </p:nvSpPr>
        <p:spPr>
          <a:xfrm>
            <a:off x="73025" y="3175"/>
            <a:ext cx="28432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373" name="Google Shape;373;p25"/>
          <p:cNvSpPr txBox="1"/>
          <p:nvPr/>
        </p:nvSpPr>
        <p:spPr>
          <a:xfrm>
            <a:off x="243681" y="480961"/>
            <a:ext cx="2501900"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3600"/>
              <a:buFont typeface="Microsoft JhengHei"/>
              <a:buNone/>
            </a:pPr>
            <a:r>
              <a:rPr lang="en-US" sz="3600" b="1" i="0" u="none" dirty="0" err="1">
                <a:solidFill>
                  <a:srgbClr val="002060"/>
                </a:solidFill>
                <a:latin typeface="Microsoft JhengHei"/>
                <a:ea typeface="Microsoft JhengHei"/>
                <a:cs typeface="Microsoft JhengHei"/>
                <a:sym typeface="Microsoft JhengHei"/>
              </a:rPr>
              <a:t>設定通行碼</a:t>
            </a:r>
            <a:endParaRPr dirty="0"/>
          </a:p>
        </p:txBody>
      </p:sp>
      <p:sp>
        <p:nvSpPr>
          <p:cNvPr id="7" name="Google Shape;363;p24"/>
          <p:cNvSpPr txBox="1"/>
          <p:nvPr/>
        </p:nvSpPr>
        <p:spPr>
          <a:xfrm>
            <a:off x="6115277" y="555649"/>
            <a:ext cx="2926716" cy="1815841"/>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③首次登入：</a:t>
            </a:r>
            <a:endParaRPr lang="zh-TW" altLang="en-US" sz="2800" b="1" dirty="0">
              <a:solidFill>
                <a:srgbClr val="FFFF00"/>
              </a:solidFill>
              <a:latin typeface="微軟正黑體" panose="020B0604030504040204" pitchFamily="34" charset="-120"/>
              <a:ea typeface="微軟正黑體" panose="020B0604030504040204" pitchFamily="34" charset="-120"/>
            </a:endParaRPr>
          </a:p>
          <a:p>
            <a:pPr lvl="0">
              <a:buClr>
                <a:schemeClr val="dk1"/>
              </a:buClr>
              <a:buSzPts val="3000"/>
            </a:pP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輸入</a:t>
            </a:r>
            <a:r>
              <a:rPr lang="en-US" altLang="zh-TW" sz="2800" b="1" dirty="0">
                <a:solidFill>
                  <a:srgbClr val="FFFF00"/>
                </a:solidFill>
                <a:latin typeface="微軟正黑體" panose="020B0604030504040204" pitchFamily="34" charset="-120"/>
                <a:ea typeface="微軟正黑體" panose="020B0604030504040204" pitchFamily="34" charset="-120"/>
                <a:cs typeface="PMingLiu"/>
                <a:sym typeface="PMingLiu"/>
              </a:rPr>
              <a:t>Email</a:t>
            </a: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、手機號碼並設定通行碼</a:t>
            </a:r>
            <a:endParaRPr sz="2800" b="1" dirty="0">
              <a:solidFill>
                <a:srgbClr val="FFFF00"/>
              </a:solidFill>
              <a:latin typeface="微軟正黑體" panose="020B0604030504040204" pitchFamily="34" charset="-120"/>
              <a:ea typeface="微軟正黑體" panose="020B0604030504040204" pitchFamily="34" charset="-120"/>
            </a:endParaRPr>
          </a:p>
        </p:txBody>
      </p:sp>
      <p:cxnSp>
        <p:nvCxnSpPr>
          <p:cNvPr id="4" name="直線接點 3"/>
          <p:cNvCxnSpPr/>
          <p:nvPr/>
        </p:nvCxnSpPr>
        <p:spPr>
          <a:xfrm flipV="1">
            <a:off x="5964735" y="2325946"/>
            <a:ext cx="375105" cy="747794"/>
          </a:xfrm>
          <a:prstGeom prst="line">
            <a:avLst/>
          </a:prstGeom>
          <a:ln w="38100"/>
        </p:spPr>
        <p:style>
          <a:lnRef idx="1">
            <a:schemeClr val="dk1"/>
          </a:lnRef>
          <a:fillRef idx="0">
            <a:schemeClr val="dk1"/>
          </a:fillRef>
          <a:effectRef idx="0">
            <a:schemeClr val="dk1"/>
          </a:effectRef>
          <a:fontRef idx="minor">
            <a:schemeClr val="tx1"/>
          </a:fontRef>
        </p:style>
      </p:cxnSp>
      <p:pic>
        <p:nvPicPr>
          <p:cNvPr id="3" name="圖片 2"/>
          <p:cNvPicPr>
            <a:picLocks noChangeAspect="1"/>
          </p:cNvPicPr>
          <p:nvPr/>
        </p:nvPicPr>
        <p:blipFill rotWithShape="1">
          <a:blip r:embed="rId3"/>
          <a:srcRect l="6346" t="27867" r="58932" b="16663"/>
          <a:stretch/>
        </p:blipFill>
        <p:spPr>
          <a:xfrm>
            <a:off x="897835" y="2090319"/>
            <a:ext cx="5217442" cy="468855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1" name="Google Shape;381;p26"/>
          <p:cNvSpPr txBox="1"/>
          <p:nvPr/>
        </p:nvSpPr>
        <p:spPr>
          <a:xfrm>
            <a:off x="0" y="844369"/>
            <a:ext cx="9144000" cy="1446509"/>
          </a:xfrm>
          <a:prstGeom prst="rect">
            <a:avLst/>
          </a:prstGeom>
          <a:solidFill>
            <a:srgbClr val="00206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200"/>
              <a:buFont typeface="Microsoft JhengHei"/>
              <a:buNone/>
            </a:pPr>
            <a:r>
              <a:rPr lang="en-US" sz="3200" b="1" i="0" u="none" dirty="0">
                <a:solidFill>
                  <a:srgbClr val="FFFF00"/>
                </a:solidFill>
                <a:latin typeface="微軟正黑體" panose="020B0604030504040204" pitchFamily="34" charset="-120"/>
                <a:ea typeface="微軟正黑體" panose="020B0604030504040204" pitchFamily="34" charset="-120"/>
                <a:cs typeface="Microsoft JhengHei"/>
                <a:sym typeface="Microsoft JhengHei"/>
              </a:rPr>
              <a:t>◎</a:t>
            </a:r>
            <a:r>
              <a:rPr lang="en-US" sz="2800" b="1" i="0" u="none" dirty="0" err="1">
                <a:solidFill>
                  <a:srgbClr val="FFFF00"/>
                </a:solidFill>
                <a:latin typeface="微軟正黑體" panose="020B0604030504040204" pitchFamily="34" charset="-120"/>
                <a:ea typeface="微軟正黑體" panose="020B0604030504040204" pitchFamily="34" charset="-120"/>
                <a:cs typeface="Microsoft JhengHei"/>
                <a:sym typeface="Microsoft JhengHei"/>
              </a:rPr>
              <a:t>E-mail信箱</a:t>
            </a:r>
            <a:r>
              <a:rPr lang="en-US" sz="2800" b="1" i="0" u="none" dirty="0" err="1">
                <a:solidFill>
                  <a:srgbClr val="FFFF00"/>
                </a:solidFill>
                <a:latin typeface="微軟正黑體" panose="020B0604030504040204" pitchFamily="34" charset="-120"/>
                <a:ea typeface="微軟正黑體" panose="020B0604030504040204" pitchFamily="34" charset="-120"/>
                <a:cs typeface="PMingLiu"/>
                <a:sym typeface="PMingLiu"/>
              </a:rPr>
              <a:t>、手機號碼及</a:t>
            </a:r>
            <a:r>
              <a:rPr lang="en-US" sz="2800" b="1" i="0" u="none" dirty="0" err="1">
                <a:solidFill>
                  <a:srgbClr val="FFFF00"/>
                </a:solidFill>
                <a:latin typeface="微軟正黑體" panose="020B0604030504040204" pitchFamily="34" charset="-120"/>
                <a:ea typeface="微軟正黑體" panose="020B0604030504040204" pitchFamily="34" charset="-120"/>
                <a:cs typeface="Microsoft JhengHei"/>
                <a:sym typeface="Microsoft JhengHei"/>
              </a:rPr>
              <a:t>通行碼設定後即不得變更</a:t>
            </a:r>
            <a:r>
              <a:rPr lang="en-US" sz="2800" b="1" i="0" u="none" dirty="0">
                <a:solidFill>
                  <a:srgbClr val="FFFF00"/>
                </a:solidFill>
                <a:latin typeface="微軟正黑體" panose="020B0604030504040204" pitchFamily="34" charset="-120"/>
                <a:ea typeface="微軟正黑體" panose="020B0604030504040204" pitchFamily="34" charset="-120"/>
                <a:cs typeface="Microsoft JhengHei"/>
                <a:sym typeface="Microsoft JhengHei"/>
              </a:rPr>
              <a:t>。</a:t>
            </a:r>
            <a:endParaRPr sz="2800" b="1" dirty="0">
              <a:solidFill>
                <a:srgbClr val="FFFF0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chemeClr val="dk1"/>
              </a:buClr>
              <a:buSzPts val="3200"/>
              <a:buFont typeface="Microsoft JhengHei"/>
              <a:buNone/>
            </a:pPr>
            <a:r>
              <a:rPr lang="en-US" sz="2800" b="1" i="0" u="none" dirty="0">
                <a:solidFill>
                  <a:srgbClr val="FFFF00"/>
                </a:solidFill>
                <a:latin typeface="微軟正黑體" panose="020B0604030504040204" pitchFamily="34" charset="-120"/>
                <a:ea typeface="微軟正黑體" panose="020B0604030504040204" pitchFamily="34" charset="-120"/>
                <a:cs typeface="Microsoft JhengHei"/>
                <a:sym typeface="Microsoft JhengHei"/>
              </a:rPr>
              <a:t>◎</a:t>
            </a:r>
            <a:r>
              <a:rPr lang="en-US" sz="2800" b="1" i="0" u="none" dirty="0" err="1">
                <a:solidFill>
                  <a:srgbClr val="FFFF00"/>
                </a:solidFill>
                <a:latin typeface="微軟正黑體" panose="020B0604030504040204" pitchFamily="34" charset="-120"/>
                <a:ea typeface="微軟正黑體" panose="020B0604030504040204" pitchFamily="34" charset="-120"/>
                <a:cs typeface="Microsoft JhengHei"/>
                <a:sym typeface="Microsoft JhengHei"/>
              </a:rPr>
              <a:t>若不慎遺失通行碼，可透過可透過email信箱及手機號碼查詢</a:t>
            </a:r>
            <a:r>
              <a:rPr lang="en-US" sz="2800" b="1" i="0" u="none" dirty="0">
                <a:solidFill>
                  <a:srgbClr val="FFFF00"/>
                </a:solidFill>
                <a:latin typeface="微軟正黑體" panose="020B0604030504040204" pitchFamily="34" charset="-120"/>
                <a:ea typeface="微軟正黑體" panose="020B0604030504040204" pitchFamily="34" charset="-120"/>
                <a:cs typeface="Microsoft JhengHei"/>
                <a:sym typeface="Microsoft JhengHei"/>
              </a:rPr>
              <a:t>。</a:t>
            </a:r>
            <a:endParaRPr sz="2800" b="1" dirty="0">
              <a:solidFill>
                <a:srgbClr val="FFFF00"/>
              </a:solidFill>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rotWithShape="1">
          <a:blip r:embed="rId3"/>
          <a:srcRect l="42493" t="39510" r="15246" b="15817"/>
          <a:stretch/>
        </p:blipFill>
        <p:spPr>
          <a:xfrm>
            <a:off x="826477" y="2403863"/>
            <a:ext cx="7491047" cy="4454137"/>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7"/>
          <p:cNvSpPr/>
          <p:nvPr/>
        </p:nvSpPr>
        <p:spPr>
          <a:xfrm>
            <a:off x="73025" y="3175"/>
            <a:ext cx="32750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388" name="Google Shape;388;p27"/>
          <p:cNvSpPr txBox="1"/>
          <p:nvPr/>
        </p:nvSpPr>
        <p:spPr>
          <a:xfrm>
            <a:off x="269875" y="410792"/>
            <a:ext cx="2933700"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3600"/>
              <a:buFont typeface="Microsoft JhengHei"/>
              <a:buNone/>
            </a:pPr>
            <a:r>
              <a:rPr lang="en-US" sz="3600" b="1" i="0" u="none" dirty="0" err="1">
                <a:solidFill>
                  <a:srgbClr val="002060"/>
                </a:solidFill>
                <a:latin typeface="Microsoft JhengHei"/>
                <a:ea typeface="Microsoft JhengHei"/>
                <a:cs typeface="Microsoft JhengHei"/>
                <a:sym typeface="Microsoft JhengHei"/>
              </a:rPr>
              <a:t>確認登記狀態</a:t>
            </a:r>
            <a:endParaRPr dirty="0"/>
          </a:p>
        </p:txBody>
      </p:sp>
      <p:sp>
        <p:nvSpPr>
          <p:cNvPr id="6" name="Google Shape;363;p24"/>
          <p:cNvSpPr txBox="1"/>
          <p:nvPr/>
        </p:nvSpPr>
        <p:spPr>
          <a:xfrm>
            <a:off x="2866293" y="1464521"/>
            <a:ext cx="2760784" cy="954067"/>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000"/>
            </a:pP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確認登記狀態</a:t>
            </a:r>
            <a:r>
              <a:rPr lang="zh-TW" altLang="en-US" sz="1800" b="1" dirty="0">
                <a:solidFill>
                  <a:srgbClr val="FFFF00"/>
                </a:solidFill>
                <a:latin typeface="微軟正黑體" panose="020B0604030504040204" pitchFamily="34" charset="-120"/>
                <a:ea typeface="微軟正黑體" panose="020B0604030504040204" pitchFamily="34" charset="-120"/>
                <a:cs typeface="PMingLiu"/>
                <a:sym typeface="PMingLiu"/>
              </a:rPr>
              <a:t>、</a:t>
            </a: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身份類別及成績。</a:t>
            </a:r>
            <a:endParaRPr sz="2800" b="1" dirty="0">
              <a:solidFill>
                <a:srgbClr val="FFFF00"/>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rotWithShape="1">
          <a:blip r:embed="rId3"/>
          <a:srcRect l="23631" t="49315" r="14879" b="12663"/>
          <a:stretch/>
        </p:blipFill>
        <p:spPr>
          <a:xfrm>
            <a:off x="423890" y="2760461"/>
            <a:ext cx="8594678" cy="2989384"/>
          </a:xfrm>
          <a:prstGeom prst="rect">
            <a:avLst/>
          </a:prstGeom>
        </p:spPr>
      </p:pic>
      <p:sp>
        <p:nvSpPr>
          <p:cNvPr id="7" name="Google Shape;363;p24"/>
          <p:cNvSpPr txBox="1"/>
          <p:nvPr/>
        </p:nvSpPr>
        <p:spPr>
          <a:xfrm>
            <a:off x="149469" y="4933140"/>
            <a:ext cx="2412274" cy="954067"/>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000"/>
            </a:pP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欲離開時請點選</a:t>
            </a:r>
            <a:r>
              <a:rPr lang="zh-TW" altLang="en-US" sz="2800" b="1" dirty="0">
                <a:solidFill>
                  <a:srgbClr val="FFFF00"/>
                </a:solidFill>
                <a:latin typeface="新細明體" panose="02020500000000000000" pitchFamily="18" charset="-120"/>
                <a:ea typeface="新細明體" panose="02020500000000000000" pitchFamily="18" charset="-120"/>
                <a:cs typeface="PMingLiu"/>
                <a:sym typeface="PMingLiu"/>
              </a:rPr>
              <a:t>「</a:t>
            </a: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登出</a:t>
            </a:r>
            <a:r>
              <a:rPr lang="zh-TW" altLang="en-US" sz="2800" b="1" dirty="0">
                <a:solidFill>
                  <a:srgbClr val="FFFF00"/>
                </a:solidFill>
                <a:latin typeface="新細明體" panose="02020500000000000000" pitchFamily="18" charset="-120"/>
                <a:ea typeface="新細明體" panose="02020500000000000000" pitchFamily="18" charset="-120"/>
                <a:cs typeface="PMingLiu"/>
                <a:sym typeface="PMingLiu"/>
              </a:rPr>
              <a:t>」</a:t>
            </a: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a:t>
            </a:r>
            <a:endParaRPr sz="2800" b="1" dirty="0">
              <a:solidFill>
                <a:srgbClr val="FFFF00"/>
              </a:solidFill>
              <a:latin typeface="微軟正黑體" panose="020B0604030504040204" pitchFamily="34" charset="-120"/>
              <a:ea typeface="微軟正黑體" panose="020B0604030504040204" pitchFamily="34" charset="-120"/>
            </a:endParaRPr>
          </a:p>
        </p:txBody>
      </p:sp>
      <p:cxnSp>
        <p:nvCxnSpPr>
          <p:cNvPr id="5" name="直線接點 4"/>
          <p:cNvCxnSpPr/>
          <p:nvPr/>
        </p:nvCxnSpPr>
        <p:spPr>
          <a:xfrm flipH="1" flipV="1">
            <a:off x="3472962" y="2380679"/>
            <a:ext cx="35169" cy="379782"/>
          </a:xfrm>
          <a:prstGeom prst="line">
            <a:avLst/>
          </a:prstGeom>
          <a:ln w="38100"/>
        </p:spPr>
        <p:style>
          <a:lnRef idx="1">
            <a:schemeClr val="dk1"/>
          </a:lnRef>
          <a:fillRef idx="0">
            <a:schemeClr val="dk1"/>
          </a:fillRef>
          <a:effectRef idx="0">
            <a:schemeClr val="dk1"/>
          </a:effectRef>
          <a:fontRef idx="minor">
            <a:schemeClr val="tx1"/>
          </a:fontRef>
        </p:style>
      </p:cxnSp>
      <p:sp>
        <p:nvSpPr>
          <p:cNvPr id="3" name="矩形 2">
            <a:extLst>
              <a:ext uri="{FF2B5EF4-FFF2-40B4-BE49-F238E27FC236}">
                <a16:creationId xmlns:a16="http://schemas.microsoft.com/office/drawing/2014/main" id="{A1BE99C1-C2A3-4FD9-B18E-6A937021EDC9}"/>
              </a:ext>
            </a:extLst>
          </p:cNvPr>
          <p:cNvSpPr/>
          <p:nvPr/>
        </p:nvSpPr>
        <p:spPr>
          <a:xfrm>
            <a:off x="606751" y="2914116"/>
            <a:ext cx="491383"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E26EC5D9-0E9C-406F-A966-597E3BD9186E}"/>
              </a:ext>
            </a:extLst>
          </p:cNvPr>
          <p:cNvSpPr/>
          <p:nvPr/>
        </p:nvSpPr>
        <p:spPr>
          <a:xfrm>
            <a:off x="764849" y="3580729"/>
            <a:ext cx="367469"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4000" b="1" dirty="0">
                <a:latin typeface="微軟正黑體" panose="020B0604030504040204" pitchFamily="34" charset="-120"/>
                <a:ea typeface="微軟正黑體" panose="020B0604030504040204" pitchFamily="34" charset="-120"/>
              </a:rPr>
              <a:t>115</a:t>
            </a:r>
            <a:r>
              <a:rPr lang="zh-TW" altLang="en-US" sz="4000" b="1" dirty="0">
                <a:latin typeface="微軟正黑體" panose="020B0604030504040204" pitchFamily="34" charset="-120"/>
                <a:ea typeface="微軟正黑體" panose="020B0604030504040204" pitchFamily="34" charset="-120"/>
              </a:rPr>
              <a:t>年分科測驗五標</a:t>
            </a:r>
          </a:p>
        </p:txBody>
      </p:sp>
      <p:pic>
        <p:nvPicPr>
          <p:cNvPr id="3" name="圖片 2">
            <a:extLst>
              <a:ext uri="{FF2B5EF4-FFF2-40B4-BE49-F238E27FC236}">
                <a16:creationId xmlns:a16="http://schemas.microsoft.com/office/drawing/2014/main" id="{E76BFA2D-CDA0-402F-BAB0-2D7983CE583F}"/>
              </a:ext>
            </a:extLst>
          </p:cNvPr>
          <p:cNvPicPr>
            <a:picLocks noChangeAspect="1"/>
          </p:cNvPicPr>
          <p:nvPr/>
        </p:nvPicPr>
        <p:blipFill>
          <a:blip r:embed="rId3"/>
          <a:stretch>
            <a:fillRect/>
          </a:stretch>
        </p:blipFill>
        <p:spPr>
          <a:xfrm>
            <a:off x="1704575" y="1690687"/>
            <a:ext cx="5734850" cy="430590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2" name="圖片 1"/>
          <p:cNvPicPr>
            <a:picLocks noChangeAspect="1"/>
          </p:cNvPicPr>
          <p:nvPr/>
        </p:nvPicPr>
        <p:blipFill rotWithShape="1">
          <a:blip r:embed="rId3"/>
          <a:srcRect l="9796" t="27728" r="27941" b="15916"/>
          <a:stretch/>
        </p:blipFill>
        <p:spPr>
          <a:xfrm>
            <a:off x="73024" y="1814350"/>
            <a:ext cx="8749685" cy="4454565"/>
          </a:xfrm>
          <a:prstGeom prst="rect">
            <a:avLst/>
          </a:prstGeom>
        </p:spPr>
      </p:pic>
      <p:sp>
        <p:nvSpPr>
          <p:cNvPr id="395" name="Google Shape;395;p28"/>
          <p:cNvSpPr/>
          <p:nvPr/>
        </p:nvSpPr>
        <p:spPr>
          <a:xfrm>
            <a:off x="73025" y="3175"/>
            <a:ext cx="26273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396" name="Google Shape;396;p28"/>
          <p:cNvSpPr txBox="1"/>
          <p:nvPr/>
        </p:nvSpPr>
        <p:spPr>
          <a:xfrm>
            <a:off x="73025" y="303212"/>
            <a:ext cx="2627312"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en-US" sz="4800" b="1" i="0" u="none">
                <a:solidFill>
                  <a:srgbClr val="002060"/>
                </a:solidFill>
                <a:latin typeface="Microsoft JhengHei"/>
                <a:ea typeface="Microsoft JhengHei"/>
                <a:cs typeface="Microsoft JhengHei"/>
                <a:sym typeface="Microsoft JhengHei"/>
              </a:rPr>
              <a:t>登記志願</a:t>
            </a:r>
            <a:endParaRPr/>
          </a:p>
        </p:txBody>
      </p:sp>
      <p:sp>
        <p:nvSpPr>
          <p:cNvPr id="7" name="Google Shape;350;p23"/>
          <p:cNvSpPr txBox="1"/>
          <p:nvPr/>
        </p:nvSpPr>
        <p:spPr>
          <a:xfrm>
            <a:off x="143365" y="4959266"/>
            <a:ext cx="2265728" cy="954067"/>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①</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點選依</a:t>
            </a:r>
            <a:br>
              <a:rPr lang="en-US" altLang="zh-TW"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br>
            <a:r>
              <a:rPr lang="zh-TW" altLang="en-US" sz="2800" b="1" i="0" u="sng" dirty="0">
                <a:solidFill>
                  <a:srgbClr val="FFFF00"/>
                </a:solidFill>
                <a:latin typeface="微軟正黑體" panose="020B0604030504040204" pitchFamily="34" charset="-120"/>
                <a:ea typeface="微軟正黑體" panose="020B0604030504040204" pitchFamily="34" charset="-120"/>
                <a:cs typeface="PMingLiu"/>
                <a:sym typeface="PMingLiu"/>
              </a:rPr>
              <a:t>校系選志願</a:t>
            </a:r>
            <a:endParaRPr b="1" u="sng" dirty="0">
              <a:solidFill>
                <a:srgbClr val="FFFF00"/>
              </a:solidFill>
              <a:latin typeface="微軟正黑體" panose="020B0604030504040204" pitchFamily="34" charset="-120"/>
              <a:ea typeface="微軟正黑體" panose="020B0604030504040204" pitchFamily="34" charset="-120"/>
            </a:endParaRPr>
          </a:p>
        </p:txBody>
      </p:sp>
      <p:sp>
        <p:nvSpPr>
          <p:cNvPr id="8" name="Google Shape;363;p24"/>
          <p:cNvSpPr txBox="1"/>
          <p:nvPr/>
        </p:nvSpPr>
        <p:spPr>
          <a:xfrm>
            <a:off x="7608849" y="3266581"/>
            <a:ext cx="1370239" cy="954067"/>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②</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選擇學校</a:t>
            </a:r>
            <a:endParaRPr b="1" dirty="0">
              <a:solidFill>
                <a:srgbClr val="FFFF00"/>
              </a:solidFill>
              <a:latin typeface="微軟正黑體" panose="020B0604030504040204" pitchFamily="34" charset="-120"/>
              <a:ea typeface="微軟正黑體" panose="020B0604030504040204" pitchFamily="34" charset="-120"/>
            </a:endParaRPr>
          </a:p>
        </p:txBody>
      </p:sp>
      <p:sp>
        <p:nvSpPr>
          <p:cNvPr id="9" name="Google Shape;363;p24"/>
          <p:cNvSpPr txBox="1"/>
          <p:nvPr/>
        </p:nvSpPr>
        <p:spPr>
          <a:xfrm>
            <a:off x="7408002" y="4430107"/>
            <a:ext cx="1735998" cy="1569620"/>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③在系組上點擊滑鼠左鍵，即可加入志願。</a:t>
            </a:r>
            <a:endParaRPr sz="2400" b="1" dirty="0">
              <a:solidFill>
                <a:srgbClr val="FFFF00"/>
              </a:solidFill>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id="{15A00D49-0E22-419E-B38D-3FEEB899CC39}"/>
              </a:ext>
            </a:extLst>
          </p:cNvPr>
          <p:cNvSpPr/>
          <p:nvPr/>
        </p:nvSpPr>
        <p:spPr>
          <a:xfrm>
            <a:off x="521293" y="1898734"/>
            <a:ext cx="384561"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149D944F-551D-4EC7-A7B0-30A95C8CE357}"/>
              </a:ext>
            </a:extLst>
          </p:cNvPr>
          <p:cNvSpPr/>
          <p:nvPr/>
        </p:nvSpPr>
        <p:spPr>
          <a:xfrm>
            <a:off x="800100" y="2601137"/>
            <a:ext cx="245692" cy="203446"/>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400522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 name="圖片 2"/>
          <p:cNvPicPr>
            <a:picLocks noChangeAspect="1"/>
          </p:cNvPicPr>
          <p:nvPr/>
        </p:nvPicPr>
        <p:blipFill rotWithShape="1">
          <a:blip r:embed="rId3"/>
          <a:srcRect l="16711" t="23585" r="24381" b="13058"/>
          <a:stretch/>
        </p:blipFill>
        <p:spPr>
          <a:xfrm>
            <a:off x="743925" y="1736724"/>
            <a:ext cx="8196643" cy="4958862"/>
          </a:xfrm>
          <a:prstGeom prst="rect">
            <a:avLst/>
          </a:prstGeom>
        </p:spPr>
      </p:pic>
      <p:sp>
        <p:nvSpPr>
          <p:cNvPr id="395" name="Google Shape;395;p28"/>
          <p:cNvSpPr/>
          <p:nvPr/>
        </p:nvSpPr>
        <p:spPr>
          <a:xfrm>
            <a:off x="73025" y="3175"/>
            <a:ext cx="26273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396" name="Google Shape;396;p28"/>
          <p:cNvSpPr txBox="1"/>
          <p:nvPr/>
        </p:nvSpPr>
        <p:spPr>
          <a:xfrm>
            <a:off x="73025" y="303212"/>
            <a:ext cx="2627312"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en-US" sz="4800" b="1" i="0" u="none" dirty="0" err="1">
                <a:solidFill>
                  <a:srgbClr val="002060"/>
                </a:solidFill>
                <a:latin typeface="Microsoft JhengHei"/>
                <a:ea typeface="Microsoft JhengHei"/>
                <a:cs typeface="Microsoft JhengHei"/>
                <a:sym typeface="Microsoft JhengHei"/>
              </a:rPr>
              <a:t>登記志願</a:t>
            </a:r>
            <a:endParaRPr dirty="0"/>
          </a:p>
        </p:txBody>
      </p:sp>
      <p:sp>
        <p:nvSpPr>
          <p:cNvPr id="8" name="Google Shape;363;p24"/>
          <p:cNvSpPr txBox="1"/>
          <p:nvPr/>
        </p:nvSpPr>
        <p:spPr>
          <a:xfrm>
            <a:off x="476317" y="4948963"/>
            <a:ext cx="2398191" cy="1384954"/>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②</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設定搜尋條件後，點選</a:t>
            </a:r>
            <a:r>
              <a:rPr lang="zh-TW" altLang="en-US" sz="2800" b="1" i="0" u="sng" dirty="0">
                <a:solidFill>
                  <a:srgbClr val="FFFF00"/>
                </a:solidFill>
                <a:latin typeface="微軟正黑體" panose="020B0604030504040204" pitchFamily="34" charset="-120"/>
                <a:ea typeface="微軟正黑體" panose="020B0604030504040204" pitchFamily="34" charset="-120"/>
                <a:cs typeface="PMingLiu"/>
                <a:sym typeface="PMingLiu"/>
              </a:rPr>
              <a:t>開始篩選</a:t>
            </a:r>
            <a:endParaRPr b="1" u="sng" dirty="0">
              <a:solidFill>
                <a:srgbClr val="FFFF00"/>
              </a:solidFill>
              <a:latin typeface="微軟正黑體" panose="020B0604030504040204" pitchFamily="34" charset="-120"/>
              <a:ea typeface="微軟正黑體" panose="020B0604030504040204" pitchFamily="34" charset="-120"/>
            </a:endParaRPr>
          </a:p>
        </p:txBody>
      </p:sp>
      <p:sp>
        <p:nvSpPr>
          <p:cNvPr id="9" name="Google Shape;363;p24"/>
          <p:cNvSpPr txBox="1"/>
          <p:nvPr/>
        </p:nvSpPr>
        <p:spPr>
          <a:xfrm>
            <a:off x="7481027" y="3422873"/>
            <a:ext cx="1662972" cy="1569620"/>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③勾選系組</a:t>
            </a:r>
            <a:r>
              <a:rPr lang="zh-TW" altLang="en-US" sz="1600" b="1" dirty="0">
                <a:solidFill>
                  <a:srgbClr val="FFFF00"/>
                </a:solidFill>
                <a:latin typeface="微軟正黑體" panose="020B0604030504040204" pitchFamily="34" charset="-120"/>
                <a:ea typeface="微軟正黑體" panose="020B0604030504040204" pitchFamily="34" charset="-120"/>
                <a:cs typeface="PMingLiu"/>
                <a:sym typeface="PMingLiu"/>
              </a:rPr>
              <a:t>，</a:t>
            </a: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並點選</a:t>
            </a:r>
            <a:r>
              <a:rPr lang="zh-TW" altLang="en-US" sz="2400" b="1" u="sng" dirty="0">
                <a:solidFill>
                  <a:srgbClr val="FFFF00"/>
                </a:solidFill>
                <a:latin typeface="微軟正黑體" panose="020B0604030504040204" pitchFamily="34" charset="-120"/>
                <a:ea typeface="微軟正黑體" panose="020B0604030504040204" pitchFamily="34" charset="-120"/>
                <a:cs typeface="PMingLiu"/>
                <a:sym typeface="PMingLiu"/>
              </a:rPr>
              <a:t>加入勾選校系</a:t>
            </a: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a:t>
            </a:r>
            <a:endParaRPr sz="2400" b="1" dirty="0">
              <a:solidFill>
                <a:srgbClr val="FFFF00"/>
              </a:solidFill>
              <a:latin typeface="微軟正黑體" panose="020B0604030504040204" pitchFamily="34" charset="-120"/>
              <a:ea typeface="微軟正黑體" panose="020B0604030504040204" pitchFamily="34" charset="-120"/>
            </a:endParaRPr>
          </a:p>
        </p:txBody>
      </p:sp>
      <p:sp>
        <p:nvSpPr>
          <p:cNvPr id="7" name="Google Shape;350;p23"/>
          <p:cNvSpPr txBox="1"/>
          <p:nvPr/>
        </p:nvSpPr>
        <p:spPr>
          <a:xfrm>
            <a:off x="101169" y="3039926"/>
            <a:ext cx="1285512" cy="1384954"/>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①</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點選</a:t>
            </a:r>
            <a:r>
              <a:rPr lang="zh-TW" altLang="en-US" sz="2800" b="1" i="0" u="sng" dirty="0">
                <a:solidFill>
                  <a:srgbClr val="FFFF00"/>
                </a:solidFill>
                <a:latin typeface="微軟正黑體" panose="020B0604030504040204" pitchFamily="34" charset="-120"/>
                <a:ea typeface="微軟正黑體" panose="020B0604030504040204" pitchFamily="34" charset="-120"/>
                <a:cs typeface="PMingLiu"/>
                <a:sym typeface="PMingLiu"/>
              </a:rPr>
              <a:t>依條件選志願</a:t>
            </a:r>
            <a:endParaRPr b="1" u="sng" dirty="0">
              <a:solidFill>
                <a:srgbClr val="FFFF00"/>
              </a:solidFill>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id="{28DEA52E-A8FD-4080-B098-ADB5C2ED1460}"/>
              </a:ext>
            </a:extLst>
          </p:cNvPr>
          <p:cNvSpPr/>
          <p:nvPr/>
        </p:nvSpPr>
        <p:spPr>
          <a:xfrm>
            <a:off x="743925" y="1798400"/>
            <a:ext cx="384561"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46D51B00-B30C-4009-9B6B-0AD67A5942C9}"/>
              </a:ext>
            </a:extLst>
          </p:cNvPr>
          <p:cNvSpPr/>
          <p:nvPr/>
        </p:nvSpPr>
        <p:spPr>
          <a:xfrm>
            <a:off x="871671" y="2353517"/>
            <a:ext cx="384561"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703941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10" name="Google Shape;395;p28"/>
          <p:cNvSpPr/>
          <p:nvPr/>
        </p:nvSpPr>
        <p:spPr>
          <a:xfrm>
            <a:off x="73025" y="3175"/>
            <a:ext cx="26273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1" name="Google Shape;396;p28"/>
          <p:cNvSpPr txBox="1"/>
          <p:nvPr/>
        </p:nvSpPr>
        <p:spPr>
          <a:xfrm>
            <a:off x="73025" y="303212"/>
            <a:ext cx="2627312"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en-US" sz="4800" b="1" i="0" u="none" dirty="0" err="1">
                <a:solidFill>
                  <a:srgbClr val="002060"/>
                </a:solidFill>
                <a:latin typeface="Microsoft JhengHei"/>
                <a:ea typeface="Microsoft JhengHei"/>
                <a:cs typeface="Microsoft JhengHei"/>
                <a:sym typeface="Microsoft JhengHei"/>
              </a:rPr>
              <a:t>登記志願</a:t>
            </a:r>
            <a:endParaRPr dirty="0"/>
          </a:p>
        </p:txBody>
      </p:sp>
      <p:grpSp>
        <p:nvGrpSpPr>
          <p:cNvPr id="4" name="群組 3"/>
          <p:cNvGrpSpPr/>
          <p:nvPr/>
        </p:nvGrpSpPr>
        <p:grpSpPr>
          <a:xfrm>
            <a:off x="46604" y="1068684"/>
            <a:ext cx="9097396" cy="5640583"/>
            <a:chOff x="43962" y="259791"/>
            <a:chExt cx="9097396" cy="5640583"/>
          </a:xfrm>
        </p:grpSpPr>
        <p:pic>
          <p:nvPicPr>
            <p:cNvPr id="3" name="圖片 2"/>
            <p:cNvPicPr>
              <a:picLocks noChangeAspect="1"/>
            </p:cNvPicPr>
            <p:nvPr/>
          </p:nvPicPr>
          <p:blipFill rotWithShape="1">
            <a:blip r:embed="rId3"/>
            <a:srcRect l="12857" t="24805" r="23630" b="11902"/>
            <a:stretch/>
          </p:blipFill>
          <p:spPr>
            <a:xfrm>
              <a:off x="43962" y="677008"/>
              <a:ext cx="9097396" cy="5099539"/>
            </a:xfrm>
            <a:prstGeom prst="rect">
              <a:avLst/>
            </a:prstGeom>
          </p:spPr>
        </p:pic>
        <p:sp>
          <p:nvSpPr>
            <p:cNvPr id="8" name="Google Shape;363;p24"/>
            <p:cNvSpPr txBox="1"/>
            <p:nvPr/>
          </p:nvSpPr>
          <p:spPr>
            <a:xfrm>
              <a:off x="7590880" y="259791"/>
              <a:ext cx="1370239" cy="3108503"/>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②</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幫我過濾</a:t>
              </a:r>
              <a:r>
                <a:rPr lang="en-US" altLang="zh-TW"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未勾選過濾將會列出紅字系組</a:t>
              </a:r>
              <a:endParaRPr b="1" dirty="0">
                <a:solidFill>
                  <a:srgbClr val="FFFF00"/>
                </a:solidFill>
                <a:latin typeface="微軟正黑體" panose="020B0604030504040204" pitchFamily="34" charset="-120"/>
                <a:ea typeface="微軟正黑體" panose="020B0604030504040204" pitchFamily="34" charset="-120"/>
              </a:endParaRPr>
            </a:p>
          </p:txBody>
        </p:sp>
        <p:sp>
          <p:nvSpPr>
            <p:cNvPr id="9" name="Google Shape;363;p24"/>
            <p:cNvSpPr txBox="1"/>
            <p:nvPr/>
          </p:nvSpPr>
          <p:spPr>
            <a:xfrm>
              <a:off x="7590880" y="3628084"/>
              <a:ext cx="1370239" cy="1938952"/>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③過濾後僅列出可分發的系組。</a:t>
              </a:r>
              <a:endParaRPr sz="2400" b="1" dirty="0">
                <a:solidFill>
                  <a:srgbClr val="FFFF00"/>
                </a:solidFill>
                <a:latin typeface="微軟正黑體" panose="020B0604030504040204" pitchFamily="34" charset="-120"/>
                <a:ea typeface="微軟正黑體" panose="020B0604030504040204" pitchFamily="34" charset="-120"/>
              </a:endParaRPr>
            </a:p>
          </p:txBody>
        </p:sp>
        <p:sp>
          <p:nvSpPr>
            <p:cNvPr id="7" name="Google Shape;350;p23"/>
            <p:cNvSpPr txBox="1"/>
            <p:nvPr/>
          </p:nvSpPr>
          <p:spPr>
            <a:xfrm>
              <a:off x="192171" y="4084533"/>
              <a:ext cx="4220300" cy="1815841"/>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①</a:t>
              </a:r>
              <a:r>
                <a:rPr lang="zh-TW" altLang="en-US" sz="2800" b="1" u="sng" dirty="0">
                  <a:solidFill>
                    <a:srgbClr val="FFFF00"/>
                  </a:solidFill>
                  <a:latin typeface="微軟正黑體" panose="020B0604030504040204" pitchFamily="34" charset="-120"/>
                  <a:ea typeface="微軟正黑體" panose="020B0604030504040204" pitchFamily="34" charset="-120"/>
                  <a:cs typeface="PMingLiu"/>
                  <a:sym typeface="PMingLiu"/>
                </a:rPr>
                <a:t>科目過濾</a:t>
              </a:r>
              <a:r>
                <a:rPr lang="en-US" altLang="zh-TW" sz="2800" b="1" dirty="0">
                  <a:solidFill>
                    <a:srgbClr val="FFFF00"/>
                  </a:solidFill>
                  <a:latin typeface="微軟正黑體" panose="020B0604030504040204" pitchFamily="34" charset="-120"/>
                  <a:ea typeface="微軟正黑體" panose="020B0604030504040204" pitchFamily="34" charset="-120"/>
                  <a:cs typeface="PMingLiu"/>
                  <a:sym typeface="PMingLiu"/>
                </a:rPr>
                <a:t>--</a:t>
              </a: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如：若考慮有採計生物的系組，可利用此功能將包含生物之組合全部勾選。</a:t>
              </a:r>
              <a:endParaRPr sz="2800" b="1" dirty="0">
                <a:solidFill>
                  <a:srgbClr val="FFFF00"/>
                </a:solidFill>
                <a:latin typeface="微軟正黑體" panose="020B0604030504040204" pitchFamily="34" charset="-120"/>
                <a:ea typeface="微軟正黑體" panose="020B0604030504040204" pitchFamily="34" charset="-120"/>
                <a:cs typeface="PMingLiu"/>
              </a:endParaRPr>
            </a:p>
          </p:txBody>
        </p:sp>
      </p:grpSp>
    </p:spTree>
    <p:extLst>
      <p:ext uri="{BB962C8B-B14F-4D97-AF65-F5344CB8AC3E}">
        <p14:creationId xmlns:p14="http://schemas.microsoft.com/office/powerpoint/2010/main" val="126566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2" name="圖片 1"/>
          <p:cNvPicPr>
            <a:picLocks noChangeAspect="1"/>
          </p:cNvPicPr>
          <p:nvPr/>
        </p:nvPicPr>
        <p:blipFill rotWithShape="1">
          <a:blip r:embed="rId3"/>
          <a:srcRect l="28727" t="35634" r="25979" b="23577"/>
          <a:stretch/>
        </p:blipFill>
        <p:spPr>
          <a:xfrm>
            <a:off x="361100" y="1455026"/>
            <a:ext cx="8782900" cy="4448907"/>
          </a:xfrm>
          <a:prstGeom prst="rect">
            <a:avLst/>
          </a:prstGeom>
        </p:spPr>
      </p:pic>
      <p:sp>
        <p:nvSpPr>
          <p:cNvPr id="395" name="Google Shape;395;p28"/>
          <p:cNvSpPr/>
          <p:nvPr/>
        </p:nvSpPr>
        <p:spPr>
          <a:xfrm>
            <a:off x="73025" y="3175"/>
            <a:ext cx="26273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396" name="Google Shape;396;p28"/>
          <p:cNvSpPr txBox="1"/>
          <p:nvPr/>
        </p:nvSpPr>
        <p:spPr>
          <a:xfrm>
            <a:off x="73025" y="303212"/>
            <a:ext cx="2627312"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en-US" sz="4800" b="1" i="0" u="none">
                <a:solidFill>
                  <a:srgbClr val="002060"/>
                </a:solidFill>
                <a:latin typeface="Microsoft JhengHei"/>
                <a:ea typeface="Microsoft JhengHei"/>
                <a:cs typeface="Microsoft JhengHei"/>
                <a:sym typeface="Microsoft JhengHei"/>
              </a:rPr>
              <a:t>登記志願</a:t>
            </a:r>
            <a:endParaRPr/>
          </a:p>
        </p:txBody>
      </p:sp>
      <p:sp>
        <p:nvSpPr>
          <p:cNvPr id="8" name="Google Shape;363;p24"/>
          <p:cNvSpPr txBox="1"/>
          <p:nvPr/>
        </p:nvSpPr>
        <p:spPr>
          <a:xfrm>
            <a:off x="4591930" y="5842387"/>
            <a:ext cx="2857092" cy="954067"/>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②</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輸入系組代碼並點選</a:t>
            </a:r>
            <a:r>
              <a:rPr lang="zh-TW" altLang="en-US" sz="2800" b="1" i="0" u="sng" dirty="0">
                <a:solidFill>
                  <a:srgbClr val="FFFF00"/>
                </a:solidFill>
                <a:latin typeface="微軟正黑體" panose="020B0604030504040204" pitchFamily="34" charset="-120"/>
                <a:ea typeface="微軟正黑體" panose="020B0604030504040204" pitchFamily="34" charset="-120"/>
                <a:cs typeface="PMingLiu"/>
                <a:sym typeface="PMingLiu"/>
              </a:rPr>
              <a:t>加入</a:t>
            </a:r>
            <a:endParaRPr b="1" u="sng" dirty="0">
              <a:solidFill>
                <a:srgbClr val="FFFF00"/>
              </a:solidFill>
              <a:latin typeface="微軟正黑體" panose="020B0604030504040204" pitchFamily="34" charset="-120"/>
              <a:ea typeface="微軟正黑體" panose="020B0604030504040204" pitchFamily="34" charset="-120"/>
            </a:endParaRPr>
          </a:p>
        </p:txBody>
      </p:sp>
      <p:sp>
        <p:nvSpPr>
          <p:cNvPr id="7" name="Google Shape;350;p23"/>
          <p:cNvSpPr txBox="1"/>
          <p:nvPr/>
        </p:nvSpPr>
        <p:spPr>
          <a:xfrm>
            <a:off x="148047" y="3605349"/>
            <a:ext cx="1623480" cy="1600398"/>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①</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點選</a:t>
            </a:r>
            <a:r>
              <a:rPr lang="zh-TW" altLang="en-US" sz="2800" b="1" i="0" u="sng" dirty="0">
                <a:solidFill>
                  <a:srgbClr val="FFFF00"/>
                </a:solidFill>
                <a:latin typeface="微軟正黑體" panose="020B0604030504040204" pitchFamily="34" charset="-120"/>
                <a:ea typeface="微軟正黑體" panose="020B0604030504040204" pitchFamily="34" charset="-120"/>
                <a:cs typeface="PMingLiu"/>
                <a:sym typeface="PMingLiu"/>
              </a:rPr>
              <a:t>直接輸入系組代碼</a:t>
            </a:r>
            <a:endParaRPr lang="en-US" altLang="zh-TW" sz="2800" b="1" i="0" u="sng" dirty="0">
              <a:solidFill>
                <a:srgbClr val="FFFF00"/>
              </a:solidFill>
              <a:latin typeface="微軟正黑體" panose="020B0604030504040204" pitchFamily="34" charset="-120"/>
              <a:ea typeface="微軟正黑體" panose="020B0604030504040204" pitchFamily="34" charset="-120"/>
              <a:cs typeface="PMingLiu"/>
              <a:sym typeface="PMingLiu"/>
            </a:endParaRPr>
          </a:p>
          <a:p>
            <a:pPr marL="0" marR="0" lvl="0" indent="0" algn="l" rtl="0">
              <a:lnSpc>
                <a:spcPct val="100000"/>
              </a:lnSpc>
              <a:spcBef>
                <a:spcPts val="0"/>
              </a:spcBef>
              <a:spcAft>
                <a:spcPts val="0"/>
              </a:spcAft>
              <a:buClr>
                <a:schemeClr val="dk1"/>
              </a:buClr>
              <a:buSzPts val="2800"/>
              <a:buFont typeface="PMingLiu"/>
              <a:buNone/>
            </a:pPr>
            <a:endParaRPr b="1" u="sng" dirty="0">
              <a:solidFill>
                <a:srgbClr val="FFFF00"/>
              </a:solidFill>
              <a:latin typeface="微軟正黑體" panose="020B0604030504040204" pitchFamily="34" charset="-120"/>
              <a:ea typeface="微軟正黑體" panose="020B0604030504040204" pitchFamily="34" charset="-120"/>
            </a:endParaRPr>
          </a:p>
        </p:txBody>
      </p:sp>
      <p:sp>
        <p:nvSpPr>
          <p:cNvPr id="9" name="矩形 8">
            <a:extLst>
              <a:ext uri="{FF2B5EF4-FFF2-40B4-BE49-F238E27FC236}">
                <a16:creationId xmlns:a16="http://schemas.microsoft.com/office/drawing/2014/main" id="{75AA29DC-5B12-4A41-9253-AFF22808EC1E}"/>
              </a:ext>
            </a:extLst>
          </p:cNvPr>
          <p:cNvSpPr/>
          <p:nvPr/>
        </p:nvSpPr>
        <p:spPr>
          <a:xfrm>
            <a:off x="512747" y="1574354"/>
            <a:ext cx="393107"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2BB5849D-1DBB-4E1A-9BC5-2FA89522FBD2}"/>
              </a:ext>
            </a:extLst>
          </p:cNvPr>
          <p:cNvSpPr/>
          <p:nvPr/>
        </p:nvSpPr>
        <p:spPr>
          <a:xfrm>
            <a:off x="700754" y="2298062"/>
            <a:ext cx="393107" cy="222948"/>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14732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2" name="圖片 1"/>
          <p:cNvPicPr>
            <a:picLocks noChangeAspect="1"/>
          </p:cNvPicPr>
          <p:nvPr/>
        </p:nvPicPr>
        <p:blipFill rotWithShape="1">
          <a:blip r:embed="rId3"/>
          <a:srcRect l="23142" t="43260" r="33696" b="20107"/>
          <a:stretch/>
        </p:blipFill>
        <p:spPr>
          <a:xfrm>
            <a:off x="571499" y="2698098"/>
            <a:ext cx="8510953" cy="4063187"/>
          </a:xfrm>
          <a:prstGeom prst="rect">
            <a:avLst/>
          </a:prstGeom>
        </p:spPr>
      </p:pic>
      <p:sp>
        <p:nvSpPr>
          <p:cNvPr id="395" name="Google Shape;395;p28"/>
          <p:cNvSpPr/>
          <p:nvPr/>
        </p:nvSpPr>
        <p:spPr>
          <a:xfrm>
            <a:off x="73025" y="3175"/>
            <a:ext cx="26273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396" name="Google Shape;396;p28"/>
          <p:cNvSpPr txBox="1"/>
          <p:nvPr/>
        </p:nvSpPr>
        <p:spPr>
          <a:xfrm>
            <a:off x="73025" y="303212"/>
            <a:ext cx="2627312"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en-US" sz="4800" b="1" i="0" u="none" dirty="0" err="1">
                <a:solidFill>
                  <a:srgbClr val="002060"/>
                </a:solidFill>
                <a:latin typeface="Microsoft JhengHei"/>
                <a:ea typeface="Microsoft JhengHei"/>
                <a:cs typeface="Microsoft JhengHei"/>
                <a:sym typeface="Microsoft JhengHei"/>
              </a:rPr>
              <a:t>登記志願</a:t>
            </a:r>
            <a:endParaRPr dirty="0"/>
          </a:p>
        </p:txBody>
      </p:sp>
      <p:sp>
        <p:nvSpPr>
          <p:cNvPr id="7" name="Google Shape;350;p23"/>
          <p:cNvSpPr txBox="1"/>
          <p:nvPr/>
        </p:nvSpPr>
        <p:spPr>
          <a:xfrm>
            <a:off x="2415381" y="1263118"/>
            <a:ext cx="6572953" cy="1384954"/>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單機版與網路系統頁面差異：左上方註明</a:t>
            </a:r>
            <a:r>
              <a:rPr lang="zh-TW" altLang="en-US" sz="2800" b="1" i="0" u="none" dirty="0">
                <a:solidFill>
                  <a:srgbClr val="FFFF00"/>
                </a:solidFill>
                <a:latin typeface="新細明體" panose="02020500000000000000" pitchFamily="18" charset="-120"/>
                <a:ea typeface="新細明體" panose="02020500000000000000" pitchFamily="18" charset="-120"/>
                <a:cs typeface="PMingLiu"/>
                <a:sym typeface="PMingLiu"/>
              </a:rPr>
              <a:t>「單機版」字樣</a:t>
            </a: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，基本資料及各項成績須自行輸入，且無</a:t>
            </a:r>
            <a:r>
              <a:rPr lang="zh-TW" altLang="en-US" sz="2800" b="1" u="sng" dirty="0">
                <a:solidFill>
                  <a:srgbClr val="FFFF00"/>
                </a:solidFill>
                <a:latin typeface="微軟正黑體" panose="020B0604030504040204" pitchFamily="34" charset="-120"/>
                <a:ea typeface="微軟正黑體" panose="020B0604030504040204" pitchFamily="34" charset="-120"/>
                <a:cs typeface="PMingLiu"/>
                <a:sym typeface="PMingLiu"/>
              </a:rPr>
              <a:t>送出志願</a:t>
            </a: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功能。</a:t>
            </a:r>
            <a:endParaRPr sz="2800" b="1" dirty="0">
              <a:solidFill>
                <a:srgbClr val="FFFF00"/>
              </a:solidFill>
              <a:latin typeface="微軟正黑體" panose="020B0604030504040204" pitchFamily="34" charset="-120"/>
              <a:ea typeface="微軟正黑體" panose="020B0604030504040204" pitchFamily="34" charset="-120"/>
              <a:cs typeface="PMingLiu"/>
            </a:endParaRPr>
          </a:p>
        </p:txBody>
      </p:sp>
      <p:sp>
        <p:nvSpPr>
          <p:cNvPr id="8" name="Google Shape;350;p23"/>
          <p:cNvSpPr txBox="1"/>
          <p:nvPr/>
        </p:nvSpPr>
        <p:spPr>
          <a:xfrm>
            <a:off x="0" y="4437306"/>
            <a:ext cx="1314993" cy="1415732"/>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400" b="1" i="0" u="none" dirty="0">
                <a:solidFill>
                  <a:srgbClr val="FFFF00"/>
                </a:solidFill>
                <a:latin typeface="微軟正黑體" panose="020B0604030504040204" pitchFamily="34" charset="-120"/>
                <a:ea typeface="微軟正黑體" panose="020B0604030504040204" pitchFamily="34" charset="-120"/>
                <a:cs typeface="PMingLiu"/>
                <a:sym typeface="PMingLiu"/>
              </a:rPr>
              <a:t>①</a:t>
            </a:r>
            <a:r>
              <a:rPr lang="zh-TW" altLang="en-US" sz="2400" b="1" i="0" u="none" dirty="0">
                <a:solidFill>
                  <a:srgbClr val="FFFF00"/>
                </a:solidFill>
                <a:latin typeface="微軟正黑體" panose="020B0604030504040204" pitchFamily="34" charset="-120"/>
                <a:ea typeface="微軟正黑體" panose="020B0604030504040204" pitchFamily="34" charset="-120"/>
                <a:cs typeface="PMingLiu"/>
                <a:sym typeface="PMingLiu"/>
              </a:rPr>
              <a:t>點選</a:t>
            </a:r>
            <a:r>
              <a:rPr lang="zh-TW" altLang="en-US" sz="2400" b="1" i="0" u="sng" dirty="0">
                <a:solidFill>
                  <a:srgbClr val="FFFF00"/>
                </a:solidFill>
                <a:latin typeface="微軟正黑體" panose="020B0604030504040204" pitchFamily="34" charset="-120"/>
                <a:ea typeface="微軟正黑體" panose="020B0604030504040204" pitchFamily="34" charset="-120"/>
                <a:cs typeface="PMingLiu"/>
                <a:sym typeface="PMingLiu"/>
              </a:rPr>
              <a:t>產生志願碼</a:t>
            </a:r>
            <a:endParaRPr lang="en-US" altLang="zh-TW" sz="2400" b="1" i="0" u="sng" dirty="0">
              <a:solidFill>
                <a:srgbClr val="FFFF00"/>
              </a:solidFill>
              <a:latin typeface="微軟正黑體" panose="020B0604030504040204" pitchFamily="34" charset="-120"/>
              <a:ea typeface="微軟正黑體" panose="020B0604030504040204" pitchFamily="34" charset="-120"/>
              <a:cs typeface="PMingLiu"/>
              <a:sym typeface="PMingLiu"/>
            </a:endParaRPr>
          </a:p>
          <a:p>
            <a:pPr marL="0" marR="0" lvl="0" indent="0" algn="l" rtl="0">
              <a:lnSpc>
                <a:spcPct val="100000"/>
              </a:lnSpc>
              <a:spcBef>
                <a:spcPts val="0"/>
              </a:spcBef>
              <a:spcAft>
                <a:spcPts val="0"/>
              </a:spcAft>
              <a:buClr>
                <a:schemeClr val="dk1"/>
              </a:buClr>
              <a:buSzPts val="2800"/>
              <a:buFont typeface="PMingLiu"/>
              <a:buNone/>
            </a:pPr>
            <a:endParaRPr b="1" u="sng" dirty="0">
              <a:solidFill>
                <a:srgbClr val="FFFF00"/>
              </a:solidFill>
              <a:latin typeface="微軟正黑體" panose="020B0604030504040204" pitchFamily="34" charset="-120"/>
              <a:ea typeface="微軟正黑體" panose="020B0604030504040204" pitchFamily="34" charset="-120"/>
            </a:endParaRPr>
          </a:p>
        </p:txBody>
      </p:sp>
      <p:sp>
        <p:nvSpPr>
          <p:cNvPr id="9" name="矩形 8">
            <a:extLst>
              <a:ext uri="{FF2B5EF4-FFF2-40B4-BE49-F238E27FC236}">
                <a16:creationId xmlns:a16="http://schemas.microsoft.com/office/drawing/2014/main" id="{5BF60A4D-3DB9-4269-8BE9-F282B80782A6}"/>
              </a:ext>
            </a:extLst>
          </p:cNvPr>
          <p:cNvSpPr/>
          <p:nvPr/>
        </p:nvSpPr>
        <p:spPr>
          <a:xfrm>
            <a:off x="657496" y="2774626"/>
            <a:ext cx="393107"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8"/>
          <p:cNvSpPr/>
          <p:nvPr/>
        </p:nvSpPr>
        <p:spPr>
          <a:xfrm>
            <a:off x="73025" y="3175"/>
            <a:ext cx="26273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396" name="Google Shape;396;p28"/>
          <p:cNvSpPr txBox="1"/>
          <p:nvPr/>
        </p:nvSpPr>
        <p:spPr>
          <a:xfrm>
            <a:off x="73025" y="303212"/>
            <a:ext cx="2627312"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en-US" sz="4800" b="1" i="0" u="none" dirty="0" err="1">
                <a:solidFill>
                  <a:srgbClr val="002060"/>
                </a:solidFill>
                <a:latin typeface="Microsoft JhengHei"/>
                <a:ea typeface="Microsoft JhengHei"/>
                <a:cs typeface="Microsoft JhengHei"/>
                <a:sym typeface="Microsoft JhengHei"/>
              </a:rPr>
              <a:t>登記志願</a:t>
            </a:r>
            <a:endParaRPr dirty="0"/>
          </a:p>
        </p:txBody>
      </p:sp>
      <p:pic>
        <p:nvPicPr>
          <p:cNvPr id="4" name="圖片 3">
            <a:extLst>
              <a:ext uri="{FF2B5EF4-FFF2-40B4-BE49-F238E27FC236}">
                <a16:creationId xmlns:a16="http://schemas.microsoft.com/office/drawing/2014/main" id="{3DCE3902-9DA9-46FF-A969-79F323A7E464}"/>
              </a:ext>
            </a:extLst>
          </p:cNvPr>
          <p:cNvPicPr>
            <a:picLocks noChangeAspect="1"/>
          </p:cNvPicPr>
          <p:nvPr/>
        </p:nvPicPr>
        <p:blipFill>
          <a:blip r:embed="rId3"/>
          <a:stretch>
            <a:fillRect/>
          </a:stretch>
        </p:blipFill>
        <p:spPr>
          <a:xfrm>
            <a:off x="408356" y="1622644"/>
            <a:ext cx="8735644" cy="4296375"/>
          </a:xfrm>
          <a:prstGeom prst="rect">
            <a:avLst/>
          </a:prstGeom>
        </p:spPr>
      </p:pic>
      <p:sp>
        <p:nvSpPr>
          <p:cNvPr id="10" name="Google Shape;350;p23">
            <a:extLst>
              <a:ext uri="{FF2B5EF4-FFF2-40B4-BE49-F238E27FC236}">
                <a16:creationId xmlns:a16="http://schemas.microsoft.com/office/drawing/2014/main" id="{0765410A-A70B-41C2-A7A7-B8B884A1D939}"/>
              </a:ext>
            </a:extLst>
          </p:cNvPr>
          <p:cNvSpPr txBox="1"/>
          <p:nvPr/>
        </p:nvSpPr>
        <p:spPr>
          <a:xfrm>
            <a:off x="73025" y="5556094"/>
            <a:ext cx="1738683" cy="461624"/>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800"/>
              <a:buFont typeface="PMingLiu"/>
              <a:buNone/>
            </a:pPr>
            <a:r>
              <a:rPr lang="en-US" sz="2400" b="1" i="0" u="none" dirty="0">
                <a:solidFill>
                  <a:srgbClr val="FFFF00"/>
                </a:solidFill>
                <a:latin typeface="微軟正黑體" panose="020B0604030504040204" pitchFamily="34" charset="-120"/>
                <a:ea typeface="微軟正黑體" panose="020B0604030504040204" pitchFamily="34" charset="-120"/>
                <a:cs typeface="PMingLiu"/>
                <a:sym typeface="PMingLiu"/>
              </a:rPr>
              <a:t>①</a:t>
            </a: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選取</a:t>
            </a:r>
            <a:r>
              <a:rPr lang="zh-TW" altLang="en-US" sz="2400" b="1" u="sng" dirty="0">
                <a:solidFill>
                  <a:srgbClr val="FFFF00"/>
                </a:solidFill>
                <a:latin typeface="微軟正黑體" panose="020B0604030504040204" pitchFamily="34" charset="-120"/>
                <a:ea typeface="微軟正黑體" panose="020B0604030504040204" pitchFamily="34" charset="-120"/>
                <a:cs typeface="PMingLiu"/>
                <a:sym typeface="PMingLiu"/>
              </a:rPr>
              <a:t>複製</a:t>
            </a:r>
            <a:endParaRPr lang="en-US" altLang="zh-TW" sz="2400" b="1" i="0" u="sng" dirty="0">
              <a:solidFill>
                <a:srgbClr val="FFFF00"/>
              </a:solidFill>
              <a:latin typeface="微軟正黑體" panose="020B0604030504040204" pitchFamily="34" charset="-120"/>
              <a:ea typeface="微軟正黑體" panose="020B0604030504040204" pitchFamily="34" charset="-120"/>
              <a:cs typeface="PMingLiu"/>
              <a:sym typeface="PMingLiu"/>
            </a:endParaRPr>
          </a:p>
        </p:txBody>
      </p:sp>
    </p:spTree>
    <p:extLst>
      <p:ext uri="{BB962C8B-B14F-4D97-AF65-F5344CB8AC3E}">
        <p14:creationId xmlns:p14="http://schemas.microsoft.com/office/powerpoint/2010/main" val="2987208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4A5DB611-2C0A-4EFE-BEA1-F9034CF13FB3}"/>
              </a:ext>
            </a:extLst>
          </p:cNvPr>
          <p:cNvPicPr>
            <a:picLocks noChangeAspect="1"/>
          </p:cNvPicPr>
          <p:nvPr/>
        </p:nvPicPr>
        <p:blipFill>
          <a:blip r:embed="rId2"/>
          <a:stretch>
            <a:fillRect/>
          </a:stretch>
        </p:blipFill>
        <p:spPr>
          <a:xfrm>
            <a:off x="0" y="1068908"/>
            <a:ext cx="9144000" cy="4720183"/>
          </a:xfrm>
          <a:prstGeom prst="rect">
            <a:avLst/>
          </a:prstGeom>
        </p:spPr>
      </p:pic>
      <p:sp>
        <p:nvSpPr>
          <p:cNvPr id="4" name="Google Shape;363;p24"/>
          <p:cNvSpPr txBox="1"/>
          <p:nvPr/>
        </p:nvSpPr>
        <p:spPr>
          <a:xfrm>
            <a:off x="4572000" y="1382995"/>
            <a:ext cx="3766823" cy="461624"/>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③開啟一個空白記事本。</a:t>
            </a:r>
            <a:endParaRPr sz="2400" b="1" dirty="0">
              <a:solidFill>
                <a:srgbClr val="FFFF00"/>
              </a:solidFill>
              <a:latin typeface="微軟正黑體" panose="020B0604030504040204" pitchFamily="34" charset="-120"/>
              <a:ea typeface="微軟正黑體" panose="020B0604030504040204" pitchFamily="34" charset="-120"/>
              <a:cs typeface="PMingLiu"/>
            </a:endParaRPr>
          </a:p>
        </p:txBody>
      </p:sp>
      <p:sp>
        <p:nvSpPr>
          <p:cNvPr id="6" name="Google Shape;363;p24"/>
          <p:cNvSpPr txBox="1"/>
          <p:nvPr/>
        </p:nvSpPr>
        <p:spPr>
          <a:xfrm>
            <a:off x="4494683" y="4435480"/>
            <a:ext cx="2072639" cy="954067"/>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貼上志願碼並另存檔案</a:t>
            </a:r>
            <a:endParaRPr lang="en-US" altLang="zh-TW" sz="2800" b="1" i="0" u="none" dirty="0">
              <a:solidFill>
                <a:srgbClr val="FFFF00"/>
              </a:solidFill>
              <a:latin typeface="微軟正黑體" panose="020B0604030504040204" pitchFamily="34" charset="-120"/>
              <a:ea typeface="微軟正黑體" panose="020B0604030504040204" pitchFamily="34" charset="-120"/>
              <a:cs typeface="PMingLiu"/>
              <a:sym typeface="PMingLiu"/>
            </a:endParaRPr>
          </a:p>
        </p:txBody>
      </p:sp>
    </p:spTree>
    <p:extLst>
      <p:ext uri="{BB962C8B-B14F-4D97-AF65-F5344CB8AC3E}">
        <p14:creationId xmlns:p14="http://schemas.microsoft.com/office/powerpoint/2010/main" val="17791586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95;p28"/>
          <p:cNvSpPr/>
          <p:nvPr/>
        </p:nvSpPr>
        <p:spPr>
          <a:xfrm>
            <a:off x="73025" y="3175"/>
            <a:ext cx="26273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5" name="Google Shape;396;p28"/>
          <p:cNvSpPr txBox="1"/>
          <p:nvPr/>
        </p:nvSpPr>
        <p:spPr>
          <a:xfrm>
            <a:off x="73025" y="303212"/>
            <a:ext cx="2627312"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en-US" sz="4800" b="1" i="0" u="none" dirty="0" err="1">
                <a:solidFill>
                  <a:srgbClr val="002060"/>
                </a:solidFill>
                <a:latin typeface="Microsoft JhengHei"/>
                <a:ea typeface="Microsoft JhengHei"/>
                <a:cs typeface="Microsoft JhengHei"/>
                <a:sym typeface="Microsoft JhengHei"/>
              </a:rPr>
              <a:t>登記志願</a:t>
            </a:r>
            <a:endParaRPr dirty="0"/>
          </a:p>
        </p:txBody>
      </p:sp>
      <p:pic>
        <p:nvPicPr>
          <p:cNvPr id="7" name="圖片 6">
            <a:extLst>
              <a:ext uri="{FF2B5EF4-FFF2-40B4-BE49-F238E27FC236}">
                <a16:creationId xmlns:a16="http://schemas.microsoft.com/office/drawing/2014/main" id="{9C1B4AC3-7205-4E7E-84DF-D508CB1273A2}"/>
              </a:ext>
            </a:extLst>
          </p:cNvPr>
          <p:cNvPicPr>
            <a:picLocks noChangeAspect="1"/>
          </p:cNvPicPr>
          <p:nvPr/>
        </p:nvPicPr>
        <p:blipFill>
          <a:blip r:embed="rId3"/>
          <a:stretch>
            <a:fillRect/>
          </a:stretch>
        </p:blipFill>
        <p:spPr>
          <a:xfrm>
            <a:off x="73025" y="2510271"/>
            <a:ext cx="9021434" cy="2076740"/>
          </a:xfrm>
          <a:prstGeom prst="rect">
            <a:avLst/>
          </a:prstGeom>
        </p:spPr>
      </p:pic>
      <p:sp>
        <p:nvSpPr>
          <p:cNvPr id="3" name="Google Shape;350;p23"/>
          <p:cNvSpPr txBox="1"/>
          <p:nvPr/>
        </p:nvSpPr>
        <p:spPr>
          <a:xfrm>
            <a:off x="2294831" y="4036359"/>
            <a:ext cx="2499360" cy="1384954"/>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①</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開啟存有志願碼之記事本，複製志願碼</a:t>
            </a:r>
            <a:endParaRPr b="1" u="sng" dirty="0">
              <a:solidFill>
                <a:srgbClr val="FFFF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047702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26615" t="42135" r="25600" b="20929"/>
          <a:stretch/>
        </p:blipFill>
        <p:spPr>
          <a:xfrm>
            <a:off x="73025" y="1873586"/>
            <a:ext cx="9016391" cy="3920170"/>
          </a:xfrm>
          <a:prstGeom prst="rect">
            <a:avLst/>
          </a:prstGeom>
        </p:spPr>
      </p:pic>
      <p:sp>
        <p:nvSpPr>
          <p:cNvPr id="3" name="Google Shape;350;p23"/>
          <p:cNvSpPr txBox="1"/>
          <p:nvPr/>
        </p:nvSpPr>
        <p:spPr>
          <a:xfrm>
            <a:off x="234462" y="3116140"/>
            <a:ext cx="2037805" cy="2677616"/>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貼上志願碼將覆蓋原先已選志願，建議於尚未新增志願時使用。</a:t>
            </a:r>
            <a:endParaRPr b="1" u="sng" dirty="0">
              <a:solidFill>
                <a:srgbClr val="FFFF00"/>
              </a:solidFill>
              <a:latin typeface="微軟正黑體" panose="020B0604030504040204" pitchFamily="34" charset="-120"/>
              <a:ea typeface="微軟正黑體" panose="020B0604030504040204" pitchFamily="34" charset="-120"/>
            </a:endParaRPr>
          </a:p>
        </p:txBody>
      </p:sp>
      <p:sp>
        <p:nvSpPr>
          <p:cNvPr id="4" name="Google Shape;395;p28"/>
          <p:cNvSpPr/>
          <p:nvPr/>
        </p:nvSpPr>
        <p:spPr>
          <a:xfrm>
            <a:off x="73025" y="3175"/>
            <a:ext cx="26273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5" name="Google Shape;396;p28"/>
          <p:cNvSpPr txBox="1"/>
          <p:nvPr/>
        </p:nvSpPr>
        <p:spPr>
          <a:xfrm>
            <a:off x="73025" y="303212"/>
            <a:ext cx="2627312"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en-US" sz="4800" b="1" i="0" u="none" dirty="0" err="1">
                <a:solidFill>
                  <a:srgbClr val="002060"/>
                </a:solidFill>
                <a:latin typeface="Microsoft JhengHei"/>
                <a:ea typeface="Microsoft JhengHei"/>
                <a:cs typeface="Microsoft JhengHei"/>
                <a:sym typeface="Microsoft JhengHei"/>
              </a:rPr>
              <a:t>登記志願</a:t>
            </a:r>
            <a:endParaRPr dirty="0"/>
          </a:p>
        </p:txBody>
      </p:sp>
      <p:sp>
        <p:nvSpPr>
          <p:cNvPr id="7" name="Google Shape;363;p24"/>
          <p:cNvSpPr txBox="1"/>
          <p:nvPr/>
        </p:nvSpPr>
        <p:spPr>
          <a:xfrm>
            <a:off x="2307435" y="4761104"/>
            <a:ext cx="2072639" cy="954067"/>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②</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點選</a:t>
            </a:r>
            <a:endParaRPr lang="en-US" altLang="zh-TW" sz="2800" b="1" i="0" u="none" dirty="0">
              <a:solidFill>
                <a:srgbClr val="FFFF00"/>
              </a:solidFill>
              <a:latin typeface="微軟正黑體" panose="020B0604030504040204" pitchFamily="34" charset="-120"/>
              <a:ea typeface="微軟正黑體" panose="020B0604030504040204" pitchFamily="34" charset="-120"/>
              <a:cs typeface="PMingLiu"/>
              <a:sym typeface="PMingLiu"/>
            </a:endParaRPr>
          </a:p>
          <a:p>
            <a:pPr marL="0" marR="0" lvl="0" indent="0" algn="l" rtl="0">
              <a:lnSpc>
                <a:spcPct val="100000"/>
              </a:lnSpc>
              <a:spcBef>
                <a:spcPts val="0"/>
              </a:spcBef>
              <a:spcAft>
                <a:spcPts val="0"/>
              </a:spcAft>
              <a:buClr>
                <a:schemeClr val="dk1"/>
              </a:buClr>
              <a:buSzPts val="2800"/>
              <a:buFont typeface="PMingLiu"/>
              <a:buNone/>
            </a:pPr>
            <a:r>
              <a:rPr lang="zh-TW" altLang="en-US" sz="2800" b="1" i="0" u="sng" dirty="0">
                <a:solidFill>
                  <a:srgbClr val="FFFF00"/>
                </a:solidFill>
                <a:latin typeface="微軟正黑體" panose="020B0604030504040204" pitchFamily="34" charset="-120"/>
                <a:ea typeface="微軟正黑體" panose="020B0604030504040204" pitchFamily="34" charset="-120"/>
                <a:cs typeface="PMingLiu"/>
                <a:sym typeface="PMingLiu"/>
              </a:rPr>
              <a:t>貼上志願碼</a:t>
            </a:r>
            <a:endParaRPr b="1" u="sng" dirty="0">
              <a:solidFill>
                <a:srgbClr val="FFFF00"/>
              </a:solidFill>
              <a:latin typeface="微軟正黑體" panose="020B0604030504040204" pitchFamily="34" charset="-120"/>
              <a:ea typeface="微軟正黑體" panose="020B0604030504040204" pitchFamily="34" charset="-120"/>
            </a:endParaRPr>
          </a:p>
        </p:txBody>
      </p:sp>
      <p:sp>
        <p:nvSpPr>
          <p:cNvPr id="8" name="Google Shape;363;p24"/>
          <p:cNvSpPr txBox="1"/>
          <p:nvPr/>
        </p:nvSpPr>
        <p:spPr>
          <a:xfrm>
            <a:off x="4456617" y="5484359"/>
            <a:ext cx="4380411" cy="461624"/>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③貼上您的志願碼並點選確定。</a:t>
            </a:r>
            <a:endParaRPr sz="2400" b="1" dirty="0">
              <a:solidFill>
                <a:srgbClr val="FFFF00"/>
              </a:solidFill>
              <a:latin typeface="微軟正黑體" panose="020B0604030504040204" pitchFamily="34" charset="-120"/>
              <a:ea typeface="微軟正黑體" panose="020B0604030504040204" pitchFamily="34" charset="-120"/>
              <a:cs typeface="PMingLiu"/>
            </a:endParaRPr>
          </a:p>
        </p:txBody>
      </p:sp>
      <p:sp>
        <p:nvSpPr>
          <p:cNvPr id="9" name="矩形 8">
            <a:extLst>
              <a:ext uri="{FF2B5EF4-FFF2-40B4-BE49-F238E27FC236}">
                <a16:creationId xmlns:a16="http://schemas.microsoft.com/office/drawing/2014/main" id="{215D504B-8A21-4745-B7BE-D457985DFF8D}"/>
              </a:ext>
            </a:extLst>
          </p:cNvPr>
          <p:cNvSpPr/>
          <p:nvPr/>
        </p:nvSpPr>
        <p:spPr>
          <a:xfrm>
            <a:off x="452926" y="2170123"/>
            <a:ext cx="393107"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88512124-462B-4FF5-BE1F-F0C8CD3E172E}"/>
              </a:ext>
            </a:extLst>
          </p:cNvPr>
          <p:cNvSpPr/>
          <p:nvPr/>
        </p:nvSpPr>
        <p:spPr>
          <a:xfrm>
            <a:off x="572565" y="2862841"/>
            <a:ext cx="393107" cy="16237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31041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rotWithShape="1">
          <a:blip r:embed="rId2"/>
          <a:srcRect l="30283" t="27128" r="27173" b="28352"/>
          <a:stretch/>
        </p:blipFill>
        <p:spPr>
          <a:xfrm>
            <a:off x="1386681" y="1904310"/>
            <a:ext cx="7660168" cy="4508811"/>
          </a:xfrm>
          <a:prstGeom prst="rect">
            <a:avLst/>
          </a:prstGeom>
        </p:spPr>
      </p:pic>
      <p:sp>
        <p:nvSpPr>
          <p:cNvPr id="4" name="Google Shape;395;p28"/>
          <p:cNvSpPr/>
          <p:nvPr/>
        </p:nvSpPr>
        <p:spPr>
          <a:xfrm>
            <a:off x="73025" y="3175"/>
            <a:ext cx="26273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5" name="Google Shape;396;p28"/>
          <p:cNvSpPr txBox="1"/>
          <p:nvPr/>
        </p:nvSpPr>
        <p:spPr>
          <a:xfrm>
            <a:off x="73025" y="303212"/>
            <a:ext cx="2627312"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zh-TW" altLang="en-US" sz="4800" b="1" dirty="0">
                <a:solidFill>
                  <a:srgbClr val="002060"/>
                </a:solidFill>
                <a:latin typeface="Microsoft JhengHei"/>
                <a:ea typeface="Microsoft JhengHei"/>
                <a:cs typeface="Microsoft JhengHei"/>
                <a:sym typeface="Microsoft JhengHei"/>
              </a:rPr>
              <a:t>送出</a:t>
            </a:r>
            <a:r>
              <a:rPr lang="en-US" sz="4800" b="1" i="0" u="none" dirty="0" err="1">
                <a:solidFill>
                  <a:srgbClr val="002060"/>
                </a:solidFill>
                <a:latin typeface="Microsoft JhengHei"/>
                <a:ea typeface="Microsoft JhengHei"/>
                <a:cs typeface="Microsoft JhengHei"/>
                <a:sym typeface="Microsoft JhengHei"/>
              </a:rPr>
              <a:t>志願</a:t>
            </a:r>
            <a:endParaRPr dirty="0"/>
          </a:p>
        </p:txBody>
      </p:sp>
      <p:sp>
        <p:nvSpPr>
          <p:cNvPr id="9" name="Google Shape;350;p23"/>
          <p:cNvSpPr txBox="1"/>
          <p:nvPr/>
        </p:nvSpPr>
        <p:spPr>
          <a:xfrm>
            <a:off x="0" y="3468101"/>
            <a:ext cx="2447109" cy="830956"/>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400" b="1" i="0" u="none" dirty="0">
                <a:solidFill>
                  <a:srgbClr val="FFFF00"/>
                </a:solidFill>
                <a:latin typeface="微軟正黑體" panose="020B0604030504040204" pitchFamily="34" charset="-120"/>
                <a:ea typeface="微軟正黑體" panose="020B0604030504040204" pitchFamily="34" charset="-120"/>
                <a:cs typeface="PMingLiu"/>
                <a:sym typeface="PMingLiu"/>
              </a:rPr>
              <a:t>①</a:t>
            </a:r>
            <a:r>
              <a:rPr lang="zh-TW" altLang="en-US" sz="2400" b="1" i="0" u="none" dirty="0">
                <a:solidFill>
                  <a:srgbClr val="FFFF00"/>
                </a:solidFill>
                <a:latin typeface="微軟正黑體" panose="020B0604030504040204" pitchFamily="34" charset="-120"/>
                <a:ea typeface="微軟正黑體" panose="020B0604030504040204" pitchFamily="34" charset="-120"/>
                <a:cs typeface="PMingLiu"/>
                <a:sym typeface="PMingLiu"/>
              </a:rPr>
              <a:t>點選</a:t>
            </a:r>
            <a:r>
              <a:rPr lang="zh-TW" altLang="en-US" sz="2400" b="1" u="sng" dirty="0">
                <a:solidFill>
                  <a:srgbClr val="FFFF00"/>
                </a:solidFill>
                <a:latin typeface="微軟正黑體" panose="020B0604030504040204" pitchFamily="34" charset="-120"/>
                <a:ea typeface="微軟正黑體" panose="020B0604030504040204" pitchFamily="34" charset="-120"/>
                <a:cs typeface="PMingLiu"/>
                <a:sym typeface="PMingLiu"/>
              </a:rPr>
              <a:t>進入送出</a:t>
            </a:r>
            <a:r>
              <a:rPr lang="zh-TW" altLang="en-US" sz="2400" b="1" i="0" u="sng" dirty="0">
                <a:solidFill>
                  <a:srgbClr val="FFFF00"/>
                </a:solidFill>
                <a:latin typeface="微軟正黑體" panose="020B0604030504040204" pitchFamily="34" charset="-120"/>
                <a:ea typeface="微軟正黑體" panose="020B0604030504040204" pitchFamily="34" charset="-120"/>
                <a:cs typeface="PMingLiu"/>
                <a:sym typeface="PMingLiu"/>
              </a:rPr>
              <a:t>志願</a:t>
            </a:r>
            <a:r>
              <a:rPr lang="zh-TW" altLang="en-US" sz="2400" b="1" u="sng" dirty="0">
                <a:solidFill>
                  <a:srgbClr val="FFFF00"/>
                </a:solidFill>
                <a:latin typeface="微軟正黑體" panose="020B0604030504040204" pitchFamily="34" charset="-120"/>
                <a:ea typeface="微軟正黑體" panose="020B0604030504040204" pitchFamily="34" charset="-120"/>
                <a:cs typeface="PMingLiu"/>
                <a:sym typeface="PMingLiu"/>
              </a:rPr>
              <a:t>程序</a:t>
            </a:r>
            <a:endParaRPr b="1" u="sng" dirty="0">
              <a:solidFill>
                <a:srgbClr val="FFFF00"/>
              </a:solidFill>
              <a:latin typeface="微軟正黑體" panose="020B0604030504040204" pitchFamily="34" charset="-120"/>
              <a:ea typeface="微軟正黑體" panose="020B0604030504040204" pitchFamily="34" charset="-120"/>
            </a:endParaRPr>
          </a:p>
        </p:txBody>
      </p:sp>
      <p:sp>
        <p:nvSpPr>
          <p:cNvPr id="7" name="Google Shape;363;p24"/>
          <p:cNvSpPr txBox="1"/>
          <p:nvPr/>
        </p:nvSpPr>
        <p:spPr>
          <a:xfrm>
            <a:off x="-1" y="4766680"/>
            <a:ext cx="2447109" cy="1384954"/>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PMingLiu"/>
              <a:buNone/>
            </a:pPr>
            <a:r>
              <a:rPr 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②</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詳閱並勾選注意事項後，點選</a:t>
            </a:r>
            <a:r>
              <a:rPr lang="zh-TW" altLang="en-US" sz="2800" b="1" i="0" u="sng" dirty="0">
                <a:solidFill>
                  <a:srgbClr val="FFFF00"/>
                </a:solidFill>
                <a:latin typeface="微軟正黑體" panose="020B0604030504040204" pitchFamily="34" charset="-120"/>
                <a:ea typeface="微軟正黑體" panose="020B0604030504040204" pitchFamily="34" charset="-120"/>
                <a:cs typeface="PMingLiu"/>
                <a:sym typeface="PMingLiu"/>
              </a:rPr>
              <a:t>同意</a:t>
            </a:r>
            <a:r>
              <a:rPr lang="zh-TW" altLang="en-US" sz="2800" b="1" i="0" u="none" dirty="0">
                <a:solidFill>
                  <a:srgbClr val="FFFF00"/>
                </a:solidFill>
                <a:latin typeface="微軟正黑體" panose="020B0604030504040204" pitchFamily="34" charset="-120"/>
                <a:ea typeface="微軟正黑體" panose="020B0604030504040204" pitchFamily="34" charset="-120"/>
                <a:cs typeface="PMingLiu"/>
                <a:sym typeface="PMingLiu"/>
              </a:rPr>
              <a:t>。</a:t>
            </a:r>
            <a:endParaRPr b="1" u="sng" dirty="0">
              <a:solidFill>
                <a:srgbClr val="FFFF00"/>
              </a:solidFill>
              <a:latin typeface="微軟正黑體" panose="020B0604030504040204" pitchFamily="34" charset="-120"/>
              <a:ea typeface="微軟正黑體" panose="020B0604030504040204" pitchFamily="34" charset="-120"/>
            </a:endParaRPr>
          </a:p>
        </p:txBody>
      </p:sp>
      <p:sp>
        <p:nvSpPr>
          <p:cNvPr id="8" name="Google Shape;363;p24"/>
          <p:cNvSpPr txBox="1"/>
          <p:nvPr/>
        </p:nvSpPr>
        <p:spPr>
          <a:xfrm>
            <a:off x="5055577" y="303212"/>
            <a:ext cx="3313695" cy="1815841"/>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800" b="1" dirty="0">
                <a:solidFill>
                  <a:srgbClr val="FFFF00"/>
                </a:solidFill>
                <a:latin typeface="微軟正黑體" panose="020B0604030504040204" pitchFamily="34" charset="-120"/>
                <a:ea typeface="微軟正黑體" panose="020B0604030504040204" pitchFamily="34" charset="-120"/>
                <a:cs typeface="PMingLiu"/>
                <a:sym typeface="PMingLiu"/>
              </a:rPr>
              <a:t>務必核對志願無誤再送出志願，完成所有確認程序後，將不得再更改。</a:t>
            </a:r>
            <a:endParaRPr sz="2800" b="1" dirty="0">
              <a:solidFill>
                <a:srgbClr val="FFFF00"/>
              </a:solidFill>
              <a:latin typeface="微軟正黑體" panose="020B0604030504040204" pitchFamily="34" charset="-120"/>
              <a:ea typeface="微軟正黑體" panose="020B0604030504040204" pitchFamily="34" charset="-120"/>
              <a:cs typeface="PMingLiu"/>
            </a:endParaRPr>
          </a:p>
        </p:txBody>
      </p:sp>
      <p:sp>
        <p:nvSpPr>
          <p:cNvPr id="10" name="矩形 9">
            <a:extLst>
              <a:ext uri="{FF2B5EF4-FFF2-40B4-BE49-F238E27FC236}">
                <a16:creationId xmlns:a16="http://schemas.microsoft.com/office/drawing/2014/main" id="{C3495E27-8501-4591-A1D7-B2372ACB8186}"/>
              </a:ext>
            </a:extLst>
          </p:cNvPr>
          <p:cNvSpPr/>
          <p:nvPr/>
        </p:nvSpPr>
        <p:spPr>
          <a:xfrm>
            <a:off x="1751887" y="2290024"/>
            <a:ext cx="393107"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50954126-9616-4064-AEF0-05B245E1B35C}"/>
              </a:ext>
            </a:extLst>
          </p:cNvPr>
          <p:cNvSpPr/>
          <p:nvPr/>
        </p:nvSpPr>
        <p:spPr>
          <a:xfrm>
            <a:off x="1854436" y="2939752"/>
            <a:ext cx="393107" cy="142635"/>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05904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374750"/>
            <a:ext cx="7886700" cy="1325562"/>
          </a:xfrm>
        </p:spPr>
        <p:txBody>
          <a:bodyPr/>
          <a:lstStyle/>
          <a:p>
            <a:r>
              <a:rPr lang="zh-TW" altLang="en-US" sz="4000" b="1" dirty="0">
                <a:latin typeface="微軟正黑體" panose="020B0604030504040204" pitchFamily="34" charset="-120"/>
                <a:ea typeface="微軟正黑體" panose="020B0604030504040204" pitchFamily="34" charset="-120"/>
              </a:rPr>
              <a:t>總名額回流</a:t>
            </a:r>
            <a:r>
              <a:rPr lang="en-US" altLang="zh-TW" sz="4000" b="1" dirty="0">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4000" b="1" dirty="0">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4000" b="1" dirty="0">
                <a:solidFill>
                  <a:srgbClr val="FF0000"/>
                </a:solidFill>
                <a:latin typeface="微軟正黑體" panose="020B0604030504040204" pitchFamily="34" charset="-120"/>
                <a:ea typeface="微軟正黑體" panose="020B0604030504040204" pitchFamily="34" charset="-120"/>
              </a:rPr>
              <a:t>12,032</a:t>
            </a:r>
            <a:endParaRPr lang="zh-TW" altLang="en-US" sz="4000" b="1" dirty="0">
              <a:solidFill>
                <a:srgbClr val="FF0000"/>
              </a:solidFill>
              <a:latin typeface="微軟正黑體" panose="020B0604030504040204" pitchFamily="34" charset="-120"/>
              <a:ea typeface="微軟正黑體" panose="020B0604030504040204" pitchFamily="34" charset="-120"/>
            </a:endParaRPr>
          </a:p>
        </p:txBody>
      </p:sp>
      <p:sp>
        <p:nvSpPr>
          <p:cNvPr id="3" name="文字版面配置區 2"/>
          <p:cNvSpPr>
            <a:spLocks noGrp="1"/>
          </p:cNvSpPr>
          <p:nvPr>
            <p:ph type="body" idx="1"/>
          </p:nvPr>
        </p:nvSpPr>
        <p:spPr/>
        <p:txBody>
          <a:bodyPr/>
          <a:lstStyle/>
          <a:p>
            <a:r>
              <a:rPr lang="zh-TW" altLang="en-US" sz="2800" dirty="0">
                <a:latin typeface="微軟正黑體" panose="020B0604030504040204" pitchFamily="34" charset="-120"/>
                <a:ea typeface="微軟正黑體" panose="020B0604030504040204" pitchFamily="34" charset="-120"/>
              </a:rPr>
              <a:t> </a:t>
            </a:r>
            <a:r>
              <a:rPr lang="en-US" altLang="zh-TW" sz="2800" dirty="0">
                <a:latin typeface="微軟正黑體" panose="020B0604030504040204" pitchFamily="34" charset="-120"/>
                <a:ea typeface="微軟正黑體" panose="020B0604030504040204" pitchFamily="34" charset="-120"/>
              </a:rPr>
              <a:t>115</a:t>
            </a:r>
            <a:r>
              <a:rPr lang="zh-TW" altLang="en-US" sz="2800" dirty="0">
                <a:latin typeface="微軟正黑體" panose="020B0604030504040204" pitchFamily="34" charset="-120"/>
                <a:ea typeface="微軟正黑體" panose="020B0604030504040204" pitchFamily="34" charset="-120"/>
              </a:rPr>
              <a:t>學年度分發後的招生缺額計有</a:t>
            </a:r>
            <a:r>
              <a:rPr lang="en-US" altLang="zh-TW" sz="2800" dirty="0">
                <a:latin typeface="微軟正黑體" panose="020B0604030504040204" pitchFamily="34" charset="-120"/>
                <a:ea typeface="微軟正黑體" panose="020B0604030504040204" pitchFamily="34" charset="-120"/>
              </a:rPr>
              <a:t>32,494 </a:t>
            </a:r>
            <a:r>
              <a:rPr lang="zh-TW" altLang="en-US" sz="2800" b="1" dirty="0">
                <a:solidFill>
                  <a:schemeClr val="tx1"/>
                </a:solidFill>
                <a:latin typeface="微軟正黑體" panose="020B0604030504040204" pitchFamily="34" charset="-120"/>
                <a:ea typeface="微軟正黑體" panose="020B0604030504040204" pitchFamily="34" charset="-120"/>
              </a:rPr>
              <a:t>個</a:t>
            </a:r>
            <a:r>
              <a:rPr lang="zh-TW" altLang="en-US" sz="2800" dirty="0">
                <a:latin typeface="微軟正黑體" panose="020B0604030504040204" pitchFamily="34" charset="-120"/>
                <a:ea typeface="微軟正黑體" panose="020B0604030504040204" pitchFamily="34" charset="-120"/>
              </a:rPr>
              <a:t>（不含原住民、離島、願景計畫外加名額）</a:t>
            </a:r>
            <a:endParaRPr lang="en-US" altLang="zh-TW" sz="2800" dirty="0">
              <a:latin typeface="微軟正黑體" panose="020B0604030504040204" pitchFamily="34" charset="-120"/>
              <a:ea typeface="微軟正黑體" panose="020B0604030504040204" pitchFamily="34" charset="-120"/>
            </a:endParaRPr>
          </a:p>
          <a:p>
            <a:endParaRPr lang="zh-TW" altLang="en-US" sz="2800" dirty="0">
              <a:latin typeface="微軟正黑體" panose="020B0604030504040204" pitchFamily="34" charset="-120"/>
              <a:ea typeface="微軟正黑體" panose="020B0604030504040204" pitchFamily="34" charset="-120"/>
            </a:endParaRPr>
          </a:p>
          <a:p>
            <a:r>
              <a:rPr lang="zh-TW" altLang="en-US" sz="2800" dirty="0">
                <a:latin typeface="微軟正黑體" panose="020B0604030504040204" pitchFamily="34" charset="-120"/>
                <a:ea typeface="微軟正黑體" panose="020B0604030504040204" pitchFamily="34" charset="-120"/>
              </a:rPr>
              <a:t>各校系分發後的招生缺額與之後獲分發錄取生所放棄的缺額，其名額如屬教育部核定當學年度新生招生名額者，將扣除當學年度「繁星推薦」增額錄取之名額後，回流至大學分發入學招生名額使用（外加名額除外）</a:t>
            </a:r>
          </a:p>
        </p:txBody>
      </p:sp>
      <p:sp>
        <p:nvSpPr>
          <p:cNvPr id="6" name="矩形 5"/>
          <p:cNvSpPr/>
          <p:nvPr/>
        </p:nvSpPr>
        <p:spPr>
          <a:xfrm>
            <a:off x="778745" y="5530631"/>
            <a:ext cx="8249382" cy="646331"/>
          </a:xfrm>
          <a:prstGeom prst="rect">
            <a:avLst/>
          </a:prstGeom>
        </p:spPr>
        <p:txBody>
          <a:bodyPr wrap="square">
            <a:spAutoFit/>
          </a:bodyPr>
          <a:lstStyle/>
          <a:p>
            <a:r>
              <a:rPr lang="en-US" altLang="zh-TW" sz="1800" b="1" dirty="0">
                <a:latin typeface="DFKaiShu-SB-Estd-BF"/>
              </a:rPr>
              <a:t>(</a:t>
            </a:r>
            <a:r>
              <a:rPr lang="zh-TW" altLang="en-US" sz="1800" b="1" dirty="0">
                <a:latin typeface="DFKaiShu-SB-Estd-BF"/>
              </a:rPr>
              <a:t>除採計術科考試之校系外，大學校系依其採計科目組合，要求考生就該校系採計科目未加權之級分和須達該組合最低登記標準，未達標準者該校系不予分發。</a:t>
            </a:r>
            <a:r>
              <a:rPr lang="en-US" altLang="zh-TW" sz="1800" b="1" dirty="0">
                <a:latin typeface="DFKaiShu-SB-Estd-BF"/>
              </a:rPr>
              <a:t>)</a:t>
            </a:r>
            <a:endParaRPr lang="zh-TW" altLang="en-US" sz="1800" b="1" dirty="0"/>
          </a:p>
        </p:txBody>
      </p:sp>
    </p:spTree>
    <p:extLst>
      <p:ext uri="{BB962C8B-B14F-4D97-AF65-F5344CB8AC3E}">
        <p14:creationId xmlns:p14="http://schemas.microsoft.com/office/powerpoint/2010/main" val="13904591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29276" t="36860" r="25677" b="10282"/>
          <a:stretch/>
        </p:blipFill>
        <p:spPr>
          <a:xfrm>
            <a:off x="1521069" y="1624367"/>
            <a:ext cx="7622931" cy="5031410"/>
          </a:xfrm>
          <a:prstGeom prst="rect">
            <a:avLst/>
          </a:prstGeom>
        </p:spPr>
      </p:pic>
      <p:sp>
        <p:nvSpPr>
          <p:cNvPr id="4" name="Google Shape;395;p28"/>
          <p:cNvSpPr/>
          <p:nvPr/>
        </p:nvSpPr>
        <p:spPr>
          <a:xfrm>
            <a:off x="73025" y="3175"/>
            <a:ext cx="26273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5" name="Google Shape;396;p28"/>
          <p:cNvSpPr txBox="1"/>
          <p:nvPr/>
        </p:nvSpPr>
        <p:spPr>
          <a:xfrm>
            <a:off x="73025" y="303212"/>
            <a:ext cx="2627312"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zh-TW" altLang="en-US" sz="4800" b="1" dirty="0">
                <a:solidFill>
                  <a:srgbClr val="002060"/>
                </a:solidFill>
                <a:latin typeface="Microsoft JhengHei"/>
                <a:ea typeface="Microsoft JhengHei"/>
                <a:cs typeface="Microsoft JhengHei"/>
                <a:sym typeface="Microsoft JhengHei"/>
              </a:rPr>
              <a:t>送出</a:t>
            </a:r>
            <a:r>
              <a:rPr lang="en-US" sz="4800" b="1" i="0" u="none" dirty="0" err="1">
                <a:solidFill>
                  <a:srgbClr val="002060"/>
                </a:solidFill>
                <a:latin typeface="Microsoft JhengHei"/>
                <a:ea typeface="Microsoft JhengHei"/>
                <a:cs typeface="Microsoft JhengHei"/>
                <a:sym typeface="Microsoft JhengHei"/>
              </a:rPr>
              <a:t>志願</a:t>
            </a:r>
            <a:endParaRPr dirty="0"/>
          </a:p>
        </p:txBody>
      </p:sp>
      <p:sp>
        <p:nvSpPr>
          <p:cNvPr id="10" name="Google Shape;363;p24"/>
          <p:cNvSpPr txBox="1"/>
          <p:nvPr/>
        </p:nvSpPr>
        <p:spPr>
          <a:xfrm>
            <a:off x="73025" y="4531721"/>
            <a:ext cx="2281645" cy="1569620"/>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③輸入身分證號碼及通行碼後，點選</a:t>
            </a:r>
            <a:r>
              <a:rPr lang="zh-TW" altLang="en-US" sz="2400" b="1" u="sng" dirty="0">
                <a:solidFill>
                  <a:srgbClr val="FFFF00"/>
                </a:solidFill>
                <a:latin typeface="微軟正黑體" panose="020B0604030504040204" pitchFamily="34" charset="-120"/>
                <a:ea typeface="微軟正黑體" panose="020B0604030504040204" pitchFamily="34" charset="-120"/>
                <a:cs typeface="PMingLiu"/>
                <a:sym typeface="PMingLiu"/>
              </a:rPr>
              <a:t>確認</a:t>
            </a: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a:t>
            </a:r>
            <a:endParaRPr sz="2400" b="1" dirty="0">
              <a:solidFill>
                <a:srgbClr val="FFFF00"/>
              </a:solidFill>
              <a:latin typeface="微軟正黑體" panose="020B0604030504040204" pitchFamily="34" charset="-120"/>
              <a:ea typeface="微軟正黑體" panose="020B0604030504040204" pitchFamily="34" charset="-120"/>
              <a:cs typeface="PMingLiu"/>
            </a:endParaRPr>
          </a:p>
        </p:txBody>
      </p:sp>
      <p:sp>
        <p:nvSpPr>
          <p:cNvPr id="6" name="矩形 5">
            <a:extLst>
              <a:ext uri="{FF2B5EF4-FFF2-40B4-BE49-F238E27FC236}">
                <a16:creationId xmlns:a16="http://schemas.microsoft.com/office/drawing/2014/main" id="{69C7BF7F-9AD3-452E-9799-837067C97A45}"/>
              </a:ext>
            </a:extLst>
          </p:cNvPr>
          <p:cNvSpPr/>
          <p:nvPr/>
        </p:nvSpPr>
        <p:spPr>
          <a:xfrm>
            <a:off x="1854436" y="1765210"/>
            <a:ext cx="393107"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4E52EFC4-1C23-404D-B8E0-27E9410D7F2F}"/>
              </a:ext>
            </a:extLst>
          </p:cNvPr>
          <p:cNvSpPr/>
          <p:nvPr/>
        </p:nvSpPr>
        <p:spPr>
          <a:xfrm>
            <a:off x="1933634" y="2469733"/>
            <a:ext cx="412490" cy="111109"/>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915541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rotWithShape="1">
          <a:blip r:embed="rId2"/>
          <a:srcRect l="29707" t="41973" r="25728" b="8695"/>
          <a:stretch/>
        </p:blipFill>
        <p:spPr>
          <a:xfrm>
            <a:off x="1169468" y="1976496"/>
            <a:ext cx="7033756" cy="4379754"/>
          </a:xfrm>
          <a:prstGeom prst="rect">
            <a:avLst/>
          </a:prstGeom>
        </p:spPr>
      </p:pic>
      <p:sp>
        <p:nvSpPr>
          <p:cNvPr id="4" name="Google Shape;395;p28"/>
          <p:cNvSpPr/>
          <p:nvPr/>
        </p:nvSpPr>
        <p:spPr>
          <a:xfrm>
            <a:off x="73025" y="3175"/>
            <a:ext cx="2627312"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5" name="Google Shape;396;p28"/>
          <p:cNvSpPr txBox="1"/>
          <p:nvPr/>
        </p:nvSpPr>
        <p:spPr>
          <a:xfrm>
            <a:off x="73025" y="303212"/>
            <a:ext cx="2627312"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zh-TW" altLang="en-US" sz="4800" b="1" dirty="0">
                <a:solidFill>
                  <a:srgbClr val="002060"/>
                </a:solidFill>
                <a:latin typeface="Microsoft JhengHei"/>
                <a:ea typeface="Microsoft JhengHei"/>
                <a:cs typeface="Microsoft JhengHei"/>
                <a:sym typeface="Microsoft JhengHei"/>
              </a:rPr>
              <a:t>送出</a:t>
            </a:r>
            <a:r>
              <a:rPr lang="en-US" sz="4800" b="1" i="0" u="none" dirty="0" err="1">
                <a:solidFill>
                  <a:srgbClr val="002060"/>
                </a:solidFill>
                <a:latin typeface="Microsoft JhengHei"/>
                <a:ea typeface="Microsoft JhengHei"/>
                <a:cs typeface="Microsoft JhengHei"/>
                <a:sym typeface="Microsoft JhengHei"/>
              </a:rPr>
              <a:t>志願</a:t>
            </a:r>
            <a:endParaRPr dirty="0"/>
          </a:p>
        </p:txBody>
      </p:sp>
      <p:sp>
        <p:nvSpPr>
          <p:cNvPr id="10" name="Google Shape;363;p24"/>
          <p:cNvSpPr txBox="1"/>
          <p:nvPr/>
        </p:nvSpPr>
        <p:spPr>
          <a:xfrm>
            <a:off x="245858" y="4166373"/>
            <a:ext cx="2281645" cy="1200288"/>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輸入驗證碼並點點完成登記分發志願。</a:t>
            </a:r>
            <a:endParaRPr sz="2400" b="1" dirty="0">
              <a:solidFill>
                <a:srgbClr val="FFFF00"/>
              </a:solidFill>
              <a:latin typeface="微軟正黑體" panose="020B0604030504040204" pitchFamily="34" charset="-120"/>
              <a:ea typeface="微軟正黑體" panose="020B0604030504040204" pitchFamily="34" charset="-120"/>
              <a:cs typeface="PMingLiu"/>
            </a:endParaRPr>
          </a:p>
        </p:txBody>
      </p:sp>
      <p:sp>
        <p:nvSpPr>
          <p:cNvPr id="8" name="Google Shape;363;p24"/>
          <p:cNvSpPr txBox="1"/>
          <p:nvPr/>
        </p:nvSpPr>
        <p:spPr>
          <a:xfrm>
            <a:off x="4686346" y="506304"/>
            <a:ext cx="3521450" cy="1200288"/>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400" b="1" dirty="0">
                <a:solidFill>
                  <a:srgbClr val="FFFF00"/>
                </a:solidFill>
                <a:latin typeface="新細明體" panose="02020500000000000000" pitchFamily="18" charset="-120"/>
                <a:ea typeface="新細明體" panose="02020500000000000000" pitchFamily="18" charset="-120"/>
                <a:cs typeface="PMingLiu"/>
                <a:sym typeface="PMingLiu"/>
              </a:rPr>
              <a:t>★★</a:t>
            </a: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此為最後一個確認程序，送出後即完成登記，無法再修改志願！</a:t>
            </a:r>
            <a:endParaRPr sz="2400" b="1" dirty="0">
              <a:solidFill>
                <a:srgbClr val="FFFF00"/>
              </a:solidFill>
              <a:latin typeface="微軟正黑體" panose="020B0604030504040204" pitchFamily="34" charset="-120"/>
              <a:ea typeface="微軟正黑體" panose="020B0604030504040204" pitchFamily="34" charset="-120"/>
              <a:cs typeface="PMingLiu"/>
            </a:endParaRPr>
          </a:p>
        </p:txBody>
      </p:sp>
      <p:sp>
        <p:nvSpPr>
          <p:cNvPr id="7" name="矩形 6">
            <a:extLst>
              <a:ext uri="{FF2B5EF4-FFF2-40B4-BE49-F238E27FC236}">
                <a16:creationId xmlns:a16="http://schemas.microsoft.com/office/drawing/2014/main" id="{E5E6F26D-22D5-4090-8F3D-9BDB06859E9F}"/>
              </a:ext>
            </a:extLst>
          </p:cNvPr>
          <p:cNvSpPr/>
          <p:nvPr/>
        </p:nvSpPr>
        <p:spPr>
          <a:xfrm>
            <a:off x="1461331" y="2057518"/>
            <a:ext cx="282011"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668324F9-7F0F-4F10-B92F-C9AB846A1EBE}"/>
              </a:ext>
            </a:extLst>
          </p:cNvPr>
          <p:cNvSpPr/>
          <p:nvPr/>
        </p:nvSpPr>
        <p:spPr>
          <a:xfrm>
            <a:off x="1491241" y="2652162"/>
            <a:ext cx="393107" cy="154124"/>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613810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2"/>
          <p:cNvSpPr/>
          <p:nvPr/>
        </p:nvSpPr>
        <p:spPr>
          <a:xfrm>
            <a:off x="93662" y="92075"/>
            <a:ext cx="3038475"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444" name="Google Shape;444;p32"/>
          <p:cNvSpPr txBox="1"/>
          <p:nvPr/>
        </p:nvSpPr>
        <p:spPr>
          <a:xfrm>
            <a:off x="336550" y="342900"/>
            <a:ext cx="2709862"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en-US" sz="4800" b="1" i="0" u="none">
                <a:solidFill>
                  <a:srgbClr val="002060"/>
                </a:solidFill>
                <a:latin typeface="Microsoft JhengHei"/>
                <a:ea typeface="Microsoft JhengHei"/>
                <a:cs typeface="Microsoft JhengHei"/>
                <a:sym typeface="Microsoft JhengHei"/>
              </a:rPr>
              <a:t>完成登記</a:t>
            </a:r>
            <a:endParaRPr/>
          </a:p>
        </p:txBody>
      </p:sp>
      <p:cxnSp>
        <p:nvCxnSpPr>
          <p:cNvPr id="445" name="Google Shape;445;p32"/>
          <p:cNvCxnSpPr/>
          <p:nvPr/>
        </p:nvCxnSpPr>
        <p:spPr>
          <a:xfrm flipH="1">
            <a:off x="1022350" y="3243262"/>
            <a:ext cx="100012" cy="457200"/>
          </a:xfrm>
          <a:prstGeom prst="straightConnector1">
            <a:avLst/>
          </a:prstGeom>
          <a:noFill/>
          <a:ln w="9525" cap="flat" cmpd="sng">
            <a:solidFill>
              <a:schemeClr val="accent1"/>
            </a:solidFill>
            <a:prstDash val="solid"/>
            <a:miter lim="800000"/>
            <a:headEnd type="none" w="med" len="med"/>
            <a:tailEnd type="none" w="med" len="med"/>
          </a:ln>
        </p:spPr>
      </p:cxnSp>
      <p:sp>
        <p:nvSpPr>
          <p:cNvPr id="7" name="Google Shape;363;p24"/>
          <p:cNvSpPr txBox="1"/>
          <p:nvPr/>
        </p:nvSpPr>
        <p:spPr>
          <a:xfrm>
            <a:off x="7004449" y="3222031"/>
            <a:ext cx="2139551" cy="830956"/>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完成登記分發志願訊息。</a:t>
            </a:r>
            <a:endParaRPr sz="2400" b="1" dirty="0">
              <a:solidFill>
                <a:srgbClr val="FFFF00"/>
              </a:solidFill>
              <a:latin typeface="微軟正黑體" panose="020B0604030504040204" pitchFamily="34" charset="-120"/>
              <a:ea typeface="微軟正黑體" panose="020B0604030504040204" pitchFamily="34" charset="-120"/>
              <a:cs typeface="PMingLiu"/>
            </a:endParaRPr>
          </a:p>
        </p:txBody>
      </p:sp>
      <p:pic>
        <p:nvPicPr>
          <p:cNvPr id="9" name="圖片 8">
            <a:extLst>
              <a:ext uri="{FF2B5EF4-FFF2-40B4-BE49-F238E27FC236}">
                <a16:creationId xmlns:a16="http://schemas.microsoft.com/office/drawing/2014/main" id="{D0F620B4-3A2B-47D7-AE9E-B9272023CB64}"/>
              </a:ext>
            </a:extLst>
          </p:cNvPr>
          <p:cNvPicPr>
            <a:picLocks noChangeAspect="1"/>
          </p:cNvPicPr>
          <p:nvPr/>
        </p:nvPicPr>
        <p:blipFill>
          <a:blip r:embed="rId3"/>
          <a:stretch>
            <a:fillRect/>
          </a:stretch>
        </p:blipFill>
        <p:spPr>
          <a:xfrm>
            <a:off x="583703" y="1900017"/>
            <a:ext cx="6420746" cy="3143689"/>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33"/>
          <p:cNvSpPr/>
          <p:nvPr/>
        </p:nvSpPr>
        <p:spPr>
          <a:xfrm>
            <a:off x="93662" y="92075"/>
            <a:ext cx="4046537"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457" name="Google Shape;457;p33"/>
          <p:cNvSpPr txBox="1"/>
          <p:nvPr/>
        </p:nvSpPr>
        <p:spPr>
          <a:xfrm>
            <a:off x="549275" y="430212"/>
            <a:ext cx="3587750" cy="830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4800"/>
              <a:buFont typeface="Microsoft JhengHei"/>
              <a:buNone/>
            </a:pPr>
            <a:r>
              <a:rPr lang="en-US" sz="4800" b="1" i="0" u="none">
                <a:solidFill>
                  <a:srgbClr val="002060"/>
                </a:solidFill>
                <a:latin typeface="Microsoft JhengHei"/>
                <a:ea typeface="Microsoft JhengHei"/>
                <a:cs typeface="Microsoft JhengHei"/>
                <a:sym typeface="Microsoft JhengHei"/>
              </a:rPr>
              <a:t>儲存志願表</a:t>
            </a:r>
            <a:endParaRPr/>
          </a:p>
        </p:txBody>
      </p:sp>
      <p:cxnSp>
        <p:nvCxnSpPr>
          <p:cNvPr id="458" name="Google Shape;458;p33"/>
          <p:cNvCxnSpPr/>
          <p:nvPr/>
        </p:nvCxnSpPr>
        <p:spPr>
          <a:xfrm flipH="1">
            <a:off x="1022350" y="3243262"/>
            <a:ext cx="100012" cy="457200"/>
          </a:xfrm>
          <a:prstGeom prst="straightConnector1">
            <a:avLst/>
          </a:prstGeom>
          <a:noFill/>
          <a:ln w="9525" cap="flat" cmpd="sng">
            <a:solidFill>
              <a:schemeClr val="accent1"/>
            </a:solidFill>
            <a:prstDash val="solid"/>
            <a:miter lim="800000"/>
            <a:headEnd type="none" w="med" len="med"/>
            <a:tailEnd type="none" w="med" len="med"/>
          </a:ln>
        </p:spPr>
      </p:cxnSp>
      <p:pic>
        <p:nvPicPr>
          <p:cNvPr id="2" name="圖片 1"/>
          <p:cNvPicPr>
            <a:picLocks noChangeAspect="1"/>
          </p:cNvPicPr>
          <p:nvPr/>
        </p:nvPicPr>
        <p:blipFill rotWithShape="1">
          <a:blip r:embed="rId3"/>
          <a:srcRect l="14605" t="63906" r="55756" b="10972"/>
          <a:stretch/>
        </p:blipFill>
        <p:spPr>
          <a:xfrm>
            <a:off x="119813" y="4571814"/>
            <a:ext cx="4523747" cy="2156845"/>
          </a:xfrm>
          <a:prstGeom prst="rect">
            <a:avLst/>
          </a:prstGeom>
        </p:spPr>
      </p:pic>
      <p:pic>
        <p:nvPicPr>
          <p:cNvPr id="8" name="圖片 7"/>
          <p:cNvPicPr>
            <a:picLocks noChangeAspect="1"/>
          </p:cNvPicPr>
          <p:nvPr/>
        </p:nvPicPr>
        <p:blipFill rotWithShape="1">
          <a:blip r:embed="rId3"/>
          <a:srcRect l="30261" t="35207" r="26339" b="39094"/>
          <a:stretch/>
        </p:blipFill>
        <p:spPr>
          <a:xfrm>
            <a:off x="837712" y="1863724"/>
            <a:ext cx="7611696" cy="2535283"/>
          </a:xfrm>
          <a:prstGeom prst="rect">
            <a:avLst/>
          </a:prstGeom>
        </p:spPr>
      </p:pic>
      <p:sp>
        <p:nvSpPr>
          <p:cNvPr id="7" name="Google Shape;363;p24"/>
          <p:cNvSpPr txBox="1"/>
          <p:nvPr/>
        </p:nvSpPr>
        <p:spPr>
          <a:xfrm>
            <a:off x="549275" y="2409200"/>
            <a:ext cx="3587750" cy="461624"/>
          </a:xfrm>
          <a:prstGeom prst="rect">
            <a:avLst/>
          </a:prstGeom>
          <a:solidFill>
            <a:srgbClr val="002060"/>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lvl="0">
              <a:buClr>
                <a:schemeClr val="dk1"/>
              </a:buClr>
              <a:buSzPts val="3200"/>
            </a:pPr>
            <a:r>
              <a:rPr lang="zh-TW" altLang="en-US" sz="2400" b="1" dirty="0">
                <a:solidFill>
                  <a:srgbClr val="FFFF00"/>
                </a:solidFill>
                <a:latin typeface="微軟正黑體" panose="020B0604030504040204" pitchFamily="34" charset="-120"/>
                <a:ea typeface="微軟正黑體" panose="020B0604030504040204" pitchFamily="34" charset="-120"/>
                <a:cs typeface="PMingLiu"/>
                <a:sym typeface="PMingLiu"/>
              </a:rPr>
              <a:t>請下載或傳送志願表備存。</a:t>
            </a:r>
            <a:endParaRPr sz="2400" b="1" dirty="0">
              <a:solidFill>
                <a:srgbClr val="FFFF00"/>
              </a:solidFill>
              <a:latin typeface="微軟正黑體" panose="020B0604030504040204" pitchFamily="34" charset="-120"/>
              <a:ea typeface="微軟正黑體" panose="020B0604030504040204" pitchFamily="34" charset="-120"/>
              <a:cs typeface="PMingLiu"/>
            </a:endParaRPr>
          </a:p>
        </p:txBody>
      </p:sp>
      <p:pic>
        <p:nvPicPr>
          <p:cNvPr id="9" name="圖片 8"/>
          <p:cNvPicPr>
            <a:picLocks noChangeAspect="1"/>
          </p:cNvPicPr>
          <p:nvPr/>
        </p:nvPicPr>
        <p:blipFill rotWithShape="1">
          <a:blip r:embed="rId3"/>
          <a:srcRect l="45494" t="63906" r="26339" b="11342"/>
          <a:stretch/>
        </p:blipFill>
        <p:spPr>
          <a:xfrm>
            <a:off x="4710412" y="4571815"/>
            <a:ext cx="4363250" cy="2156845"/>
          </a:xfrm>
          <a:prstGeom prst="rect">
            <a:avLst/>
          </a:prstGeom>
        </p:spPr>
      </p:pic>
      <p:sp>
        <p:nvSpPr>
          <p:cNvPr id="10" name="矩形 9">
            <a:extLst>
              <a:ext uri="{FF2B5EF4-FFF2-40B4-BE49-F238E27FC236}">
                <a16:creationId xmlns:a16="http://schemas.microsoft.com/office/drawing/2014/main" id="{929F4C14-F84B-4A52-BC5F-9B05BB8AD752}"/>
              </a:ext>
            </a:extLst>
          </p:cNvPr>
          <p:cNvSpPr/>
          <p:nvPr/>
        </p:nvSpPr>
        <p:spPr>
          <a:xfrm>
            <a:off x="1055264" y="2050935"/>
            <a:ext cx="346246" cy="324740"/>
          </a:xfrm>
          <a:prstGeom prst="rect">
            <a:avLst/>
          </a:prstGeom>
          <a:solidFill>
            <a:srgbClr val="FDE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6" name="Google Shape;466;p34"/>
          <p:cNvSpPr txBox="1"/>
          <p:nvPr/>
        </p:nvSpPr>
        <p:spPr>
          <a:xfrm>
            <a:off x="597399" y="5479152"/>
            <a:ext cx="7923294" cy="1015622"/>
          </a:xfrm>
          <a:prstGeom prst="rect">
            <a:avLst/>
          </a:prstGeom>
          <a:solidFill>
            <a:schemeClr val="bg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4400"/>
              <a:buFont typeface="Microsoft JhengHei"/>
              <a:buNone/>
            </a:pPr>
            <a:r>
              <a:rPr lang="en-US" sz="6000" b="1" i="0" u="none" dirty="0" err="1">
                <a:solidFill>
                  <a:srgbClr val="FF0000"/>
                </a:solidFill>
                <a:latin typeface="Microsoft JhengHei"/>
                <a:ea typeface="Microsoft JhengHei"/>
                <a:cs typeface="Microsoft JhengHei"/>
                <a:sym typeface="Microsoft JhengHei"/>
              </a:rPr>
              <a:t>比分數不比志願順序</a:t>
            </a:r>
            <a:endParaRPr sz="2000" dirty="0">
              <a:solidFill>
                <a:srgbClr val="FF0000"/>
              </a:solidFill>
            </a:endParaRPr>
          </a:p>
        </p:txBody>
      </p:sp>
      <p:sp>
        <p:nvSpPr>
          <p:cNvPr id="8" name="Google Shape;465;p34"/>
          <p:cNvSpPr txBox="1"/>
          <p:nvPr/>
        </p:nvSpPr>
        <p:spPr>
          <a:xfrm>
            <a:off x="258264" y="335143"/>
            <a:ext cx="3206832" cy="923289"/>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E16B8C"/>
              </a:buClr>
              <a:buSzPts val="4400"/>
              <a:buFont typeface="Microsoft JhengHei"/>
              <a:buNone/>
            </a:pPr>
            <a:r>
              <a:rPr lang="en-US" sz="5400" b="1" i="0" u="none" dirty="0" err="1">
                <a:solidFill>
                  <a:srgbClr val="002060"/>
                </a:solidFill>
                <a:latin typeface="Microsoft JhengHei"/>
                <a:ea typeface="Microsoft JhengHei"/>
                <a:cs typeface="Microsoft JhengHei"/>
                <a:sym typeface="Microsoft JhengHei"/>
              </a:rPr>
              <a:t>分發程序</a:t>
            </a:r>
            <a:endParaRPr sz="5400" dirty="0">
              <a:solidFill>
                <a:srgbClr val="002060"/>
              </a:solidFill>
            </a:endParaRPr>
          </a:p>
        </p:txBody>
      </p:sp>
      <p:pic>
        <p:nvPicPr>
          <p:cNvPr id="7" name="圖片 6">
            <a:extLst>
              <a:ext uri="{FF2B5EF4-FFF2-40B4-BE49-F238E27FC236}">
                <a16:creationId xmlns:a16="http://schemas.microsoft.com/office/drawing/2014/main" id="{A15C5010-5CAA-4023-B0E8-4EEF996884ED}"/>
              </a:ext>
            </a:extLst>
          </p:cNvPr>
          <p:cNvPicPr>
            <a:picLocks noChangeAspect="1"/>
          </p:cNvPicPr>
          <p:nvPr/>
        </p:nvPicPr>
        <p:blipFill>
          <a:blip r:embed="rId3"/>
          <a:stretch>
            <a:fillRect/>
          </a:stretch>
        </p:blipFill>
        <p:spPr>
          <a:xfrm>
            <a:off x="696347" y="1858839"/>
            <a:ext cx="7725398" cy="3620313"/>
          </a:xfrm>
          <a:prstGeom prst="rect">
            <a:avLst/>
          </a:prstGeom>
        </p:spPr>
      </p:pic>
      <p:pic>
        <p:nvPicPr>
          <p:cNvPr id="10" name="圖片 9">
            <a:extLst>
              <a:ext uri="{FF2B5EF4-FFF2-40B4-BE49-F238E27FC236}">
                <a16:creationId xmlns:a16="http://schemas.microsoft.com/office/drawing/2014/main" id="{9C033463-F50C-4064-A053-04340CCD3163}"/>
              </a:ext>
            </a:extLst>
          </p:cNvPr>
          <p:cNvPicPr>
            <a:picLocks noChangeAspect="1"/>
          </p:cNvPicPr>
          <p:nvPr/>
        </p:nvPicPr>
        <p:blipFill>
          <a:blip r:embed="rId4"/>
          <a:stretch>
            <a:fillRect/>
          </a:stretch>
        </p:blipFill>
        <p:spPr>
          <a:xfrm>
            <a:off x="990505" y="1258432"/>
            <a:ext cx="6831020" cy="600407"/>
          </a:xfrm>
          <a:prstGeom prst="rect">
            <a:avLst/>
          </a:prstGeom>
        </p:spPr>
      </p:pic>
    </p:spTree>
    <p:extLst>
      <p:ext uri="{BB962C8B-B14F-4D97-AF65-F5344CB8AC3E}">
        <p14:creationId xmlns:p14="http://schemas.microsoft.com/office/powerpoint/2010/main" val="37165353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35"/>
          <p:cNvSpPr/>
          <p:nvPr/>
        </p:nvSpPr>
        <p:spPr>
          <a:xfrm>
            <a:off x="1042987" y="549275"/>
            <a:ext cx="7345362" cy="5472112"/>
          </a:xfrm>
          <a:prstGeom prst="ellipse">
            <a:avLst/>
          </a:prstGeom>
          <a:solidFill>
            <a:schemeClr val="accent6">
              <a:lumMod val="60000"/>
              <a:lumOff val="4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tx2"/>
              </a:solidFill>
              <a:latin typeface="Arial"/>
              <a:ea typeface="Arial"/>
              <a:cs typeface="Arial"/>
              <a:sym typeface="Arial"/>
            </a:endParaRPr>
          </a:p>
        </p:txBody>
      </p:sp>
      <p:sp>
        <p:nvSpPr>
          <p:cNvPr id="472" name="Google Shape;472;p35"/>
          <p:cNvSpPr txBox="1"/>
          <p:nvPr/>
        </p:nvSpPr>
        <p:spPr>
          <a:xfrm>
            <a:off x="1989137" y="2323489"/>
            <a:ext cx="7129462" cy="2308284"/>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chemeClr val="lt1"/>
              </a:buClr>
              <a:buSzPts val="4800"/>
              <a:buFont typeface="Microsoft JhengHei"/>
              <a:buNone/>
            </a:pPr>
            <a:r>
              <a:rPr lang="en-US" sz="4800" b="1" i="0" u="none" dirty="0">
                <a:solidFill>
                  <a:srgbClr val="FF0000"/>
                </a:solidFill>
                <a:latin typeface="Microsoft JhengHei"/>
                <a:ea typeface="Microsoft JhengHei"/>
                <a:cs typeface="Microsoft JhengHei"/>
                <a:sym typeface="Microsoft JhengHei"/>
              </a:rPr>
              <a:t>8月</a:t>
            </a:r>
            <a:r>
              <a:rPr lang="en-US" altLang="zh-TW" sz="4800" b="1" dirty="0">
                <a:solidFill>
                  <a:srgbClr val="FF0000"/>
                </a:solidFill>
                <a:latin typeface="Microsoft JhengHei"/>
                <a:ea typeface="Microsoft JhengHei"/>
                <a:cs typeface="Microsoft JhengHei"/>
                <a:sym typeface="Microsoft JhengHei"/>
              </a:rPr>
              <a:t>17</a:t>
            </a:r>
            <a:r>
              <a:rPr lang="en-US" sz="4800" b="1" i="0" u="none" dirty="0">
                <a:solidFill>
                  <a:srgbClr val="FF0000"/>
                </a:solidFill>
                <a:latin typeface="Microsoft JhengHei"/>
                <a:ea typeface="Microsoft JhengHei"/>
                <a:cs typeface="Microsoft JhengHei"/>
                <a:sym typeface="Microsoft JhengHei"/>
              </a:rPr>
              <a:t>日</a:t>
            </a:r>
            <a:r>
              <a:rPr lang="zh-TW" altLang="en-US" sz="4800" b="1" i="0" u="none" dirty="0">
                <a:solidFill>
                  <a:srgbClr val="FF0000"/>
                </a:solidFill>
                <a:latin typeface="Microsoft JhengHei"/>
                <a:ea typeface="Microsoft JhengHei"/>
                <a:cs typeface="Microsoft JhengHei"/>
                <a:sym typeface="Microsoft JhengHei"/>
              </a:rPr>
              <a:t>上午</a:t>
            </a:r>
            <a:r>
              <a:rPr lang="en-US" altLang="zh-TW" sz="4800" b="1" i="0" u="none" dirty="0">
                <a:solidFill>
                  <a:srgbClr val="FF0000"/>
                </a:solidFill>
                <a:latin typeface="Microsoft JhengHei"/>
                <a:ea typeface="Microsoft JhengHei"/>
                <a:cs typeface="Microsoft JhengHei"/>
                <a:sym typeface="Microsoft JhengHei"/>
              </a:rPr>
              <a:t>9:00</a:t>
            </a:r>
            <a:r>
              <a:rPr lang="en-US" sz="4800" b="1" i="0" u="none" dirty="0">
                <a:solidFill>
                  <a:srgbClr val="FF0000"/>
                </a:solidFill>
                <a:latin typeface="Microsoft JhengHei"/>
                <a:ea typeface="Microsoft JhengHei"/>
                <a:cs typeface="Microsoft JhengHei"/>
                <a:sym typeface="Microsoft JhengHei"/>
              </a:rPr>
              <a:t>公告</a:t>
            </a:r>
            <a:endParaRPr dirty="0">
              <a:solidFill>
                <a:srgbClr val="FF0000"/>
              </a:solidFill>
            </a:endParaRPr>
          </a:p>
          <a:p>
            <a:pPr marL="0" marR="0" lvl="0" indent="0" rtl="0">
              <a:lnSpc>
                <a:spcPct val="100000"/>
              </a:lnSpc>
              <a:spcBef>
                <a:spcPts val="0"/>
              </a:spcBef>
              <a:spcAft>
                <a:spcPts val="0"/>
              </a:spcAft>
              <a:buClr>
                <a:schemeClr val="lt1"/>
              </a:buClr>
              <a:buSzPts val="4800"/>
              <a:buFont typeface="Microsoft JhengHei"/>
              <a:buNone/>
            </a:pPr>
            <a:r>
              <a:rPr lang="en-US" sz="4800" b="1" i="0" u="none" dirty="0" err="1">
                <a:solidFill>
                  <a:srgbClr val="002060"/>
                </a:solidFill>
                <a:latin typeface="Microsoft JhengHei"/>
                <a:ea typeface="Microsoft JhengHei"/>
                <a:cs typeface="Microsoft JhengHei"/>
                <a:sym typeface="Microsoft JhengHei"/>
              </a:rPr>
              <a:t>網路查榜</a:t>
            </a:r>
            <a:r>
              <a:rPr lang="en-US" sz="2800" b="1" i="0" u="none" dirty="0">
                <a:solidFill>
                  <a:srgbClr val="002060"/>
                </a:solidFill>
                <a:latin typeface="Microsoft JhengHei"/>
                <a:ea typeface="Microsoft JhengHei"/>
                <a:cs typeface="Microsoft JhengHei"/>
                <a:sym typeface="Microsoft JhengHei"/>
              </a:rPr>
              <a:t>(</a:t>
            </a:r>
            <a:r>
              <a:rPr lang="en-US" sz="2800" b="1" i="0" u="none" dirty="0" err="1">
                <a:solidFill>
                  <a:srgbClr val="002060"/>
                </a:solidFill>
                <a:latin typeface="Microsoft JhengHei"/>
                <a:ea typeface="Microsoft JhengHei"/>
                <a:cs typeface="Microsoft JhengHei"/>
                <a:sym typeface="Microsoft JhengHei"/>
              </a:rPr>
              <a:t>考試入學分發委員會</a:t>
            </a:r>
            <a:r>
              <a:rPr lang="en-US" sz="2800" b="1" i="0" u="none" dirty="0">
                <a:solidFill>
                  <a:srgbClr val="002060"/>
                </a:solidFill>
                <a:latin typeface="Microsoft JhengHei"/>
                <a:ea typeface="Microsoft JhengHei"/>
                <a:cs typeface="Microsoft JhengHei"/>
                <a:sym typeface="Microsoft JhengHei"/>
              </a:rPr>
              <a:t>)</a:t>
            </a:r>
            <a:endParaRPr dirty="0">
              <a:solidFill>
                <a:srgbClr val="002060"/>
              </a:solidFill>
            </a:endParaRPr>
          </a:p>
          <a:p>
            <a:pPr marL="0" marR="0" lvl="0" indent="0" rtl="0">
              <a:lnSpc>
                <a:spcPct val="100000"/>
              </a:lnSpc>
              <a:spcBef>
                <a:spcPts val="0"/>
              </a:spcBef>
              <a:spcAft>
                <a:spcPts val="0"/>
              </a:spcAft>
              <a:buClr>
                <a:schemeClr val="lt1"/>
              </a:buClr>
              <a:buSzPts val="4800"/>
              <a:buFont typeface="Microsoft JhengHei"/>
              <a:buNone/>
            </a:pPr>
            <a:r>
              <a:rPr lang="en-US" sz="4800" b="1" i="0" u="none" dirty="0" err="1">
                <a:solidFill>
                  <a:srgbClr val="002060"/>
                </a:solidFill>
                <a:latin typeface="Microsoft JhengHei"/>
                <a:ea typeface="Microsoft JhengHei"/>
                <a:cs typeface="Microsoft JhengHei"/>
                <a:sym typeface="Microsoft JhengHei"/>
              </a:rPr>
              <a:t>app查榜</a:t>
            </a:r>
            <a:endParaRPr dirty="0">
              <a:solidFill>
                <a:srgbClr val="002060"/>
              </a:solidFill>
            </a:endParaRPr>
          </a:p>
        </p:txBody>
      </p:sp>
      <p:pic>
        <p:nvPicPr>
          <p:cNvPr id="474" name="Google Shape;474;p35"/>
          <p:cNvPicPr preferRelativeResize="0"/>
          <p:nvPr/>
        </p:nvPicPr>
        <p:blipFill rotWithShape="1">
          <a:blip r:embed="rId3">
            <a:alphaModFix/>
          </a:blip>
          <a:srcRect/>
          <a:stretch/>
        </p:blipFill>
        <p:spPr>
          <a:xfrm>
            <a:off x="5707428" y="3682349"/>
            <a:ext cx="2438400" cy="2438400"/>
          </a:xfrm>
          <a:prstGeom prst="rect">
            <a:avLst/>
          </a:prstGeom>
          <a:noFill/>
          <a:ln>
            <a:noFill/>
          </a:ln>
        </p:spPr>
      </p:pic>
      <p:sp>
        <p:nvSpPr>
          <p:cNvPr id="2" name="矩形 1"/>
          <p:cNvSpPr/>
          <p:nvPr/>
        </p:nvSpPr>
        <p:spPr>
          <a:xfrm>
            <a:off x="280987" y="395386"/>
            <a:ext cx="1210588" cy="707886"/>
          </a:xfrm>
          <a:prstGeom prst="rect">
            <a:avLst/>
          </a:prstGeom>
        </p:spPr>
        <p:txBody>
          <a:bodyPr wrap="none">
            <a:spAutoFit/>
          </a:bodyPr>
          <a:lstStyle/>
          <a:p>
            <a:pPr lvl="0">
              <a:buClr>
                <a:schemeClr val="lt1"/>
              </a:buClr>
              <a:buSzPts val="4800"/>
            </a:pPr>
            <a:r>
              <a:rPr lang="zh-TW" altLang="en-US" sz="4000" b="1" dirty="0">
                <a:solidFill>
                  <a:srgbClr val="002060"/>
                </a:solidFill>
                <a:latin typeface="Microsoft JhengHei"/>
                <a:ea typeface="Microsoft JhengHei"/>
                <a:cs typeface="Microsoft JhengHei"/>
                <a:sym typeface="Microsoft JhengHei"/>
              </a:rPr>
              <a:t>放榜</a:t>
            </a:r>
            <a:endParaRPr lang="zh-TW" altLang="en-US" sz="4000" dirty="0">
              <a:solidFill>
                <a:srgbClr val="002060"/>
              </a:solidFill>
            </a:endParaRPr>
          </a:p>
        </p:txBody>
      </p:sp>
      <p:sp>
        <p:nvSpPr>
          <p:cNvPr id="3" name="矩形 2"/>
          <p:cNvSpPr/>
          <p:nvPr/>
        </p:nvSpPr>
        <p:spPr>
          <a:xfrm>
            <a:off x="348820" y="5830656"/>
            <a:ext cx="8532386" cy="830997"/>
          </a:xfrm>
          <a:prstGeom prst="rect">
            <a:avLst/>
          </a:prstGeom>
          <a:ln w="28575">
            <a:solidFill>
              <a:schemeClr val="tx1"/>
            </a:solidFill>
          </a:ln>
        </p:spPr>
        <p:txBody>
          <a:bodyPr wrap="square">
            <a:spAutoFit/>
          </a:bodyPr>
          <a:lstStyle/>
          <a:p>
            <a:r>
              <a:rPr lang="zh-TW" altLang="en-US" sz="2400" b="1" dirty="0">
                <a:solidFill>
                  <a:srgbClr val="002060"/>
                </a:solidFill>
                <a:latin typeface="+mn-ea"/>
                <a:ea typeface="+mn-ea"/>
              </a:rPr>
              <a:t>簡易快速查榜（</a:t>
            </a:r>
            <a:r>
              <a:rPr lang="en-US" altLang="zh-TW" sz="2400" b="1" dirty="0">
                <a:solidFill>
                  <a:srgbClr val="002060"/>
                </a:solidFill>
                <a:latin typeface="+mn-ea"/>
                <a:ea typeface="+mn-ea"/>
              </a:rPr>
              <a:t>http://fast.uac.edu.tw/</a:t>
            </a:r>
            <a:r>
              <a:rPr lang="zh-TW" altLang="en-US" sz="2400" b="1" dirty="0">
                <a:solidFill>
                  <a:srgbClr val="002060"/>
                </a:solidFill>
                <a:latin typeface="+mn-ea"/>
                <a:ea typeface="+mn-ea"/>
              </a:rPr>
              <a:t>分科測驗應試號碼）、或至考分會網站完整資料查榜（</a:t>
            </a:r>
            <a:r>
              <a:rPr lang="en-US" altLang="zh-TW" sz="2400" b="1" dirty="0">
                <a:solidFill>
                  <a:srgbClr val="002060"/>
                </a:solidFill>
                <a:latin typeface="+mn-ea"/>
                <a:ea typeface="+mn-ea"/>
              </a:rPr>
              <a:t>https://www.uac.edu.tw</a:t>
            </a:r>
            <a:r>
              <a:rPr lang="zh-TW" altLang="en-US" sz="2400" b="1" dirty="0">
                <a:solidFill>
                  <a:srgbClr val="002060"/>
                </a:solidFill>
                <a:latin typeface="+mn-ea"/>
                <a:ea typeface="+mn-ea"/>
              </a:rPr>
              <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pic>
        <p:nvPicPr>
          <p:cNvPr id="18" name="圖片 17">
            <a:extLst>
              <a:ext uri="{FF2B5EF4-FFF2-40B4-BE49-F238E27FC236}">
                <a16:creationId xmlns:a16="http://schemas.microsoft.com/office/drawing/2014/main" id="{F1F70D4C-5B1C-4939-A496-F843E6000787}"/>
              </a:ext>
            </a:extLst>
          </p:cNvPr>
          <p:cNvPicPr>
            <a:picLocks noChangeAspect="1"/>
          </p:cNvPicPr>
          <p:nvPr/>
        </p:nvPicPr>
        <p:blipFill>
          <a:blip r:embed="rId3"/>
          <a:stretch>
            <a:fillRect/>
          </a:stretch>
        </p:blipFill>
        <p:spPr>
          <a:xfrm>
            <a:off x="1718216" y="4563722"/>
            <a:ext cx="5363323" cy="2276793"/>
          </a:xfrm>
          <a:prstGeom prst="rect">
            <a:avLst/>
          </a:prstGeom>
        </p:spPr>
      </p:pic>
      <p:pic>
        <p:nvPicPr>
          <p:cNvPr id="9" name="圖片 8">
            <a:extLst>
              <a:ext uri="{FF2B5EF4-FFF2-40B4-BE49-F238E27FC236}">
                <a16:creationId xmlns:a16="http://schemas.microsoft.com/office/drawing/2014/main" id="{A77BC8EA-0622-4BD5-B2EE-12CBB49F2F70}"/>
              </a:ext>
            </a:extLst>
          </p:cNvPr>
          <p:cNvPicPr>
            <a:picLocks noChangeAspect="1"/>
          </p:cNvPicPr>
          <p:nvPr/>
        </p:nvPicPr>
        <p:blipFill>
          <a:blip r:embed="rId4"/>
          <a:stretch>
            <a:fillRect/>
          </a:stretch>
        </p:blipFill>
        <p:spPr>
          <a:xfrm>
            <a:off x="-61573" y="60632"/>
            <a:ext cx="9205573" cy="4441763"/>
          </a:xfrm>
          <a:prstGeom prst="rect">
            <a:avLst/>
          </a:prstGeom>
        </p:spPr>
      </p:pic>
      <p:sp>
        <p:nvSpPr>
          <p:cNvPr id="5" name="Google Shape;480;p36"/>
          <p:cNvSpPr txBox="1"/>
          <p:nvPr/>
        </p:nvSpPr>
        <p:spPr>
          <a:xfrm>
            <a:off x="2143146" y="3309606"/>
            <a:ext cx="1370103" cy="433070"/>
          </a:xfrm>
          <a:prstGeom prst="rect">
            <a:avLst/>
          </a:prstGeom>
          <a:noFill/>
          <a:ln w="57150" cap="flat" cmpd="sng">
            <a:solidFill>
              <a:srgbClr val="FF0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 name="Google Shape;480;p36"/>
          <p:cNvSpPr txBox="1"/>
          <p:nvPr/>
        </p:nvSpPr>
        <p:spPr>
          <a:xfrm>
            <a:off x="4742441" y="3287771"/>
            <a:ext cx="1370103" cy="433070"/>
          </a:xfrm>
          <a:prstGeom prst="rect">
            <a:avLst/>
          </a:prstGeom>
          <a:noFill/>
          <a:ln w="57150" cap="flat" cmpd="sng">
            <a:solidFill>
              <a:srgbClr val="FF0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8" name="Google Shape;480;p36"/>
          <p:cNvSpPr txBox="1"/>
          <p:nvPr/>
        </p:nvSpPr>
        <p:spPr>
          <a:xfrm>
            <a:off x="4594505" y="121959"/>
            <a:ext cx="886778" cy="433070"/>
          </a:xfrm>
          <a:prstGeom prst="rect">
            <a:avLst/>
          </a:prstGeom>
          <a:noFill/>
          <a:ln w="57150" cap="flat" cmpd="sng">
            <a:solidFill>
              <a:srgbClr val="FF0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cxnSp>
        <p:nvCxnSpPr>
          <p:cNvPr id="11" name="直線單箭頭接點 10"/>
          <p:cNvCxnSpPr>
            <a:cxnSpLocks/>
          </p:cNvCxnSpPr>
          <p:nvPr/>
        </p:nvCxnSpPr>
        <p:spPr>
          <a:xfrm flipH="1">
            <a:off x="3301532" y="643982"/>
            <a:ext cx="1780183" cy="993629"/>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15" name="Google Shape;480;p36"/>
          <p:cNvSpPr txBox="1"/>
          <p:nvPr/>
        </p:nvSpPr>
        <p:spPr>
          <a:xfrm>
            <a:off x="3614571" y="121959"/>
            <a:ext cx="869192" cy="433070"/>
          </a:xfrm>
          <a:prstGeom prst="rect">
            <a:avLst/>
          </a:prstGeom>
          <a:noFill/>
          <a:ln w="57150" cap="flat" cmpd="sng">
            <a:solidFill>
              <a:srgbClr val="FF0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cxnSp>
        <p:nvCxnSpPr>
          <p:cNvPr id="19" name="直線單箭頭接點 18"/>
          <p:cNvCxnSpPr>
            <a:cxnSpLocks/>
          </p:cNvCxnSpPr>
          <p:nvPr/>
        </p:nvCxnSpPr>
        <p:spPr>
          <a:xfrm>
            <a:off x="4104820" y="555029"/>
            <a:ext cx="84374" cy="4124547"/>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43838" y="209005"/>
            <a:ext cx="2437650" cy="523220"/>
          </a:xfrm>
          <a:prstGeom prst="rect">
            <a:avLst/>
          </a:prstGeom>
          <a:solidFill>
            <a:srgbClr val="002060"/>
          </a:solidFill>
        </p:spPr>
        <p:txBody>
          <a:bodyPr wrap="square" rtlCol="0">
            <a:spAutoFit/>
          </a:bodyPr>
          <a:lstStyle/>
          <a:p>
            <a:r>
              <a:rPr lang="zh-TW" altLang="en-US" sz="2800" dirty="0">
                <a:solidFill>
                  <a:srgbClr val="FFFF00"/>
                </a:solidFill>
                <a:latin typeface="微軟正黑體" panose="020B0604030504040204" pitchFamily="34" charset="-120"/>
                <a:ea typeface="微軟正黑體" panose="020B0604030504040204" pitchFamily="34" charset="-120"/>
              </a:rPr>
              <a:t>最新消息</a:t>
            </a:r>
          </a:p>
        </p:txBody>
      </p:sp>
      <p:pic>
        <p:nvPicPr>
          <p:cNvPr id="3" name="圖片 2">
            <a:extLst>
              <a:ext uri="{FF2B5EF4-FFF2-40B4-BE49-F238E27FC236}">
                <a16:creationId xmlns:a16="http://schemas.microsoft.com/office/drawing/2014/main" id="{3695F8F5-7F1D-40B6-BDE9-26A2E769985C}"/>
              </a:ext>
            </a:extLst>
          </p:cNvPr>
          <p:cNvPicPr>
            <a:picLocks noChangeAspect="1"/>
          </p:cNvPicPr>
          <p:nvPr/>
        </p:nvPicPr>
        <p:blipFill>
          <a:blip r:embed="rId2"/>
          <a:stretch>
            <a:fillRect/>
          </a:stretch>
        </p:blipFill>
        <p:spPr>
          <a:xfrm>
            <a:off x="448555" y="908841"/>
            <a:ext cx="7042681" cy="618382"/>
          </a:xfrm>
          <a:prstGeom prst="rect">
            <a:avLst/>
          </a:prstGeom>
        </p:spPr>
      </p:pic>
      <p:pic>
        <p:nvPicPr>
          <p:cNvPr id="4" name="圖片 3">
            <a:extLst>
              <a:ext uri="{FF2B5EF4-FFF2-40B4-BE49-F238E27FC236}">
                <a16:creationId xmlns:a16="http://schemas.microsoft.com/office/drawing/2014/main" id="{50EDFD2D-4440-425A-B324-43F927DB2017}"/>
              </a:ext>
            </a:extLst>
          </p:cNvPr>
          <p:cNvPicPr>
            <a:picLocks noChangeAspect="1"/>
          </p:cNvPicPr>
          <p:nvPr/>
        </p:nvPicPr>
        <p:blipFill>
          <a:blip r:embed="rId3"/>
          <a:stretch>
            <a:fillRect/>
          </a:stretch>
        </p:blipFill>
        <p:spPr>
          <a:xfrm>
            <a:off x="1351188" y="1703839"/>
            <a:ext cx="5263368" cy="5044649"/>
          </a:xfrm>
          <a:prstGeom prst="rect">
            <a:avLst/>
          </a:prstGeom>
        </p:spPr>
      </p:pic>
    </p:spTree>
    <p:extLst>
      <p:ext uri="{BB962C8B-B14F-4D97-AF65-F5344CB8AC3E}">
        <p14:creationId xmlns:p14="http://schemas.microsoft.com/office/powerpoint/2010/main" val="15761536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39"/>
          <p:cNvSpPr/>
          <p:nvPr/>
        </p:nvSpPr>
        <p:spPr>
          <a:xfrm>
            <a:off x="900112" y="1268412"/>
            <a:ext cx="7343775" cy="4321175"/>
          </a:xfrm>
          <a:prstGeom prst="roundRect">
            <a:avLst>
              <a:gd name="adj" fmla="val 16667"/>
            </a:avLst>
          </a:prstGeom>
          <a:solidFill>
            <a:srgbClr val="FEDFE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498" name="Google Shape;498;p39"/>
          <p:cNvSpPr txBox="1"/>
          <p:nvPr/>
        </p:nvSpPr>
        <p:spPr>
          <a:xfrm>
            <a:off x="3708400" y="2413000"/>
            <a:ext cx="1943100" cy="10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E16B8C"/>
              </a:buClr>
              <a:buSzPts val="6000"/>
              <a:buFont typeface="Microsoft JhengHei"/>
              <a:buNone/>
            </a:pPr>
            <a:r>
              <a:rPr lang="en-US" sz="6000" b="1" i="0" u="none">
                <a:solidFill>
                  <a:srgbClr val="E16B8C"/>
                </a:solidFill>
                <a:latin typeface="Microsoft JhengHei"/>
                <a:ea typeface="Microsoft JhengHei"/>
                <a:cs typeface="Microsoft JhengHei"/>
                <a:sym typeface="Microsoft JhengHei"/>
              </a:rPr>
              <a:t>志願</a:t>
            </a:r>
            <a:endParaRPr/>
          </a:p>
        </p:txBody>
      </p:sp>
      <p:sp>
        <p:nvSpPr>
          <p:cNvPr id="499" name="Google Shape;499;p39"/>
          <p:cNvSpPr txBox="1"/>
          <p:nvPr/>
        </p:nvSpPr>
        <p:spPr>
          <a:xfrm>
            <a:off x="3276600" y="1700212"/>
            <a:ext cx="184150" cy="4619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500" name="Google Shape;500;p39"/>
          <p:cNvSpPr txBox="1"/>
          <p:nvPr/>
        </p:nvSpPr>
        <p:spPr>
          <a:xfrm>
            <a:off x="2484437" y="3367087"/>
            <a:ext cx="4608512" cy="10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E16B8C"/>
              </a:buClr>
              <a:buSzPts val="6000"/>
              <a:buFont typeface="Microsoft JhengHei"/>
              <a:buNone/>
            </a:pPr>
            <a:r>
              <a:rPr lang="en-US" sz="6000" b="1" i="0" u="none">
                <a:solidFill>
                  <a:srgbClr val="E16B8C"/>
                </a:solidFill>
                <a:latin typeface="Microsoft JhengHei"/>
                <a:ea typeface="Microsoft JhengHei"/>
                <a:cs typeface="Microsoft JhengHei"/>
                <a:sym typeface="Microsoft JhengHei"/>
              </a:rPr>
              <a:t>到底怎麼選</a:t>
            </a:r>
            <a:endParaRPr/>
          </a:p>
        </p:txBody>
      </p:sp>
      <p:pic>
        <p:nvPicPr>
          <p:cNvPr id="501" name="Google Shape;501;p39"/>
          <p:cNvPicPr preferRelativeResize="0"/>
          <p:nvPr/>
        </p:nvPicPr>
        <p:blipFill rotWithShape="1">
          <a:blip r:embed="rId3">
            <a:alphaModFix/>
          </a:blip>
          <a:srcRect/>
          <a:stretch/>
        </p:blipFill>
        <p:spPr>
          <a:xfrm>
            <a:off x="6381750" y="3875087"/>
            <a:ext cx="2438400" cy="2438400"/>
          </a:xfrm>
          <a:prstGeom prst="rect">
            <a:avLst/>
          </a:prstGeom>
          <a:noFill/>
          <a:ln>
            <a:noFill/>
          </a:ln>
        </p:spPr>
      </p:pic>
      <p:pic>
        <p:nvPicPr>
          <p:cNvPr id="502" name="Google Shape;502;p39"/>
          <p:cNvPicPr preferRelativeResize="0"/>
          <p:nvPr/>
        </p:nvPicPr>
        <p:blipFill rotWithShape="1">
          <a:blip r:embed="rId4">
            <a:alphaModFix/>
          </a:blip>
          <a:srcRect/>
          <a:stretch/>
        </p:blipFill>
        <p:spPr>
          <a:xfrm>
            <a:off x="1122362" y="1019175"/>
            <a:ext cx="2438400" cy="24384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graphicFrame>
        <p:nvGraphicFramePr>
          <p:cNvPr id="507" name="Google Shape;507;p40"/>
          <p:cNvGraphicFramePr/>
          <p:nvPr>
            <p:extLst>
              <p:ext uri="{D42A27DB-BD31-4B8C-83A1-F6EECF244321}">
                <p14:modId xmlns:p14="http://schemas.microsoft.com/office/powerpoint/2010/main" val="1773118594"/>
              </p:ext>
            </p:extLst>
          </p:nvPr>
        </p:nvGraphicFramePr>
        <p:xfrm>
          <a:off x="1169987" y="2174875"/>
          <a:ext cx="7345350" cy="3055925"/>
        </p:xfrm>
        <a:graphic>
          <a:graphicData uri="http://schemas.openxmlformats.org/drawingml/2006/table">
            <a:tbl>
              <a:tblPr>
                <a:noFill/>
                <a:tableStyleId>{4EDC0B32-3437-465B-9113-25ABB294C655}</a:tableStyleId>
              </a:tblPr>
              <a:tblGrid>
                <a:gridCol w="7345350">
                  <a:extLst>
                    <a:ext uri="{9D8B030D-6E8A-4147-A177-3AD203B41FA5}">
                      <a16:colId xmlns:a16="http://schemas.microsoft.com/office/drawing/2014/main" val="20000"/>
                    </a:ext>
                  </a:extLst>
                </a:gridCol>
              </a:tblGrid>
              <a:tr h="769925">
                <a:tc>
                  <a:txBody>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dirty="0">
                          <a:solidFill>
                            <a:schemeClr val="lt1"/>
                          </a:solidFill>
                          <a:latin typeface="Microsoft JhengHei"/>
                          <a:ea typeface="Microsoft JhengHei"/>
                          <a:cs typeface="Microsoft JhengHei"/>
                          <a:sym typeface="Microsoft JhengHei"/>
                        </a:rPr>
                        <a:t>【</a:t>
                      </a:r>
                      <a:r>
                        <a:rPr lang="en-US" sz="3600" b="1" i="0" u="none" dirty="0" err="1">
                          <a:solidFill>
                            <a:schemeClr val="lt1"/>
                          </a:solidFill>
                          <a:latin typeface="Microsoft JhengHei"/>
                          <a:ea typeface="Microsoft JhengHei"/>
                          <a:cs typeface="Microsoft JhengHei"/>
                          <a:sym typeface="Microsoft JhengHei"/>
                        </a:rPr>
                        <a:t>策略一】找出自己可接受的科系</a:t>
                      </a:r>
                      <a:endParaRPr dirty="0"/>
                    </a:p>
                  </a:txBody>
                  <a:tcPr marL="91450" marR="91450" marT="45700" marB="45700">
                    <a:lnL w="9525" cap="flat" cmpd="sng">
                      <a:solidFill>
                        <a:srgbClr val="4472C4"/>
                      </a:solidFill>
                      <a:prstDash val="solid"/>
                      <a:round/>
                      <a:headEnd type="none" w="sm" len="sm"/>
                      <a:tailEnd type="none" w="sm" len="sm"/>
                    </a:lnL>
                    <a:lnR w="9525" cap="flat" cmpd="sng">
                      <a:solidFill>
                        <a:srgbClr val="4472C4"/>
                      </a:solidFill>
                      <a:prstDash val="solid"/>
                      <a:round/>
                      <a:headEnd type="none" w="sm" len="sm"/>
                      <a:tailEnd type="none" w="sm" len="sm"/>
                    </a:lnR>
                    <a:lnT w="9525" cap="flat" cmpd="sng">
                      <a:solidFill>
                        <a:srgbClr val="4472C4"/>
                      </a:solidFill>
                      <a:prstDash val="solid"/>
                      <a:round/>
                      <a:headEnd type="none" w="sm" len="sm"/>
                      <a:tailEnd type="none" w="sm" len="sm"/>
                    </a:lnT>
                    <a:lnB w="9525" cap="flat" cmpd="sng">
                      <a:solidFill>
                        <a:srgbClr val="4472C4"/>
                      </a:solidFill>
                      <a:prstDash val="solid"/>
                      <a:round/>
                      <a:headEnd type="none" w="sm" len="sm"/>
                      <a:tailEnd type="none" w="sm" len="sm"/>
                    </a:lnB>
                    <a:solidFill>
                      <a:srgbClr val="4472C4"/>
                    </a:solidFill>
                  </a:tcPr>
                </a:tc>
                <a:extLst>
                  <a:ext uri="{0D108BD9-81ED-4DB2-BD59-A6C34878D82A}">
                    <a16:rowId xmlns:a16="http://schemas.microsoft.com/office/drawing/2014/main" val="10000"/>
                  </a:ext>
                </a:extLst>
              </a:tr>
              <a:tr h="2286000">
                <a:tc>
                  <a:txBody>
                    <a:bodyPr/>
                    <a:lstStyle/>
                    <a:p>
                      <a:pPr marL="0" marR="0" lvl="0" indent="0" algn="l" rtl="0">
                        <a:lnSpc>
                          <a:spcPct val="100000"/>
                        </a:lnSpc>
                        <a:spcBef>
                          <a:spcPts val="0"/>
                        </a:spcBef>
                        <a:spcAft>
                          <a:spcPts val="0"/>
                        </a:spcAft>
                        <a:buClr>
                          <a:srgbClr val="000000"/>
                        </a:buClr>
                        <a:buSzPts val="3600"/>
                        <a:buFont typeface="Microsoft JhengHei"/>
                        <a:buNone/>
                      </a:pPr>
                      <a:r>
                        <a:rPr lang="en-US" sz="36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1.我喜歡的學群</a:t>
                      </a:r>
                      <a:endParaRPr sz="28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endParaRPr>
                    </a:p>
                    <a:p>
                      <a:pPr marL="0" marR="0" lvl="0" indent="0" algn="l" rtl="0">
                        <a:lnSpc>
                          <a:spcPct val="100000"/>
                        </a:lnSpc>
                        <a:spcBef>
                          <a:spcPts val="0"/>
                        </a:spcBef>
                        <a:spcAft>
                          <a:spcPts val="0"/>
                        </a:spcAft>
                        <a:buClr>
                          <a:srgbClr val="000000"/>
                        </a:buClr>
                        <a:buSzPts val="3600"/>
                        <a:buFont typeface="Microsoft JhengHei"/>
                        <a:buNone/>
                      </a:pPr>
                      <a:r>
                        <a:rPr lang="en-US" sz="36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2.學群內有哪些科系</a:t>
                      </a:r>
                      <a:endParaRPr sz="28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endParaRPr>
                    </a:p>
                    <a:p>
                      <a:pPr marL="0" marR="0" lvl="0" indent="0" algn="l" rtl="0">
                        <a:lnSpc>
                          <a:spcPct val="100000"/>
                        </a:lnSpc>
                        <a:spcBef>
                          <a:spcPts val="0"/>
                        </a:spcBef>
                        <a:spcAft>
                          <a:spcPts val="0"/>
                        </a:spcAft>
                        <a:buClr>
                          <a:srgbClr val="000000"/>
                        </a:buClr>
                        <a:buSzPts val="3600"/>
                        <a:buFont typeface="Microsoft JhengHei"/>
                        <a:buNone/>
                      </a:pPr>
                      <a:r>
                        <a:rPr lang="en-US" sz="36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3.哪些學校有這些科系</a:t>
                      </a:r>
                      <a:endParaRPr dirty="0">
                        <a:solidFill>
                          <a:srgbClr val="00206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rgbClr val="000000"/>
                        </a:buClr>
                        <a:buSzPts val="3600"/>
                        <a:buFont typeface="Microsoft JhengHei"/>
                        <a:buNone/>
                      </a:pPr>
                      <a:r>
                        <a:rPr lang="en-US" sz="36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4.相關科系間的排序</a:t>
                      </a:r>
                      <a:endParaRPr dirty="0">
                        <a:solidFill>
                          <a:srgbClr val="002060"/>
                        </a:solidFill>
                        <a:latin typeface="微軟正黑體" panose="020B0604030504040204" pitchFamily="34" charset="-120"/>
                        <a:ea typeface="微軟正黑體" panose="020B0604030504040204" pitchFamily="34" charset="-120"/>
                      </a:endParaRPr>
                    </a:p>
                  </a:txBody>
                  <a:tcPr marL="91450" marR="91450" marT="45700" marB="45700">
                    <a:lnL w="9525" cap="flat" cmpd="sng">
                      <a:solidFill>
                        <a:srgbClr val="4472C4"/>
                      </a:solidFill>
                      <a:prstDash val="solid"/>
                      <a:round/>
                      <a:headEnd type="none" w="sm" len="sm"/>
                      <a:tailEnd type="none" w="sm" len="sm"/>
                    </a:lnL>
                    <a:lnR w="9525" cap="flat" cmpd="sng">
                      <a:solidFill>
                        <a:srgbClr val="4472C4"/>
                      </a:solidFill>
                      <a:prstDash val="solid"/>
                      <a:round/>
                      <a:headEnd type="none" w="sm" len="sm"/>
                      <a:tailEnd type="none" w="sm" len="sm"/>
                    </a:lnR>
                    <a:lnT w="9525" cap="flat" cmpd="sng">
                      <a:solidFill>
                        <a:srgbClr val="4472C4"/>
                      </a:solidFill>
                      <a:prstDash val="solid"/>
                      <a:round/>
                      <a:headEnd type="none" w="sm" len="sm"/>
                      <a:tailEnd type="none" w="sm" len="sm"/>
                    </a:lnT>
                    <a:lnB w="9525" cap="flat" cmpd="sng">
                      <a:solidFill>
                        <a:srgbClr val="4472C4"/>
                      </a:solidFill>
                      <a:prstDash val="solid"/>
                      <a:round/>
                      <a:headEnd type="none" w="sm" len="sm"/>
                      <a:tailEnd type="none" w="sm" len="sm"/>
                    </a:lnB>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noFill/>
          <a:ln>
            <a:noFill/>
          </a:ln>
        </p:spPr>
        <p:txBody>
          <a:bodyPr spcFirstLastPara="1" wrap="square" lIns="91425" tIns="45700" rIns="91425" bIns="45700" anchor="ctr" anchorCtr="0">
            <a:noAutofit/>
          </a:bodyPr>
          <a:lstStyle/>
          <a:p>
            <a:r>
              <a:rPr lang="zh-TW" altLang="en-US" sz="4000" b="1" dirty="0">
                <a:latin typeface="微軟正黑體" panose="020B0604030504040204" pitchFamily="34" charset="-120"/>
                <a:ea typeface="微軟正黑體" panose="020B0604030504040204" pitchFamily="34" charset="-120"/>
              </a:rPr>
              <a:t>分科報名</a:t>
            </a:r>
          </a:p>
        </p:txBody>
      </p:sp>
      <p:pic>
        <p:nvPicPr>
          <p:cNvPr id="8" name="圖片 7">
            <a:extLst>
              <a:ext uri="{FF2B5EF4-FFF2-40B4-BE49-F238E27FC236}">
                <a16:creationId xmlns:a16="http://schemas.microsoft.com/office/drawing/2014/main" id="{A8249019-E15E-43A7-A770-8D080E9EE951}"/>
              </a:ext>
            </a:extLst>
          </p:cNvPr>
          <p:cNvPicPr>
            <a:picLocks noChangeAspect="1"/>
          </p:cNvPicPr>
          <p:nvPr/>
        </p:nvPicPr>
        <p:blipFill>
          <a:blip r:embed="rId2"/>
          <a:stretch>
            <a:fillRect/>
          </a:stretch>
        </p:blipFill>
        <p:spPr>
          <a:xfrm>
            <a:off x="333378" y="2196353"/>
            <a:ext cx="8651516" cy="3322758"/>
          </a:xfrm>
          <a:prstGeom prst="rect">
            <a:avLst/>
          </a:prstGeom>
        </p:spPr>
      </p:pic>
    </p:spTree>
    <p:extLst>
      <p:ext uri="{BB962C8B-B14F-4D97-AF65-F5344CB8AC3E}">
        <p14:creationId xmlns:p14="http://schemas.microsoft.com/office/powerpoint/2010/main" val="20571317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41"/>
          <p:cNvSpPr txBox="1"/>
          <p:nvPr/>
        </p:nvSpPr>
        <p:spPr>
          <a:xfrm>
            <a:off x="425450" y="1546225"/>
            <a:ext cx="8137525" cy="5201384"/>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Microsoft JhengHei"/>
              <a:buNone/>
            </a:pP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【舉例】1.</a:t>
            </a:r>
            <a:r>
              <a:rPr lang="zh-TW" alt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王小明</a:t>
            </a:r>
            <a:r>
              <a:rPr lang="en-US" sz="2800" b="1" i="0" u="none" dirty="0" err="1">
                <a:solidFill>
                  <a:srgbClr val="002060"/>
                </a:solidFill>
                <a:latin typeface="微軟正黑體" panose="020B0604030504040204" pitchFamily="34" charset="-120"/>
                <a:ea typeface="微軟正黑體" panose="020B0604030504040204" pitchFamily="34" charset="-120"/>
                <a:cs typeface="Microsoft JhengHei"/>
                <a:sym typeface="Microsoft JhengHei"/>
              </a:rPr>
              <a:t>喜歡社會心理學群</a:t>
            </a: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a:t>
            </a:r>
            <a:endParaRPr dirty="0">
              <a:solidFill>
                <a:srgbClr val="00206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chemeClr val="lt1"/>
              </a:buClr>
              <a:buSzPts val="2800"/>
              <a:buFont typeface="Microsoft JhengHei"/>
              <a:buNone/>
            </a:pP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                   </a:t>
            </a:r>
            <a:r>
              <a:rPr lang="en-US" sz="2800" b="1" i="0" u="none" dirty="0" err="1">
                <a:solidFill>
                  <a:srgbClr val="002060"/>
                </a:solidFill>
                <a:latin typeface="微軟正黑體" panose="020B0604030504040204" pitchFamily="34" charset="-120"/>
                <a:ea typeface="微軟正黑體" panose="020B0604030504040204" pitchFamily="34" charset="-120"/>
                <a:cs typeface="Microsoft JhengHei"/>
                <a:sym typeface="Microsoft JhengHei"/>
              </a:rPr>
              <a:t>社會心理學群內有社工系、心理系、輔</a:t>
            </a:r>
            <a:endParaRPr dirty="0">
              <a:solidFill>
                <a:srgbClr val="00206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chemeClr val="lt1"/>
              </a:buClr>
              <a:buSzPts val="2800"/>
              <a:buFont typeface="Microsoft JhengHei"/>
              <a:buNone/>
            </a:pP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                   </a:t>
            </a:r>
            <a:r>
              <a:rPr lang="en-US" sz="2800" b="1" i="0" u="none" dirty="0" err="1">
                <a:solidFill>
                  <a:srgbClr val="002060"/>
                </a:solidFill>
                <a:latin typeface="微軟正黑體" panose="020B0604030504040204" pitchFamily="34" charset="-120"/>
                <a:ea typeface="微軟正黑體" panose="020B0604030504040204" pitchFamily="34" charset="-120"/>
                <a:cs typeface="Microsoft JhengHei"/>
                <a:sym typeface="Microsoft JhengHei"/>
              </a:rPr>
              <a:t>導諮商系、社會系</a:t>
            </a: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‧‧等。</a:t>
            </a:r>
            <a:endParaRPr dirty="0">
              <a:solidFill>
                <a:srgbClr val="002060"/>
              </a:solidFill>
              <a:latin typeface="微軟正黑體" panose="020B0604030504040204" pitchFamily="34" charset="-120"/>
              <a:ea typeface="微軟正黑體" panose="020B0604030504040204" pitchFamily="34" charset="-120"/>
            </a:endParaRPr>
          </a:p>
          <a:p>
            <a:pPr lvl="0">
              <a:buClr>
                <a:schemeClr val="lt1"/>
              </a:buClr>
              <a:buSzPts val="2800"/>
            </a:pP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                2.</a:t>
            </a:r>
            <a:r>
              <a:rPr lang="zh-TW" alt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王小明</a:t>
            </a:r>
            <a:r>
              <a:rPr lang="en-US" sz="2800" b="1" i="0" u="none" dirty="0" err="1">
                <a:solidFill>
                  <a:srgbClr val="002060"/>
                </a:solidFill>
                <a:latin typeface="微軟正黑體" panose="020B0604030504040204" pitchFamily="34" charset="-120"/>
                <a:ea typeface="微軟正黑體" panose="020B0604030504040204" pitchFamily="34" charset="-120"/>
                <a:cs typeface="Microsoft JhengHei"/>
                <a:sym typeface="Microsoft JhengHei"/>
              </a:rPr>
              <a:t>自我分析，自己最喜歡的是心理</a:t>
            </a:r>
            <a:endParaRPr dirty="0">
              <a:solidFill>
                <a:srgbClr val="00206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chemeClr val="lt1"/>
              </a:buClr>
              <a:buSzPts val="2800"/>
              <a:buFont typeface="Microsoft JhengHei"/>
              <a:buNone/>
            </a:pP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                   </a:t>
            </a:r>
            <a:r>
              <a:rPr lang="en-US" sz="2800" b="1" i="0" u="none" dirty="0" err="1">
                <a:solidFill>
                  <a:srgbClr val="002060"/>
                </a:solidFill>
                <a:latin typeface="微軟正黑體" panose="020B0604030504040204" pitchFamily="34" charset="-120"/>
                <a:ea typeface="微軟正黑體" panose="020B0604030504040204" pitchFamily="34" charset="-120"/>
                <a:cs typeface="Microsoft JhengHei"/>
                <a:sym typeface="Microsoft JhengHei"/>
              </a:rPr>
              <a:t>系接續是社工系</a:t>
            </a: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a:t>
            </a:r>
            <a:endParaRPr dirty="0">
              <a:solidFill>
                <a:srgbClr val="00206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chemeClr val="lt1"/>
              </a:buClr>
              <a:buSzPts val="2800"/>
              <a:buFont typeface="Microsoft JhengHei"/>
              <a:buNone/>
            </a:pP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                3.以心理系為例，台大、政大、成功、中</a:t>
            </a:r>
            <a:endParaRPr dirty="0">
              <a:solidFill>
                <a:srgbClr val="00206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chemeClr val="lt1"/>
              </a:buClr>
              <a:buSzPts val="2800"/>
              <a:buFont typeface="Microsoft JhengHei"/>
              <a:buNone/>
            </a:pP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                   </a:t>
            </a:r>
            <a:r>
              <a:rPr lang="en-US" sz="2800" b="1" i="0" u="none" dirty="0" err="1">
                <a:solidFill>
                  <a:srgbClr val="002060"/>
                </a:solidFill>
                <a:latin typeface="微軟正黑體" panose="020B0604030504040204" pitchFamily="34" charset="-120"/>
                <a:ea typeface="微軟正黑體" panose="020B0604030504040204" pitchFamily="34" charset="-120"/>
                <a:cs typeface="Microsoft JhengHei"/>
                <a:sym typeface="Microsoft JhengHei"/>
              </a:rPr>
              <a:t>正、東吳、輔仁、中原等學校都有這個</a:t>
            </a:r>
            <a:endParaRPr dirty="0">
              <a:solidFill>
                <a:srgbClr val="00206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chemeClr val="lt1"/>
              </a:buClr>
              <a:buSzPts val="2800"/>
              <a:buFont typeface="Microsoft JhengHei"/>
              <a:buNone/>
            </a:pP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                   </a:t>
            </a:r>
            <a:r>
              <a:rPr lang="en-US" sz="2800" b="1" i="0" u="none" dirty="0" err="1">
                <a:solidFill>
                  <a:srgbClr val="002060"/>
                </a:solidFill>
                <a:latin typeface="微軟正黑體" panose="020B0604030504040204" pitchFamily="34" charset="-120"/>
                <a:ea typeface="微軟正黑體" panose="020B0604030504040204" pitchFamily="34" charset="-120"/>
                <a:cs typeface="Microsoft JhengHei"/>
                <a:sym typeface="Microsoft JhengHei"/>
              </a:rPr>
              <a:t>科系</a:t>
            </a: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a:t>
            </a:r>
            <a:endParaRPr dirty="0">
              <a:solidFill>
                <a:srgbClr val="00206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chemeClr val="lt1"/>
              </a:buClr>
              <a:buSzPts val="2800"/>
              <a:buFont typeface="Microsoft JhengHei"/>
              <a:buNone/>
            </a:pP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                4.可依照自己的分數、各校此科系的重點</a:t>
            </a:r>
            <a:endParaRPr dirty="0">
              <a:solidFill>
                <a:srgbClr val="00206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chemeClr val="lt1"/>
              </a:buClr>
              <a:buSzPts val="2800"/>
              <a:buFont typeface="Microsoft JhengHei"/>
              <a:buNone/>
            </a:pP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                   </a:t>
            </a:r>
            <a:r>
              <a:rPr lang="en-US" sz="2800" b="1" i="0" u="none" dirty="0" err="1">
                <a:solidFill>
                  <a:srgbClr val="002060"/>
                </a:solidFill>
                <a:latin typeface="微軟正黑體" panose="020B0604030504040204" pitchFamily="34" charset="-120"/>
                <a:ea typeface="微軟正黑體" panose="020B0604030504040204" pitchFamily="34" charset="-120"/>
                <a:cs typeface="Microsoft JhengHei"/>
                <a:sym typeface="Microsoft JhengHei"/>
              </a:rPr>
              <a:t>發展、未來想求學的地點等來排列志願</a:t>
            </a:r>
            <a:endParaRPr dirty="0">
              <a:solidFill>
                <a:srgbClr val="00206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chemeClr val="lt1"/>
              </a:buClr>
              <a:buSzPts val="2800"/>
              <a:buFont typeface="Microsoft JhengHei"/>
              <a:buNone/>
            </a:pP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                   </a:t>
            </a:r>
            <a:r>
              <a:rPr lang="en-US" sz="2800" b="1" i="0" u="none" dirty="0" err="1">
                <a:solidFill>
                  <a:srgbClr val="002060"/>
                </a:solidFill>
                <a:latin typeface="微軟正黑體" panose="020B0604030504040204" pitchFamily="34" charset="-120"/>
                <a:ea typeface="微軟正黑體" panose="020B0604030504040204" pitchFamily="34" charset="-120"/>
                <a:cs typeface="Microsoft JhengHei"/>
                <a:sym typeface="Microsoft JhengHei"/>
              </a:rPr>
              <a:t>順序</a:t>
            </a:r>
            <a:r>
              <a:rPr lang="en-US" sz="2800" b="1"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a:t>
            </a:r>
            <a:endParaRPr dirty="0">
              <a:solidFill>
                <a:srgbClr val="002060"/>
              </a:solidFill>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Clr>
                <a:schemeClr val="lt1"/>
              </a:buClr>
              <a:buSzPts val="2400"/>
              <a:buFont typeface="Microsoft JhengHei"/>
              <a:buNone/>
            </a:pPr>
            <a:r>
              <a:rPr lang="en-US" sz="2400" b="1" i="0" u="none" dirty="0">
                <a:solidFill>
                  <a:schemeClr val="lt1"/>
                </a:solidFill>
                <a:latin typeface="Microsoft JhengHei"/>
                <a:ea typeface="Microsoft JhengHei"/>
                <a:cs typeface="Microsoft JhengHei"/>
                <a:sym typeface="Microsoft JhengHei"/>
              </a:rPr>
              <a:t>        </a:t>
            </a:r>
            <a:endParaRPr dirty="0"/>
          </a:p>
        </p:txBody>
      </p:sp>
      <p:pic>
        <p:nvPicPr>
          <p:cNvPr id="513" name="Google Shape;513;p41"/>
          <p:cNvPicPr preferRelativeResize="0"/>
          <p:nvPr/>
        </p:nvPicPr>
        <p:blipFill rotWithShape="1">
          <a:blip r:embed="rId3">
            <a:alphaModFix/>
          </a:blip>
          <a:srcRect/>
          <a:stretch/>
        </p:blipFill>
        <p:spPr>
          <a:xfrm>
            <a:off x="539750" y="333375"/>
            <a:ext cx="1079500" cy="10795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graphicFrame>
        <p:nvGraphicFramePr>
          <p:cNvPr id="518" name="Google Shape;518;p42"/>
          <p:cNvGraphicFramePr/>
          <p:nvPr>
            <p:extLst>
              <p:ext uri="{D42A27DB-BD31-4B8C-83A1-F6EECF244321}">
                <p14:modId xmlns:p14="http://schemas.microsoft.com/office/powerpoint/2010/main" val="3102198834"/>
              </p:ext>
            </p:extLst>
          </p:nvPr>
        </p:nvGraphicFramePr>
        <p:xfrm>
          <a:off x="1169987" y="1916112"/>
          <a:ext cx="7345350" cy="3213237"/>
        </p:xfrm>
        <a:graphic>
          <a:graphicData uri="http://schemas.openxmlformats.org/drawingml/2006/table">
            <a:tbl>
              <a:tblPr>
                <a:noFill/>
                <a:tableStyleId>{4EDC0B32-3437-465B-9113-25ABB294C655}</a:tableStyleId>
              </a:tblPr>
              <a:tblGrid>
                <a:gridCol w="7345350">
                  <a:extLst>
                    <a:ext uri="{9D8B030D-6E8A-4147-A177-3AD203B41FA5}">
                      <a16:colId xmlns:a16="http://schemas.microsoft.com/office/drawing/2014/main" val="20000"/>
                    </a:ext>
                  </a:extLst>
                </a:gridCol>
              </a:tblGrid>
              <a:tr h="686218">
                <a:tc>
                  <a:txBody>
                    <a:bodyPr/>
                    <a:lstStyle/>
                    <a:p>
                      <a:pPr marL="0" marR="0" lvl="0" indent="0" algn="l" rtl="0">
                        <a:lnSpc>
                          <a:spcPct val="100000"/>
                        </a:lnSpc>
                        <a:spcBef>
                          <a:spcPts val="0"/>
                        </a:spcBef>
                        <a:spcAft>
                          <a:spcPts val="0"/>
                        </a:spcAft>
                        <a:buClr>
                          <a:schemeClr val="lt1"/>
                        </a:buClr>
                        <a:buSzPts val="3600"/>
                        <a:buFont typeface="Microsoft JhengHei"/>
                        <a:buNone/>
                      </a:pPr>
                      <a:r>
                        <a:rPr lang="en-US" sz="3600" b="1" i="0" u="none" dirty="0">
                          <a:solidFill>
                            <a:schemeClr val="lt1"/>
                          </a:solidFill>
                          <a:latin typeface="Microsoft JhengHei"/>
                          <a:ea typeface="Microsoft JhengHei"/>
                          <a:cs typeface="Microsoft JhengHei"/>
                          <a:sym typeface="Microsoft JhengHei"/>
                        </a:rPr>
                        <a:t>【</a:t>
                      </a:r>
                      <a:r>
                        <a:rPr lang="en-US" sz="3600" b="1" i="0" u="none" dirty="0" err="1">
                          <a:solidFill>
                            <a:schemeClr val="lt1"/>
                          </a:solidFill>
                          <a:latin typeface="Microsoft JhengHei"/>
                          <a:ea typeface="Microsoft JhengHei"/>
                          <a:cs typeface="Microsoft JhengHei"/>
                          <a:sym typeface="Microsoft JhengHei"/>
                        </a:rPr>
                        <a:t>策略二】相關輔助資源及工具</a:t>
                      </a:r>
                      <a:endParaRPr dirty="0"/>
                    </a:p>
                  </a:txBody>
                  <a:tcPr marL="91450" marR="91450" marT="45725" marB="45725">
                    <a:lnL w="9525" cap="flat" cmpd="sng">
                      <a:solidFill>
                        <a:srgbClr val="4472C4"/>
                      </a:solidFill>
                      <a:prstDash val="solid"/>
                      <a:round/>
                      <a:headEnd type="none" w="sm" len="sm"/>
                      <a:tailEnd type="none" w="sm" len="sm"/>
                    </a:lnL>
                    <a:lnR w="9525" cap="flat" cmpd="sng">
                      <a:solidFill>
                        <a:srgbClr val="4472C4"/>
                      </a:solidFill>
                      <a:prstDash val="solid"/>
                      <a:round/>
                      <a:headEnd type="none" w="sm" len="sm"/>
                      <a:tailEnd type="none" w="sm" len="sm"/>
                    </a:lnR>
                    <a:lnT w="9525" cap="flat" cmpd="sng">
                      <a:solidFill>
                        <a:srgbClr val="4472C4"/>
                      </a:solidFill>
                      <a:prstDash val="solid"/>
                      <a:round/>
                      <a:headEnd type="none" w="sm" len="sm"/>
                      <a:tailEnd type="none" w="sm" len="sm"/>
                    </a:lnT>
                    <a:lnB w="9525" cap="flat" cmpd="sng">
                      <a:solidFill>
                        <a:srgbClr val="4472C4"/>
                      </a:solidFill>
                      <a:prstDash val="solid"/>
                      <a:round/>
                      <a:headEnd type="none" w="sm" len="sm"/>
                      <a:tailEnd type="none" w="sm" len="sm"/>
                    </a:lnB>
                    <a:solidFill>
                      <a:srgbClr val="4472C4"/>
                    </a:solidFill>
                  </a:tcPr>
                </a:tc>
                <a:extLst>
                  <a:ext uri="{0D108BD9-81ED-4DB2-BD59-A6C34878D82A}">
                    <a16:rowId xmlns:a16="http://schemas.microsoft.com/office/drawing/2014/main" val="10000"/>
                  </a:ext>
                </a:extLst>
              </a:tr>
              <a:tr h="2527019">
                <a:tc>
                  <a:txBody>
                    <a:bodyPr/>
                    <a:lstStyle/>
                    <a:p>
                      <a:pPr marL="0" marR="0" lvl="0" indent="0" algn="l" rtl="0">
                        <a:lnSpc>
                          <a:spcPct val="100000"/>
                        </a:lnSpc>
                        <a:spcBef>
                          <a:spcPts val="0"/>
                        </a:spcBef>
                        <a:spcAft>
                          <a:spcPts val="0"/>
                        </a:spcAft>
                        <a:buClr>
                          <a:srgbClr val="000000"/>
                        </a:buClr>
                        <a:buSzPts val="3600"/>
                        <a:buFont typeface="Microsoft JhengHei"/>
                        <a:buNone/>
                      </a:pPr>
                      <a:r>
                        <a:rPr lang="en-US" sz="32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1.付費、免費落點分析參考</a:t>
                      </a:r>
                      <a:endParaRPr sz="32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endParaRPr>
                    </a:p>
                    <a:p>
                      <a:pPr marL="0" marR="0" lvl="0" indent="0" algn="l" rtl="0">
                        <a:lnSpc>
                          <a:spcPct val="100000"/>
                        </a:lnSpc>
                        <a:spcBef>
                          <a:spcPts val="0"/>
                        </a:spcBef>
                        <a:spcAft>
                          <a:spcPts val="0"/>
                        </a:spcAft>
                        <a:buClr>
                          <a:srgbClr val="000000"/>
                        </a:buClr>
                        <a:buSzPts val="3600"/>
                        <a:buFont typeface="Microsoft JhengHei"/>
                        <a:buNone/>
                      </a:pPr>
                      <a:r>
                        <a:rPr lang="en-US" sz="32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2.大學博覽會</a:t>
                      </a:r>
                      <a:endParaRPr sz="32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endParaRPr>
                    </a:p>
                    <a:p>
                      <a:pPr marL="0" marR="0" lvl="0" indent="0" algn="l" rtl="0">
                        <a:lnSpc>
                          <a:spcPct val="100000"/>
                        </a:lnSpc>
                        <a:spcBef>
                          <a:spcPts val="0"/>
                        </a:spcBef>
                        <a:spcAft>
                          <a:spcPts val="0"/>
                        </a:spcAft>
                        <a:buClr>
                          <a:srgbClr val="000000"/>
                        </a:buClr>
                        <a:buSzPts val="3600"/>
                        <a:buFont typeface="Microsoft JhengHei"/>
                        <a:buNone/>
                      </a:pPr>
                      <a:r>
                        <a:rPr lang="en-US" sz="32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3.各大學校系網站</a:t>
                      </a:r>
                    </a:p>
                    <a:p>
                      <a:pPr marL="0" marR="0" lvl="0" indent="0" algn="l" rtl="0">
                        <a:lnSpc>
                          <a:spcPct val="100000"/>
                        </a:lnSpc>
                        <a:spcBef>
                          <a:spcPts val="0"/>
                        </a:spcBef>
                        <a:spcAft>
                          <a:spcPts val="0"/>
                        </a:spcAft>
                        <a:buClr>
                          <a:srgbClr val="000000"/>
                        </a:buClr>
                        <a:buSzPts val="3600"/>
                        <a:buFont typeface="Microsoft JhengHei"/>
                        <a:buNone/>
                      </a:pPr>
                      <a:r>
                        <a:rPr lang="en-US" sz="3200" b="0" i="0" u="none" dirty="0">
                          <a:solidFill>
                            <a:srgbClr val="002060"/>
                          </a:solidFill>
                          <a:latin typeface="微軟正黑體" panose="020B0604030504040204" pitchFamily="34" charset="-120"/>
                          <a:ea typeface="微軟正黑體" panose="020B0604030504040204" pitchFamily="34" charset="-120"/>
                          <a:cs typeface="Microsoft JhengHei"/>
                          <a:sym typeface="Microsoft JhengHei"/>
                        </a:rPr>
                        <a:t>4.家人、學長姐之意見</a:t>
                      </a:r>
                      <a:endParaRPr sz="3200" dirty="0">
                        <a:solidFill>
                          <a:srgbClr val="002060"/>
                        </a:solidFill>
                        <a:latin typeface="微軟正黑體" panose="020B0604030504040204" pitchFamily="34" charset="-120"/>
                        <a:ea typeface="微軟正黑體" panose="020B0604030504040204" pitchFamily="34" charset="-120"/>
                      </a:endParaRPr>
                    </a:p>
                  </a:txBody>
                  <a:tcPr marL="91450" marR="91450" marT="45725" marB="45725">
                    <a:lnL w="9525" cap="flat" cmpd="sng">
                      <a:solidFill>
                        <a:srgbClr val="4472C4"/>
                      </a:solidFill>
                      <a:prstDash val="solid"/>
                      <a:round/>
                      <a:headEnd type="none" w="sm" len="sm"/>
                      <a:tailEnd type="none" w="sm" len="sm"/>
                    </a:lnL>
                    <a:lnR w="9525" cap="flat" cmpd="sng">
                      <a:solidFill>
                        <a:srgbClr val="4472C4"/>
                      </a:solidFill>
                      <a:prstDash val="solid"/>
                      <a:round/>
                      <a:headEnd type="none" w="sm" len="sm"/>
                      <a:tailEnd type="none" w="sm" len="sm"/>
                    </a:lnR>
                    <a:lnT w="9525" cap="flat" cmpd="sng">
                      <a:solidFill>
                        <a:srgbClr val="4472C4"/>
                      </a:solidFill>
                      <a:prstDash val="solid"/>
                      <a:round/>
                      <a:headEnd type="none" w="sm" len="sm"/>
                      <a:tailEnd type="none" w="sm" len="sm"/>
                    </a:lnT>
                    <a:lnB w="9525" cap="flat" cmpd="sng">
                      <a:solidFill>
                        <a:srgbClr val="4472C4"/>
                      </a:solidFill>
                      <a:prstDash val="solid"/>
                      <a:round/>
                      <a:headEnd type="none" w="sm" len="sm"/>
                      <a:tailEnd type="none" w="sm" len="sm"/>
                    </a:lnB>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Google Shape;530;p44"/>
          <p:cNvPicPr preferRelativeResize="0"/>
          <p:nvPr/>
        </p:nvPicPr>
        <p:blipFill rotWithShape="1">
          <a:blip r:embed="rId3">
            <a:alphaModFix/>
          </a:blip>
          <a:srcRect/>
          <a:stretch/>
        </p:blipFill>
        <p:spPr>
          <a:xfrm>
            <a:off x="7456487" y="173830"/>
            <a:ext cx="1508125" cy="1508125"/>
          </a:xfrm>
          <a:prstGeom prst="rect">
            <a:avLst/>
          </a:prstGeom>
          <a:noFill/>
          <a:ln>
            <a:noFill/>
          </a:ln>
        </p:spPr>
      </p:pic>
      <p:sp>
        <p:nvSpPr>
          <p:cNvPr id="531" name="Google Shape;531;p44"/>
          <p:cNvSpPr txBox="1"/>
          <p:nvPr/>
        </p:nvSpPr>
        <p:spPr>
          <a:xfrm>
            <a:off x="323850" y="836612"/>
            <a:ext cx="5111750" cy="7699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學系交通網</a:t>
            </a:r>
            <a:endParaRPr dirty="0">
              <a:solidFill>
                <a:schemeClr val="tx1"/>
              </a:solidFill>
            </a:endParaRPr>
          </a:p>
        </p:txBody>
      </p:sp>
      <p:pic>
        <p:nvPicPr>
          <p:cNvPr id="532" name="Google Shape;532;p44"/>
          <p:cNvPicPr preferRelativeResize="0"/>
          <p:nvPr/>
        </p:nvPicPr>
        <p:blipFill rotWithShape="1">
          <a:blip r:embed="rId4">
            <a:alphaModFix/>
          </a:blip>
          <a:srcRect/>
          <a:stretch/>
        </p:blipFill>
        <p:spPr>
          <a:xfrm>
            <a:off x="355600" y="1757362"/>
            <a:ext cx="8609012" cy="4840287"/>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Google Shape;538;p45"/>
          <p:cNvPicPr preferRelativeResize="0"/>
          <p:nvPr/>
        </p:nvPicPr>
        <p:blipFill rotWithShape="1">
          <a:blip r:embed="rId3">
            <a:alphaModFix/>
          </a:blip>
          <a:srcRect/>
          <a:stretch/>
        </p:blipFill>
        <p:spPr>
          <a:xfrm>
            <a:off x="179387" y="260350"/>
            <a:ext cx="1508125" cy="1508125"/>
          </a:xfrm>
          <a:prstGeom prst="rect">
            <a:avLst/>
          </a:prstGeom>
          <a:noFill/>
          <a:ln>
            <a:noFill/>
          </a:ln>
        </p:spPr>
      </p:pic>
      <p:sp>
        <p:nvSpPr>
          <p:cNvPr id="539" name="Google Shape;539;p45"/>
          <p:cNvSpPr txBox="1"/>
          <p:nvPr/>
        </p:nvSpPr>
        <p:spPr>
          <a:xfrm>
            <a:off x="1799737" y="836613"/>
            <a:ext cx="5903912" cy="7699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IOH個人開放經驗平台</a:t>
            </a:r>
            <a:endParaRPr dirty="0">
              <a:solidFill>
                <a:schemeClr val="tx1"/>
              </a:solidFill>
            </a:endParaRPr>
          </a:p>
        </p:txBody>
      </p:sp>
      <p:pic>
        <p:nvPicPr>
          <p:cNvPr id="3" name="圖片 2"/>
          <p:cNvPicPr>
            <a:picLocks noChangeAspect="1"/>
          </p:cNvPicPr>
          <p:nvPr/>
        </p:nvPicPr>
        <p:blipFill rotWithShape="1">
          <a:blip r:embed="rId4"/>
          <a:srcRect l="12662" t="6381" r="14381" b="4142"/>
          <a:stretch/>
        </p:blipFill>
        <p:spPr>
          <a:xfrm>
            <a:off x="874234" y="1606550"/>
            <a:ext cx="7395532" cy="5101981"/>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pic>
        <p:nvPicPr>
          <p:cNvPr id="546" name="Google Shape;546;p46"/>
          <p:cNvPicPr preferRelativeResize="0"/>
          <p:nvPr/>
        </p:nvPicPr>
        <p:blipFill rotWithShape="1">
          <a:blip r:embed="rId3">
            <a:alphaModFix/>
          </a:blip>
          <a:srcRect/>
          <a:stretch/>
        </p:blipFill>
        <p:spPr>
          <a:xfrm>
            <a:off x="179387" y="260350"/>
            <a:ext cx="1508125" cy="1508125"/>
          </a:xfrm>
          <a:prstGeom prst="rect">
            <a:avLst/>
          </a:prstGeom>
          <a:noFill/>
          <a:ln>
            <a:noFill/>
          </a:ln>
        </p:spPr>
      </p:pic>
      <p:sp>
        <p:nvSpPr>
          <p:cNvPr id="547" name="Google Shape;547;p46"/>
          <p:cNvSpPr txBox="1"/>
          <p:nvPr/>
        </p:nvSpPr>
        <p:spPr>
          <a:xfrm>
            <a:off x="1331912" y="908050"/>
            <a:ext cx="5903912" cy="7699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IOH個人開放經驗平台</a:t>
            </a:r>
            <a:endParaRPr dirty="0">
              <a:solidFill>
                <a:schemeClr val="tx1"/>
              </a:solidFill>
            </a:endParaRPr>
          </a:p>
        </p:txBody>
      </p:sp>
      <p:pic>
        <p:nvPicPr>
          <p:cNvPr id="2" name="圖片 1"/>
          <p:cNvPicPr>
            <a:picLocks noChangeAspect="1"/>
          </p:cNvPicPr>
          <p:nvPr/>
        </p:nvPicPr>
        <p:blipFill rotWithShape="1">
          <a:blip r:embed="rId4"/>
          <a:srcRect l="13611" t="6046" r="14108" b="7485"/>
          <a:stretch/>
        </p:blipFill>
        <p:spPr>
          <a:xfrm>
            <a:off x="1021372" y="1768475"/>
            <a:ext cx="7407947" cy="4984863"/>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pic>
        <p:nvPicPr>
          <p:cNvPr id="554" name="Google Shape;554;p47"/>
          <p:cNvPicPr preferRelativeResize="0"/>
          <p:nvPr/>
        </p:nvPicPr>
        <p:blipFill rotWithShape="1">
          <a:blip r:embed="rId3">
            <a:alphaModFix/>
          </a:blip>
          <a:srcRect/>
          <a:stretch/>
        </p:blipFill>
        <p:spPr>
          <a:xfrm>
            <a:off x="179387" y="260350"/>
            <a:ext cx="1508125" cy="1508125"/>
          </a:xfrm>
          <a:prstGeom prst="rect">
            <a:avLst/>
          </a:prstGeom>
          <a:noFill/>
          <a:ln>
            <a:noFill/>
          </a:ln>
        </p:spPr>
      </p:pic>
      <p:sp>
        <p:nvSpPr>
          <p:cNvPr id="555" name="Google Shape;555;p47"/>
          <p:cNvSpPr txBox="1"/>
          <p:nvPr/>
        </p:nvSpPr>
        <p:spPr>
          <a:xfrm>
            <a:off x="323850" y="836612"/>
            <a:ext cx="5903912" cy="7699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400"/>
              <a:buFont typeface="Microsoft JhengHei"/>
              <a:buNone/>
            </a:pPr>
            <a:r>
              <a:rPr lang="en-US" sz="4400" b="1" i="0" u="none" dirty="0">
                <a:solidFill>
                  <a:schemeClr val="tx1"/>
                </a:solidFill>
                <a:latin typeface="Microsoft JhengHei"/>
                <a:ea typeface="Microsoft JhengHei"/>
                <a:cs typeface="Microsoft JhengHei"/>
                <a:sym typeface="Microsoft JhengHei"/>
              </a:rPr>
              <a:t>          </a:t>
            </a:r>
            <a:r>
              <a:rPr lang="en-US" sz="4400" b="1" i="0" u="none" dirty="0" err="1">
                <a:solidFill>
                  <a:schemeClr val="tx1"/>
                </a:solidFill>
                <a:latin typeface="Microsoft JhengHei"/>
                <a:ea typeface="Microsoft JhengHei"/>
                <a:cs typeface="Microsoft JhengHei"/>
                <a:sym typeface="Microsoft JhengHei"/>
              </a:rPr>
              <a:t>大學網</a:t>
            </a:r>
            <a:endParaRPr dirty="0">
              <a:solidFill>
                <a:schemeClr val="tx1"/>
              </a:solidFill>
            </a:endParaRPr>
          </a:p>
        </p:txBody>
      </p:sp>
      <p:pic>
        <p:nvPicPr>
          <p:cNvPr id="4" name="圖片 3">
            <a:extLst>
              <a:ext uri="{FF2B5EF4-FFF2-40B4-BE49-F238E27FC236}">
                <a16:creationId xmlns:a16="http://schemas.microsoft.com/office/drawing/2014/main" id="{4A00927E-33DD-4016-ACBC-5C4A3DCC50EF}"/>
              </a:ext>
            </a:extLst>
          </p:cNvPr>
          <p:cNvPicPr>
            <a:picLocks noChangeAspect="1"/>
          </p:cNvPicPr>
          <p:nvPr/>
        </p:nvPicPr>
        <p:blipFill rotWithShape="1">
          <a:blip r:embed="rId4"/>
          <a:srcRect b="8520"/>
          <a:stretch/>
        </p:blipFill>
        <p:spPr>
          <a:xfrm>
            <a:off x="1149819" y="1606549"/>
            <a:ext cx="7413268" cy="5131726"/>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pic>
        <p:nvPicPr>
          <p:cNvPr id="562" name="Google Shape;562;p48"/>
          <p:cNvPicPr preferRelativeResize="0"/>
          <p:nvPr/>
        </p:nvPicPr>
        <p:blipFill rotWithShape="1">
          <a:blip r:embed="rId3">
            <a:alphaModFix/>
          </a:blip>
          <a:srcRect/>
          <a:stretch/>
        </p:blipFill>
        <p:spPr>
          <a:xfrm>
            <a:off x="179387" y="260350"/>
            <a:ext cx="1508125" cy="1508125"/>
          </a:xfrm>
          <a:prstGeom prst="rect">
            <a:avLst/>
          </a:prstGeom>
          <a:noFill/>
          <a:ln>
            <a:noFill/>
          </a:ln>
        </p:spPr>
      </p:pic>
      <p:sp>
        <p:nvSpPr>
          <p:cNvPr id="563" name="Google Shape;563;p48"/>
          <p:cNvSpPr txBox="1"/>
          <p:nvPr/>
        </p:nvSpPr>
        <p:spPr>
          <a:xfrm>
            <a:off x="1592994" y="765175"/>
            <a:ext cx="5903912" cy="7699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400"/>
              <a:buFont typeface="Microsoft JhengHei"/>
              <a:buNone/>
            </a:pPr>
            <a:r>
              <a:rPr lang="en-US" sz="4400" b="1" i="0" u="none">
                <a:solidFill>
                  <a:schemeClr val="tx1"/>
                </a:solidFill>
                <a:latin typeface="Microsoft JhengHei"/>
                <a:ea typeface="Microsoft JhengHei"/>
                <a:cs typeface="Microsoft JhengHei"/>
                <a:sym typeface="Microsoft JhengHei"/>
              </a:rPr>
              <a:t>104升學就業地圖</a:t>
            </a:r>
            <a:endParaRPr>
              <a:solidFill>
                <a:schemeClr val="tx1"/>
              </a:solidFill>
            </a:endParaRPr>
          </a:p>
        </p:txBody>
      </p:sp>
      <p:pic>
        <p:nvPicPr>
          <p:cNvPr id="4" name="圖片 3">
            <a:extLst>
              <a:ext uri="{FF2B5EF4-FFF2-40B4-BE49-F238E27FC236}">
                <a16:creationId xmlns:a16="http://schemas.microsoft.com/office/drawing/2014/main" id="{4259A2AA-C457-4336-AB10-09A71D59F22F}"/>
              </a:ext>
            </a:extLst>
          </p:cNvPr>
          <p:cNvPicPr>
            <a:picLocks noChangeAspect="1"/>
          </p:cNvPicPr>
          <p:nvPr/>
        </p:nvPicPr>
        <p:blipFill rotWithShape="1">
          <a:blip r:embed="rId4"/>
          <a:srcRect t="2294"/>
          <a:stretch/>
        </p:blipFill>
        <p:spPr>
          <a:xfrm>
            <a:off x="0" y="1882587"/>
            <a:ext cx="9144000" cy="4859413"/>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p49"/>
          <p:cNvPicPr preferRelativeResize="0"/>
          <p:nvPr/>
        </p:nvPicPr>
        <p:blipFill rotWithShape="1">
          <a:blip r:embed="rId3">
            <a:alphaModFix/>
          </a:blip>
          <a:srcRect/>
          <a:stretch/>
        </p:blipFill>
        <p:spPr>
          <a:xfrm>
            <a:off x="179387" y="260350"/>
            <a:ext cx="1508125" cy="1508125"/>
          </a:xfrm>
          <a:prstGeom prst="rect">
            <a:avLst/>
          </a:prstGeom>
          <a:noFill/>
          <a:ln>
            <a:noFill/>
          </a:ln>
        </p:spPr>
      </p:pic>
      <p:sp>
        <p:nvSpPr>
          <p:cNvPr id="571" name="Google Shape;571;p49"/>
          <p:cNvSpPr txBox="1"/>
          <p:nvPr/>
        </p:nvSpPr>
        <p:spPr>
          <a:xfrm>
            <a:off x="1576387" y="836612"/>
            <a:ext cx="5903912" cy="7699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大學問</a:t>
            </a:r>
            <a:endParaRPr dirty="0">
              <a:solidFill>
                <a:schemeClr val="tx1"/>
              </a:solidFill>
            </a:endParaRPr>
          </a:p>
        </p:txBody>
      </p:sp>
      <p:pic>
        <p:nvPicPr>
          <p:cNvPr id="4" name="圖片 3">
            <a:extLst>
              <a:ext uri="{FF2B5EF4-FFF2-40B4-BE49-F238E27FC236}">
                <a16:creationId xmlns:a16="http://schemas.microsoft.com/office/drawing/2014/main" id="{C3322446-E045-497C-B15E-23318188DC3B}"/>
              </a:ext>
            </a:extLst>
          </p:cNvPr>
          <p:cNvPicPr>
            <a:picLocks noChangeAspect="1"/>
          </p:cNvPicPr>
          <p:nvPr/>
        </p:nvPicPr>
        <p:blipFill>
          <a:blip r:embed="rId4"/>
          <a:stretch>
            <a:fillRect/>
          </a:stretch>
        </p:blipFill>
        <p:spPr>
          <a:xfrm>
            <a:off x="0" y="2182811"/>
            <a:ext cx="9144000" cy="4280969"/>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pic>
        <p:nvPicPr>
          <p:cNvPr id="578" name="Google Shape;578;p50"/>
          <p:cNvPicPr preferRelativeResize="0"/>
          <p:nvPr/>
        </p:nvPicPr>
        <p:blipFill rotWithShape="1">
          <a:blip r:embed="rId3">
            <a:alphaModFix/>
          </a:blip>
          <a:srcRect/>
          <a:stretch/>
        </p:blipFill>
        <p:spPr>
          <a:xfrm>
            <a:off x="179387" y="260350"/>
            <a:ext cx="1508125" cy="1508125"/>
          </a:xfrm>
          <a:prstGeom prst="rect">
            <a:avLst/>
          </a:prstGeom>
          <a:noFill/>
          <a:ln>
            <a:noFill/>
          </a:ln>
        </p:spPr>
      </p:pic>
      <p:sp>
        <p:nvSpPr>
          <p:cNvPr id="579" name="Google Shape;579;p50"/>
          <p:cNvSpPr txBox="1"/>
          <p:nvPr/>
        </p:nvSpPr>
        <p:spPr>
          <a:xfrm>
            <a:off x="1467583" y="836613"/>
            <a:ext cx="5903912" cy="7699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400"/>
              <a:buFont typeface="Microsoft JhengHei"/>
              <a:buNone/>
            </a:pPr>
            <a:r>
              <a:rPr lang="en-US" sz="4400" b="1" i="0" u="none" dirty="0">
                <a:solidFill>
                  <a:schemeClr val="tx1"/>
                </a:solidFill>
                <a:latin typeface="Microsoft JhengHei"/>
                <a:ea typeface="Microsoft JhengHei"/>
                <a:cs typeface="Microsoft JhengHei"/>
                <a:sym typeface="Microsoft JhengHei"/>
              </a:rPr>
              <a:t>1111落點分析</a:t>
            </a:r>
            <a:endParaRPr dirty="0">
              <a:solidFill>
                <a:schemeClr val="tx1"/>
              </a:solidFill>
            </a:endParaRPr>
          </a:p>
        </p:txBody>
      </p:sp>
      <p:pic>
        <p:nvPicPr>
          <p:cNvPr id="4" name="圖片 3">
            <a:extLst>
              <a:ext uri="{FF2B5EF4-FFF2-40B4-BE49-F238E27FC236}">
                <a16:creationId xmlns:a16="http://schemas.microsoft.com/office/drawing/2014/main" id="{325420F3-73CE-474A-98CE-0AE076AFBE1B}"/>
              </a:ext>
            </a:extLst>
          </p:cNvPr>
          <p:cNvPicPr>
            <a:picLocks noChangeAspect="1"/>
          </p:cNvPicPr>
          <p:nvPr/>
        </p:nvPicPr>
        <p:blipFill>
          <a:blip r:embed="rId4"/>
          <a:stretch>
            <a:fillRect/>
          </a:stretch>
        </p:blipFill>
        <p:spPr>
          <a:xfrm>
            <a:off x="0" y="2344738"/>
            <a:ext cx="9144000" cy="3995756"/>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Google Shape;586;p51"/>
          <p:cNvPicPr preferRelativeResize="0"/>
          <p:nvPr/>
        </p:nvPicPr>
        <p:blipFill rotWithShape="1">
          <a:blip r:embed="rId3">
            <a:alphaModFix/>
          </a:blip>
          <a:srcRect/>
          <a:stretch/>
        </p:blipFill>
        <p:spPr>
          <a:xfrm>
            <a:off x="179387" y="260350"/>
            <a:ext cx="1508125" cy="1508125"/>
          </a:xfrm>
          <a:prstGeom prst="rect">
            <a:avLst/>
          </a:prstGeom>
          <a:noFill/>
          <a:ln>
            <a:noFill/>
          </a:ln>
        </p:spPr>
      </p:pic>
      <p:sp>
        <p:nvSpPr>
          <p:cNvPr id="587" name="Google Shape;587;p51"/>
          <p:cNvSpPr txBox="1"/>
          <p:nvPr/>
        </p:nvSpPr>
        <p:spPr>
          <a:xfrm>
            <a:off x="1476375" y="831850"/>
            <a:ext cx="3853271" cy="769937"/>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400"/>
              <a:buFont typeface="Microsoft JhengHei"/>
              <a:buNone/>
            </a:pPr>
            <a:r>
              <a:rPr lang="en-US" sz="4400" b="1" i="0" u="none" dirty="0">
                <a:solidFill>
                  <a:srgbClr val="002060"/>
                </a:solidFill>
                <a:latin typeface="Microsoft JhengHei"/>
                <a:ea typeface="Microsoft JhengHei"/>
                <a:cs typeface="Microsoft JhengHei"/>
                <a:sym typeface="Microsoft JhengHei"/>
              </a:rPr>
              <a:t>104落點</a:t>
            </a:r>
            <a:r>
              <a:rPr lang="zh-TW" altLang="en-US" sz="4400" b="1" i="0" u="none" dirty="0">
                <a:solidFill>
                  <a:srgbClr val="002060"/>
                </a:solidFill>
                <a:latin typeface="Microsoft JhengHei"/>
                <a:ea typeface="Microsoft JhengHei"/>
                <a:cs typeface="Microsoft JhengHei"/>
                <a:sym typeface="Microsoft JhengHei"/>
              </a:rPr>
              <a:t>分析</a:t>
            </a:r>
            <a:endParaRPr dirty="0">
              <a:solidFill>
                <a:srgbClr val="002060"/>
              </a:solidFill>
            </a:endParaRPr>
          </a:p>
        </p:txBody>
      </p:sp>
      <p:pic>
        <p:nvPicPr>
          <p:cNvPr id="4" name="圖片 3">
            <a:extLst>
              <a:ext uri="{FF2B5EF4-FFF2-40B4-BE49-F238E27FC236}">
                <a16:creationId xmlns:a16="http://schemas.microsoft.com/office/drawing/2014/main" id="{314A3E12-0DCD-43F7-A5EA-AABF1AD9158F}"/>
              </a:ext>
            </a:extLst>
          </p:cNvPr>
          <p:cNvPicPr>
            <a:picLocks noChangeAspect="1"/>
          </p:cNvPicPr>
          <p:nvPr/>
        </p:nvPicPr>
        <p:blipFill>
          <a:blip r:embed="rId4"/>
          <a:stretch>
            <a:fillRect/>
          </a:stretch>
        </p:blipFill>
        <p:spPr>
          <a:xfrm>
            <a:off x="0" y="2385749"/>
            <a:ext cx="9144000" cy="364040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idx="1"/>
          </p:nvPr>
        </p:nvSpPr>
        <p:spPr/>
        <p:txBody>
          <a:bodyPr/>
          <a:lstStyle/>
          <a:p>
            <a:endParaRPr lang="zh-TW" altLang="en-US" dirty="0"/>
          </a:p>
        </p:txBody>
      </p:sp>
      <p:graphicFrame>
        <p:nvGraphicFramePr>
          <p:cNvPr id="4" name="表格 3"/>
          <p:cNvGraphicFramePr>
            <a:graphicFrameLocks noGrp="1"/>
          </p:cNvGraphicFramePr>
          <p:nvPr>
            <p:extLst>
              <p:ext uri="{D42A27DB-BD31-4B8C-83A1-F6EECF244321}">
                <p14:modId xmlns:p14="http://schemas.microsoft.com/office/powerpoint/2010/main" val="354127568"/>
              </p:ext>
            </p:extLst>
          </p:nvPr>
        </p:nvGraphicFramePr>
        <p:xfrm>
          <a:off x="336628" y="1956243"/>
          <a:ext cx="3500848" cy="3184796"/>
        </p:xfrm>
        <a:graphic>
          <a:graphicData uri="http://schemas.openxmlformats.org/drawingml/2006/table">
            <a:tbl>
              <a:tblPr firstRow="1" bandRow="1">
                <a:tableStyleId>{4EDC0B32-3437-465B-9113-25ABB294C655}</a:tableStyleId>
              </a:tblPr>
              <a:tblGrid>
                <a:gridCol w="1584962">
                  <a:extLst>
                    <a:ext uri="{9D8B030D-6E8A-4147-A177-3AD203B41FA5}">
                      <a16:colId xmlns:a16="http://schemas.microsoft.com/office/drawing/2014/main" val="20000"/>
                    </a:ext>
                  </a:extLst>
                </a:gridCol>
                <a:gridCol w="1915886">
                  <a:extLst>
                    <a:ext uri="{9D8B030D-6E8A-4147-A177-3AD203B41FA5}">
                      <a16:colId xmlns:a16="http://schemas.microsoft.com/office/drawing/2014/main" val="20001"/>
                    </a:ext>
                  </a:extLst>
                </a:gridCol>
              </a:tblGrid>
              <a:tr h="627560">
                <a:tc>
                  <a:txBody>
                    <a:bodyPr/>
                    <a:lstStyle/>
                    <a:p>
                      <a:pPr algn="ctr"/>
                      <a:r>
                        <a:rPr lang="zh-TW" altLang="en-US" sz="2800" dirty="0">
                          <a:latin typeface="微軟正黑體" panose="020B0604030504040204" pitchFamily="34" charset="-120"/>
                          <a:ea typeface="微軟正黑體" panose="020B0604030504040204" pitchFamily="34" charset="-120"/>
                        </a:rPr>
                        <a:t>日期</a:t>
                      </a:r>
                    </a:p>
                  </a:txBody>
                  <a:tcPr anchor="ctr">
                    <a:solidFill>
                      <a:schemeClr val="accent6">
                        <a:lumMod val="20000"/>
                        <a:lumOff val="80000"/>
                      </a:schemeClr>
                    </a:solidFill>
                  </a:tcPr>
                </a:tc>
                <a:tc>
                  <a:txBody>
                    <a:bodyPr/>
                    <a:lstStyle/>
                    <a:p>
                      <a:pPr algn="ctr"/>
                      <a:r>
                        <a:rPr lang="zh-TW" altLang="en-US" sz="2800" dirty="0">
                          <a:latin typeface="微軟正黑體" panose="020B0604030504040204" pitchFamily="34" charset="-120"/>
                          <a:ea typeface="微軟正黑體" panose="020B0604030504040204" pitchFamily="34" charset="-120"/>
                        </a:rPr>
                        <a:t>項目</a:t>
                      </a:r>
                    </a:p>
                  </a:txBody>
                  <a:tcPr anchor="ctr">
                    <a:solidFill>
                      <a:schemeClr val="accent6">
                        <a:lumMod val="20000"/>
                        <a:lumOff val="80000"/>
                      </a:schemeClr>
                    </a:solidFill>
                  </a:tcPr>
                </a:tc>
                <a:extLst>
                  <a:ext uri="{0D108BD9-81ED-4DB2-BD59-A6C34878D82A}">
                    <a16:rowId xmlns:a16="http://schemas.microsoft.com/office/drawing/2014/main" val="10000"/>
                  </a:ext>
                </a:extLst>
              </a:tr>
              <a:tr h="667476">
                <a:tc>
                  <a:txBody>
                    <a:bodyPr/>
                    <a:lstStyle/>
                    <a:p>
                      <a:r>
                        <a:rPr lang="en-US" altLang="zh-TW" sz="2800" dirty="0">
                          <a:latin typeface="微軟正黑體" panose="020B0604030504040204" pitchFamily="34" charset="-120"/>
                          <a:ea typeface="微軟正黑體" panose="020B0604030504040204" pitchFamily="34" charset="-120"/>
                        </a:rPr>
                        <a:t>6/4-8/4</a:t>
                      </a:r>
                      <a:endParaRPr lang="zh-TW" altLang="en-US" sz="2800" dirty="0">
                        <a:latin typeface="微軟正黑體" panose="020B0604030504040204" pitchFamily="34" charset="-120"/>
                        <a:ea typeface="微軟正黑體" panose="020B0604030504040204" pitchFamily="34" charset="-120"/>
                      </a:endParaRPr>
                    </a:p>
                  </a:txBody>
                  <a:tcPr>
                    <a:solidFill>
                      <a:schemeClr val="accent4">
                        <a:lumMod val="20000"/>
                        <a:lumOff val="80000"/>
                      </a:schemeClr>
                    </a:solidFill>
                  </a:tcPr>
                </a:tc>
                <a:tc>
                  <a:txBody>
                    <a:bodyPr/>
                    <a:lstStyle/>
                    <a:p>
                      <a:pPr algn="l"/>
                      <a:r>
                        <a:rPr lang="zh-TW" altLang="en-US" sz="2400" dirty="0">
                          <a:latin typeface="微軟正黑體" panose="020B0604030504040204" pitchFamily="34" charset="-120"/>
                          <a:ea typeface="微軟正黑體" panose="020B0604030504040204" pitchFamily="34" charset="-120"/>
                        </a:rPr>
                        <a:t>下載單機版</a:t>
                      </a:r>
                    </a:p>
                  </a:txBody>
                  <a:tcPr anchor="ctr">
                    <a:solidFill>
                      <a:schemeClr val="accent4">
                        <a:lumMod val="20000"/>
                        <a:lumOff val="80000"/>
                      </a:schemeClr>
                    </a:solidFill>
                  </a:tcPr>
                </a:tc>
                <a:extLst>
                  <a:ext uri="{0D108BD9-81ED-4DB2-BD59-A6C34878D82A}">
                    <a16:rowId xmlns:a16="http://schemas.microsoft.com/office/drawing/2014/main" val="10001"/>
                  </a:ext>
                </a:extLst>
              </a:tr>
              <a:tr h="667476">
                <a:tc>
                  <a:txBody>
                    <a:bodyPr/>
                    <a:lstStyle/>
                    <a:p>
                      <a:r>
                        <a:rPr lang="en-US" altLang="zh-TW" sz="2800" dirty="0">
                          <a:latin typeface="微軟正黑體" panose="020B0604030504040204" pitchFamily="34" charset="-120"/>
                          <a:ea typeface="微軟正黑體" panose="020B0604030504040204" pitchFamily="34" charset="-120"/>
                        </a:rPr>
                        <a:t>8/3-</a:t>
                      </a:r>
                    </a:p>
                    <a:p>
                      <a:r>
                        <a:rPr lang="en-US" altLang="zh-TW" sz="2800" dirty="0">
                          <a:latin typeface="微軟正黑體" panose="020B0604030504040204" pitchFamily="34" charset="-120"/>
                          <a:ea typeface="微軟正黑體" panose="020B0604030504040204" pitchFamily="34" charset="-120"/>
                        </a:rPr>
                        <a:t>8/8</a:t>
                      </a:r>
                      <a:r>
                        <a:rPr lang="zh-TW" altLang="en-US" sz="1400" dirty="0">
                          <a:solidFill>
                            <a:srgbClr val="FF0000"/>
                          </a:solidFill>
                          <a:latin typeface="微軟正黑體" panose="020B0604030504040204" pitchFamily="34" charset="-120"/>
                          <a:ea typeface="微軟正黑體" panose="020B0604030504040204" pitchFamily="34" charset="-120"/>
                        </a:rPr>
                        <a:t>中午</a:t>
                      </a:r>
                      <a:r>
                        <a:rPr lang="en-US" altLang="zh-TW" sz="1400" dirty="0">
                          <a:solidFill>
                            <a:srgbClr val="FF0000"/>
                          </a:solidFill>
                          <a:latin typeface="微軟正黑體" panose="020B0604030504040204" pitchFamily="34" charset="-120"/>
                          <a:ea typeface="微軟正黑體" panose="020B0604030504040204" pitchFamily="34" charset="-120"/>
                        </a:rPr>
                        <a:t>12:00</a:t>
                      </a:r>
                      <a:endParaRPr lang="zh-TW" altLang="en-US" sz="1400" dirty="0">
                        <a:solidFill>
                          <a:srgbClr val="FF0000"/>
                        </a:solidFill>
                        <a:latin typeface="微軟正黑體" panose="020B0604030504040204" pitchFamily="34" charset="-120"/>
                        <a:ea typeface="微軟正黑體" panose="020B0604030504040204" pitchFamily="34" charset="-120"/>
                      </a:endParaRPr>
                    </a:p>
                  </a:txBody>
                  <a:tcPr>
                    <a:solidFill>
                      <a:schemeClr val="accent4">
                        <a:lumMod val="20000"/>
                        <a:lumOff val="80000"/>
                      </a:schemeClr>
                    </a:solidFill>
                  </a:tcPr>
                </a:tc>
                <a:tc>
                  <a:txBody>
                    <a:bodyPr/>
                    <a:lstStyle/>
                    <a:p>
                      <a:pPr algn="l"/>
                      <a:r>
                        <a:rPr lang="zh-TW" altLang="en-US" sz="2400" dirty="0">
                          <a:latin typeface="微軟正黑體" panose="020B0604030504040204" pitchFamily="34" charset="-120"/>
                          <a:ea typeface="微軟正黑體" panose="020B0604030504040204" pitchFamily="34" charset="-120"/>
                        </a:rPr>
                        <a:t>繳交登記費</a:t>
                      </a:r>
                    </a:p>
                  </a:txBody>
                  <a:tcPr anchor="ctr">
                    <a:solidFill>
                      <a:schemeClr val="accent4">
                        <a:lumMod val="20000"/>
                        <a:lumOff val="80000"/>
                      </a:schemeClr>
                    </a:solidFill>
                  </a:tcPr>
                </a:tc>
                <a:extLst>
                  <a:ext uri="{0D108BD9-81ED-4DB2-BD59-A6C34878D82A}">
                    <a16:rowId xmlns:a16="http://schemas.microsoft.com/office/drawing/2014/main" val="10002"/>
                  </a:ext>
                </a:extLst>
              </a:tr>
              <a:tr h="667476">
                <a:tc>
                  <a:txBody>
                    <a:bodyPr/>
                    <a:lstStyle/>
                    <a:p>
                      <a:r>
                        <a:rPr lang="en-US" altLang="zh-TW" sz="2800" dirty="0">
                          <a:latin typeface="微軟正黑體" panose="020B0604030504040204" pitchFamily="34" charset="-120"/>
                          <a:ea typeface="微軟正黑體" panose="020B0604030504040204" pitchFamily="34" charset="-120"/>
                        </a:rPr>
                        <a:t>8/5-</a:t>
                      </a:r>
                    </a:p>
                    <a:p>
                      <a:r>
                        <a:rPr lang="en-US" altLang="zh-TW" sz="2800" dirty="0">
                          <a:latin typeface="微軟正黑體" panose="020B0604030504040204" pitchFamily="34" charset="-120"/>
                          <a:ea typeface="微軟正黑體" panose="020B0604030504040204" pitchFamily="34" charset="-120"/>
                        </a:rPr>
                        <a:t>8/8</a:t>
                      </a:r>
                      <a:r>
                        <a:rPr lang="zh-TW" altLang="en-US" sz="2800" dirty="0">
                          <a:latin typeface="微軟正黑體" panose="020B0604030504040204" pitchFamily="34" charset="-120"/>
                          <a:ea typeface="微軟正黑體" panose="020B0604030504040204" pitchFamily="34" charset="-120"/>
                        </a:rPr>
                        <a:t> </a:t>
                      </a:r>
                      <a:r>
                        <a:rPr lang="en-US" altLang="zh-TW" sz="2000" dirty="0">
                          <a:solidFill>
                            <a:srgbClr val="FF0000"/>
                          </a:solidFill>
                          <a:latin typeface="微軟正黑體" panose="020B0604030504040204" pitchFamily="34" charset="-120"/>
                          <a:ea typeface="微軟正黑體" panose="020B0604030504040204" pitchFamily="34" charset="-120"/>
                        </a:rPr>
                        <a:t>16:30</a:t>
                      </a:r>
                      <a:endParaRPr lang="zh-TW" altLang="en-US" sz="2000" dirty="0">
                        <a:solidFill>
                          <a:srgbClr val="FF0000"/>
                        </a:solidFill>
                        <a:latin typeface="微軟正黑體" panose="020B0604030504040204" pitchFamily="34" charset="-120"/>
                        <a:ea typeface="微軟正黑體" panose="020B0604030504040204" pitchFamily="34" charset="-120"/>
                      </a:endParaRPr>
                    </a:p>
                  </a:txBody>
                  <a:tcPr>
                    <a:solidFill>
                      <a:schemeClr val="accent4">
                        <a:lumMod val="20000"/>
                        <a:lumOff val="80000"/>
                      </a:schemeClr>
                    </a:solidFill>
                  </a:tcPr>
                </a:tc>
                <a:tc>
                  <a:txBody>
                    <a:bodyPr/>
                    <a:lstStyle/>
                    <a:p>
                      <a:pPr algn="l"/>
                      <a:r>
                        <a:rPr lang="zh-TW" altLang="en-US" sz="2200" dirty="0">
                          <a:latin typeface="微軟正黑體" panose="020B0604030504040204" pitchFamily="34" charset="-120"/>
                          <a:ea typeface="微軟正黑體" panose="020B0604030504040204" pitchFamily="34" charset="-120"/>
                        </a:rPr>
                        <a:t>網路登記志願</a:t>
                      </a:r>
                    </a:p>
                  </a:txBody>
                  <a:tcPr anchor="ctr">
                    <a:solidFill>
                      <a:schemeClr val="accent4">
                        <a:lumMod val="20000"/>
                        <a:lumOff val="80000"/>
                      </a:schemeClr>
                    </a:solidFill>
                  </a:tcPr>
                </a:tc>
                <a:extLst>
                  <a:ext uri="{0D108BD9-81ED-4DB2-BD59-A6C34878D82A}">
                    <a16:rowId xmlns:a16="http://schemas.microsoft.com/office/drawing/2014/main" val="10003"/>
                  </a:ext>
                </a:extLst>
              </a:tr>
            </a:tbl>
          </a:graphicData>
        </a:graphic>
      </p:graphicFrame>
      <p:pic>
        <p:nvPicPr>
          <p:cNvPr id="7" name="圖片 6">
            <a:extLst>
              <a:ext uri="{FF2B5EF4-FFF2-40B4-BE49-F238E27FC236}">
                <a16:creationId xmlns:a16="http://schemas.microsoft.com/office/drawing/2014/main" id="{7836F45B-E88E-44FE-9E4E-E93D1DD29EF5}"/>
              </a:ext>
            </a:extLst>
          </p:cNvPr>
          <p:cNvPicPr>
            <a:picLocks noChangeAspect="1"/>
          </p:cNvPicPr>
          <p:nvPr/>
        </p:nvPicPr>
        <p:blipFill>
          <a:blip r:embed="rId2"/>
          <a:stretch>
            <a:fillRect/>
          </a:stretch>
        </p:blipFill>
        <p:spPr>
          <a:xfrm>
            <a:off x="3989196" y="0"/>
            <a:ext cx="4989092" cy="6858000"/>
          </a:xfrm>
          <a:prstGeom prst="rect">
            <a:avLst/>
          </a:prstGeom>
        </p:spPr>
      </p:pic>
      <p:sp>
        <p:nvSpPr>
          <p:cNvPr id="8" name="矩形 7">
            <a:extLst>
              <a:ext uri="{FF2B5EF4-FFF2-40B4-BE49-F238E27FC236}">
                <a16:creationId xmlns:a16="http://schemas.microsoft.com/office/drawing/2014/main" id="{D9D92BA9-5C16-4E62-99D7-97BAF6A14143}"/>
              </a:ext>
            </a:extLst>
          </p:cNvPr>
          <p:cNvSpPr/>
          <p:nvPr/>
        </p:nvSpPr>
        <p:spPr>
          <a:xfrm>
            <a:off x="6459679" y="697082"/>
            <a:ext cx="90697" cy="164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dirty="0">
                <a:solidFill>
                  <a:sysClr val="windowText" lastClr="000000"/>
                </a:solidFill>
                <a:latin typeface="標楷體" panose="03000509000000000000" pitchFamily="65" charset="-120"/>
                <a:ea typeface="標楷體" panose="03000509000000000000" pitchFamily="65" charset="-120"/>
              </a:rPr>
              <a:t>5</a:t>
            </a:r>
            <a:endParaRPr lang="zh-TW" altLang="en-US" sz="1100" b="1" dirty="0">
              <a:solidFill>
                <a:sysClr val="windowText" lastClr="000000"/>
              </a:solidFill>
              <a:latin typeface="標楷體" panose="03000509000000000000" pitchFamily="65" charset="-120"/>
              <a:ea typeface="標楷體" panose="03000509000000000000" pitchFamily="65" charset="-120"/>
            </a:endParaRPr>
          </a:p>
        </p:txBody>
      </p:sp>
      <p:sp>
        <p:nvSpPr>
          <p:cNvPr id="14" name="矩形 13">
            <a:extLst>
              <a:ext uri="{FF2B5EF4-FFF2-40B4-BE49-F238E27FC236}">
                <a16:creationId xmlns:a16="http://schemas.microsoft.com/office/drawing/2014/main" id="{B5E533E4-5595-4744-8EA9-A33AAECBC792}"/>
              </a:ext>
            </a:extLst>
          </p:cNvPr>
          <p:cNvSpPr/>
          <p:nvPr/>
        </p:nvSpPr>
        <p:spPr>
          <a:xfrm>
            <a:off x="5043255" y="1752387"/>
            <a:ext cx="90697" cy="164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dirty="0">
                <a:solidFill>
                  <a:sysClr val="windowText" lastClr="000000"/>
                </a:solidFill>
                <a:latin typeface="標楷體" panose="03000509000000000000" pitchFamily="65" charset="-120"/>
                <a:ea typeface="標楷體" panose="03000509000000000000" pitchFamily="65" charset="-120"/>
              </a:rPr>
              <a:t>5</a:t>
            </a:r>
            <a:endParaRPr lang="zh-TW" altLang="en-US" sz="1100" b="1" dirty="0">
              <a:solidFill>
                <a:sysClr val="windowText" lastClr="000000"/>
              </a:solidFill>
              <a:latin typeface="標楷體" panose="03000509000000000000" pitchFamily="65" charset="-120"/>
              <a:ea typeface="標楷體" panose="03000509000000000000" pitchFamily="65" charset="-120"/>
            </a:endParaRPr>
          </a:p>
        </p:txBody>
      </p:sp>
      <p:sp>
        <p:nvSpPr>
          <p:cNvPr id="15" name="矩形 14">
            <a:extLst>
              <a:ext uri="{FF2B5EF4-FFF2-40B4-BE49-F238E27FC236}">
                <a16:creationId xmlns:a16="http://schemas.microsoft.com/office/drawing/2014/main" id="{A201889A-C7FA-4E9F-8F70-F2BDA3F9CF41}"/>
              </a:ext>
            </a:extLst>
          </p:cNvPr>
          <p:cNvSpPr/>
          <p:nvPr/>
        </p:nvSpPr>
        <p:spPr>
          <a:xfrm>
            <a:off x="5088603" y="1916792"/>
            <a:ext cx="90697" cy="164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dirty="0">
                <a:solidFill>
                  <a:sysClr val="windowText" lastClr="000000"/>
                </a:solidFill>
                <a:latin typeface="標楷體" panose="03000509000000000000" pitchFamily="65" charset="-120"/>
                <a:ea typeface="標楷體" panose="03000509000000000000" pitchFamily="65" charset="-120"/>
              </a:rPr>
              <a:t>8</a:t>
            </a:r>
            <a:endParaRPr lang="zh-TW" altLang="en-US" sz="1100" b="1" dirty="0">
              <a:solidFill>
                <a:sysClr val="windowText" lastClr="000000"/>
              </a:solidFill>
              <a:latin typeface="標楷體" panose="03000509000000000000" pitchFamily="65" charset="-120"/>
              <a:ea typeface="標楷體" panose="03000509000000000000" pitchFamily="65" charset="-120"/>
            </a:endParaRPr>
          </a:p>
        </p:txBody>
      </p:sp>
      <p:sp>
        <p:nvSpPr>
          <p:cNvPr id="17" name="矩形 16">
            <a:extLst>
              <a:ext uri="{FF2B5EF4-FFF2-40B4-BE49-F238E27FC236}">
                <a16:creationId xmlns:a16="http://schemas.microsoft.com/office/drawing/2014/main" id="{4B86F03A-C25B-4CE5-B224-51D07FF0C7C7}"/>
              </a:ext>
            </a:extLst>
          </p:cNvPr>
          <p:cNvSpPr/>
          <p:nvPr/>
        </p:nvSpPr>
        <p:spPr>
          <a:xfrm>
            <a:off x="5059264" y="1397441"/>
            <a:ext cx="90697" cy="164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dirty="0">
                <a:solidFill>
                  <a:sysClr val="windowText" lastClr="000000"/>
                </a:solidFill>
                <a:latin typeface="標楷體" panose="03000509000000000000" pitchFamily="65" charset="-120"/>
                <a:ea typeface="標楷體" panose="03000509000000000000" pitchFamily="65" charset="-120"/>
              </a:rPr>
              <a:t>8</a:t>
            </a:r>
            <a:endParaRPr lang="zh-TW" altLang="en-US" sz="1100" b="1" dirty="0">
              <a:solidFill>
                <a:sysClr val="windowText" lastClr="000000"/>
              </a:solidFill>
              <a:latin typeface="標楷體" panose="03000509000000000000" pitchFamily="65" charset="-120"/>
              <a:ea typeface="標楷體" panose="03000509000000000000" pitchFamily="65" charset="-120"/>
            </a:endParaRPr>
          </a:p>
        </p:txBody>
      </p:sp>
      <p:sp>
        <p:nvSpPr>
          <p:cNvPr id="18" name="矩形 17">
            <a:extLst>
              <a:ext uri="{FF2B5EF4-FFF2-40B4-BE49-F238E27FC236}">
                <a16:creationId xmlns:a16="http://schemas.microsoft.com/office/drawing/2014/main" id="{E1E4D624-2F81-4F49-B210-B46A8E039F0F}"/>
              </a:ext>
            </a:extLst>
          </p:cNvPr>
          <p:cNvSpPr/>
          <p:nvPr/>
        </p:nvSpPr>
        <p:spPr>
          <a:xfrm>
            <a:off x="4856470" y="1243424"/>
            <a:ext cx="90697" cy="164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dirty="0">
                <a:solidFill>
                  <a:sysClr val="windowText" lastClr="000000"/>
                </a:solidFill>
                <a:latin typeface="標楷體" panose="03000509000000000000" pitchFamily="65" charset="-120"/>
                <a:ea typeface="標楷體" panose="03000509000000000000" pitchFamily="65" charset="-120"/>
              </a:rPr>
              <a:t>8</a:t>
            </a:r>
            <a:endParaRPr lang="zh-TW" altLang="en-US" sz="1100" b="1" dirty="0">
              <a:solidFill>
                <a:sysClr val="windowText" lastClr="000000"/>
              </a:solidFill>
              <a:latin typeface="標楷體" panose="03000509000000000000" pitchFamily="65" charset="-120"/>
              <a:ea typeface="標楷體" panose="03000509000000000000" pitchFamily="65" charset="-120"/>
            </a:endParaRPr>
          </a:p>
        </p:txBody>
      </p:sp>
      <p:sp>
        <p:nvSpPr>
          <p:cNvPr id="19" name="矩形 18">
            <a:extLst>
              <a:ext uri="{FF2B5EF4-FFF2-40B4-BE49-F238E27FC236}">
                <a16:creationId xmlns:a16="http://schemas.microsoft.com/office/drawing/2014/main" id="{39391B6F-A229-48FF-8555-C16B09A23728}"/>
              </a:ext>
            </a:extLst>
          </p:cNvPr>
          <p:cNvSpPr/>
          <p:nvPr/>
        </p:nvSpPr>
        <p:spPr>
          <a:xfrm>
            <a:off x="4991218" y="1233036"/>
            <a:ext cx="193205" cy="1747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dirty="0">
                <a:solidFill>
                  <a:sysClr val="windowText" lastClr="000000"/>
                </a:solidFill>
                <a:latin typeface="標楷體" panose="03000509000000000000" pitchFamily="65" charset="-120"/>
                <a:ea typeface="標楷體" panose="03000509000000000000" pitchFamily="65" charset="-120"/>
              </a:rPr>
              <a:t>3</a:t>
            </a:r>
            <a:endParaRPr lang="zh-TW" altLang="en-US" sz="1100" b="1" dirty="0">
              <a:solidFill>
                <a:sysClr val="windowText" lastClr="00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797925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pic>
        <p:nvPicPr>
          <p:cNvPr id="602" name="Google Shape;602;p53"/>
          <p:cNvPicPr preferRelativeResize="0"/>
          <p:nvPr/>
        </p:nvPicPr>
        <p:blipFill rotWithShape="1">
          <a:blip r:embed="rId3">
            <a:alphaModFix/>
          </a:blip>
          <a:srcRect/>
          <a:stretch/>
        </p:blipFill>
        <p:spPr>
          <a:xfrm>
            <a:off x="93662" y="-9525"/>
            <a:ext cx="1508125" cy="1506537"/>
          </a:xfrm>
          <a:prstGeom prst="rect">
            <a:avLst/>
          </a:prstGeom>
          <a:noFill/>
          <a:ln>
            <a:noFill/>
          </a:ln>
        </p:spPr>
      </p:pic>
      <p:sp>
        <p:nvSpPr>
          <p:cNvPr id="603" name="Google Shape;603;p53"/>
          <p:cNvSpPr txBox="1"/>
          <p:nvPr/>
        </p:nvSpPr>
        <p:spPr>
          <a:xfrm>
            <a:off x="1601787" y="304800"/>
            <a:ext cx="7542212" cy="7699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400"/>
              <a:buFont typeface="Microsoft JhengHei"/>
              <a:buNone/>
            </a:pPr>
            <a:r>
              <a:rPr lang="en-US" sz="4400" b="1" i="0" u="none" dirty="0" err="1">
                <a:solidFill>
                  <a:schemeClr val="tx1"/>
                </a:solidFill>
                <a:latin typeface="Microsoft JhengHei"/>
                <a:ea typeface="Microsoft JhengHei"/>
                <a:cs typeface="Microsoft JhengHei"/>
                <a:sym typeface="Microsoft JhengHei"/>
              </a:rPr>
              <a:t>志願分配</a:t>
            </a:r>
            <a:r>
              <a:rPr lang="en-US" sz="4400" b="1" i="0" u="none" dirty="0">
                <a:solidFill>
                  <a:schemeClr val="tx1"/>
                </a:solidFill>
                <a:latin typeface="Microsoft JhengHei"/>
                <a:ea typeface="Microsoft JhengHei"/>
                <a:cs typeface="Microsoft JhengHei"/>
                <a:sym typeface="Microsoft JhengHei"/>
              </a:rPr>
              <a:t>—</a:t>
            </a:r>
            <a:r>
              <a:rPr lang="en-US" sz="4400" b="1" i="0" u="none" dirty="0">
                <a:solidFill>
                  <a:srgbClr val="FF0000"/>
                </a:solidFill>
                <a:latin typeface="Microsoft JhengHei"/>
                <a:ea typeface="Microsoft JhengHei"/>
                <a:cs typeface="Microsoft JhengHei"/>
                <a:sym typeface="Microsoft JhengHei"/>
              </a:rPr>
              <a:t>可以填100個志願</a:t>
            </a:r>
            <a:endParaRPr dirty="0">
              <a:solidFill>
                <a:srgbClr val="FF0000"/>
              </a:solidFill>
            </a:endParaRPr>
          </a:p>
        </p:txBody>
      </p:sp>
      <p:sp>
        <p:nvSpPr>
          <p:cNvPr id="604" name="Google Shape;604;p53"/>
          <p:cNvSpPr txBox="1"/>
          <p:nvPr/>
        </p:nvSpPr>
        <p:spPr>
          <a:xfrm>
            <a:off x="682625" y="1803400"/>
            <a:ext cx="3024187" cy="977900"/>
          </a:xfrm>
          <a:prstGeom prst="rect">
            <a:avLst/>
          </a:prstGeom>
          <a:solidFill>
            <a:srgbClr val="C5E0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05" name="Google Shape;605;p53"/>
          <p:cNvSpPr txBox="1"/>
          <p:nvPr/>
        </p:nvSpPr>
        <p:spPr>
          <a:xfrm>
            <a:off x="3724275" y="1803400"/>
            <a:ext cx="2946400" cy="977900"/>
          </a:xfrm>
          <a:prstGeom prst="rect">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06" name="Google Shape;606;p53"/>
          <p:cNvSpPr txBox="1"/>
          <p:nvPr/>
        </p:nvSpPr>
        <p:spPr>
          <a:xfrm>
            <a:off x="6654800" y="1803400"/>
            <a:ext cx="1820862" cy="977900"/>
          </a:xfrm>
          <a:prstGeom prst="rect">
            <a:avLst/>
          </a:prstGeom>
          <a:solidFill>
            <a:srgbClr val="B481B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07" name="Google Shape;607;p53"/>
          <p:cNvSpPr txBox="1"/>
          <p:nvPr/>
        </p:nvSpPr>
        <p:spPr>
          <a:xfrm>
            <a:off x="1350962" y="1820862"/>
            <a:ext cx="1819275" cy="10144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en-US" sz="6000" b="1" i="0" u="none" dirty="0" err="1">
                <a:solidFill>
                  <a:srgbClr val="FF0000"/>
                </a:solidFill>
                <a:latin typeface="Microsoft JhengHei"/>
                <a:ea typeface="Microsoft JhengHei"/>
                <a:cs typeface="Microsoft JhengHei"/>
                <a:sym typeface="Microsoft JhengHei"/>
              </a:rPr>
              <a:t>夢幻</a:t>
            </a:r>
            <a:endParaRPr dirty="0">
              <a:solidFill>
                <a:srgbClr val="FF0000"/>
              </a:solidFill>
            </a:endParaRPr>
          </a:p>
        </p:txBody>
      </p:sp>
      <p:sp>
        <p:nvSpPr>
          <p:cNvPr id="608" name="Google Shape;608;p53"/>
          <p:cNvSpPr txBox="1"/>
          <p:nvPr/>
        </p:nvSpPr>
        <p:spPr>
          <a:xfrm>
            <a:off x="4270375" y="1820862"/>
            <a:ext cx="1819275" cy="10144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en-US" sz="6000" b="1" i="0" u="none" dirty="0" err="1">
                <a:solidFill>
                  <a:srgbClr val="002060"/>
                </a:solidFill>
                <a:latin typeface="Microsoft JhengHei"/>
                <a:ea typeface="Microsoft JhengHei"/>
                <a:cs typeface="Microsoft JhengHei"/>
                <a:sym typeface="Microsoft JhengHei"/>
              </a:rPr>
              <a:t>務實</a:t>
            </a:r>
            <a:endParaRPr dirty="0">
              <a:solidFill>
                <a:srgbClr val="002060"/>
              </a:solidFill>
            </a:endParaRPr>
          </a:p>
        </p:txBody>
      </p:sp>
      <p:sp>
        <p:nvSpPr>
          <p:cNvPr id="609" name="Google Shape;609;p53"/>
          <p:cNvSpPr txBox="1"/>
          <p:nvPr/>
        </p:nvSpPr>
        <p:spPr>
          <a:xfrm>
            <a:off x="6663546" y="1795417"/>
            <a:ext cx="1819275" cy="1014412"/>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en-US" sz="6000" b="1" i="0" u="none" dirty="0" err="1">
                <a:solidFill>
                  <a:schemeClr val="accent4">
                    <a:lumMod val="75000"/>
                  </a:schemeClr>
                </a:solidFill>
                <a:latin typeface="Microsoft JhengHei"/>
                <a:ea typeface="Microsoft JhengHei"/>
                <a:cs typeface="Microsoft JhengHei"/>
                <a:sym typeface="Microsoft JhengHei"/>
              </a:rPr>
              <a:t>保險</a:t>
            </a:r>
            <a:endParaRPr dirty="0">
              <a:solidFill>
                <a:schemeClr val="accent4">
                  <a:lumMod val="75000"/>
                </a:schemeClr>
              </a:solidFill>
            </a:endParaRPr>
          </a:p>
        </p:txBody>
      </p:sp>
      <p:grpSp>
        <p:nvGrpSpPr>
          <p:cNvPr id="610" name="Google Shape;610;p53"/>
          <p:cNvGrpSpPr/>
          <p:nvPr/>
        </p:nvGrpSpPr>
        <p:grpSpPr>
          <a:xfrm>
            <a:off x="690562" y="3698875"/>
            <a:ext cx="7792259" cy="1041400"/>
            <a:chOff x="691043" y="3276465"/>
            <a:chExt cx="7791160" cy="1041256"/>
          </a:xfrm>
        </p:grpSpPr>
        <p:sp>
          <p:nvSpPr>
            <p:cNvPr id="611" name="Google Shape;611;p53"/>
            <p:cNvSpPr txBox="1"/>
            <p:nvPr/>
          </p:nvSpPr>
          <p:spPr>
            <a:xfrm>
              <a:off x="691043" y="3295512"/>
              <a:ext cx="2514245" cy="977765"/>
            </a:xfrm>
            <a:prstGeom prst="rect">
              <a:avLst/>
            </a:prstGeom>
            <a:solidFill>
              <a:srgbClr val="C5E0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12" name="Google Shape;612;p53"/>
            <p:cNvSpPr txBox="1"/>
            <p:nvPr/>
          </p:nvSpPr>
          <p:spPr>
            <a:xfrm>
              <a:off x="1039011" y="3276465"/>
              <a:ext cx="1818843"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en-US" sz="6000" b="1" i="0" u="none" dirty="0" err="1">
                  <a:solidFill>
                    <a:srgbClr val="FF0000"/>
                  </a:solidFill>
                  <a:latin typeface="Microsoft JhengHei"/>
                  <a:ea typeface="Microsoft JhengHei"/>
                  <a:cs typeface="Microsoft JhengHei"/>
                  <a:sym typeface="Microsoft JhengHei"/>
                </a:rPr>
                <a:t>夢幻</a:t>
              </a:r>
              <a:endParaRPr dirty="0">
                <a:solidFill>
                  <a:srgbClr val="FF0000"/>
                </a:solidFill>
              </a:endParaRPr>
            </a:p>
          </p:txBody>
        </p:sp>
        <p:sp>
          <p:nvSpPr>
            <p:cNvPr id="613" name="Google Shape;613;p53"/>
            <p:cNvSpPr txBox="1"/>
            <p:nvPr/>
          </p:nvSpPr>
          <p:spPr>
            <a:xfrm>
              <a:off x="3170368" y="3295512"/>
              <a:ext cx="3130108" cy="977765"/>
            </a:xfrm>
            <a:prstGeom prst="rect">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14" name="Google Shape;614;p53"/>
            <p:cNvSpPr txBox="1"/>
            <p:nvPr/>
          </p:nvSpPr>
          <p:spPr>
            <a:xfrm>
              <a:off x="3846157" y="3302058"/>
              <a:ext cx="1818843"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en-US" sz="6000" b="1" i="0" u="none" dirty="0" err="1">
                  <a:solidFill>
                    <a:srgbClr val="002060"/>
                  </a:solidFill>
                  <a:latin typeface="Microsoft JhengHei"/>
                  <a:ea typeface="Microsoft JhengHei"/>
                  <a:cs typeface="Microsoft JhengHei"/>
                  <a:sym typeface="Microsoft JhengHei"/>
                </a:rPr>
                <a:t>務實</a:t>
              </a:r>
              <a:endParaRPr dirty="0">
                <a:solidFill>
                  <a:srgbClr val="002060"/>
                </a:solidFill>
              </a:endParaRPr>
            </a:p>
          </p:txBody>
        </p:sp>
        <p:sp>
          <p:nvSpPr>
            <p:cNvPr id="615" name="Google Shape;615;p53"/>
            <p:cNvSpPr txBox="1"/>
            <p:nvPr/>
          </p:nvSpPr>
          <p:spPr>
            <a:xfrm>
              <a:off x="6298889" y="3317734"/>
              <a:ext cx="2176156" cy="977765"/>
            </a:xfrm>
            <a:prstGeom prst="rect">
              <a:avLst/>
            </a:prstGeom>
            <a:solidFill>
              <a:srgbClr val="B481B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16" name="Google Shape;616;p53"/>
            <p:cNvSpPr txBox="1"/>
            <p:nvPr/>
          </p:nvSpPr>
          <p:spPr>
            <a:xfrm>
              <a:off x="6298889" y="3302058"/>
              <a:ext cx="2183314" cy="1015663"/>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en-US" sz="6000" b="1" i="0" u="none" dirty="0" err="1">
                  <a:solidFill>
                    <a:schemeClr val="accent4">
                      <a:lumMod val="75000"/>
                    </a:schemeClr>
                  </a:solidFill>
                  <a:latin typeface="Microsoft JhengHei"/>
                  <a:ea typeface="Microsoft JhengHei"/>
                  <a:cs typeface="Microsoft JhengHei"/>
                  <a:sym typeface="Microsoft JhengHei"/>
                </a:rPr>
                <a:t>保險</a:t>
              </a:r>
              <a:endParaRPr dirty="0">
                <a:solidFill>
                  <a:schemeClr val="accent4">
                    <a:lumMod val="75000"/>
                  </a:schemeClr>
                </a:solidFill>
              </a:endParaRPr>
            </a:p>
          </p:txBody>
        </p:sp>
      </p:grpSp>
      <p:sp>
        <p:nvSpPr>
          <p:cNvPr id="617" name="Google Shape;617;p53"/>
          <p:cNvSpPr txBox="1"/>
          <p:nvPr/>
        </p:nvSpPr>
        <p:spPr>
          <a:xfrm>
            <a:off x="738187" y="5562600"/>
            <a:ext cx="1649412" cy="977900"/>
          </a:xfrm>
          <a:prstGeom prst="rect">
            <a:avLst/>
          </a:prstGeom>
          <a:solidFill>
            <a:srgbClr val="C5E0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grpSp>
        <p:nvGrpSpPr>
          <p:cNvPr id="618" name="Google Shape;618;p53"/>
          <p:cNvGrpSpPr/>
          <p:nvPr/>
        </p:nvGrpSpPr>
        <p:grpSpPr>
          <a:xfrm>
            <a:off x="727075" y="5499099"/>
            <a:ext cx="7843837" cy="1054947"/>
            <a:chOff x="681963" y="4758911"/>
            <a:chExt cx="8047462" cy="1054595"/>
          </a:xfrm>
        </p:grpSpPr>
        <p:sp>
          <p:nvSpPr>
            <p:cNvPr id="619" name="Google Shape;619;p53"/>
            <p:cNvSpPr txBox="1"/>
            <p:nvPr/>
          </p:nvSpPr>
          <p:spPr>
            <a:xfrm>
              <a:off x="681963" y="4758911"/>
              <a:ext cx="1818843"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en-US" sz="6000" b="1" i="0" u="none" dirty="0" err="1">
                  <a:solidFill>
                    <a:srgbClr val="FF0000"/>
                  </a:solidFill>
                  <a:latin typeface="Microsoft JhengHei"/>
                  <a:ea typeface="Microsoft JhengHei"/>
                  <a:cs typeface="Microsoft JhengHei"/>
                  <a:sym typeface="Microsoft JhengHei"/>
                </a:rPr>
                <a:t>夢幻</a:t>
              </a:r>
              <a:endParaRPr dirty="0">
                <a:solidFill>
                  <a:srgbClr val="FF0000"/>
                </a:solidFill>
              </a:endParaRPr>
            </a:p>
          </p:txBody>
        </p:sp>
        <p:sp>
          <p:nvSpPr>
            <p:cNvPr id="620" name="Google Shape;620;p53"/>
            <p:cNvSpPr txBox="1"/>
            <p:nvPr/>
          </p:nvSpPr>
          <p:spPr>
            <a:xfrm>
              <a:off x="2339242" y="4790650"/>
              <a:ext cx="3325670" cy="979161"/>
            </a:xfrm>
            <a:prstGeom prst="rect">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21" name="Google Shape;621;p53"/>
            <p:cNvSpPr txBox="1"/>
            <p:nvPr/>
          </p:nvSpPr>
          <p:spPr>
            <a:xfrm>
              <a:off x="3015437" y="4797843"/>
              <a:ext cx="1932474"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en-US" sz="6000" b="1" i="0" u="none" dirty="0" err="1">
                  <a:solidFill>
                    <a:srgbClr val="002060"/>
                  </a:solidFill>
                  <a:latin typeface="Microsoft JhengHei"/>
                  <a:ea typeface="Microsoft JhengHei"/>
                  <a:cs typeface="Microsoft JhengHei"/>
                  <a:sym typeface="Microsoft JhengHei"/>
                </a:rPr>
                <a:t>務實</a:t>
              </a:r>
              <a:endParaRPr dirty="0">
                <a:solidFill>
                  <a:srgbClr val="002060"/>
                </a:solidFill>
              </a:endParaRPr>
            </a:p>
          </p:txBody>
        </p:sp>
        <p:sp>
          <p:nvSpPr>
            <p:cNvPr id="622" name="Google Shape;622;p53"/>
            <p:cNvSpPr txBox="1"/>
            <p:nvPr/>
          </p:nvSpPr>
          <p:spPr>
            <a:xfrm>
              <a:off x="5620463" y="4825564"/>
              <a:ext cx="2854202" cy="977574"/>
            </a:xfrm>
            <a:prstGeom prst="rect">
              <a:avLst/>
            </a:prstGeom>
            <a:solidFill>
              <a:srgbClr val="B481B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23" name="Google Shape;623;p53"/>
            <p:cNvSpPr txBox="1"/>
            <p:nvPr/>
          </p:nvSpPr>
          <p:spPr>
            <a:xfrm>
              <a:off x="5628604" y="4793188"/>
              <a:ext cx="3100821" cy="1015663"/>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zh-TW" altLang="en-US" sz="6000" b="1" i="0" u="none" dirty="0">
                  <a:solidFill>
                    <a:schemeClr val="lt1"/>
                  </a:solidFill>
                  <a:latin typeface="Microsoft JhengHei"/>
                  <a:ea typeface="Microsoft JhengHei"/>
                  <a:cs typeface="Microsoft JhengHei"/>
                  <a:sym typeface="Microsoft JhengHei"/>
                </a:rPr>
                <a:t>  </a:t>
              </a:r>
              <a:r>
                <a:rPr lang="en-US" sz="6000" b="1" i="0" u="none" dirty="0" err="1">
                  <a:solidFill>
                    <a:schemeClr val="accent4">
                      <a:lumMod val="75000"/>
                    </a:schemeClr>
                  </a:solidFill>
                  <a:latin typeface="Microsoft JhengHei"/>
                  <a:ea typeface="Microsoft JhengHei"/>
                  <a:cs typeface="Microsoft JhengHei"/>
                  <a:sym typeface="Microsoft JhengHei"/>
                </a:rPr>
                <a:t>保險</a:t>
              </a:r>
              <a:endParaRPr dirty="0">
                <a:solidFill>
                  <a:schemeClr val="accent4">
                    <a:lumMod val="75000"/>
                  </a:schemeClr>
                </a:solidFill>
              </a:endParaRPr>
            </a:p>
          </p:txBody>
        </p:sp>
      </p:grpSp>
      <p:sp>
        <p:nvSpPr>
          <p:cNvPr id="624" name="Google Shape;624;p53"/>
          <p:cNvSpPr txBox="1"/>
          <p:nvPr/>
        </p:nvSpPr>
        <p:spPr>
          <a:xfrm>
            <a:off x="6526212" y="1174750"/>
            <a:ext cx="2060575" cy="6461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3600"/>
              <a:buFont typeface="Microsoft JhengHei"/>
              <a:buNone/>
            </a:pPr>
            <a:r>
              <a:rPr lang="en-US" sz="3600" b="1" i="0" u="none" dirty="0" err="1">
                <a:solidFill>
                  <a:schemeClr val="tx1"/>
                </a:solidFill>
                <a:latin typeface="Microsoft JhengHei"/>
                <a:ea typeface="Microsoft JhengHei"/>
                <a:cs typeface="Microsoft JhengHei"/>
                <a:sym typeface="Microsoft JhengHei"/>
              </a:rPr>
              <a:t>高分</a:t>
            </a:r>
            <a:endParaRPr dirty="0">
              <a:solidFill>
                <a:schemeClr val="tx1"/>
              </a:solidFill>
            </a:endParaRPr>
          </a:p>
        </p:txBody>
      </p:sp>
      <p:sp>
        <p:nvSpPr>
          <p:cNvPr id="625" name="Google Shape;625;p53"/>
          <p:cNvSpPr txBox="1"/>
          <p:nvPr/>
        </p:nvSpPr>
        <p:spPr>
          <a:xfrm>
            <a:off x="6510337" y="3103562"/>
            <a:ext cx="2060575" cy="6461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3600"/>
              <a:buFont typeface="Microsoft JhengHei"/>
              <a:buNone/>
            </a:pPr>
            <a:r>
              <a:rPr lang="en-US" sz="3600" b="1" i="0" u="none">
                <a:solidFill>
                  <a:schemeClr val="tx1"/>
                </a:solidFill>
                <a:latin typeface="Microsoft JhengHei"/>
                <a:ea typeface="Microsoft JhengHei"/>
                <a:cs typeface="Microsoft JhengHei"/>
                <a:sym typeface="Microsoft JhengHei"/>
              </a:rPr>
              <a:t>普通</a:t>
            </a:r>
            <a:endParaRPr>
              <a:solidFill>
                <a:schemeClr val="tx1"/>
              </a:solidFill>
            </a:endParaRPr>
          </a:p>
        </p:txBody>
      </p:sp>
      <p:sp>
        <p:nvSpPr>
          <p:cNvPr id="626" name="Google Shape;626;p53"/>
          <p:cNvSpPr txBox="1"/>
          <p:nvPr/>
        </p:nvSpPr>
        <p:spPr>
          <a:xfrm>
            <a:off x="6510337" y="4964112"/>
            <a:ext cx="2060575" cy="6461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3600"/>
              <a:buFont typeface="Microsoft JhengHei"/>
              <a:buNone/>
            </a:pPr>
            <a:r>
              <a:rPr lang="en-US" sz="3600" b="1" i="0" u="none" dirty="0" err="1">
                <a:solidFill>
                  <a:schemeClr val="tx1"/>
                </a:solidFill>
                <a:latin typeface="Microsoft JhengHei"/>
                <a:ea typeface="Microsoft JhengHei"/>
                <a:cs typeface="Microsoft JhengHei"/>
                <a:sym typeface="Microsoft JhengHei"/>
              </a:rPr>
              <a:t>稍差</a:t>
            </a:r>
            <a:endParaRPr dirty="0">
              <a:solidFill>
                <a:schemeClr val="tx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147CB8C6-F3D8-4801-930A-6C959CCDFA4D}"/>
              </a:ext>
            </a:extLst>
          </p:cNvPr>
          <p:cNvPicPr>
            <a:picLocks noChangeAspect="1"/>
          </p:cNvPicPr>
          <p:nvPr/>
        </p:nvPicPr>
        <p:blipFill>
          <a:blip r:embed="rId2"/>
          <a:stretch>
            <a:fillRect/>
          </a:stretch>
        </p:blipFill>
        <p:spPr>
          <a:xfrm>
            <a:off x="0" y="1685365"/>
            <a:ext cx="9110003" cy="4179104"/>
          </a:xfrm>
          <a:prstGeom prst="rect">
            <a:avLst/>
          </a:prstGeom>
        </p:spPr>
      </p:pic>
      <p:sp>
        <p:nvSpPr>
          <p:cNvPr id="3" name="矩形 2"/>
          <p:cNvSpPr/>
          <p:nvPr/>
        </p:nvSpPr>
        <p:spPr>
          <a:xfrm>
            <a:off x="2089207" y="3974813"/>
            <a:ext cx="6938251" cy="40892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2089207" y="5063680"/>
            <a:ext cx="6938251" cy="61253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017123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88DF9D18-109D-49E5-803F-7185C617C7AF}"/>
              </a:ext>
            </a:extLst>
          </p:cNvPr>
          <p:cNvPicPr>
            <a:picLocks noChangeAspect="1"/>
          </p:cNvPicPr>
          <p:nvPr/>
        </p:nvPicPr>
        <p:blipFill>
          <a:blip r:embed="rId2"/>
          <a:stretch>
            <a:fillRect/>
          </a:stretch>
        </p:blipFill>
        <p:spPr>
          <a:xfrm>
            <a:off x="-3536" y="514975"/>
            <a:ext cx="4385642" cy="5515095"/>
          </a:xfrm>
          <a:prstGeom prst="rect">
            <a:avLst/>
          </a:prstGeom>
        </p:spPr>
      </p:pic>
      <p:sp>
        <p:nvSpPr>
          <p:cNvPr id="5" name="文字方塊 4"/>
          <p:cNvSpPr txBox="1"/>
          <p:nvPr/>
        </p:nvSpPr>
        <p:spPr>
          <a:xfrm>
            <a:off x="4826977" y="595534"/>
            <a:ext cx="4193931" cy="3785652"/>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zh-TW" altLang="en-US" sz="3200" dirty="0"/>
              <a:t>不要放棄</a:t>
            </a:r>
            <a:r>
              <a:rPr lang="zh-TW" altLang="en-US" sz="3200" dirty="0">
                <a:solidFill>
                  <a:srgbClr val="002060"/>
                </a:solidFill>
              </a:rPr>
              <a:t>填夢幻</a:t>
            </a:r>
            <a:r>
              <a:rPr lang="zh-TW" altLang="en-US" sz="3200" dirty="0"/>
              <a:t>的志願</a:t>
            </a:r>
            <a:endParaRPr lang="en-US" altLang="zh-TW" sz="3200" dirty="0"/>
          </a:p>
          <a:p>
            <a:pPr marL="571500" indent="-571500">
              <a:lnSpc>
                <a:spcPct val="150000"/>
              </a:lnSpc>
              <a:buFont typeface="Arial" panose="020B0604020202020204" pitchFamily="34" charset="0"/>
              <a:buChar char="•"/>
            </a:pPr>
            <a:r>
              <a:rPr lang="zh-TW" altLang="en-US" sz="3200" dirty="0"/>
              <a:t>但也不可輕忽，而把志願數填得太少</a:t>
            </a:r>
            <a:endParaRPr lang="en-US" altLang="zh-TW" sz="3200" dirty="0"/>
          </a:p>
          <a:p>
            <a:pPr marL="571500" indent="-571500">
              <a:lnSpc>
                <a:spcPct val="150000"/>
              </a:lnSpc>
              <a:buFont typeface="Arial" panose="020B0604020202020204" pitchFamily="34" charset="0"/>
              <a:buChar char="•"/>
            </a:pPr>
            <a:endParaRPr lang="zh-TW" altLang="en-US" sz="3200" dirty="0"/>
          </a:p>
        </p:txBody>
      </p:sp>
      <p:sp>
        <p:nvSpPr>
          <p:cNvPr id="7" name="矩形 6"/>
          <p:cNvSpPr/>
          <p:nvPr/>
        </p:nvSpPr>
        <p:spPr>
          <a:xfrm>
            <a:off x="0" y="827930"/>
            <a:ext cx="4317024" cy="394129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片 9">
            <a:extLst>
              <a:ext uri="{FF2B5EF4-FFF2-40B4-BE49-F238E27FC236}">
                <a16:creationId xmlns:a16="http://schemas.microsoft.com/office/drawing/2014/main" id="{7810FC26-B09E-4BF4-A2D6-411B3670EB6A}"/>
              </a:ext>
            </a:extLst>
          </p:cNvPr>
          <p:cNvPicPr>
            <a:picLocks noChangeAspect="1"/>
          </p:cNvPicPr>
          <p:nvPr/>
        </p:nvPicPr>
        <p:blipFill>
          <a:blip r:embed="rId3"/>
          <a:stretch>
            <a:fillRect/>
          </a:stretch>
        </p:blipFill>
        <p:spPr>
          <a:xfrm>
            <a:off x="4431760" y="4381186"/>
            <a:ext cx="4712240" cy="1618609"/>
          </a:xfrm>
          <a:prstGeom prst="rect">
            <a:avLst/>
          </a:prstGeom>
        </p:spPr>
      </p:pic>
      <p:sp>
        <p:nvSpPr>
          <p:cNvPr id="4" name="矩形 3"/>
          <p:cNvSpPr/>
          <p:nvPr/>
        </p:nvSpPr>
        <p:spPr>
          <a:xfrm>
            <a:off x="5526127" y="4381186"/>
            <a:ext cx="794336" cy="161860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8903019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pic>
        <p:nvPicPr>
          <p:cNvPr id="632" name="Google Shape;632;p54"/>
          <p:cNvPicPr preferRelativeResize="0"/>
          <p:nvPr/>
        </p:nvPicPr>
        <p:blipFill rotWithShape="1">
          <a:blip r:embed="rId3">
            <a:alphaModFix/>
          </a:blip>
          <a:srcRect/>
          <a:stretch/>
        </p:blipFill>
        <p:spPr>
          <a:xfrm>
            <a:off x="107950" y="404812"/>
            <a:ext cx="2443162" cy="2443162"/>
          </a:xfrm>
          <a:prstGeom prst="rect">
            <a:avLst/>
          </a:prstGeom>
          <a:noFill/>
          <a:ln>
            <a:noFill/>
          </a:ln>
        </p:spPr>
      </p:pic>
      <p:sp>
        <p:nvSpPr>
          <p:cNvPr id="633" name="Google Shape;633;p54"/>
          <p:cNvSpPr/>
          <p:nvPr/>
        </p:nvSpPr>
        <p:spPr>
          <a:xfrm>
            <a:off x="2700337" y="692150"/>
            <a:ext cx="5327650" cy="1296987"/>
          </a:xfrm>
          <a:prstGeom prst="roundRect">
            <a:avLst>
              <a:gd name="adj" fmla="val 16667"/>
            </a:avLst>
          </a:prstGeom>
          <a:solidFill>
            <a:srgbClr val="C0C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34" name="Google Shape;634;p54"/>
          <p:cNvSpPr txBox="1"/>
          <p:nvPr/>
        </p:nvSpPr>
        <p:spPr>
          <a:xfrm>
            <a:off x="3198812" y="796925"/>
            <a:ext cx="4824412" cy="10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en-US" sz="6000" b="1" i="0" u="none" dirty="0" err="1">
                <a:solidFill>
                  <a:srgbClr val="002060"/>
                </a:solidFill>
                <a:latin typeface="Microsoft JhengHei"/>
                <a:ea typeface="Microsoft JhengHei"/>
                <a:cs typeface="Microsoft JhengHei"/>
                <a:sym typeface="Microsoft JhengHei"/>
              </a:rPr>
              <a:t>老師的叮嚀</a:t>
            </a:r>
            <a:endParaRPr dirty="0">
              <a:solidFill>
                <a:srgbClr val="002060"/>
              </a:solidFill>
            </a:endParaRPr>
          </a:p>
        </p:txBody>
      </p:sp>
      <p:pic>
        <p:nvPicPr>
          <p:cNvPr id="635" name="Google Shape;635;p54"/>
          <p:cNvPicPr preferRelativeResize="0"/>
          <p:nvPr/>
        </p:nvPicPr>
        <p:blipFill rotWithShape="1">
          <a:blip r:embed="rId4">
            <a:alphaModFix/>
          </a:blip>
          <a:srcRect/>
          <a:stretch/>
        </p:blipFill>
        <p:spPr>
          <a:xfrm>
            <a:off x="2724150" y="2420937"/>
            <a:ext cx="928687" cy="928687"/>
          </a:xfrm>
          <a:prstGeom prst="rect">
            <a:avLst/>
          </a:prstGeom>
          <a:noFill/>
          <a:ln>
            <a:noFill/>
          </a:ln>
        </p:spPr>
      </p:pic>
      <p:pic>
        <p:nvPicPr>
          <p:cNvPr id="636" name="Google Shape;636;p54"/>
          <p:cNvPicPr preferRelativeResize="0"/>
          <p:nvPr/>
        </p:nvPicPr>
        <p:blipFill rotWithShape="1">
          <a:blip r:embed="rId5">
            <a:alphaModFix/>
          </a:blip>
          <a:srcRect/>
          <a:stretch/>
        </p:blipFill>
        <p:spPr>
          <a:xfrm>
            <a:off x="2686050" y="3429000"/>
            <a:ext cx="966787" cy="966787"/>
          </a:xfrm>
          <a:prstGeom prst="rect">
            <a:avLst/>
          </a:prstGeom>
          <a:noFill/>
          <a:ln>
            <a:noFill/>
          </a:ln>
        </p:spPr>
      </p:pic>
      <p:sp>
        <p:nvSpPr>
          <p:cNvPr id="637" name="Google Shape;637;p54"/>
          <p:cNvSpPr txBox="1"/>
          <p:nvPr/>
        </p:nvSpPr>
        <p:spPr>
          <a:xfrm>
            <a:off x="3825875" y="2425700"/>
            <a:ext cx="3049587" cy="923925"/>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en-US" sz="5400" b="1" i="0" u="none" dirty="0" err="1">
                <a:solidFill>
                  <a:srgbClr val="002060"/>
                </a:solidFill>
                <a:latin typeface="Microsoft JhengHei"/>
                <a:ea typeface="Microsoft JhengHei"/>
                <a:cs typeface="Microsoft JhengHei"/>
                <a:sym typeface="Microsoft JhengHei"/>
              </a:rPr>
              <a:t>思考周延</a:t>
            </a:r>
            <a:endParaRPr dirty="0">
              <a:solidFill>
                <a:srgbClr val="002060"/>
              </a:solidFill>
            </a:endParaRPr>
          </a:p>
        </p:txBody>
      </p:sp>
      <p:sp>
        <p:nvSpPr>
          <p:cNvPr id="638" name="Google Shape;638;p54"/>
          <p:cNvSpPr txBox="1"/>
          <p:nvPr/>
        </p:nvSpPr>
        <p:spPr>
          <a:xfrm>
            <a:off x="3814762" y="3482975"/>
            <a:ext cx="5221287" cy="923925"/>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en-US" sz="5400" b="1" i="0" u="none" dirty="0" err="1">
                <a:solidFill>
                  <a:srgbClr val="002060"/>
                </a:solidFill>
                <a:latin typeface="Microsoft JhengHei"/>
                <a:ea typeface="Microsoft JhengHei"/>
                <a:cs typeface="Microsoft JhengHei"/>
                <a:sym typeface="Microsoft JhengHei"/>
              </a:rPr>
              <a:t>釐清自己的需求</a:t>
            </a:r>
            <a:endParaRPr dirty="0">
              <a:solidFill>
                <a:srgbClr val="002060"/>
              </a:solidFill>
            </a:endParaRPr>
          </a:p>
        </p:txBody>
      </p:sp>
      <p:pic>
        <p:nvPicPr>
          <p:cNvPr id="639" name="Google Shape;639;p54"/>
          <p:cNvPicPr preferRelativeResize="0"/>
          <p:nvPr/>
        </p:nvPicPr>
        <p:blipFill rotWithShape="1">
          <a:blip r:embed="rId6">
            <a:alphaModFix/>
          </a:blip>
          <a:srcRect/>
          <a:stretch/>
        </p:blipFill>
        <p:spPr>
          <a:xfrm>
            <a:off x="2713037" y="4475162"/>
            <a:ext cx="971550" cy="971550"/>
          </a:xfrm>
          <a:prstGeom prst="rect">
            <a:avLst/>
          </a:prstGeom>
          <a:noFill/>
          <a:ln>
            <a:noFill/>
          </a:ln>
        </p:spPr>
      </p:pic>
      <p:sp>
        <p:nvSpPr>
          <p:cNvPr id="640" name="Google Shape;640;p54"/>
          <p:cNvSpPr txBox="1"/>
          <p:nvPr/>
        </p:nvSpPr>
        <p:spPr>
          <a:xfrm>
            <a:off x="3814762" y="4560887"/>
            <a:ext cx="5329237" cy="1755775"/>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en-US" sz="5400" b="1" i="0" u="none" dirty="0" err="1">
                <a:solidFill>
                  <a:srgbClr val="002060"/>
                </a:solidFill>
                <a:latin typeface="Microsoft JhengHei"/>
                <a:ea typeface="Microsoft JhengHei"/>
                <a:cs typeface="Microsoft JhengHei"/>
                <a:sym typeface="Microsoft JhengHei"/>
              </a:rPr>
              <a:t>留意更名、併校之資訊</a:t>
            </a:r>
            <a:endParaRPr dirty="0">
              <a:solidFill>
                <a:srgbClr val="00206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pic>
        <p:nvPicPr>
          <p:cNvPr id="645" name="Google Shape;645;p55"/>
          <p:cNvPicPr preferRelativeResize="0"/>
          <p:nvPr/>
        </p:nvPicPr>
        <p:blipFill rotWithShape="1">
          <a:blip r:embed="rId3">
            <a:alphaModFix/>
          </a:blip>
          <a:srcRect/>
          <a:stretch/>
        </p:blipFill>
        <p:spPr>
          <a:xfrm>
            <a:off x="107950" y="404812"/>
            <a:ext cx="2443162" cy="2443162"/>
          </a:xfrm>
          <a:prstGeom prst="rect">
            <a:avLst/>
          </a:prstGeom>
          <a:noFill/>
          <a:ln>
            <a:noFill/>
          </a:ln>
        </p:spPr>
      </p:pic>
      <p:sp>
        <p:nvSpPr>
          <p:cNvPr id="646" name="Google Shape;646;p55"/>
          <p:cNvSpPr/>
          <p:nvPr/>
        </p:nvSpPr>
        <p:spPr>
          <a:xfrm>
            <a:off x="2700337" y="692150"/>
            <a:ext cx="5327650" cy="1296987"/>
          </a:xfrm>
          <a:prstGeom prst="roundRect">
            <a:avLst>
              <a:gd name="adj" fmla="val 16667"/>
            </a:avLst>
          </a:prstGeom>
          <a:solidFill>
            <a:srgbClr val="C0C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47" name="Google Shape;647;p55"/>
          <p:cNvSpPr txBox="1"/>
          <p:nvPr/>
        </p:nvSpPr>
        <p:spPr>
          <a:xfrm>
            <a:off x="3198812" y="796925"/>
            <a:ext cx="4824412" cy="10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en-US" sz="6000" b="1" i="0" u="none" dirty="0" err="1">
                <a:solidFill>
                  <a:srgbClr val="002060"/>
                </a:solidFill>
                <a:latin typeface="Microsoft JhengHei"/>
                <a:ea typeface="Microsoft JhengHei"/>
                <a:cs typeface="Microsoft JhengHei"/>
                <a:sym typeface="Microsoft JhengHei"/>
              </a:rPr>
              <a:t>老師的叮嚀</a:t>
            </a:r>
            <a:endParaRPr dirty="0">
              <a:solidFill>
                <a:srgbClr val="002060"/>
              </a:solidFill>
            </a:endParaRPr>
          </a:p>
        </p:txBody>
      </p:sp>
      <p:pic>
        <p:nvPicPr>
          <p:cNvPr id="648" name="Google Shape;648;p55"/>
          <p:cNvPicPr preferRelativeResize="0"/>
          <p:nvPr/>
        </p:nvPicPr>
        <p:blipFill rotWithShape="1">
          <a:blip r:embed="rId4">
            <a:alphaModFix/>
          </a:blip>
          <a:srcRect/>
          <a:stretch/>
        </p:blipFill>
        <p:spPr>
          <a:xfrm>
            <a:off x="2700337" y="2382837"/>
            <a:ext cx="931862" cy="930275"/>
          </a:xfrm>
          <a:prstGeom prst="rect">
            <a:avLst/>
          </a:prstGeom>
          <a:noFill/>
          <a:ln>
            <a:noFill/>
          </a:ln>
        </p:spPr>
      </p:pic>
      <p:sp>
        <p:nvSpPr>
          <p:cNvPr id="649" name="Google Shape;649;p55"/>
          <p:cNvSpPr txBox="1"/>
          <p:nvPr/>
        </p:nvSpPr>
        <p:spPr>
          <a:xfrm>
            <a:off x="3632200" y="2382837"/>
            <a:ext cx="5221287" cy="3416279"/>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en-US" sz="5400" b="1" i="0" u="none" dirty="0" err="1">
                <a:solidFill>
                  <a:srgbClr val="002060"/>
                </a:solidFill>
                <a:latin typeface="Microsoft JhengHei"/>
                <a:ea typeface="Microsoft JhengHei"/>
                <a:cs typeface="Microsoft JhengHei"/>
                <a:sym typeface="Microsoft JhengHei"/>
              </a:rPr>
              <a:t>操作過程中有任何疑問，請洽</a:t>
            </a:r>
            <a:endParaRPr dirty="0">
              <a:solidFill>
                <a:srgbClr val="002060"/>
              </a:solidFill>
            </a:endParaRPr>
          </a:p>
          <a:p>
            <a:pPr marL="0" marR="0" lvl="0" indent="0" algn="l" rtl="0">
              <a:lnSpc>
                <a:spcPct val="100000"/>
              </a:lnSpc>
              <a:spcBef>
                <a:spcPts val="0"/>
              </a:spcBef>
              <a:spcAft>
                <a:spcPts val="0"/>
              </a:spcAft>
              <a:buClr>
                <a:schemeClr val="lt1"/>
              </a:buClr>
              <a:buSzPts val="5400"/>
              <a:buFont typeface="Microsoft JhengHei"/>
              <a:buNone/>
            </a:pPr>
            <a:r>
              <a:rPr lang="zh-TW" altLang="en-US" sz="5400" b="1" dirty="0">
                <a:solidFill>
                  <a:srgbClr val="002060"/>
                </a:solidFill>
                <a:latin typeface="Microsoft JhengHei"/>
                <a:ea typeface="Microsoft JhengHei"/>
                <a:cs typeface="Microsoft JhengHei"/>
                <a:sym typeface="Microsoft JhengHei"/>
              </a:rPr>
              <a:t>考</a:t>
            </a:r>
            <a:r>
              <a:rPr lang="en-US" sz="5400" b="1" i="0" u="none" dirty="0" err="1">
                <a:solidFill>
                  <a:srgbClr val="002060"/>
                </a:solidFill>
                <a:latin typeface="Microsoft JhengHei"/>
                <a:ea typeface="Microsoft JhengHei"/>
                <a:cs typeface="Microsoft JhengHei"/>
                <a:sym typeface="Microsoft JhengHei"/>
              </a:rPr>
              <a:t>分會</a:t>
            </a:r>
            <a:endParaRPr dirty="0">
              <a:solidFill>
                <a:srgbClr val="002060"/>
              </a:solidFill>
            </a:endParaRPr>
          </a:p>
          <a:p>
            <a:pPr marL="0" marR="0" lvl="0" indent="0" algn="l" rtl="0">
              <a:lnSpc>
                <a:spcPct val="100000"/>
              </a:lnSpc>
              <a:spcBef>
                <a:spcPts val="0"/>
              </a:spcBef>
              <a:spcAft>
                <a:spcPts val="0"/>
              </a:spcAft>
              <a:buClr>
                <a:schemeClr val="lt1"/>
              </a:buClr>
              <a:buSzPts val="5400"/>
              <a:buFont typeface="Microsoft JhengHei"/>
              <a:buNone/>
            </a:pPr>
            <a:r>
              <a:rPr lang="en-US" sz="5400" b="1" i="0" u="none" dirty="0">
                <a:solidFill>
                  <a:srgbClr val="002060"/>
                </a:solidFill>
                <a:latin typeface="Microsoft JhengHei"/>
                <a:ea typeface="Microsoft JhengHei"/>
                <a:cs typeface="Microsoft JhengHei"/>
                <a:sym typeface="Microsoft JhengHei"/>
              </a:rPr>
              <a:t>06-2362755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pic>
        <p:nvPicPr>
          <p:cNvPr id="632" name="Google Shape;632;p54"/>
          <p:cNvPicPr preferRelativeResize="0"/>
          <p:nvPr/>
        </p:nvPicPr>
        <p:blipFill rotWithShape="1">
          <a:blip r:embed="rId3">
            <a:alphaModFix/>
          </a:blip>
          <a:srcRect/>
          <a:stretch/>
        </p:blipFill>
        <p:spPr>
          <a:xfrm>
            <a:off x="107950" y="404812"/>
            <a:ext cx="2443162" cy="2443162"/>
          </a:xfrm>
          <a:prstGeom prst="rect">
            <a:avLst/>
          </a:prstGeom>
          <a:noFill/>
          <a:ln>
            <a:noFill/>
          </a:ln>
        </p:spPr>
      </p:pic>
      <p:sp>
        <p:nvSpPr>
          <p:cNvPr id="633" name="Google Shape;633;p54"/>
          <p:cNvSpPr/>
          <p:nvPr/>
        </p:nvSpPr>
        <p:spPr>
          <a:xfrm>
            <a:off x="2700337" y="692150"/>
            <a:ext cx="5327650" cy="1296987"/>
          </a:xfrm>
          <a:prstGeom prst="roundRect">
            <a:avLst>
              <a:gd name="adj" fmla="val 16667"/>
            </a:avLst>
          </a:prstGeom>
          <a:solidFill>
            <a:srgbClr val="C0C0C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634" name="Google Shape;634;p54"/>
          <p:cNvSpPr txBox="1"/>
          <p:nvPr/>
        </p:nvSpPr>
        <p:spPr>
          <a:xfrm>
            <a:off x="3198812" y="796925"/>
            <a:ext cx="4824412"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000"/>
              <a:buFont typeface="Microsoft JhengHei"/>
              <a:buNone/>
            </a:pPr>
            <a:r>
              <a:rPr lang="zh-TW" altLang="en-US" sz="6000" b="1" dirty="0">
                <a:solidFill>
                  <a:srgbClr val="002060"/>
                </a:solidFill>
                <a:latin typeface="Microsoft JhengHei"/>
                <a:ea typeface="Microsoft JhengHei"/>
                <a:sym typeface="Microsoft JhengHei"/>
              </a:rPr>
              <a:t>個別諮詢</a:t>
            </a:r>
            <a:endParaRPr dirty="0">
              <a:solidFill>
                <a:srgbClr val="002060"/>
              </a:solidFill>
            </a:endParaRPr>
          </a:p>
        </p:txBody>
      </p:sp>
      <p:pic>
        <p:nvPicPr>
          <p:cNvPr id="635" name="Google Shape;635;p54"/>
          <p:cNvPicPr preferRelativeResize="0"/>
          <p:nvPr/>
        </p:nvPicPr>
        <p:blipFill rotWithShape="1">
          <a:blip r:embed="rId4">
            <a:alphaModFix/>
          </a:blip>
          <a:srcRect/>
          <a:stretch/>
        </p:blipFill>
        <p:spPr>
          <a:xfrm>
            <a:off x="775313" y="3018631"/>
            <a:ext cx="928687" cy="928687"/>
          </a:xfrm>
          <a:prstGeom prst="rect">
            <a:avLst/>
          </a:prstGeom>
          <a:noFill/>
          <a:ln>
            <a:noFill/>
          </a:ln>
        </p:spPr>
      </p:pic>
      <p:pic>
        <p:nvPicPr>
          <p:cNvPr id="636" name="Google Shape;636;p54"/>
          <p:cNvPicPr preferRelativeResize="0"/>
          <p:nvPr/>
        </p:nvPicPr>
        <p:blipFill rotWithShape="1">
          <a:blip r:embed="rId5">
            <a:alphaModFix/>
          </a:blip>
          <a:srcRect/>
          <a:stretch/>
        </p:blipFill>
        <p:spPr>
          <a:xfrm>
            <a:off x="756262" y="4085808"/>
            <a:ext cx="966787" cy="966787"/>
          </a:xfrm>
          <a:prstGeom prst="rect">
            <a:avLst/>
          </a:prstGeom>
          <a:noFill/>
          <a:ln>
            <a:noFill/>
          </a:ln>
        </p:spPr>
      </p:pic>
      <p:sp>
        <p:nvSpPr>
          <p:cNvPr id="637" name="Google Shape;637;p54"/>
          <p:cNvSpPr txBox="1"/>
          <p:nvPr/>
        </p:nvSpPr>
        <p:spPr>
          <a:xfrm>
            <a:off x="1803284" y="3036628"/>
            <a:ext cx="4728845" cy="830956"/>
          </a:xfrm>
          <a:prstGeom prst="rect">
            <a:avLst/>
          </a:prstGeom>
          <a:solidFill>
            <a:schemeClr val="accent5">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zh-TW" altLang="en-US" sz="4800" b="1" dirty="0">
                <a:solidFill>
                  <a:srgbClr val="002060"/>
                </a:solidFill>
                <a:latin typeface="Microsoft JhengHei"/>
                <a:ea typeface="Microsoft JhengHei"/>
                <a:sym typeface="Microsoft JhengHei"/>
              </a:rPr>
              <a:t>參加此說明會</a:t>
            </a:r>
            <a:endParaRPr sz="4800" dirty="0">
              <a:solidFill>
                <a:srgbClr val="002060"/>
              </a:solidFill>
            </a:endParaRPr>
          </a:p>
        </p:txBody>
      </p:sp>
      <p:sp>
        <p:nvSpPr>
          <p:cNvPr id="638" name="Google Shape;638;p54"/>
          <p:cNvSpPr txBox="1"/>
          <p:nvPr/>
        </p:nvSpPr>
        <p:spPr>
          <a:xfrm>
            <a:off x="1803284" y="4028358"/>
            <a:ext cx="6891537" cy="830956"/>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zh-TW" altLang="en-US" sz="4800" b="1" i="0" u="none" dirty="0">
                <a:solidFill>
                  <a:srgbClr val="002060"/>
                </a:solidFill>
                <a:latin typeface="Microsoft JhengHei"/>
                <a:ea typeface="Microsoft JhengHei"/>
                <a:cs typeface="Microsoft JhengHei"/>
                <a:sym typeface="Microsoft JhengHei"/>
              </a:rPr>
              <a:t>事先自行完成</a:t>
            </a:r>
            <a:r>
              <a:rPr lang="en-US" altLang="zh-TW" sz="4800" b="1" i="0" u="none" dirty="0">
                <a:solidFill>
                  <a:srgbClr val="002060"/>
                </a:solidFill>
                <a:latin typeface="Microsoft JhengHei"/>
                <a:ea typeface="Microsoft JhengHei"/>
                <a:cs typeface="Microsoft JhengHei"/>
                <a:sym typeface="Microsoft JhengHei"/>
              </a:rPr>
              <a:t>3-5</a:t>
            </a:r>
            <a:r>
              <a:rPr lang="zh-TW" altLang="en-US" sz="4800" b="1" i="0" u="none" dirty="0">
                <a:solidFill>
                  <a:srgbClr val="002060"/>
                </a:solidFill>
                <a:latin typeface="Microsoft JhengHei"/>
                <a:ea typeface="Microsoft JhengHei"/>
                <a:cs typeface="Microsoft JhengHei"/>
                <a:sym typeface="Microsoft JhengHei"/>
              </a:rPr>
              <a:t>套落點</a:t>
            </a:r>
            <a:endParaRPr sz="4800" dirty="0">
              <a:solidFill>
                <a:srgbClr val="002060"/>
              </a:solidFill>
            </a:endParaRPr>
          </a:p>
        </p:txBody>
      </p:sp>
      <p:pic>
        <p:nvPicPr>
          <p:cNvPr id="639" name="Google Shape;639;p54"/>
          <p:cNvPicPr preferRelativeResize="0"/>
          <p:nvPr/>
        </p:nvPicPr>
        <p:blipFill rotWithShape="1">
          <a:blip r:embed="rId6">
            <a:alphaModFix/>
          </a:blip>
          <a:srcRect/>
          <a:stretch/>
        </p:blipFill>
        <p:spPr>
          <a:xfrm>
            <a:off x="709091" y="5162683"/>
            <a:ext cx="971550" cy="971550"/>
          </a:xfrm>
          <a:prstGeom prst="rect">
            <a:avLst/>
          </a:prstGeom>
          <a:noFill/>
          <a:ln>
            <a:noFill/>
          </a:ln>
        </p:spPr>
      </p:pic>
      <p:sp>
        <p:nvSpPr>
          <p:cNvPr id="640" name="Google Shape;640;p54"/>
          <p:cNvSpPr txBox="1"/>
          <p:nvPr/>
        </p:nvSpPr>
        <p:spPr>
          <a:xfrm>
            <a:off x="1803284" y="5162683"/>
            <a:ext cx="3474569" cy="1046400"/>
          </a:xfrm>
          <a:prstGeom prst="rect">
            <a:avLst/>
          </a:prstGeom>
          <a:solidFill>
            <a:schemeClr val="accent4">
              <a:lumMod val="20000"/>
              <a:lumOff val="80000"/>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zh-TW" altLang="en-US" sz="4800" b="1" i="0" u="none" dirty="0">
                <a:solidFill>
                  <a:srgbClr val="002060"/>
                </a:solidFill>
                <a:latin typeface="Microsoft JhengHei"/>
                <a:ea typeface="Microsoft JhengHei"/>
                <a:cs typeface="Microsoft JhengHei"/>
                <a:sym typeface="Microsoft JhengHei"/>
              </a:rPr>
              <a:t>預排志願序</a:t>
            </a:r>
            <a:endParaRPr lang="en-US" altLang="zh-TW" sz="4800" b="1" i="0" u="none" dirty="0">
              <a:solidFill>
                <a:srgbClr val="002060"/>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chemeClr val="lt1"/>
              </a:buClr>
              <a:buSzPts val="5400"/>
              <a:buFont typeface="Microsoft JhengHei"/>
              <a:buNone/>
            </a:pPr>
            <a:endParaRPr dirty="0"/>
          </a:p>
        </p:txBody>
      </p:sp>
    </p:spTree>
    <p:extLst>
      <p:ext uri="{BB962C8B-B14F-4D97-AF65-F5344CB8AC3E}">
        <p14:creationId xmlns:p14="http://schemas.microsoft.com/office/powerpoint/2010/main" val="40289750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886132BD-3189-43AB-A96F-85BBB9B9CEF2}"/>
              </a:ext>
            </a:extLst>
          </p:cNvPr>
          <p:cNvPicPr>
            <a:picLocks noChangeAspect="1"/>
          </p:cNvPicPr>
          <p:nvPr/>
        </p:nvPicPr>
        <p:blipFill>
          <a:blip r:embed="rId2"/>
          <a:stretch>
            <a:fillRect/>
          </a:stretch>
        </p:blipFill>
        <p:spPr>
          <a:xfrm>
            <a:off x="0" y="2061047"/>
            <a:ext cx="9144000" cy="4431828"/>
          </a:xfrm>
          <a:prstGeom prst="rect">
            <a:avLst/>
          </a:prstGeom>
        </p:spPr>
      </p:pic>
      <p:sp>
        <p:nvSpPr>
          <p:cNvPr id="2" name="標題 1"/>
          <p:cNvSpPr>
            <a:spLocks noGrp="1"/>
          </p:cNvSpPr>
          <p:nvPr>
            <p:ph type="title"/>
          </p:nvPr>
        </p:nvSpPr>
        <p:spPr/>
        <p:txBody>
          <a:bodyPr/>
          <a:lstStyle/>
          <a:p>
            <a:r>
              <a:rPr lang="zh-TW" altLang="en-US" sz="4400" b="1" dirty="0"/>
              <a:t>學校公告最新消息</a:t>
            </a:r>
          </a:p>
        </p:txBody>
      </p:sp>
      <p:sp>
        <p:nvSpPr>
          <p:cNvPr id="3" name="文字版面配置區 2"/>
          <p:cNvSpPr>
            <a:spLocks noGrp="1"/>
          </p:cNvSpPr>
          <p:nvPr>
            <p:ph type="body" idx="1"/>
          </p:nvPr>
        </p:nvSpPr>
        <p:spPr>
          <a:xfrm>
            <a:off x="3130062" y="1690687"/>
            <a:ext cx="5870954" cy="1289629"/>
          </a:xfrm>
          <a:solidFill>
            <a:schemeClr val="accent1">
              <a:lumMod val="20000"/>
              <a:lumOff val="80000"/>
            </a:schemeClr>
          </a:solidFill>
        </p:spPr>
        <p:txBody>
          <a:bodyPr/>
          <a:lstStyle/>
          <a:p>
            <a:r>
              <a:rPr lang="en-US" altLang="zh-TW" sz="2400" dirty="0"/>
              <a:t>8/4</a:t>
            </a:r>
            <a:r>
              <a:rPr lang="zh-TW" altLang="en-US" sz="2400" dirty="0"/>
              <a:t>到校個別諮詢</a:t>
            </a:r>
            <a:endParaRPr lang="en-US" altLang="zh-TW" sz="2400" dirty="0"/>
          </a:p>
          <a:p>
            <a:r>
              <a:rPr lang="zh-TW" altLang="en-US" sz="2400" dirty="0"/>
              <a:t>透過</a:t>
            </a:r>
            <a:r>
              <a:rPr lang="en-US" altLang="zh-TW" sz="2400" dirty="0"/>
              <a:t>e-mail </a:t>
            </a:r>
            <a:r>
              <a:rPr lang="zh-TW" altLang="en-US" sz="2400" dirty="0"/>
              <a:t>預約諮詢</a:t>
            </a:r>
            <a:br>
              <a:rPr lang="en-US" altLang="zh-TW" sz="2400" dirty="0"/>
            </a:br>
            <a:r>
              <a:rPr lang="en-US" altLang="zh-TW" sz="2400" dirty="0"/>
              <a:t>(yujing0107@go.pymhs.tyc.edu.tw)</a:t>
            </a:r>
            <a:br>
              <a:rPr lang="en-US" altLang="zh-TW" sz="2400" dirty="0"/>
            </a:br>
            <a:endParaRPr lang="zh-TW" altLang="en-US" sz="2400" dirty="0"/>
          </a:p>
        </p:txBody>
      </p:sp>
    </p:spTree>
    <p:extLst>
      <p:ext uri="{BB962C8B-B14F-4D97-AF65-F5344CB8AC3E}">
        <p14:creationId xmlns:p14="http://schemas.microsoft.com/office/powerpoint/2010/main" val="3665314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57"/>
          <p:cNvSpPr txBox="1"/>
          <p:nvPr/>
        </p:nvSpPr>
        <p:spPr>
          <a:xfrm>
            <a:off x="2700337" y="2274887"/>
            <a:ext cx="4897437" cy="2308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7200"/>
              <a:buFont typeface="Microsoft JhengHei"/>
              <a:buNone/>
            </a:pPr>
            <a:r>
              <a:rPr lang="en-US" sz="7200" b="1" i="0" u="none" dirty="0" err="1">
                <a:solidFill>
                  <a:srgbClr val="002060"/>
                </a:solidFill>
                <a:latin typeface="Microsoft JhengHei"/>
                <a:ea typeface="Microsoft JhengHei"/>
                <a:cs typeface="Microsoft JhengHei"/>
                <a:sym typeface="Microsoft JhengHei"/>
              </a:rPr>
              <a:t>敬祝同學</a:t>
            </a:r>
            <a:endParaRPr dirty="0">
              <a:solidFill>
                <a:srgbClr val="002060"/>
              </a:solidFill>
            </a:endParaRPr>
          </a:p>
          <a:p>
            <a:pPr marL="0" marR="0" lvl="0" indent="0" algn="l" rtl="0">
              <a:lnSpc>
                <a:spcPct val="100000"/>
              </a:lnSpc>
              <a:spcBef>
                <a:spcPts val="0"/>
              </a:spcBef>
              <a:spcAft>
                <a:spcPts val="0"/>
              </a:spcAft>
              <a:buClr>
                <a:schemeClr val="lt1"/>
              </a:buClr>
              <a:buSzPts val="7200"/>
              <a:buFont typeface="Microsoft JhengHei"/>
              <a:buNone/>
            </a:pPr>
            <a:r>
              <a:rPr lang="en-US" sz="7200" b="1" i="0" u="none" dirty="0" err="1">
                <a:solidFill>
                  <a:srgbClr val="002060"/>
                </a:solidFill>
                <a:latin typeface="Microsoft JhengHei"/>
                <a:ea typeface="Microsoft JhengHei"/>
                <a:cs typeface="Microsoft JhengHei"/>
                <a:sym typeface="Microsoft JhengHei"/>
              </a:rPr>
              <a:t>金榜題名</a:t>
            </a:r>
            <a:endParaRPr dirty="0">
              <a:solidFill>
                <a:srgbClr val="002060"/>
              </a:solidFill>
            </a:endParaRPr>
          </a:p>
        </p:txBody>
      </p:sp>
      <p:pic>
        <p:nvPicPr>
          <p:cNvPr id="663" name="Google Shape;663;p57"/>
          <p:cNvPicPr preferRelativeResize="0"/>
          <p:nvPr/>
        </p:nvPicPr>
        <p:blipFill rotWithShape="1">
          <a:blip r:embed="rId3">
            <a:alphaModFix/>
          </a:blip>
          <a:srcRect/>
          <a:stretch/>
        </p:blipFill>
        <p:spPr>
          <a:xfrm>
            <a:off x="7019925" y="5013325"/>
            <a:ext cx="1579562" cy="1579562"/>
          </a:xfrm>
          <a:prstGeom prst="rect">
            <a:avLst/>
          </a:prstGeom>
          <a:noFill/>
          <a:ln>
            <a:noFill/>
          </a:ln>
        </p:spPr>
      </p:pic>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grpSp>
        <p:nvGrpSpPr>
          <p:cNvPr id="2" name="群組 1"/>
          <p:cNvGrpSpPr/>
          <p:nvPr/>
        </p:nvGrpSpPr>
        <p:grpSpPr>
          <a:xfrm>
            <a:off x="118268" y="17585"/>
            <a:ext cx="2808287" cy="2160587"/>
            <a:chOff x="0" y="1587"/>
            <a:chExt cx="2808287" cy="2160587"/>
          </a:xfrm>
        </p:grpSpPr>
        <p:sp>
          <p:nvSpPr>
            <p:cNvPr id="113" name="Google Shape;113;p5"/>
            <p:cNvSpPr/>
            <p:nvPr/>
          </p:nvSpPr>
          <p:spPr>
            <a:xfrm>
              <a:off x="0" y="1587"/>
              <a:ext cx="2808287" cy="2160587"/>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14" name="Google Shape;114;p5"/>
            <p:cNvSpPr txBox="1"/>
            <p:nvPr/>
          </p:nvSpPr>
          <p:spPr>
            <a:xfrm>
              <a:off x="684212" y="404812"/>
              <a:ext cx="1441450" cy="15700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考試分發</a:t>
              </a:r>
              <a:endParaRPr dirty="0"/>
            </a:p>
          </p:txBody>
        </p:sp>
      </p:grpSp>
      <p:pic>
        <p:nvPicPr>
          <p:cNvPr id="115" name="Google Shape;115;p5"/>
          <p:cNvPicPr preferRelativeResize="0"/>
          <p:nvPr/>
        </p:nvPicPr>
        <p:blipFill rotWithShape="1">
          <a:blip r:embed="rId3">
            <a:alphaModFix/>
          </a:blip>
          <a:srcRect/>
          <a:stretch/>
        </p:blipFill>
        <p:spPr>
          <a:xfrm>
            <a:off x="3378994" y="4210050"/>
            <a:ext cx="1627187" cy="1625600"/>
          </a:xfrm>
          <a:prstGeom prst="rect">
            <a:avLst/>
          </a:prstGeom>
          <a:noFill/>
          <a:ln>
            <a:noFill/>
          </a:ln>
        </p:spPr>
      </p:pic>
      <p:pic>
        <p:nvPicPr>
          <p:cNvPr id="116" name="Google Shape;116;p5"/>
          <p:cNvPicPr preferRelativeResize="0"/>
          <p:nvPr/>
        </p:nvPicPr>
        <p:blipFill rotWithShape="1">
          <a:blip r:embed="rId4">
            <a:alphaModFix/>
          </a:blip>
          <a:srcRect/>
          <a:stretch/>
        </p:blipFill>
        <p:spPr>
          <a:xfrm>
            <a:off x="5578475" y="4062412"/>
            <a:ext cx="1276350" cy="1276350"/>
          </a:xfrm>
          <a:prstGeom prst="rect">
            <a:avLst/>
          </a:prstGeom>
          <a:noFill/>
          <a:ln>
            <a:noFill/>
          </a:ln>
        </p:spPr>
      </p:pic>
      <p:pic>
        <p:nvPicPr>
          <p:cNvPr id="117" name="Google Shape;117;p5"/>
          <p:cNvPicPr preferRelativeResize="0"/>
          <p:nvPr/>
        </p:nvPicPr>
        <p:blipFill rotWithShape="1">
          <a:blip r:embed="rId5">
            <a:alphaModFix/>
          </a:blip>
          <a:srcRect/>
          <a:stretch/>
        </p:blipFill>
        <p:spPr>
          <a:xfrm>
            <a:off x="1444625" y="4087812"/>
            <a:ext cx="1362075" cy="1362075"/>
          </a:xfrm>
          <a:prstGeom prst="rect">
            <a:avLst/>
          </a:prstGeom>
          <a:noFill/>
          <a:ln>
            <a:noFill/>
          </a:ln>
        </p:spPr>
      </p:pic>
      <p:sp>
        <p:nvSpPr>
          <p:cNvPr id="118" name="Google Shape;118;p5"/>
          <p:cNvSpPr/>
          <p:nvPr/>
        </p:nvSpPr>
        <p:spPr>
          <a:xfrm>
            <a:off x="1028700" y="1274885"/>
            <a:ext cx="7766050" cy="3832102"/>
          </a:xfrm>
          <a:prstGeom prst="rightArrow">
            <a:avLst>
              <a:gd name="adj1" fmla="val 35032"/>
              <a:gd name="adj2" fmla="val 43356"/>
            </a:avLst>
          </a:prstGeom>
          <a:solidFill>
            <a:srgbClr val="E16B8C"/>
          </a:solidFill>
          <a:ln w="12700" cap="flat" cmpd="sng">
            <a:solidFill>
              <a:srgbClr val="FEDFE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19" name="Google Shape;119;p5"/>
          <p:cNvSpPr txBox="1"/>
          <p:nvPr/>
        </p:nvSpPr>
        <p:spPr>
          <a:xfrm>
            <a:off x="1404937" y="2871787"/>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時程</a:t>
            </a:r>
            <a:endParaRPr dirty="0"/>
          </a:p>
        </p:txBody>
      </p:sp>
      <p:sp>
        <p:nvSpPr>
          <p:cNvPr id="120" name="Google Shape;120;p5"/>
          <p:cNvSpPr txBox="1"/>
          <p:nvPr/>
        </p:nvSpPr>
        <p:spPr>
          <a:xfrm>
            <a:off x="3450431" y="2871787"/>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繳費</a:t>
            </a:r>
            <a:endParaRPr dirty="0"/>
          </a:p>
        </p:txBody>
      </p:sp>
      <p:sp>
        <p:nvSpPr>
          <p:cNvPr id="121" name="Google Shape;121;p5"/>
          <p:cNvSpPr txBox="1"/>
          <p:nvPr/>
        </p:nvSpPr>
        <p:spPr>
          <a:xfrm>
            <a:off x="5495925" y="2857500"/>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登記</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8" name="Google Shape;128;p6"/>
          <p:cNvPicPr preferRelativeResize="0"/>
          <p:nvPr/>
        </p:nvPicPr>
        <p:blipFill rotWithShape="1">
          <a:blip r:embed="rId3">
            <a:alphaModFix/>
          </a:blip>
          <a:srcRect/>
          <a:stretch/>
        </p:blipFill>
        <p:spPr>
          <a:xfrm>
            <a:off x="6657975" y="33337"/>
            <a:ext cx="1209675" cy="1208087"/>
          </a:xfrm>
          <a:prstGeom prst="rect">
            <a:avLst/>
          </a:prstGeom>
          <a:noFill/>
          <a:ln>
            <a:noFill/>
          </a:ln>
        </p:spPr>
      </p:pic>
      <p:pic>
        <p:nvPicPr>
          <p:cNvPr id="129" name="Google Shape;129;p6"/>
          <p:cNvPicPr preferRelativeResize="0"/>
          <p:nvPr/>
        </p:nvPicPr>
        <p:blipFill rotWithShape="1">
          <a:blip r:embed="rId4">
            <a:alphaModFix/>
          </a:blip>
          <a:srcRect/>
          <a:stretch/>
        </p:blipFill>
        <p:spPr>
          <a:xfrm>
            <a:off x="7912100" y="127000"/>
            <a:ext cx="558800" cy="558800"/>
          </a:xfrm>
          <a:prstGeom prst="rect">
            <a:avLst/>
          </a:prstGeom>
          <a:noFill/>
          <a:ln>
            <a:noFill/>
          </a:ln>
        </p:spPr>
      </p:pic>
      <p:pic>
        <p:nvPicPr>
          <p:cNvPr id="130" name="Google Shape;130;p6"/>
          <p:cNvPicPr preferRelativeResize="0"/>
          <p:nvPr/>
        </p:nvPicPr>
        <p:blipFill rotWithShape="1">
          <a:blip r:embed="rId5">
            <a:alphaModFix/>
          </a:blip>
          <a:srcRect/>
          <a:stretch/>
        </p:blipFill>
        <p:spPr>
          <a:xfrm>
            <a:off x="8515350" y="96837"/>
            <a:ext cx="477837" cy="479425"/>
          </a:xfrm>
          <a:prstGeom prst="rect">
            <a:avLst/>
          </a:prstGeom>
          <a:noFill/>
          <a:ln>
            <a:noFill/>
          </a:ln>
        </p:spPr>
      </p:pic>
      <p:grpSp>
        <p:nvGrpSpPr>
          <p:cNvPr id="5" name="群組 4">
            <a:extLst>
              <a:ext uri="{FF2B5EF4-FFF2-40B4-BE49-F238E27FC236}">
                <a16:creationId xmlns:a16="http://schemas.microsoft.com/office/drawing/2014/main" id="{87337D5D-F4F7-45E1-9B7F-50EC4CBC85E0}"/>
              </a:ext>
            </a:extLst>
          </p:cNvPr>
          <p:cNvGrpSpPr/>
          <p:nvPr/>
        </p:nvGrpSpPr>
        <p:grpSpPr>
          <a:xfrm>
            <a:off x="167051" y="36755"/>
            <a:ext cx="1979612" cy="1195387"/>
            <a:chOff x="167051" y="36755"/>
            <a:chExt cx="1979612" cy="1195387"/>
          </a:xfrm>
        </p:grpSpPr>
        <p:sp>
          <p:nvSpPr>
            <p:cNvPr id="126" name="Google Shape;126;p6"/>
            <p:cNvSpPr/>
            <p:nvPr/>
          </p:nvSpPr>
          <p:spPr>
            <a:xfrm>
              <a:off x="167051" y="36755"/>
              <a:ext cx="1979612" cy="1195387"/>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27" name="Google Shape;127;p6"/>
            <p:cNvSpPr txBox="1"/>
            <p:nvPr/>
          </p:nvSpPr>
          <p:spPr>
            <a:xfrm>
              <a:off x="444132" y="226033"/>
              <a:ext cx="1441450" cy="8318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800"/>
                <a:buFont typeface="Microsoft JhengHei"/>
                <a:buNone/>
              </a:pPr>
              <a:r>
                <a:rPr lang="en-US" sz="4800" b="1" i="0" u="none" dirty="0" err="1">
                  <a:solidFill>
                    <a:schemeClr val="lt1"/>
                  </a:solidFill>
                  <a:latin typeface="Microsoft JhengHei"/>
                  <a:ea typeface="Microsoft JhengHei"/>
                  <a:cs typeface="Microsoft JhengHei"/>
                  <a:sym typeface="Microsoft JhengHei"/>
                </a:rPr>
                <a:t>時程</a:t>
              </a:r>
              <a:endParaRPr dirty="0"/>
            </a:p>
          </p:txBody>
        </p:sp>
      </p:grpSp>
      <p:pic>
        <p:nvPicPr>
          <p:cNvPr id="3" name="圖片 2">
            <a:extLst>
              <a:ext uri="{FF2B5EF4-FFF2-40B4-BE49-F238E27FC236}">
                <a16:creationId xmlns:a16="http://schemas.microsoft.com/office/drawing/2014/main" id="{12A548EA-A811-4619-A75C-CA9952788348}"/>
              </a:ext>
            </a:extLst>
          </p:cNvPr>
          <p:cNvPicPr>
            <a:picLocks noChangeAspect="1"/>
          </p:cNvPicPr>
          <p:nvPr/>
        </p:nvPicPr>
        <p:blipFill>
          <a:blip r:embed="rId6"/>
          <a:stretch>
            <a:fillRect/>
          </a:stretch>
        </p:blipFill>
        <p:spPr>
          <a:xfrm>
            <a:off x="1226414" y="1430702"/>
            <a:ext cx="6691173" cy="5247979"/>
          </a:xfrm>
          <a:prstGeom prst="rect">
            <a:avLst/>
          </a:prstGeom>
        </p:spPr>
      </p:pic>
    </p:spTree>
    <p:extLst>
      <p:ext uri="{BB962C8B-B14F-4D97-AF65-F5344CB8AC3E}">
        <p14:creationId xmlns:p14="http://schemas.microsoft.com/office/powerpoint/2010/main" val="1901239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grpSp>
        <p:nvGrpSpPr>
          <p:cNvPr id="136" name="Google Shape;136;p7"/>
          <p:cNvGrpSpPr/>
          <p:nvPr/>
        </p:nvGrpSpPr>
        <p:grpSpPr>
          <a:xfrm>
            <a:off x="246186" y="110269"/>
            <a:ext cx="2567354" cy="1806575"/>
            <a:chOff x="0" y="1588"/>
            <a:chExt cx="1979613" cy="1433512"/>
          </a:xfrm>
        </p:grpSpPr>
        <p:sp>
          <p:nvSpPr>
            <p:cNvPr id="137" name="Google Shape;137;p7"/>
            <p:cNvSpPr/>
            <p:nvPr/>
          </p:nvSpPr>
          <p:spPr>
            <a:xfrm>
              <a:off x="0" y="1588"/>
              <a:ext cx="1979613" cy="1433512"/>
            </a:xfrm>
            <a:prstGeom prst="ellipse">
              <a:avLst/>
            </a:prstGeom>
            <a:solidFill>
              <a:srgbClr val="F4B18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38" name="Google Shape;138;p7"/>
            <p:cNvSpPr txBox="1"/>
            <p:nvPr/>
          </p:nvSpPr>
          <p:spPr>
            <a:xfrm>
              <a:off x="374761" y="322854"/>
              <a:ext cx="1230089" cy="6660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5400"/>
                <a:buFont typeface="Microsoft JhengHei"/>
                <a:buNone/>
              </a:pPr>
              <a:r>
                <a:rPr lang="en-US" sz="5400" b="1" i="0" u="none" dirty="0" err="1">
                  <a:solidFill>
                    <a:schemeClr val="lt1"/>
                  </a:solidFill>
                  <a:latin typeface="Microsoft JhengHei"/>
                  <a:ea typeface="Microsoft JhengHei"/>
                  <a:cs typeface="Microsoft JhengHei"/>
                  <a:sym typeface="Microsoft JhengHei"/>
                </a:rPr>
                <a:t>繳費</a:t>
              </a:r>
              <a:endParaRPr dirty="0"/>
            </a:p>
          </p:txBody>
        </p:sp>
      </p:grpSp>
      <p:pic>
        <p:nvPicPr>
          <p:cNvPr id="139" name="Google Shape;139;p7"/>
          <p:cNvPicPr preferRelativeResize="0"/>
          <p:nvPr/>
        </p:nvPicPr>
        <p:blipFill rotWithShape="1">
          <a:blip r:embed="rId3">
            <a:alphaModFix/>
          </a:blip>
          <a:srcRect/>
          <a:stretch/>
        </p:blipFill>
        <p:spPr>
          <a:xfrm>
            <a:off x="549275" y="2408237"/>
            <a:ext cx="3741737" cy="3395662"/>
          </a:xfrm>
          <a:prstGeom prst="rect">
            <a:avLst/>
          </a:prstGeom>
          <a:noFill/>
          <a:ln>
            <a:noFill/>
          </a:ln>
        </p:spPr>
      </p:pic>
      <p:grpSp>
        <p:nvGrpSpPr>
          <p:cNvPr id="140" name="Google Shape;140;p7"/>
          <p:cNvGrpSpPr/>
          <p:nvPr/>
        </p:nvGrpSpPr>
        <p:grpSpPr>
          <a:xfrm>
            <a:off x="4768850" y="2406650"/>
            <a:ext cx="3744912" cy="3398837"/>
            <a:chOff x="5078413" y="2719388"/>
            <a:chExt cx="3744912" cy="3398837"/>
          </a:xfrm>
        </p:grpSpPr>
        <p:sp>
          <p:nvSpPr>
            <p:cNvPr id="141" name="Google Shape;141;p7"/>
            <p:cNvSpPr txBox="1"/>
            <p:nvPr/>
          </p:nvSpPr>
          <p:spPr>
            <a:xfrm>
              <a:off x="5078413" y="2719388"/>
              <a:ext cx="3744912" cy="3398837"/>
            </a:xfrm>
            <a:prstGeom prst="rect">
              <a:avLst/>
            </a:prstGeom>
            <a:solidFill>
              <a:srgbClr val="9BB3FF"/>
            </a:solidFill>
            <a:ln w="12700" cap="flat" cmpd="sng">
              <a:solidFill>
                <a:srgbClr val="9BB3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lt1"/>
                </a:solidFill>
                <a:latin typeface="Arial"/>
                <a:ea typeface="Arial"/>
                <a:cs typeface="Arial"/>
                <a:sym typeface="Arial"/>
              </a:endParaRPr>
            </a:p>
          </p:txBody>
        </p:sp>
        <p:sp>
          <p:nvSpPr>
            <p:cNvPr id="142" name="Google Shape;142;p7"/>
            <p:cNvSpPr txBox="1"/>
            <p:nvPr/>
          </p:nvSpPr>
          <p:spPr>
            <a:xfrm>
              <a:off x="5834063" y="3357563"/>
              <a:ext cx="2233612" cy="21224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6600"/>
                <a:buFont typeface="Microsoft JhengHei"/>
                <a:buNone/>
              </a:pPr>
              <a:r>
                <a:rPr lang="en-US" sz="6600" b="1" i="0" u="none">
                  <a:solidFill>
                    <a:schemeClr val="lt1"/>
                  </a:solidFill>
                  <a:latin typeface="Microsoft JhengHei"/>
                  <a:ea typeface="Microsoft JhengHei"/>
                  <a:cs typeface="Microsoft JhengHei"/>
                  <a:sym typeface="Microsoft JhengHei"/>
                </a:rPr>
                <a:t>去哪裡繳</a:t>
              </a:r>
              <a:endParaRPr/>
            </a:p>
          </p:txBody>
        </p:sp>
      </p:grpSp>
      <p:pic>
        <p:nvPicPr>
          <p:cNvPr id="143" name="Google Shape;143;p7"/>
          <p:cNvPicPr preferRelativeResize="0"/>
          <p:nvPr/>
        </p:nvPicPr>
        <p:blipFill rotWithShape="1">
          <a:blip r:embed="rId4">
            <a:alphaModFix/>
          </a:blip>
          <a:srcRect/>
          <a:stretch/>
        </p:blipFill>
        <p:spPr>
          <a:xfrm>
            <a:off x="7667625" y="203200"/>
            <a:ext cx="666750" cy="666750"/>
          </a:xfrm>
          <a:prstGeom prst="rect">
            <a:avLst/>
          </a:prstGeom>
          <a:noFill/>
          <a:ln>
            <a:noFill/>
          </a:ln>
        </p:spPr>
      </p:pic>
      <p:pic>
        <p:nvPicPr>
          <p:cNvPr id="144" name="Google Shape;144;p7"/>
          <p:cNvPicPr preferRelativeResize="0"/>
          <p:nvPr/>
        </p:nvPicPr>
        <p:blipFill rotWithShape="1">
          <a:blip r:embed="rId5">
            <a:alphaModFix/>
          </a:blip>
          <a:srcRect/>
          <a:stretch/>
        </p:blipFill>
        <p:spPr>
          <a:xfrm>
            <a:off x="6265862" y="185737"/>
            <a:ext cx="1627187" cy="1625600"/>
          </a:xfrm>
          <a:prstGeom prst="rect">
            <a:avLst/>
          </a:prstGeom>
          <a:noFill/>
          <a:ln>
            <a:noFill/>
          </a:ln>
        </p:spPr>
      </p:pic>
      <p:pic>
        <p:nvPicPr>
          <p:cNvPr id="145" name="Google Shape;145;p7"/>
          <p:cNvPicPr preferRelativeResize="0"/>
          <p:nvPr/>
        </p:nvPicPr>
        <p:blipFill rotWithShape="1">
          <a:blip r:embed="rId6">
            <a:alphaModFix/>
          </a:blip>
          <a:srcRect/>
          <a:stretch/>
        </p:blipFill>
        <p:spPr>
          <a:xfrm>
            <a:off x="8434387" y="203200"/>
            <a:ext cx="623887" cy="623887"/>
          </a:xfrm>
          <a:prstGeom prst="rect">
            <a:avLst/>
          </a:prstGeom>
          <a:noFill/>
          <a:ln>
            <a:noFill/>
          </a:ln>
        </p:spPr>
      </p:pic>
    </p:spTree>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訂 4">
      <a:majorFont>
        <a:latin typeface="Calibri Light"/>
        <a:ea typeface="微軟正黑體"/>
        <a:cs typeface=""/>
      </a:majorFont>
      <a:minorFont>
        <a:latin typeface="Calibri Light"/>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2004</TotalTime>
  <Words>1238</Words>
  <Application>Microsoft Office PowerPoint</Application>
  <PresentationFormat>如螢幕大小 (4:3)</PresentationFormat>
  <Paragraphs>337</Paragraphs>
  <Slides>67</Slides>
  <Notes>54</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67</vt:i4>
      </vt:variant>
    </vt:vector>
  </HeadingPairs>
  <TitlesOfParts>
    <vt:vector size="78" baseType="lpstr">
      <vt:lpstr>DFKaiShu-SB-Estd-BF</vt:lpstr>
      <vt:lpstr>微軟正黑體</vt:lpstr>
      <vt:lpstr>微軟正黑體</vt:lpstr>
      <vt:lpstr>PMingLiu</vt:lpstr>
      <vt:lpstr>PMingLiu</vt:lpstr>
      <vt:lpstr>標楷體</vt:lpstr>
      <vt:lpstr>Arial</vt:lpstr>
      <vt:lpstr>Calibri Light</vt:lpstr>
      <vt:lpstr>Times New Roman</vt:lpstr>
      <vt:lpstr>Wingdings</vt:lpstr>
      <vt:lpstr>Office 佈景主題</vt:lpstr>
      <vt:lpstr>115 大學考試入學分發 選填志願說明會</vt:lpstr>
      <vt:lpstr>學測成績轉換</vt:lpstr>
      <vt:lpstr>115年分科測驗五標</vt:lpstr>
      <vt:lpstr>總名額回流: 12,032</vt:lpstr>
      <vt:lpstr>分科報名</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學校公告最新消息</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109 大學考試入學分發 選填志願說明會</dc:title>
  <dc:creator>NN</dc:creator>
  <cp:lastModifiedBy>user</cp:lastModifiedBy>
  <cp:revision>133</cp:revision>
  <cp:lastPrinted>2026-08-03T03:41:06Z</cp:lastPrinted>
  <dcterms:created xsi:type="dcterms:W3CDTF">2004-11-24T02:14:54Z</dcterms:created>
  <dcterms:modified xsi:type="dcterms:W3CDTF">2026-08-03T03:41:10Z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TC010601771028</vt:lpwstr>
  </property>
</Properties>
</file>